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86" r:id="rId2"/>
    <p:sldId id="28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88" r:id="rId15"/>
    <p:sldId id="269" r:id="rId16"/>
    <p:sldId id="270" r:id="rId17"/>
    <p:sldId id="271" r:id="rId18"/>
    <p:sldId id="272" r:id="rId19"/>
    <p:sldId id="292" r:id="rId20"/>
    <p:sldId id="293" r:id="rId21"/>
    <p:sldId id="294" r:id="rId22"/>
    <p:sldId id="291" r:id="rId23"/>
    <p:sldId id="281" r:id="rId24"/>
    <p:sldId id="295" r:id="rId25"/>
    <p:sldId id="296" r:id="rId26"/>
    <p:sldId id="273" r:id="rId27"/>
    <p:sldId id="274" r:id="rId28"/>
    <p:sldId id="275" r:id="rId29"/>
    <p:sldId id="276" r:id="rId30"/>
    <p:sldId id="277" r:id="rId31"/>
    <p:sldId id="278" r:id="rId32"/>
    <p:sldId id="279" r:id="rId33"/>
    <p:sldId id="280" r:id="rId34"/>
    <p:sldId id="297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8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917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54E931-5457-465A-879A-B8C1D9F485F5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1FE436-8047-495B-A05A-842C4975AA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44778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76930EA7-CCB8-4026-B220-C9BBE36187C3}" type="slidenum">
              <a:rPr lang="en-US" altLang="ru-RU" sz="1200">
                <a:latin typeface="Times New Roman" pitchFamily="18" charset="0"/>
              </a:rPr>
              <a:pPr/>
              <a:t>3</a:t>
            </a:fld>
            <a:endParaRPr lang="en-US" altLang="ru-RU" sz="1200">
              <a:latin typeface="Times New Roman" pitchFamily="18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7178D0EE-71A8-440D-A52F-A8DA146EC52A}" type="slidenum">
              <a:rPr lang="en-US" altLang="ru-RU" sz="1200">
                <a:latin typeface="Times New Roman" pitchFamily="18" charset="0"/>
              </a:rPr>
              <a:pPr/>
              <a:t>4</a:t>
            </a:fld>
            <a:endParaRPr lang="en-US" altLang="ru-RU" sz="1200">
              <a:latin typeface="Times New Roman" pitchFamily="18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AE00800F-6547-4EF7-AC80-B2FE5E893DAD}" type="slidenum">
              <a:rPr lang="en-US" altLang="ru-RU" sz="1200">
                <a:latin typeface="Times New Roman" pitchFamily="18" charset="0"/>
              </a:rPr>
              <a:pPr/>
              <a:t>5</a:t>
            </a:fld>
            <a:endParaRPr lang="en-US" altLang="ru-RU" sz="1200">
              <a:latin typeface="Times New Roman" pitchFamily="18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C111CAC4-D0BD-4B10-BDF9-2907F04504BD}" type="slidenum">
              <a:rPr lang="en-US" altLang="ru-RU" sz="1200">
                <a:latin typeface="Times New Roman" pitchFamily="18" charset="0"/>
              </a:rPr>
              <a:pPr/>
              <a:t>6</a:t>
            </a:fld>
            <a:endParaRPr lang="en-US" altLang="ru-RU" sz="1200">
              <a:latin typeface="Times New Roman" pitchFamily="18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893BC662-4A74-4556-ABC9-DE2F690F65AD}" type="slidenum">
              <a:rPr lang="en-US" altLang="ru-RU" sz="1200">
                <a:latin typeface="Times New Roman" pitchFamily="18" charset="0"/>
              </a:rPr>
              <a:pPr/>
              <a:t>7</a:t>
            </a:fld>
            <a:endParaRPr lang="en-US" altLang="ru-RU" sz="1200">
              <a:latin typeface="Times New Roman" pitchFamily="18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605524A2-DBBB-4603-BB01-AB2A4454B05C}" type="slidenum">
              <a:rPr lang="en-US" altLang="ru-RU" sz="1200">
                <a:latin typeface="Times New Roman" pitchFamily="18" charset="0"/>
              </a:rPr>
              <a:pPr/>
              <a:t>8</a:t>
            </a:fld>
            <a:endParaRPr lang="en-US" altLang="ru-RU" sz="1200">
              <a:latin typeface="Times New Roman" pitchFamily="18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9A169-B5C0-4F7C-812A-CCA5A38932A9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A63D4-2045-44AF-90C0-909CD8C910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35932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9A169-B5C0-4F7C-812A-CCA5A38932A9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A63D4-2045-44AF-90C0-909CD8C910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27586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9A169-B5C0-4F7C-812A-CCA5A38932A9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A63D4-2045-44AF-90C0-909CD8C910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510193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192B1E-F187-4308-BD6C-D5E7E2A2D13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47176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9A169-B5C0-4F7C-812A-CCA5A38932A9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A63D4-2045-44AF-90C0-909CD8C910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20363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9A169-B5C0-4F7C-812A-CCA5A38932A9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A63D4-2045-44AF-90C0-909CD8C910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76350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9A169-B5C0-4F7C-812A-CCA5A38932A9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A63D4-2045-44AF-90C0-909CD8C910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50303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9A169-B5C0-4F7C-812A-CCA5A38932A9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A63D4-2045-44AF-90C0-909CD8C910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37589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9A169-B5C0-4F7C-812A-CCA5A38932A9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A63D4-2045-44AF-90C0-909CD8C910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34728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9A169-B5C0-4F7C-812A-CCA5A38932A9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A63D4-2045-44AF-90C0-909CD8C910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49838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9A169-B5C0-4F7C-812A-CCA5A38932A9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A63D4-2045-44AF-90C0-909CD8C910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64089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9A169-B5C0-4F7C-812A-CCA5A38932A9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A63D4-2045-44AF-90C0-909CD8C910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0826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9A169-B5C0-4F7C-812A-CCA5A38932A9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A63D4-2045-44AF-90C0-909CD8C910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18652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7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9.bin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ctrTitle"/>
          </p:nvPr>
        </p:nvSpPr>
        <p:spPr bwMode="auto">
          <a:xfrm>
            <a:off x="107504" y="188641"/>
            <a:ext cx="8928992" cy="1152069"/>
          </a:xfrm>
          <a:noFill/>
          <a:ln>
            <a:solidFill>
              <a:srgbClr val="FF0000"/>
            </a:solidFill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4000" b="1" dirty="0" smtClean="0">
                <a:solidFill>
                  <a:schemeClr val="tx2"/>
                </a:solidFill>
              </a:rPr>
              <a:t>Data clustering: Topics of Current Interest</a:t>
            </a:r>
            <a:endParaRPr lang="ru-RU" sz="4000" b="1" dirty="0">
              <a:solidFill>
                <a:schemeClr val="tx2"/>
              </a:solidFill>
            </a:endParaRPr>
          </a:p>
        </p:txBody>
      </p:sp>
      <p:sp useBgFill="1">
        <p:nvSpPr>
          <p:cNvPr id="819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700808"/>
            <a:ext cx="9144000" cy="4752528"/>
          </a:xfrm>
        </p:spPr>
        <p:txBody>
          <a:bodyPr>
            <a:normAutofit lnSpcReduction="10000"/>
          </a:bodyPr>
          <a:lstStyle/>
          <a:p>
            <a:pPr algn="l" eaLnBrk="1" hangingPunct="1">
              <a:lnSpc>
                <a:spcPct val="90000"/>
              </a:lnSpc>
            </a:pPr>
            <a:r>
              <a:rPr lang="en-US" sz="2600" dirty="0" smtClean="0"/>
              <a:t>	</a:t>
            </a:r>
            <a:r>
              <a:rPr lang="en-US" sz="2600" dirty="0" smtClean="0">
                <a:solidFill>
                  <a:schemeClr val="tx1"/>
                </a:solidFill>
              </a:rPr>
              <a:t>	</a:t>
            </a:r>
            <a:r>
              <a:rPr lang="en-US" sz="4000" b="1" dirty="0" smtClean="0">
                <a:solidFill>
                  <a:srgbClr val="C00000"/>
                </a:solidFill>
              </a:rPr>
              <a:t>Boris Mirkin</a:t>
            </a:r>
            <a:r>
              <a:rPr lang="en-US" sz="4000" b="1" baseline="30000" dirty="0" smtClean="0">
                <a:solidFill>
                  <a:srgbClr val="C00000"/>
                </a:solidFill>
              </a:rPr>
              <a:t>1,2</a:t>
            </a:r>
            <a:endParaRPr lang="en-US" sz="4000" b="1" dirty="0" smtClean="0">
              <a:solidFill>
                <a:srgbClr val="C00000"/>
              </a:solidFill>
            </a:endParaRPr>
          </a:p>
          <a:p>
            <a:pPr algn="l" eaLnBrk="1" hangingPunct="1">
              <a:lnSpc>
                <a:spcPct val="90000"/>
              </a:lnSpc>
            </a:pPr>
            <a:r>
              <a:rPr lang="en-US" sz="2600" b="1" dirty="0" smtClean="0">
                <a:solidFill>
                  <a:schemeClr val="tx1"/>
                </a:solidFill>
              </a:rPr>
              <a:t>	</a:t>
            </a:r>
            <a:r>
              <a:rPr lang="en-US" sz="2600" b="1" baseline="30000" dirty="0" smtClean="0">
                <a:solidFill>
                  <a:schemeClr val="tx1"/>
                </a:solidFill>
              </a:rPr>
              <a:t>1</a:t>
            </a:r>
            <a:r>
              <a:rPr lang="en-US" sz="2600" b="1" dirty="0" smtClean="0">
                <a:solidFill>
                  <a:schemeClr val="tx1"/>
                </a:solidFill>
              </a:rPr>
              <a:t>National Research University Higher School    </a:t>
            </a:r>
          </a:p>
          <a:p>
            <a:pPr algn="l" eaLnBrk="1" hangingPunct="1">
              <a:lnSpc>
                <a:spcPct val="90000"/>
              </a:lnSpc>
            </a:pPr>
            <a:r>
              <a:rPr lang="en-US" sz="2600" b="1" dirty="0">
                <a:solidFill>
                  <a:schemeClr val="tx1"/>
                </a:solidFill>
              </a:rPr>
              <a:t> </a:t>
            </a:r>
            <a:r>
              <a:rPr lang="en-US" sz="2600" b="1" dirty="0" smtClean="0">
                <a:solidFill>
                  <a:schemeClr val="tx1"/>
                </a:solidFill>
              </a:rPr>
              <a:t>          of Economics Moscow RF</a:t>
            </a:r>
          </a:p>
          <a:p>
            <a:pPr algn="l" eaLnBrk="1" hangingPunct="1">
              <a:lnSpc>
                <a:spcPct val="90000"/>
              </a:lnSpc>
            </a:pPr>
            <a:r>
              <a:rPr lang="en-US" sz="2600" b="1" dirty="0">
                <a:solidFill>
                  <a:schemeClr val="tx1"/>
                </a:solidFill>
              </a:rPr>
              <a:t>	</a:t>
            </a:r>
            <a:r>
              <a:rPr lang="en-US" sz="2600" b="1" baseline="30000" dirty="0" smtClean="0">
                <a:solidFill>
                  <a:schemeClr val="tx1"/>
                </a:solidFill>
              </a:rPr>
              <a:t>2</a:t>
            </a:r>
            <a:r>
              <a:rPr lang="en-US" sz="2600" b="1" dirty="0" smtClean="0">
                <a:solidFill>
                  <a:schemeClr val="tx1"/>
                </a:solidFill>
              </a:rPr>
              <a:t>Birkbeck University of London UK</a:t>
            </a:r>
          </a:p>
          <a:p>
            <a:pPr algn="l" eaLnBrk="1" hangingPunct="1">
              <a:lnSpc>
                <a:spcPct val="90000"/>
              </a:lnSpc>
            </a:pPr>
            <a:endParaRPr lang="en-US" sz="2000" b="1" dirty="0" smtClean="0">
              <a:solidFill>
                <a:schemeClr val="tx1"/>
              </a:solidFill>
            </a:endParaRPr>
          </a:p>
          <a:p>
            <a:pPr algn="l" eaLnBrk="1" hangingPunct="1">
              <a:lnSpc>
                <a:spcPct val="90000"/>
              </a:lnSpc>
            </a:pPr>
            <a:r>
              <a:rPr lang="en-US" sz="2400" b="1" dirty="0" smtClean="0">
                <a:solidFill>
                  <a:schemeClr val="tx1"/>
                </a:solidFill>
              </a:rPr>
              <a:t>Supported by: </a:t>
            </a:r>
          </a:p>
          <a:p>
            <a:pPr algn="l" eaLnBrk="1" hangingPunct="1">
              <a:lnSpc>
                <a:spcPct val="90000"/>
              </a:lnSpc>
            </a:pPr>
            <a:r>
              <a:rPr lang="en-US" sz="2400" b="1" dirty="0" smtClean="0">
                <a:solidFill>
                  <a:schemeClr val="tx1"/>
                </a:solidFill>
              </a:rPr>
              <a:t>- “Teacher-Student” grants from the Research Fund of NRU HSE Moscow (2011-2013)</a:t>
            </a:r>
          </a:p>
          <a:p>
            <a:pPr marL="342900" indent="-342900" algn="l" eaLnBrk="1" hangingPunct="1">
              <a:lnSpc>
                <a:spcPct val="90000"/>
              </a:lnSpc>
              <a:buFontTx/>
              <a:buChar char="-"/>
            </a:pPr>
            <a:r>
              <a:rPr lang="en-US" sz="2400" b="1" dirty="0" smtClean="0">
                <a:solidFill>
                  <a:schemeClr val="tx1"/>
                </a:solidFill>
              </a:rPr>
              <a:t>International Lab for Decision Analysis and Choice NRU HSE Moscow (2008 – pres.)</a:t>
            </a:r>
          </a:p>
          <a:p>
            <a:pPr marL="342900" indent="-342900" algn="l" eaLnBrk="1" hangingPunct="1">
              <a:lnSpc>
                <a:spcPct val="90000"/>
              </a:lnSpc>
              <a:buFontTx/>
              <a:buChar char="-"/>
            </a:pPr>
            <a:r>
              <a:rPr lang="en-US" sz="2400" b="1" dirty="0" smtClean="0">
                <a:solidFill>
                  <a:schemeClr val="tx1"/>
                </a:solidFill>
              </a:rPr>
              <a:t>Laboratory </a:t>
            </a:r>
            <a:r>
              <a:rPr lang="en-US" sz="2400" b="1" dirty="0">
                <a:solidFill>
                  <a:schemeClr val="tx1"/>
                </a:solidFill>
              </a:rPr>
              <a:t>of Algorithms and Technologies for Networks Analysis  NRU HSE </a:t>
            </a:r>
            <a:r>
              <a:rPr lang="en-US" sz="2400" b="1" dirty="0" smtClean="0">
                <a:solidFill>
                  <a:schemeClr val="tx1"/>
                </a:solidFill>
              </a:rPr>
              <a:t>Nizhniy Novgorod Russia (2010 – pres.)</a:t>
            </a:r>
            <a:endParaRPr lang="en-US" sz="2400" b="1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sz="2000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  <a:p>
            <a:pPr algn="r" eaLnBrk="1" hangingPunct="1">
              <a:lnSpc>
                <a:spcPct val="90000"/>
              </a:lnSpc>
            </a:pPr>
            <a:endParaRPr lang="ru-RU" sz="2600" dirty="0" smtClean="0"/>
          </a:p>
        </p:txBody>
      </p:sp>
    </p:spTree>
    <p:extLst>
      <p:ext uri="{BB962C8B-B14F-4D97-AF65-F5344CB8AC3E}">
        <p14:creationId xmlns:p14="http://schemas.microsoft.com/office/powerpoint/2010/main" xmlns="" val="2195717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964488" cy="1188601"/>
          </a:xfrm>
        </p:spPr>
        <p:txBody>
          <a:bodyPr>
            <a:normAutofit fontScale="90000"/>
          </a:bodyPr>
          <a:lstStyle/>
          <a:p>
            <a:pPr algn="l"/>
            <a:r>
              <a:rPr lang="en-US" sz="6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Issue</a:t>
            </a:r>
            <a:r>
              <a:rPr lang="en-US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: </a:t>
            </a:r>
            <a:r>
              <a:rPr lang="en-US" b="1" dirty="0" smtClean="0">
                <a:solidFill>
                  <a:schemeClr val="tx2"/>
                </a:solidFill>
              </a:rPr>
              <a:t>How the number and location of initial centers should be chosen? 2</a:t>
            </a:r>
            <a:endParaRPr lang="en-US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CODA Week 8 by Boris Mirkin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929C4-C576-4FF8-9753-4225908504F0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126" name="Rectangle 1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7" name="Rectangle 12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27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2411760" y="5029944"/>
            <a:ext cx="144016" cy="14401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2267744" y="6124276"/>
            <a:ext cx="144016" cy="14401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3396828" y="5321771"/>
            <a:ext cx="144016" cy="14401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3275856" y="5567536"/>
            <a:ext cx="144016" cy="14401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/>
          <p:cNvSpPr/>
          <p:nvPr/>
        </p:nvSpPr>
        <p:spPr>
          <a:xfrm>
            <a:off x="4757936" y="5343128"/>
            <a:ext cx="144016" cy="14401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4910336" y="5495528"/>
            <a:ext cx="144016" cy="14401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Овал 45"/>
          <p:cNvSpPr/>
          <p:nvPr/>
        </p:nvSpPr>
        <p:spPr>
          <a:xfrm>
            <a:off x="3086323" y="5363057"/>
            <a:ext cx="144016" cy="14401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7" name="Группа 76"/>
          <p:cNvGrpSpPr/>
          <p:nvPr/>
        </p:nvGrpSpPr>
        <p:grpSpPr>
          <a:xfrm>
            <a:off x="2699792" y="5725442"/>
            <a:ext cx="1872208" cy="876634"/>
            <a:chOff x="2699792" y="5725442"/>
            <a:chExt cx="1872208" cy="876634"/>
          </a:xfrm>
        </p:grpSpPr>
        <p:sp>
          <p:nvSpPr>
            <p:cNvPr id="11" name="Овал 10"/>
            <p:cNvSpPr/>
            <p:nvPr/>
          </p:nvSpPr>
          <p:spPr>
            <a:xfrm>
              <a:off x="3422550" y="5877792"/>
              <a:ext cx="144016" cy="144016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Овал 15"/>
            <p:cNvSpPr/>
            <p:nvPr/>
          </p:nvSpPr>
          <p:spPr>
            <a:xfrm>
              <a:off x="2912963" y="6124276"/>
              <a:ext cx="144016" cy="144016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Овал 17"/>
            <p:cNvSpPr/>
            <p:nvPr/>
          </p:nvSpPr>
          <p:spPr>
            <a:xfrm>
              <a:off x="2912963" y="5949179"/>
              <a:ext cx="144016" cy="144016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Овал 26"/>
            <p:cNvSpPr/>
            <p:nvPr/>
          </p:nvSpPr>
          <p:spPr>
            <a:xfrm>
              <a:off x="4139952" y="5949800"/>
              <a:ext cx="144016" cy="144016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Овал 29"/>
            <p:cNvSpPr/>
            <p:nvPr/>
          </p:nvSpPr>
          <p:spPr>
            <a:xfrm>
              <a:off x="3608288" y="6052268"/>
              <a:ext cx="144016" cy="144016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2768947" y="5725442"/>
              <a:ext cx="144016" cy="144016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Овал 38"/>
            <p:cNvSpPr/>
            <p:nvPr/>
          </p:nvSpPr>
          <p:spPr>
            <a:xfrm>
              <a:off x="4427984" y="5877792"/>
              <a:ext cx="144016" cy="144016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Овал 42"/>
            <p:cNvSpPr/>
            <p:nvPr/>
          </p:nvSpPr>
          <p:spPr>
            <a:xfrm>
              <a:off x="3542183" y="6453336"/>
              <a:ext cx="144016" cy="144016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Овал 44"/>
            <p:cNvSpPr/>
            <p:nvPr/>
          </p:nvSpPr>
          <p:spPr>
            <a:xfrm>
              <a:off x="2699792" y="6453336"/>
              <a:ext cx="144016" cy="144016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3056979" y="6458060"/>
              <a:ext cx="144016" cy="144016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3571527" y="5730166"/>
              <a:ext cx="144016" cy="144016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8" name="Группа 77"/>
          <p:cNvGrpSpPr/>
          <p:nvPr/>
        </p:nvGrpSpPr>
        <p:grpSpPr>
          <a:xfrm>
            <a:off x="2489870" y="4661520"/>
            <a:ext cx="2107282" cy="854546"/>
            <a:chOff x="2489870" y="4661520"/>
            <a:chExt cx="2107282" cy="854546"/>
          </a:xfrm>
        </p:grpSpPr>
        <p:sp>
          <p:nvSpPr>
            <p:cNvPr id="17" name="Овал 16"/>
            <p:cNvSpPr/>
            <p:nvPr/>
          </p:nvSpPr>
          <p:spPr>
            <a:xfrm>
              <a:off x="2987824" y="5182517"/>
              <a:ext cx="144016" cy="144016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Овал 18"/>
            <p:cNvSpPr/>
            <p:nvPr/>
          </p:nvSpPr>
          <p:spPr>
            <a:xfrm>
              <a:off x="3871739" y="5372050"/>
              <a:ext cx="144016" cy="144016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Овал 19"/>
            <p:cNvSpPr/>
            <p:nvPr/>
          </p:nvSpPr>
          <p:spPr>
            <a:xfrm>
              <a:off x="4087961" y="5105747"/>
              <a:ext cx="144016" cy="144016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Овал 21"/>
            <p:cNvSpPr/>
            <p:nvPr/>
          </p:nvSpPr>
          <p:spPr>
            <a:xfrm>
              <a:off x="3422550" y="4661520"/>
              <a:ext cx="144016" cy="144016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Овал 24"/>
            <p:cNvSpPr/>
            <p:nvPr/>
          </p:nvSpPr>
          <p:spPr>
            <a:xfrm>
              <a:off x="2489870" y="5228034"/>
              <a:ext cx="144016" cy="144016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2843808" y="4833329"/>
              <a:ext cx="144016" cy="144016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Овал 46"/>
            <p:cNvSpPr/>
            <p:nvPr/>
          </p:nvSpPr>
          <p:spPr>
            <a:xfrm>
              <a:off x="3306539" y="4977345"/>
              <a:ext cx="144016" cy="144016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4453136" y="5038328"/>
              <a:ext cx="144016" cy="144016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9" name="Овал 58"/>
          <p:cNvSpPr/>
          <p:nvPr/>
        </p:nvSpPr>
        <p:spPr>
          <a:xfrm>
            <a:off x="3396828" y="6151858"/>
            <a:ext cx="144016" cy="14401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1447626" y="4293096"/>
            <a:ext cx="914400" cy="9144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5" name="Прямая со стрелкой 64"/>
          <p:cNvCxnSpPr>
            <a:stCxn id="33" idx="2"/>
            <a:endCxn id="56" idx="2"/>
          </p:cNvCxnSpPr>
          <p:nvPr/>
        </p:nvCxnSpPr>
        <p:spPr>
          <a:xfrm flipV="1">
            <a:off x="3275856" y="5567536"/>
            <a:ext cx="1634480" cy="72008"/>
          </a:xfrm>
          <a:prstGeom prst="straightConnector1">
            <a:avLst/>
          </a:prstGeom>
          <a:ln w="25400">
            <a:solidFill>
              <a:srgbClr val="C0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6" name="Группа 75"/>
          <p:cNvGrpSpPr/>
          <p:nvPr/>
        </p:nvGrpSpPr>
        <p:grpSpPr>
          <a:xfrm>
            <a:off x="0" y="1271213"/>
            <a:ext cx="9144000" cy="5258855"/>
            <a:chOff x="0" y="1271213"/>
            <a:chExt cx="9144000" cy="5258855"/>
          </a:xfrm>
        </p:grpSpPr>
        <p:cxnSp>
          <p:nvCxnSpPr>
            <p:cNvPr id="8" name="Прямая со стрелкой 7"/>
            <p:cNvCxnSpPr/>
            <p:nvPr/>
          </p:nvCxnSpPr>
          <p:spPr>
            <a:xfrm flipV="1">
              <a:off x="3275856" y="3501008"/>
              <a:ext cx="0" cy="295232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 стрелкой 11"/>
            <p:cNvCxnSpPr/>
            <p:nvPr/>
          </p:nvCxnSpPr>
          <p:spPr>
            <a:xfrm>
              <a:off x="1691680" y="5601791"/>
              <a:ext cx="54006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4" name="Группа 73"/>
            <p:cNvGrpSpPr/>
            <p:nvPr/>
          </p:nvGrpSpPr>
          <p:grpSpPr>
            <a:xfrm>
              <a:off x="1547664" y="4643214"/>
              <a:ext cx="720080" cy="334131"/>
              <a:chOff x="1547664" y="4643214"/>
              <a:chExt cx="720080" cy="334131"/>
            </a:xfrm>
          </p:grpSpPr>
          <p:sp>
            <p:nvSpPr>
              <p:cNvPr id="21" name="Овал 20"/>
              <p:cNvSpPr/>
              <p:nvPr/>
            </p:nvSpPr>
            <p:spPr>
              <a:xfrm>
                <a:off x="2123728" y="4643214"/>
                <a:ext cx="144016" cy="144016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5" name="Овал 34"/>
              <p:cNvSpPr/>
              <p:nvPr/>
            </p:nvSpPr>
            <p:spPr>
              <a:xfrm>
                <a:off x="1547664" y="4677122"/>
                <a:ext cx="144016" cy="144016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6" name="Овал 35"/>
              <p:cNvSpPr/>
              <p:nvPr/>
            </p:nvSpPr>
            <p:spPr>
              <a:xfrm>
                <a:off x="1607691" y="4833329"/>
                <a:ext cx="144016" cy="144016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7" name="Овал 36"/>
              <p:cNvSpPr/>
              <p:nvPr/>
            </p:nvSpPr>
            <p:spPr>
              <a:xfrm>
                <a:off x="1781051" y="4725144"/>
                <a:ext cx="144016" cy="144016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61" name="Овал 60"/>
            <p:cNvSpPr/>
            <p:nvPr/>
          </p:nvSpPr>
          <p:spPr>
            <a:xfrm>
              <a:off x="1866762" y="5949800"/>
              <a:ext cx="767123" cy="580268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73" name="Группа 72"/>
            <p:cNvGrpSpPr/>
            <p:nvPr/>
          </p:nvGrpSpPr>
          <p:grpSpPr>
            <a:xfrm>
              <a:off x="3752304" y="4556149"/>
              <a:ext cx="1519920" cy="1373012"/>
              <a:chOff x="3752304" y="4556149"/>
              <a:chExt cx="1519920" cy="1373012"/>
            </a:xfrm>
          </p:grpSpPr>
          <p:sp>
            <p:nvSpPr>
              <p:cNvPr id="48" name="Овал 47"/>
              <p:cNvSpPr/>
              <p:nvPr/>
            </p:nvSpPr>
            <p:spPr>
              <a:xfrm>
                <a:off x="4006428" y="4715222"/>
                <a:ext cx="144016" cy="144016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9" name="Овал 48"/>
              <p:cNvSpPr/>
              <p:nvPr/>
            </p:nvSpPr>
            <p:spPr>
              <a:xfrm>
                <a:off x="3995936" y="4581128"/>
                <a:ext cx="144016" cy="144016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0" name="Овал 49"/>
              <p:cNvSpPr/>
              <p:nvPr/>
            </p:nvSpPr>
            <p:spPr>
              <a:xfrm>
                <a:off x="4148336" y="4733528"/>
                <a:ext cx="144016" cy="144016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3" name="Овал 52"/>
              <p:cNvSpPr/>
              <p:nvPr/>
            </p:nvSpPr>
            <p:spPr>
              <a:xfrm>
                <a:off x="3851920" y="4653136"/>
                <a:ext cx="144016" cy="144016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0" name="Овал 59"/>
              <p:cNvSpPr/>
              <p:nvPr/>
            </p:nvSpPr>
            <p:spPr>
              <a:xfrm>
                <a:off x="3752304" y="4556149"/>
                <a:ext cx="700832" cy="421196"/>
              </a:xfrm>
              <a:prstGeom prst="ellipse">
                <a:avLst/>
              </a:prstGeom>
              <a:no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72" name="Группа 71"/>
              <p:cNvGrpSpPr/>
              <p:nvPr/>
            </p:nvGrpSpPr>
            <p:grpSpPr>
              <a:xfrm>
                <a:off x="4692464" y="5208016"/>
                <a:ext cx="579760" cy="721145"/>
                <a:chOff x="4692464" y="5208016"/>
                <a:chExt cx="579760" cy="721145"/>
              </a:xfrm>
            </p:grpSpPr>
            <p:sp>
              <p:nvSpPr>
                <p:cNvPr id="28" name="Овал 27"/>
                <p:cNvSpPr/>
                <p:nvPr/>
              </p:nvSpPr>
              <p:spPr>
                <a:xfrm>
                  <a:off x="4933776" y="5343128"/>
                  <a:ext cx="144016" cy="144016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8" name="Овал 37"/>
                <p:cNvSpPr/>
                <p:nvPr/>
              </p:nvSpPr>
              <p:spPr>
                <a:xfrm>
                  <a:off x="4910336" y="5706963"/>
                  <a:ext cx="144016" cy="144016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2" name="Овал 41"/>
                <p:cNvSpPr/>
                <p:nvPr/>
              </p:nvSpPr>
              <p:spPr>
                <a:xfrm>
                  <a:off x="5062736" y="5647928"/>
                  <a:ext cx="144016" cy="144016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55" name="Овал 54"/>
                <p:cNvSpPr/>
                <p:nvPr/>
              </p:nvSpPr>
              <p:spPr>
                <a:xfrm>
                  <a:off x="4757936" y="5343128"/>
                  <a:ext cx="144016" cy="144016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56" name="Овал 55"/>
                <p:cNvSpPr/>
                <p:nvPr/>
              </p:nvSpPr>
              <p:spPr>
                <a:xfrm>
                  <a:off x="4910336" y="5495528"/>
                  <a:ext cx="144016" cy="144016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62" name="Овал 61"/>
                <p:cNvSpPr/>
                <p:nvPr/>
              </p:nvSpPr>
              <p:spPr>
                <a:xfrm>
                  <a:off x="4692464" y="5208016"/>
                  <a:ext cx="579760" cy="721145"/>
                </a:xfrm>
                <a:prstGeom prst="ellipse">
                  <a:avLst/>
                </a:prstGeom>
                <a:noFill/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cxnSp>
          <p:nvCxnSpPr>
            <p:cNvPr id="15" name="Прямая со стрелкой 14"/>
            <p:cNvCxnSpPr>
              <a:stCxn id="33" idx="1"/>
              <a:endCxn id="48" idx="2"/>
            </p:cNvCxnSpPr>
            <p:nvPr/>
          </p:nvCxnSpPr>
          <p:spPr>
            <a:xfrm flipV="1">
              <a:off x="3296947" y="4787230"/>
              <a:ext cx="709481" cy="801397"/>
            </a:xfrm>
            <a:prstGeom prst="straightConnector1">
              <a:avLst/>
            </a:prstGeom>
            <a:ln w="25400">
              <a:solidFill>
                <a:srgbClr val="C00000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Прямая со стрелкой 67"/>
            <p:cNvCxnSpPr>
              <a:stCxn id="33" idx="1"/>
              <a:endCxn id="37" idx="7"/>
            </p:cNvCxnSpPr>
            <p:nvPr/>
          </p:nvCxnSpPr>
          <p:spPr>
            <a:xfrm flipH="1" flipV="1">
              <a:off x="1903976" y="4746235"/>
              <a:ext cx="1392971" cy="842392"/>
            </a:xfrm>
            <a:prstGeom prst="straightConnector1">
              <a:avLst/>
            </a:prstGeom>
            <a:ln w="25400">
              <a:solidFill>
                <a:srgbClr val="C00000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5" name="Группа 74"/>
            <p:cNvGrpSpPr/>
            <p:nvPr/>
          </p:nvGrpSpPr>
          <p:grpSpPr>
            <a:xfrm>
              <a:off x="0" y="1271213"/>
              <a:ext cx="9144000" cy="5180932"/>
              <a:chOff x="0" y="1271213"/>
              <a:chExt cx="9144000" cy="5180932"/>
            </a:xfrm>
          </p:grpSpPr>
          <mc:AlternateContent xmlns:mc="http://schemas.openxmlformats.org/markup-compatibility/2006">
            <mc:Choice xmlns:a14="http://schemas.microsoft.com/office/drawing/2010/main" xmlns="" Requires="a14">
              <p:sp>
                <p:nvSpPr>
                  <p:cNvPr id="29" name="TextBox 28"/>
                  <p:cNvSpPr txBox="1"/>
                  <p:nvPr/>
                </p:nvSpPr>
                <p:spPr>
                  <a:xfrm>
                    <a:off x="0" y="1271213"/>
                    <a:ext cx="9144000" cy="293766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800" b="1" dirty="0" smtClean="0"/>
                      <a:t>Maximize  </a:t>
                    </a:r>
                    <a14:m>
                      <m:oMath xmlns:m="http://schemas.openxmlformats.org/officeDocument/2006/math">
                        <m:r>
                          <a:rPr kumimoji="0" lang="en-US" altLang="ru-RU" sz="2800" b="1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2"/>
                            </a:solidFill>
                            <a:effectLst/>
                            <a:latin typeface="Cambria Math"/>
                            <a:ea typeface="Times New Roman" pitchFamily="18" charset="0"/>
                            <a:cs typeface="Times New Roman" pitchFamily="18" charset="0"/>
                          </a:rPr>
                          <m:t>   </m:t>
                        </m:r>
                        <m:r>
                          <a:rPr kumimoji="0" lang="en-US" altLang="ru-RU" sz="2800" b="1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2"/>
                            </a:solidFill>
                            <a:effectLst/>
                            <a:latin typeface="Cambria Math"/>
                            <a:ea typeface="Times New Roman" pitchFamily="18" charset="0"/>
                            <a:cs typeface="Times New Roman" pitchFamily="18" charset="0"/>
                          </a:rPr>
                          <m:t>𝑫</m:t>
                        </m:r>
                        <m:d>
                          <m:dPr>
                            <m:ctrlPr>
                              <a:rPr kumimoji="0" lang="en-US" altLang="ru-RU" sz="2800" b="1" i="1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2"/>
                                </a:solidFill>
                                <a:effectLst/>
                                <a:latin typeface="Cambria Math"/>
                                <a:ea typeface="Times New Roman" pitchFamily="18" charset="0"/>
                                <a:cs typeface="Times New Roman" pitchFamily="18" charset="0"/>
                              </a:rPr>
                            </m:ctrlPr>
                          </m:dPr>
                          <m:e>
                            <m:r>
                              <a:rPr kumimoji="0" lang="en-US" altLang="ru-RU" sz="2800" b="1" i="1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2"/>
                                </a:solidFill>
                                <a:effectLst/>
                                <a:latin typeface="Cambria Math"/>
                                <a:ea typeface="Times New Roman" pitchFamily="18" charset="0"/>
                                <a:cs typeface="Times New Roman" pitchFamily="18" charset="0"/>
                              </a:rPr>
                              <m:t>𝑺</m:t>
                            </m:r>
                            <m:r>
                              <a:rPr kumimoji="0" lang="en-US" altLang="ru-RU" sz="2800" b="1" i="1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2"/>
                                </a:solidFill>
                                <a:effectLst/>
                                <a:latin typeface="Cambria Math"/>
                                <a:ea typeface="Times New Roman" pitchFamily="18" charset="0"/>
                                <a:cs typeface="Times New Roman" pitchFamily="18" charset="0"/>
                              </a:rPr>
                              <m:t>,</m:t>
                            </m:r>
                            <m:r>
                              <a:rPr kumimoji="0" lang="en-US" altLang="ru-RU" sz="2800" b="1" i="1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2"/>
                                </a:solidFill>
                                <a:effectLst/>
                                <a:latin typeface="Cambria Math"/>
                                <a:ea typeface="Times New Roman" pitchFamily="18" charset="0"/>
                                <a:cs typeface="Times New Roman" pitchFamily="18" charset="0"/>
                              </a:rPr>
                              <m:t>𝒄</m:t>
                            </m:r>
                          </m:e>
                        </m:d>
                        <m:r>
                          <a:rPr kumimoji="0" lang="en-US" altLang="ru-RU" sz="2800" b="1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2"/>
                            </a:solidFill>
                            <a:effectLst/>
                            <a:latin typeface="Cambria Math"/>
                            <a:ea typeface="Times New Roman" pitchFamily="18" charset="0"/>
                            <a:cs typeface="Times New Roman" pitchFamily="18" charset="0"/>
                          </a:rPr>
                          <m:t>=</m:t>
                        </m:r>
                        <m:nary>
                          <m:naryPr>
                            <m:chr m:val="∑"/>
                            <m:ctrlPr>
                              <a:rPr kumimoji="0" lang="en-US" altLang="ru-RU" sz="2800" b="1" i="1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2"/>
                                </a:solidFill>
                                <a:effectLst/>
                                <a:latin typeface="Cambria Math"/>
                                <a:cs typeface="Times New Roman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kumimoji="0" lang="en-US" altLang="ru-RU" sz="2800" b="1" i="1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2"/>
                                </a:solidFill>
                                <a:effectLst/>
                                <a:latin typeface="Cambria Math"/>
                                <a:cs typeface="Times New Roman" pitchFamily="18" charset="0"/>
                              </a:rPr>
                              <m:t>𝒌</m:t>
                            </m:r>
                            <m:r>
                              <a:rPr kumimoji="0" lang="en-US" altLang="ru-RU" sz="2800" b="1" i="1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2"/>
                                </a:solidFill>
                                <a:effectLst/>
                                <a:latin typeface="Cambria Math"/>
                                <a:cs typeface="Times New Roman" pitchFamily="18" charset="0"/>
                              </a:rPr>
                              <m:t>=</m:t>
                            </m:r>
                            <m:r>
                              <a:rPr kumimoji="0" lang="en-US" altLang="ru-RU" sz="2800" b="1" i="1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2"/>
                                </a:solidFill>
                                <a:effectLst/>
                                <a:latin typeface="Cambria Math"/>
                                <a:cs typeface="Times New Roman" pitchFamily="18" charset="0"/>
                              </a:rPr>
                              <m:t>𝟏</m:t>
                            </m:r>
                          </m:sub>
                          <m:sup>
                            <m:r>
                              <a:rPr kumimoji="0" lang="en-US" altLang="ru-RU" sz="2800" b="1" i="1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2"/>
                                </a:solidFill>
                                <a:effectLst/>
                                <a:latin typeface="Cambria Math"/>
                                <a:cs typeface="Times New Roman" pitchFamily="18" charset="0"/>
                              </a:rPr>
                              <m:t>𝑲</m:t>
                            </m:r>
                          </m:sup>
                          <m:e>
                            <m:sSub>
                              <m:sSubPr>
                                <m:ctrlPr>
                                  <a:rPr kumimoji="0" lang="en-US" altLang="ru-RU" sz="2800" b="1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chemeClr val="tx2"/>
                                    </a:solidFill>
                                    <a:effectLst/>
                                    <a:latin typeface="Cambria Math"/>
                                    <a:cs typeface="Times New Roman" pitchFamily="18" charset="0"/>
                                  </a:rPr>
                                </m:ctrlPr>
                              </m:sSubPr>
                              <m:e>
                                <m:r>
                                  <a:rPr kumimoji="0" lang="en-US" altLang="ru-RU" sz="2800" b="1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chemeClr val="tx2"/>
                                    </a:solidFill>
                                    <a:effectLst/>
                                    <a:latin typeface="Cambria Math"/>
                                    <a:cs typeface="Times New Roman" pitchFamily="18" charset="0"/>
                                  </a:rPr>
                                  <m:t>𝑵</m:t>
                                </m:r>
                              </m:e>
                              <m:sub>
                                <m:r>
                                  <a:rPr kumimoji="0" lang="en-US" altLang="ru-RU" sz="2800" b="1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chemeClr val="tx2"/>
                                    </a:solidFill>
                                    <a:effectLst/>
                                    <a:latin typeface="Cambria Math"/>
                                    <a:cs typeface="Times New Roman" pitchFamily="18" charset="0"/>
                                  </a:rPr>
                                  <m:t>𝒌</m:t>
                                </m:r>
                              </m:sub>
                            </m:sSub>
                            <m:r>
                              <a:rPr kumimoji="0" lang="en-US" altLang="ru-RU" sz="2800" b="1" i="1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2"/>
                                </a:solidFill>
                                <a:effectLst/>
                                <a:latin typeface="Cambria Math"/>
                                <a:cs typeface="Times New Roman" pitchFamily="18" charset="0"/>
                              </a:rPr>
                              <m:t>&lt;</m:t>
                            </m:r>
                            <m:sSub>
                              <m:sSubPr>
                                <m:ctrlPr>
                                  <a:rPr kumimoji="0" lang="en-US" altLang="ru-RU" sz="2800" b="1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chemeClr val="tx2"/>
                                    </a:solidFill>
                                    <a:effectLst/>
                                    <a:latin typeface="Cambria Math"/>
                                    <a:cs typeface="Times New Roman" pitchFamily="18" charset="0"/>
                                  </a:rPr>
                                </m:ctrlPr>
                              </m:sSubPr>
                              <m:e>
                                <m:r>
                                  <a:rPr kumimoji="0" lang="en-US" altLang="ru-RU" sz="2800" b="1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chemeClr val="tx2"/>
                                    </a:solidFill>
                                    <a:effectLst/>
                                    <a:latin typeface="Cambria Math"/>
                                    <a:cs typeface="Times New Roman" pitchFamily="18" charset="0"/>
                                  </a:rPr>
                                  <m:t>𝒄</m:t>
                                </m:r>
                              </m:e>
                              <m:sub>
                                <m:r>
                                  <a:rPr kumimoji="0" lang="en-US" altLang="ru-RU" sz="2800" b="1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chemeClr val="tx2"/>
                                    </a:solidFill>
                                    <a:effectLst/>
                                    <a:latin typeface="Cambria Math"/>
                                    <a:cs typeface="Times New Roman" pitchFamily="18" charset="0"/>
                                  </a:rPr>
                                  <m:t>𝒌</m:t>
                                </m:r>
                              </m:sub>
                            </m:sSub>
                            <m:r>
                              <a:rPr kumimoji="0" lang="en-US" altLang="ru-RU" sz="2800" b="1" i="1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2"/>
                                </a:solidFill>
                                <a:effectLst/>
                                <a:latin typeface="Cambria Math"/>
                                <a:cs typeface="Times New Roman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kumimoji="0" lang="en-US" altLang="ru-RU" sz="2800" b="1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chemeClr val="tx2"/>
                                    </a:solidFill>
                                    <a:effectLst/>
                                    <a:latin typeface="Cambria Math"/>
                                    <a:cs typeface="Times New Roman" pitchFamily="18" charset="0"/>
                                  </a:rPr>
                                </m:ctrlPr>
                              </m:sSubPr>
                              <m:e>
                                <m:r>
                                  <a:rPr kumimoji="0" lang="en-US" altLang="ru-RU" sz="2800" b="1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chemeClr val="tx2"/>
                                    </a:solidFill>
                                    <a:effectLst/>
                                    <a:latin typeface="Cambria Math"/>
                                    <a:cs typeface="Times New Roman" pitchFamily="18" charset="0"/>
                                  </a:rPr>
                                  <m:t>𝒄</m:t>
                                </m:r>
                              </m:e>
                              <m:sub>
                                <m:r>
                                  <a:rPr kumimoji="0" lang="en-US" altLang="ru-RU" sz="2800" b="1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chemeClr val="tx2"/>
                                    </a:solidFill>
                                    <a:effectLst/>
                                    <a:latin typeface="Cambria Math"/>
                                    <a:cs typeface="Times New Roman" pitchFamily="18" charset="0"/>
                                  </a:rPr>
                                  <m:t>𝒌</m:t>
                                </m:r>
                              </m:sub>
                            </m:sSub>
                            <m:r>
                              <a:rPr kumimoji="0" lang="en-US" altLang="ru-RU" sz="2800" b="1" i="1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2"/>
                                </a:solidFill>
                                <a:effectLst/>
                                <a:latin typeface="Cambria Math"/>
                                <a:cs typeface="Times New Roman" pitchFamily="18" charset="0"/>
                              </a:rPr>
                              <m:t>&gt;</m:t>
                            </m:r>
                          </m:e>
                        </m:nary>
                      </m:oMath>
                    </a14:m>
                    <a:r>
                      <a:rPr lang="en-US" sz="2800" b="1" dirty="0" smtClean="0"/>
                      <a:t>     </a:t>
                    </a:r>
                    <a:r>
                      <a:rPr lang="en-US" sz="2400" b="1" dirty="0" smtClean="0"/>
                      <a:t>where </a:t>
                    </a:r>
                    <a:r>
                      <a:rPr lang="en-US" sz="2400" b="1" i="1" dirty="0" smtClean="0"/>
                      <a:t>N</a:t>
                    </a:r>
                    <a:r>
                      <a:rPr lang="en-US" sz="2400" b="1" i="1" baseline="-25000" dirty="0" smtClean="0"/>
                      <a:t>k</a:t>
                    </a:r>
                    <a:r>
                      <a:rPr lang="en-US" sz="2400" b="1" dirty="0" smtClean="0"/>
                      <a:t>=</a:t>
                    </a:r>
                    <a:r>
                      <a:rPr lang="en-US" sz="2400" b="1" i="1" dirty="0" smtClean="0"/>
                      <a:t>|S</a:t>
                    </a:r>
                    <a:r>
                      <a:rPr lang="en-US" sz="2400" b="1" i="1" baseline="-25000" dirty="0" smtClean="0"/>
                      <a:t>k</a:t>
                    </a:r>
                    <a:r>
                      <a:rPr lang="en-US" sz="2400" b="1" i="1" dirty="0" smtClean="0"/>
                      <a:t>|</a:t>
                    </a:r>
                  </a:p>
                  <a:p>
                    <a:endParaRPr lang="en-US" sz="2800" b="1" i="1" baseline="-25000" dirty="0" smtClean="0"/>
                  </a:p>
                  <a:p>
                    <a:r>
                      <a:rPr lang="en-US" sz="3200" b="1" dirty="0" smtClean="0"/>
                      <a:t>Preprocess data by centering: </a:t>
                    </a:r>
                    <a:r>
                      <a:rPr lang="en-US" sz="3200" b="1" dirty="0" smtClean="0">
                        <a:solidFill>
                          <a:srgbClr val="7030A0"/>
                        </a:solidFill>
                      </a:rPr>
                      <a:t>0 is grand mean</a:t>
                    </a:r>
                  </a:p>
                  <a:p>
                    <a:r>
                      <a:rPr lang="en-US" sz="2800" b="1" i="1" dirty="0" smtClean="0"/>
                      <a:t>&lt;</a:t>
                    </a:r>
                    <a:r>
                      <a:rPr lang="en-US" sz="2800" b="1" i="1" dirty="0" err="1" smtClean="0"/>
                      <a:t>c</a:t>
                    </a:r>
                    <a:r>
                      <a:rPr lang="en-US" sz="2800" b="1" i="1" baseline="-25000" dirty="0" err="1" smtClean="0"/>
                      <a:t>k</a:t>
                    </a:r>
                    <a:r>
                      <a:rPr lang="en-US" sz="2800" b="1" i="1" dirty="0" smtClean="0"/>
                      <a:t>, </a:t>
                    </a:r>
                    <a:r>
                      <a:rPr lang="en-US" sz="2800" b="1" i="1" dirty="0" err="1" smtClean="0"/>
                      <a:t>c</a:t>
                    </a:r>
                    <a:r>
                      <a:rPr lang="en-US" sz="2800" b="1" i="1" baseline="-25000" dirty="0" err="1" smtClean="0"/>
                      <a:t>k</a:t>
                    </a:r>
                    <a:r>
                      <a:rPr lang="en-US" sz="2800" b="1" i="1" dirty="0" smtClean="0"/>
                      <a:t>&gt; - </a:t>
                    </a:r>
                    <a:r>
                      <a:rPr lang="en-US" sz="3200" b="1" i="1" dirty="0" smtClean="0">
                        <a:solidFill>
                          <a:srgbClr val="7030A0"/>
                        </a:solidFill>
                      </a:rPr>
                      <a:t>Euclidean squared distance between 0 and </a:t>
                    </a:r>
                    <a:r>
                      <a:rPr lang="en-US" sz="3200" b="1" i="1" dirty="0" err="1" smtClean="0">
                        <a:solidFill>
                          <a:srgbClr val="7030A0"/>
                        </a:solidFill>
                      </a:rPr>
                      <a:t>c</a:t>
                    </a:r>
                    <a:r>
                      <a:rPr lang="en-US" sz="3200" b="1" i="1" baseline="-25000" dirty="0" err="1" smtClean="0">
                        <a:solidFill>
                          <a:srgbClr val="7030A0"/>
                        </a:solidFill>
                      </a:rPr>
                      <a:t>k</a:t>
                    </a:r>
                    <a:r>
                      <a:rPr lang="en-US" sz="3200" b="1" i="1" baseline="-25000" dirty="0" smtClean="0">
                        <a:solidFill>
                          <a:srgbClr val="7030A0"/>
                        </a:solidFill>
                      </a:rPr>
                      <a:t>            </a:t>
                    </a:r>
                    <a:r>
                      <a:rPr lang="en-US" sz="3200" b="1" dirty="0" smtClean="0">
                        <a:solidFill>
                          <a:schemeClr val="tx2"/>
                        </a:solidFill>
                      </a:rPr>
                      <a:t>Look for </a:t>
                    </a:r>
                    <a:r>
                      <a:rPr lang="en-US" sz="4000" b="1" dirty="0" smtClean="0">
                        <a:solidFill>
                          <a:schemeClr val="tx2"/>
                        </a:solidFill>
                      </a:rPr>
                      <a:t>anomalous &amp; populated </a:t>
                    </a:r>
                    <a:r>
                      <a:rPr lang="en-US" sz="3200" b="1" dirty="0" smtClean="0">
                        <a:solidFill>
                          <a:schemeClr val="tx2"/>
                        </a:solidFill>
                      </a:rPr>
                      <a:t>clusters!!!</a:t>
                    </a:r>
                  </a:p>
                  <a:p>
                    <a:r>
                      <a:rPr lang="en-US" sz="3200" b="1" dirty="0">
                        <a:solidFill>
                          <a:srgbClr val="C00000"/>
                        </a:solidFill>
                      </a:rPr>
                      <a:t> </a:t>
                    </a:r>
                    <a:r>
                      <a:rPr lang="en-US" sz="3200" b="1" dirty="0" smtClean="0">
                        <a:solidFill>
                          <a:srgbClr val="C00000"/>
                        </a:solidFill>
                      </a:rPr>
                      <a:t>              Further away from the origin. </a:t>
                    </a:r>
                    <a:endParaRPr lang="en-US" sz="3200" dirty="0">
                      <a:solidFill>
                        <a:schemeClr val="tx2"/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29" name="TextBox 2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0" y="1271213"/>
                    <a:ext cx="9144000" cy="2937664"/>
                  </a:xfrm>
                  <a:prstGeom prst="rect">
                    <a:avLst/>
                  </a:prstGeom>
                  <a:blipFill rotWithShape="1">
                    <a:blip r:embed="rId3" cstate="print"/>
                    <a:stretch>
                      <a:fillRect l="-1667" t="-832" b="-6237"/>
                    </a:stretch>
                  </a:blipFill>
                </p:spPr>
                <p:txBody>
                  <a:bodyPr/>
                  <a:lstStyle/>
                  <a:p>
                    <a:r>
                      <a:rPr lang="ru-RU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24" name="Овал 23"/>
              <p:cNvSpPr/>
              <p:nvPr/>
            </p:nvSpPr>
            <p:spPr>
              <a:xfrm>
                <a:off x="1979712" y="6165304"/>
                <a:ext cx="144016" cy="144016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4" name="Овал 43"/>
              <p:cNvSpPr/>
              <p:nvPr/>
            </p:nvSpPr>
            <p:spPr>
              <a:xfrm>
                <a:off x="2051720" y="6021808"/>
                <a:ext cx="144016" cy="144016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4" name="Овал 53"/>
              <p:cNvSpPr/>
              <p:nvPr/>
            </p:nvSpPr>
            <p:spPr>
              <a:xfrm>
                <a:off x="2195736" y="6308129"/>
                <a:ext cx="144016" cy="144016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7" name="Овал 56"/>
              <p:cNvSpPr/>
              <p:nvPr/>
            </p:nvSpPr>
            <p:spPr>
              <a:xfrm>
                <a:off x="2411760" y="6165824"/>
                <a:ext cx="144016" cy="144016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71" name="Прямая со стрелкой 70"/>
              <p:cNvCxnSpPr>
                <a:stCxn id="33" idx="2"/>
                <a:endCxn id="26" idx="3"/>
              </p:cNvCxnSpPr>
              <p:nvPr/>
            </p:nvCxnSpPr>
            <p:spPr>
              <a:xfrm flipH="1">
                <a:off x="2288835" y="5639544"/>
                <a:ext cx="987021" cy="607657"/>
              </a:xfrm>
              <a:prstGeom prst="straightConnector1">
                <a:avLst/>
              </a:prstGeom>
              <a:ln w="25400">
                <a:solidFill>
                  <a:srgbClr val="C00000"/>
                </a:solidFill>
                <a:prstDash val="sys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xmlns="" val="19983496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88601"/>
          </a:xfrm>
        </p:spPr>
        <p:txBody>
          <a:bodyPr>
            <a:normAutofit fontScale="90000"/>
          </a:bodyPr>
          <a:lstStyle/>
          <a:p>
            <a:pPr algn="l"/>
            <a:r>
              <a:rPr lang="en-US" sz="6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Issue</a:t>
            </a:r>
            <a:r>
              <a:rPr lang="en-US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: </a:t>
            </a:r>
            <a:r>
              <a:rPr lang="en-US" b="1" dirty="0" smtClean="0">
                <a:solidFill>
                  <a:schemeClr val="tx2"/>
                </a:solidFill>
              </a:rPr>
              <a:t>How the number and location of initial centers should be chosen? 3</a:t>
            </a:r>
            <a:endParaRPr lang="en-US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929C4-C576-4FF8-9753-4225908504F0}" type="slidenum">
              <a:rPr lang="ru-RU" smtClean="0"/>
              <a:pPr/>
              <a:t>11</a:t>
            </a:fld>
            <a:endParaRPr lang="ru-RU" dirty="0"/>
          </a:p>
        </p:txBody>
      </p:sp>
      <p:sp>
        <p:nvSpPr>
          <p:cNvPr id="126" name="Rectangle 1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7" name="Rectangle 12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27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508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  <a:ea typeface="Times New Roman" pitchFamily="18" charset="0"/>
                <a:cs typeface="Times New Roman" pitchFamily="18" charset="0"/>
              </a:rPr>
              <a:t>    </a:t>
            </a:r>
            <a:endParaRPr kumimoji="0" lang="en-US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7409" name="Picture 1" descr="dim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7308" y="2613471"/>
            <a:ext cx="8587180" cy="3732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251520" y="1264404"/>
            <a:ext cx="87129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Preprocess data by centering to Reference point,</a:t>
            </a:r>
          </a:p>
          <a:p>
            <a:r>
              <a:rPr lang="en-US" sz="3200" b="1" dirty="0" smtClean="0"/>
              <a:t>typically grand mean.  </a:t>
            </a:r>
            <a:r>
              <a:rPr lang="en-US" sz="3200" b="1" dirty="0" smtClean="0">
                <a:solidFill>
                  <a:srgbClr val="7030A0"/>
                </a:solidFill>
              </a:rPr>
              <a:t>0 is grand mean since that. Build just one Anomalous cluster.</a:t>
            </a:r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CODA Week 8 by Boris Mirkin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732248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88601"/>
          </a:xfrm>
        </p:spPr>
        <p:txBody>
          <a:bodyPr>
            <a:normAutofit fontScale="90000"/>
          </a:bodyPr>
          <a:lstStyle/>
          <a:p>
            <a:pPr algn="l"/>
            <a:r>
              <a:rPr lang="en-US" sz="6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Issue</a:t>
            </a:r>
            <a:r>
              <a:rPr lang="en-US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: </a:t>
            </a:r>
            <a:r>
              <a:rPr lang="en-US" b="1" dirty="0" smtClean="0">
                <a:solidFill>
                  <a:schemeClr val="tx2"/>
                </a:solidFill>
              </a:rPr>
              <a:t>How the number and location of initial centers should be chosen? 4</a:t>
            </a:r>
            <a:endParaRPr lang="en-US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929C4-C576-4FF8-9753-4225908504F0}" type="slidenum">
              <a:rPr lang="ru-RU" smtClean="0"/>
              <a:pPr/>
              <a:t>12</a:t>
            </a:fld>
            <a:endParaRPr lang="ru-RU" dirty="0"/>
          </a:p>
        </p:txBody>
      </p:sp>
      <p:sp>
        <p:nvSpPr>
          <p:cNvPr id="126" name="Rectangle 1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7" name="Rectangle 12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27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508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  <a:ea typeface="Times New Roman" pitchFamily="18" charset="0"/>
                <a:cs typeface="Times New Roman" pitchFamily="18" charset="0"/>
              </a:rPr>
              <a:t>    </a:t>
            </a:r>
            <a:endParaRPr kumimoji="0" lang="en-US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1520" y="1264404"/>
            <a:ext cx="871296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Preprocess data by centering to Reference point,</a:t>
            </a:r>
          </a:p>
          <a:p>
            <a:r>
              <a:rPr lang="en-US" sz="3200" b="1" dirty="0" smtClean="0"/>
              <a:t>typically grand mean.  </a:t>
            </a:r>
            <a:r>
              <a:rPr lang="en-US" sz="3200" b="1" dirty="0" smtClean="0">
                <a:solidFill>
                  <a:srgbClr val="7030A0"/>
                </a:solidFill>
              </a:rPr>
              <a:t>0 is grand mean since that. Build Anomalous cluster:</a:t>
            </a:r>
          </a:p>
          <a:p>
            <a:pPr hangingPunct="0"/>
            <a:r>
              <a:rPr lang="en-US" sz="3200" dirty="0" smtClean="0"/>
              <a:t>1. </a:t>
            </a:r>
            <a:r>
              <a:rPr lang="en-US" sz="3200" b="1" dirty="0"/>
              <a:t>Initial </a:t>
            </a:r>
            <a:r>
              <a:rPr lang="en-US" sz="3200" dirty="0" smtClean="0"/>
              <a:t>center </a:t>
            </a:r>
            <a:r>
              <a:rPr lang="en-US" sz="3200" b="1" i="1" dirty="0" smtClean="0"/>
              <a:t>c</a:t>
            </a:r>
            <a:r>
              <a:rPr lang="en-US" sz="3200" dirty="0" smtClean="0"/>
              <a:t> is entity </a:t>
            </a:r>
            <a:r>
              <a:rPr lang="en-US" sz="3200" dirty="0"/>
              <a:t>farthest away from </a:t>
            </a:r>
            <a:r>
              <a:rPr lang="en-US" sz="3200" b="1" dirty="0" smtClean="0"/>
              <a:t>0</a:t>
            </a:r>
            <a:r>
              <a:rPr lang="en-US" sz="3200" dirty="0"/>
              <a:t>.</a:t>
            </a:r>
            <a:endParaRPr lang="ru-RU" sz="3200" dirty="0"/>
          </a:p>
          <a:p>
            <a:pPr hangingPunct="0"/>
            <a:r>
              <a:rPr lang="en-US" sz="3200" dirty="0"/>
              <a:t> </a:t>
            </a:r>
            <a:endParaRPr lang="ru-RU" sz="3200" dirty="0"/>
          </a:p>
          <a:p>
            <a:pPr hangingPunct="0"/>
            <a:r>
              <a:rPr lang="en-US" sz="3200" dirty="0" smtClean="0"/>
              <a:t>2. </a:t>
            </a:r>
            <a:r>
              <a:rPr lang="en-US" sz="3200" b="1" dirty="0"/>
              <a:t>Cluster update.</a:t>
            </a:r>
            <a:r>
              <a:rPr lang="en-US" sz="3200" dirty="0"/>
              <a:t> </a:t>
            </a:r>
            <a:r>
              <a:rPr lang="en-US" sz="3200" dirty="0" smtClean="0"/>
              <a:t>if </a:t>
            </a:r>
            <a:r>
              <a:rPr lang="en-US" sz="3200" b="1" i="1" dirty="0" smtClean="0"/>
              <a:t>d(</a:t>
            </a:r>
            <a:r>
              <a:rPr lang="en-US" sz="3200" b="1" i="1" dirty="0" err="1" smtClean="0"/>
              <a:t>y</a:t>
            </a:r>
            <a:r>
              <a:rPr lang="en-US" sz="3200" b="1" i="1" baseline="-25000" dirty="0" err="1" smtClean="0"/>
              <a:t>i</a:t>
            </a:r>
            <a:r>
              <a:rPr lang="en-US" sz="3200" b="1" i="1" dirty="0" err="1" smtClean="0"/>
              <a:t>,c</a:t>
            </a:r>
            <a:r>
              <a:rPr lang="en-US" sz="3200" b="1" i="1" dirty="0" smtClean="0"/>
              <a:t>) &lt; d(y</a:t>
            </a:r>
            <a:r>
              <a:rPr lang="en-US" sz="3200" b="1" i="1" baseline="-25000" dirty="0" smtClean="0"/>
              <a:t>i</a:t>
            </a:r>
            <a:r>
              <a:rPr lang="en-US" sz="3200" b="1" i="1" dirty="0" smtClean="0"/>
              <a:t>,0)</a:t>
            </a:r>
            <a:r>
              <a:rPr lang="en-US" sz="3200" i="1" dirty="0" smtClean="0"/>
              <a:t>, a</a:t>
            </a:r>
            <a:r>
              <a:rPr lang="en-US" sz="3200" dirty="0" smtClean="0"/>
              <a:t>ssign</a:t>
            </a:r>
            <a:r>
              <a:rPr lang="en-US" sz="3200" i="1" dirty="0" smtClean="0"/>
              <a:t> </a:t>
            </a:r>
            <a:r>
              <a:rPr lang="en-US" sz="3200" b="1" i="1" dirty="0" err="1" smtClean="0"/>
              <a:t>y</a:t>
            </a:r>
            <a:r>
              <a:rPr lang="en-US" sz="3200" b="1" i="1" baseline="-25000" dirty="0" err="1" smtClean="0"/>
              <a:t>i</a:t>
            </a:r>
            <a:r>
              <a:rPr lang="en-US" sz="3200" dirty="0" smtClean="0"/>
              <a:t> to </a:t>
            </a:r>
            <a:r>
              <a:rPr lang="en-US" sz="3200" b="1" dirty="0" smtClean="0"/>
              <a:t>S</a:t>
            </a:r>
            <a:r>
              <a:rPr lang="en-US" sz="3200" dirty="0" smtClean="0"/>
              <a:t>.</a:t>
            </a:r>
            <a:endParaRPr lang="ru-RU" sz="3200" dirty="0"/>
          </a:p>
          <a:p>
            <a:pPr hangingPunct="0"/>
            <a:r>
              <a:rPr lang="en-US" sz="3200" dirty="0"/>
              <a:t> </a:t>
            </a:r>
            <a:endParaRPr lang="ru-RU" sz="3200" dirty="0"/>
          </a:p>
          <a:p>
            <a:pPr hangingPunct="0"/>
            <a:r>
              <a:rPr lang="en-US" sz="3200" dirty="0" smtClean="0"/>
              <a:t>3. </a:t>
            </a:r>
            <a:r>
              <a:rPr lang="en-US" sz="3200" b="1" dirty="0"/>
              <a:t>Centroid </a:t>
            </a:r>
            <a:r>
              <a:rPr lang="en-US" sz="3200" b="1" dirty="0" smtClean="0"/>
              <a:t>update:</a:t>
            </a:r>
            <a:r>
              <a:rPr lang="en-US" sz="3200" dirty="0" smtClean="0"/>
              <a:t> Within-</a:t>
            </a:r>
            <a:r>
              <a:rPr lang="en-US" sz="3200" b="1" i="1" dirty="0" smtClean="0"/>
              <a:t>S</a:t>
            </a:r>
            <a:r>
              <a:rPr lang="en-US" sz="3200" dirty="0" smtClean="0"/>
              <a:t> </a:t>
            </a:r>
            <a:r>
              <a:rPr lang="en-US" sz="3200" dirty="0"/>
              <a:t>mean </a:t>
            </a:r>
            <a:r>
              <a:rPr lang="en-US" sz="3200" b="1" i="1" dirty="0"/>
              <a:t>c'</a:t>
            </a:r>
            <a:r>
              <a:rPr lang="en-US" sz="3200" dirty="0"/>
              <a:t> </a:t>
            </a:r>
            <a:r>
              <a:rPr lang="en-US" sz="3200" dirty="0" smtClean="0"/>
              <a:t>if </a:t>
            </a:r>
            <a:r>
              <a:rPr lang="en-US" sz="3200" b="1" i="1" dirty="0" smtClean="0"/>
              <a:t>c' </a:t>
            </a:r>
            <a:r>
              <a:rPr lang="en-US" sz="3200" b="1" i="1" dirty="0" smtClean="0">
                <a:sym typeface="Symbol"/>
              </a:rPr>
              <a:t> </a:t>
            </a:r>
            <a:r>
              <a:rPr lang="en-US" sz="3200" b="1" i="1" dirty="0" smtClean="0"/>
              <a:t>c</a:t>
            </a:r>
            <a:r>
              <a:rPr lang="en-US" sz="3200" dirty="0"/>
              <a:t>. </a:t>
            </a:r>
            <a:r>
              <a:rPr lang="en-US" sz="3200" dirty="0" smtClean="0"/>
              <a:t>Go to 2 with </a:t>
            </a:r>
            <a:r>
              <a:rPr lang="en-US" sz="3200" b="1" i="1" dirty="0" smtClean="0"/>
              <a:t>c</a:t>
            </a:r>
            <a:r>
              <a:rPr lang="en-US" sz="3200" b="1" i="1" dirty="0" smtClean="0">
                <a:sym typeface="Symbol"/>
              </a:rPr>
              <a:t></a:t>
            </a:r>
            <a:r>
              <a:rPr lang="en-US" sz="3200" b="1" i="1" dirty="0" smtClean="0"/>
              <a:t> </a:t>
            </a:r>
            <a:r>
              <a:rPr lang="en-US" sz="3200" b="1" i="1" dirty="0"/>
              <a:t>c</a:t>
            </a:r>
            <a:r>
              <a:rPr lang="en-US" sz="3200" b="1" i="1" dirty="0" smtClean="0"/>
              <a:t>'</a:t>
            </a:r>
            <a:r>
              <a:rPr lang="en-US" sz="3200" dirty="0" smtClean="0"/>
              <a:t>. </a:t>
            </a:r>
            <a:r>
              <a:rPr lang="en-US" sz="3200" dirty="0"/>
              <a:t>Otherwise, </a:t>
            </a:r>
            <a:r>
              <a:rPr lang="en-US" sz="3200" dirty="0" smtClean="0"/>
              <a:t>halt.</a:t>
            </a:r>
            <a:endParaRPr lang="en-US" sz="3200" b="1" dirty="0" smtClean="0">
              <a:solidFill>
                <a:srgbClr val="7030A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CODA Week 8 by Boris Mirkin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820503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88601"/>
          </a:xfrm>
        </p:spPr>
        <p:txBody>
          <a:bodyPr>
            <a:normAutofit fontScale="90000"/>
          </a:bodyPr>
          <a:lstStyle/>
          <a:p>
            <a:pPr algn="l"/>
            <a:r>
              <a:rPr lang="en-US" sz="6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Issue</a:t>
            </a:r>
            <a:r>
              <a:rPr lang="en-US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: </a:t>
            </a:r>
            <a:r>
              <a:rPr lang="en-US" b="1" dirty="0" smtClean="0">
                <a:solidFill>
                  <a:schemeClr val="tx2"/>
                </a:solidFill>
              </a:rPr>
              <a:t>How the number and location of initial centers should be chosen? 5</a:t>
            </a:r>
            <a:endParaRPr lang="en-US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929C4-C576-4FF8-9753-4225908504F0}" type="slidenum">
              <a:rPr lang="ru-RU" smtClean="0"/>
              <a:pPr/>
              <a:t>13</a:t>
            </a:fld>
            <a:endParaRPr lang="ru-RU" dirty="0"/>
          </a:p>
        </p:txBody>
      </p:sp>
      <p:sp>
        <p:nvSpPr>
          <p:cNvPr id="126" name="Rectangle 1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7" name="Rectangle 12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27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508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  <a:ea typeface="Times New Roman" pitchFamily="18" charset="0"/>
                <a:cs typeface="Times New Roman" pitchFamily="18" charset="0"/>
              </a:rPr>
              <a:t>    </a:t>
            </a:r>
            <a:endParaRPr kumimoji="0" lang="en-US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1264404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en-US" sz="3600" b="1" dirty="0">
                <a:solidFill>
                  <a:schemeClr val="tx2"/>
                </a:solidFill>
              </a:rPr>
              <a:t>Anomalous </a:t>
            </a:r>
            <a:r>
              <a:rPr lang="en-US" sz="3600" b="1" dirty="0" smtClean="0">
                <a:solidFill>
                  <a:schemeClr val="tx2"/>
                </a:solidFill>
              </a:rPr>
              <a:t>Cluster is (almost) K-Means </a:t>
            </a:r>
            <a:r>
              <a:rPr lang="en-US" sz="3200" b="1" dirty="0" smtClean="0"/>
              <a:t>up to:</a:t>
            </a:r>
            <a:endParaRPr lang="ru-RU" sz="3200" b="1" dirty="0"/>
          </a:p>
          <a:p>
            <a:pPr hangingPunct="0"/>
            <a:r>
              <a:rPr lang="en-US" sz="3200" b="1" dirty="0"/>
              <a:t> </a:t>
            </a:r>
            <a:endParaRPr lang="ru-RU" sz="3200" b="1" dirty="0"/>
          </a:p>
          <a:p>
            <a:pPr hangingPunct="0"/>
            <a:r>
              <a:rPr lang="en-US" sz="3200" b="1" dirty="0"/>
              <a:t>(</a:t>
            </a:r>
            <a:r>
              <a:rPr lang="en-US" sz="3200" b="1" dirty="0" err="1"/>
              <a:t>i</a:t>
            </a:r>
            <a:r>
              <a:rPr lang="en-US" sz="3200" b="1" dirty="0"/>
              <a:t>) the number of clusters </a:t>
            </a:r>
            <a:r>
              <a:rPr lang="en-US" sz="3200" b="1" dirty="0" smtClean="0"/>
              <a:t>K=2: the “anomalous” one and the “main body” of entities around 0;</a:t>
            </a:r>
            <a:endParaRPr lang="ru-RU" sz="3200" b="1" dirty="0"/>
          </a:p>
          <a:p>
            <a:pPr hangingPunct="0"/>
            <a:r>
              <a:rPr lang="en-US" sz="3200" b="1" dirty="0"/>
              <a:t> </a:t>
            </a:r>
            <a:endParaRPr lang="ru-RU" sz="3200" b="1" dirty="0"/>
          </a:p>
          <a:p>
            <a:pPr hangingPunct="0"/>
            <a:r>
              <a:rPr lang="en-US" sz="3200" b="1" dirty="0"/>
              <a:t>(ii) </a:t>
            </a:r>
            <a:r>
              <a:rPr lang="en-US" sz="3200" b="1" dirty="0" smtClean="0"/>
              <a:t>center </a:t>
            </a:r>
            <a:r>
              <a:rPr lang="en-US" sz="3200" b="1" dirty="0"/>
              <a:t>of </a:t>
            </a:r>
            <a:r>
              <a:rPr lang="en-US" sz="3200" b="1" dirty="0" smtClean="0"/>
              <a:t>the “main body” cluster </a:t>
            </a:r>
            <a:r>
              <a:rPr lang="en-US" sz="3200" b="1" dirty="0"/>
              <a:t>is </a:t>
            </a:r>
            <a:r>
              <a:rPr lang="en-US" sz="3200" b="1" dirty="0" smtClean="0"/>
              <a:t>forcibly always at 0;</a:t>
            </a:r>
            <a:endParaRPr lang="ru-RU" sz="3200" b="1" dirty="0"/>
          </a:p>
          <a:p>
            <a:pPr hangingPunct="0"/>
            <a:r>
              <a:rPr lang="en-US" sz="3200" b="1" dirty="0"/>
              <a:t> </a:t>
            </a:r>
            <a:endParaRPr lang="ru-RU" sz="3200" b="1" dirty="0"/>
          </a:p>
          <a:p>
            <a:pPr hangingPunct="0"/>
            <a:r>
              <a:rPr lang="en-US" sz="3200" b="1" dirty="0" smtClean="0"/>
              <a:t>(</a:t>
            </a:r>
            <a:r>
              <a:rPr lang="en-US" sz="3200" b="1" dirty="0"/>
              <a:t>iii) </a:t>
            </a:r>
            <a:r>
              <a:rPr lang="en-US" sz="3200" b="1" dirty="0" smtClean="0"/>
              <a:t>a farthest </a:t>
            </a:r>
            <a:r>
              <a:rPr lang="en-US" sz="3200" b="1" dirty="0"/>
              <a:t>away from </a:t>
            </a:r>
            <a:r>
              <a:rPr lang="en-US" sz="3200" b="1" dirty="0" smtClean="0"/>
              <a:t>0 entity initializes the anomalous cluster.</a:t>
            </a:r>
            <a:endParaRPr lang="ru-RU" sz="3200" b="1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CODA Week 8 by Boris Mirkin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061710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88601"/>
          </a:xfrm>
        </p:spPr>
        <p:txBody>
          <a:bodyPr>
            <a:normAutofit fontScale="90000"/>
          </a:bodyPr>
          <a:lstStyle/>
          <a:p>
            <a:pPr algn="l"/>
            <a:r>
              <a:rPr lang="en-US" sz="6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Issue</a:t>
            </a:r>
            <a:r>
              <a:rPr lang="en-US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: </a:t>
            </a:r>
            <a:r>
              <a:rPr lang="en-US" b="1" dirty="0" smtClean="0">
                <a:solidFill>
                  <a:schemeClr val="tx2"/>
                </a:solidFill>
              </a:rPr>
              <a:t>How the number and location of initial centers should be chosen? 6</a:t>
            </a:r>
            <a:endParaRPr lang="en-US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929C4-C576-4FF8-9753-4225908504F0}" type="slidenum">
              <a:rPr lang="ru-RU" smtClean="0"/>
              <a:pPr/>
              <a:t>14</a:t>
            </a:fld>
            <a:endParaRPr lang="ru-RU" dirty="0"/>
          </a:p>
        </p:txBody>
      </p:sp>
      <p:sp>
        <p:nvSpPr>
          <p:cNvPr id="126" name="Rectangle 1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7" name="Rectangle 12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27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508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  <a:ea typeface="Times New Roman" pitchFamily="18" charset="0"/>
                <a:cs typeface="Times New Roman" pitchFamily="18" charset="0"/>
              </a:rPr>
              <a:t>    </a:t>
            </a:r>
            <a:endParaRPr kumimoji="0" lang="en-US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1264404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en-US" sz="2800" b="1" dirty="0"/>
              <a:t>Anomalous </a:t>
            </a:r>
            <a:r>
              <a:rPr lang="en-US" sz="2800" b="1" dirty="0" smtClean="0"/>
              <a:t>Cluster </a:t>
            </a:r>
            <a:r>
              <a:rPr lang="en-US" sz="2800" b="1" dirty="0" smtClean="0">
                <a:sym typeface="Symbol"/>
              </a:rPr>
              <a:t>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iK</a:t>
            </a:r>
            <a:r>
              <a:rPr lang="en-US" sz="2800" b="1" dirty="0" smtClean="0"/>
              <a:t>-Means </a:t>
            </a:r>
            <a:r>
              <a:rPr lang="en-US" sz="2800" b="1" dirty="0" smtClean="0">
                <a:solidFill>
                  <a:schemeClr val="tx2"/>
                </a:solidFill>
              </a:rPr>
              <a:t>is superior of:</a:t>
            </a:r>
            <a:endParaRPr lang="ru-RU" sz="2800" b="1" dirty="0"/>
          </a:p>
          <a:p>
            <a:pPr hangingPunct="0"/>
            <a:r>
              <a:rPr lang="en-US" sz="2800" b="1" dirty="0"/>
              <a:t> </a:t>
            </a:r>
            <a:r>
              <a:rPr lang="en-US" sz="2800" b="1" dirty="0" smtClean="0"/>
              <a:t>(Chiang, </a:t>
            </a:r>
            <a:r>
              <a:rPr lang="en-US" sz="2800" b="1" dirty="0" err="1" smtClean="0"/>
              <a:t>Mirkin</a:t>
            </a:r>
            <a:r>
              <a:rPr lang="en-US" sz="2800" b="1" dirty="0" smtClean="0"/>
              <a:t>, 2010)</a:t>
            </a:r>
            <a:endParaRPr lang="ru-RU" sz="2800" b="1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CODA Week 8 by Boris Mirkin</a:t>
            </a:r>
            <a:endParaRPr lang="ru-RU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1261" y="2116138"/>
            <a:ext cx="10580495" cy="4625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9946960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116632"/>
            <a:ext cx="8579296" cy="11430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ru-RU" sz="4000" b="1" dirty="0" smtClean="0">
                <a:solidFill>
                  <a:srgbClr val="C00000"/>
                </a:solidFill>
              </a:rPr>
              <a:t>Issue: </a:t>
            </a:r>
            <a:r>
              <a:rPr lang="en-US" altLang="ru-RU" sz="4000" b="1" dirty="0" smtClean="0">
                <a:solidFill>
                  <a:schemeClr val="tx2"/>
                </a:solidFill>
              </a:rPr>
              <a:t>Weighting features according to relevance and Minkowski </a:t>
            </a:r>
            <a:r>
              <a:rPr lang="en-US" altLang="ru-RU" sz="4000" b="1" dirty="0" smtClean="0">
                <a:solidFill>
                  <a:schemeClr val="tx2"/>
                </a:solidFill>
                <a:sym typeface="Symbol"/>
              </a:rPr>
              <a:t>-</a:t>
            </a:r>
            <a:r>
              <a:rPr lang="en-US" altLang="ru-RU" sz="4000" b="1" dirty="0" smtClean="0">
                <a:solidFill>
                  <a:schemeClr val="tx2"/>
                </a:solidFill>
              </a:rPr>
              <a:t>distance </a:t>
            </a:r>
            <a:r>
              <a:rPr lang="en-US" altLang="ru-RU" sz="2700" b="1" dirty="0" smtClean="0">
                <a:solidFill>
                  <a:schemeClr val="tx2"/>
                </a:solidFill>
              </a:rPr>
              <a:t>(</a:t>
            </a:r>
            <a:r>
              <a:rPr lang="en-US" altLang="ru-RU" sz="2700" b="1" dirty="0" err="1" smtClean="0">
                <a:solidFill>
                  <a:schemeClr val="tx2"/>
                </a:solidFill>
              </a:rPr>
              <a:t>Amorim</a:t>
            </a:r>
            <a:r>
              <a:rPr lang="en-US" altLang="ru-RU" sz="2700" b="1" dirty="0" smtClean="0">
                <a:solidFill>
                  <a:schemeClr val="tx2"/>
                </a:solidFill>
              </a:rPr>
              <a:t>, </a:t>
            </a:r>
            <a:r>
              <a:rPr lang="en-US" altLang="ru-RU" sz="2700" b="1" dirty="0" err="1" smtClean="0">
                <a:solidFill>
                  <a:schemeClr val="tx2"/>
                </a:solidFill>
              </a:rPr>
              <a:t>Mirkin</a:t>
            </a:r>
            <a:r>
              <a:rPr lang="en-US" altLang="ru-RU" sz="2700" b="1" dirty="0" smtClean="0">
                <a:solidFill>
                  <a:schemeClr val="tx2"/>
                </a:solidFill>
              </a:rPr>
              <a:t>, 2012)</a:t>
            </a:r>
            <a:endParaRPr lang="ru-RU" altLang="ru-RU" sz="2700" b="1" dirty="0" smtClean="0">
              <a:solidFill>
                <a:schemeClr val="tx2"/>
              </a:solidFill>
            </a:endParaRPr>
          </a:p>
        </p:txBody>
      </p:sp>
      <p:sp>
        <p:nvSpPr>
          <p:cNvPr id="1024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0" y="1071563"/>
            <a:ext cx="9144000" cy="5857875"/>
          </a:xfrm>
        </p:spPr>
        <p:txBody>
          <a:bodyPr/>
          <a:lstStyle/>
          <a:p>
            <a:pPr eaLnBrk="1" hangingPunct="1"/>
            <a:endParaRPr lang="en-GB" altLang="ru-RU" dirty="0" smtClean="0"/>
          </a:p>
          <a:p>
            <a:pPr eaLnBrk="1" hangingPunct="1"/>
            <a:endParaRPr lang="en-GB" altLang="ru-RU" dirty="0" smtClean="0"/>
          </a:p>
          <a:p>
            <a:pPr eaLnBrk="1" hangingPunct="1"/>
            <a:endParaRPr lang="en-GB" altLang="ru-RU" dirty="0" smtClean="0"/>
          </a:p>
          <a:p>
            <a:pPr eaLnBrk="1" hangingPunct="1"/>
            <a:endParaRPr lang="ru-RU" altLang="ru-RU" dirty="0" smtClean="0"/>
          </a:p>
        </p:txBody>
      </p:sp>
      <p:graphicFrame>
        <p:nvGraphicFramePr>
          <p:cNvPr id="10242" name="Object 4"/>
          <p:cNvGraphicFramePr>
            <a:graphicFrameLocks noChangeAspect="1"/>
          </p:cNvGraphicFramePr>
          <p:nvPr/>
        </p:nvGraphicFramePr>
        <p:xfrm>
          <a:off x="0" y="1571625"/>
          <a:ext cx="8709025" cy="1500188"/>
        </p:xfrm>
        <a:graphic>
          <a:graphicData uri="http://schemas.openxmlformats.org/presentationml/2006/ole">
            <p:oleObj spid="_x0000_s2057" name="Equation" r:id="rId3" imgW="2654300" imgH="457200" progId="Equation.DSMT4">
              <p:embed/>
            </p:oleObj>
          </a:graphicData>
        </a:graphic>
      </p:graphicFrame>
      <p:sp>
        <p:nvSpPr>
          <p:cNvPr id="10245" name="TextBox 6"/>
          <p:cNvSpPr txBox="1">
            <a:spLocks noChangeArrowheads="1"/>
          </p:cNvSpPr>
          <p:nvPr/>
        </p:nvSpPr>
        <p:spPr bwMode="auto">
          <a:xfrm>
            <a:off x="785813" y="3429000"/>
            <a:ext cx="6072187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 altLang="ru-RU" b="1" i="1" dirty="0"/>
              <a:t>w</a:t>
            </a:r>
            <a:r>
              <a:rPr lang="en-GB" altLang="ru-RU" dirty="0"/>
              <a:t>:  </a:t>
            </a:r>
            <a:r>
              <a:rPr lang="en-GB" altLang="ru-RU" dirty="0">
                <a:solidFill>
                  <a:srgbClr val="C00000"/>
                </a:solidFill>
              </a:rPr>
              <a:t>feature weights=scale factors</a:t>
            </a:r>
          </a:p>
          <a:p>
            <a:pPr eaLnBrk="1" hangingPunct="1"/>
            <a:endParaRPr lang="en-GB" altLang="ru-RU" dirty="0"/>
          </a:p>
          <a:p>
            <a:pPr eaLnBrk="1" hangingPunct="1"/>
            <a:r>
              <a:rPr lang="en-GB" altLang="ru-RU" b="1" dirty="0">
                <a:solidFill>
                  <a:schemeClr val="tx2"/>
                </a:solidFill>
              </a:rPr>
              <a:t>3-step K-Means:</a:t>
            </a:r>
          </a:p>
          <a:p>
            <a:pPr eaLnBrk="1" hangingPunct="1">
              <a:buFontTx/>
              <a:buChar char="-"/>
            </a:pPr>
            <a:r>
              <a:rPr lang="en-GB" altLang="ru-RU" dirty="0"/>
              <a:t>Given </a:t>
            </a:r>
            <a:r>
              <a:rPr lang="en-GB" altLang="ru-RU" b="1" i="1" dirty="0"/>
              <a:t>s, c,</a:t>
            </a:r>
            <a:r>
              <a:rPr lang="en-GB" altLang="ru-RU" dirty="0"/>
              <a:t> find </a:t>
            </a:r>
            <a:r>
              <a:rPr lang="en-GB" altLang="ru-RU" b="1" i="1" dirty="0"/>
              <a:t>w</a:t>
            </a:r>
            <a:r>
              <a:rPr lang="en-GB" altLang="ru-RU" dirty="0"/>
              <a:t> (weights)</a:t>
            </a:r>
          </a:p>
          <a:p>
            <a:pPr eaLnBrk="1" hangingPunct="1">
              <a:buFontTx/>
              <a:buChar char="-"/>
            </a:pPr>
            <a:r>
              <a:rPr lang="en-GB" altLang="ru-RU" dirty="0"/>
              <a:t>Given </a:t>
            </a:r>
            <a:r>
              <a:rPr lang="en-GB" altLang="ru-RU" b="1" i="1" dirty="0"/>
              <a:t>w, c,</a:t>
            </a:r>
            <a:r>
              <a:rPr lang="en-GB" altLang="ru-RU" dirty="0"/>
              <a:t> find </a:t>
            </a:r>
            <a:r>
              <a:rPr lang="en-GB" altLang="ru-RU" b="1" i="1" dirty="0"/>
              <a:t>s</a:t>
            </a:r>
            <a:r>
              <a:rPr lang="en-GB" altLang="ru-RU" dirty="0"/>
              <a:t> (clusters)</a:t>
            </a:r>
          </a:p>
          <a:p>
            <a:pPr eaLnBrk="1" hangingPunct="1">
              <a:buFontTx/>
              <a:buChar char="-"/>
            </a:pPr>
            <a:r>
              <a:rPr lang="en-GB" altLang="ru-RU" dirty="0"/>
              <a:t>Given </a:t>
            </a:r>
            <a:r>
              <a:rPr lang="en-GB" altLang="ru-RU" b="1" i="1" dirty="0" err="1"/>
              <a:t>s,w</a:t>
            </a:r>
            <a:r>
              <a:rPr lang="en-GB" altLang="ru-RU" b="1" i="1" dirty="0"/>
              <a:t>, </a:t>
            </a:r>
            <a:r>
              <a:rPr lang="en-GB" altLang="ru-RU" dirty="0"/>
              <a:t>find </a:t>
            </a:r>
            <a:r>
              <a:rPr lang="en-GB" altLang="ru-RU" b="1" i="1" dirty="0"/>
              <a:t>c</a:t>
            </a:r>
            <a:r>
              <a:rPr lang="en-GB" altLang="ru-RU" dirty="0"/>
              <a:t> (centroids)</a:t>
            </a:r>
          </a:p>
          <a:p>
            <a:pPr eaLnBrk="1" hangingPunct="1">
              <a:buFontTx/>
              <a:buChar char="-"/>
            </a:pPr>
            <a:r>
              <a:rPr lang="en-GB" altLang="ru-RU" dirty="0"/>
              <a:t>till convergence</a:t>
            </a:r>
          </a:p>
          <a:p>
            <a:pPr eaLnBrk="1" hangingPunct="1">
              <a:buFontTx/>
              <a:buChar char="-"/>
            </a:pPr>
            <a:endParaRPr lang="en-US" altLang="ru-RU" dirty="0"/>
          </a:p>
        </p:txBody>
      </p:sp>
      <p:sp>
        <p:nvSpPr>
          <p:cNvPr id="10246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EEA63DF8-7498-4455-93CE-CC438A899B37}" type="slidenum">
              <a:rPr lang="en-GB" altLang="ru-RU" sz="1400"/>
              <a:pPr eaLnBrk="1" hangingPunct="1"/>
              <a:t>15</a:t>
            </a:fld>
            <a:endParaRPr lang="en-GB" altLang="ru-RU" sz="1400"/>
          </a:p>
        </p:txBody>
      </p:sp>
    </p:spTree>
    <p:extLst>
      <p:ext uri="{BB962C8B-B14F-4D97-AF65-F5344CB8AC3E}">
        <p14:creationId xmlns:p14="http://schemas.microsoft.com/office/powerpoint/2010/main" xmlns="" val="8176141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itle 1"/>
          <p:cNvSpPr>
            <a:spLocks noGrp="1"/>
          </p:cNvSpPr>
          <p:nvPr>
            <p:ph type="title"/>
          </p:nvPr>
        </p:nvSpPr>
        <p:spPr>
          <a:xfrm>
            <a:off x="-108520" y="274638"/>
            <a:ext cx="9252520" cy="1143000"/>
          </a:xfrm>
        </p:spPr>
        <p:txBody>
          <a:bodyPr>
            <a:normAutofit fontScale="90000"/>
          </a:bodyPr>
          <a:lstStyle/>
          <a:p>
            <a:r>
              <a:rPr lang="en-US" altLang="ru-RU" b="1" dirty="0" smtClean="0">
                <a:solidFill>
                  <a:srgbClr val="C00000"/>
                </a:solidFill>
              </a:rPr>
              <a:t>Issue: </a:t>
            </a:r>
            <a:r>
              <a:rPr lang="en-US" altLang="ru-RU" b="1" dirty="0" smtClean="0">
                <a:solidFill>
                  <a:schemeClr val="tx2"/>
                </a:solidFill>
              </a:rPr>
              <a:t>Weighting features according to relevance and Minkowski </a:t>
            </a:r>
            <a:r>
              <a:rPr lang="en-US" altLang="ru-RU" b="1" dirty="0" smtClean="0">
                <a:solidFill>
                  <a:schemeClr val="tx2"/>
                </a:solidFill>
                <a:sym typeface="Symbol"/>
              </a:rPr>
              <a:t>-</a:t>
            </a:r>
            <a:r>
              <a:rPr lang="en-US" altLang="ru-RU" b="1" dirty="0" smtClean="0">
                <a:solidFill>
                  <a:schemeClr val="tx2"/>
                </a:solidFill>
              </a:rPr>
              <a:t>distance 2</a:t>
            </a:r>
            <a:br>
              <a:rPr lang="en-US" altLang="ru-RU" b="1" dirty="0" smtClean="0">
                <a:solidFill>
                  <a:schemeClr val="tx2"/>
                </a:solidFill>
              </a:rPr>
            </a:br>
            <a:r>
              <a:rPr lang="en-GB" altLang="ru-RU" dirty="0" err="1" smtClean="0"/>
              <a:t>Minkowski’s</a:t>
            </a:r>
            <a:r>
              <a:rPr lang="en-GB" altLang="ru-RU" dirty="0" smtClean="0"/>
              <a:t> centers</a:t>
            </a:r>
            <a:endParaRPr lang="en-US" altLang="ru-RU" dirty="0" smtClean="0"/>
          </a:p>
        </p:txBody>
      </p:sp>
      <p:sp>
        <p:nvSpPr>
          <p:cNvPr id="11268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251520" y="2204864"/>
            <a:ext cx="8324850" cy="4376738"/>
          </a:xfrm>
        </p:spPr>
        <p:txBody>
          <a:bodyPr/>
          <a:lstStyle/>
          <a:p>
            <a:pPr eaLnBrk="1" hangingPunct="1"/>
            <a:r>
              <a:rPr lang="en-GB" altLang="ru-RU" dirty="0" smtClean="0"/>
              <a:t>Minimize over c</a:t>
            </a:r>
          </a:p>
          <a:p>
            <a:pPr eaLnBrk="1" hangingPunct="1"/>
            <a:endParaRPr lang="en-GB" altLang="ru-RU" dirty="0" smtClean="0"/>
          </a:p>
          <a:p>
            <a:pPr eaLnBrk="1" hangingPunct="1"/>
            <a:endParaRPr lang="en-GB" altLang="ru-RU" dirty="0" smtClean="0"/>
          </a:p>
          <a:p>
            <a:pPr eaLnBrk="1" hangingPunct="1"/>
            <a:endParaRPr lang="en-GB" altLang="ru-RU" dirty="0" smtClean="0"/>
          </a:p>
          <a:p>
            <a:pPr eaLnBrk="1" hangingPunct="1"/>
            <a:endParaRPr lang="en-GB" altLang="ru-RU" dirty="0" smtClean="0"/>
          </a:p>
          <a:p>
            <a:pPr eaLnBrk="1" hangingPunct="1"/>
            <a:r>
              <a:rPr lang="en-GB" altLang="ru-RU" dirty="0" smtClean="0"/>
              <a:t>At  </a:t>
            </a:r>
            <a:r>
              <a:rPr lang="en-GB" altLang="ru-RU" dirty="0" smtClean="0">
                <a:sym typeface="Symbol" pitchFamily="18" charset="2"/>
              </a:rPr>
              <a:t>&gt;1, d(c) is convex</a:t>
            </a:r>
          </a:p>
          <a:p>
            <a:pPr eaLnBrk="1" hangingPunct="1"/>
            <a:r>
              <a:rPr lang="en-GB" altLang="ru-RU" dirty="0" smtClean="0">
                <a:sym typeface="Symbol" pitchFamily="18" charset="2"/>
              </a:rPr>
              <a:t>Gradient method</a:t>
            </a:r>
            <a:endParaRPr lang="en-GB" altLang="ru-RU" dirty="0" smtClean="0"/>
          </a:p>
          <a:p>
            <a:pPr eaLnBrk="1" hangingPunct="1"/>
            <a:endParaRPr lang="en-US" altLang="ru-RU" dirty="0" smtClean="0"/>
          </a:p>
        </p:txBody>
      </p:sp>
      <p:sp>
        <p:nvSpPr>
          <p:cNvPr id="1126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F3992C7C-0E68-479F-AFEC-080929319D56}" type="slidenum">
              <a:rPr lang="en-GB" altLang="ru-RU" sz="1400"/>
              <a:pPr eaLnBrk="1" hangingPunct="1"/>
              <a:t>16</a:t>
            </a:fld>
            <a:endParaRPr lang="en-GB" altLang="ru-RU" sz="1400"/>
          </a:p>
        </p:txBody>
      </p:sp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1143000" y="2643188"/>
          <a:ext cx="6062663" cy="1870075"/>
        </p:xfrm>
        <a:graphic>
          <a:graphicData uri="http://schemas.openxmlformats.org/presentationml/2006/ole">
            <p:oleObj spid="_x0000_s3081" name="Equation" r:id="rId3" imgW="1193800" imgH="368300" progId="Equation.DSMT4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00602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ru-RU" b="1" dirty="0" smtClean="0">
                <a:solidFill>
                  <a:srgbClr val="C00000"/>
                </a:solidFill>
              </a:rPr>
              <a:t>Issue: </a:t>
            </a:r>
            <a:r>
              <a:rPr lang="en-US" altLang="ru-RU" b="1" dirty="0" smtClean="0">
                <a:solidFill>
                  <a:schemeClr val="tx2"/>
                </a:solidFill>
              </a:rPr>
              <a:t>Weighting features according to relevance and Minkowski </a:t>
            </a:r>
            <a:r>
              <a:rPr lang="en-US" altLang="ru-RU" b="1" dirty="0" smtClean="0">
                <a:solidFill>
                  <a:schemeClr val="tx2"/>
                </a:solidFill>
                <a:sym typeface="Symbol"/>
              </a:rPr>
              <a:t>-</a:t>
            </a:r>
            <a:r>
              <a:rPr lang="en-US" altLang="ru-RU" b="1" dirty="0" smtClean="0">
                <a:solidFill>
                  <a:schemeClr val="tx2"/>
                </a:solidFill>
              </a:rPr>
              <a:t>distance 3</a:t>
            </a:r>
            <a:br>
              <a:rPr lang="en-US" altLang="ru-RU" b="1" dirty="0" smtClean="0">
                <a:solidFill>
                  <a:schemeClr val="tx2"/>
                </a:solidFill>
              </a:rPr>
            </a:br>
            <a:r>
              <a:rPr lang="en-GB" altLang="ru-RU" dirty="0" err="1" smtClean="0">
                <a:solidFill>
                  <a:schemeClr val="tx2"/>
                </a:solidFill>
              </a:rPr>
              <a:t>Minkowski’s</a:t>
            </a:r>
            <a:r>
              <a:rPr lang="en-GB" altLang="ru-RU" dirty="0" smtClean="0">
                <a:solidFill>
                  <a:schemeClr val="tx2"/>
                </a:solidFill>
              </a:rPr>
              <a:t> metric effects</a:t>
            </a:r>
            <a:endParaRPr lang="en-US" altLang="ru-RU" dirty="0" smtClean="0">
              <a:solidFill>
                <a:schemeClr val="tx2"/>
              </a:solidFill>
            </a:endParaRPr>
          </a:p>
        </p:txBody>
      </p:sp>
      <p:sp>
        <p:nvSpPr>
          <p:cNvPr id="43011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0" y="2276872"/>
            <a:ext cx="8786813" cy="5429250"/>
          </a:xfrm>
        </p:spPr>
        <p:txBody>
          <a:bodyPr/>
          <a:lstStyle/>
          <a:p>
            <a:pPr eaLnBrk="1" hangingPunct="1"/>
            <a:r>
              <a:rPr lang="en-GB" altLang="ru-RU" dirty="0" smtClean="0"/>
              <a:t> The more uniform distribution of the entities over a feature, the smaller its weight</a:t>
            </a:r>
          </a:p>
          <a:p>
            <a:pPr eaLnBrk="1" hangingPunct="1"/>
            <a:r>
              <a:rPr lang="en-GB" altLang="ru-RU" dirty="0" smtClean="0"/>
              <a:t> Uniform distribution </a:t>
            </a:r>
            <a:r>
              <a:rPr lang="en-GB" altLang="ru-RU" dirty="0" smtClean="0">
                <a:sym typeface="Symbol" pitchFamily="18" charset="2"/>
              </a:rPr>
              <a:t> w=0</a:t>
            </a:r>
          </a:p>
          <a:p>
            <a:pPr eaLnBrk="1" hangingPunct="1"/>
            <a:r>
              <a:rPr lang="en-GB" altLang="ru-RU" dirty="0" smtClean="0">
                <a:sym typeface="Symbol" pitchFamily="18" charset="2"/>
              </a:rPr>
              <a:t>The best Minkowski power  is data dependent</a:t>
            </a:r>
          </a:p>
          <a:p>
            <a:pPr eaLnBrk="1" hangingPunct="1"/>
            <a:r>
              <a:rPr lang="en-GB" altLang="ru-RU" dirty="0" smtClean="0">
                <a:sym typeface="Symbol" pitchFamily="18" charset="2"/>
              </a:rPr>
              <a:t>The best  can be learnt from data in a semi-supervised manner (with clustering of all objects)</a:t>
            </a:r>
          </a:p>
          <a:p>
            <a:pPr eaLnBrk="1" hangingPunct="1"/>
            <a:r>
              <a:rPr lang="en-GB" altLang="ru-RU" dirty="0" smtClean="0">
                <a:sym typeface="Symbol" pitchFamily="18" charset="2"/>
              </a:rPr>
              <a:t>Example: at Fisher’s Iris, </a:t>
            </a:r>
            <a:r>
              <a:rPr lang="en-GB" altLang="ru-RU" dirty="0" err="1" smtClean="0">
                <a:sym typeface="Symbol" pitchFamily="18" charset="2"/>
              </a:rPr>
              <a:t>iMWK</a:t>
            </a:r>
            <a:r>
              <a:rPr lang="en-GB" altLang="ru-RU" dirty="0" smtClean="0">
                <a:sym typeface="Symbol" pitchFamily="18" charset="2"/>
              </a:rPr>
              <a:t>-Means gives 5 errors only (a record)</a:t>
            </a:r>
            <a:endParaRPr lang="en-US" altLang="ru-RU" dirty="0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3A0B4F47-894D-4DB4-BB48-F9EEB10894EF}" type="slidenum">
              <a:rPr lang="en-GB" altLang="ru-RU" sz="1400"/>
              <a:pPr eaLnBrk="1" hangingPunct="1"/>
              <a:t>17</a:t>
            </a:fld>
            <a:endParaRPr lang="en-GB" altLang="ru-RU" sz="1400"/>
          </a:p>
        </p:txBody>
      </p:sp>
    </p:spTree>
    <p:extLst>
      <p:ext uri="{BB962C8B-B14F-4D97-AF65-F5344CB8AC3E}">
        <p14:creationId xmlns:p14="http://schemas.microsoft.com/office/powerpoint/2010/main" xmlns="" val="35029047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52400"/>
            <a:ext cx="9067800" cy="6096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K-Means </a:t>
            </a:r>
            <a:r>
              <a:rPr lang="en-US" b="1" dirty="0" err="1" smtClean="0">
                <a:solidFill>
                  <a:srgbClr val="0070C0"/>
                </a:solidFill>
              </a:rPr>
              <a:t>kernelized</a:t>
            </a:r>
            <a:r>
              <a:rPr lang="en-US" b="1" dirty="0" smtClean="0">
                <a:solidFill>
                  <a:srgbClr val="0070C0"/>
                </a:solidFill>
              </a:rPr>
              <a:t>  1  </a:t>
            </a:r>
            <a:endParaRPr lang="ru-RU" b="1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914400"/>
                <a:ext cx="9144000" cy="5943600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K-Means: Given a quantitative data matrix,</a:t>
                </a:r>
              </a:p>
              <a:p>
                <a:pPr marL="0" indent="0">
                  <a:buNone/>
                </a:pPr>
                <a:r>
                  <a:rPr lang="en-US" dirty="0" smtClean="0"/>
                  <a:t>                     find centers</a:t>
                </a:r>
                <a:r>
                  <a:rPr lang="en-US" b="1" i="1" dirty="0" smtClean="0"/>
                  <a:t> </a:t>
                </a:r>
                <a:r>
                  <a:rPr lang="en-US" b="1" i="1" dirty="0" err="1" smtClean="0"/>
                  <a:t>c</a:t>
                </a:r>
                <a:r>
                  <a:rPr lang="en-US" b="1" i="1" baseline="-30000" dirty="0" err="1"/>
                  <a:t>k</a:t>
                </a:r>
                <a:r>
                  <a:rPr lang="en-US" b="1" i="1" dirty="0" smtClean="0"/>
                  <a:t> </a:t>
                </a:r>
                <a:r>
                  <a:rPr lang="en-US" dirty="0" smtClean="0"/>
                  <a:t>and clusters </a:t>
                </a:r>
                <a:r>
                  <a:rPr lang="en-US" b="1" i="1" dirty="0" err="1" smtClean="0"/>
                  <a:t>S</a:t>
                </a:r>
                <a:r>
                  <a:rPr lang="en-US" b="1" i="1" baseline="-30000" dirty="0" err="1" smtClean="0"/>
                  <a:t>k</a:t>
                </a:r>
                <a:r>
                  <a:rPr lang="en-US" dirty="0" smtClean="0"/>
                  <a:t> to </a:t>
                </a:r>
              </a:p>
              <a:p>
                <a:pPr marL="0" indent="0">
                  <a:buNone/>
                </a:pPr>
                <a:r>
                  <a:rPr lang="en-US" dirty="0" smtClean="0"/>
                  <a:t>                     minimize  </a:t>
                </a:r>
                <a:r>
                  <a:rPr lang="en-US" b="1" i="1" dirty="0" smtClean="0"/>
                  <a:t>W(</a:t>
                </a:r>
                <a:r>
                  <a:rPr lang="en-US" b="1" i="1" dirty="0" err="1" smtClean="0"/>
                  <a:t>S,c</a:t>
                </a:r>
                <a:r>
                  <a:rPr lang="en-US" b="1" i="1" dirty="0" smtClean="0"/>
                  <a:t>)=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b="1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1" i="1" smtClean="0">
                            <a:latin typeface="Cambria Math"/>
                          </a:rPr>
                          <m:t>𝒌</m:t>
                        </m:r>
                        <m:r>
                          <a:rPr lang="en-US" b="1" i="1" smtClean="0">
                            <a:latin typeface="Cambria Math"/>
                          </a:rPr>
                          <m:t>=</m:t>
                        </m:r>
                        <m:r>
                          <a:rPr lang="en-US" b="1" i="1" smtClean="0">
                            <a:latin typeface="Cambria Math"/>
                          </a:rPr>
                          <m:t>𝟏</m:t>
                        </m:r>
                      </m:sub>
                      <m:sup>
                        <m:r>
                          <a:rPr lang="en-US" b="1" i="1" smtClean="0">
                            <a:latin typeface="Cambria Math"/>
                          </a:rPr>
                          <m:t>𝑲</m:t>
                        </m:r>
                      </m:sup>
                      <m:e>
                        <m:nary>
                          <m:naryPr>
                            <m:chr m:val="∑"/>
                            <m:supHide m:val="on"/>
                            <m:ctrlPr>
                              <a:rPr lang="en-US" b="1" i="1" smtClean="0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m:rPr>
                                <m:brk m:alnAt="7"/>
                              </m:rPr>
                              <a:rPr lang="en-US" b="1" i="1" smtClean="0">
                                <a:latin typeface="Cambria Math"/>
                              </a:rPr>
                              <m:t>𝒊</m:t>
                            </m:r>
                            <m:r>
                              <a:rPr lang="en-US" b="1" i="1" smtClean="0">
                                <a:latin typeface="Cambria Math"/>
                                <a:ea typeface="Cambria Math"/>
                              </a:rPr>
                              <m:t>∈</m:t>
                            </m:r>
                            <m:r>
                              <m:rPr>
                                <m:nor/>
                              </m:rPr>
                              <a:rPr lang="en-US" b="1" dirty="0"/>
                              <m:t>S</m:t>
                            </m:r>
                            <m:r>
                              <m:rPr>
                                <m:nor/>
                              </m:rPr>
                              <a:rPr lang="en-US" b="1" baseline="-30000" dirty="0"/>
                              <m:t>k</m:t>
                            </m:r>
                          </m:sub>
                          <m:sup/>
                          <m:e>
                            <m:sSup>
                              <m:sSupPr>
                                <m:ctrlPr>
                                  <a:rPr lang="en-US" b="1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1" i="1" smtClean="0">
                                    <a:latin typeface="Cambria Math"/>
                                  </a:rPr>
                                  <m:t>𝒅</m:t>
                                </m:r>
                                <m:r>
                                  <a:rPr lang="en-US" b="1" i="1" smtClean="0">
                                    <a:latin typeface="Cambria Math"/>
                                  </a:rPr>
                                  <m:t>(</m:t>
                                </m:r>
                                <m:r>
                                  <m:rPr>
                                    <m:nor/>
                                  </m:rPr>
                                  <a:rPr lang="en-US" b="1" i="1" dirty="0" smtClean="0"/>
                                  <m:t>x</m:t>
                                </m:r>
                                <m:r>
                                  <m:rPr>
                                    <m:nor/>
                                  </m:rPr>
                                  <a:rPr lang="en-US" b="1" i="1" baseline="-30000" dirty="0" smtClean="0"/>
                                  <m:t>i</m:t>
                                </m:r>
                                <m:r>
                                  <a:rPr lang="en-US" b="1" i="1" smtClean="0">
                                    <a:latin typeface="Cambria Math"/>
                                  </a:rPr>
                                  <m:t>,</m:t>
                                </m:r>
                                <m:r>
                                  <m:rPr>
                                    <m:nor/>
                                  </m:rPr>
                                  <a:rPr lang="en-US" b="1" dirty="0"/>
                                  <m:t>c</m:t>
                                </m:r>
                                <m:r>
                                  <m:rPr>
                                    <m:nor/>
                                  </m:rPr>
                                  <a:rPr lang="en-US" b="1" baseline="-30000" dirty="0"/>
                                  <m:t>k</m:t>
                                </m:r>
                                <m:r>
                                  <a:rPr lang="en-US" b="1" i="1" smtClean="0">
                                    <a:latin typeface="Cambria Math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en-US" b="1" i="1" smtClean="0">
                                    <a:latin typeface="Cambria Math"/>
                                  </a:rPr>
                                  <m:t>𝟐</m:t>
                                </m:r>
                              </m:sup>
                            </m:sSup>
                          </m:e>
                        </m:nary>
                      </m:e>
                    </m:nary>
                  </m:oMath>
                </a14:m>
                <a:endParaRPr lang="en-US" b="1" i="1" dirty="0" smtClean="0"/>
              </a:p>
              <a:p>
                <a:pPr marL="0" indent="0">
                  <a:buNone/>
                </a:pPr>
                <a:r>
                  <a:rPr lang="en-US" b="1" dirty="0" smtClean="0"/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b="1" i="1" dirty="0"/>
                      <m:t>c</m:t>
                    </m:r>
                    <m:r>
                      <m:rPr>
                        <m:nor/>
                      </m:rPr>
                      <a:rPr lang="en-US" b="1" i="1" baseline="-30000" dirty="0"/>
                      <m:t>k</m:t>
                    </m:r>
                  </m:oMath>
                </a14:m>
                <a:r>
                  <a:rPr lang="en-US" b="1" i="1" dirty="0" smtClean="0"/>
                  <a:t>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/>
                      </a:rPr>
                      <m:t>      </m:t>
                    </m:r>
                    <m:r>
                      <m:rPr>
                        <m:nor/>
                      </m:rPr>
                      <a:rPr lang="en-US" b="1" i="1" dirty="0" smtClean="0"/>
                      <m:t>x</m:t>
                    </m:r>
                    <m:r>
                      <m:rPr>
                        <m:nor/>
                      </m:rPr>
                      <a:rPr lang="en-US" b="1" i="1" baseline="-30000" dirty="0" smtClean="0"/>
                      <m:t>i</m:t>
                    </m:r>
                  </m:oMath>
                </a14:m>
                <a:endParaRPr lang="en-US" b="1" i="1" dirty="0"/>
              </a:p>
              <a:p>
                <a:r>
                  <a:rPr lang="en-US" sz="2800" dirty="0" err="1" smtClean="0"/>
                  <a:t>Girolami</a:t>
                </a:r>
                <a:r>
                  <a:rPr lang="en-US" sz="2800" dirty="0" smtClean="0"/>
                  <a:t> 2002</a:t>
                </a:r>
                <a:r>
                  <a:rPr lang="en-US" dirty="0" smtClean="0"/>
                  <a:t>: </a:t>
                </a:r>
              </a:p>
              <a:p>
                <a:pPr marL="0" indent="0">
                  <a:buNone/>
                </a:pPr>
                <a:r>
                  <a:rPr lang="en-US" sz="2800" dirty="0" smtClean="0"/>
                  <a:t>W(</a:t>
                </a:r>
                <a:r>
                  <a:rPr lang="en-US" sz="2800" dirty="0" err="1" smtClean="0"/>
                  <a:t>S,c</a:t>
                </a:r>
                <a:r>
                  <a:rPr lang="en-US" sz="2800" dirty="0" smtClean="0"/>
                  <a:t>)=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800" b="1" i="1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800" b="1" i="1">
                            <a:latin typeface="Cambria Math"/>
                          </a:rPr>
                          <m:t>𝒌</m:t>
                        </m:r>
                        <m:r>
                          <a:rPr lang="en-US" sz="2800" b="1" i="1">
                            <a:latin typeface="Cambria Math"/>
                          </a:rPr>
                          <m:t>=</m:t>
                        </m:r>
                        <m:r>
                          <a:rPr lang="en-US" sz="2800" b="1" i="1">
                            <a:latin typeface="Cambria Math"/>
                          </a:rPr>
                          <m:t>𝟏</m:t>
                        </m:r>
                      </m:sub>
                      <m:sup>
                        <m:r>
                          <a:rPr lang="en-US" sz="2800" b="1" i="1">
                            <a:latin typeface="Cambria Math"/>
                          </a:rPr>
                          <m:t>𝑲</m:t>
                        </m:r>
                      </m:sup>
                      <m:e>
                        <m:nary>
                          <m:naryPr>
                            <m:chr m:val="∑"/>
                            <m:supHide m:val="on"/>
                            <m:ctrlPr>
                              <a:rPr lang="en-US" sz="2800" b="1" i="1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m:rPr>
                                <m:brk m:alnAt="7"/>
                              </m:rPr>
                              <a:rPr lang="en-US" sz="2800" b="1" i="1">
                                <a:latin typeface="Cambria Math"/>
                              </a:rPr>
                              <m:t>𝒊</m:t>
                            </m:r>
                            <m:r>
                              <a:rPr lang="en-US" sz="2800" b="1" i="1">
                                <a:latin typeface="Cambria Math"/>
                                <a:ea typeface="Cambria Math"/>
                              </a:rPr>
                              <m:t>∈</m:t>
                            </m:r>
                            <m:r>
                              <m:rPr>
                                <m:nor/>
                              </m:rPr>
                              <a:rPr lang="en-US" sz="2800" b="1" dirty="0"/>
                              <m:t>S</m:t>
                            </m:r>
                            <m:r>
                              <m:rPr>
                                <m:nor/>
                              </m:rPr>
                              <a:rPr lang="en-US" sz="2800" b="1" baseline="-30000" dirty="0"/>
                              <m:t>k</m:t>
                            </m:r>
                          </m:sub>
                          <m:sup/>
                          <m:e>
                            <m:r>
                              <a:rPr lang="en-US" sz="2800" b="1" i="1" smtClean="0">
                                <a:latin typeface="Cambria Math"/>
                              </a:rPr>
                              <m:t>(</m:t>
                            </m:r>
                            <m:r>
                              <a:rPr lang="en-US" sz="2800" b="1" i="1" smtClean="0">
                                <a:latin typeface="Cambria Math"/>
                              </a:rPr>
                              <m:t>𝑨</m:t>
                            </m:r>
                            <m:d>
                              <m:dPr>
                                <m:ctrlPr>
                                  <a:rPr lang="en-US" sz="2800" b="1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800" b="1" i="1" smtClean="0">
                                    <a:latin typeface="Cambria Math"/>
                                  </a:rPr>
                                  <m:t>𝒊</m:t>
                                </m:r>
                                <m:r>
                                  <a:rPr lang="en-US" sz="2800" b="1" i="1" smtClean="0">
                                    <a:latin typeface="Cambria Math"/>
                                  </a:rPr>
                                  <m:t>,</m:t>
                                </m:r>
                                <m:r>
                                  <a:rPr lang="en-US" sz="2800" b="1" i="1" smtClean="0">
                                    <a:latin typeface="Cambria Math"/>
                                  </a:rPr>
                                  <m:t>𝒊</m:t>
                                </m:r>
                              </m:e>
                            </m:d>
                            <m:r>
                              <a:rPr lang="en-US" sz="2800" b="1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sz="2800" b="1" i="1" smtClean="0">
                                <a:latin typeface="Cambria Math"/>
                              </a:rPr>
                              <m:t>𝟐</m:t>
                            </m:r>
                            <m:nary>
                              <m:naryPr>
                                <m:chr m:val="∑"/>
                                <m:supHide m:val="on"/>
                                <m:ctrlPr>
                                  <a:rPr lang="en-US" sz="2800" b="1" i="1" smtClean="0">
                                    <a:latin typeface="Cambria Math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7"/>
                                  </m:rPr>
                                  <a:rPr lang="en-US" sz="2800" b="1" i="1" smtClean="0">
                                    <a:latin typeface="Cambria Math"/>
                                  </a:rPr>
                                  <m:t>𝒋</m:t>
                                </m:r>
                                <m:r>
                                  <a:rPr lang="en-US" sz="2800" b="1" i="1" smtClean="0">
                                    <a:latin typeface="Cambria Math"/>
                                    <a:ea typeface="Cambria Math"/>
                                  </a:rPr>
                                  <m:t>∈</m:t>
                                </m:r>
                                <m:r>
                                  <m:rPr>
                                    <m:nor/>
                                  </m:rPr>
                                  <a:rPr lang="en-US" sz="2800" b="1" dirty="0"/>
                                  <m:t>S</m:t>
                                </m:r>
                                <m:r>
                                  <m:rPr>
                                    <m:nor/>
                                  </m:rPr>
                                  <a:rPr lang="en-US" sz="2800" b="1" baseline="-30000" dirty="0"/>
                                  <m:t>k</m:t>
                                </m:r>
                              </m:sub>
                              <m:sup/>
                              <m:e>
                                <m:r>
                                  <a:rPr lang="en-US" sz="2800" b="1" i="1" smtClean="0">
                                    <a:latin typeface="Cambria Math"/>
                                  </a:rPr>
                                  <m:t>𝑨</m:t>
                                </m:r>
                                <m:d>
                                  <m:dPr>
                                    <m:ctrlPr>
                                      <a:rPr lang="en-US" sz="2800" b="1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800" b="1" i="1" smtClean="0">
                                        <a:latin typeface="Cambria Math"/>
                                      </a:rPr>
                                      <m:t>𝒊</m:t>
                                    </m:r>
                                    <m:r>
                                      <a:rPr lang="en-US" sz="2800" b="1" i="1" smtClean="0">
                                        <a:latin typeface="Cambria Math"/>
                                      </a:rPr>
                                      <m:t>,</m:t>
                                    </m:r>
                                    <m:r>
                                      <a:rPr lang="en-US" sz="2800" b="1" i="1" smtClean="0">
                                        <a:latin typeface="Cambria Math"/>
                                      </a:rPr>
                                      <m:t>𝒋</m:t>
                                    </m:r>
                                  </m:e>
                                </m:d>
                                <m:r>
                                  <a:rPr lang="en-US" sz="2800" b="1" i="1" smtClean="0"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sz="2800" b="1" i="1" smtClean="0">
                                    <a:latin typeface="Cambria Math"/>
                                  </a:rPr>
                                  <m:t>𝒂</m:t>
                                </m:r>
                                <m:r>
                                  <a:rPr lang="en-US" sz="2800" b="1" i="1" smtClean="0"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en-US" sz="2800" b="1" i="1" smtClean="0">
                                    <a:latin typeface="Cambria Math"/>
                                  </a:rPr>
                                  <m:t>𝑺</m:t>
                                </m:r>
                                <m:r>
                                  <a:rPr lang="en-US" sz="2800" b="1" i="1" smtClean="0">
                                    <a:latin typeface="Cambria Math"/>
                                  </a:rPr>
                                  <m:t>)) </m:t>
                                </m:r>
                              </m:e>
                            </m:nary>
                          </m:e>
                        </m:nary>
                      </m:e>
                    </m:nary>
                  </m:oMath>
                </a14:m>
                <a:endParaRPr lang="en-US" sz="2800" dirty="0" smtClean="0"/>
              </a:p>
              <a:p>
                <a:pPr marL="0" indent="0">
                  <a:buNone/>
                </a:pPr>
                <a:r>
                  <a:rPr lang="en-US" sz="2800" dirty="0" smtClean="0"/>
                  <a:t>where </a:t>
                </a:r>
                <a:r>
                  <a:rPr lang="en-US" sz="2800" b="1" i="1" dirty="0" smtClean="0"/>
                  <a:t>A(</a:t>
                </a:r>
                <a:r>
                  <a:rPr lang="en-US" sz="2800" b="1" i="1" dirty="0" err="1" smtClean="0"/>
                  <a:t>i,j</a:t>
                </a:r>
                <a:r>
                  <a:rPr lang="en-US" sz="2800" b="1" i="1" dirty="0" smtClean="0"/>
                  <a:t>)=&lt;</a:t>
                </a:r>
                <a:r>
                  <a:rPr lang="en-US" sz="2800" b="1" i="1" dirty="0" err="1" smtClean="0"/>
                  <a:t>x</a:t>
                </a:r>
                <a:r>
                  <a:rPr lang="en-US" sz="2800" b="1" i="1" baseline="-30000" dirty="0" err="1" smtClean="0"/>
                  <a:t>i</a:t>
                </a:r>
                <a:r>
                  <a:rPr lang="en-US" sz="2800" b="1" i="1" dirty="0" err="1" smtClean="0"/>
                  <a:t>,x</a:t>
                </a:r>
                <a:r>
                  <a:rPr lang="en-US" sz="2800" b="1" i="1" baseline="-30000" dirty="0" err="1" smtClean="0"/>
                  <a:t>j</a:t>
                </a:r>
                <a:r>
                  <a:rPr lang="en-US" sz="2800" b="1" i="1" dirty="0" smtClean="0"/>
                  <a:t>&gt; </a:t>
                </a:r>
                <a:r>
                  <a:rPr lang="en-US" sz="2800" dirty="0" smtClean="0"/>
                  <a:t>- kernel trick </a:t>
                </a:r>
                <a:r>
                  <a:rPr lang="en-US" sz="2800" dirty="0" smtClean="0"/>
                  <a:t>applicable </a:t>
                </a:r>
                <a:r>
                  <a:rPr lang="en-US" sz="2800" b="1" i="1" dirty="0" smtClean="0"/>
                  <a:t>&lt;</a:t>
                </a:r>
                <a:r>
                  <a:rPr lang="en-US" sz="2800" b="1" i="1" dirty="0" err="1" smtClean="0"/>
                  <a:t>x</a:t>
                </a:r>
                <a:r>
                  <a:rPr lang="en-US" sz="2800" b="1" i="1" baseline="-30000" dirty="0" err="1" smtClean="0"/>
                  <a:t>i</a:t>
                </a:r>
                <a:r>
                  <a:rPr lang="en-US" sz="2800" b="1" i="1" dirty="0" err="1" smtClean="0"/>
                  <a:t>,x</a:t>
                </a:r>
                <a:r>
                  <a:rPr lang="en-US" sz="2800" b="1" i="1" baseline="-30000" dirty="0" err="1" smtClean="0"/>
                  <a:t>j</a:t>
                </a:r>
                <a:r>
                  <a:rPr lang="en-US" sz="2800" b="1" i="1" dirty="0" smtClean="0"/>
                  <a:t>&gt; </a:t>
                </a:r>
                <a:r>
                  <a:rPr lang="en-US" sz="2800" b="1" i="1" dirty="0" smtClean="0">
                    <a:sym typeface="Symbol"/>
                  </a:rPr>
                  <a:t> </a:t>
                </a:r>
                <a:r>
                  <a:rPr lang="en-US" sz="2800" b="1" i="1" dirty="0" smtClean="0"/>
                  <a:t>K(</a:t>
                </a:r>
                <a:r>
                  <a:rPr lang="en-US" sz="2800" b="1" i="1" dirty="0" err="1" smtClean="0"/>
                  <a:t>x</a:t>
                </a:r>
                <a:r>
                  <a:rPr lang="en-US" sz="2800" b="1" i="1" baseline="-30000" dirty="0" err="1" smtClean="0"/>
                  <a:t>i</a:t>
                </a:r>
                <a:r>
                  <a:rPr lang="en-US" sz="2800" b="1" i="1" dirty="0" err="1" smtClean="0"/>
                  <a:t>,x</a:t>
                </a:r>
                <a:r>
                  <a:rPr lang="en-US" sz="2800" b="1" i="1" baseline="-30000" dirty="0" err="1" smtClean="0"/>
                  <a:t>j</a:t>
                </a:r>
                <a:r>
                  <a:rPr lang="en-US" sz="2800" b="1" i="1" dirty="0" smtClean="0"/>
                  <a:t> ) </a:t>
                </a:r>
                <a:endParaRPr lang="en-US" sz="2800" dirty="0" smtClean="0"/>
              </a:p>
              <a:p>
                <a:r>
                  <a:rPr lang="en-US" sz="2800" dirty="0" err="1" smtClean="0"/>
                  <a:t>Mirkin</a:t>
                </a:r>
                <a:r>
                  <a:rPr lang="en-US" sz="2800" dirty="0" smtClean="0"/>
                  <a:t> 2012:</a:t>
                </a:r>
              </a:p>
              <a:p>
                <a:pPr marL="0" indent="0">
                  <a:buNone/>
                </a:pPr>
                <a:r>
                  <a:rPr lang="en-US" sz="2800" b="1" i="1" dirty="0" smtClean="0"/>
                  <a:t>W(</a:t>
                </a:r>
                <a:r>
                  <a:rPr lang="en-US" sz="2800" b="1" i="1" dirty="0" err="1" smtClean="0"/>
                  <a:t>S,c</a:t>
                </a:r>
                <a:r>
                  <a:rPr lang="en-US" sz="2800" b="1" i="1" dirty="0"/>
                  <a:t>)=</a:t>
                </a:r>
                <a:r>
                  <a:rPr lang="en-US" sz="2800" b="1" i="1" dirty="0" smtClean="0"/>
                  <a:t> Const -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800" b="1" i="1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800" b="1" i="1">
                            <a:latin typeface="Cambria Math"/>
                          </a:rPr>
                          <m:t>𝒌</m:t>
                        </m:r>
                        <m:r>
                          <a:rPr lang="en-US" sz="2800" b="1" i="1">
                            <a:latin typeface="Cambria Math"/>
                          </a:rPr>
                          <m:t>=</m:t>
                        </m:r>
                        <m:r>
                          <a:rPr lang="en-US" sz="2800" b="1" i="1">
                            <a:latin typeface="Cambria Math"/>
                          </a:rPr>
                          <m:t>𝟏</m:t>
                        </m:r>
                      </m:sub>
                      <m:sup>
                        <m:r>
                          <a:rPr lang="en-US" sz="2800" b="1" i="1">
                            <a:latin typeface="Cambria Math"/>
                          </a:rPr>
                          <m:t>𝑲</m:t>
                        </m:r>
                      </m:sup>
                      <m:e>
                        <m:nary>
                          <m:naryPr>
                            <m:chr m:val="∑"/>
                            <m:supHide m:val="on"/>
                            <m:ctrlPr>
                              <a:rPr lang="en-US" sz="2800" b="1" i="1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m:rPr>
                                <m:brk m:alnAt="7"/>
                              </m:rPr>
                              <a:rPr lang="en-US" sz="2800" b="1" i="1">
                                <a:latin typeface="Cambria Math"/>
                              </a:rPr>
                              <m:t>𝒊</m:t>
                            </m:r>
                            <m:r>
                              <a:rPr lang="en-US" sz="2800" b="1" i="1" smtClean="0">
                                <a:latin typeface="Cambria Math"/>
                              </a:rPr>
                              <m:t>,</m:t>
                            </m:r>
                            <m:r>
                              <a:rPr lang="en-US" sz="2800" b="1" i="1" smtClean="0">
                                <a:latin typeface="Cambria Math"/>
                              </a:rPr>
                              <m:t>𝒋</m:t>
                            </m:r>
                            <m:r>
                              <a:rPr lang="en-US" sz="2800" b="1" i="1">
                                <a:latin typeface="Cambria Math"/>
                                <a:ea typeface="Cambria Math"/>
                              </a:rPr>
                              <m:t>∈</m:t>
                            </m:r>
                            <m:r>
                              <m:rPr>
                                <m:nor/>
                              </m:rPr>
                              <a:rPr lang="en-US" sz="2800" b="1" dirty="0"/>
                              <m:t>S</m:t>
                            </m:r>
                            <m:r>
                              <m:rPr>
                                <m:nor/>
                              </m:rPr>
                              <a:rPr lang="en-US" sz="2800" b="1" baseline="-30000" dirty="0"/>
                              <m:t>k</m:t>
                            </m:r>
                          </m:sub>
                          <m:sup/>
                          <m:e>
                            <m:sSup>
                              <m:sSupPr>
                                <m:ctrlPr>
                                  <a:rPr lang="en-US" sz="2800" b="1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nor/>
                                  </m:rPr>
                                  <a:rPr lang="en-US" sz="2800" b="1" i="1" smtClean="0">
                                    <a:latin typeface="Cambria Math"/>
                                  </a:rPr>
                                  <m:t>A</m:t>
                                </m:r>
                                <m:r>
                                  <m:rPr>
                                    <m:nor/>
                                  </m:rPr>
                                  <a:rPr lang="en-US" sz="2800" b="1" i="1" smtClean="0"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en-US" sz="2800" b="1" i="1" smtClean="0">
                                    <a:latin typeface="Cambria Math"/>
                                  </a:rPr>
                                  <m:t>𝒊</m:t>
                                </m:r>
                                <m:r>
                                  <a:rPr lang="en-US" sz="2800" b="1" i="1" smtClean="0">
                                    <a:latin typeface="Cambria Math"/>
                                  </a:rPr>
                                  <m:t>,</m:t>
                                </m:r>
                                <m:r>
                                  <a:rPr lang="en-US" sz="2800" b="1" i="1" smtClean="0">
                                    <a:latin typeface="Cambria Math"/>
                                  </a:rPr>
                                  <m:t>𝒋</m:t>
                                </m:r>
                                <m:r>
                                  <a:rPr lang="en-US" sz="2800" b="1" i="1" smtClean="0">
                                    <a:latin typeface="Cambria Math"/>
                                  </a:rPr>
                                  <m:t>)/|</m:t>
                                </m:r>
                                <m:r>
                                  <a:rPr lang="en-US" sz="2800" b="1" i="1">
                                    <a:latin typeface="Cambria Math"/>
                                  </a:rPr>
                                  <m:t>𝑺𝒌</m:t>
                                </m:r>
                                <m:r>
                                  <a:rPr lang="en-US" sz="2800" b="1" i="1">
                                    <a:latin typeface="Cambria Math"/>
                                  </a:rPr>
                                  <m:t>|</m:t>
                                </m:r>
                              </m:e>
                              <m:sup/>
                            </m:sSup>
                            <m:r>
                              <a:rPr lang="en-US" sz="2800" b="1" i="1" smtClean="0">
                                <a:latin typeface="Cambria Math"/>
                              </a:rPr>
                              <m:t>=</m:t>
                            </m:r>
                            <m:r>
                              <a:rPr lang="en-US" sz="2800" b="1" i="1" smtClean="0">
                                <a:latin typeface="Cambria Math"/>
                              </a:rPr>
                              <m:t>𝑪𝒐𝒏𝒔𝒕</m:t>
                            </m:r>
                            <m:r>
                              <a:rPr lang="en-US" sz="2800" b="1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sz="2800" b="1" i="1" smtClean="0">
                                <a:latin typeface="Cambria Math"/>
                              </a:rPr>
                              <m:t>𝑭</m:t>
                            </m:r>
                            <m:r>
                              <a:rPr lang="en-US" sz="2800" b="1" i="1" smtClean="0">
                                <a:latin typeface="Cambria Math"/>
                              </a:rPr>
                              <m:t>(</m:t>
                            </m:r>
                            <m:r>
                              <a:rPr lang="en-US" sz="2800" b="1" i="1" smtClean="0">
                                <a:latin typeface="Cambria Math"/>
                              </a:rPr>
                              <m:t>𝑺</m:t>
                            </m:r>
                            <m:r>
                              <a:rPr lang="en-US" sz="2800" b="1" i="1" smtClean="0">
                                <a:latin typeface="Cambria Math"/>
                              </a:rPr>
                              <m:t>)</m:t>
                            </m:r>
                          </m:e>
                        </m:nary>
                      </m:e>
                    </m:nary>
                  </m:oMath>
                </a14:m>
                <a:endParaRPr lang="en-US" sz="2800" dirty="0" smtClean="0"/>
              </a:p>
              <a:p>
                <a:pPr marL="0" indent="0">
                  <a:buNone/>
                </a:pPr>
                <a:r>
                  <a:rPr lang="en-US" sz="2800" dirty="0" smtClean="0"/>
                  <a:t>    </a:t>
                </a:r>
                <a:endParaRPr lang="ru-RU" sz="2800" b="1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914400"/>
                <a:ext cx="9144000" cy="5943600"/>
              </a:xfrm>
              <a:blipFill rotWithShape="1">
                <a:blip r:embed="rId2" cstate="print"/>
                <a:stretch>
                  <a:fillRect l="-1467" t="-1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399" y="1295401"/>
            <a:ext cx="4506685" cy="1828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Прямая соединительная линия 6"/>
          <p:cNvCxnSpPr/>
          <p:nvPr/>
        </p:nvCxnSpPr>
        <p:spPr>
          <a:xfrm flipH="1" flipV="1">
            <a:off x="990600" y="1828800"/>
            <a:ext cx="381000" cy="1295400"/>
          </a:xfrm>
          <a:prstGeom prst="line">
            <a:avLst/>
          </a:prstGeom>
          <a:ln w="25400" cmpd="dbl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457200" y="1638300"/>
            <a:ext cx="457200" cy="1485900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H="1" flipV="1">
            <a:off x="381000" y="2667000"/>
            <a:ext cx="76200" cy="457200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1371600" y="2514600"/>
            <a:ext cx="381000" cy="609600"/>
          </a:xfrm>
          <a:prstGeom prst="line">
            <a:avLst/>
          </a:prstGeom>
          <a:ln w="25400" cmpd="dbl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445873" y="2324100"/>
            <a:ext cx="1295400" cy="835111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C36E7-3437-4024-AC18-78D3A2906294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906922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52400"/>
            <a:ext cx="9067800" cy="6096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K-Means </a:t>
            </a:r>
            <a:r>
              <a:rPr lang="en-US" b="1" dirty="0" err="1" smtClean="0">
                <a:solidFill>
                  <a:srgbClr val="0070C0"/>
                </a:solidFill>
              </a:rPr>
              <a:t>kernelized</a:t>
            </a:r>
            <a:r>
              <a:rPr lang="en-US" b="1" dirty="0" smtClean="0">
                <a:solidFill>
                  <a:srgbClr val="0070C0"/>
                </a:solidFill>
              </a:rPr>
              <a:t>  2  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C36E7-3437-4024-AC18-78D3A2906294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142844" y="928670"/>
            <a:ext cx="9001156" cy="5197493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K-Means equivalent criterion: find partition</a:t>
            </a:r>
          </a:p>
          <a:p>
            <a:pPr>
              <a:buNone/>
            </a:pPr>
            <a:r>
              <a:rPr lang="en-GB" dirty="0" smtClean="0"/>
              <a:t>{</a:t>
            </a:r>
            <a:r>
              <a:rPr lang="en-GB" i="1" dirty="0" smtClean="0"/>
              <a:t>S</a:t>
            </a:r>
            <a:r>
              <a:rPr lang="en-GB" i="1" baseline="-25000" dirty="0" smtClean="0"/>
              <a:t>1</a:t>
            </a:r>
            <a:r>
              <a:rPr lang="en-GB" i="1" dirty="0" smtClean="0"/>
              <a:t>,…, S</a:t>
            </a:r>
            <a:r>
              <a:rPr lang="en-GB" i="1" baseline="-25000" dirty="0" smtClean="0"/>
              <a:t>K</a:t>
            </a:r>
            <a:r>
              <a:rPr lang="en-GB" dirty="0" smtClean="0"/>
              <a:t>} to maximize</a:t>
            </a:r>
          </a:p>
          <a:p>
            <a:endParaRPr lang="en-GB" dirty="0" smtClean="0"/>
          </a:p>
          <a:p>
            <a:r>
              <a:rPr lang="en-GB" i="1" dirty="0" smtClean="0"/>
              <a:t>G(S</a:t>
            </a:r>
            <a:r>
              <a:rPr lang="en-GB" i="1" baseline="-25000" dirty="0" smtClean="0"/>
              <a:t>1</a:t>
            </a:r>
            <a:r>
              <a:rPr lang="en-GB" i="1" dirty="0" smtClean="0"/>
              <a:t>,…, S</a:t>
            </a:r>
            <a:r>
              <a:rPr lang="en-GB" i="1" baseline="-25000" dirty="0" smtClean="0"/>
              <a:t>K</a:t>
            </a:r>
            <a:r>
              <a:rPr lang="en-GB" i="1" dirty="0" smtClean="0"/>
              <a:t>)</a:t>
            </a:r>
            <a:r>
              <a:rPr lang="en-GB" dirty="0" smtClean="0"/>
              <a:t>=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where </a:t>
            </a:r>
            <a:r>
              <a:rPr lang="en-GB" dirty="0" smtClean="0">
                <a:sym typeface="Symbol"/>
              </a:rPr>
              <a:t>(</a:t>
            </a:r>
            <a:r>
              <a:rPr lang="en-GB" i="1" dirty="0" err="1" smtClean="0"/>
              <a:t>S</a:t>
            </a:r>
            <a:r>
              <a:rPr lang="en-GB" i="1" baseline="-25000" dirty="0" err="1" smtClean="0"/>
              <a:t>k</a:t>
            </a:r>
            <a:r>
              <a:rPr lang="en-GB" dirty="0" smtClean="0">
                <a:sym typeface="Symbol"/>
              </a:rPr>
              <a:t>) – within cluster mean</a:t>
            </a:r>
            <a:r>
              <a:rPr lang="en-GB" dirty="0" smtClean="0"/>
              <a:t> 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Mirkin (1976, 1996, 2012): Build partition </a:t>
            </a:r>
            <a:r>
              <a:rPr lang="en-GB" dirty="0" smtClean="0"/>
              <a:t>{</a:t>
            </a:r>
            <a:r>
              <a:rPr lang="en-GB" i="1" dirty="0" smtClean="0"/>
              <a:t>S</a:t>
            </a:r>
            <a:r>
              <a:rPr lang="en-GB" i="1" baseline="-25000" dirty="0" smtClean="0"/>
              <a:t>1</a:t>
            </a:r>
            <a:r>
              <a:rPr lang="en-GB" i="1" dirty="0" smtClean="0"/>
              <a:t>,…, S</a:t>
            </a:r>
            <a:r>
              <a:rPr lang="en-GB" i="1" baseline="-25000" dirty="0" smtClean="0"/>
              <a:t>K</a:t>
            </a:r>
            <a:r>
              <a:rPr lang="en-GB" dirty="0" smtClean="0"/>
              <a:t>}</a:t>
            </a:r>
          </a:p>
          <a:p>
            <a:pPr>
              <a:buNone/>
            </a:pPr>
            <a:r>
              <a:rPr lang="en-GB" dirty="0" smtClean="0"/>
              <a:t>f</a:t>
            </a:r>
            <a:r>
              <a:rPr lang="en-GB" dirty="0" smtClean="0"/>
              <a:t>inding one cluster at a time</a:t>
            </a:r>
            <a:endParaRPr lang="en-US" dirty="0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2643174" y="2357430"/>
          <a:ext cx="5270536" cy="1143008"/>
        </p:xfrm>
        <a:graphic>
          <a:graphicData uri="http://schemas.openxmlformats.org/presentationml/2006/ole">
            <p:oleObj spid="_x0000_s46082" name="Equation" r:id="rId3" imgW="2108160" imgH="457200" progId="Equation.DSMT4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4290692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ctrTitle"/>
          </p:nvPr>
        </p:nvSpPr>
        <p:spPr bwMode="auto">
          <a:xfrm>
            <a:off x="107504" y="188641"/>
            <a:ext cx="8928992" cy="1152069"/>
          </a:xfrm>
          <a:noFill/>
          <a:ln>
            <a:solidFill>
              <a:srgbClr val="FF0000"/>
            </a:solidFill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4000" b="1" dirty="0" smtClean="0">
                <a:solidFill>
                  <a:srgbClr val="C00000"/>
                </a:solidFill>
              </a:rPr>
              <a:t>Data clustering: Topics of Current Interest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 useBgFill="1">
        <p:nvSpPr>
          <p:cNvPr id="819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214422"/>
            <a:ext cx="9144000" cy="5643578"/>
          </a:xfrm>
        </p:spPr>
        <p:txBody>
          <a:bodyPr>
            <a:normAutofit lnSpcReduction="10000"/>
          </a:bodyPr>
          <a:lstStyle/>
          <a:p>
            <a:pPr marL="514350" indent="-514350" algn="l" eaLnBrk="1" hangingPunct="1">
              <a:lnSpc>
                <a:spcPct val="90000"/>
              </a:lnSpc>
              <a:buAutoNum type="arabicPeriod"/>
            </a:pPr>
            <a:r>
              <a:rPr lang="en-US" b="1" dirty="0" smtClean="0">
                <a:solidFill>
                  <a:schemeClr val="tx2"/>
                </a:solidFill>
              </a:rPr>
              <a:t>K-Means clustering and two issues</a:t>
            </a:r>
          </a:p>
          <a:p>
            <a:pPr marL="971550" lvl="1" indent="-514350" algn="l">
              <a:lnSpc>
                <a:spcPct val="90000"/>
              </a:lnSpc>
              <a:buAutoNum type="arabicPeriod"/>
            </a:pPr>
            <a:r>
              <a:rPr lang="en-US" b="1" dirty="0" smtClean="0">
                <a:solidFill>
                  <a:schemeClr val="tx2"/>
                </a:solidFill>
              </a:rPr>
              <a:t>Finding right number of clusters</a:t>
            </a:r>
          </a:p>
          <a:p>
            <a:pPr marL="1428750" lvl="2" indent="-514350" algn="l">
              <a:lnSpc>
                <a:spcPct val="90000"/>
              </a:lnSpc>
              <a:buAutoNum type="arabicPeriod"/>
            </a:pPr>
            <a:r>
              <a:rPr lang="en-US" b="1" dirty="0" smtClean="0">
                <a:solidFill>
                  <a:schemeClr val="tx2"/>
                </a:solidFill>
              </a:rPr>
              <a:t>Before clustering (anomalous)</a:t>
            </a:r>
          </a:p>
          <a:p>
            <a:pPr marL="1428750" lvl="2" indent="-514350" algn="l">
              <a:lnSpc>
                <a:spcPct val="90000"/>
              </a:lnSpc>
              <a:buAutoNum type="arabicPeriod"/>
            </a:pPr>
            <a:r>
              <a:rPr lang="en-US" b="1" dirty="0" smtClean="0">
                <a:solidFill>
                  <a:schemeClr val="tx2"/>
                </a:solidFill>
              </a:rPr>
              <a:t>While clustering (divisive no minima of density function)</a:t>
            </a:r>
          </a:p>
          <a:p>
            <a:pPr marL="971550" lvl="1" indent="-514350" algn="l">
              <a:lnSpc>
                <a:spcPct val="90000"/>
              </a:lnSpc>
              <a:buAutoNum type="arabicPeriod"/>
            </a:pPr>
            <a:r>
              <a:rPr lang="en-US" b="1" dirty="0" smtClean="0">
                <a:solidFill>
                  <a:schemeClr val="tx2"/>
                </a:solidFill>
              </a:rPr>
              <a:t>Weighting features (3-step iterations)</a:t>
            </a:r>
          </a:p>
          <a:p>
            <a:pPr marL="514350" indent="-514350" algn="l" eaLnBrk="1" hangingPunct="1">
              <a:lnSpc>
                <a:spcPct val="90000"/>
              </a:lnSpc>
              <a:buAutoNum type="arabicPeriod"/>
            </a:pPr>
            <a:r>
              <a:rPr lang="en-US" b="1" dirty="0" smtClean="0">
                <a:solidFill>
                  <a:schemeClr val="tx2"/>
                </a:solidFill>
              </a:rPr>
              <a:t>K-Means at similarity clustering (kernel k-means)</a:t>
            </a:r>
          </a:p>
          <a:p>
            <a:pPr marL="514350" indent="-514350" algn="l" eaLnBrk="1" hangingPunct="1">
              <a:lnSpc>
                <a:spcPct val="90000"/>
              </a:lnSpc>
              <a:buAutoNum type="arabicPeriod"/>
            </a:pPr>
            <a:r>
              <a:rPr lang="en-US" b="1" dirty="0" smtClean="0">
                <a:solidFill>
                  <a:schemeClr val="tx2"/>
                </a:solidFill>
              </a:rPr>
              <a:t>Semi-average </a:t>
            </a:r>
            <a:r>
              <a:rPr lang="en-US" b="1" dirty="0" smtClean="0">
                <a:solidFill>
                  <a:schemeClr val="tx2"/>
                </a:solidFill>
              </a:rPr>
              <a:t>similarity </a:t>
            </a:r>
            <a:r>
              <a:rPr lang="en-US" b="1" dirty="0" smtClean="0">
                <a:solidFill>
                  <a:schemeClr val="tx2"/>
                </a:solidFill>
              </a:rPr>
              <a:t>clustering</a:t>
            </a:r>
          </a:p>
          <a:p>
            <a:pPr marL="514350" indent="-514350" algn="l" eaLnBrk="1" hangingPunct="1">
              <a:lnSpc>
                <a:spcPct val="90000"/>
              </a:lnSpc>
              <a:buAutoNum type="arabicPeriod"/>
            </a:pPr>
            <a:r>
              <a:rPr lang="en-GB" b="1" dirty="0" smtClean="0">
                <a:solidFill>
                  <a:schemeClr val="tx2"/>
                </a:solidFill>
              </a:rPr>
              <a:t>Consensus clustering</a:t>
            </a:r>
            <a:endParaRPr lang="en-US" b="1" dirty="0" smtClean="0">
              <a:solidFill>
                <a:schemeClr val="tx2"/>
              </a:solidFill>
            </a:endParaRPr>
          </a:p>
          <a:p>
            <a:pPr marL="514350" indent="-514350" algn="l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b="1" dirty="0" smtClean="0">
                <a:solidFill>
                  <a:schemeClr val="tx2"/>
                </a:solidFill>
              </a:rPr>
              <a:t>Spectral clustering, Threshold clustering and </a:t>
            </a:r>
            <a:r>
              <a:rPr lang="en-US" b="1" dirty="0" smtClean="0">
                <a:solidFill>
                  <a:schemeClr val="tx2"/>
                </a:solidFill>
              </a:rPr>
              <a:t>Modularity clustering</a:t>
            </a:r>
          </a:p>
          <a:p>
            <a:pPr marL="514350" indent="-514350" algn="l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GB" b="1" dirty="0" err="1" smtClean="0">
                <a:solidFill>
                  <a:schemeClr val="tx2"/>
                </a:solidFill>
              </a:rPr>
              <a:t>Laplacian</a:t>
            </a:r>
            <a:r>
              <a:rPr lang="en-GB" b="1" dirty="0" smtClean="0">
                <a:solidFill>
                  <a:schemeClr val="tx2"/>
                </a:solidFill>
              </a:rPr>
              <a:t> pseudo-inverse transformation</a:t>
            </a:r>
            <a:endParaRPr lang="en-US" b="1" dirty="0" smtClean="0">
              <a:solidFill>
                <a:schemeClr val="tx2"/>
              </a:solidFill>
            </a:endParaRPr>
          </a:p>
          <a:p>
            <a:pPr marL="514350" indent="-514350" algn="l" eaLnBrk="1" hangingPunct="1">
              <a:lnSpc>
                <a:spcPct val="90000"/>
              </a:lnSpc>
              <a:buAutoNum type="arabicPeriod"/>
            </a:pPr>
            <a:r>
              <a:rPr lang="en-US" b="1" dirty="0" smtClean="0">
                <a:solidFill>
                  <a:schemeClr val="tx2"/>
                </a:solidFill>
              </a:rPr>
              <a:t>Conclusion</a:t>
            </a:r>
            <a:endParaRPr lang="en-US" b="1" dirty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sz="2000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  <a:p>
            <a:pPr algn="r" eaLnBrk="1" hangingPunct="1">
              <a:lnSpc>
                <a:spcPct val="90000"/>
              </a:lnSpc>
            </a:pPr>
            <a:endParaRPr lang="ru-RU" sz="2600" dirty="0" smtClean="0"/>
          </a:p>
        </p:txBody>
      </p:sp>
    </p:spTree>
    <p:extLst>
      <p:ext uri="{BB962C8B-B14F-4D97-AF65-F5344CB8AC3E}">
        <p14:creationId xmlns:p14="http://schemas.microsoft.com/office/powerpoint/2010/main" xmlns="" val="181726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52400"/>
            <a:ext cx="9067800" cy="6096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K-Means </a:t>
            </a:r>
            <a:r>
              <a:rPr lang="en-US" b="1" dirty="0" err="1" smtClean="0">
                <a:solidFill>
                  <a:srgbClr val="0070C0"/>
                </a:solidFill>
              </a:rPr>
              <a:t>kernelized</a:t>
            </a:r>
            <a:r>
              <a:rPr lang="en-US" b="1" dirty="0" smtClean="0">
                <a:solidFill>
                  <a:srgbClr val="0070C0"/>
                </a:solidFill>
              </a:rPr>
              <a:t>  3  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C36E7-3437-4024-AC18-78D3A2906294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142844" y="928670"/>
            <a:ext cx="9001156" cy="5197493"/>
          </a:xfrm>
        </p:spPr>
        <p:txBody>
          <a:bodyPr>
            <a:normAutofit/>
          </a:bodyPr>
          <a:lstStyle/>
          <a:p>
            <a:r>
              <a:rPr lang="en-GB" dirty="0" smtClean="0"/>
              <a:t>K-Means equivalent criterion and one cluster </a:t>
            </a:r>
            <a:r>
              <a:rPr lang="en-GB" i="1" dirty="0" smtClean="0"/>
              <a:t>S</a:t>
            </a:r>
            <a:r>
              <a:rPr lang="en-GB" dirty="0" smtClean="0"/>
              <a:t> at a</a:t>
            </a:r>
          </a:p>
          <a:p>
            <a:pPr>
              <a:buNone/>
            </a:pPr>
            <a:r>
              <a:rPr lang="en-GB" dirty="0" smtClean="0"/>
              <a:t>time: maximizing</a:t>
            </a:r>
          </a:p>
          <a:p>
            <a:pPr lvl="1">
              <a:buNone/>
            </a:pPr>
            <a:r>
              <a:rPr lang="en-GB" sz="4000" dirty="0" smtClean="0"/>
              <a:t>					g(S)= </a:t>
            </a:r>
            <a:r>
              <a:rPr lang="en-GB" sz="4000" dirty="0" smtClean="0">
                <a:sym typeface="Symbol"/>
              </a:rPr>
              <a:t>(</a:t>
            </a:r>
            <a:r>
              <a:rPr lang="en-GB" sz="4000" i="1" dirty="0" smtClean="0"/>
              <a:t>S</a:t>
            </a:r>
            <a:r>
              <a:rPr lang="en-GB" sz="4000" dirty="0" smtClean="0">
                <a:sym typeface="Symbol"/>
              </a:rPr>
              <a:t>)|S|</a:t>
            </a:r>
            <a:endParaRPr lang="en-GB" sz="4000" dirty="0" smtClean="0"/>
          </a:p>
          <a:p>
            <a:pPr>
              <a:buNone/>
            </a:pPr>
            <a:r>
              <a:rPr lang="en-GB" dirty="0" smtClean="0"/>
              <a:t>where </a:t>
            </a:r>
            <a:r>
              <a:rPr lang="en-GB" dirty="0" smtClean="0">
                <a:sym typeface="Symbol"/>
              </a:rPr>
              <a:t>(</a:t>
            </a:r>
            <a:r>
              <a:rPr lang="en-GB" i="1" dirty="0" smtClean="0"/>
              <a:t>S</a:t>
            </a:r>
            <a:r>
              <a:rPr lang="en-GB" dirty="0" smtClean="0">
                <a:sym typeface="Symbol"/>
              </a:rPr>
              <a:t>) – within cluster mean</a:t>
            </a:r>
            <a:r>
              <a:rPr lang="en-GB" dirty="0" smtClean="0"/>
              <a:t> 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err="1" smtClean="0"/>
              <a:t>AddRemAdd</a:t>
            </a:r>
            <a:r>
              <a:rPr lang="en-GB" dirty="0" smtClean="0"/>
              <a:t>(</a:t>
            </a:r>
            <a:r>
              <a:rPr lang="en-GB" dirty="0" err="1" smtClean="0"/>
              <a:t>i</a:t>
            </a:r>
            <a:r>
              <a:rPr lang="en-GB" dirty="0" smtClean="0"/>
              <a:t>) algorithm by adding/removing one entity at a time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xmlns="" val="42906922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52400"/>
            <a:ext cx="9067800" cy="6096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K-Means </a:t>
            </a:r>
            <a:r>
              <a:rPr lang="en-US" b="1" dirty="0" err="1" smtClean="0">
                <a:solidFill>
                  <a:srgbClr val="0070C0"/>
                </a:solidFill>
              </a:rPr>
              <a:t>kernelized</a:t>
            </a:r>
            <a:r>
              <a:rPr lang="en-US" b="1" dirty="0" smtClean="0">
                <a:solidFill>
                  <a:srgbClr val="0070C0"/>
                </a:solidFill>
              </a:rPr>
              <a:t>  4 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C36E7-3437-4024-AC18-78D3A2906294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142844" y="928670"/>
            <a:ext cx="9001156" cy="5929330"/>
          </a:xfrm>
        </p:spPr>
        <p:txBody>
          <a:bodyPr>
            <a:normAutofit/>
          </a:bodyPr>
          <a:lstStyle/>
          <a:p>
            <a:r>
              <a:rPr lang="en-GB" dirty="0" smtClean="0"/>
              <a:t>Semi-average criterion:</a:t>
            </a:r>
          </a:p>
          <a:p>
            <a:pPr lvl="1">
              <a:buNone/>
            </a:pPr>
            <a:r>
              <a:rPr lang="en-GB" sz="4000" dirty="0" smtClean="0"/>
              <a:t>		</a:t>
            </a:r>
            <a:r>
              <a:rPr lang="en-GB" sz="4000" dirty="0" smtClean="0"/>
              <a:t> </a:t>
            </a:r>
            <a:r>
              <a:rPr lang="en-GB" sz="4000" dirty="0" smtClean="0"/>
              <a:t>      max  </a:t>
            </a:r>
            <a:r>
              <a:rPr lang="en-GB" sz="4000" i="1" dirty="0" smtClean="0"/>
              <a:t> g(S)= </a:t>
            </a:r>
            <a:r>
              <a:rPr lang="en-GB" sz="4000" i="1" dirty="0" smtClean="0">
                <a:sym typeface="Symbol"/>
              </a:rPr>
              <a:t>(</a:t>
            </a:r>
            <a:r>
              <a:rPr lang="en-GB" sz="4000" i="1" dirty="0" smtClean="0"/>
              <a:t>S</a:t>
            </a:r>
            <a:r>
              <a:rPr lang="en-GB" sz="4000" i="1" dirty="0" smtClean="0">
                <a:sym typeface="Symbol"/>
              </a:rPr>
              <a:t>)|S|</a:t>
            </a:r>
            <a:endParaRPr lang="en-GB" sz="4000" i="1" dirty="0" smtClean="0"/>
          </a:p>
          <a:p>
            <a:pPr>
              <a:buNone/>
            </a:pPr>
            <a:r>
              <a:rPr lang="en-GB" dirty="0" smtClean="0"/>
              <a:t>where </a:t>
            </a:r>
            <a:r>
              <a:rPr lang="en-GB" dirty="0" smtClean="0">
                <a:sym typeface="Symbol"/>
              </a:rPr>
              <a:t>(</a:t>
            </a:r>
            <a:r>
              <a:rPr lang="en-GB" i="1" dirty="0" smtClean="0"/>
              <a:t>S</a:t>
            </a:r>
            <a:r>
              <a:rPr lang="en-GB" dirty="0" smtClean="0">
                <a:sym typeface="Symbol"/>
              </a:rPr>
              <a:t>) – within cluster mean with </a:t>
            </a:r>
            <a:r>
              <a:rPr lang="en-GB" dirty="0" err="1" smtClean="0"/>
              <a:t>AddRemAdd</a:t>
            </a:r>
            <a:r>
              <a:rPr lang="en-GB" dirty="0" smtClean="0"/>
              <a:t>(</a:t>
            </a:r>
            <a:r>
              <a:rPr lang="en-GB" dirty="0" err="1" smtClean="0"/>
              <a:t>i</a:t>
            </a:r>
            <a:r>
              <a:rPr lang="en-GB" dirty="0" smtClean="0"/>
              <a:t>)</a:t>
            </a:r>
          </a:p>
          <a:p>
            <a:pPr>
              <a:buNone/>
            </a:pPr>
            <a:endParaRPr lang="en-GB" dirty="0" smtClean="0"/>
          </a:p>
          <a:p>
            <a:pPr marL="514350" indent="-514350">
              <a:buAutoNum type="arabicParenBoth"/>
            </a:pPr>
            <a:r>
              <a:rPr lang="en-GB" dirty="0" smtClean="0"/>
              <a:t>Spectral:   max</a:t>
            </a:r>
          </a:p>
          <a:p>
            <a:pPr marL="514350" indent="-514350">
              <a:buAutoNum type="arabicParenBoth"/>
            </a:pPr>
            <a:endParaRPr lang="en-GB" dirty="0" smtClean="0"/>
          </a:p>
          <a:p>
            <a:pPr marL="514350" indent="-514350">
              <a:buAutoNum type="arabicParenBoth"/>
            </a:pPr>
            <a:r>
              <a:rPr lang="en-GB" dirty="0" smtClean="0"/>
              <a:t> Tight: the average similarity of S and j </a:t>
            </a:r>
          </a:p>
          <a:p>
            <a:pPr marL="514350" indent="-514350">
              <a:buNone/>
            </a:pPr>
            <a:r>
              <a:rPr lang="en-GB" dirty="0" smtClean="0"/>
              <a:t> </a:t>
            </a:r>
            <a:r>
              <a:rPr lang="en-GB" dirty="0" smtClean="0"/>
              <a:t>      &gt; </a:t>
            </a:r>
            <a:r>
              <a:rPr lang="en-GB" dirty="0" smtClean="0">
                <a:sym typeface="Symbol"/>
              </a:rPr>
              <a:t>(</a:t>
            </a:r>
            <a:r>
              <a:rPr lang="en-GB" i="1" dirty="0" smtClean="0"/>
              <a:t>S</a:t>
            </a:r>
            <a:r>
              <a:rPr lang="en-GB" dirty="0" smtClean="0">
                <a:sym typeface="Symbol"/>
              </a:rPr>
              <a:t>) </a:t>
            </a:r>
            <a:r>
              <a:rPr lang="en-GB" dirty="0" smtClean="0">
                <a:sym typeface="Symbol"/>
              </a:rPr>
              <a:t>/2 if </a:t>
            </a:r>
            <a:r>
              <a:rPr lang="en-GB" dirty="0" err="1" smtClean="0">
                <a:sym typeface="Symbol"/>
              </a:rPr>
              <a:t>jS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       &lt; </a:t>
            </a:r>
            <a:r>
              <a:rPr lang="en-GB" dirty="0" smtClean="0">
                <a:sym typeface="Symbol"/>
              </a:rPr>
              <a:t>(</a:t>
            </a:r>
            <a:r>
              <a:rPr lang="en-GB" i="1" dirty="0" smtClean="0"/>
              <a:t>S</a:t>
            </a:r>
            <a:r>
              <a:rPr lang="en-GB" dirty="0" smtClean="0">
                <a:sym typeface="Symbol"/>
              </a:rPr>
              <a:t>) /2 if </a:t>
            </a:r>
            <a:r>
              <a:rPr lang="en-GB" dirty="0" err="1" smtClean="0">
                <a:sym typeface="Symbol"/>
              </a:rPr>
              <a:t>jS</a:t>
            </a:r>
            <a:endParaRPr lang="en-GB" dirty="0" smtClean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286116" y="2928934"/>
          <a:ext cx="2978748" cy="1512287"/>
        </p:xfrm>
        <a:graphic>
          <a:graphicData uri="http://schemas.openxmlformats.org/presentationml/2006/ole">
            <p:oleObj spid="_x0000_s48130" name="Equation" r:id="rId3" imgW="825480" imgH="419040" progId="Equation.DSMT4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42906922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Three extensions to entire data set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5867400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Partitional:</a:t>
            </a:r>
            <a:r>
              <a:rPr lang="en-US" dirty="0" smtClean="0"/>
              <a:t> Take set of all entities I </a:t>
            </a:r>
          </a:p>
          <a:p>
            <a:pPr lvl="1"/>
            <a:r>
              <a:rPr lang="en-US" dirty="0" smtClean="0"/>
              <a:t>1. Compute S(</a:t>
            </a:r>
            <a:r>
              <a:rPr lang="en-US" dirty="0" err="1" smtClean="0"/>
              <a:t>i</a:t>
            </a:r>
            <a:r>
              <a:rPr lang="en-US" dirty="0" smtClean="0"/>
              <a:t>)=</a:t>
            </a:r>
            <a:r>
              <a:rPr lang="en-US" dirty="0" err="1" smtClean="0"/>
              <a:t>AddRem</a:t>
            </a: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 for all </a:t>
            </a:r>
            <a:r>
              <a:rPr lang="en-US" dirty="0" err="1" smtClean="0"/>
              <a:t>i</a:t>
            </a:r>
            <a:r>
              <a:rPr lang="en-US" dirty="0" err="1" smtClean="0">
                <a:sym typeface="Symbol"/>
              </a:rPr>
              <a:t>I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2. Take S=S(</a:t>
            </a:r>
            <a:r>
              <a:rPr lang="en-US" dirty="0" err="1" smtClean="0"/>
              <a:t>i</a:t>
            </a:r>
            <a:r>
              <a:rPr lang="en-US" dirty="0" smtClean="0"/>
              <a:t>*) for </a:t>
            </a:r>
            <a:r>
              <a:rPr lang="en-US" dirty="0" err="1" smtClean="0"/>
              <a:t>i</a:t>
            </a:r>
            <a:r>
              <a:rPr lang="en-US" dirty="0" smtClean="0"/>
              <a:t>* maximizing f(S(</a:t>
            </a:r>
            <a:r>
              <a:rPr lang="en-US" dirty="0" err="1" smtClean="0"/>
              <a:t>i</a:t>
            </a:r>
            <a:r>
              <a:rPr lang="en-US" dirty="0" smtClean="0"/>
              <a:t>)) over all I</a:t>
            </a:r>
          </a:p>
          <a:p>
            <a:pPr lvl="1"/>
            <a:r>
              <a:rPr lang="en-US" dirty="0" smtClean="0"/>
              <a:t>3. Remove S from I; if I is not empty, </a:t>
            </a:r>
            <a:r>
              <a:rPr lang="en-US" dirty="0" err="1" smtClean="0"/>
              <a:t>goto</a:t>
            </a:r>
            <a:r>
              <a:rPr lang="en-US" dirty="0" smtClean="0"/>
              <a:t> 1; else halt.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Additive:</a:t>
            </a:r>
            <a:r>
              <a:rPr lang="en-US" dirty="0" smtClean="0"/>
              <a:t> </a:t>
            </a:r>
            <a:r>
              <a:rPr lang="en-US" dirty="0"/>
              <a:t>Take set of all entities I </a:t>
            </a:r>
          </a:p>
          <a:p>
            <a:pPr lvl="1"/>
            <a:r>
              <a:rPr lang="en-US" dirty="0"/>
              <a:t>1. Compute S(</a:t>
            </a:r>
            <a:r>
              <a:rPr lang="en-US" dirty="0" err="1"/>
              <a:t>i</a:t>
            </a:r>
            <a:r>
              <a:rPr lang="en-US" dirty="0"/>
              <a:t>)=</a:t>
            </a:r>
            <a:r>
              <a:rPr lang="en-US" dirty="0" err="1"/>
              <a:t>AddRem</a:t>
            </a: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) for all </a:t>
            </a:r>
            <a:r>
              <a:rPr lang="en-US" dirty="0" err="1"/>
              <a:t>i</a:t>
            </a:r>
            <a:r>
              <a:rPr lang="en-US" dirty="0" err="1">
                <a:sym typeface="Symbol"/>
              </a:rPr>
              <a:t>I</a:t>
            </a:r>
            <a:r>
              <a:rPr lang="en-US" dirty="0"/>
              <a:t>;</a:t>
            </a:r>
          </a:p>
          <a:p>
            <a:pPr lvl="1"/>
            <a:r>
              <a:rPr lang="en-US" dirty="0"/>
              <a:t>2. Take S=S(</a:t>
            </a:r>
            <a:r>
              <a:rPr lang="en-US" dirty="0" err="1"/>
              <a:t>i</a:t>
            </a:r>
            <a:r>
              <a:rPr lang="en-US" dirty="0"/>
              <a:t>*) for </a:t>
            </a:r>
            <a:r>
              <a:rPr lang="en-US" dirty="0" err="1"/>
              <a:t>i</a:t>
            </a:r>
            <a:r>
              <a:rPr lang="en-US" dirty="0"/>
              <a:t>* maximizing f(S(</a:t>
            </a:r>
            <a:r>
              <a:rPr lang="en-US" dirty="0" err="1"/>
              <a:t>i</a:t>
            </a:r>
            <a:r>
              <a:rPr lang="en-US" dirty="0"/>
              <a:t>)) over all I</a:t>
            </a:r>
          </a:p>
          <a:p>
            <a:pPr lvl="1"/>
            <a:r>
              <a:rPr lang="en-US" dirty="0"/>
              <a:t>3. </a:t>
            </a:r>
            <a:r>
              <a:rPr lang="en-US" dirty="0" smtClean="0"/>
              <a:t>subtract a(S)</a:t>
            </a:r>
            <a:r>
              <a:rPr lang="en-US" dirty="0" err="1" smtClean="0"/>
              <a:t>ss</a:t>
            </a:r>
            <a:r>
              <a:rPr lang="en-US" baseline="30000" dirty="0" err="1" smtClean="0"/>
              <a:t>T</a:t>
            </a:r>
            <a:r>
              <a:rPr lang="en-US" dirty="0" smtClean="0"/>
              <a:t> </a:t>
            </a:r>
            <a:r>
              <a:rPr lang="en-US" dirty="0"/>
              <a:t>from </a:t>
            </a:r>
            <a:r>
              <a:rPr lang="en-US" dirty="0" smtClean="0"/>
              <a:t>A; if No-stop-condition, </a:t>
            </a:r>
            <a:r>
              <a:rPr lang="en-US" dirty="0" err="1"/>
              <a:t>goto</a:t>
            </a:r>
            <a:r>
              <a:rPr lang="en-US" dirty="0"/>
              <a:t> </a:t>
            </a:r>
            <a:r>
              <a:rPr lang="en-US" dirty="0" smtClean="0"/>
              <a:t>1; </a:t>
            </a:r>
            <a:r>
              <a:rPr lang="en-US" dirty="0"/>
              <a:t>else halt</a:t>
            </a:r>
            <a:r>
              <a:rPr lang="en-US" dirty="0" smtClean="0"/>
              <a:t>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Explorative: </a:t>
            </a:r>
            <a:r>
              <a:rPr lang="en-US" dirty="0"/>
              <a:t>Take set of all entities I </a:t>
            </a:r>
          </a:p>
          <a:p>
            <a:pPr lvl="1"/>
            <a:r>
              <a:rPr lang="en-US" dirty="0"/>
              <a:t>1. Compute S(</a:t>
            </a:r>
            <a:r>
              <a:rPr lang="en-US" dirty="0" err="1"/>
              <a:t>i</a:t>
            </a:r>
            <a:r>
              <a:rPr lang="en-US" dirty="0"/>
              <a:t>)=</a:t>
            </a:r>
            <a:r>
              <a:rPr lang="en-US" dirty="0" err="1"/>
              <a:t>AddRem</a:t>
            </a: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) for all </a:t>
            </a:r>
            <a:r>
              <a:rPr lang="en-US" dirty="0" err="1"/>
              <a:t>i</a:t>
            </a:r>
            <a:r>
              <a:rPr lang="en-US" dirty="0" err="1">
                <a:sym typeface="Symbol"/>
              </a:rPr>
              <a:t>I</a:t>
            </a:r>
            <a:r>
              <a:rPr lang="en-US" dirty="0"/>
              <a:t>;</a:t>
            </a:r>
          </a:p>
          <a:p>
            <a:pPr lvl="1"/>
            <a:r>
              <a:rPr lang="en-US" dirty="0"/>
              <a:t>2. </a:t>
            </a:r>
            <a:r>
              <a:rPr lang="en-US" dirty="0" smtClean="0"/>
              <a:t>Leave those S(</a:t>
            </a:r>
            <a:r>
              <a:rPr lang="en-US" dirty="0" err="1" smtClean="0"/>
              <a:t>i</a:t>
            </a:r>
            <a:r>
              <a:rPr lang="en-US" dirty="0" smtClean="0"/>
              <a:t>) that do not much overlap.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C36E7-3437-4024-AC18-78D3A2906294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036709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10600" cy="134143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Consensus </a:t>
            </a:r>
            <a:r>
              <a:rPr lang="en-US" b="1" dirty="0" smtClean="0">
                <a:solidFill>
                  <a:srgbClr val="0070C0"/>
                </a:solidFill>
              </a:rPr>
              <a:t>partition I: </a:t>
            </a:r>
            <a:r>
              <a:rPr lang="en-US" b="1" dirty="0" smtClean="0"/>
              <a:t>Given partitions R1,R2,…,</a:t>
            </a:r>
            <a:r>
              <a:rPr lang="en-US" b="1" dirty="0" err="1" smtClean="0"/>
              <a:t>Rn</a:t>
            </a:r>
            <a:r>
              <a:rPr lang="en-US" b="1" dirty="0" smtClean="0"/>
              <a:t>, find an “average” R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0" y="1447800"/>
                <a:ext cx="9067800" cy="5334000"/>
              </a:xfrm>
            </p:spPr>
            <p:txBody>
              <a:bodyPr/>
              <a:lstStyle/>
              <a:p>
                <a:r>
                  <a:rPr lang="en-US" dirty="0" smtClean="0"/>
                  <a:t>Partition </a:t>
                </a:r>
                <a:r>
                  <a:rPr lang="en-US" b="1" dirty="0" smtClean="0"/>
                  <a:t>R={R</a:t>
                </a:r>
                <a:r>
                  <a:rPr lang="en-US" b="1" baseline="-30000" dirty="0" smtClean="0"/>
                  <a:t>1</a:t>
                </a:r>
                <a:r>
                  <a:rPr lang="en-US" b="1" dirty="0" smtClean="0"/>
                  <a:t>, R</a:t>
                </a:r>
                <a:r>
                  <a:rPr lang="en-US" b="1" baseline="-30000" dirty="0" smtClean="0"/>
                  <a:t>2</a:t>
                </a:r>
                <a:r>
                  <a:rPr lang="en-US" b="1" dirty="0" smtClean="0"/>
                  <a:t>, …, R</a:t>
                </a:r>
                <a:r>
                  <a:rPr lang="en-US" b="1" baseline="-30000" dirty="0" smtClean="0"/>
                  <a:t>K</a:t>
                </a:r>
                <a:r>
                  <a:rPr lang="en-US" b="1" dirty="0" smtClean="0"/>
                  <a:t>} </a:t>
                </a:r>
                <a:r>
                  <a:rPr lang="en-US" dirty="0" smtClean="0"/>
                  <a:t>incidence matrix </a:t>
                </a:r>
                <a:r>
                  <a:rPr lang="en-US" b="1" dirty="0" smtClean="0"/>
                  <a:t>Z=(</a:t>
                </a:r>
                <a:r>
                  <a:rPr lang="en-US" b="1" dirty="0" err="1" smtClean="0"/>
                  <a:t>z</a:t>
                </a:r>
                <a:r>
                  <a:rPr lang="en-US" b="1" baseline="-30000" dirty="0" err="1" smtClean="0"/>
                  <a:t>ik</a:t>
                </a:r>
                <a:r>
                  <a:rPr lang="en-US" b="1" dirty="0" smtClean="0"/>
                  <a:t>)</a:t>
                </a:r>
                <a:r>
                  <a:rPr lang="en-US" dirty="0" smtClean="0"/>
                  <a:t>:</a:t>
                </a:r>
              </a:p>
              <a:p>
                <a:pPr marL="0" indent="0">
                  <a:buNone/>
                </a:pPr>
                <a:r>
                  <a:rPr lang="en-US" dirty="0" smtClean="0"/>
                  <a:t>                 </a:t>
                </a:r>
                <a:r>
                  <a:rPr lang="en-US" b="1" dirty="0" err="1" smtClean="0"/>
                  <a:t>z</a:t>
                </a:r>
                <a:r>
                  <a:rPr lang="en-US" b="1" baseline="-30000" dirty="0" err="1" smtClean="0"/>
                  <a:t>ik</a:t>
                </a:r>
                <a:r>
                  <a:rPr lang="en-US" b="1" dirty="0" smtClean="0"/>
                  <a:t>  = 1</a:t>
                </a:r>
                <a:r>
                  <a:rPr lang="en-US" dirty="0" smtClean="0"/>
                  <a:t> if  </a:t>
                </a:r>
                <a:r>
                  <a:rPr lang="en-US" b="1" dirty="0" err="1" smtClean="0"/>
                  <a:t>i</a:t>
                </a:r>
                <a:r>
                  <a:rPr lang="en-US" b="1" dirty="0" err="1" smtClean="0">
                    <a:sym typeface="Symbol"/>
                  </a:rPr>
                  <a:t></a:t>
                </a:r>
                <a:r>
                  <a:rPr lang="en-US" b="1" dirty="0" err="1" smtClean="0"/>
                  <a:t>R</a:t>
                </a:r>
                <a:r>
                  <a:rPr lang="en-US" b="1" baseline="-30000" dirty="0" err="1" smtClean="0"/>
                  <a:t>k</a:t>
                </a:r>
                <a:r>
                  <a:rPr lang="en-US" dirty="0" smtClean="0"/>
                  <a:t>;   </a:t>
                </a:r>
                <a:r>
                  <a:rPr lang="en-US" b="1" dirty="0" err="1" smtClean="0"/>
                  <a:t>z</a:t>
                </a:r>
                <a:r>
                  <a:rPr lang="en-US" b="1" baseline="-30000" dirty="0" err="1" smtClean="0"/>
                  <a:t>ik</a:t>
                </a:r>
                <a:r>
                  <a:rPr lang="en-US" b="1" dirty="0" smtClean="0"/>
                  <a:t> = </a:t>
                </a:r>
                <a:r>
                  <a:rPr lang="en-US" b="1" dirty="0"/>
                  <a:t>0</a:t>
                </a:r>
                <a:r>
                  <a:rPr lang="en-US" dirty="0" smtClean="0"/>
                  <a:t>, otherwise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Partition </a:t>
                </a:r>
                <a:r>
                  <a:rPr lang="en-US" b="1" dirty="0"/>
                  <a:t>R={R</a:t>
                </a:r>
                <a:r>
                  <a:rPr lang="en-US" b="1" baseline="-30000" dirty="0"/>
                  <a:t>1</a:t>
                </a:r>
                <a:r>
                  <a:rPr lang="en-US" b="1" dirty="0"/>
                  <a:t>, R</a:t>
                </a:r>
                <a:r>
                  <a:rPr lang="en-US" b="1" baseline="-30000" dirty="0"/>
                  <a:t>2</a:t>
                </a:r>
                <a:r>
                  <a:rPr lang="en-US" b="1" dirty="0"/>
                  <a:t>, …, R</a:t>
                </a:r>
                <a:r>
                  <a:rPr lang="en-US" b="1" baseline="-30000" dirty="0"/>
                  <a:t>K</a:t>
                </a:r>
                <a:r>
                  <a:rPr lang="en-US" b="1" dirty="0"/>
                  <a:t>} </a:t>
                </a:r>
                <a:r>
                  <a:rPr lang="en-US" dirty="0" smtClean="0"/>
                  <a:t>projector </a:t>
                </a:r>
                <a:r>
                  <a:rPr lang="en-US" dirty="0"/>
                  <a:t>matrix </a:t>
                </a:r>
                <a:r>
                  <a:rPr lang="en-US" b="1" dirty="0" smtClean="0"/>
                  <a:t>P=(</a:t>
                </a:r>
                <a:r>
                  <a:rPr lang="en-US" b="1" dirty="0" err="1" smtClean="0"/>
                  <a:t>p</a:t>
                </a:r>
                <a:r>
                  <a:rPr lang="en-US" b="1" baseline="-30000" dirty="0" err="1" smtClean="0"/>
                  <a:t>ij</a:t>
                </a:r>
                <a:r>
                  <a:rPr lang="en-US" b="1" dirty="0" smtClean="0"/>
                  <a:t>)</a:t>
                </a:r>
                <a:r>
                  <a:rPr lang="en-US" dirty="0" smtClean="0"/>
                  <a:t>:</a:t>
                </a:r>
              </a:p>
              <a:p>
                <a:pPr marL="0" indent="0">
                  <a:buNone/>
                </a:pPr>
                <a:r>
                  <a:rPr lang="en-US" dirty="0" smtClean="0"/>
                  <a:t>                               </a:t>
                </a:r>
                <a:r>
                  <a:rPr lang="en-US" b="1" dirty="0" smtClean="0"/>
                  <a:t>P = Z(Z</a:t>
                </a:r>
                <a:r>
                  <a:rPr lang="en-US" b="1" baseline="30000" dirty="0" smtClean="0"/>
                  <a:t>T</a:t>
                </a:r>
                <a:r>
                  <a:rPr lang="en-US" b="1" dirty="0" smtClean="0"/>
                  <a:t>Z)</a:t>
                </a:r>
                <a:r>
                  <a:rPr lang="en-US" b="1" baseline="30000" dirty="0" smtClean="0"/>
                  <a:t>-1</a:t>
                </a:r>
                <a:r>
                  <a:rPr lang="en-US" b="1" dirty="0" smtClean="0"/>
                  <a:t>Z</a:t>
                </a:r>
                <a:r>
                  <a:rPr lang="en-US" b="1" baseline="30000" dirty="0" smtClean="0"/>
                  <a:t>T</a:t>
                </a:r>
              </a:p>
              <a:p>
                <a:pPr marL="0" indent="0">
                  <a:buNone/>
                </a:pPr>
                <a:endParaRPr lang="en-US" b="1" dirty="0"/>
              </a:p>
              <a:p>
                <a:r>
                  <a:rPr lang="en-US" dirty="0" smtClean="0"/>
                  <a:t>Criterion  </a:t>
                </a:r>
                <a:r>
                  <a:rPr lang="en-US" sz="3600" b="1" dirty="0" smtClean="0"/>
                  <a:t>min </a:t>
                </a:r>
                <a:r>
                  <a:rPr lang="en-US" sz="3600" b="1" dirty="0" smtClean="0">
                    <a:sym typeface="Symbol"/>
                  </a:rPr>
                  <a:t>(R)=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3600" b="1" i="1" smtClean="0">
                            <a:latin typeface="Cambria Math"/>
                            <a:sym typeface="Symbol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3600" b="1" i="1" smtClean="0">
                            <a:latin typeface="Cambria Math"/>
                            <a:sym typeface="Symbol"/>
                          </a:rPr>
                          <m:t>𝒎</m:t>
                        </m:r>
                        <m:r>
                          <a:rPr lang="en-US" sz="3600" b="1" i="1" smtClean="0">
                            <a:latin typeface="Cambria Math"/>
                            <a:sym typeface="Symbol"/>
                          </a:rPr>
                          <m:t>=</m:t>
                        </m:r>
                        <m:r>
                          <a:rPr lang="en-US" sz="3600" b="1" i="1" smtClean="0">
                            <a:latin typeface="Cambria Math"/>
                            <a:sym typeface="Symbol"/>
                          </a:rPr>
                          <m:t>𝟏</m:t>
                        </m:r>
                      </m:sub>
                      <m:sup>
                        <m:r>
                          <a:rPr lang="en-US" sz="3600" b="1" i="1" smtClean="0">
                            <a:latin typeface="Cambria Math"/>
                            <a:sym typeface="Symbol"/>
                          </a:rPr>
                          <m:t>𝒏</m:t>
                        </m:r>
                      </m:sup>
                      <m:e>
                        <m:sSup>
                          <m:sSupPr>
                            <m:ctrlPr>
                              <a:rPr lang="en-US" sz="3600" b="1" i="1" smtClean="0">
                                <a:latin typeface="Cambria Math"/>
                                <a:sym typeface="Symbol"/>
                              </a:rPr>
                            </m:ctrlPr>
                          </m:sSupPr>
                          <m:e>
                            <m:d>
                              <m:dPr>
                                <m:begChr m:val="‖"/>
                                <m:endChr m:val="‖"/>
                                <m:ctrlPr>
                                  <a:rPr lang="en-US" sz="3600" b="1" i="1">
                                    <a:latin typeface="Cambria Math"/>
                                    <a:sym typeface="Symbol"/>
                                  </a:rPr>
                                </m:ctrlPr>
                              </m:dPr>
                              <m:e>
                                <m:r>
                                  <a:rPr lang="en-US" sz="3600" b="1" i="1">
                                    <a:latin typeface="Cambria Math"/>
                                    <a:sym typeface="Symbol"/>
                                  </a:rPr>
                                  <m:t>𝒁𝒎</m:t>
                                </m:r>
                                <m:r>
                                  <a:rPr lang="en-US" sz="3600" b="1" i="1">
                                    <a:latin typeface="Cambria Math"/>
                                    <a:sym typeface="Symbol"/>
                                  </a:rPr>
                                  <m:t>−</m:t>
                                </m:r>
                                <m:r>
                                  <a:rPr lang="en-US" sz="3600" b="1" i="1">
                                    <a:latin typeface="Cambria Math"/>
                                    <a:sym typeface="Symbol"/>
                                  </a:rPr>
                                  <m:t>𝑷𝒁𝒎</m:t>
                                </m:r>
                              </m:e>
                            </m:d>
                          </m:e>
                          <m:sup>
                            <m:r>
                              <a:rPr lang="en-US" sz="3600" b="1" i="1" smtClean="0">
                                <a:latin typeface="Cambria Math"/>
                                <a:sym typeface="Symbol"/>
                              </a:rPr>
                              <m:t>𝟐</m:t>
                            </m:r>
                          </m:sup>
                        </m:sSup>
                      </m:e>
                    </m:nary>
                  </m:oMath>
                </a14:m>
                <a:endParaRPr lang="en-US" sz="3600" b="1" dirty="0"/>
              </a:p>
              <a:p>
                <a:pPr marL="0" indent="0">
                  <a:buNone/>
                </a:pPr>
                <a:r>
                  <a:rPr lang="en-US" dirty="0" smtClean="0"/>
                  <a:t>  (</a:t>
                </a:r>
                <a:r>
                  <a:rPr lang="en-US" dirty="0" err="1" smtClean="0"/>
                  <a:t>Mirkin</a:t>
                </a:r>
                <a:r>
                  <a:rPr lang="en-US" dirty="0" smtClean="0"/>
                  <a:t>, </a:t>
                </a:r>
                <a:r>
                  <a:rPr lang="en-US" dirty="0" err="1" smtClean="0"/>
                  <a:t>Muchnik</a:t>
                </a:r>
                <a:r>
                  <a:rPr lang="en-US" dirty="0" smtClean="0"/>
                  <a:t> 1981 in Russian, </a:t>
                </a:r>
                <a:r>
                  <a:rPr lang="en-US" dirty="0" err="1" smtClean="0"/>
                  <a:t>Mirkin</a:t>
                </a:r>
                <a:r>
                  <a:rPr lang="en-US" dirty="0" smtClean="0"/>
                  <a:t> 2012)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endParaRPr lang="en-US" dirty="0" smtClean="0"/>
              </a:p>
              <a:p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447800"/>
                <a:ext cx="9067800" cy="5334000"/>
              </a:xfrm>
              <a:blipFill rotWithShape="1">
                <a:blip r:embed="rId2" cstate="print"/>
                <a:stretch>
                  <a:fillRect l="-1478" t="-148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C36E7-3437-4024-AC18-78D3A2906294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154518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10600" cy="134143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Consensus </a:t>
            </a:r>
            <a:r>
              <a:rPr lang="en-US" b="1" dirty="0" smtClean="0">
                <a:solidFill>
                  <a:srgbClr val="0070C0"/>
                </a:solidFill>
              </a:rPr>
              <a:t>partition </a:t>
            </a:r>
            <a:r>
              <a:rPr lang="en-US" b="1" dirty="0" smtClean="0">
                <a:solidFill>
                  <a:srgbClr val="0070C0"/>
                </a:solidFill>
              </a:rPr>
              <a:t>2: </a:t>
            </a:r>
            <a:r>
              <a:rPr lang="en-US" b="1" dirty="0" smtClean="0"/>
              <a:t>Given partitions R1,R2,…,</a:t>
            </a:r>
            <a:r>
              <a:rPr lang="en-US" b="1" dirty="0" err="1" smtClean="0"/>
              <a:t>Rn</a:t>
            </a:r>
            <a:r>
              <a:rPr lang="en-US" b="1" dirty="0" smtClean="0"/>
              <a:t>, find an “average” R</a:t>
            </a: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C36E7-3437-4024-AC18-78D3A2906294}" type="slidenum">
              <a:rPr lang="en-US" smtClean="0"/>
              <a:pPr/>
              <a:t>24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ChangeAspect="1"/>
          </p:cNvGraphicFramePr>
          <p:nvPr>
            <p:ph idx="1"/>
          </p:nvPr>
        </p:nvGraphicFramePr>
        <p:xfrm>
          <a:off x="714348" y="1643050"/>
          <a:ext cx="6898634" cy="1214446"/>
        </p:xfrm>
        <a:graphic>
          <a:graphicData uri="http://schemas.openxmlformats.org/presentationml/2006/ole">
            <p:oleObj spid="_x0000_s49154" name="Equation" r:id="rId3" imgW="2450880" imgH="431640" progId="Equation.DSMT4">
              <p:embed/>
            </p:oleObj>
          </a:graphicData>
        </a:graphic>
      </p:graphicFrame>
      <p:graphicFrame>
        <p:nvGraphicFramePr>
          <p:cNvPr id="49155" name="Object 3"/>
          <p:cNvGraphicFramePr>
            <a:graphicFrameLocks noChangeAspect="1"/>
          </p:cNvGraphicFramePr>
          <p:nvPr/>
        </p:nvGraphicFramePr>
        <p:xfrm>
          <a:off x="357158" y="3643314"/>
          <a:ext cx="8572573" cy="1285886"/>
        </p:xfrm>
        <a:graphic>
          <a:graphicData uri="http://schemas.openxmlformats.org/presentationml/2006/ole">
            <p:oleObj spid="_x0000_s49155" name="Equation" r:id="rId4" imgW="3047760" imgH="457200" progId="Equation.DSMT4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00034" y="2857496"/>
            <a:ext cx="63579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This is equivalent to max: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3154518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10600" cy="134143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Consensus </a:t>
            </a:r>
            <a:r>
              <a:rPr lang="en-US" b="1" dirty="0" smtClean="0">
                <a:solidFill>
                  <a:srgbClr val="0070C0"/>
                </a:solidFill>
              </a:rPr>
              <a:t>partition </a:t>
            </a:r>
            <a:r>
              <a:rPr lang="en-US" b="1" dirty="0" smtClean="0">
                <a:solidFill>
                  <a:srgbClr val="0070C0"/>
                </a:solidFill>
              </a:rPr>
              <a:t>3</a:t>
            </a:r>
            <a:r>
              <a:rPr lang="en-US" b="1" dirty="0" smtClean="0">
                <a:solidFill>
                  <a:srgbClr val="0070C0"/>
                </a:solidFill>
              </a:rPr>
              <a:t>: </a:t>
            </a:r>
            <a:r>
              <a:rPr lang="en-US" b="1" dirty="0" smtClean="0"/>
              <a:t>Given partitions R1,R2,…,</a:t>
            </a:r>
            <a:r>
              <a:rPr lang="en-US" b="1" dirty="0" err="1" smtClean="0"/>
              <a:t>Rn</a:t>
            </a:r>
            <a:r>
              <a:rPr lang="en-US" b="1" dirty="0" smtClean="0"/>
              <a:t>, find an “average” R</a:t>
            </a: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C36E7-3437-4024-AC18-78D3A2906294}" type="slidenum">
              <a:rPr lang="en-US" smtClean="0"/>
              <a:pPr/>
              <a:t>25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ChangeAspect="1"/>
          </p:cNvGraphicFramePr>
          <p:nvPr>
            <p:ph idx="1"/>
          </p:nvPr>
        </p:nvGraphicFramePr>
        <p:xfrm>
          <a:off x="642910" y="1214422"/>
          <a:ext cx="6898634" cy="1214446"/>
        </p:xfrm>
        <a:graphic>
          <a:graphicData uri="http://schemas.openxmlformats.org/presentationml/2006/ole">
            <p:oleObj spid="_x0000_s50178" name="Equation" r:id="rId3" imgW="2450880" imgH="431640" progId="Equation.DSMT4">
              <p:embed/>
            </p:oleObj>
          </a:graphicData>
        </a:graphic>
      </p:graphicFrame>
      <p:graphicFrame>
        <p:nvGraphicFramePr>
          <p:cNvPr id="49155" name="Object 3"/>
          <p:cNvGraphicFramePr>
            <a:graphicFrameLocks noChangeAspect="1"/>
          </p:cNvGraphicFramePr>
          <p:nvPr/>
        </p:nvGraphicFramePr>
        <p:xfrm>
          <a:off x="785786" y="2285992"/>
          <a:ext cx="7000924" cy="1050139"/>
        </p:xfrm>
        <a:graphic>
          <a:graphicData uri="http://schemas.openxmlformats.org/presentationml/2006/ole">
            <p:oleObj spid="_x0000_s50179" name="Equation" r:id="rId4" imgW="3047760" imgH="457200" progId="Equation.DSMT4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0" y="3214686"/>
            <a:ext cx="1029355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Mirkin, </a:t>
            </a:r>
            <a:r>
              <a:rPr lang="en-GB" sz="3600" dirty="0" err="1" smtClean="0"/>
              <a:t>Shestakov</a:t>
            </a:r>
            <a:r>
              <a:rPr lang="en-GB" sz="3600" dirty="0" smtClean="0"/>
              <a:t> (2013): </a:t>
            </a:r>
          </a:p>
          <a:p>
            <a:pPr marL="742950" indent="-742950">
              <a:buAutoNum type="arabicParenBoth"/>
            </a:pPr>
            <a:r>
              <a:rPr lang="en-GB" sz="3600" dirty="0" smtClean="0"/>
              <a:t>This is superior to a bunch of  contemporary consensus clustering approaches</a:t>
            </a:r>
          </a:p>
          <a:p>
            <a:pPr marL="742950" indent="-742950">
              <a:buAutoNum type="arabicParenBoth"/>
            </a:pPr>
            <a:r>
              <a:rPr lang="en-GB" sz="3600" dirty="0" smtClean="0"/>
              <a:t>Consensus clustering of results of multiple </a:t>
            </a:r>
          </a:p>
          <a:p>
            <a:pPr marL="742950" indent="-742950"/>
            <a:r>
              <a:rPr lang="en-GB" sz="3600" dirty="0" smtClean="0"/>
              <a:t> </a:t>
            </a:r>
            <a:r>
              <a:rPr lang="en-GB" sz="3600" dirty="0" smtClean="0"/>
              <a:t>       runs of K-Means is better in cluster recovery</a:t>
            </a:r>
          </a:p>
          <a:p>
            <a:pPr marL="742950" indent="-742950"/>
            <a:r>
              <a:rPr lang="en-GB" sz="3600" dirty="0" smtClean="0"/>
              <a:t> </a:t>
            </a:r>
            <a:r>
              <a:rPr lang="en-GB" sz="3600" dirty="0" smtClean="0"/>
              <a:t>       than  best K-Means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13154518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Additive </a:t>
            </a:r>
            <a:r>
              <a:rPr lang="en-US" b="1" dirty="0" smtClean="0">
                <a:solidFill>
                  <a:srgbClr val="0070C0"/>
                </a:solidFill>
              </a:rPr>
              <a:t>clustering I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52400" y="1219200"/>
            <a:ext cx="9296400" cy="5486400"/>
          </a:xfrm>
        </p:spPr>
        <p:txBody>
          <a:bodyPr>
            <a:normAutofit lnSpcReduction="10000"/>
          </a:bodyPr>
          <a:lstStyle/>
          <a:p>
            <a:pPr marL="457200" lvl="1" indent="0">
              <a:buNone/>
            </a:pPr>
            <a:r>
              <a:rPr lang="en-US" sz="3600" b="1" dirty="0" smtClean="0"/>
              <a:t>Given </a:t>
            </a:r>
            <a:r>
              <a:rPr lang="en-US" sz="3600" b="1" dirty="0"/>
              <a:t>similarity </a:t>
            </a:r>
            <a:r>
              <a:rPr lang="en-US" sz="3600" b="1" dirty="0" smtClean="0"/>
              <a:t>A=(A(</a:t>
            </a:r>
            <a:r>
              <a:rPr lang="en-US" sz="3600" b="1" dirty="0" err="1" smtClean="0"/>
              <a:t>i,j</a:t>
            </a:r>
            <a:r>
              <a:rPr lang="en-US" sz="3600" b="1" dirty="0" smtClean="0"/>
              <a:t>)), </a:t>
            </a:r>
            <a:r>
              <a:rPr lang="en-US" sz="3600" b="1" dirty="0"/>
              <a:t>find </a:t>
            </a:r>
            <a:r>
              <a:rPr lang="en-US" sz="3600" b="1" dirty="0" smtClean="0"/>
              <a:t>clusters </a:t>
            </a:r>
            <a:endParaRPr lang="en-US" sz="3600" dirty="0"/>
          </a:p>
          <a:p>
            <a:pPr lvl="2"/>
            <a:r>
              <a:rPr lang="pt-PT" sz="3600" b="1" dirty="0"/>
              <a:t>u</a:t>
            </a:r>
            <a:r>
              <a:rPr lang="pt-PT" sz="3600" b="1" baseline="30000" dirty="0"/>
              <a:t>1</a:t>
            </a:r>
            <a:r>
              <a:rPr lang="pt-PT" sz="3600" b="1" dirty="0"/>
              <a:t>=(u</a:t>
            </a:r>
            <a:r>
              <a:rPr lang="pt-PT" sz="3600" b="1" baseline="-25000" dirty="0"/>
              <a:t>i</a:t>
            </a:r>
            <a:r>
              <a:rPr lang="pt-PT" sz="3600" b="1" baseline="30000" dirty="0"/>
              <a:t>1</a:t>
            </a:r>
            <a:r>
              <a:rPr lang="pt-PT" sz="3600" b="1" dirty="0"/>
              <a:t>), u</a:t>
            </a:r>
            <a:r>
              <a:rPr lang="pt-PT" sz="3600" b="1" baseline="30000" dirty="0"/>
              <a:t>2</a:t>
            </a:r>
            <a:r>
              <a:rPr lang="pt-PT" sz="3600" b="1" dirty="0"/>
              <a:t>=(u</a:t>
            </a:r>
            <a:r>
              <a:rPr lang="pt-PT" sz="3600" b="1" baseline="-25000" dirty="0"/>
              <a:t>i</a:t>
            </a:r>
            <a:r>
              <a:rPr lang="pt-PT" sz="3600" b="1" baseline="30000" dirty="0"/>
              <a:t>2</a:t>
            </a:r>
            <a:r>
              <a:rPr lang="pt-PT" sz="3600" b="1" dirty="0"/>
              <a:t>),…, </a:t>
            </a:r>
            <a:r>
              <a:rPr lang="pt-PT" sz="3600" b="1" dirty="0" smtClean="0"/>
              <a:t>u</a:t>
            </a:r>
            <a:r>
              <a:rPr lang="pt-PT" sz="3600" b="1" baseline="30000" dirty="0" smtClean="0"/>
              <a:t>K</a:t>
            </a:r>
            <a:r>
              <a:rPr lang="pt-PT" sz="3600" b="1" dirty="0" smtClean="0"/>
              <a:t>=(u</a:t>
            </a:r>
            <a:r>
              <a:rPr lang="pt-PT" sz="3600" b="1" baseline="-25000" dirty="0" smtClean="0"/>
              <a:t>i</a:t>
            </a:r>
            <a:r>
              <a:rPr lang="pt-PT" sz="3600" b="1" baseline="30000" dirty="0" smtClean="0"/>
              <a:t>K</a:t>
            </a:r>
            <a:r>
              <a:rPr lang="pt-PT" sz="3600" b="1" dirty="0" smtClean="0"/>
              <a:t>) </a:t>
            </a:r>
          </a:p>
          <a:p>
            <a:pPr marL="914400" lvl="2" indent="0">
              <a:buNone/>
            </a:pPr>
            <a:r>
              <a:rPr lang="pt-PT" sz="3600" b="1" dirty="0"/>
              <a:t>u</a:t>
            </a:r>
            <a:r>
              <a:rPr lang="pt-PT" sz="3600" b="1" baseline="-25000" dirty="0"/>
              <a:t>i</a:t>
            </a:r>
            <a:r>
              <a:rPr lang="pt-PT" sz="3600" b="1" baseline="30000" dirty="0"/>
              <a:t>k </a:t>
            </a:r>
            <a:r>
              <a:rPr lang="pt-PT" sz="3600" b="1" baseline="30000" dirty="0" smtClean="0"/>
              <a:t> </a:t>
            </a:r>
            <a:r>
              <a:rPr lang="pt-PT" sz="3600" b="1" dirty="0" smtClean="0"/>
              <a:t>either 1 or 0 </a:t>
            </a:r>
            <a:r>
              <a:rPr lang="pt-PT" sz="3600" b="1" dirty="0"/>
              <a:t>	</a:t>
            </a:r>
            <a:r>
              <a:rPr lang="pt-PT" sz="3600" b="1" dirty="0" smtClean="0"/>
              <a:t>- crisp clusters</a:t>
            </a:r>
          </a:p>
          <a:p>
            <a:pPr marL="914400" lvl="2" indent="0">
              <a:buNone/>
            </a:pPr>
            <a:r>
              <a:rPr lang="pt-PT" sz="3600" b="1" dirty="0" smtClean="0"/>
              <a:t>0 </a:t>
            </a:r>
            <a:r>
              <a:rPr lang="pt-PT" sz="3600" b="1" dirty="0">
                <a:sym typeface="Symbol"/>
              </a:rPr>
              <a:t> </a:t>
            </a:r>
            <a:r>
              <a:rPr lang="pt-PT" sz="3600" b="1" dirty="0" smtClean="0"/>
              <a:t>u</a:t>
            </a:r>
            <a:r>
              <a:rPr lang="pt-PT" sz="3600" b="1" baseline="-25000" dirty="0" smtClean="0"/>
              <a:t>i</a:t>
            </a:r>
            <a:r>
              <a:rPr lang="pt-PT" sz="3600" b="1" baseline="30000" dirty="0" smtClean="0"/>
              <a:t>k </a:t>
            </a:r>
            <a:r>
              <a:rPr lang="pt-PT" sz="3600" b="1" dirty="0" smtClean="0">
                <a:sym typeface="Symbol"/>
              </a:rPr>
              <a:t>1 			- fuzzy clusters</a:t>
            </a:r>
            <a:endParaRPr lang="pt-PT" sz="3600" b="1" dirty="0" smtClean="0"/>
          </a:p>
          <a:p>
            <a:pPr lvl="2"/>
            <a:r>
              <a:rPr lang="en-US" sz="3600" b="1" dirty="0" smtClean="0">
                <a:sym typeface="Symbol"/>
              </a:rPr>
              <a:t></a:t>
            </a:r>
            <a:r>
              <a:rPr lang="en-GB" sz="3600" b="1" baseline="-25000" dirty="0" smtClean="0"/>
              <a:t>1</a:t>
            </a:r>
            <a:r>
              <a:rPr lang="pt-PT" sz="3600" b="1" dirty="0" smtClean="0"/>
              <a:t>u</a:t>
            </a:r>
            <a:r>
              <a:rPr lang="pt-PT" sz="3600" b="1" baseline="30000" dirty="0" smtClean="0"/>
              <a:t>1</a:t>
            </a:r>
            <a:r>
              <a:rPr lang="en-US" sz="3600" b="1" dirty="0" smtClean="0"/>
              <a:t>, </a:t>
            </a:r>
            <a:r>
              <a:rPr lang="en-US" sz="3600" b="1" dirty="0">
                <a:sym typeface="Symbol"/>
              </a:rPr>
              <a:t></a:t>
            </a:r>
            <a:r>
              <a:rPr lang="en-GB" sz="3600" b="1" baseline="-25000" dirty="0" smtClean="0"/>
              <a:t>2</a:t>
            </a:r>
            <a:r>
              <a:rPr lang="pt-PT" sz="3600" b="1" dirty="0" smtClean="0"/>
              <a:t>u</a:t>
            </a:r>
            <a:r>
              <a:rPr lang="pt-PT" sz="3600" b="1" baseline="30000" dirty="0" smtClean="0"/>
              <a:t>2</a:t>
            </a:r>
            <a:r>
              <a:rPr lang="en-US" sz="3600" b="1" dirty="0" smtClean="0"/>
              <a:t>,…, </a:t>
            </a:r>
            <a:r>
              <a:rPr lang="en-US" sz="3600" b="1" dirty="0" smtClean="0">
                <a:sym typeface="Symbol"/>
              </a:rPr>
              <a:t></a:t>
            </a:r>
            <a:r>
              <a:rPr lang="en-GB" sz="3600" b="1" baseline="-25000" dirty="0" smtClean="0"/>
              <a:t>K</a:t>
            </a:r>
            <a:r>
              <a:rPr lang="pt-PT" sz="3600" b="1" dirty="0" smtClean="0"/>
              <a:t>u</a:t>
            </a:r>
            <a:r>
              <a:rPr lang="pt-PT" sz="3600" b="1" baseline="30000" dirty="0" smtClean="0"/>
              <a:t>K </a:t>
            </a:r>
            <a:r>
              <a:rPr lang="en-US" sz="3600" b="1" dirty="0" smtClean="0"/>
              <a:t>	- intensity</a:t>
            </a:r>
          </a:p>
          <a:p>
            <a:pPr marL="914400" lvl="2" indent="0">
              <a:buNone/>
            </a:pPr>
            <a:r>
              <a:rPr lang="en-US" sz="3600" b="1" dirty="0" smtClean="0"/>
              <a:t>Additive Model:</a:t>
            </a:r>
            <a:endParaRPr lang="en-US" sz="3600" dirty="0"/>
          </a:p>
          <a:p>
            <a:pPr lvl="2"/>
            <a:r>
              <a:rPr lang="pt-PT" sz="3600" b="1" dirty="0" smtClean="0"/>
              <a:t>A= </a:t>
            </a:r>
            <a:r>
              <a:rPr lang="en-US" sz="3600" b="1" dirty="0">
                <a:sym typeface="Symbol"/>
              </a:rPr>
              <a:t></a:t>
            </a:r>
            <a:r>
              <a:rPr lang="pt-PT" sz="3600" b="1" baseline="-25000" dirty="0"/>
              <a:t>1</a:t>
            </a:r>
            <a:r>
              <a:rPr lang="pt-PT" sz="3600" b="1" baseline="30000" dirty="0"/>
              <a:t>2</a:t>
            </a:r>
            <a:r>
              <a:rPr lang="pt-PT" sz="3600" b="1" dirty="0"/>
              <a:t>u</a:t>
            </a:r>
            <a:r>
              <a:rPr lang="pt-PT" sz="3600" b="1" baseline="-25000" dirty="0"/>
              <a:t>i</a:t>
            </a:r>
            <a:r>
              <a:rPr lang="pt-PT" sz="3600" b="1" baseline="30000" dirty="0"/>
              <a:t>1</a:t>
            </a:r>
            <a:r>
              <a:rPr lang="pt-PT" sz="3600" b="1" dirty="0"/>
              <a:t>u</a:t>
            </a:r>
            <a:r>
              <a:rPr lang="pt-PT" sz="3600" b="1" baseline="-25000" dirty="0"/>
              <a:t>j</a:t>
            </a:r>
            <a:r>
              <a:rPr lang="pt-PT" sz="3600" b="1" baseline="30000" dirty="0"/>
              <a:t>1</a:t>
            </a:r>
            <a:r>
              <a:rPr lang="pt-PT" sz="3600" b="1" dirty="0"/>
              <a:t>+ …+</a:t>
            </a:r>
            <a:r>
              <a:rPr lang="en-US" sz="3600" b="1" dirty="0">
                <a:sym typeface="Symbol"/>
              </a:rPr>
              <a:t></a:t>
            </a:r>
            <a:r>
              <a:rPr lang="pt-PT" sz="3600" b="1" baseline="-25000" dirty="0" smtClean="0"/>
              <a:t>V</a:t>
            </a:r>
            <a:r>
              <a:rPr lang="pt-PT" sz="3600" b="1" baseline="30000" dirty="0" smtClean="0"/>
              <a:t>2</a:t>
            </a:r>
            <a:r>
              <a:rPr lang="pt-PT" sz="3600" b="1" dirty="0" smtClean="0"/>
              <a:t>u</a:t>
            </a:r>
            <a:r>
              <a:rPr lang="pt-PT" sz="3600" b="1" baseline="-25000" dirty="0" smtClean="0"/>
              <a:t>i</a:t>
            </a:r>
            <a:r>
              <a:rPr lang="pt-PT" sz="3600" b="1" baseline="30000" dirty="0" smtClean="0"/>
              <a:t>V</a:t>
            </a:r>
            <a:r>
              <a:rPr lang="pt-PT" sz="3600" b="1" dirty="0" smtClean="0"/>
              <a:t>u</a:t>
            </a:r>
            <a:r>
              <a:rPr lang="pt-PT" sz="3600" b="1" baseline="-25000" dirty="0" smtClean="0"/>
              <a:t>j</a:t>
            </a:r>
            <a:r>
              <a:rPr lang="pt-PT" sz="3600" b="1" baseline="30000" dirty="0" smtClean="0"/>
              <a:t>V</a:t>
            </a:r>
            <a:r>
              <a:rPr lang="pt-PT" sz="3600" b="1" dirty="0" smtClean="0"/>
              <a:t>+E;  min </a:t>
            </a:r>
            <a:r>
              <a:rPr lang="pt-PT" sz="3600" b="1" dirty="0" smtClean="0">
                <a:sym typeface="Symbol"/>
              </a:rPr>
              <a:t>E</a:t>
            </a:r>
            <a:r>
              <a:rPr lang="pt-PT" sz="3600" b="1" baseline="40000" dirty="0" smtClean="0"/>
              <a:t>2</a:t>
            </a:r>
          </a:p>
          <a:p>
            <a:pPr marL="457200" lvl="1" indent="0">
              <a:buNone/>
            </a:pPr>
            <a:r>
              <a:rPr lang="en-US" dirty="0" smtClean="0"/>
              <a:t>Shepard, </a:t>
            </a:r>
            <a:r>
              <a:rPr lang="en-US" dirty="0" err="1" smtClean="0"/>
              <a:t>Arabie</a:t>
            </a:r>
            <a:r>
              <a:rPr lang="en-US" dirty="0" smtClean="0"/>
              <a:t> 1979 (presented 1973); </a:t>
            </a:r>
            <a:r>
              <a:rPr lang="en-US" dirty="0" err="1" smtClean="0"/>
              <a:t>Mirkin</a:t>
            </a:r>
            <a:r>
              <a:rPr lang="en-US" dirty="0"/>
              <a:t> 1987 (1976 in Russian)</a:t>
            </a:r>
            <a:endParaRPr lang="en-US" dirty="0" smtClean="0"/>
          </a:p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C36E7-3437-4024-AC18-78D3A2906294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2255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Additive </a:t>
            </a:r>
            <a:r>
              <a:rPr lang="en-US" b="1" dirty="0" smtClean="0">
                <a:solidFill>
                  <a:srgbClr val="0070C0"/>
                </a:solidFill>
              </a:rPr>
              <a:t>clustering II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0" y="990600"/>
                <a:ext cx="9144000" cy="5715000"/>
              </a:xfrm>
            </p:spPr>
            <p:txBody>
              <a:bodyPr>
                <a:normAutofit fontScale="92500"/>
              </a:bodyPr>
              <a:lstStyle/>
              <a:p>
                <a:pPr marL="457200" lvl="1" indent="0">
                  <a:buNone/>
                </a:pPr>
                <a:r>
                  <a:rPr lang="en-US" sz="3600" b="1" dirty="0" smtClean="0"/>
                  <a:t>Given </a:t>
                </a:r>
                <a:r>
                  <a:rPr lang="en-US" sz="3600" b="1" dirty="0"/>
                  <a:t>similarity </a:t>
                </a:r>
                <a:r>
                  <a:rPr lang="en-US" sz="3600" b="1" dirty="0" smtClean="0"/>
                  <a:t>A=(A(</a:t>
                </a:r>
                <a:r>
                  <a:rPr lang="en-US" sz="3600" b="1" dirty="0" err="1" smtClean="0"/>
                  <a:t>i,j</a:t>
                </a:r>
                <a:r>
                  <a:rPr lang="en-US" sz="3600" b="1" dirty="0" smtClean="0"/>
                  <a:t>)), iterative extraction</a:t>
                </a:r>
              </a:p>
              <a:p>
                <a:pPr marL="457200" lvl="1" indent="0">
                  <a:buNone/>
                </a:pPr>
                <a:r>
                  <a:rPr lang="en-US" sz="3600" dirty="0" err="1"/>
                  <a:t>Mirkin</a:t>
                </a:r>
                <a:r>
                  <a:rPr lang="en-US" sz="3600" dirty="0"/>
                  <a:t> 1987 (1976 in Russian</a:t>
                </a:r>
                <a:r>
                  <a:rPr lang="en-US" sz="3600" dirty="0" smtClean="0"/>
                  <a:t>): double-greedy</a:t>
                </a:r>
                <a:endParaRPr lang="en-US" sz="3600" dirty="0"/>
              </a:p>
              <a:p>
                <a:r>
                  <a:rPr lang="en-GB" b="1" dirty="0"/>
                  <a:t>OUTER LOOP: One cluster at a time </a:t>
                </a:r>
                <a:endParaRPr lang="ru-RU" b="1" dirty="0"/>
              </a:p>
              <a:p>
                <a:pPr marL="0" indent="0">
                  <a:buNone/>
                </a:pPr>
                <a:r>
                  <a:rPr lang="en-GB" dirty="0" smtClean="0"/>
                  <a:t>	</a:t>
                </a:r>
                <a:r>
                  <a:rPr lang="en-GB" sz="3900" b="1" dirty="0" smtClean="0"/>
                  <a:t>min</a:t>
                </a:r>
                <a:r>
                  <a:rPr lang="en-GB" b="1" i="1" dirty="0" smtClean="0"/>
                  <a:t> </a:t>
                </a:r>
                <a:r>
                  <a:rPr lang="en-GB" sz="3500" b="1" i="1" dirty="0" smtClean="0"/>
                  <a:t>L(A, </a:t>
                </a:r>
                <a:r>
                  <a:rPr lang="en-GB" sz="3500" b="1" i="1" dirty="0" smtClean="0">
                    <a:sym typeface="Symbol"/>
                  </a:rPr>
                  <a:t>, u) </a:t>
                </a:r>
                <a:r>
                  <a:rPr lang="en-GB" sz="3500" b="1" i="1" dirty="0" smtClean="0"/>
                  <a:t>=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GB" sz="3500" b="1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sz="3500" b="1" i="1" smtClean="0">
                            <a:latin typeface="Cambria Math"/>
                          </a:rPr>
                          <m:t>𝒊</m:t>
                        </m:r>
                        <m:r>
                          <a:rPr lang="en-US" sz="3500" b="1" i="1" smtClean="0">
                            <a:latin typeface="Cambria Math"/>
                          </a:rPr>
                          <m:t>,</m:t>
                        </m:r>
                        <m:r>
                          <a:rPr lang="en-US" sz="3500" b="1" i="1" smtClean="0">
                            <a:latin typeface="Cambria Math"/>
                          </a:rPr>
                          <m:t>𝒋</m:t>
                        </m:r>
                      </m:sub>
                      <m:sup/>
                      <m:e>
                        <m:d>
                          <m:dPr>
                            <m:ctrlPr>
                              <a:rPr lang="en-US" sz="3500" b="1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3500" b="1" i="1" smtClean="0">
                                <a:latin typeface="Cambria Math"/>
                              </a:rPr>
                              <m:t>𝑨</m:t>
                            </m:r>
                            <m:d>
                              <m:dPr>
                                <m:ctrlPr>
                                  <a:rPr lang="en-US" sz="3500" b="1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3500" b="1" i="1" smtClean="0">
                                    <a:latin typeface="Cambria Math"/>
                                  </a:rPr>
                                  <m:t>𝒊</m:t>
                                </m:r>
                                <m:r>
                                  <a:rPr lang="en-US" sz="3500" b="1" i="1" smtClean="0">
                                    <a:latin typeface="Cambria Math"/>
                                  </a:rPr>
                                  <m:t>,</m:t>
                                </m:r>
                                <m:r>
                                  <a:rPr lang="en-US" sz="3500" b="1" i="1" smtClean="0">
                                    <a:latin typeface="Cambria Math"/>
                                  </a:rPr>
                                  <m:t>𝒋</m:t>
                                </m:r>
                              </m:e>
                            </m:d>
                            <m:r>
                              <a:rPr lang="en-US" sz="3500" b="1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sz="3500" b="1" i="1" smtClean="0">
                                <a:latin typeface="Cambria Math"/>
                                <a:ea typeface="Cambria Math"/>
                              </a:rPr>
                              <m:t>𝝁</m:t>
                            </m:r>
                            <m:r>
                              <a:rPr lang="en-US" sz="3500" b="1" i="1" baseline="30000">
                                <a:latin typeface="Cambria Math"/>
                                <a:ea typeface="Cambria Math"/>
                              </a:rPr>
                              <m:t>𝟐</m:t>
                            </m:r>
                            <m:r>
                              <a:rPr lang="en-US" sz="3500" b="1" i="1" smtClean="0">
                                <a:latin typeface="Cambria Math"/>
                                <a:ea typeface="Cambria Math"/>
                              </a:rPr>
                              <m:t>𝒖</m:t>
                            </m:r>
                            <m:r>
                              <a:rPr lang="en-US" sz="3500" b="1" i="1" baseline="-30000" smtClean="0">
                                <a:latin typeface="Cambria Math"/>
                                <a:ea typeface="Cambria Math"/>
                              </a:rPr>
                              <m:t>𝒊</m:t>
                            </m:r>
                            <m:r>
                              <a:rPr lang="en-US" sz="3500" b="1" i="1" smtClean="0">
                                <a:latin typeface="Cambria Math"/>
                                <a:ea typeface="Cambria Math"/>
                              </a:rPr>
                              <m:t>𝒖</m:t>
                            </m:r>
                            <m:r>
                              <a:rPr lang="en-US" sz="3500" b="1" i="1" baseline="-30000" smtClean="0">
                                <a:latin typeface="Cambria Math"/>
                                <a:ea typeface="Cambria Math"/>
                              </a:rPr>
                              <m:t>𝒋</m:t>
                            </m:r>
                          </m:e>
                        </m:d>
                        <m:r>
                          <a:rPr lang="en-US" sz="3500" b="1" i="1" baseline="30000" smtClean="0">
                            <a:latin typeface="Cambria Math"/>
                            <a:ea typeface="Cambria Math"/>
                          </a:rPr>
                          <m:t>𝟐</m:t>
                        </m:r>
                      </m:e>
                    </m:nary>
                  </m:oMath>
                </a14:m>
                <a:endParaRPr lang="ru-RU" sz="3500" b="1" i="1" dirty="0"/>
              </a:p>
              <a:p>
                <a:pPr marL="0" indent="0">
                  <a:buNone/>
                </a:pPr>
                <a:r>
                  <a:rPr lang="ru-RU" dirty="0"/>
                  <a:t/>
                </a:r>
                <a:br>
                  <a:rPr lang="ru-RU" dirty="0"/>
                </a:br>
                <a:r>
                  <a:rPr lang="en-US" dirty="0" smtClean="0"/>
                  <a:t>	1. </a:t>
                </a:r>
                <a:r>
                  <a:rPr lang="en-GB" dirty="0" smtClean="0"/>
                  <a:t>Find </a:t>
                </a:r>
                <a:r>
                  <a:rPr lang="en-GB" dirty="0"/>
                  <a:t>real </a:t>
                </a:r>
                <a:r>
                  <a:rPr lang="en-GB" b="1" i="1" dirty="0">
                    <a:sym typeface="Symbol"/>
                  </a:rPr>
                  <a:t></a:t>
                </a:r>
                <a:r>
                  <a:rPr lang="en-GB" dirty="0" smtClean="0"/>
                  <a:t> </a:t>
                </a:r>
                <a:r>
                  <a:rPr lang="en-GB" dirty="0"/>
                  <a:t>(intensity) and </a:t>
                </a:r>
                <a:r>
                  <a:rPr lang="en-GB" dirty="0" smtClean="0"/>
                  <a:t>1/0 binary </a:t>
                </a:r>
                <a:r>
                  <a:rPr lang="en-GB" b="1" i="1" dirty="0" smtClean="0"/>
                  <a:t>u</a:t>
                </a:r>
                <a:r>
                  <a:rPr lang="en-GB" dirty="0" smtClean="0"/>
                  <a:t> </a:t>
                </a:r>
                <a:r>
                  <a:rPr lang="en-GB" dirty="0"/>
                  <a:t>(membership) to </a:t>
                </a:r>
                <a:r>
                  <a:rPr lang="en-GB" dirty="0" smtClean="0"/>
                  <a:t>(locally) minimize </a:t>
                </a:r>
                <a:r>
                  <a:rPr lang="en-GB" b="1" i="1" dirty="0" smtClean="0"/>
                  <a:t>L(A,</a:t>
                </a:r>
                <a:r>
                  <a:rPr lang="en-GB" b="1" i="1" dirty="0">
                    <a:sym typeface="Symbol"/>
                  </a:rPr>
                  <a:t> </a:t>
                </a:r>
                <a:r>
                  <a:rPr lang="en-GB" dirty="0"/>
                  <a:t> </a:t>
                </a:r>
                <a:r>
                  <a:rPr lang="en-GB" b="1" i="1" dirty="0" smtClean="0"/>
                  <a:t>,u)</a:t>
                </a:r>
                <a:r>
                  <a:rPr lang="en-GB" dirty="0" smtClean="0"/>
                  <a:t>. </a:t>
                </a:r>
                <a:endParaRPr lang="ru-RU" dirty="0"/>
              </a:p>
              <a:p>
                <a:pPr marL="0" indent="0">
                  <a:buNone/>
                </a:pPr>
                <a:r>
                  <a:rPr lang="en-GB" dirty="0" smtClean="0"/>
                  <a:t>	2. Take </a:t>
                </a:r>
                <a:r>
                  <a:rPr lang="en-GB" dirty="0"/>
                  <a:t>cluster   </a:t>
                </a:r>
                <a:r>
                  <a:rPr lang="en-GB" sz="3500" b="1" i="1" dirty="0"/>
                  <a:t>S = { </a:t>
                </a:r>
                <a:r>
                  <a:rPr lang="en-GB" sz="3500" b="1" i="1" dirty="0" err="1"/>
                  <a:t>i</a:t>
                </a:r>
                <a:r>
                  <a:rPr lang="en-GB" sz="3500" b="1" i="1" dirty="0"/>
                  <a:t>  | </a:t>
                </a:r>
                <a:r>
                  <a:rPr lang="en-GB" sz="3500" b="1" i="1" dirty="0" err="1" smtClean="0"/>
                  <a:t>u</a:t>
                </a:r>
                <a:r>
                  <a:rPr lang="en-GB" sz="3500" b="1" i="1" baseline="-25000" dirty="0" err="1" smtClean="0"/>
                  <a:t>i</a:t>
                </a:r>
                <a:r>
                  <a:rPr lang="en-GB" sz="3500" b="1" i="1" dirty="0" smtClean="0"/>
                  <a:t>  </a:t>
                </a:r>
                <a:r>
                  <a:rPr lang="en-GB" sz="3500" b="1" i="1" dirty="0"/>
                  <a:t>= 1 </a:t>
                </a:r>
                <a:r>
                  <a:rPr lang="en-GB" sz="3500" b="1" i="1" dirty="0" smtClean="0"/>
                  <a:t>}</a:t>
                </a:r>
                <a:r>
                  <a:rPr lang="en-GB" dirty="0" smtClean="0"/>
                  <a:t>. </a:t>
                </a:r>
                <a:endParaRPr lang="ru-RU" dirty="0"/>
              </a:p>
              <a:p>
                <a:pPr marL="0" indent="0">
                  <a:buNone/>
                </a:pPr>
                <a:r>
                  <a:rPr lang="en-GB" dirty="0" smtClean="0"/>
                  <a:t>	3. Update  </a:t>
                </a:r>
                <a:r>
                  <a:rPr lang="en-GB" b="1" i="1" dirty="0" smtClean="0"/>
                  <a:t>A </a:t>
                </a:r>
                <a:r>
                  <a:rPr lang="en-GB" b="1" i="1" dirty="0">
                    <a:sym typeface="Symbol"/>
                  </a:rPr>
                  <a:t></a:t>
                </a:r>
                <a:r>
                  <a:rPr lang="en-GB" b="1" i="1" dirty="0"/>
                  <a:t>  </a:t>
                </a:r>
                <a:r>
                  <a:rPr lang="en-GB" b="1" i="1" dirty="0" smtClean="0"/>
                  <a:t>A -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  <a:ea typeface="Cambria Math"/>
                      </a:rPr>
                      <m:t>𝝁</m:t>
                    </m:r>
                    <m:r>
                      <a:rPr lang="en-US" b="1" i="1" baseline="30000">
                        <a:latin typeface="Cambria Math"/>
                        <a:ea typeface="Cambria Math"/>
                      </a:rPr>
                      <m:t>𝟐</m:t>
                    </m:r>
                  </m:oMath>
                </a14:m>
                <a:r>
                  <a:rPr lang="en-GB" b="1" i="1" dirty="0" err="1" smtClean="0"/>
                  <a:t>uu</a:t>
                </a:r>
                <a:r>
                  <a:rPr lang="en-GB" b="1" i="1" baseline="30000" dirty="0" err="1" smtClean="0"/>
                  <a:t>T</a:t>
                </a:r>
                <a:r>
                  <a:rPr lang="en-GB" b="1" i="1" dirty="0"/>
                  <a:t> </a:t>
                </a:r>
                <a:r>
                  <a:rPr lang="en-GB" dirty="0" smtClean="0"/>
                  <a:t>(subtraction of </a:t>
                </a:r>
                <a14:m>
                  <m:oMath xmlns:m="http://schemas.openxmlformats.org/officeDocument/2006/math">
                    <m:r>
                      <a:rPr lang="en-US" b="1" i="0">
                        <a:latin typeface="Cambria Math"/>
                        <a:ea typeface="Cambria Math"/>
                      </a:rPr>
                      <m:t>𝛍</m:t>
                    </m:r>
                    <m:r>
                      <a:rPr lang="en-US" b="1" i="0" baseline="30000">
                        <a:latin typeface="Cambria Math"/>
                        <a:ea typeface="Cambria Math"/>
                      </a:rPr>
                      <m:t>𝟐</m:t>
                    </m:r>
                  </m:oMath>
                </a14:m>
                <a:r>
                  <a:rPr lang="en-GB" dirty="0" smtClean="0"/>
                  <a:t> in </a:t>
                </a:r>
                <a:r>
                  <a:rPr lang="en-GB" b="1" dirty="0" smtClean="0"/>
                  <a:t>S</a:t>
                </a:r>
                <a:r>
                  <a:rPr lang="en-GB" dirty="0" smtClean="0"/>
                  <a:t>)</a:t>
                </a:r>
                <a:r>
                  <a:rPr lang="en-GB" b="1" i="1" dirty="0" smtClean="0"/>
                  <a:t> </a:t>
                </a:r>
                <a:endParaRPr lang="ru-RU" dirty="0"/>
              </a:p>
              <a:p>
                <a:pPr marL="0" indent="0">
                  <a:buNone/>
                </a:pPr>
                <a:r>
                  <a:rPr lang="en-GB" dirty="0" smtClean="0"/>
                  <a:t>	4. Reiterate till a Stop-condition. </a:t>
                </a:r>
                <a:endParaRPr lang="ru-RU" dirty="0"/>
              </a:p>
              <a:p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990600"/>
                <a:ext cx="9144000" cy="5715000"/>
              </a:xfrm>
              <a:blipFill rotWithShape="1">
                <a:blip r:embed="rId2" cstate="print"/>
                <a:stretch>
                  <a:fillRect l="-1533" t="-1387" b="-42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C36E7-3437-4024-AC18-78D3A2906294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0511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Additive </a:t>
            </a:r>
            <a:r>
              <a:rPr lang="en-US" b="1" dirty="0" smtClean="0">
                <a:solidFill>
                  <a:srgbClr val="0070C0"/>
                </a:solidFill>
              </a:rPr>
              <a:t>clustering III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0" y="990600"/>
                <a:ext cx="9144000" cy="5715000"/>
              </a:xfrm>
            </p:spPr>
            <p:txBody>
              <a:bodyPr>
                <a:normAutofit fontScale="92500" lnSpcReduction="10000"/>
              </a:bodyPr>
              <a:lstStyle/>
              <a:p>
                <a:pPr marL="457200" lvl="1" indent="0">
                  <a:buNone/>
                </a:pPr>
                <a:r>
                  <a:rPr lang="en-US" sz="3200" b="1" dirty="0" smtClean="0"/>
                  <a:t>Given </a:t>
                </a:r>
                <a:r>
                  <a:rPr lang="en-US" sz="3200" b="1" dirty="0"/>
                  <a:t>similarity </a:t>
                </a:r>
                <a:r>
                  <a:rPr lang="en-US" sz="3200" b="1" dirty="0" smtClean="0"/>
                  <a:t>A=(A(</a:t>
                </a:r>
                <a:r>
                  <a:rPr lang="en-US" sz="3200" b="1" dirty="0" err="1" smtClean="0"/>
                  <a:t>i,j</a:t>
                </a:r>
                <a:r>
                  <a:rPr lang="en-US" sz="3200" b="1" dirty="0" smtClean="0"/>
                  <a:t>)), iterative extraction</a:t>
                </a:r>
              </a:p>
              <a:p>
                <a:pPr marL="457200" lvl="1" indent="0">
                  <a:buNone/>
                </a:pPr>
                <a:r>
                  <a:rPr lang="en-US" sz="3600" dirty="0" err="1"/>
                  <a:t>Mirkin</a:t>
                </a:r>
                <a:r>
                  <a:rPr lang="en-US" sz="3600" dirty="0"/>
                  <a:t> 1987 (1976 in Russian</a:t>
                </a:r>
                <a:r>
                  <a:rPr lang="en-US" sz="3600" dirty="0" smtClean="0"/>
                  <a:t>): double-greedy</a:t>
                </a:r>
                <a:endParaRPr lang="en-US" sz="3600" dirty="0"/>
              </a:p>
              <a:p>
                <a:r>
                  <a:rPr lang="en-GB" b="1" dirty="0"/>
                  <a:t>OUTER LOOP: One cluster at a </a:t>
                </a:r>
                <a:r>
                  <a:rPr lang="en-GB" b="1" dirty="0" smtClean="0"/>
                  <a:t>time leads to </a:t>
                </a:r>
                <a:endParaRPr lang="ru-RU" b="1" dirty="0"/>
              </a:p>
              <a:p>
                <a:pPr marL="0" indent="0">
                  <a:buNone/>
                </a:pPr>
                <a:r>
                  <a:rPr lang="en-GB" sz="3600" b="1" i="1" dirty="0" smtClean="0"/>
                  <a:t>T(A) </a:t>
                </a:r>
                <a:r>
                  <a:rPr lang="en-GB" sz="3600" b="1" dirty="0"/>
                  <a:t>=</a:t>
                </a:r>
                <a:r>
                  <a:rPr lang="en-GB" sz="3600" b="1" i="1" dirty="0"/>
                  <a:t>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  <a:ea typeface="Cambria Math"/>
                      </a:rPr>
                      <m:t>𝝁</m:t>
                    </m:r>
                  </m:oMath>
                </a14:m>
                <a:r>
                  <a:rPr lang="en-GB" sz="3600" b="1" i="1" baseline="-25000" dirty="0"/>
                  <a:t>1 </a:t>
                </a:r>
                <a:r>
                  <a:rPr lang="en-GB" sz="3600" b="1" i="1" baseline="30000" dirty="0" smtClean="0"/>
                  <a:t>2</a:t>
                </a:r>
                <a:r>
                  <a:rPr lang="en-GB" sz="3600" b="1" i="1" dirty="0" smtClean="0"/>
                  <a:t>|S</a:t>
                </a:r>
                <a:r>
                  <a:rPr lang="en-GB" sz="3600" b="1" i="1" baseline="-25000" dirty="0" smtClean="0"/>
                  <a:t>1</a:t>
                </a:r>
                <a:r>
                  <a:rPr lang="en-GB" sz="3600" b="1" i="1" dirty="0" smtClean="0"/>
                  <a:t>|</a:t>
                </a:r>
                <a:r>
                  <a:rPr lang="en-GB" sz="3600" b="1" i="1" baseline="30000" dirty="0" smtClean="0"/>
                  <a:t>2</a:t>
                </a:r>
                <a:r>
                  <a:rPr lang="en-GB" sz="3600" b="1" i="1" dirty="0" smtClean="0"/>
                  <a:t> </a:t>
                </a:r>
                <a:r>
                  <a:rPr lang="en-GB" sz="3600" b="1" i="1" dirty="0"/>
                  <a:t>+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  <a:ea typeface="Cambria Math"/>
                      </a:rPr>
                      <m:t>𝝁</m:t>
                    </m:r>
                  </m:oMath>
                </a14:m>
                <a:r>
                  <a:rPr lang="en-GB" sz="3600" b="1" i="1" baseline="-25000" dirty="0"/>
                  <a:t>2 </a:t>
                </a:r>
                <a:r>
                  <a:rPr lang="en-GB" sz="3600" b="1" i="1" baseline="30000" dirty="0" smtClean="0"/>
                  <a:t>2</a:t>
                </a:r>
                <a:r>
                  <a:rPr lang="en-GB" sz="3600" b="1" i="1" dirty="0" smtClean="0"/>
                  <a:t>|S</a:t>
                </a:r>
                <a:r>
                  <a:rPr lang="en-GB" sz="3600" b="1" i="1" baseline="-25000" dirty="0" smtClean="0"/>
                  <a:t>2</a:t>
                </a:r>
                <a:r>
                  <a:rPr lang="en-GB" sz="3600" b="1" i="1" dirty="0" smtClean="0"/>
                  <a:t>|</a:t>
                </a:r>
                <a:r>
                  <a:rPr lang="en-GB" sz="3600" b="1" i="1" baseline="30000" dirty="0" smtClean="0"/>
                  <a:t>2</a:t>
                </a:r>
                <a:r>
                  <a:rPr lang="en-GB" sz="3600" b="1" i="1" dirty="0" smtClean="0"/>
                  <a:t>  </a:t>
                </a:r>
                <a:r>
                  <a:rPr lang="en-GB" sz="3600" b="1" i="1" dirty="0"/>
                  <a:t>+…+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  <a:ea typeface="Cambria Math"/>
                      </a:rPr>
                      <m:t>𝝁</m:t>
                    </m:r>
                  </m:oMath>
                </a14:m>
                <a:r>
                  <a:rPr lang="en-GB" sz="3600" b="1" i="1" baseline="-25000" dirty="0" smtClean="0"/>
                  <a:t>K</a:t>
                </a:r>
                <a:r>
                  <a:rPr lang="en-GB" sz="3600" b="1" i="1" baseline="-25000" dirty="0"/>
                  <a:t> </a:t>
                </a:r>
                <a:r>
                  <a:rPr lang="en-GB" sz="3600" b="1" i="1" baseline="30000" dirty="0" smtClean="0"/>
                  <a:t>2</a:t>
                </a:r>
                <a:r>
                  <a:rPr lang="en-GB" sz="3600" b="1" i="1" dirty="0" smtClean="0"/>
                  <a:t>|S</a:t>
                </a:r>
                <a:r>
                  <a:rPr lang="en-GB" sz="3600" b="1" i="1" baseline="-25000" dirty="0" smtClean="0"/>
                  <a:t>K</a:t>
                </a:r>
                <a:r>
                  <a:rPr lang="en-GB" sz="3600" b="1" i="1" dirty="0" smtClean="0"/>
                  <a:t>|</a:t>
                </a:r>
                <a:r>
                  <a:rPr lang="en-GB" sz="3600" b="1" i="1" baseline="-25000" dirty="0" smtClean="0"/>
                  <a:t> </a:t>
                </a:r>
                <a:r>
                  <a:rPr lang="en-GB" sz="3600" b="1" i="1" baseline="30000" dirty="0"/>
                  <a:t>2</a:t>
                </a:r>
                <a:r>
                  <a:rPr lang="en-GB" sz="3600" b="1" i="1" dirty="0"/>
                  <a:t> + </a:t>
                </a:r>
                <a:r>
                  <a:rPr lang="en-GB" sz="3600" b="1" i="1" dirty="0" smtClean="0"/>
                  <a:t>L  (*)</a:t>
                </a:r>
                <a:endParaRPr lang="ru-RU" sz="3600" b="1" dirty="0"/>
              </a:p>
              <a:p>
                <a:pPr marL="0" indent="0">
                  <a:buNone/>
                </a:pPr>
                <a:r>
                  <a:rPr lang="en-GB" sz="3600" b="1" i="1" dirty="0" smtClean="0"/>
                  <a:t>T(A)</a:t>
                </a:r>
                <a:r>
                  <a:rPr lang="en-GB" sz="3600" b="1" dirty="0" smtClean="0"/>
                  <a:t>=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GB" sz="3600" b="1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sz="3600" b="1" i="1" smtClean="0">
                            <a:latin typeface="Cambria Math"/>
                          </a:rPr>
                          <m:t>𝒊</m:t>
                        </m:r>
                        <m:r>
                          <a:rPr lang="en-US" sz="3600" b="1" i="1" smtClean="0">
                            <a:latin typeface="Cambria Math"/>
                          </a:rPr>
                          <m:t>,</m:t>
                        </m:r>
                        <m:r>
                          <a:rPr lang="en-US" sz="3600" b="1" i="1" smtClean="0">
                            <a:latin typeface="Cambria Math"/>
                          </a:rPr>
                          <m:t>𝒋</m:t>
                        </m:r>
                      </m:sub>
                      <m:sup/>
                      <m:e>
                        <m:r>
                          <a:rPr lang="en-US" sz="3600" b="1" i="1" smtClean="0">
                            <a:latin typeface="Cambria Math"/>
                          </a:rPr>
                          <m:t>𝑨</m:t>
                        </m:r>
                        <m:d>
                          <m:dPr>
                            <m:ctrlPr>
                              <a:rPr lang="en-US" sz="3600" b="1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3600" b="1" i="1" smtClean="0">
                                <a:latin typeface="Cambria Math"/>
                              </a:rPr>
                              <m:t>𝒊</m:t>
                            </m:r>
                            <m:r>
                              <a:rPr lang="en-US" sz="3600" b="1" i="1" smtClean="0">
                                <a:latin typeface="Cambria Math"/>
                              </a:rPr>
                              <m:t>,</m:t>
                            </m:r>
                            <m:r>
                              <a:rPr lang="en-US" sz="3600" b="1" i="1" smtClean="0">
                                <a:latin typeface="Cambria Math"/>
                              </a:rPr>
                              <m:t>𝒋</m:t>
                            </m:r>
                          </m:e>
                        </m:d>
                        <m:r>
                          <a:rPr lang="en-US" sz="3600" b="1" i="1" baseline="30000" smtClean="0">
                            <a:latin typeface="Cambria Math"/>
                          </a:rPr>
                          <m:t>𝟐</m:t>
                        </m:r>
                      </m:e>
                    </m:nary>
                  </m:oMath>
                </a14:m>
                <a:r>
                  <a:rPr lang="en-US" sz="3600" b="1" dirty="0" smtClean="0"/>
                  <a:t>,</a:t>
                </a:r>
                <a14:m>
                  <m:oMath xmlns:m="http://schemas.openxmlformats.org/officeDocument/2006/math">
                    <m:r>
                      <a:rPr lang="en-US" sz="3600" b="1" i="0" smtClean="0">
                        <a:latin typeface="Cambria Math"/>
                        <a:ea typeface="Cambria Math"/>
                      </a:rPr>
                      <m:t>    </m:t>
                    </m:r>
                    <m:r>
                      <a:rPr lang="en-US" sz="3600" b="1" i="1">
                        <a:latin typeface="Cambria Math"/>
                        <a:ea typeface="Cambria Math"/>
                      </a:rPr>
                      <m:t>𝝁</m:t>
                    </m:r>
                  </m:oMath>
                </a14:m>
                <a:r>
                  <a:rPr lang="en-GB" sz="3600" b="1" i="1" baseline="-25000" dirty="0" smtClean="0"/>
                  <a:t>k</a:t>
                </a:r>
                <a:r>
                  <a:rPr lang="en-GB" sz="3600" b="1" i="1" baseline="-25000" dirty="0"/>
                  <a:t> </a:t>
                </a:r>
                <a:r>
                  <a:rPr lang="en-GB" sz="3600" b="1" i="1" baseline="30000" dirty="0" smtClean="0"/>
                  <a:t>2</a:t>
                </a:r>
                <a:r>
                  <a:rPr lang="en-GB" sz="3600" b="1" i="1" dirty="0" smtClean="0"/>
                  <a:t>|S</a:t>
                </a:r>
                <a:r>
                  <a:rPr lang="en-GB" sz="3600" b="1" i="1" baseline="-25000" dirty="0" smtClean="0"/>
                  <a:t>k</a:t>
                </a:r>
                <a:r>
                  <a:rPr lang="en-GB" sz="3600" b="1" i="1" dirty="0" smtClean="0"/>
                  <a:t>|</a:t>
                </a:r>
                <a:r>
                  <a:rPr lang="en-GB" sz="3600" b="1" i="1" baseline="30000" dirty="0" smtClean="0"/>
                  <a:t>2</a:t>
                </a:r>
                <a:r>
                  <a:rPr lang="en-GB" sz="3600" i="1" dirty="0" smtClean="0"/>
                  <a:t> - </a:t>
                </a:r>
                <a:r>
                  <a:rPr lang="en-US" sz="3600" dirty="0" smtClean="0"/>
                  <a:t>contribution of cluster</a:t>
                </a:r>
                <a:r>
                  <a:rPr lang="en-US" sz="3600" b="1" dirty="0" smtClean="0"/>
                  <a:t> k</a:t>
                </a:r>
                <a:endParaRPr lang="ru-RU" sz="3600" b="1" dirty="0"/>
              </a:p>
              <a:p>
                <a:pPr marL="0" indent="0">
                  <a:buNone/>
                </a:pPr>
                <a:r>
                  <a:rPr lang="en-US" sz="3500" b="1" dirty="0" smtClean="0"/>
                  <a:t>      Given </a:t>
                </a:r>
                <a:r>
                  <a:rPr lang="en-GB" b="1" i="1" dirty="0" err="1" smtClean="0"/>
                  <a:t>S</a:t>
                </a:r>
                <a:r>
                  <a:rPr lang="en-GB" b="1" i="1" baseline="-25000" dirty="0" err="1" smtClean="0"/>
                  <a:t>k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/>
                        <a:ea typeface="Cambria Math"/>
                      </a:rPr>
                      <m:t>,          </m:t>
                    </m:r>
                    <m:r>
                      <a:rPr lang="en-US" sz="3600" b="0" i="0" smtClean="0">
                        <a:latin typeface="Cambria Math"/>
                        <a:ea typeface="Cambria Math"/>
                      </a:rPr>
                      <m:t>  </m:t>
                    </m:r>
                    <m:r>
                      <m:rPr>
                        <m:sty m:val="p"/>
                      </m:rPr>
                      <a:rPr lang="en-US" sz="3600" b="0" i="0" smtClean="0">
                        <a:latin typeface="Cambria Math"/>
                        <a:ea typeface="Cambria Math"/>
                      </a:rPr>
                      <m:t>optimal</m:t>
                    </m:r>
                    <m:r>
                      <a:rPr lang="en-US" sz="3600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3600" b="1" i="1">
                        <a:latin typeface="Cambria Math"/>
                        <a:ea typeface="Cambria Math"/>
                      </a:rPr>
                      <m:t>𝝁</m:t>
                    </m:r>
                  </m:oMath>
                </a14:m>
                <a:r>
                  <a:rPr lang="en-GB" sz="3600" b="1" i="1" baseline="-25000" dirty="0" smtClean="0"/>
                  <a:t>k</a:t>
                </a:r>
                <a:r>
                  <a:rPr lang="en-GB" sz="3600" i="1" baseline="-25000" dirty="0"/>
                  <a:t> </a:t>
                </a:r>
                <a:r>
                  <a:rPr lang="en-GB" sz="3600" i="1" baseline="30000" dirty="0" smtClean="0"/>
                  <a:t> </a:t>
                </a:r>
                <a:r>
                  <a:rPr lang="en-GB" sz="3600" i="1" baseline="30000" dirty="0"/>
                  <a:t> </a:t>
                </a:r>
                <a:r>
                  <a:rPr lang="en-GB" sz="3600" i="1" dirty="0" smtClean="0"/>
                  <a:t>= </a:t>
                </a:r>
                <a:r>
                  <a:rPr lang="en-GB" sz="3600" b="1" i="1" dirty="0" smtClean="0"/>
                  <a:t>a(</a:t>
                </a:r>
                <a:r>
                  <a:rPr lang="en-GB" sz="3600" b="1" i="1" dirty="0" err="1" smtClean="0"/>
                  <a:t>S</a:t>
                </a:r>
                <a:r>
                  <a:rPr lang="en-GB" sz="3600" b="1" i="1" baseline="-25000" dirty="0" err="1" smtClean="0"/>
                  <a:t>k</a:t>
                </a:r>
                <a:r>
                  <a:rPr lang="en-GB" sz="3600" b="1" i="1" dirty="0" smtClean="0"/>
                  <a:t>)</a:t>
                </a:r>
                <a:endParaRPr lang="ru-RU" sz="3500" b="1" i="1" dirty="0"/>
              </a:p>
              <a:p>
                <a:pPr marL="0" indent="0">
                  <a:buNone/>
                </a:pPr>
                <a:r>
                  <a:rPr lang="en-US" dirty="0" smtClean="0"/>
                  <a:t>       Contribution  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  <a:ea typeface="Cambria Math"/>
                      </a:rPr>
                      <m:t>𝝁</m:t>
                    </m:r>
                  </m:oMath>
                </a14:m>
                <a:r>
                  <a:rPr lang="en-GB" b="1" i="1" baseline="-25000" dirty="0"/>
                  <a:t>k </a:t>
                </a:r>
                <a:r>
                  <a:rPr lang="en-GB" b="1" i="1" baseline="30000" dirty="0"/>
                  <a:t>2</a:t>
                </a:r>
                <a:r>
                  <a:rPr lang="en-GB" b="1" i="1" dirty="0"/>
                  <a:t>|S</a:t>
                </a:r>
                <a:r>
                  <a:rPr lang="en-GB" b="1" i="1" baseline="-25000" dirty="0"/>
                  <a:t>k</a:t>
                </a:r>
                <a:r>
                  <a:rPr lang="en-GB" b="1" i="1" dirty="0"/>
                  <a:t>|</a:t>
                </a:r>
                <a:r>
                  <a:rPr lang="en-GB" b="1" i="1" baseline="30000" dirty="0"/>
                  <a:t>2</a:t>
                </a:r>
                <a:r>
                  <a:rPr lang="en-GB" i="1" dirty="0"/>
                  <a:t> </a:t>
                </a:r>
                <a:r>
                  <a:rPr lang="en-GB" i="1" dirty="0" smtClean="0"/>
                  <a:t> =  f(</a:t>
                </a:r>
                <a:r>
                  <a:rPr lang="en-GB" b="1" i="1" dirty="0" err="1" smtClean="0"/>
                  <a:t>S</a:t>
                </a:r>
                <a:r>
                  <a:rPr lang="en-GB" b="1" i="1" baseline="-25000" dirty="0" err="1" smtClean="0"/>
                  <a:t>k</a:t>
                </a:r>
                <a:r>
                  <a:rPr lang="en-GB" i="1" dirty="0" smtClean="0"/>
                  <a:t>)</a:t>
                </a:r>
                <a:r>
                  <a:rPr lang="en-GB" b="1" i="1" baseline="30000" dirty="0" smtClean="0"/>
                  <a:t> </a:t>
                </a:r>
                <a:r>
                  <a:rPr lang="en-GB" b="1" i="1" baseline="30000" dirty="0"/>
                  <a:t>2</a:t>
                </a:r>
                <a:r>
                  <a:rPr lang="ru-RU" dirty="0"/>
                  <a:t/>
                </a:r>
                <a:br>
                  <a:rPr lang="ru-RU" dirty="0"/>
                </a:br>
                <a:r>
                  <a:rPr lang="en-US" b="1" dirty="0" smtClean="0">
                    <a:solidFill>
                      <a:srgbClr val="C00000"/>
                    </a:solidFill>
                  </a:rPr>
                  <a:t>	Additive extension of </a:t>
                </a:r>
                <a:r>
                  <a:rPr lang="en-US" b="1" dirty="0" err="1" smtClean="0">
                    <a:solidFill>
                      <a:srgbClr val="C00000"/>
                    </a:solidFill>
                  </a:rPr>
                  <a:t>AddRem</a:t>
                </a:r>
                <a:r>
                  <a:rPr lang="en-US" b="1" dirty="0" smtClean="0">
                    <a:solidFill>
                      <a:srgbClr val="C00000"/>
                    </a:solidFill>
                  </a:rPr>
                  <a:t> is applicable</a:t>
                </a:r>
              </a:p>
              <a:p>
                <a:pPr marL="0" indent="0">
                  <a:buNone/>
                </a:pPr>
                <a:r>
                  <a:rPr lang="en-US" b="1" dirty="0" smtClean="0">
                    <a:solidFill>
                      <a:srgbClr val="0070C0"/>
                    </a:solidFill>
                  </a:rPr>
                  <a:t>Similar double-greedy approach to fuzzy clustering: </a:t>
                </a:r>
                <a:r>
                  <a:rPr lang="en-US" b="1" dirty="0">
                    <a:solidFill>
                      <a:srgbClr val="0070C0"/>
                    </a:solidFill>
                  </a:rPr>
                  <a:t> </a:t>
                </a:r>
                <a:r>
                  <a:rPr lang="en-US" b="1" dirty="0" err="1" smtClean="0">
                    <a:solidFill>
                      <a:srgbClr val="0070C0"/>
                    </a:solidFill>
                  </a:rPr>
                  <a:t>Mirkin</a:t>
                </a:r>
                <a:r>
                  <a:rPr lang="en-US" b="1" dirty="0" smtClean="0">
                    <a:solidFill>
                      <a:srgbClr val="0070C0"/>
                    </a:solidFill>
                  </a:rPr>
                  <a:t>, </a:t>
                </a:r>
                <a:r>
                  <a:rPr lang="en-US" b="1" dirty="0" err="1" smtClean="0">
                    <a:solidFill>
                      <a:srgbClr val="0070C0"/>
                    </a:solidFill>
                  </a:rPr>
                  <a:t>Nascimento</a:t>
                </a:r>
                <a:r>
                  <a:rPr lang="en-US" b="1" dirty="0" smtClean="0">
                    <a:solidFill>
                      <a:srgbClr val="0070C0"/>
                    </a:solidFill>
                  </a:rPr>
                  <a:t> 2012.</a:t>
                </a:r>
                <a:endParaRPr lang="ru-RU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990600"/>
                <a:ext cx="9144000" cy="5715000"/>
              </a:xfrm>
              <a:blipFill rotWithShape="1">
                <a:blip r:embed="rId2" cstate="print"/>
                <a:stretch>
                  <a:fillRect l="-1733" t="-2134" b="-7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C36E7-3437-4024-AC18-78D3A2906294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0691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Different criteria I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Summary Uniform </a:t>
            </a:r>
            <a:r>
              <a:rPr lang="en-US" dirty="0" smtClean="0"/>
              <a:t>(</a:t>
            </a:r>
            <a:r>
              <a:rPr lang="en-US" dirty="0" err="1" smtClean="0"/>
              <a:t>Mirkin</a:t>
            </a:r>
            <a:r>
              <a:rPr lang="en-US" dirty="0" smtClean="0"/>
              <a:t> 1976 in Russian)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Within-</a:t>
            </a:r>
            <a:r>
              <a:rPr lang="en-US" b="1" dirty="0" smtClean="0"/>
              <a:t>S</a:t>
            </a:r>
            <a:r>
              <a:rPr lang="en-US" dirty="0" smtClean="0"/>
              <a:t> sum of similarities </a:t>
            </a:r>
            <a:r>
              <a:rPr lang="en-US" b="1" dirty="0" smtClean="0"/>
              <a:t>A(</a:t>
            </a:r>
            <a:r>
              <a:rPr lang="en-US" b="1" dirty="0" err="1" smtClean="0"/>
              <a:t>i,j</a:t>
            </a:r>
            <a:r>
              <a:rPr lang="en-US" b="1" dirty="0" smtClean="0"/>
              <a:t>)-</a:t>
            </a:r>
            <a:r>
              <a:rPr lang="en-US" b="1" dirty="0" smtClean="0">
                <a:sym typeface="Symbol"/>
              </a:rPr>
              <a:t> </a:t>
            </a:r>
            <a:r>
              <a:rPr lang="en-US" dirty="0" smtClean="0">
                <a:sym typeface="Symbol"/>
              </a:rPr>
              <a:t>to maximize</a:t>
            </a:r>
          </a:p>
          <a:p>
            <a:pPr marL="0" indent="0">
              <a:buNone/>
            </a:pPr>
            <a:r>
              <a:rPr lang="en-US" b="1" dirty="0" smtClean="0">
                <a:sym typeface="Symbol"/>
              </a:rPr>
              <a:t>Relates to those considered</a:t>
            </a:r>
            <a:endParaRPr lang="en-US" b="1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rgbClr val="0070C0"/>
                </a:solidFill>
              </a:rPr>
              <a:t>Summary Modular </a:t>
            </a:r>
            <a:r>
              <a:rPr lang="en-US" dirty="0" smtClean="0"/>
              <a:t>(Newman 2004)</a:t>
            </a:r>
          </a:p>
          <a:p>
            <a:pPr marL="0" indent="0">
              <a:buNone/>
            </a:pPr>
            <a:r>
              <a:rPr lang="en-US" dirty="0"/>
              <a:t>Within-</a:t>
            </a:r>
            <a:r>
              <a:rPr lang="en-US" b="1" dirty="0"/>
              <a:t>S</a:t>
            </a:r>
            <a:r>
              <a:rPr lang="en-US" dirty="0"/>
              <a:t> sum of similarities </a:t>
            </a:r>
            <a:r>
              <a:rPr lang="en-US" b="1" dirty="0"/>
              <a:t>A(</a:t>
            </a:r>
            <a:r>
              <a:rPr lang="en-US" b="1" dirty="0" err="1"/>
              <a:t>i,j</a:t>
            </a:r>
            <a:r>
              <a:rPr lang="en-US" b="1" dirty="0" smtClean="0"/>
              <a:t>)-</a:t>
            </a:r>
            <a:r>
              <a:rPr lang="en-US" b="1" dirty="0" smtClean="0">
                <a:sym typeface="Symbol"/>
              </a:rPr>
              <a:t>B(</a:t>
            </a:r>
            <a:r>
              <a:rPr lang="en-US" b="1" dirty="0" err="1" smtClean="0">
                <a:sym typeface="Symbol"/>
              </a:rPr>
              <a:t>i,j</a:t>
            </a:r>
            <a:r>
              <a:rPr lang="en-US" b="1" dirty="0" smtClean="0">
                <a:sym typeface="Symbol"/>
              </a:rPr>
              <a:t>) </a:t>
            </a:r>
            <a:r>
              <a:rPr lang="en-US" dirty="0">
                <a:sym typeface="Symbol"/>
              </a:rPr>
              <a:t>to maximize</a:t>
            </a:r>
            <a:endParaRPr lang="en-US" b="1" dirty="0" smtClean="0">
              <a:sym typeface="Symbol"/>
            </a:endParaRPr>
          </a:p>
          <a:p>
            <a:pPr marL="0" indent="0">
              <a:buNone/>
            </a:pPr>
            <a:r>
              <a:rPr lang="en-US" b="1" dirty="0" smtClean="0">
                <a:sym typeface="Symbol"/>
              </a:rPr>
              <a:t>                     B(</a:t>
            </a:r>
            <a:r>
              <a:rPr lang="en-US" b="1" dirty="0" err="1" smtClean="0">
                <a:sym typeface="Symbol"/>
              </a:rPr>
              <a:t>i,j</a:t>
            </a:r>
            <a:r>
              <a:rPr lang="en-US" b="1" dirty="0" smtClean="0">
                <a:sym typeface="Symbol"/>
              </a:rPr>
              <a:t>)= A(</a:t>
            </a:r>
            <a:r>
              <a:rPr lang="en-US" b="1" dirty="0" err="1" smtClean="0">
                <a:sym typeface="Symbol"/>
              </a:rPr>
              <a:t>i</a:t>
            </a:r>
            <a:r>
              <a:rPr lang="en-US" b="1" dirty="0" smtClean="0">
                <a:sym typeface="Symbol"/>
              </a:rPr>
              <a:t>,+)A(+,j)/A(+,+)</a:t>
            </a:r>
            <a:endParaRPr lang="en-US" b="1" dirty="0">
              <a:sym typeface="Symbol"/>
            </a:endParaRP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C36E7-3437-4024-AC18-78D3A2906294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1542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848600" cy="1447800"/>
          </a:xfrm>
        </p:spPr>
        <p:txBody>
          <a:bodyPr/>
          <a:lstStyle/>
          <a:p>
            <a:pPr eaLnBrk="1" hangingPunct="1"/>
            <a:r>
              <a:rPr lang="en-GB" altLang="ru-RU" smtClean="0"/>
              <a:t>Batch K-Means: </a:t>
            </a:r>
            <a:br>
              <a:rPr lang="en-GB" altLang="ru-RU" smtClean="0"/>
            </a:br>
            <a:r>
              <a:rPr lang="en-GB" altLang="ru-RU" smtClean="0"/>
              <a:t>a generic clustering method</a:t>
            </a:r>
          </a:p>
        </p:txBody>
      </p:sp>
      <p:sp>
        <p:nvSpPr>
          <p:cNvPr id="2253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763000" cy="4953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GB" altLang="ru-RU" sz="2400" smtClean="0"/>
              <a:t>  Entities are presented as multidimensional points (*)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altLang="ru-RU" sz="2400" smtClean="0"/>
              <a:t>                                   </a:t>
            </a:r>
            <a:r>
              <a:rPr lang="en-GB" altLang="ru-RU" sz="2400" smtClean="0">
                <a:solidFill>
                  <a:srgbClr val="BC3510"/>
                </a:solidFill>
              </a:rPr>
              <a:t>0. Put K hypothetical centroids (seeds)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altLang="ru-RU" sz="2400" smtClean="0"/>
              <a:t>                                   1. Assign points to the centroids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altLang="ru-RU" sz="2400" smtClean="0"/>
              <a:t>                                       according to minimum distance rule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altLang="ru-RU" sz="2400" smtClean="0"/>
              <a:t>                                   2. Put centroids in gravity centres of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altLang="ru-RU" sz="2400" smtClean="0"/>
              <a:t>                                       thus obtained clusters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altLang="ru-RU" sz="2400" smtClean="0"/>
              <a:t>                                   3. Iterate 1. and 2. until convergence</a:t>
            </a:r>
          </a:p>
          <a:p>
            <a:pPr eaLnBrk="1" hangingPunct="1">
              <a:buFont typeface="Wingdings" pitchFamily="2" charset="2"/>
              <a:buNone/>
            </a:pPr>
            <a:endParaRPr lang="en-GB" altLang="ru-RU" sz="2400" smtClean="0"/>
          </a:p>
          <a:p>
            <a:pPr eaLnBrk="1" hangingPunct="1">
              <a:buFont typeface="Wingdings" pitchFamily="2" charset="2"/>
              <a:buNone/>
            </a:pPr>
            <a:endParaRPr lang="en-GB" altLang="ru-RU" sz="2400" smtClean="0"/>
          </a:p>
          <a:p>
            <a:pPr eaLnBrk="1" hangingPunct="1">
              <a:buFont typeface="Wingdings" pitchFamily="2" charset="2"/>
              <a:buNone/>
            </a:pPr>
            <a:endParaRPr lang="en-GB" altLang="ru-RU" sz="2400" smtClean="0"/>
          </a:p>
          <a:p>
            <a:pPr eaLnBrk="1" hangingPunct="1">
              <a:buFont typeface="Wingdings" pitchFamily="2" charset="2"/>
              <a:buNone/>
            </a:pPr>
            <a:r>
              <a:rPr lang="en-GB" altLang="ru-RU" sz="2400" smtClean="0"/>
              <a:t>                                      </a:t>
            </a:r>
            <a:r>
              <a:rPr lang="en-GB" altLang="ru-RU" sz="2400" smtClean="0">
                <a:solidFill>
                  <a:srgbClr val="BC3510"/>
                </a:solidFill>
              </a:rPr>
              <a:t>K= 3 hypothetical centroids (@)</a:t>
            </a:r>
          </a:p>
          <a:p>
            <a:pPr eaLnBrk="1" hangingPunct="1">
              <a:lnSpc>
                <a:spcPct val="5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GB" altLang="ru-RU" sz="2400" smtClean="0"/>
          </a:p>
        </p:txBody>
      </p:sp>
      <p:sp>
        <p:nvSpPr>
          <p:cNvPr id="22532" name="Line 5"/>
          <p:cNvSpPr>
            <a:spLocks noChangeShapeType="1"/>
          </p:cNvSpPr>
          <p:nvPr/>
        </p:nvSpPr>
        <p:spPr bwMode="auto">
          <a:xfrm flipV="1">
            <a:off x="1676400" y="2057400"/>
            <a:ext cx="0" cy="3733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2533" name="Line 6"/>
          <p:cNvSpPr>
            <a:spLocks noChangeShapeType="1"/>
          </p:cNvSpPr>
          <p:nvPr/>
        </p:nvSpPr>
        <p:spPr bwMode="auto">
          <a:xfrm>
            <a:off x="914400" y="45720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2534" name="Text Box 7"/>
          <p:cNvSpPr txBox="1">
            <a:spLocks noChangeArrowheads="1"/>
          </p:cNvSpPr>
          <p:nvPr/>
        </p:nvSpPr>
        <p:spPr bwMode="auto">
          <a:xfrm>
            <a:off x="685800" y="2286000"/>
            <a:ext cx="342900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lnSpc>
                <a:spcPct val="50000"/>
              </a:lnSpc>
            </a:pPr>
            <a:endParaRPr lang="en-GB" altLang="ru-RU"/>
          </a:p>
          <a:p>
            <a:pPr eaLnBrk="1" hangingPunct="1">
              <a:lnSpc>
                <a:spcPct val="50000"/>
              </a:lnSpc>
            </a:pPr>
            <a:r>
              <a:rPr lang="en-GB" altLang="ru-RU"/>
              <a:t>*  *</a:t>
            </a:r>
          </a:p>
          <a:p>
            <a:pPr eaLnBrk="1" hangingPunct="1">
              <a:lnSpc>
                <a:spcPct val="50000"/>
              </a:lnSpc>
              <a:buFontTx/>
              <a:buChar char="•"/>
            </a:pPr>
            <a:endParaRPr lang="en-GB" altLang="ru-RU"/>
          </a:p>
          <a:p>
            <a:pPr eaLnBrk="1" hangingPunct="1">
              <a:lnSpc>
                <a:spcPct val="50000"/>
              </a:lnSpc>
            </a:pPr>
            <a:r>
              <a:rPr lang="en-GB" altLang="ru-RU"/>
              <a:t> *  *             * * *</a:t>
            </a:r>
          </a:p>
          <a:p>
            <a:pPr eaLnBrk="1" hangingPunct="1">
              <a:lnSpc>
                <a:spcPct val="50000"/>
              </a:lnSpc>
            </a:pPr>
            <a:r>
              <a:rPr lang="en-GB" altLang="ru-RU"/>
              <a:t>                    * *    *</a:t>
            </a:r>
          </a:p>
          <a:p>
            <a:pPr eaLnBrk="1" hangingPunct="1">
              <a:lnSpc>
                <a:spcPct val="50000"/>
              </a:lnSpc>
            </a:pPr>
            <a:r>
              <a:rPr lang="en-GB" altLang="ru-RU"/>
              <a:t>   </a:t>
            </a:r>
            <a:r>
              <a:rPr lang="en-GB" altLang="ru-RU">
                <a:solidFill>
                  <a:srgbClr val="BC3510"/>
                </a:solidFill>
              </a:rPr>
              <a:t>@                   @</a:t>
            </a:r>
          </a:p>
          <a:p>
            <a:pPr eaLnBrk="1" hangingPunct="1">
              <a:lnSpc>
                <a:spcPct val="50000"/>
              </a:lnSpc>
            </a:pPr>
            <a:endParaRPr lang="en-GB" altLang="ru-RU">
              <a:solidFill>
                <a:srgbClr val="BC3510"/>
              </a:solidFill>
            </a:endParaRPr>
          </a:p>
          <a:p>
            <a:pPr eaLnBrk="1" hangingPunct="1">
              <a:lnSpc>
                <a:spcPct val="50000"/>
              </a:lnSpc>
            </a:pPr>
            <a:endParaRPr lang="en-GB" altLang="ru-RU"/>
          </a:p>
          <a:p>
            <a:pPr eaLnBrk="1" hangingPunct="1">
              <a:lnSpc>
                <a:spcPct val="50000"/>
              </a:lnSpc>
            </a:pPr>
            <a:endParaRPr lang="en-GB" altLang="ru-RU"/>
          </a:p>
          <a:p>
            <a:pPr eaLnBrk="1" hangingPunct="1">
              <a:lnSpc>
                <a:spcPct val="50000"/>
              </a:lnSpc>
            </a:pPr>
            <a:endParaRPr lang="en-GB" altLang="ru-RU"/>
          </a:p>
          <a:p>
            <a:pPr eaLnBrk="1" hangingPunct="1">
              <a:lnSpc>
                <a:spcPct val="50000"/>
              </a:lnSpc>
            </a:pPr>
            <a:endParaRPr lang="en-GB" altLang="ru-RU"/>
          </a:p>
          <a:p>
            <a:pPr eaLnBrk="1" hangingPunct="1">
              <a:lnSpc>
                <a:spcPct val="50000"/>
              </a:lnSpc>
            </a:pPr>
            <a:r>
              <a:rPr lang="en-GB" altLang="ru-RU"/>
              <a:t>             </a:t>
            </a:r>
            <a:r>
              <a:rPr lang="en-GB" altLang="ru-RU">
                <a:solidFill>
                  <a:srgbClr val="BC3510"/>
                </a:solidFill>
              </a:rPr>
              <a:t>@</a:t>
            </a:r>
          </a:p>
          <a:p>
            <a:pPr eaLnBrk="1" hangingPunct="1">
              <a:lnSpc>
                <a:spcPct val="50000"/>
              </a:lnSpc>
            </a:pPr>
            <a:r>
              <a:rPr lang="en-GB" altLang="ru-RU"/>
              <a:t>**</a:t>
            </a:r>
          </a:p>
          <a:p>
            <a:pPr eaLnBrk="1" hangingPunct="1">
              <a:lnSpc>
                <a:spcPct val="50000"/>
              </a:lnSpc>
            </a:pPr>
            <a:r>
              <a:rPr lang="en-GB" altLang="ru-RU"/>
              <a:t> * * *</a:t>
            </a:r>
          </a:p>
        </p:txBody>
      </p:sp>
      <p:sp>
        <p:nvSpPr>
          <p:cNvPr id="22535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63901B62-57E4-48AC-ABFA-3F2546A5289A}" type="slidenum">
              <a:rPr lang="en-GB" altLang="ru-RU" sz="1400"/>
              <a:pPr eaLnBrk="1" hangingPunct="1"/>
              <a:t>3</a:t>
            </a:fld>
            <a:endParaRPr lang="en-GB" altLang="ru-RU" sz="1400"/>
          </a:p>
        </p:txBody>
      </p:sp>
    </p:spTree>
    <p:extLst>
      <p:ext uri="{BB962C8B-B14F-4D97-AF65-F5344CB8AC3E}">
        <p14:creationId xmlns:p14="http://schemas.microsoft.com/office/powerpoint/2010/main" xmlns="" val="225251553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Different criteria II</a:t>
            </a:r>
            <a:endParaRPr lang="ru-RU" b="1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0" y="1143000"/>
                <a:ext cx="9144000" cy="5715000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Normalized cut (Shi, Malik 2000) </a:t>
                </a:r>
                <a:r>
                  <a:rPr lang="en-US" dirty="0">
                    <a:sym typeface="Symbol"/>
                  </a:rPr>
                  <a:t>to maximize</a:t>
                </a:r>
              </a:p>
              <a:p>
                <a:pPr marL="0" indent="0">
                  <a:buNone/>
                </a:pPr>
                <a:r>
                  <a:rPr lang="en-US" b="1" dirty="0" smtClean="0">
                    <a:sym typeface="Symbol"/>
                  </a:rPr>
                  <a:t>                 </a:t>
                </a:r>
                <a:r>
                  <a:rPr lang="en-US" b="1" dirty="0">
                    <a:sym typeface="Symbol"/>
                  </a:rPr>
                  <a:t>A(S,S)/</a:t>
                </a:r>
                <a:r>
                  <a:rPr lang="en-US" b="1" dirty="0" smtClean="0">
                    <a:sym typeface="Symbol"/>
                  </a:rPr>
                  <a:t>A(S,+) </a:t>
                </a:r>
                <a:r>
                  <a:rPr lang="en-US" b="1" dirty="0">
                    <a:sym typeface="Symbol"/>
                  </a:rPr>
                  <a:t>+ A(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1" i="1" dirty="0" smtClean="0">
                            <a:latin typeface="Cambria Math"/>
                            <a:sym typeface="Symbol"/>
                          </a:rPr>
                        </m:ctrlPr>
                      </m:accPr>
                      <m:e>
                        <m:r>
                          <a:rPr lang="en-US" b="1" i="1" dirty="0">
                            <a:latin typeface="Cambria Math"/>
                            <a:sym typeface="Symbol"/>
                          </a:rPr>
                          <m:t>𝑺</m:t>
                        </m:r>
                      </m:e>
                    </m:acc>
                  </m:oMath>
                </a14:m>
                <a:r>
                  <a:rPr lang="en-US" b="1" dirty="0">
                    <a:sym typeface="Symbol"/>
                  </a:rPr>
                  <a:t>,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1" i="1" dirty="0" smtClean="0">
                            <a:latin typeface="Cambria Math"/>
                            <a:sym typeface="Symbol"/>
                          </a:rPr>
                        </m:ctrlPr>
                      </m:accPr>
                      <m:e>
                        <m:r>
                          <a:rPr lang="en-US" b="1" i="1" dirty="0">
                            <a:latin typeface="Cambria Math"/>
                            <a:sym typeface="Symbol"/>
                          </a:rPr>
                          <m:t>𝑺</m:t>
                        </m:r>
                      </m:e>
                    </m:acc>
                  </m:oMath>
                </a14:m>
                <a:r>
                  <a:rPr lang="en-US" b="1" dirty="0">
                    <a:sym typeface="Symbol"/>
                  </a:rPr>
                  <a:t>)/A(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1" i="1" dirty="0" smtClean="0">
                            <a:latin typeface="Cambria Math"/>
                            <a:sym typeface="Symbol"/>
                          </a:rPr>
                        </m:ctrlPr>
                      </m:accPr>
                      <m:e>
                        <m:r>
                          <a:rPr lang="en-US" b="1" i="1" dirty="0">
                            <a:latin typeface="Cambria Math"/>
                            <a:sym typeface="Symbol"/>
                          </a:rPr>
                          <m:t>𝑺</m:t>
                        </m:r>
                      </m:e>
                    </m:acc>
                  </m:oMath>
                </a14:m>
                <a:r>
                  <a:rPr lang="en-US" b="1" dirty="0">
                    <a:sym typeface="Symbol"/>
                  </a:rPr>
                  <a:t>,+)</a:t>
                </a:r>
                <a:endParaRPr lang="ru-RU" b="1" dirty="0"/>
              </a:p>
              <a:p>
                <a:pPr marL="0" indent="0">
                  <a:buNone/>
                </a:pPr>
                <a:r>
                  <a:rPr lang="en-US" dirty="0" smtClean="0"/>
                  <a:t>where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1" i="1" smtClean="0">
                            <a:latin typeface="Cambria Math"/>
                          </a:rPr>
                          <m:t>𝑺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is complement of </a:t>
                </a:r>
                <a:r>
                  <a:rPr lang="en-US" b="1" dirty="0" smtClean="0"/>
                  <a:t>S</a:t>
                </a:r>
                <a:r>
                  <a:rPr lang="en-US" dirty="0" smtClean="0"/>
                  <a:t>, </a:t>
                </a:r>
                <a:r>
                  <a:rPr lang="en-US" b="1" dirty="0">
                    <a:sym typeface="Symbol"/>
                  </a:rPr>
                  <a:t>A(S,S</a:t>
                </a:r>
                <a:r>
                  <a:rPr lang="en-US" b="1" dirty="0" smtClean="0">
                    <a:sym typeface="Symbol"/>
                  </a:rPr>
                  <a:t>) </a:t>
                </a:r>
                <a:r>
                  <a:rPr lang="en-US" dirty="0" smtClean="0">
                    <a:sym typeface="Symbol"/>
                  </a:rPr>
                  <a:t>and </a:t>
                </a:r>
                <a:r>
                  <a:rPr lang="en-US" b="1" dirty="0" smtClean="0">
                    <a:sym typeface="Symbol"/>
                  </a:rPr>
                  <a:t>A(S,+)</a:t>
                </a:r>
                <a:r>
                  <a:rPr lang="en-US" dirty="0" smtClean="0">
                    <a:sym typeface="Symbol"/>
                  </a:rPr>
                  <a:t> summary similarities.</a:t>
                </a:r>
              </a:p>
              <a:p>
                <a:pPr marL="0" indent="0">
                  <a:buNone/>
                </a:pPr>
                <a:r>
                  <a:rPr lang="en-US" dirty="0" smtClean="0">
                    <a:sym typeface="Symbol"/>
                  </a:rPr>
                  <a:t>Can be reformulated: minimize a Rayleigh quotient, </a:t>
                </a:r>
              </a:p>
              <a:p>
                <a:pPr marL="0" indent="0">
                  <a:buNone/>
                </a:pPr>
                <a:r>
                  <a:rPr lang="en-US" b="1" dirty="0" smtClean="0">
                    <a:sym typeface="Symbol"/>
                  </a:rPr>
                  <a:t>                                      f(S</a:t>
                </a:r>
                <a:r>
                  <a:rPr lang="en-US" b="1" dirty="0">
                    <a:sym typeface="Symbol"/>
                  </a:rPr>
                  <a:t>) =</a:t>
                </a:r>
                <a14:m>
                  <m:oMath xmlns:m="http://schemas.openxmlformats.org/officeDocument/2006/math">
                    <m:r>
                      <a:rPr lang="en-US" b="1">
                        <a:latin typeface="Cambria Math"/>
                        <a:sym typeface="Symbol"/>
                      </a:rPr>
                      <m:t> </m:t>
                    </m:r>
                    <m:f>
                      <m:fPr>
                        <m:ctrlPr>
                          <a:rPr lang="en-US" b="1" i="1">
                            <a:latin typeface="Cambria Math"/>
                            <a:sym typeface="Symbol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1" i="1">
                                <a:latin typeface="Cambria Math"/>
                                <a:sym typeface="Symbol"/>
                              </a:rPr>
                            </m:ctrlPr>
                          </m:sSupPr>
                          <m:e>
                            <m:r>
                              <a:rPr lang="en-US" b="1" i="1" smtClean="0">
                                <a:latin typeface="Cambria Math"/>
                                <a:sym typeface="Symbol"/>
                              </a:rPr>
                              <m:t>𝒛</m:t>
                            </m:r>
                          </m:e>
                          <m:sup>
                            <m:r>
                              <a:rPr lang="en-US" b="1" i="1">
                                <a:latin typeface="Cambria Math"/>
                                <a:sym typeface="Symbol"/>
                              </a:rPr>
                              <m:t>𝑻</m:t>
                            </m:r>
                          </m:sup>
                        </m:sSup>
                        <m:r>
                          <a:rPr lang="en-US" b="1" i="1" smtClean="0">
                            <a:latin typeface="Cambria Math"/>
                            <a:sym typeface="Symbol"/>
                          </a:rPr>
                          <m:t>𝑳</m:t>
                        </m:r>
                        <m:d>
                          <m:dPr>
                            <m:ctrlPr>
                              <a:rPr lang="en-US" b="1" i="1" smtClean="0">
                                <a:latin typeface="Cambria Math"/>
                                <a:sym typeface="Symbol"/>
                              </a:rPr>
                            </m:ctrlPr>
                          </m:dPr>
                          <m:e>
                            <m:r>
                              <a:rPr lang="en-US" b="1" i="1">
                                <a:latin typeface="Cambria Math"/>
                                <a:sym typeface="Symbol"/>
                              </a:rPr>
                              <m:t>𝑨</m:t>
                            </m:r>
                          </m:e>
                        </m:d>
                        <m:r>
                          <a:rPr lang="en-US" b="1" i="1" smtClean="0">
                            <a:latin typeface="Cambria Math"/>
                            <a:sym typeface="Symbol"/>
                          </a:rPr>
                          <m:t>𝒛</m:t>
                        </m:r>
                      </m:num>
                      <m:den>
                        <m:sSup>
                          <m:sSupPr>
                            <m:ctrlPr>
                              <a:rPr lang="en-US" b="1" i="1">
                                <a:latin typeface="Cambria Math"/>
                                <a:sym typeface="Symbol"/>
                              </a:rPr>
                            </m:ctrlPr>
                          </m:sSupPr>
                          <m:e>
                            <m:r>
                              <a:rPr lang="en-US" b="1" i="1" smtClean="0">
                                <a:latin typeface="Cambria Math"/>
                                <a:sym typeface="Symbol"/>
                              </a:rPr>
                              <m:t>𝒛</m:t>
                            </m:r>
                          </m:e>
                          <m:sup>
                            <m:r>
                              <a:rPr lang="en-US" b="1" i="1">
                                <a:latin typeface="Cambria Math"/>
                                <a:sym typeface="Symbol"/>
                              </a:rPr>
                              <m:t>𝑻</m:t>
                            </m:r>
                          </m:sup>
                        </m:sSup>
                        <m:r>
                          <a:rPr lang="en-US" b="1" i="1" smtClean="0">
                            <a:latin typeface="Cambria Math"/>
                            <a:sym typeface="Symbol"/>
                          </a:rPr>
                          <m:t>𝒛</m:t>
                        </m:r>
                      </m:den>
                    </m:f>
                    <m:r>
                      <a:rPr lang="en-US" b="1" i="1" smtClean="0">
                        <a:latin typeface="Cambria Math"/>
                        <a:sym typeface="Symbol"/>
                      </a:rPr>
                      <m:t> </m:t>
                    </m:r>
                  </m:oMath>
                </a14:m>
                <a:r>
                  <a:rPr lang="en-US" dirty="0" smtClean="0"/>
                  <a:t>            </a:t>
                </a:r>
              </a:p>
              <a:p>
                <a:pPr marL="0" indent="0">
                  <a:buNone/>
                </a:pPr>
                <a:r>
                  <a:rPr lang="en-US" b="1" i="1" dirty="0" smtClean="0"/>
                  <a:t>        z</a:t>
                </a:r>
                <a:r>
                  <a:rPr lang="en-US" dirty="0" smtClean="0"/>
                  <a:t> is binary</a:t>
                </a:r>
                <a:r>
                  <a:rPr lang="en-US" b="1" i="1" dirty="0" smtClean="0"/>
                  <a:t>; L(A)</a:t>
                </a:r>
                <a:r>
                  <a:rPr lang="en-US" dirty="0" smtClean="0"/>
                  <a:t> is Laplace transformation </a:t>
                </a:r>
              </a:p>
              <a:p>
                <a:pPr marL="0" indent="0">
                  <a:buNone/>
                </a:pPr>
                <a:r>
                  <a:rPr lang="en-GB" b="1" i="1" dirty="0" smtClean="0"/>
                  <a:t>         A(</a:t>
                </a:r>
                <a:r>
                  <a:rPr lang="en-GB" b="1" i="1" dirty="0" err="1" smtClean="0"/>
                  <a:t>i,j</a:t>
                </a:r>
                <a:r>
                  <a:rPr lang="en-GB" b="1" i="1" dirty="0"/>
                  <a:t>) </a:t>
                </a:r>
                <a:r>
                  <a:rPr lang="en-GB" b="1" i="1" dirty="0">
                    <a:sym typeface="Symbol"/>
                  </a:rPr>
                  <a:t>  (</a:t>
                </a:r>
                <a:r>
                  <a:rPr lang="en-GB" b="1" i="1" dirty="0" err="1">
                    <a:sym typeface="Symbol"/>
                  </a:rPr>
                  <a:t>i,j</a:t>
                </a:r>
                <a:r>
                  <a:rPr lang="en-GB" b="1" i="1" dirty="0">
                    <a:sym typeface="Symbol"/>
                  </a:rPr>
                  <a:t>) </a:t>
                </a:r>
                <a14:m>
                  <m:oMath xmlns:m="http://schemas.openxmlformats.org/officeDocument/2006/math">
                    <m:r>
                      <a:rPr lang="en-US" b="1">
                        <a:latin typeface="Cambria Math"/>
                        <a:sym typeface="Symbol"/>
                      </a:rPr>
                      <m:t>−</m:t>
                    </m:r>
                    <m:f>
                      <m:fPr>
                        <m:type m:val="lin"/>
                        <m:ctrlPr>
                          <a:rPr lang="en-GB" b="1" i="1">
                            <a:latin typeface="Cambria Math"/>
                            <a:sym typeface="Symbol"/>
                          </a:rPr>
                        </m:ctrlPr>
                      </m:fPr>
                      <m:num>
                        <m:r>
                          <a:rPr lang="en-US" b="1" i="1">
                            <a:latin typeface="Cambria Math"/>
                            <a:sym typeface="Symbol"/>
                          </a:rPr>
                          <m:t>𝑨</m:t>
                        </m:r>
                        <m:d>
                          <m:dPr>
                            <m:ctrlPr>
                              <a:rPr lang="en-US" b="1" i="1">
                                <a:latin typeface="Cambria Math"/>
                                <a:sym typeface="Symbol"/>
                              </a:rPr>
                            </m:ctrlPr>
                          </m:dPr>
                          <m:e>
                            <m:r>
                              <a:rPr lang="en-US" b="1" i="1">
                                <a:latin typeface="Cambria Math"/>
                                <a:sym typeface="Symbol"/>
                              </a:rPr>
                              <m:t>𝒊</m:t>
                            </m:r>
                            <m:r>
                              <a:rPr lang="en-US" b="1" i="1">
                                <a:latin typeface="Cambria Math"/>
                                <a:sym typeface="Symbol"/>
                              </a:rPr>
                              <m:t>,</m:t>
                            </m:r>
                            <m:r>
                              <a:rPr lang="en-US" b="1" i="1">
                                <a:latin typeface="Cambria Math"/>
                                <a:sym typeface="Symbol"/>
                              </a:rPr>
                              <m:t>𝒋</m:t>
                            </m:r>
                          </m:e>
                        </m:d>
                      </m:num>
                      <m:den>
                        <m:rad>
                          <m:radPr>
                            <m:degHide m:val="on"/>
                            <m:ctrlPr>
                              <a:rPr lang="en-GB" b="1" i="1">
                                <a:latin typeface="Cambria Math"/>
                                <a:sym typeface="Symbol"/>
                              </a:rPr>
                            </m:ctrlPr>
                          </m:radPr>
                          <m:deg/>
                          <m:e>
                            <m:r>
                              <a:rPr lang="en-US" b="1" i="1">
                                <a:latin typeface="Cambria Math"/>
                                <a:sym typeface="Symbol"/>
                              </a:rPr>
                              <m:t>𝑨</m:t>
                            </m:r>
                            <m:d>
                              <m:dPr>
                                <m:ctrlPr>
                                  <a:rPr lang="en-US" b="1" i="1">
                                    <a:latin typeface="Cambria Math"/>
                                    <a:sym typeface="Symbol"/>
                                  </a:rPr>
                                </m:ctrlPr>
                              </m:dPr>
                              <m:e>
                                <m:r>
                                  <a:rPr lang="en-US" b="1" i="1">
                                    <a:latin typeface="Cambria Math"/>
                                    <a:sym typeface="Symbol"/>
                                  </a:rPr>
                                  <m:t>𝒊</m:t>
                                </m:r>
                                <m:r>
                                  <a:rPr lang="en-US" b="1" i="1">
                                    <a:latin typeface="Cambria Math"/>
                                    <a:sym typeface="Symbol"/>
                                  </a:rPr>
                                  <m:t>,+</m:t>
                                </m:r>
                              </m:e>
                            </m:d>
                            <m:r>
                              <a:rPr lang="en-US" b="1" i="1">
                                <a:latin typeface="Cambria Math"/>
                                <a:sym typeface="Symbol"/>
                              </a:rPr>
                              <m:t>𝑨</m:t>
                            </m:r>
                            <m:r>
                              <a:rPr lang="en-US" b="1" i="1">
                                <a:latin typeface="Cambria Math"/>
                                <a:sym typeface="Symbol"/>
                              </a:rPr>
                              <m:t>(+,</m:t>
                            </m:r>
                            <m:r>
                              <a:rPr lang="en-US" b="1" i="1">
                                <a:latin typeface="Cambria Math"/>
                                <a:sym typeface="Symbol"/>
                              </a:rPr>
                              <m:t>𝒋</m:t>
                            </m:r>
                            <m:r>
                              <a:rPr lang="en-US" b="1" i="1">
                                <a:latin typeface="Cambria Math"/>
                                <a:sym typeface="Symbol"/>
                              </a:rPr>
                              <m:t>)</m:t>
                            </m:r>
                          </m:e>
                        </m:rad>
                      </m:den>
                    </m:f>
                  </m:oMath>
                </a14:m>
                <a:endParaRPr lang="en-US" dirty="0" smtClean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143000"/>
                <a:ext cx="9144000" cy="5715000"/>
              </a:xfrm>
              <a:blipFill rotWithShape="1">
                <a:blip r:embed="rId2" cstate="print"/>
                <a:stretch>
                  <a:fillRect l="-1667" t="-138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C36E7-3437-4024-AC18-78D3A2906294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1111599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FADDIS</a:t>
            </a:r>
            <a:r>
              <a:rPr lang="en-US" dirty="0" smtClean="0"/>
              <a:t>: Fuzzy Additive Spectral Clustering</a:t>
            </a:r>
            <a:endParaRPr lang="en-US" sz="31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" y="990600"/>
            <a:ext cx="8915400" cy="58674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Spectral</a:t>
            </a:r>
            <a:r>
              <a:rPr lang="en-US" b="1" dirty="0" smtClean="0"/>
              <a:t>: B = Pseudo-inverse </a:t>
            </a:r>
            <a:r>
              <a:rPr lang="en-US" b="1" dirty="0" err="1" smtClean="0"/>
              <a:t>Laplacian</a:t>
            </a:r>
            <a:r>
              <a:rPr lang="en-US" b="1" dirty="0" smtClean="0"/>
              <a:t> of A</a:t>
            </a:r>
            <a:endParaRPr lang="en-US" sz="1400" dirty="0"/>
          </a:p>
          <a:p>
            <a:pPr lvl="1"/>
            <a:r>
              <a:rPr lang="en-US" sz="3200" b="1" dirty="0">
                <a:solidFill>
                  <a:schemeClr val="accent2">
                    <a:lumMod val="75000"/>
                  </a:schemeClr>
                </a:solidFill>
              </a:rPr>
              <a:t>One cluster at a time</a:t>
            </a:r>
            <a:endParaRPr lang="en-US" sz="3200" dirty="0">
              <a:solidFill>
                <a:schemeClr val="accent2">
                  <a:lumMod val="75000"/>
                </a:schemeClr>
              </a:solidFill>
            </a:endParaRPr>
          </a:p>
          <a:p>
            <a:pPr lvl="2"/>
            <a:r>
              <a:rPr lang="en-US" b="1" dirty="0"/>
              <a:t>Min ||</a:t>
            </a:r>
            <a:r>
              <a:rPr lang="pt-PT" b="1" dirty="0"/>
              <a:t>B – </a:t>
            </a:r>
            <a:r>
              <a:rPr lang="en-US" b="1" dirty="0">
                <a:sym typeface="Symbol"/>
              </a:rPr>
              <a:t></a:t>
            </a:r>
            <a:r>
              <a:rPr lang="pt-PT" b="1" baseline="30000" dirty="0"/>
              <a:t>2</a:t>
            </a:r>
            <a:r>
              <a:rPr lang="pt-PT" b="1" dirty="0"/>
              <a:t>u</a:t>
            </a:r>
            <a:r>
              <a:rPr lang="pt-PT" b="1" baseline="-25000" dirty="0"/>
              <a:t>i</a:t>
            </a:r>
            <a:r>
              <a:rPr lang="pt-PT" b="1" dirty="0"/>
              <a:t>u</a:t>
            </a:r>
            <a:r>
              <a:rPr lang="pt-PT" b="1" baseline="-25000" dirty="0"/>
              <a:t>j</a:t>
            </a:r>
            <a:r>
              <a:rPr lang="pt-PT" b="1" dirty="0"/>
              <a:t>||</a:t>
            </a:r>
            <a:r>
              <a:rPr lang="pt-PT" b="1" baseline="30000" dirty="0" smtClean="0"/>
              <a:t>2    </a:t>
            </a:r>
            <a:r>
              <a:rPr lang="pt-PT" b="1" dirty="0" smtClean="0"/>
              <a:t>(One cluster to find)</a:t>
            </a:r>
            <a:endParaRPr lang="en-US" sz="2800" dirty="0"/>
          </a:p>
          <a:p>
            <a:pPr lvl="2"/>
            <a:r>
              <a:rPr lang="pt-PT" b="1" dirty="0"/>
              <a:t>Residual similarity   B</a:t>
            </a:r>
            <a:r>
              <a:rPr lang="pt-PT" b="1" dirty="0">
                <a:sym typeface="Symbol"/>
              </a:rPr>
              <a:t></a:t>
            </a:r>
            <a:r>
              <a:rPr lang="pt-PT" b="1" dirty="0"/>
              <a:t> B – </a:t>
            </a:r>
            <a:r>
              <a:rPr lang="en-US" b="1" dirty="0">
                <a:sym typeface="Symbol"/>
              </a:rPr>
              <a:t></a:t>
            </a:r>
            <a:r>
              <a:rPr lang="pt-PT" b="1" baseline="30000" dirty="0" smtClean="0"/>
              <a:t>2</a:t>
            </a:r>
            <a:r>
              <a:rPr lang="pt-PT" b="1" dirty="0" smtClean="0"/>
              <a:t>u</a:t>
            </a:r>
            <a:r>
              <a:rPr lang="pt-PT" b="1" baseline="-25000" dirty="0" smtClean="0"/>
              <a:t>i</a:t>
            </a:r>
            <a:r>
              <a:rPr lang="pt-PT" b="1" dirty="0" smtClean="0"/>
              <a:t>u</a:t>
            </a:r>
            <a:r>
              <a:rPr lang="pt-PT" b="1" baseline="-25000" dirty="0" smtClean="0"/>
              <a:t>j</a:t>
            </a:r>
          </a:p>
          <a:p>
            <a:pPr lvl="2"/>
            <a:r>
              <a:rPr lang="en-US" dirty="0" smtClean="0"/>
              <a:t>Stopping conditions</a:t>
            </a:r>
            <a:endParaRPr lang="en-US" dirty="0"/>
          </a:p>
          <a:p>
            <a:pPr lvl="1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Equivalent</a:t>
            </a:r>
            <a:r>
              <a:rPr lang="en-US" b="1" dirty="0" smtClean="0"/>
              <a:t>: Rayleigh </a:t>
            </a:r>
            <a:r>
              <a:rPr lang="en-US" b="1" dirty="0"/>
              <a:t>quotient to maximize</a:t>
            </a:r>
            <a:endParaRPr lang="en-US" sz="1400" dirty="0"/>
          </a:p>
          <a:p>
            <a:pPr lvl="2"/>
            <a:r>
              <a:rPr lang="en-US" sz="3500" b="1" dirty="0"/>
              <a:t>Max  u</a:t>
            </a:r>
            <a:r>
              <a:rPr lang="en-GB" sz="3500" b="1" baseline="30000" dirty="0"/>
              <a:t>T</a:t>
            </a:r>
            <a:r>
              <a:rPr lang="en-US" sz="3500" b="1" dirty="0"/>
              <a:t>Bu/u</a:t>
            </a:r>
            <a:r>
              <a:rPr lang="en-GB" sz="3500" b="1" baseline="30000" dirty="0"/>
              <a:t>T</a:t>
            </a:r>
            <a:r>
              <a:rPr lang="en-US" sz="3500" b="1" dirty="0"/>
              <a:t>u </a:t>
            </a:r>
            <a:r>
              <a:rPr lang="en-US" sz="3500" b="1" dirty="0" smtClean="0"/>
              <a:t> </a:t>
            </a:r>
          </a:p>
          <a:p>
            <a:pPr marL="914400" lvl="2" indent="0">
              <a:buNone/>
            </a:pPr>
            <a:r>
              <a:rPr lang="en-US" b="1" dirty="0" smtClean="0"/>
              <a:t>[follows from model in contrast to a very popular, yet purely heuristic, approach by Shi and Malik 2000]</a:t>
            </a:r>
            <a:endParaRPr lang="en-US" sz="1100" dirty="0"/>
          </a:p>
          <a:p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Experimentally demonstrated:  Competitive</a:t>
            </a:r>
            <a:r>
              <a:rPr lang="en-GB" dirty="0" smtClean="0"/>
              <a:t> </a:t>
            </a:r>
            <a:r>
              <a:rPr lang="en-GB" dirty="0"/>
              <a:t>over</a:t>
            </a:r>
            <a:endParaRPr lang="en-US" sz="1400" dirty="0"/>
          </a:p>
          <a:p>
            <a:pPr lvl="1"/>
            <a:r>
              <a:rPr lang="en-GB" dirty="0"/>
              <a:t>ordinary graphs for community detection</a:t>
            </a:r>
            <a:endParaRPr lang="en-US" sz="1000" dirty="0"/>
          </a:p>
          <a:p>
            <a:pPr lvl="1"/>
            <a:r>
              <a:rPr lang="en-GB" dirty="0"/>
              <a:t>conventional (dis)similarity data</a:t>
            </a:r>
            <a:endParaRPr lang="en-US" sz="1000" dirty="0"/>
          </a:p>
          <a:p>
            <a:pPr lvl="1"/>
            <a:r>
              <a:rPr lang="en-GB" dirty="0"/>
              <a:t>affinity </a:t>
            </a:r>
            <a:r>
              <a:rPr lang="en-GB" dirty="0" smtClean="0"/>
              <a:t>data (kernel transformations of feature space data)</a:t>
            </a:r>
            <a:endParaRPr lang="en-US" sz="1000" dirty="0"/>
          </a:p>
          <a:p>
            <a:pPr lvl="1"/>
            <a:r>
              <a:rPr lang="en-GB" dirty="0"/>
              <a:t>in-house synthetic data generators</a:t>
            </a:r>
            <a:endParaRPr lang="en-US" sz="1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C36E7-3437-4024-AC18-78D3A2906294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5798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417638"/>
          </a:xfrm>
        </p:spPr>
        <p:txBody>
          <a:bodyPr/>
          <a:lstStyle/>
          <a:p>
            <a:r>
              <a:rPr lang="en-GB" dirty="0" smtClean="0"/>
              <a:t>Competitive at: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>
            <a:normAutofit/>
          </a:bodyPr>
          <a:lstStyle/>
          <a:p>
            <a:pPr lvl="0"/>
            <a:r>
              <a:rPr lang="en-GB" dirty="0" smtClean="0"/>
              <a:t>Community detection in ordinary graphs</a:t>
            </a:r>
            <a:endParaRPr lang="en-US" dirty="0" smtClean="0"/>
          </a:p>
          <a:p>
            <a:pPr lvl="0"/>
            <a:r>
              <a:rPr lang="en-GB" dirty="0" smtClean="0"/>
              <a:t>Conventional similarity data</a:t>
            </a:r>
            <a:endParaRPr lang="en-US" dirty="0" smtClean="0"/>
          </a:p>
          <a:p>
            <a:pPr lvl="0"/>
            <a:r>
              <a:rPr lang="en-GB" dirty="0" smtClean="0"/>
              <a:t>Affinity similarity data</a:t>
            </a:r>
            <a:endParaRPr lang="en-US" dirty="0" smtClean="0"/>
          </a:p>
          <a:p>
            <a:pPr lvl="0"/>
            <a:r>
              <a:rPr lang="en-GB" dirty="0" smtClean="0"/>
              <a:t>Lapin transformed similarity data </a:t>
            </a:r>
            <a:endParaRPr lang="en-US" dirty="0" smtClean="0"/>
          </a:p>
          <a:p>
            <a:pPr>
              <a:buNone/>
            </a:pPr>
            <a:r>
              <a:rPr lang="en-GB" b="1" dirty="0" smtClean="0"/>
              <a:t>                                D</a:t>
            </a:r>
            <a:r>
              <a:rPr lang="en-GB" dirty="0" smtClean="0"/>
              <a:t>=</a:t>
            </a:r>
            <a:r>
              <a:rPr lang="en-GB" dirty="0" err="1" smtClean="0"/>
              <a:t>diag</a:t>
            </a:r>
            <a:r>
              <a:rPr lang="en-GB" dirty="0" smtClean="0"/>
              <a:t>(</a:t>
            </a:r>
            <a:r>
              <a:rPr lang="en-GB" b="1" i="1" dirty="0" smtClean="0"/>
              <a:t>B*1</a:t>
            </a:r>
            <a:r>
              <a:rPr lang="en-GB" b="1" i="1" baseline="-25000" dirty="0" smtClean="0"/>
              <a:t>N</a:t>
            </a:r>
            <a:r>
              <a:rPr lang="en-GB" dirty="0" smtClean="0"/>
              <a:t>)</a:t>
            </a:r>
            <a:endParaRPr lang="en-US" dirty="0" smtClean="0"/>
          </a:p>
          <a:p>
            <a:pPr>
              <a:buNone/>
            </a:pPr>
            <a:r>
              <a:rPr lang="en-GB" b="1" dirty="0" smtClean="0"/>
              <a:t>                                L = I - D</a:t>
            </a:r>
            <a:r>
              <a:rPr lang="en-GB" b="1" baseline="30000" dirty="0" smtClean="0"/>
              <a:t>-1/2</a:t>
            </a:r>
            <a:r>
              <a:rPr lang="en-GB" b="1" dirty="0" smtClean="0"/>
              <a:t>BD</a:t>
            </a:r>
            <a:r>
              <a:rPr lang="en-GB" b="1" baseline="30000" dirty="0" smtClean="0"/>
              <a:t>-1/2</a:t>
            </a:r>
            <a:endParaRPr lang="en-US" dirty="0" smtClean="0"/>
          </a:p>
          <a:p>
            <a:pPr>
              <a:buNone/>
            </a:pPr>
            <a:r>
              <a:rPr lang="en-GB" b="1" dirty="0" smtClean="0"/>
              <a:t>                                L</a:t>
            </a:r>
            <a:r>
              <a:rPr lang="en-GB" b="1" baseline="30000" dirty="0" smtClean="0"/>
              <a:t>+</a:t>
            </a:r>
            <a:r>
              <a:rPr lang="en-GB" b="1" dirty="0" smtClean="0"/>
              <a:t>   = </a:t>
            </a:r>
            <a:r>
              <a:rPr lang="en-GB" b="1" dirty="0" err="1" smtClean="0"/>
              <a:t>pinv</a:t>
            </a:r>
            <a:r>
              <a:rPr lang="en-GB" b="1" dirty="0" smtClean="0"/>
              <a:t>(L)</a:t>
            </a:r>
            <a:endParaRPr lang="en-US" dirty="0" smtClean="0"/>
          </a:p>
          <a:p>
            <a:r>
              <a:rPr lang="en-GB" dirty="0" smtClean="0"/>
              <a:t>There are examples at which Lapin doesn’t work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C36E7-3437-4024-AC18-78D3A2906294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750513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40176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Example at which Lapin does work,</a:t>
            </a:r>
            <a:br>
              <a:rPr lang="en-GB" dirty="0" smtClean="0"/>
            </a:br>
            <a:r>
              <a:rPr lang="en-GB" dirty="0" smtClean="0"/>
              <a:t>but no square error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676400"/>
            <a:ext cx="4918364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C36E7-3437-4024-AC18-78D3A2906294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313377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Clustering is yet far from a mathematical theory, however, it gets meaty + Gaussian kernels bringing distributions + </a:t>
            </a:r>
            <a:r>
              <a:rPr lang="en-GB" dirty="0" err="1" smtClean="0"/>
              <a:t>Laplacian</a:t>
            </a:r>
            <a:r>
              <a:rPr lang="en-GB" dirty="0" smtClean="0"/>
              <a:t> transformation bringing dynamics</a:t>
            </a:r>
          </a:p>
          <a:p>
            <a:endParaRPr lang="en-GB" dirty="0" smtClean="0"/>
          </a:p>
          <a:p>
            <a:r>
              <a:rPr lang="en-GB" dirty="0" smtClean="0"/>
              <a:t>To make it to a theory, </a:t>
            </a:r>
            <a:r>
              <a:rPr lang="en-GB" smtClean="0"/>
              <a:t>a way to go</a:t>
            </a:r>
            <a:endParaRPr lang="en-GB" dirty="0" smtClean="0"/>
          </a:p>
          <a:p>
            <a:pPr lvl="1"/>
            <a:r>
              <a:rPr lang="en-GB" dirty="0" err="1" smtClean="0"/>
              <a:t>Modeling</a:t>
            </a:r>
            <a:r>
              <a:rPr lang="en-GB" dirty="0" smtClean="0"/>
              <a:t> dynamics</a:t>
            </a:r>
          </a:p>
          <a:p>
            <a:pPr lvl="1"/>
            <a:r>
              <a:rPr lang="en-GB" dirty="0" smtClean="0"/>
              <a:t>Compatibility at Multiple data and metadata</a:t>
            </a:r>
          </a:p>
          <a:p>
            <a:pPr lvl="1"/>
            <a:r>
              <a:rPr lang="en-GB" dirty="0" smtClean="0"/>
              <a:t>Interpretation</a:t>
            </a:r>
          </a:p>
          <a:p>
            <a:pPr lvl="1"/>
            <a:endParaRPr lang="en-GB" dirty="0" smtClean="0"/>
          </a:p>
          <a:p>
            <a:endParaRPr lang="en-GB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848600" cy="1447800"/>
          </a:xfrm>
        </p:spPr>
        <p:txBody>
          <a:bodyPr/>
          <a:lstStyle/>
          <a:p>
            <a:pPr eaLnBrk="1" hangingPunct="1"/>
            <a:r>
              <a:rPr lang="en-GB" altLang="ru-RU" smtClean="0"/>
              <a:t>K-Means: </a:t>
            </a:r>
            <a:br>
              <a:rPr lang="en-GB" altLang="ru-RU" smtClean="0"/>
            </a:br>
            <a:r>
              <a:rPr lang="en-GB" altLang="ru-RU" smtClean="0"/>
              <a:t>a generic clustering method</a:t>
            </a:r>
          </a:p>
        </p:txBody>
      </p:sp>
      <p:sp>
        <p:nvSpPr>
          <p:cNvPr id="2355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7630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altLang="ru-RU" sz="2400" smtClean="0"/>
              <a:t>  Entities are presented as multidimensional points (*)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altLang="ru-RU" sz="2400" smtClean="0"/>
              <a:t>                                   0. Put K hypothetical centroids (seeds)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altLang="ru-RU" sz="2400" smtClean="0"/>
              <a:t>                                   </a:t>
            </a:r>
            <a:r>
              <a:rPr lang="en-GB" altLang="ru-RU" sz="2400" smtClean="0">
                <a:solidFill>
                  <a:srgbClr val="BC3510"/>
                </a:solidFill>
              </a:rPr>
              <a:t>1. Assign points to the centroids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altLang="ru-RU" sz="2400" smtClean="0">
                <a:solidFill>
                  <a:srgbClr val="BC3510"/>
                </a:solidFill>
              </a:rPr>
              <a:t>                                       according to Minimum distance rule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altLang="ru-RU" sz="2400" smtClean="0"/>
              <a:t>                                   2. Put centroids in gravity centres of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altLang="ru-RU" sz="2400" smtClean="0"/>
              <a:t>                                       thus obtained clusters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altLang="ru-RU" sz="2400" smtClean="0"/>
              <a:t>                                   3. Iterate 1. and 2. until convergence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GB" altLang="ru-RU" sz="24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GB" altLang="ru-RU" sz="24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GB" altLang="ru-RU" sz="24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altLang="ru-RU" sz="2400" smtClean="0"/>
              <a:t>                                      </a:t>
            </a:r>
            <a:endParaRPr lang="en-GB" altLang="ru-RU" sz="2400" smtClean="0">
              <a:solidFill>
                <a:srgbClr val="BC3510"/>
              </a:solidFill>
            </a:endParaRPr>
          </a:p>
          <a:p>
            <a:pPr eaLnBrk="1" hangingPunct="1">
              <a:lnSpc>
                <a:spcPct val="5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GB" altLang="ru-RU" sz="2400" smtClean="0"/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 flipV="1">
            <a:off x="1676400" y="2057400"/>
            <a:ext cx="0" cy="3733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3557" name="Line 5"/>
          <p:cNvSpPr>
            <a:spLocks noChangeShapeType="1"/>
          </p:cNvSpPr>
          <p:nvPr/>
        </p:nvSpPr>
        <p:spPr bwMode="auto">
          <a:xfrm>
            <a:off x="914400" y="45720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685800" y="2286000"/>
            <a:ext cx="342900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lnSpc>
                <a:spcPct val="50000"/>
              </a:lnSpc>
            </a:pPr>
            <a:endParaRPr lang="en-GB" altLang="ru-RU"/>
          </a:p>
          <a:p>
            <a:pPr eaLnBrk="1" hangingPunct="1">
              <a:lnSpc>
                <a:spcPct val="50000"/>
              </a:lnSpc>
            </a:pPr>
            <a:r>
              <a:rPr lang="en-GB" altLang="ru-RU"/>
              <a:t>*  *</a:t>
            </a:r>
          </a:p>
          <a:p>
            <a:pPr eaLnBrk="1" hangingPunct="1">
              <a:lnSpc>
                <a:spcPct val="50000"/>
              </a:lnSpc>
              <a:buFontTx/>
              <a:buChar char="•"/>
            </a:pPr>
            <a:endParaRPr lang="en-GB" altLang="ru-RU"/>
          </a:p>
          <a:p>
            <a:pPr eaLnBrk="1" hangingPunct="1">
              <a:lnSpc>
                <a:spcPct val="50000"/>
              </a:lnSpc>
            </a:pPr>
            <a:r>
              <a:rPr lang="en-GB" altLang="ru-RU"/>
              <a:t> *  *             * * *</a:t>
            </a:r>
          </a:p>
          <a:p>
            <a:pPr eaLnBrk="1" hangingPunct="1">
              <a:lnSpc>
                <a:spcPct val="50000"/>
              </a:lnSpc>
            </a:pPr>
            <a:r>
              <a:rPr lang="en-GB" altLang="ru-RU"/>
              <a:t>                    * *    *</a:t>
            </a:r>
          </a:p>
          <a:p>
            <a:pPr eaLnBrk="1" hangingPunct="1">
              <a:lnSpc>
                <a:spcPct val="50000"/>
              </a:lnSpc>
            </a:pPr>
            <a:r>
              <a:rPr lang="en-GB" altLang="ru-RU"/>
              <a:t>   </a:t>
            </a:r>
            <a:r>
              <a:rPr lang="en-GB" altLang="ru-RU">
                <a:solidFill>
                  <a:srgbClr val="BC3510"/>
                </a:solidFill>
              </a:rPr>
              <a:t>@                   @</a:t>
            </a:r>
          </a:p>
          <a:p>
            <a:pPr eaLnBrk="1" hangingPunct="1">
              <a:lnSpc>
                <a:spcPct val="50000"/>
              </a:lnSpc>
            </a:pPr>
            <a:endParaRPr lang="en-GB" altLang="ru-RU">
              <a:solidFill>
                <a:srgbClr val="BC3510"/>
              </a:solidFill>
            </a:endParaRPr>
          </a:p>
          <a:p>
            <a:pPr eaLnBrk="1" hangingPunct="1">
              <a:lnSpc>
                <a:spcPct val="50000"/>
              </a:lnSpc>
            </a:pPr>
            <a:endParaRPr lang="en-GB" altLang="ru-RU"/>
          </a:p>
          <a:p>
            <a:pPr eaLnBrk="1" hangingPunct="1">
              <a:lnSpc>
                <a:spcPct val="50000"/>
              </a:lnSpc>
            </a:pPr>
            <a:endParaRPr lang="en-GB" altLang="ru-RU"/>
          </a:p>
          <a:p>
            <a:pPr eaLnBrk="1" hangingPunct="1">
              <a:lnSpc>
                <a:spcPct val="50000"/>
              </a:lnSpc>
            </a:pPr>
            <a:endParaRPr lang="en-GB" altLang="ru-RU"/>
          </a:p>
          <a:p>
            <a:pPr eaLnBrk="1" hangingPunct="1">
              <a:lnSpc>
                <a:spcPct val="50000"/>
              </a:lnSpc>
            </a:pPr>
            <a:endParaRPr lang="en-GB" altLang="ru-RU"/>
          </a:p>
          <a:p>
            <a:pPr eaLnBrk="1" hangingPunct="1">
              <a:lnSpc>
                <a:spcPct val="50000"/>
              </a:lnSpc>
            </a:pPr>
            <a:r>
              <a:rPr lang="en-GB" altLang="ru-RU"/>
              <a:t>             </a:t>
            </a:r>
            <a:r>
              <a:rPr lang="en-GB" altLang="ru-RU">
                <a:solidFill>
                  <a:srgbClr val="BC3510"/>
                </a:solidFill>
              </a:rPr>
              <a:t>@</a:t>
            </a:r>
          </a:p>
          <a:p>
            <a:pPr eaLnBrk="1" hangingPunct="1">
              <a:lnSpc>
                <a:spcPct val="50000"/>
              </a:lnSpc>
            </a:pPr>
            <a:r>
              <a:rPr lang="en-GB" altLang="ru-RU"/>
              <a:t>**</a:t>
            </a:r>
          </a:p>
          <a:p>
            <a:pPr eaLnBrk="1" hangingPunct="1">
              <a:lnSpc>
                <a:spcPct val="50000"/>
              </a:lnSpc>
            </a:pPr>
            <a:r>
              <a:rPr lang="en-GB" altLang="ru-RU"/>
              <a:t> * * *</a:t>
            </a:r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 flipH="1">
            <a:off x="1295400" y="3048000"/>
            <a:ext cx="1447800" cy="228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 flipH="1">
            <a:off x="2133600" y="3124200"/>
            <a:ext cx="609600" cy="1143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>
            <a:off x="2819400" y="3124200"/>
            <a:ext cx="381000" cy="1524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3562" name="Slide Number Placeholder 1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113FF8BF-5689-44AA-90D4-37AB37C8C772}" type="slidenum">
              <a:rPr lang="en-GB" altLang="ru-RU" sz="1400"/>
              <a:pPr eaLnBrk="1" hangingPunct="1"/>
              <a:t>4</a:t>
            </a:fld>
            <a:endParaRPr lang="en-GB" altLang="ru-RU" sz="1400"/>
          </a:p>
        </p:txBody>
      </p:sp>
    </p:spTree>
    <p:extLst>
      <p:ext uri="{BB962C8B-B14F-4D97-AF65-F5344CB8AC3E}">
        <p14:creationId xmlns:p14="http://schemas.microsoft.com/office/powerpoint/2010/main" xmlns="" val="563262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848600" cy="1447800"/>
          </a:xfrm>
        </p:spPr>
        <p:txBody>
          <a:bodyPr/>
          <a:lstStyle/>
          <a:p>
            <a:pPr eaLnBrk="1" hangingPunct="1"/>
            <a:r>
              <a:rPr lang="en-GB" altLang="ru-RU" smtClean="0"/>
              <a:t>K-Means: </a:t>
            </a:r>
            <a:br>
              <a:rPr lang="en-GB" altLang="ru-RU" smtClean="0"/>
            </a:br>
            <a:r>
              <a:rPr lang="en-GB" altLang="ru-RU" smtClean="0"/>
              <a:t>a generic clustering method</a:t>
            </a:r>
          </a:p>
        </p:txBody>
      </p:sp>
      <p:sp>
        <p:nvSpPr>
          <p:cNvPr id="2457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763000" cy="4953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GB" altLang="ru-RU" sz="2400" smtClean="0"/>
              <a:t>  Entities are presented as multidimensional points (*)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altLang="ru-RU" sz="2400" smtClean="0"/>
              <a:t>                                   0. Put K hypothetical centroids (seeds)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altLang="ru-RU" sz="2400" smtClean="0"/>
              <a:t>                                   1. Assign points to the centroids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altLang="ru-RU" sz="2400" smtClean="0"/>
              <a:t>                                       according to Minimum distance rule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altLang="ru-RU" sz="2400" smtClean="0"/>
              <a:t>                                   </a:t>
            </a:r>
            <a:r>
              <a:rPr lang="en-GB" altLang="ru-RU" sz="2400" smtClean="0">
                <a:solidFill>
                  <a:srgbClr val="BC3510"/>
                </a:solidFill>
              </a:rPr>
              <a:t>2. Put centroids in gravity centres of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altLang="ru-RU" sz="2400" smtClean="0">
                <a:solidFill>
                  <a:srgbClr val="BC3510"/>
                </a:solidFill>
              </a:rPr>
              <a:t>                                       thus obtained clusters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altLang="ru-RU" sz="2400" smtClean="0"/>
              <a:t>                                   3. Iterate 1. and 2. until convergence</a:t>
            </a:r>
          </a:p>
          <a:p>
            <a:pPr eaLnBrk="1" hangingPunct="1">
              <a:buFont typeface="Wingdings" pitchFamily="2" charset="2"/>
              <a:buNone/>
            </a:pPr>
            <a:endParaRPr lang="en-GB" altLang="ru-RU" sz="2400" smtClean="0"/>
          </a:p>
          <a:p>
            <a:pPr eaLnBrk="1" hangingPunct="1">
              <a:buFont typeface="Wingdings" pitchFamily="2" charset="2"/>
              <a:buNone/>
            </a:pPr>
            <a:endParaRPr lang="en-GB" altLang="ru-RU" sz="2400" smtClean="0"/>
          </a:p>
          <a:p>
            <a:pPr eaLnBrk="1" hangingPunct="1">
              <a:buFont typeface="Wingdings" pitchFamily="2" charset="2"/>
              <a:buNone/>
            </a:pPr>
            <a:endParaRPr lang="en-GB" altLang="ru-RU" sz="2400" smtClean="0"/>
          </a:p>
          <a:p>
            <a:pPr eaLnBrk="1" hangingPunct="1">
              <a:buFont typeface="Wingdings" pitchFamily="2" charset="2"/>
              <a:buNone/>
            </a:pPr>
            <a:r>
              <a:rPr lang="en-GB" altLang="ru-RU" sz="2400" smtClean="0"/>
              <a:t>                                      </a:t>
            </a:r>
          </a:p>
        </p:txBody>
      </p:sp>
      <p:sp>
        <p:nvSpPr>
          <p:cNvPr id="24580" name="Line 4"/>
          <p:cNvSpPr>
            <a:spLocks noChangeShapeType="1"/>
          </p:cNvSpPr>
          <p:nvPr/>
        </p:nvSpPr>
        <p:spPr bwMode="auto">
          <a:xfrm flipV="1">
            <a:off x="1676400" y="2057400"/>
            <a:ext cx="0" cy="3733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4581" name="Line 5"/>
          <p:cNvSpPr>
            <a:spLocks noChangeShapeType="1"/>
          </p:cNvSpPr>
          <p:nvPr/>
        </p:nvSpPr>
        <p:spPr bwMode="auto">
          <a:xfrm>
            <a:off x="914400" y="45720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685800" y="2286000"/>
            <a:ext cx="342900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lnSpc>
                <a:spcPct val="50000"/>
              </a:lnSpc>
            </a:pPr>
            <a:endParaRPr lang="en-GB" altLang="ru-RU"/>
          </a:p>
          <a:p>
            <a:pPr eaLnBrk="1" hangingPunct="1">
              <a:lnSpc>
                <a:spcPct val="50000"/>
              </a:lnSpc>
            </a:pPr>
            <a:r>
              <a:rPr lang="en-GB" altLang="ru-RU"/>
              <a:t>*  *</a:t>
            </a:r>
          </a:p>
          <a:p>
            <a:pPr eaLnBrk="1" hangingPunct="1">
              <a:lnSpc>
                <a:spcPct val="50000"/>
              </a:lnSpc>
              <a:buFontTx/>
              <a:buChar char="•"/>
            </a:pPr>
            <a:endParaRPr lang="en-GB" altLang="ru-RU"/>
          </a:p>
          <a:p>
            <a:pPr eaLnBrk="1" hangingPunct="1">
              <a:lnSpc>
                <a:spcPct val="50000"/>
              </a:lnSpc>
            </a:pPr>
            <a:r>
              <a:rPr lang="en-GB" altLang="ru-RU"/>
              <a:t> *  *             * * *</a:t>
            </a:r>
          </a:p>
          <a:p>
            <a:pPr eaLnBrk="1" hangingPunct="1">
              <a:lnSpc>
                <a:spcPct val="50000"/>
              </a:lnSpc>
            </a:pPr>
            <a:r>
              <a:rPr lang="en-GB" altLang="ru-RU"/>
              <a:t>                    * *    *</a:t>
            </a:r>
          </a:p>
          <a:p>
            <a:pPr eaLnBrk="1" hangingPunct="1">
              <a:lnSpc>
                <a:spcPct val="50000"/>
              </a:lnSpc>
            </a:pPr>
            <a:r>
              <a:rPr lang="en-GB" altLang="ru-RU"/>
              <a:t>   </a:t>
            </a:r>
            <a:r>
              <a:rPr lang="en-GB" altLang="ru-RU">
                <a:solidFill>
                  <a:srgbClr val="BC3510"/>
                </a:solidFill>
              </a:rPr>
              <a:t>@                   @</a:t>
            </a:r>
          </a:p>
          <a:p>
            <a:pPr eaLnBrk="1" hangingPunct="1">
              <a:lnSpc>
                <a:spcPct val="50000"/>
              </a:lnSpc>
            </a:pPr>
            <a:endParaRPr lang="en-GB" altLang="ru-RU">
              <a:solidFill>
                <a:srgbClr val="BC3510"/>
              </a:solidFill>
            </a:endParaRPr>
          </a:p>
          <a:p>
            <a:pPr eaLnBrk="1" hangingPunct="1">
              <a:lnSpc>
                <a:spcPct val="50000"/>
              </a:lnSpc>
            </a:pPr>
            <a:endParaRPr lang="en-GB" altLang="ru-RU"/>
          </a:p>
          <a:p>
            <a:pPr eaLnBrk="1" hangingPunct="1">
              <a:lnSpc>
                <a:spcPct val="50000"/>
              </a:lnSpc>
            </a:pPr>
            <a:endParaRPr lang="en-GB" altLang="ru-RU"/>
          </a:p>
          <a:p>
            <a:pPr eaLnBrk="1" hangingPunct="1">
              <a:lnSpc>
                <a:spcPct val="50000"/>
              </a:lnSpc>
            </a:pPr>
            <a:endParaRPr lang="en-GB" altLang="ru-RU"/>
          </a:p>
          <a:p>
            <a:pPr eaLnBrk="1" hangingPunct="1">
              <a:lnSpc>
                <a:spcPct val="50000"/>
              </a:lnSpc>
            </a:pPr>
            <a:endParaRPr lang="en-GB" altLang="ru-RU"/>
          </a:p>
          <a:p>
            <a:pPr eaLnBrk="1" hangingPunct="1">
              <a:lnSpc>
                <a:spcPct val="50000"/>
              </a:lnSpc>
            </a:pPr>
            <a:r>
              <a:rPr lang="en-GB" altLang="ru-RU"/>
              <a:t>             </a:t>
            </a:r>
            <a:r>
              <a:rPr lang="en-GB" altLang="ru-RU">
                <a:solidFill>
                  <a:srgbClr val="BC3510"/>
                </a:solidFill>
              </a:rPr>
              <a:t>@</a:t>
            </a:r>
          </a:p>
          <a:p>
            <a:pPr eaLnBrk="1" hangingPunct="1">
              <a:lnSpc>
                <a:spcPct val="50000"/>
              </a:lnSpc>
            </a:pPr>
            <a:r>
              <a:rPr lang="en-GB" altLang="ru-RU"/>
              <a:t>**</a:t>
            </a:r>
          </a:p>
          <a:p>
            <a:pPr eaLnBrk="1" hangingPunct="1">
              <a:lnSpc>
                <a:spcPct val="50000"/>
              </a:lnSpc>
            </a:pPr>
            <a:r>
              <a:rPr lang="en-GB" altLang="ru-RU"/>
              <a:t> * * *</a:t>
            </a:r>
          </a:p>
        </p:txBody>
      </p:sp>
      <p:sp>
        <p:nvSpPr>
          <p:cNvPr id="24583" name="Line 10"/>
          <p:cNvSpPr>
            <a:spLocks noChangeShapeType="1"/>
          </p:cNvSpPr>
          <p:nvPr/>
        </p:nvSpPr>
        <p:spPr bwMode="auto">
          <a:xfrm flipH="1">
            <a:off x="1219200" y="4343400"/>
            <a:ext cx="838200" cy="228600"/>
          </a:xfrm>
          <a:prstGeom prst="line">
            <a:avLst/>
          </a:prstGeom>
          <a:noFill/>
          <a:ln w="28575">
            <a:solidFill>
              <a:srgbClr val="BC351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4584" name="Line 11"/>
          <p:cNvSpPr>
            <a:spLocks noChangeShapeType="1"/>
          </p:cNvSpPr>
          <p:nvPr/>
        </p:nvSpPr>
        <p:spPr bwMode="auto">
          <a:xfrm flipH="1" flipV="1">
            <a:off x="3048000" y="2971800"/>
            <a:ext cx="228600" cy="228600"/>
          </a:xfrm>
          <a:prstGeom prst="line">
            <a:avLst/>
          </a:prstGeom>
          <a:noFill/>
          <a:ln w="28575">
            <a:solidFill>
              <a:srgbClr val="BC351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4585" name="Line 12"/>
          <p:cNvSpPr>
            <a:spLocks noChangeShapeType="1"/>
          </p:cNvSpPr>
          <p:nvPr/>
        </p:nvSpPr>
        <p:spPr bwMode="auto">
          <a:xfrm flipH="1" flipV="1">
            <a:off x="1066800" y="2667000"/>
            <a:ext cx="76200" cy="533400"/>
          </a:xfrm>
          <a:prstGeom prst="line">
            <a:avLst/>
          </a:prstGeom>
          <a:noFill/>
          <a:ln w="28575">
            <a:solidFill>
              <a:srgbClr val="BC351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4586" name="Slide Number Placeholder 1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AECD9167-9092-4A21-8359-1BDCC71A497D}" type="slidenum">
              <a:rPr lang="en-GB" altLang="ru-RU" sz="1400"/>
              <a:pPr eaLnBrk="1" hangingPunct="1"/>
              <a:t>5</a:t>
            </a:fld>
            <a:endParaRPr lang="en-GB" altLang="ru-RU" sz="1400"/>
          </a:p>
        </p:txBody>
      </p:sp>
    </p:spTree>
    <p:extLst>
      <p:ext uri="{BB962C8B-B14F-4D97-AF65-F5344CB8AC3E}">
        <p14:creationId xmlns:p14="http://schemas.microsoft.com/office/powerpoint/2010/main" xmlns="" val="32707242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848600" cy="1447800"/>
          </a:xfrm>
        </p:spPr>
        <p:txBody>
          <a:bodyPr/>
          <a:lstStyle/>
          <a:p>
            <a:pPr eaLnBrk="1" hangingPunct="1"/>
            <a:r>
              <a:rPr lang="en-GB" altLang="ru-RU" smtClean="0"/>
              <a:t>K-Means: </a:t>
            </a:r>
            <a:br>
              <a:rPr lang="en-GB" altLang="ru-RU" smtClean="0"/>
            </a:br>
            <a:r>
              <a:rPr lang="en-GB" altLang="ru-RU" smtClean="0"/>
              <a:t>a generic clustering method</a:t>
            </a:r>
          </a:p>
        </p:txBody>
      </p:sp>
      <p:sp>
        <p:nvSpPr>
          <p:cNvPr id="2560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7630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altLang="ru-RU" sz="2400" smtClean="0"/>
              <a:t>  Entities are presented as multidimensional points (*)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altLang="ru-RU" sz="2400" smtClean="0"/>
              <a:t>                                   0. Put K hypothetical centroids (seeds)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altLang="ru-RU" sz="2400" smtClean="0"/>
              <a:t>                                   1. Assign points to the centroids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altLang="ru-RU" sz="2400" smtClean="0"/>
              <a:t>                                       according to Minimum distance rule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altLang="ru-RU" sz="2400" smtClean="0"/>
              <a:t>                                   2. Put centroids in gravity centres of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altLang="ru-RU" sz="2400" smtClean="0"/>
              <a:t>                                       thus obtained clusters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altLang="ru-RU" sz="2400" smtClean="0"/>
              <a:t>                                   3. Iterate 1. and 2. until convergence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altLang="ru-RU" sz="2400" smtClean="0"/>
              <a:t>                                   </a:t>
            </a:r>
            <a:r>
              <a:rPr lang="en-GB" altLang="ru-RU" sz="2400" smtClean="0">
                <a:solidFill>
                  <a:srgbClr val="BC3510"/>
                </a:solidFill>
              </a:rPr>
              <a:t>4. Output final centroids and clusters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GB" altLang="ru-RU" sz="24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GB" altLang="ru-RU" sz="24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GB" altLang="ru-RU" sz="24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altLang="ru-RU" sz="2400" smtClean="0"/>
              <a:t>                                      </a:t>
            </a:r>
          </a:p>
        </p:txBody>
      </p:sp>
      <p:sp>
        <p:nvSpPr>
          <p:cNvPr id="25604" name="Line 4"/>
          <p:cNvSpPr>
            <a:spLocks noChangeShapeType="1"/>
          </p:cNvSpPr>
          <p:nvPr/>
        </p:nvSpPr>
        <p:spPr bwMode="auto">
          <a:xfrm flipV="1">
            <a:off x="1676400" y="2057400"/>
            <a:ext cx="0" cy="3733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5605" name="Line 5"/>
          <p:cNvSpPr>
            <a:spLocks noChangeShapeType="1"/>
          </p:cNvSpPr>
          <p:nvPr/>
        </p:nvSpPr>
        <p:spPr bwMode="auto">
          <a:xfrm>
            <a:off x="914400" y="45720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685800" y="2286000"/>
            <a:ext cx="342900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lnSpc>
                <a:spcPct val="50000"/>
              </a:lnSpc>
            </a:pPr>
            <a:endParaRPr lang="en-GB" altLang="ru-RU"/>
          </a:p>
          <a:p>
            <a:pPr eaLnBrk="1" hangingPunct="1">
              <a:lnSpc>
                <a:spcPct val="50000"/>
              </a:lnSpc>
            </a:pPr>
            <a:r>
              <a:rPr lang="en-GB" altLang="ru-RU"/>
              <a:t>*  *</a:t>
            </a:r>
          </a:p>
          <a:p>
            <a:pPr eaLnBrk="1" hangingPunct="1">
              <a:lnSpc>
                <a:spcPct val="50000"/>
              </a:lnSpc>
            </a:pPr>
            <a:r>
              <a:rPr lang="en-GB" altLang="ru-RU"/>
              <a:t>  </a:t>
            </a:r>
            <a:r>
              <a:rPr lang="en-GB" altLang="ru-RU">
                <a:solidFill>
                  <a:srgbClr val="BC3510"/>
                </a:solidFill>
              </a:rPr>
              <a:t>@</a:t>
            </a:r>
          </a:p>
          <a:p>
            <a:pPr eaLnBrk="1" hangingPunct="1">
              <a:lnSpc>
                <a:spcPct val="50000"/>
              </a:lnSpc>
            </a:pPr>
            <a:r>
              <a:rPr lang="en-GB" altLang="ru-RU"/>
              <a:t> *  *             * </a:t>
            </a:r>
            <a:r>
              <a:rPr lang="en-GB" altLang="ru-RU">
                <a:solidFill>
                  <a:srgbClr val="BC3510"/>
                </a:solidFill>
              </a:rPr>
              <a:t>@</a:t>
            </a:r>
            <a:r>
              <a:rPr lang="en-GB" altLang="ru-RU"/>
              <a:t> *</a:t>
            </a:r>
          </a:p>
          <a:p>
            <a:pPr eaLnBrk="1" hangingPunct="1">
              <a:lnSpc>
                <a:spcPct val="50000"/>
              </a:lnSpc>
            </a:pPr>
            <a:r>
              <a:rPr lang="en-GB" altLang="ru-RU"/>
              <a:t>                    * *    *</a:t>
            </a:r>
          </a:p>
          <a:p>
            <a:pPr eaLnBrk="1" hangingPunct="1">
              <a:lnSpc>
                <a:spcPct val="50000"/>
              </a:lnSpc>
            </a:pPr>
            <a:r>
              <a:rPr lang="en-GB" altLang="ru-RU"/>
              <a:t>   </a:t>
            </a:r>
            <a:r>
              <a:rPr lang="en-GB" altLang="ru-RU">
                <a:solidFill>
                  <a:srgbClr val="BC3510"/>
                </a:solidFill>
              </a:rPr>
              <a:t>                   </a:t>
            </a:r>
          </a:p>
          <a:p>
            <a:pPr eaLnBrk="1" hangingPunct="1">
              <a:lnSpc>
                <a:spcPct val="50000"/>
              </a:lnSpc>
            </a:pPr>
            <a:endParaRPr lang="en-GB" altLang="ru-RU">
              <a:solidFill>
                <a:srgbClr val="BC3510"/>
              </a:solidFill>
            </a:endParaRPr>
          </a:p>
          <a:p>
            <a:pPr eaLnBrk="1" hangingPunct="1">
              <a:lnSpc>
                <a:spcPct val="50000"/>
              </a:lnSpc>
            </a:pPr>
            <a:endParaRPr lang="en-GB" altLang="ru-RU"/>
          </a:p>
          <a:p>
            <a:pPr eaLnBrk="1" hangingPunct="1">
              <a:lnSpc>
                <a:spcPct val="50000"/>
              </a:lnSpc>
            </a:pPr>
            <a:endParaRPr lang="en-GB" altLang="ru-RU"/>
          </a:p>
          <a:p>
            <a:pPr eaLnBrk="1" hangingPunct="1">
              <a:lnSpc>
                <a:spcPct val="50000"/>
              </a:lnSpc>
            </a:pPr>
            <a:endParaRPr lang="en-GB" altLang="ru-RU"/>
          </a:p>
          <a:p>
            <a:pPr eaLnBrk="1" hangingPunct="1">
              <a:lnSpc>
                <a:spcPct val="50000"/>
              </a:lnSpc>
            </a:pPr>
            <a:endParaRPr lang="en-GB" altLang="ru-RU"/>
          </a:p>
          <a:p>
            <a:pPr eaLnBrk="1" hangingPunct="1">
              <a:lnSpc>
                <a:spcPct val="50000"/>
              </a:lnSpc>
            </a:pPr>
            <a:r>
              <a:rPr lang="en-GB" altLang="ru-RU"/>
              <a:t>             </a:t>
            </a:r>
            <a:endParaRPr lang="en-GB" altLang="ru-RU">
              <a:solidFill>
                <a:srgbClr val="BC3510"/>
              </a:solidFill>
            </a:endParaRPr>
          </a:p>
          <a:p>
            <a:pPr eaLnBrk="1" hangingPunct="1">
              <a:lnSpc>
                <a:spcPct val="50000"/>
              </a:lnSpc>
            </a:pPr>
            <a:r>
              <a:rPr lang="en-GB" altLang="ru-RU"/>
              <a:t>**</a:t>
            </a:r>
          </a:p>
          <a:p>
            <a:pPr eaLnBrk="1" hangingPunct="1">
              <a:lnSpc>
                <a:spcPct val="50000"/>
              </a:lnSpc>
            </a:pPr>
            <a:r>
              <a:rPr lang="en-GB" altLang="ru-RU"/>
              <a:t> * * *</a:t>
            </a:r>
          </a:p>
        </p:txBody>
      </p:sp>
      <p:sp>
        <p:nvSpPr>
          <p:cNvPr id="25607" name="Text Box 10"/>
          <p:cNvSpPr txBox="1">
            <a:spLocks noChangeArrowheads="1"/>
          </p:cNvSpPr>
          <p:nvPr/>
        </p:nvSpPr>
        <p:spPr bwMode="auto">
          <a:xfrm>
            <a:off x="914400" y="43434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ru-RU">
                <a:solidFill>
                  <a:srgbClr val="BC3510"/>
                </a:solidFill>
              </a:rPr>
              <a:t>@</a:t>
            </a:r>
          </a:p>
        </p:txBody>
      </p:sp>
      <p:sp>
        <p:nvSpPr>
          <p:cNvPr id="25608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A3FEED18-7779-4036-B14A-5286B77BB5D7}" type="slidenum">
              <a:rPr lang="en-GB" altLang="ru-RU" sz="1400"/>
              <a:pPr eaLnBrk="1" hangingPunct="1"/>
              <a:t>6</a:t>
            </a:fld>
            <a:endParaRPr lang="en-GB" altLang="ru-RU" sz="1400"/>
          </a:p>
        </p:txBody>
      </p:sp>
    </p:spTree>
    <p:extLst>
      <p:ext uri="{BB962C8B-B14F-4D97-AF65-F5344CB8AC3E}">
        <p14:creationId xmlns:p14="http://schemas.microsoft.com/office/powerpoint/2010/main" xmlns="" val="3817743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altLang="ru-RU" sz="4000" smtClean="0"/>
              <a:t>K-Means  criterion: Summary distance to cluster centroids</a:t>
            </a:r>
          </a:p>
        </p:txBody>
      </p:sp>
      <p:sp>
        <p:nvSpPr>
          <p:cNvPr id="1028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557338"/>
            <a:ext cx="7766050" cy="44624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altLang="ru-RU" sz="1800" smtClean="0"/>
              <a:t>                                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altLang="ru-RU" sz="1800" smtClean="0"/>
              <a:t>					</a:t>
            </a:r>
            <a:r>
              <a:rPr lang="en-GB" altLang="ru-RU" sz="2400" b="1" smtClean="0"/>
              <a:t>Minimize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altLang="ru-RU" sz="1800" smtClean="0"/>
              <a:t>                                  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altLang="ru-RU" sz="1800" smtClean="0"/>
              <a:t>                                                                 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altLang="ru-RU" sz="1800" smtClean="0"/>
              <a:t>                              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altLang="ru-RU" sz="1800" smtClean="0"/>
              <a:t>                                   </a:t>
            </a:r>
            <a:endParaRPr lang="en-GB" altLang="ru-RU" sz="1800" smtClean="0">
              <a:solidFill>
                <a:srgbClr val="BC3510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altLang="ru-RU" sz="1800" smtClean="0">
              <a:solidFill>
                <a:srgbClr val="BC3510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altLang="ru-RU" sz="1800" smtClean="0">
              <a:solidFill>
                <a:srgbClr val="BC3510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altLang="ru-RU" sz="1800" smtClean="0">
              <a:solidFill>
                <a:srgbClr val="BC3510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altLang="ru-RU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altLang="ru-RU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altLang="ru-RU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altLang="ru-RU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altLang="ru-RU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altLang="ru-RU" sz="1800" smtClean="0"/>
              <a:t>                                      </a:t>
            </a:r>
          </a:p>
        </p:txBody>
      </p:sp>
      <p:sp>
        <p:nvSpPr>
          <p:cNvPr id="1029" name="Line 1028"/>
          <p:cNvSpPr>
            <a:spLocks noChangeShapeType="1"/>
          </p:cNvSpPr>
          <p:nvPr/>
        </p:nvSpPr>
        <p:spPr bwMode="auto">
          <a:xfrm flipV="1">
            <a:off x="1692275" y="1844675"/>
            <a:ext cx="0" cy="3733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030" name="Line 1029"/>
          <p:cNvSpPr>
            <a:spLocks noChangeShapeType="1"/>
          </p:cNvSpPr>
          <p:nvPr/>
        </p:nvSpPr>
        <p:spPr bwMode="auto">
          <a:xfrm>
            <a:off x="914400" y="45720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031" name="Text Box 1030"/>
          <p:cNvSpPr txBox="1">
            <a:spLocks noChangeArrowheads="1"/>
          </p:cNvSpPr>
          <p:nvPr/>
        </p:nvSpPr>
        <p:spPr bwMode="auto">
          <a:xfrm>
            <a:off x="685800" y="2286000"/>
            <a:ext cx="4246563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lnSpc>
                <a:spcPct val="50000"/>
              </a:lnSpc>
            </a:pPr>
            <a:endParaRPr lang="en-GB" altLang="ru-RU"/>
          </a:p>
          <a:p>
            <a:pPr eaLnBrk="1" hangingPunct="1">
              <a:lnSpc>
                <a:spcPct val="50000"/>
              </a:lnSpc>
            </a:pPr>
            <a:r>
              <a:rPr lang="en-GB" altLang="ru-RU"/>
              <a:t>*  *</a:t>
            </a:r>
          </a:p>
          <a:p>
            <a:pPr eaLnBrk="1" hangingPunct="1">
              <a:lnSpc>
                <a:spcPct val="50000"/>
              </a:lnSpc>
            </a:pPr>
            <a:r>
              <a:rPr lang="en-GB" altLang="ru-RU"/>
              <a:t>  </a:t>
            </a:r>
            <a:r>
              <a:rPr lang="en-GB" altLang="ru-RU">
                <a:solidFill>
                  <a:srgbClr val="BC3510"/>
                </a:solidFill>
              </a:rPr>
              <a:t>@</a:t>
            </a:r>
          </a:p>
          <a:p>
            <a:pPr eaLnBrk="1" hangingPunct="1">
              <a:lnSpc>
                <a:spcPct val="50000"/>
              </a:lnSpc>
            </a:pPr>
            <a:r>
              <a:rPr lang="en-GB" altLang="ru-RU"/>
              <a:t> *  *             * </a:t>
            </a:r>
            <a:r>
              <a:rPr lang="en-GB" altLang="ru-RU">
                <a:solidFill>
                  <a:srgbClr val="BC3510"/>
                </a:solidFill>
              </a:rPr>
              <a:t>@</a:t>
            </a:r>
            <a:r>
              <a:rPr lang="en-GB" altLang="ru-RU"/>
              <a:t> *</a:t>
            </a:r>
          </a:p>
          <a:p>
            <a:pPr eaLnBrk="1" hangingPunct="1">
              <a:lnSpc>
                <a:spcPct val="50000"/>
              </a:lnSpc>
            </a:pPr>
            <a:r>
              <a:rPr lang="en-GB" altLang="ru-RU"/>
              <a:t>                    * *    *</a:t>
            </a:r>
          </a:p>
          <a:p>
            <a:pPr eaLnBrk="1" hangingPunct="1">
              <a:lnSpc>
                <a:spcPct val="50000"/>
              </a:lnSpc>
            </a:pPr>
            <a:r>
              <a:rPr lang="en-GB" altLang="ru-RU"/>
              <a:t>   </a:t>
            </a:r>
            <a:r>
              <a:rPr lang="en-GB" altLang="ru-RU">
                <a:solidFill>
                  <a:srgbClr val="BC3510"/>
                </a:solidFill>
              </a:rPr>
              <a:t>                   </a:t>
            </a:r>
          </a:p>
          <a:p>
            <a:pPr eaLnBrk="1" hangingPunct="1">
              <a:lnSpc>
                <a:spcPct val="50000"/>
              </a:lnSpc>
            </a:pPr>
            <a:endParaRPr lang="en-GB" altLang="ru-RU">
              <a:solidFill>
                <a:srgbClr val="BC3510"/>
              </a:solidFill>
            </a:endParaRPr>
          </a:p>
          <a:p>
            <a:pPr eaLnBrk="1" hangingPunct="1">
              <a:lnSpc>
                <a:spcPct val="50000"/>
              </a:lnSpc>
            </a:pPr>
            <a:endParaRPr lang="en-GB" altLang="ru-RU"/>
          </a:p>
          <a:p>
            <a:pPr eaLnBrk="1" hangingPunct="1">
              <a:lnSpc>
                <a:spcPct val="50000"/>
              </a:lnSpc>
            </a:pPr>
            <a:endParaRPr lang="en-GB" altLang="ru-RU"/>
          </a:p>
          <a:p>
            <a:pPr eaLnBrk="1" hangingPunct="1">
              <a:lnSpc>
                <a:spcPct val="50000"/>
              </a:lnSpc>
            </a:pPr>
            <a:endParaRPr lang="en-GB" altLang="ru-RU"/>
          </a:p>
          <a:p>
            <a:pPr eaLnBrk="1" hangingPunct="1">
              <a:lnSpc>
                <a:spcPct val="50000"/>
              </a:lnSpc>
            </a:pPr>
            <a:endParaRPr lang="en-GB" altLang="ru-RU"/>
          </a:p>
          <a:p>
            <a:pPr eaLnBrk="1" hangingPunct="1">
              <a:lnSpc>
                <a:spcPct val="50000"/>
              </a:lnSpc>
            </a:pPr>
            <a:r>
              <a:rPr lang="en-GB" altLang="ru-RU"/>
              <a:t>             </a:t>
            </a:r>
            <a:endParaRPr lang="en-GB" altLang="ru-RU">
              <a:solidFill>
                <a:srgbClr val="BC3510"/>
              </a:solidFill>
            </a:endParaRPr>
          </a:p>
          <a:p>
            <a:pPr eaLnBrk="1" hangingPunct="1">
              <a:lnSpc>
                <a:spcPct val="50000"/>
              </a:lnSpc>
            </a:pPr>
            <a:r>
              <a:rPr lang="en-GB" altLang="ru-RU"/>
              <a:t>**</a:t>
            </a:r>
          </a:p>
          <a:p>
            <a:pPr eaLnBrk="1" hangingPunct="1">
              <a:lnSpc>
                <a:spcPct val="50000"/>
              </a:lnSpc>
            </a:pPr>
            <a:r>
              <a:rPr lang="en-GB" altLang="ru-RU"/>
              <a:t> * * *</a:t>
            </a:r>
          </a:p>
        </p:txBody>
      </p:sp>
      <p:sp>
        <p:nvSpPr>
          <p:cNvPr id="1032" name="Text Box 1031"/>
          <p:cNvSpPr txBox="1">
            <a:spLocks noChangeArrowheads="1"/>
          </p:cNvSpPr>
          <p:nvPr/>
        </p:nvSpPr>
        <p:spPr bwMode="auto">
          <a:xfrm>
            <a:off x="914400" y="43434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ru-RU">
                <a:solidFill>
                  <a:srgbClr val="BC3510"/>
                </a:solidFill>
              </a:rPr>
              <a:t>@</a:t>
            </a:r>
          </a:p>
        </p:txBody>
      </p:sp>
      <p:sp>
        <p:nvSpPr>
          <p:cNvPr id="1033" name="Line 1032"/>
          <p:cNvSpPr>
            <a:spLocks noChangeShapeType="1"/>
          </p:cNvSpPr>
          <p:nvPr/>
        </p:nvSpPr>
        <p:spPr bwMode="auto">
          <a:xfrm>
            <a:off x="900113" y="2492375"/>
            <a:ext cx="142875" cy="144463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034" name="Line 1034"/>
          <p:cNvSpPr>
            <a:spLocks noChangeShapeType="1"/>
          </p:cNvSpPr>
          <p:nvPr/>
        </p:nvSpPr>
        <p:spPr bwMode="auto">
          <a:xfrm flipH="1">
            <a:off x="1116013" y="2492375"/>
            <a:ext cx="71437" cy="144463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035" name="Line 1035"/>
          <p:cNvSpPr>
            <a:spLocks noChangeShapeType="1"/>
          </p:cNvSpPr>
          <p:nvPr/>
        </p:nvSpPr>
        <p:spPr bwMode="auto">
          <a:xfrm flipH="1" flipV="1">
            <a:off x="1187450" y="2708275"/>
            <a:ext cx="144463" cy="730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036" name="Line 1036"/>
          <p:cNvSpPr>
            <a:spLocks noChangeShapeType="1"/>
          </p:cNvSpPr>
          <p:nvPr/>
        </p:nvSpPr>
        <p:spPr bwMode="auto">
          <a:xfrm flipV="1">
            <a:off x="971550" y="2781300"/>
            <a:ext cx="0" cy="7143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037" name="Line 1037"/>
          <p:cNvSpPr>
            <a:spLocks noChangeShapeType="1"/>
          </p:cNvSpPr>
          <p:nvPr/>
        </p:nvSpPr>
        <p:spPr bwMode="auto">
          <a:xfrm>
            <a:off x="827088" y="4508500"/>
            <a:ext cx="144462" cy="730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038" name="Line 1038"/>
          <p:cNvSpPr>
            <a:spLocks noChangeShapeType="1"/>
          </p:cNvSpPr>
          <p:nvPr/>
        </p:nvSpPr>
        <p:spPr bwMode="auto">
          <a:xfrm flipH="1" flipV="1">
            <a:off x="1187450" y="4581525"/>
            <a:ext cx="288925" cy="14287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039" name="Line 1039"/>
          <p:cNvSpPr>
            <a:spLocks noChangeShapeType="1"/>
          </p:cNvSpPr>
          <p:nvPr/>
        </p:nvSpPr>
        <p:spPr bwMode="auto">
          <a:xfrm flipV="1">
            <a:off x="900113" y="4508500"/>
            <a:ext cx="215900" cy="144463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040" name="Line 1040"/>
          <p:cNvSpPr>
            <a:spLocks noChangeShapeType="1"/>
          </p:cNvSpPr>
          <p:nvPr/>
        </p:nvSpPr>
        <p:spPr bwMode="auto">
          <a:xfrm flipV="1">
            <a:off x="2771775" y="2924175"/>
            <a:ext cx="215900" cy="730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041" name="Line 1041"/>
          <p:cNvSpPr>
            <a:spLocks noChangeShapeType="1"/>
          </p:cNvSpPr>
          <p:nvPr/>
        </p:nvSpPr>
        <p:spPr bwMode="auto">
          <a:xfrm>
            <a:off x="2700338" y="2781300"/>
            <a:ext cx="358775" cy="71438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042" name="Line 1042"/>
          <p:cNvSpPr>
            <a:spLocks noChangeShapeType="1"/>
          </p:cNvSpPr>
          <p:nvPr/>
        </p:nvSpPr>
        <p:spPr bwMode="auto">
          <a:xfrm flipH="1">
            <a:off x="3059113" y="2852738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043" name="Line 1043"/>
          <p:cNvSpPr>
            <a:spLocks noChangeShapeType="1"/>
          </p:cNvSpPr>
          <p:nvPr/>
        </p:nvSpPr>
        <p:spPr bwMode="auto">
          <a:xfrm flipH="1">
            <a:off x="3059113" y="2997200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graphicFrame>
        <p:nvGraphicFramePr>
          <p:cNvPr id="1026" name="Object 1046"/>
          <p:cNvGraphicFramePr>
            <a:graphicFrameLocks noChangeAspect="1"/>
          </p:cNvGraphicFramePr>
          <p:nvPr>
            <p:ph sz="half" idx="2"/>
          </p:nvPr>
        </p:nvGraphicFramePr>
        <p:xfrm>
          <a:off x="0" y="5084763"/>
          <a:ext cx="9144000" cy="1384300"/>
        </p:xfrm>
        <a:graphic>
          <a:graphicData uri="http://schemas.openxmlformats.org/presentationml/2006/ole">
            <p:oleObj spid="_x0000_s1033" name="Equation" r:id="rId4" imgW="3098800" imgH="469900" progId="Equation.3">
              <p:embed/>
            </p:oleObj>
          </a:graphicData>
        </a:graphic>
      </p:graphicFrame>
      <p:sp>
        <p:nvSpPr>
          <p:cNvPr id="1044" name="Slide Number Placeholder 2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FAB8713B-F9F4-4C52-8CCC-036E9875A10A}" type="slidenum">
              <a:rPr lang="en-GB" altLang="ru-RU" sz="1400"/>
              <a:pPr eaLnBrk="1" hangingPunct="1"/>
              <a:t>7</a:t>
            </a:fld>
            <a:endParaRPr lang="en-GB" altLang="ru-RU" sz="1400"/>
          </a:p>
        </p:txBody>
      </p:sp>
    </p:spTree>
    <p:extLst>
      <p:ext uri="{BB962C8B-B14F-4D97-AF65-F5344CB8AC3E}">
        <p14:creationId xmlns:p14="http://schemas.microsoft.com/office/powerpoint/2010/main" xmlns="" val="4023512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7696200" cy="914400"/>
          </a:xfrm>
        </p:spPr>
        <p:txBody>
          <a:bodyPr/>
          <a:lstStyle/>
          <a:p>
            <a:pPr eaLnBrk="1" hangingPunct="1"/>
            <a:r>
              <a:rPr lang="en-US" altLang="ru-RU" smtClean="0"/>
              <a:t>     Advantages of K-Means</a:t>
            </a:r>
          </a:p>
        </p:txBody>
      </p:sp>
      <p:sp>
        <p:nvSpPr>
          <p:cNvPr id="2662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372475" cy="5867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altLang="ru-RU" sz="2400" b="1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altLang="ru-RU" sz="2400" b="1" smtClean="0"/>
              <a:t> </a:t>
            </a:r>
            <a:r>
              <a:rPr lang="en-GB" altLang="ru-RU" sz="2800" b="1" smtClean="0"/>
              <a:t>- Models typology building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altLang="ru-RU" sz="2800" b="1" smtClean="0"/>
              <a:t> - Simple “data recovery” criterion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altLang="ru-RU" sz="2800" b="1" smtClean="0"/>
              <a:t> - Computationally effective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altLang="ru-RU" sz="2800" b="1" smtClean="0"/>
              <a:t> - Can be utilised incrementally, `on-line’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altLang="ru-RU" sz="2800" b="1" smtClean="0"/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ru-RU" sz="2800" smtClean="0">
                <a:solidFill>
                  <a:srgbClr val="090A15"/>
                </a:solidFill>
              </a:rPr>
              <a:t>      </a:t>
            </a:r>
            <a:r>
              <a:rPr lang="en-GB" altLang="ru-RU" sz="3600" b="1" smtClean="0">
                <a:solidFill>
                  <a:srgbClr val="090A15"/>
                </a:solidFill>
              </a:rPr>
              <a:t>Shortcomings of K-Means</a:t>
            </a:r>
            <a:r>
              <a:rPr lang="en-GB" altLang="ru-RU" sz="2800" b="1" smtClean="0">
                <a:solidFill>
                  <a:srgbClr val="090A15"/>
                </a:solidFill>
                <a:latin typeface="Times New Roman" pitchFamily="18" charset="0"/>
              </a:rPr>
              <a:t> 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ru-RU" b="1" smtClean="0">
                <a:solidFill>
                  <a:srgbClr val="BC3510"/>
                </a:solidFill>
              </a:rPr>
              <a:t> 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ru-RU" b="1" smtClean="0">
                <a:solidFill>
                  <a:srgbClr val="BC3510"/>
                </a:solidFill>
              </a:rPr>
              <a:t> - Initialisation: no advice on K or initial centroids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ru-RU" b="1" smtClean="0">
                <a:solidFill>
                  <a:srgbClr val="BC3510"/>
                </a:solidFill>
              </a:rPr>
              <a:t> - No deep minima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ru-RU" b="1" smtClean="0">
                <a:solidFill>
                  <a:srgbClr val="BC3510"/>
                </a:solidFill>
              </a:rPr>
              <a:t> - No defence of irrelevant features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GB" altLang="ru-RU" sz="2400" b="1" smtClean="0">
              <a:solidFill>
                <a:srgbClr val="BC3510"/>
              </a:solidFill>
              <a:latin typeface="Courier New" pitchFamily="49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ru-RU" sz="2400" b="1" smtClean="0"/>
              <a:t>  </a:t>
            </a:r>
            <a:endParaRPr lang="en-GB" altLang="ru-RU" sz="2400" b="1" smtClean="0">
              <a:latin typeface="Courier New" pitchFamily="49" charset="0"/>
            </a:endParaRPr>
          </a:p>
          <a:p>
            <a:pPr lvl="2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ru-RU" smtClean="0">
              <a:latin typeface="Times New Roman" pitchFamily="18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GB" altLang="ru-RU" sz="2800" b="1" smtClean="0">
              <a:solidFill>
                <a:srgbClr val="090A15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ru-RU" sz="2400" b="1" smtClean="0"/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2D7D6A28-CBEE-4C0D-B500-98B3C623E199}" type="slidenum">
              <a:rPr lang="en-GB" altLang="ru-RU" sz="1400"/>
              <a:pPr eaLnBrk="1" hangingPunct="1"/>
              <a:t>8</a:t>
            </a:fld>
            <a:endParaRPr lang="en-GB" altLang="ru-RU" sz="1400"/>
          </a:p>
        </p:txBody>
      </p:sp>
    </p:spTree>
    <p:extLst>
      <p:ext uri="{BB962C8B-B14F-4D97-AF65-F5344CB8AC3E}">
        <p14:creationId xmlns:p14="http://schemas.microsoft.com/office/powerpoint/2010/main" xmlns="" val="28866871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964488" cy="1188601"/>
          </a:xfrm>
        </p:spPr>
        <p:txBody>
          <a:bodyPr>
            <a:normAutofit fontScale="90000"/>
          </a:bodyPr>
          <a:lstStyle/>
          <a:p>
            <a:pPr algn="l"/>
            <a:r>
              <a:rPr lang="en-US" sz="4400" b="1" kern="12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Issue</a:t>
            </a:r>
            <a:r>
              <a:rPr 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: </a:t>
            </a:r>
            <a:r>
              <a:rPr lang="en-US" sz="3100" b="1" dirty="0" smtClean="0">
                <a:solidFill>
                  <a:schemeClr val="tx2"/>
                </a:solidFill>
              </a:rPr>
              <a:t>How the number and location of initial centers should be chosen? (</a:t>
            </a:r>
            <a:r>
              <a:rPr lang="en-US" sz="3100" b="1" dirty="0" err="1" smtClean="0">
                <a:solidFill>
                  <a:schemeClr val="tx2"/>
                </a:solidFill>
              </a:rPr>
              <a:t>Mirkin</a:t>
            </a:r>
            <a:r>
              <a:rPr lang="en-US" sz="3100" b="1" dirty="0" smtClean="0">
                <a:solidFill>
                  <a:schemeClr val="tx2"/>
                </a:solidFill>
              </a:rPr>
              <a:t> 1998, Chiang and </a:t>
            </a:r>
            <a:r>
              <a:rPr lang="en-US" sz="3100" b="1" dirty="0" err="1" smtClean="0">
                <a:solidFill>
                  <a:schemeClr val="tx2"/>
                </a:solidFill>
              </a:rPr>
              <a:t>Mirkin</a:t>
            </a:r>
            <a:r>
              <a:rPr lang="en-US" sz="3100" b="1" dirty="0" smtClean="0">
                <a:solidFill>
                  <a:schemeClr val="tx2"/>
                </a:solidFill>
              </a:rPr>
              <a:t> 2010) </a:t>
            </a:r>
            <a:r>
              <a:rPr lang="en-US" sz="2800" b="1" dirty="0" smtClean="0">
                <a:solidFill>
                  <a:schemeClr val="tx2"/>
                </a:solidFill>
              </a:rPr>
              <a:t> </a:t>
            </a:r>
            <a:endParaRPr lang="en-US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CODA Week 8 by Boris Mirkin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929C4-C576-4FF8-9753-4225908504F0}" type="slidenum">
              <a:rPr lang="ru-RU" smtClean="0"/>
              <a:pPr/>
              <a:t>9</a:t>
            </a:fld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Text Box 120"/>
              <p:cNvSpPr txBox="1">
                <a:spLocks noChangeArrowheads="1"/>
              </p:cNvSpPr>
              <p:nvPr/>
            </p:nvSpPr>
            <p:spPr bwMode="auto">
              <a:xfrm>
                <a:off x="1" y="1484784"/>
                <a:ext cx="3995936" cy="48245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150813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ru-RU" sz="2800" b="1" u="none" strike="noStrike" cap="none" normalizeH="0" baseline="0" dirty="0" smtClean="0">
                    <a:ln>
                      <a:noFill/>
                    </a:ln>
                    <a:effectLst/>
                    <a:latin typeface="Arial" panose="020B0604020202020204" pitchFamily="34" charset="0"/>
                    <a:ea typeface="Times New Roman" pitchFamily="18" charset="0"/>
                    <a:cs typeface="Arial" panose="020B0604020202020204" pitchFamily="34" charset="0"/>
                  </a:rPr>
                  <a:t>     Minimize</a:t>
                </a:r>
                <a:endParaRPr kumimoji="0" lang="en-US" altLang="ru-RU" sz="2400" b="1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Cambria Math"/>
                  <a:ea typeface="Times New Roman" pitchFamily="18" charset="0"/>
                  <a:cs typeface="Times New Roman" pitchFamily="18" charset="0"/>
                </a:endParaRPr>
              </a:p>
              <a:p>
                <a:pPr marL="0" marR="0" lvl="0" indent="150813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mbria Math"/>
                          <a:ea typeface="Times New Roman" pitchFamily="18" charset="0"/>
                          <a:cs typeface="Times New Roman" pitchFamily="18" charset="0"/>
                        </a:rPr>
                        <m:t>𝑾</m:t>
                      </m:r>
                      <m:d>
                        <m:dPr>
                          <m:ctrlPr>
                            <a:rPr kumimoji="0" lang="en-US" altLang="ru-RU" sz="2400" b="1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2"/>
                              </a:solidFill>
                              <a:effectLst/>
                              <a:latin typeface="Cambria Math"/>
                              <a:ea typeface="Times New Roman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kumimoji="0" lang="en-US" altLang="ru-RU" sz="2400" b="1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2"/>
                              </a:solidFill>
                              <a:effectLst/>
                              <a:latin typeface="Cambria Math"/>
                              <a:ea typeface="Times New Roman" pitchFamily="18" charset="0"/>
                              <a:cs typeface="Times New Roman" pitchFamily="18" charset="0"/>
                            </a:rPr>
                            <m:t>𝑺</m:t>
                          </m:r>
                          <m:r>
                            <a:rPr kumimoji="0" lang="en-US" altLang="ru-RU" sz="2400" b="1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2"/>
                              </a:solidFill>
                              <a:effectLst/>
                              <a:latin typeface="Cambria Math"/>
                              <a:ea typeface="Times New Roman" pitchFamily="18" charset="0"/>
                              <a:cs typeface="Times New Roman" pitchFamily="18" charset="0"/>
                            </a:rPr>
                            <m:t>,</m:t>
                          </m:r>
                          <m:r>
                            <a:rPr kumimoji="0" lang="en-US" altLang="ru-RU" sz="2400" b="1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2"/>
                              </a:solidFill>
                              <a:effectLst/>
                              <a:latin typeface="Cambria Math"/>
                              <a:ea typeface="Times New Roman" pitchFamily="18" charset="0"/>
                              <a:cs typeface="Times New Roman" pitchFamily="18" charset="0"/>
                            </a:rPr>
                            <m:t>𝒄</m:t>
                          </m:r>
                        </m:e>
                      </m:d>
                      <m:r>
                        <a:rPr kumimoji="0" lang="en-US" alt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mbria Math"/>
                          <a:ea typeface="Times New Roman" pitchFamily="18" charset="0"/>
                          <a:cs typeface="Times New Roman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kumimoji="0" lang="en-US" altLang="ru-RU" sz="2400" b="1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2"/>
                              </a:solidFill>
                              <a:effectLst/>
                              <a:latin typeface="Cambria Math"/>
                              <a:cs typeface="Times New Roman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kumimoji="0" lang="en-US" altLang="ru-RU" sz="2400" b="1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2"/>
                              </a:solidFill>
                              <a:effectLst/>
                              <a:latin typeface="Cambria Math"/>
                              <a:cs typeface="Times New Roman" pitchFamily="18" charset="0"/>
                            </a:rPr>
                            <m:t>𝒌</m:t>
                          </m:r>
                          <m:r>
                            <a:rPr kumimoji="0" lang="en-US" altLang="ru-RU" sz="2400" b="1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2"/>
                              </a:solidFill>
                              <a:effectLst/>
                              <a:latin typeface="Cambria Math"/>
                              <a:cs typeface="Times New Roman" pitchFamily="18" charset="0"/>
                            </a:rPr>
                            <m:t>=</m:t>
                          </m:r>
                          <m:r>
                            <a:rPr kumimoji="0" lang="en-US" altLang="ru-RU" sz="2400" b="1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2"/>
                              </a:solidFill>
                              <a:effectLst/>
                              <a:latin typeface="Cambria Math"/>
                              <a:cs typeface="Times New Roman" pitchFamily="18" charset="0"/>
                            </a:rPr>
                            <m:t>𝟏</m:t>
                          </m:r>
                        </m:sub>
                        <m:sup>
                          <m:r>
                            <a:rPr kumimoji="0" lang="en-US" altLang="ru-RU" sz="2400" b="1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2"/>
                              </a:solidFill>
                              <a:effectLst/>
                              <a:latin typeface="Cambria Math"/>
                              <a:cs typeface="Times New Roman" pitchFamily="18" charset="0"/>
                            </a:rPr>
                            <m:t>𝑲</m:t>
                          </m:r>
                        </m:sup>
                        <m:e>
                          <m:nary>
                            <m:naryPr>
                              <m:chr m:val="∑"/>
                              <m:supHide m:val="on"/>
                              <m:ctrlPr>
                                <a:rPr kumimoji="0" lang="en-US" altLang="ru-RU" sz="2400" b="1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2"/>
                                  </a:solidFill>
                                  <a:effectLst/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kumimoji="0" lang="en-US" altLang="ru-RU" sz="2400" b="1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2"/>
                                  </a:solidFill>
                                  <a:effectLst/>
                                  <a:latin typeface="Cambria Math"/>
                                  <a:cs typeface="Times New Roman" pitchFamily="18" charset="0"/>
                                </a:rPr>
                                <m:t>𝒊</m:t>
                              </m:r>
                              <m:r>
                                <a:rPr kumimoji="0" lang="en-US" altLang="ru-RU" sz="2400" b="1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2"/>
                                  </a:solidFill>
                                  <a:effectLst/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∈</m:t>
                              </m:r>
                              <m:sSub>
                                <m:sSubPr>
                                  <m:ctrlPr>
                                    <a:rPr kumimoji="0" lang="en-US" altLang="ru-RU" sz="2400" b="1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2"/>
                                      </a:solidFill>
                                      <a:effectLst/>
                                      <a:latin typeface="Cambria Math"/>
                                      <a:ea typeface="Cambria Math"/>
                                      <a:cs typeface="Times New Roman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0" lang="en-US" altLang="ru-RU" sz="2400" b="1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2"/>
                                      </a:solidFill>
                                      <a:effectLst/>
                                      <a:latin typeface="Cambria Math"/>
                                      <a:ea typeface="Cambria Math"/>
                                      <a:cs typeface="Times New Roman" pitchFamily="18" charset="0"/>
                                    </a:rPr>
                                    <m:t>𝑺</m:t>
                                  </m:r>
                                </m:e>
                                <m:sub>
                                  <m:r>
                                    <a:rPr kumimoji="0" lang="en-US" altLang="ru-RU" sz="2400" b="1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2"/>
                                      </a:solidFill>
                                      <a:effectLst/>
                                      <a:latin typeface="Cambria Math"/>
                                      <a:ea typeface="Cambria Math"/>
                                      <a:cs typeface="Times New Roman" pitchFamily="18" charset="0"/>
                                    </a:rPr>
                                    <m:t>𝒌</m:t>
                                  </m:r>
                                </m:sub>
                              </m:sSub>
                            </m:sub>
                            <m:sup/>
                            <m:e>
                              <m:r>
                                <a:rPr kumimoji="0" lang="en-US" altLang="ru-RU" sz="2400" b="1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2"/>
                                  </a:solidFill>
                                  <a:effectLst/>
                                  <a:latin typeface="Cambria Math"/>
                                  <a:cs typeface="Times New Roman" pitchFamily="18" charset="0"/>
                                </a:rPr>
                                <m:t>𝒅</m:t>
                              </m:r>
                              <m:d>
                                <m:dPr>
                                  <m:ctrlPr>
                                    <a:rPr kumimoji="0" lang="en-US" altLang="ru-RU" sz="2400" b="1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2"/>
                                      </a:solidFill>
                                      <a:effectLst/>
                                      <a:latin typeface="Cambria Math"/>
                                      <a:cs typeface="Times New Roman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kumimoji="0" lang="en-US" altLang="ru-RU" sz="2400" b="1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2"/>
                                      </a:solidFill>
                                      <a:effectLst/>
                                      <a:latin typeface="Cambria Math"/>
                                      <a:cs typeface="Times New Roman" pitchFamily="18" charset="0"/>
                                    </a:rPr>
                                    <m:t>𝒊</m:t>
                                  </m:r>
                                  <m:r>
                                    <a:rPr kumimoji="0" lang="en-US" altLang="ru-RU" sz="2400" b="1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2"/>
                                      </a:solidFill>
                                      <a:effectLst/>
                                      <a:latin typeface="Cambria Math"/>
                                      <a:cs typeface="Times New Roman" pitchFamily="18" charset="0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kumimoji="0" lang="en-US" altLang="ru-RU" sz="2400" b="1" i="1" u="none" strike="noStrike" cap="none" normalizeH="0" baseline="0" smtClean="0">
                                          <a:ln>
                                            <a:noFill/>
                                          </a:ln>
                                          <a:solidFill>
                                            <a:schemeClr val="tx2"/>
                                          </a:solidFill>
                                          <a:effectLst/>
                                          <a:latin typeface="Cambria Math"/>
                                          <a:cs typeface="Times New Roman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kumimoji="0" lang="en-US" altLang="ru-RU" sz="2400" b="1" i="1" u="none" strike="noStrike" cap="none" normalizeH="0" baseline="0" smtClean="0">
                                          <a:ln>
                                            <a:noFill/>
                                          </a:ln>
                                          <a:solidFill>
                                            <a:schemeClr val="tx2"/>
                                          </a:solidFill>
                                          <a:effectLst/>
                                          <a:latin typeface="Cambria Math"/>
                                          <a:cs typeface="Times New Roman" pitchFamily="18" charset="0"/>
                                        </a:rPr>
                                        <m:t>𝒄</m:t>
                                      </m:r>
                                    </m:e>
                                    <m:sub>
                                      <m:r>
                                        <a:rPr kumimoji="0" lang="en-US" altLang="ru-RU" sz="2400" b="1" i="1" u="none" strike="noStrike" cap="none" normalizeH="0" baseline="0" smtClean="0">
                                          <a:ln>
                                            <a:noFill/>
                                          </a:ln>
                                          <a:solidFill>
                                            <a:schemeClr val="tx2"/>
                                          </a:solidFill>
                                          <a:effectLst/>
                                          <a:latin typeface="Cambria Math"/>
                                          <a:cs typeface="Times New Roman" pitchFamily="18" charset="0"/>
                                        </a:rPr>
                                        <m:t>𝒌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nary>
                        </m:e>
                      </m:nary>
                    </m:oMath>
                  </m:oMathPara>
                </a14:m>
                <a:endParaRPr kumimoji="0" lang="en-US" altLang="ru-RU" sz="2400" b="1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"/>
                  <a:cs typeface="Times New Roman" pitchFamily="18" charset="0"/>
                </a:endParaRPr>
              </a:p>
              <a:p>
                <a:pPr lvl="0" indent="150813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en-US" altLang="ru-RU" sz="2400" b="1" u="none" strike="noStrike" cap="none" normalizeH="0" baseline="0" dirty="0" smtClean="0">
                    <a:ln>
                      <a:noFill/>
                    </a:ln>
                    <a:effectLst/>
                    <a:latin typeface="Arial" panose="020B0604020202020204" pitchFamily="34" charset="0"/>
                    <a:ea typeface="Times New Roman" pitchFamily="18" charset="0"/>
                    <a:cs typeface="Arial" panose="020B0604020202020204" pitchFamily="34" charset="0"/>
                  </a:rPr>
                  <a:t>       over </a:t>
                </a:r>
                <a:r>
                  <a:rPr kumimoji="0" lang="en-US" altLang="ru-RU" sz="2400" b="1" i="1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Arial" panose="020B0604020202020204" pitchFamily="34" charset="0"/>
                    <a:ea typeface="Times New Roman" pitchFamily="18" charset="0"/>
                    <a:cs typeface="Arial" panose="020B0604020202020204" pitchFamily="34" charset="0"/>
                  </a:rPr>
                  <a:t>S</a:t>
                </a:r>
                <a:r>
                  <a:rPr kumimoji="0" lang="en-US" altLang="ru-RU" sz="2400" b="1" u="none" strike="noStrike" cap="none" normalizeH="0" baseline="0" dirty="0" smtClean="0">
                    <a:ln>
                      <a:noFill/>
                    </a:ln>
                    <a:effectLst/>
                    <a:latin typeface="Arial" panose="020B0604020202020204" pitchFamily="34" charset="0"/>
                    <a:ea typeface="Times New Roman" pitchFamily="18" charset="0"/>
                    <a:cs typeface="Arial" panose="020B0604020202020204" pitchFamily="34" charset="0"/>
                  </a:rPr>
                  <a:t> and </a:t>
                </a:r>
                <a:r>
                  <a:rPr kumimoji="0" lang="en-US" altLang="ru-RU" sz="2400" b="1" i="1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Arial" panose="020B0604020202020204" pitchFamily="34" charset="0"/>
                    <a:ea typeface="Times New Roman" pitchFamily="18" charset="0"/>
                    <a:cs typeface="Arial" panose="020B0604020202020204" pitchFamily="34" charset="0"/>
                  </a:rPr>
                  <a:t>c.</a:t>
                </a:r>
              </a:p>
              <a:p>
                <a:pPr lvl="0" indent="150813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altLang="ru-RU" sz="2400" b="1" dirty="0" smtClean="0">
                  <a:solidFill>
                    <a:schemeClr val="tx2"/>
                  </a:solidFill>
                  <a:latin typeface="Arial" panose="020B0604020202020204" pitchFamily="34" charset="0"/>
                  <a:ea typeface="Times New Roman" pitchFamily="18" charset="0"/>
                  <a:cs typeface="Arial" panose="020B0604020202020204" pitchFamily="34" charset="0"/>
                </a:endParaRPr>
              </a:p>
              <a:p>
                <a:pPr lvl="0" indent="150813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ru-RU" sz="2400" b="1" dirty="0" smtClean="0">
                    <a:solidFill>
                      <a:schemeClr val="tx2"/>
                    </a:solidFill>
                    <a:latin typeface="Arial" panose="020B0604020202020204" pitchFamily="34" charset="0"/>
                    <a:ea typeface="Times New Roman" pitchFamily="18" charset="0"/>
                    <a:cs typeface="Arial" panose="020B0604020202020204" pitchFamily="34" charset="0"/>
                  </a:rPr>
                  <a:t>Data scatter (the sum</a:t>
                </a:r>
              </a:p>
              <a:p>
                <a:pPr lvl="0" indent="150813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en-US" altLang="ru-RU" sz="2400" b="1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Arial" panose="020B0604020202020204" pitchFamily="34" charset="0"/>
                    <a:ea typeface="Times New Roman" pitchFamily="18" charset="0"/>
                    <a:cs typeface="Arial" panose="020B0604020202020204" pitchFamily="34" charset="0"/>
                  </a:rPr>
                  <a:t>of squared data entries)=</a:t>
                </a:r>
              </a:p>
              <a:p>
                <a:pPr lvl="0" indent="150813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ru-RU" sz="2800" b="1" i="1" dirty="0" smtClean="0">
                    <a:solidFill>
                      <a:schemeClr val="tx2"/>
                    </a:solidFill>
                    <a:latin typeface="Arial" panose="020B0604020202020204" pitchFamily="34" charset="0"/>
                    <a:ea typeface="Times New Roman" pitchFamily="18" charset="0"/>
                    <a:cs typeface="Arial" panose="020B0604020202020204" pitchFamily="34" charset="0"/>
                  </a:rPr>
                  <a:t>= W(</a:t>
                </a:r>
                <a:r>
                  <a:rPr lang="en-US" altLang="ru-RU" sz="2800" b="1" i="1" dirty="0" err="1" smtClean="0">
                    <a:solidFill>
                      <a:schemeClr val="tx2"/>
                    </a:solidFill>
                    <a:latin typeface="Arial" panose="020B0604020202020204" pitchFamily="34" charset="0"/>
                    <a:ea typeface="Times New Roman" pitchFamily="18" charset="0"/>
                    <a:cs typeface="Arial" panose="020B0604020202020204" pitchFamily="34" charset="0"/>
                  </a:rPr>
                  <a:t>S,c</a:t>
                </a:r>
                <a:r>
                  <a:rPr lang="en-US" altLang="ru-RU" sz="2800" b="1" i="1" dirty="0" smtClean="0">
                    <a:solidFill>
                      <a:schemeClr val="tx2"/>
                    </a:solidFill>
                    <a:latin typeface="Arial" panose="020B0604020202020204" pitchFamily="34" charset="0"/>
                    <a:ea typeface="Times New Roman" pitchFamily="18" charset="0"/>
                    <a:cs typeface="Arial" panose="020B0604020202020204" pitchFamily="34" charset="0"/>
                  </a:rPr>
                  <a:t>)+D(</a:t>
                </a:r>
                <a:r>
                  <a:rPr lang="en-US" altLang="ru-RU" sz="2800" b="1" i="1" dirty="0" err="1" smtClean="0">
                    <a:solidFill>
                      <a:schemeClr val="tx2"/>
                    </a:solidFill>
                    <a:latin typeface="Arial" panose="020B0604020202020204" pitchFamily="34" charset="0"/>
                    <a:ea typeface="Times New Roman" pitchFamily="18" charset="0"/>
                    <a:cs typeface="Arial" panose="020B0604020202020204" pitchFamily="34" charset="0"/>
                  </a:rPr>
                  <a:t>S,c</a:t>
                </a:r>
                <a:r>
                  <a:rPr lang="en-US" altLang="ru-RU" sz="2800" b="1" i="1" dirty="0" smtClean="0">
                    <a:solidFill>
                      <a:schemeClr val="tx2"/>
                    </a:solidFill>
                    <a:latin typeface="Arial" panose="020B0604020202020204" pitchFamily="34" charset="0"/>
                    <a:ea typeface="Times New Roman" pitchFamily="18" charset="0"/>
                    <a:cs typeface="Arial" panose="020B0604020202020204" pitchFamily="34" charset="0"/>
                  </a:rPr>
                  <a:t>)</a:t>
                </a:r>
                <a:endParaRPr kumimoji="0" lang="en-US" altLang="ru-RU" sz="2800" b="1" i="1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panose="020B0604020202020204" pitchFamily="34" charset="0"/>
                  <a:ea typeface="Times New Roman" pitchFamily="18" charset="0"/>
                  <a:cs typeface="Arial" panose="020B0604020202020204" pitchFamily="34" charset="0"/>
                </a:endParaRPr>
              </a:p>
              <a:p>
                <a:pPr lvl="0" indent="150813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altLang="ru-RU" sz="2400" b="1" i="1" dirty="0" smtClean="0">
                  <a:solidFill>
                    <a:schemeClr val="tx2"/>
                  </a:solidFill>
                  <a:latin typeface="Arial" panose="020B0604020202020204" pitchFamily="34" charset="0"/>
                  <a:ea typeface="Times New Roman" pitchFamily="18" charset="0"/>
                  <a:cs typeface="Arial" panose="020B0604020202020204" pitchFamily="34" charset="0"/>
                </a:endParaRPr>
              </a:p>
              <a:p>
                <a:pPr lvl="0" indent="150813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ru-RU" sz="2400" b="1" dirty="0" smtClean="0">
                    <a:solidFill>
                      <a:schemeClr val="tx2"/>
                    </a:solidFill>
                    <a:latin typeface="Arial" panose="020B0604020202020204" pitchFamily="34" charset="0"/>
                    <a:ea typeface="Times New Roman" pitchFamily="18" charset="0"/>
                    <a:cs typeface="Arial" panose="020B0604020202020204" pitchFamily="34" charset="0"/>
                  </a:rPr>
                  <a:t>Data scatter is constant while partitioning </a:t>
                </a:r>
                <a:endParaRPr lang="en-US" altLang="ru-RU" sz="2400" b="1" i="1" dirty="0">
                  <a:solidFill>
                    <a:schemeClr val="tx2"/>
                  </a:solidFill>
                  <a:latin typeface="Arial" panose="020B0604020202020204" pitchFamily="34" charset="0"/>
                  <a:ea typeface="Times New Roman" pitchFamily="18" charset="0"/>
                  <a:cs typeface="Arial" panose="020B0604020202020204" pitchFamily="34" charset="0"/>
                </a:endParaRPr>
              </a:p>
              <a:p>
                <a:pPr lvl="0" indent="150813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altLang="ru-RU" sz="2400" b="1" dirty="0" smtClean="0">
                  <a:solidFill>
                    <a:schemeClr val="tx2"/>
                  </a:solidFill>
                  <a:latin typeface="Times"/>
                  <a:ea typeface="Times New Roman" pitchFamily="18" charset="0"/>
                  <a:cs typeface="Times New Roman" pitchFamily="18" charset="0"/>
                </a:endParaRPr>
              </a:p>
              <a:p>
                <a:pPr marL="0" marR="0" lvl="0" indent="150813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altLang="ru-RU" sz="2400" b="1" i="0" u="none" strike="noStrike" cap="none" normalizeH="0" baseline="0" dirty="0">
                  <a:ln>
                    <a:noFill/>
                  </a:ln>
                  <a:solidFill>
                    <a:schemeClr val="tx2"/>
                  </a:solidFill>
                  <a:effectLst/>
                  <a:latin typeface="Times"/>
                  <a:ea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3" name="Text Box 1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" y="1484784"/>
                <a:ext cx="3995936" cy="4824536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l="-2287" t="-1264" r="-152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6" name="Rectangle 1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7" name="Rectangle 12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27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9" name="TextBox 28"/>
              <p:cNvSpPr txBox="1"/>
              <p:nvPr/>
            </p:nvSpPr>
            <p:spPr>
              <a:xfrm>
                <a:off x="4004494" y="1271213"/>
                <a:ext cx="4716016" cy="51536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/>
                  <a:t>Equivalent criterion:</a:t>
                </a:r>
              </a:p>
              <a:p>
                <a:endParaRPr lang="en-US" sz="2800" b="1" dirty="0" smtClean="0"/>
              </a:p>
              <a:p>
                <a:r>
                  <a:rPr lang="en-US" sz="2800" b="1" dirty="0" smtClean="0"/>
                  <a:t>Maximize </a:t>
                </a:r>
              </a:p>
              <a:p>
                <a14:m>
                  <m:oMath xmlns:m="http://schemas.openxmlformats.org/officeDocument/2006/math">
                    <m:r>
                      <a:rPr kumimoji="0" lang="en-US" altLang="ru-RU" sz="2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mbria Math"/>
                        <a:ea typeface="Times New Roman" pitchFamily="18" charset="0"/>
                        <a:cs typeface="Times New Roman" pitchFamily="18" charset="0"/>
                      </a:rPr>
                      <m:t>𝑫</m:t>
                    </m:r>
                    <m:d>
                      <m:dPr>
                        <m:ctrlPr>
                          <a:rPr kumimoji="0" lang="en-US" altLang="ru-RU" sz="2800" b="1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2"/>
                            </a:solidFill>
                            <a:effectLst/>
                            <a:latin typeface="Cambria Math"/>
                            <a:ea typeface="Times New Roman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kumimoji="0" lang="en-US" altLang="ru-RU" sz="2800" b="1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2"/>
                            </a:solidFill>
                            <a:effectLst/>
                            <a:latin typeface="Cambria Math"/>
                            <a:ea typeface="Times New Roman" pitchFamily="18" charset="0"/>
                            <a:cs typeface="Times New Roman" pitchFamily="18" charset="0"/>
                          </a:rPr>
                          <m:t>𝑺</m:t>
                        </m:r>
                        <m:r>
                          <a:rPr kumimoji="0" lang="en-US" altLang="ru-RU" sz="2800" b="1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2"/>
                            </a:solidFill>
                            <a:effectLst/>
                            <a:latin typeface="Cambria Math"/>
                            <a:ea typeface="Times New Roman" pitchFamily="18" charset="0"/>
                            <a:cs typeface="Times New Roman" pitchFamily="18" charset="0"/>
                          </a:rPr>
                          <m:t>,</m:t>
                        </m:r>
                        <m:r>
                          <a:rPr kumimoji="0" lang="en-US" altLang="ru-RU" sz="2800" b="1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2"/>
                            </a:solidFill>
                            <a:effectLst/>
                            <a:latin typeface="Cambria Math"/>
                            <a:ea typeface="Times New Roman" pitchFamily="18" charset="0"/>
                            <a:cs typeface="Times New Roman" pitchFamily="18" charset="0"/>
                          </a:rPr>
                          <m:t>𝒄</m:t>
                        </m:r>
                      </m:e>
                    </m:d>
                    <m:r>
                      <a:rPr kumimoji="0" lang="en-US" altLang="ru-RU" sz="2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mbria Math"/>
                        <a:ea typeface="Times New Roman" pitchFamily="18" charset="0"/>
                        <a:cs typeface="Times New Roman" pitchFamily="18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kumimoji="0" lang="en-US" altLang="ru-RU" sz="2800" b="1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2"/>
                            </a:solidFill>
                            <a:effectLst/>
                            <a:latin typeface="Cambria Math"/>
                            <a:cs typeface="Times New Roman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kumimoji="0" lang="en-US" altLang="ru-RU" sz="2800" b="1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2"/>
                            </a:solidFill>
                            <a:effectLst/>
                            <a:latin typeface="Cambria Math"/>
                            <a:cs typeface="Times New Roman" pitchFamily="18" charset="0"/>
                          </a:rPr>
                          <m:t>𝒌</m:t>
                        </m:r>
                        <m:r>
                          <a:rPr kumimoji="0" lang="en-US" altLang="ru-RU" sz="2800" b="1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2"/>
                            </a:solidFill>
                            <a:effectLst/>
                            <a:latin typeface="Cambria Math"/>
                            <a:cs typeface="Times New Roman" pitchFamily="18" charset="0"/>
                          </a:rPr>
                          <m:t>=</m:t>
                        </m:r>
                        <m:r>
                          <a:rPr kumimoji="0" lang="en-US" altLang="ru-RU" sz="2800" b="1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2"/>
                            </a:solidFill>
                            <a:effectLst/>
                            <a:latin typeface="Cambria Math"/>
                            <a:cs typeface="Times New Roman" pitchFamily="18" charset="0"/>
                          </a:rPr>
                          <m:t>𝟏</m:t>
                        </m:r>
                      </m:sub>
                      <m:sup>
                        <m:r>
                          <a:rPr kumimoji="0" lang="en-US" altLang="ru-RU" sz="2800" b="1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2"/>
                            </a:solidFill>
                            <a:effectLst/>
                            <a:latin typeface="Cambria Math"/>
                            <a:cs typeface="Times New Roman" pitchFamily="18" charset="0"/>
                          </a:rPr>
                          <m:t>𝑲</m:t>
                        </m:r>
                      </m:sup>
                      <m:e>
                        <m:sSub>
                          <m:sSubPr>
                            <m:ctrlPr>
                              <a:rPr kumimoji="0" lang="en-US" altLang="ru-RU" sz="2800" b="1" i="1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2"/>
                                </a:solidFill>
                                <a:effectLst/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kumimoji="0" lang="en-US" altLang="ru-RU" sz="2800" b="1" i="1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2"/>
                                </a:solidFill>
                                <a:effectLst/>
                                <a:latin typeface="Cambria Math"/>
                                <a:cs typeface="Times New Roman" pitchFamily="18" charset="0"/>
                              </a:rPr>
                              <m:t>𝑵</m:t>
                            </m:r>
                          </m:e>
                          <m:sub>
                            <m:r>
                              <a:rPr kumimoji="0" lang="en-US" altLang="ru-RU" sz="2800" b="1" i="1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2"/>
                                </a:solidFill>
                                <a:effectLst/>
                                <a:latin typeface="Cambria Math"/>
                                <a:cs typeface="Times New Roman" pitchFamily="18" charset="0"/>
                              </a:rPr>
                              <m:t>𝒌</m:t>
                            </m:r>
                          </m:sub>
                        </m:sSub>
                        <m:r>
                          <a:rPr kumimoji="0" lang="en-US" altLang="ru-RU" sz="2800" b="1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2"/>
                            </a:solidFill>
                            <a:effectLst/>
                            <a:latin typeface="Cambria Math"/>
                            <a:cs typeface="Times New Roman" pitchFamily="18" charset="0"/>
                          </a:rPr>
                          <m:t>&lt;</m:t>
                        </m:r>
                        <m:sSub>
                          <m:sSubPr>
                            <m:ctrlPr>
                              <a:rPr kumimoji="0" lang="en-US" altLang="ru-RU" sz="2800" b="1" i="1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2"/>
                                </a:solidFill>
                                <a:effectLst/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kumimoji="0" lang="en-US" altLang="ru-RU" sz="2800" b="1" i="1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2"/>
                                </a:solidFill>
                                <a:effectLst/>
                                <a:latin typeface="Cambria Math"/>
                                <a:cs typeface="Times New Roman" pitchFamily="18" charset="0"/>
                              </a:rPr>
                              <m:t>𝒄</m:t>
                            </m:r>
                          </m:e>
                          <m:sub>
                            <m:r>
                              <a:rPr kumimoji="0" lang="en-US" altLang="ru-RU" sz="2800" b="1" i="1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2"/>
                                </a:solidFill>
                                <a:effectLst/>
                                <a:latin typeface="Cambria Math"/>
                                <a:cs typeface="Times New Roman" pitchFamily="18" charset="0"/>
                              </a:rPr>
                              <m:t>𝒌</m:t>
                            </m:r>
                          </m:sub>
                        </m:sSub>
                        <m:r>
                          <a:rPr kumimoji="0" lang="en-US" altLang="ru-RU" sz="2800" b="1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2"/>
                            </a:solidFill>
                            <a:effectLst/>
                            <a:latin typeface="Cambria Math"/>
                            <a:cs typeface="Times New Roman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kumimoji="0" lang="en-US" altLang="ru-RU" sz="2800" b="1" i="1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2"/>
                                </a:solidFill>
                                <a:effectLst/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kumimoji="0" lang="en-US" altLang="ru-RU" sz="2800" b="1" i="1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2"/>
                                </a:solidFill>
                                <a:effectLst/>
                                <a:latin typeface="Cambria Math"/>
                                <a:cs typeface="Times New Roman" pitchFamily="18" charset="0"/>
                              </a:rPr>
                              <m:t>𝒄</m:t>
                            </m:r>
                          </m:e>
                          <m:sub>
                            <m:r>
                              <a:rPr kumimoji="0" lang="en-US" altLang="ru-RU" sz="2800" b="1" i="1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2"/>
                                </a:solidFill>
                                <a:effectLst/>
                                <a:latin typeface="Cambria Math"/>
                                <a:cs typeface="Times New Roman" pitchFamily="18" charset="0"/>
                              </a:rPr>
                              <m:t>𝒌</m:t>
                            </m:r>
                          </m:sub>
                        </m:sSub>
                        <m:r>
                          <a:rPr kumimoji="0" lang="en-US" altLang="ru-RU" sz="2800" b="1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2"/>
                            </a:solidFill>
                            <a:effectLst/>
                            <a:latin typeface="Cambria Math"/>
                            <a:cs typeface="Times New Roman" pitchFamily="18" charset="0"/>
                          </a:rPr>
                          <m:t>&gt;</m:t>
                        </m:r>
                      </m:e>
                    </m:nary>
                  </m:oMath>
                </a14:m>
                <a:r>
                  <a:rPr lang="en-US" sz="2800" b="1" dirty="0" smtClean="0"/>
                  <a:t> </a:t>
                </a:r>
              </a:p>
              <a:p>
                <a:endParaRPr lang="en-US" sz="2800" b="1" dirty="0"/>
              </a:p>
              <a:p>
                <a:r>
                  <a:rPr lang="en-US" sz="2800" b="1" dirty="0" smtClean="0"/>
                  <a:t>where </a:t>
                </a:r>
                <a:r>
                  <a:rPr lang="en-US" sz="2800" b="1" i="1" dirty="0" smtClean="0"/>
                  <a:t>N</a:t>
                </a:r>
                <a:r>
                  <a:rPr lang="en-US" sz="2800" b="1" i="1" baseline="-25000" dirty="0" smtClean="0"/>
                  <a:t>k</a:t>
                </a:r>
                <a:r>
                  <a:rPr lang="en-US" sz="2800" b="1" dirty="0" smtClean="0"/>
                  <a:t> is the number of entities in </a:t>
                </a:r>
                <a:r>
                  <a:rPr lang="en-US" sz="2800" b="1" i="1" dirty="0" smtClean="0"/>
                  <a:t>S</a:t>
                </a:r>
                <a:r>
                  <a:rPr lang="en-US" sz="2800" b="1" i="1" baseline="-25000" dirty="0" smtClean="0"/>
                  <a:t>k</a:t>
                </a:r>
              </a:p>
              <a:p>
                <a:endParaRPr lang="en-US" sz="2800" b="1" i="1" baseline="-25000" dirty="0"/>
              </a:p>
              <a:p>
                <a:r>
                  <a:rPr lang="en-US" sz="2800" b="1" i="1" dirty="0" smtClean="0"/>
                  <a:t>&lt;</a:t>
                </a:r>
                <a:r>
                  <a:rPr lang="en-US" sz="2800" b="1" i="1" dirty="0" err="1" smtClean="0"/>
                  <a:t>c</a:t>
                </a:r>
                <a:r>
                  <a:rPr lang="en-US" sz="2800" b="1" i="1" baseline="-25000" dirty="0" err="1" smtClean="0"/>
                  <a:t>k</a:t>
                </a:r>
                <a:r>
                  <a:rPr lang="en-US" sz="2800" b="1" i="1" dirty="0" smtClean="0"/>
                  <a:t>, </a:t>
                </a:r>
                <a:r>
                  <a:rPr lang="en-US" sz="2800" b="1" i="1" dirty="0" err="1" smtClean="0"/>
                  <a:t>c</a:t>
                </a:r>
                <a:r>
                  <a:rPr lang="en-US" sz="2800" b="1" i="1" baseline="-25000" dirty="0" err="1" smtClean="0"/>
                  <a:t>k</a:t>
                </a:r>
                <a:r>
                  <a:rPr lang="en-US" sz="2800" b="1" i="1" dirty="0" smtClean="0"/>
                  <a:t>&gt;  -  </a:t>
                </a:r>
                <a:r>
                  <a:rPr lang="en-US" sz="2800" b="1" i="1" dirty="0" smtClean="0">
                    <a:solidFill>
                      <a:srgbClr val="7030A0"/>
                    </a:solidFill>
                  </a:rPr>
                  <a:t>Euclidean squared distance between 0 and </a:t>
                </a:r>
                <a:r>
                  <a:rPr lang="en-US" sz="2800" b="1" i="1" dirty="0" err="1" smtClean="0">
                    <a:solidFill>
                      <a:srgbClr val="7030A0"/>
                    </a:solidFill>
                  </a:rPr>
                  <a:t>c</a:t>
                </a:r>
                <a:r>
                  <a:rPr lang="en-US" sz="2800" b="1" i="1" baseline="-25000" dirty="0" err="1" smtClean="0">
                    <a:solidFill>
                      <a:srgbClr val="7030A0"/>
                    </a:solidFill>
                  </a:rPr>
                  <a:t>k</a:t>
                </a:r>
                <a:endParaRPr lang="en-US" sz="2800" b="1" i="1" dirty="0" smtClean="0">
                  <a:solidFill>
                    <a:srgbClr val="7030A0"/>
                  </a:solidFill>
                </a:endParaRPr>
              </a:p>
              <a:p>
                <a:endParaRPr lang="en-US" sz="2800" dirty="0" smtClean="0"/>
              </a:p>
              <a:p>
                <a:endParaRPr lang="en-US" sz="2800" dirty="0"/>
              </a:p>
            </p:txBody>
          </p:sp>
        </mc:Choice>
        <mc:Fallback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4494" y="1271213"/>
                <a:ext cx="4716016" cy="5153655"/>
              </a:xfrm>
              <a:prstGeom prst="rect">
                <a:avLst/>
              </a:prstGeom>
              <a:blipFill rotWithShape="1">
                <a:blip r:embed="rId4" cstate="print"/>
                <a:stretch>
                  <a:fillRect l="-2713" t="-106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76595103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727</TotalTime>
  <Words>1514</Words>
  <Application>Microsoft Office PowerPoint</Application>
  <PresentationFormat>On-screen Show (4:3)</PresentationFormat>
  <Paragraphs>387</Paragraphs>
  <Slides>34</Slides>
  <Notes>14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34</vt:i4>
      </vt:variant>
    </vt:vector>
  </HeadingPairs>
  <TitlesOfParts>
    <vt:vector size="37" baseType="lpstr">
      <vt:lpstr>Тема Office</vt:lpstr>
      <vt:lpstr>Equation</vt:lpstr>
      <vt:lpstr>MathType 6.0 Equation</vt:lpstr>
      <vt:lpstr>Data clustering: Topics of Current Interest</vt:lpstr>
      <vt:lpstr>Data clustering: Topics of Current Interest</vt:lpstr>
      <vt:lpstr>Batch K-Means:  a generic clustering method</vt:lpstr>
      <vt:lpstr>K-Means:  a generic clustering method</vt:lpstr>
      <vt:lpstr>K-Means:  a generic clustering method</vt:lpstr>
      <vt:lpstr>K-Means:  a generic clustering method</vt:lpstr>
      <vt:lpstr>K-Means  criterion: Summary distance to cluster centroids</vt:lpstr>
      <vt:lpstr>     Advantages of K-Means</vt:lpstr>
      <vt:lpstr>Issue: How the number and location of initial centers should be chosen? (Mirkin 1998, Chiang and Mirkin 2010)  </vt:lpstr>
      <vt:lpstr>Issue: How the number and location of initial centers should be chosen? 2</vt:lpstr>
      <vt:lpstr>Issue: How the number and location of initial centers should be chosen? 3</vt:lpstr>
      <vt:lpstr>Issue: How the number and location of initial centers should be chosen? 4</vt:lpstr>
      <vt:lpstr>Issue: How the number and location of initial centers should be chosen? 5</vt:lpstr>
      <vt:lpstr>Issue: How the number and location of initial centers should be chosen? 6</vt:lpstr>
      <vt:lpstr>Issue: Weighting features according to relevance and Minkowski -distance (Amorim, Mirkin, 2012)</vt:lpstr>
      <vt:lpstr>Issue: Weighting features according to relevance and Minkowski -distance 2 Minkowski’s centers</vt:lpstr>
      <vt:lpstr>Issue: Weighting features according to relevance and Minkowski -distance 3 Minkowski’s metric effects</vt:lpstr>
      <vt:lpstr>K-Means kernelized  1  </vt:lpstr>
      <vt:lpstr>K-Means kernelized  2  </vt:lpstr>
      <vt:lpstr>K-Means kernelized  3  </vt:lpstr>
      <vt:lpstr>K-Means kernelized  4 </vt:lpstr>
      <vt:lpstr>Three extensions to entire data set</vt:lpstr>
      <vt:lpstr>Consensus partition I: Given partitions R1,R2,…,Rn, find an “average” R</vt:lpstr>
      <vt:lpstr>Consensus partition 2: Given partitions R1,R2,…,Rn, find an “average” R</vt:lpstr>
      <vt:lpstr>Consensus partition 3: Given partitions R1,R2,…,Rn, find an “average” R</vt:lpstr>
      <vt:lpstr>Additive clustering I</vt:lpstr>
      <vt:lpstr>Additive clustering II</vt:lpstr>
      <vt:lpstr>Additive clustering III</vt:lpstr>
      <vt:lpstr>Different criteria I</vt:lpstr>
      <vt:lpstr>Different criteria II</vt:lpstr>
      <vt:lpstr>FADDIS: Fuzzy Additive Spectral Clustering</vt:lpstr>
      <vt:lpstr>Competitive at:</vt:lpstr>
      <vt:lpstr>Example at which Lapin does work, but no square error  </vt:lpstr>
      <vt:lpstr>Conclusion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Борис</dc:creator>
  <cp:lastModifiedBy>mirkin</cp:lastModifiedBy>
  <cp:revision>13</cp:revision>
  <dcterms:created xsi:type="dcterms:W3CDTF">2014-04-08T21:41:57Z</dcterms:created>
  <dcterms:modified xsi:type="dcterms:W3CDTF">2014-04-09T20:40:29Z</dcterms:modified>
</cp:coreProperties>
</file>