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84" r:id="rId3"/>
    <p:sldId id="257" r:id="rId4"/>
    <p:sldId id="281" r:id="rId5"/>
    <p:sldId id="258" r:id="rId6"/>
    <p:sldId id="259" r:id="rId7"/>
    <p:sldId id="260" r:id="rId8"/>
    <p:sldId id="282" r:id="rId9"/>
    <p:sldId id="261" r:id="rId10"/>
    <p:sldId id="262" r:id="rId11"/>
    <p:sldId id="263" r:id="rId12"/>
    <p:sldId id="283" r:id="rId13"/>
    <p:sldId id="264" r:id="rId14"/>
    <p:sldId id="265" r:id="rId15"/>
    <p:sldId id="267" r:id="rId16"/>
    <p:sldId id="26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  <p:sldId id="27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74EFA-5784-4AF7-8254-5751F0A3346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0D2FF-C6FA-46A8-9C19-A196D0872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1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0D2FF-C6FA-46A8-9C19-A196D0872CA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78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EF5A-B729-4731-B654-317590E8DE0A}" type="datetime1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55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0A39-3E66-4569-B9F1-F9571D9F75DD}" type="datetime1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5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A90A-0123-4583-BCAD-42AE20D6023B}" type="datetime1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8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8B00-5340-40C6-9F78-7EEC39D4E4B9}" type="datetime1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3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973D-DF78-4E5A-B5E4-FDFE88636CEB}" type="datetime1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8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9117-3B39-4573-BF65-C2301955EE1F}" type="datetime1">
              <a:rPr lang="ru-RU" smtClean="0"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2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F49-6BD4-4B96-B636-40C95E2F1019}" type="datetime1">
              <a:rPr lang="ru-RU" smtClean="0"/>
              <a:t>16.06.2015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2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0312-2117-4C06-A1A6-500D6AC1C086}" type="datetime1">
              <a:rPr lang="ru-RU" smtClean="0"/>
              <a:t>16.06.2015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07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A02A-28B6-4828-B273-545F7D614E4E}" type="datetime1">
              <a:rPr lang="ru-RU" smtClean="0"/>
              <a:t>16.06.2015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1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4C1-9A71-452C-98F3-FB16C98305C7}" type="datetime1">
              <a:rPr lang="ru-RU" smtClean="0"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1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EF19-9D0F-4196-82CD-CE15F07EDB12}" type="datetime1">
              <a:rPr lang="ru-RU" smtClean="0"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59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073A0-4C15-4E07-8257-A46521F26B68}" type="datetime1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63739-55A6-45AA-BD3D-DFED6C53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69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xamo.com/3d-characters" TargetMode="External"/><Relationship Id="rId2" Type="http://schemas.openxmlformats.org/officeDocument/2006/relationships/hyperlink" Target="https://docs.unrealengine.com/latest/INT/Engine/Blueprin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tprize.org/index.html" TargetMode="External"/><Relationship Id="rId5" Type="http://schemas.openxmlformats.org/officeDocument/2006/relationships/hyperlink" Target="http://aistconf.org/2015/extra/ru" TargetMode="External"/><Relationship Id="rId4" Type="http://schemas.openxmlformats.org/officeDocument/2006/relationships/hyperlink" Target="http://www.igromania.ru/articles/44798/Rukovodstvo_i_prohozhdenie_po_Men_of_Valor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игрового искусственного интеллекта с имитацией реакции человека на появление противника в трехмерном лабиринте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Unreal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Game Artificial Intelligence with Imitation Of Human Response to the Appearance of the Enemy in a Three-Dimensional Maze in Unreal Engine 4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студент группы 401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Токмаков Михаил Александрович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 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 Илья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Андреевич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Рецензент: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Игнатов Дмитрий Игоревич</a:t>
            </a:r>
          </a:p>
          <a:p>
            <a:pPr algn="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868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взгляда</a:t>
            </a: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обходе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Объект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лабиринте определяется множество опасных зон (точек)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Дверные проемы</a:t>
                </a:r>
              </a:p>
              <a:p>
                <a:pPr lvl="1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Углы комнат</a:t>
                </a:r>
              </a:p>
              <a:p>
                <a:pPr lvl="1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Препятствия, заграждающие обзор</a:t>
                </a:r>
              </a:p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Определяются условные вероятности фокусировки на опасных конкретных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зонах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 smtClean="0"/>
                  <a:t>вероятность посмотреть в направлении опасной зоны </a:t>
                </a:r>
                <a:r>
                  <a:rPr lang="en-US" i="1" dirty="0" smtClean="0"/>
                  <a:t>j</a:t>
                </a:r>
                <a:r>
                  <a:rPr lang="en-US" dirty="0" smtClean="0"/>
                  <a:t> </a:t>
                </a:r>
                <a:r>
                  <a:rPr lang="ru-RU" dirty="0" smtClean="0"/>
                  <a:t>при условии, что агент движется в сегмент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ru-RU" dirty="0" smtClean="0"/>
                  <a:t>и комнату </a:t>
                </a:r>
                <a:r>
                  <a:rPr lang="en-US" i="1" dirty="0" smtClean="0"/>
                  <a:t>k</a:t>
                </a:r>
                <a:endParaRPr lang="ru-RU" i="1" dirty="0"/>
              </a:p>
            </p:txBody>
          </p:sp>
        </mc:Choice>
        <mc:Fallback>
          <p:sp>
            <p:nvSpPr>
              <p:cNvPr id="8" name="Объект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 r="-6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</a:t>
            </a: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прицеливание и стрельба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Прицеливание разделяется на два основных этапа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Наведение – грубое прицеливание в направлении самой крупной части противника (торс)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– прицеливание в голову. Начинается после наведения прицела в минимальную прямоугольную область, содержащую противника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моторикой человека, ошибка прицеливания зависит от размера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который нужно изменить направление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взгляда и скорости изменения направления взгляда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2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уклонение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попадания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преследование противника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укланения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попадания противника используются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стрейфы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прыжки</a:t>
            </a:r>
          </a:p>
          <a:p>
            <a:pPr lvl="1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Стрейф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перемещение (вправо или влево) при котором агент остается лицом 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проивнику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Направления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стрейфа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выбирается случайным образом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делаются в направлении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стрейфа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Решение о совершении или не совершении прыжка случайно.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продолжения боя в случаи бегства противника или потери его из виду агент использует преследование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Преследование в данной модели - это движение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направлении последнего известного положения противника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пользовательских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C++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 значений переменных из среды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сторонних исполняемых файлов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траекторий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</a:t>
            </a: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собирались в лабиринте без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противников, чтобы избежать частых разрывов цепочек координат игрока.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подверглись фильтрации: были удалены последовательности идущих подряд одинаковых координат.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вычисления условных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переходов, определяющих траектории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игрока и направление взгляда при движении, были использованы частоты.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модели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Unreal Engine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Контроллер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Событийно управляемое дерево</a:t>
            </a:r>
          </a:p>
          <a:p>
            <a:pPr lvl="2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lvl="2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Декораторы</a:t>
            </a:r>
          </a:p>
          <a:p>
            <a:pPr lvl="2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агент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Unreal Engine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59808"/>
            <a:ext cx="5181600" cy="2861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 блок схеме отображены взаимосвязи между составляющими компьютерного агента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7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Событийно управляемое дерево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70075"/>
            <a:ext cx="5653216" cy="4022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763264" y="1825625"/>
            <a:ext cx="4590535" cy="4351338"/>
          </a:xfrm>
        </p:spPr>
        <p:txBody>
          <a:bodyPr/>
          <a:lstStyle/>
          <a:p>
            <a:r>
              <a:rPr lang="ru-RU" dirty="0" smtClean="0"/>
              <a:t>В каждый момент времени происходит вычисление одной из ветвей дерева (путь от корня к листу).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противника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определения положения противника используется внешний исполняемый файл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18</a:t>
            </a:fld>
            <a:endParaRPr lang="ru-RU"/>
          </a:p>
        </p:txBody>
      </p:sp>
      <p:pic>
        <p:nvPicPr>
          <p:cNvPr id="11" name="Объект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388" y="2707467"/>
            <a:ext cx="9307224" cy="3296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8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расчет траектории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Функция получает на вход значения сегмента и комнаты, в которые движется агент, и рассчитывает следующий сегмент в траектории. Таким образом вычисление следующего сегмента завершается до того, как агент прибудет в текущий.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19</a:t>
            </a:fld>
            <a:endParaRPr lang="ru-RU"/>
          </a:p>
        </p:txBody>
      </p:sp>
      <p:pic>
        <p:nvPicPr>
          <p:cNvPr id="8" name="Объект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047" y="3405534"/>
            <a:ext cx="6361905" cy="2771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3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</a:p>
          <a:p>
            <a:pPr lvl="1"/>
            <a:r>
              <a:rPr lang="ru-RU" dirty="0" smtClean="0"/>
              <a:t>Задачи, актуальность, существующие модели</a:t>
            </a:r>
          </a:p>
          <a:p>
            <a:r>
              <a:rPr lang="ru-RU" dirty="0" smtClean="0"/>
              <a:t>Разработка модели </a:t>
            </a:r>
          </a:p>
          <a:p>
            <a:pPr lvl="1"/>
            <a:r>
              <a:rPr lang="ru-RU" dirty="0" smtClean="0"/>
              <a:t>Определение составляющих поведения игрового агента и их моделирование</a:t>
            </a:r>
          </a:p>
          <a:p>
            <a:r>
              <a:rPr lang="ru-RU" dirty="0" smtClean="0"/>
              <a:t>Подготовка к реализации</a:t>
            </a:r>
          </a:p>
          <a:p>
            <a:pPr lvl="1"/>
            <a:r>
              <a:rPr lang="ru-RU" dirty="0" smtClean="0"/>
              <a:t>Сбор данных и расширение функционала среды</a:t>
            </a:r>
          </a:p>
          <a:p>
            <a:r>
              <a:rPr lang="ru-RU" dirty="0" smtClean="0"/>
              <a:t>Реализация модели</a:t>
            </a:r>
          </a:p>
          <a:p>
            <a:r>
              <a:rPr lang="ru-RU" dirty="0" smtClean="0"/>
              <a:t>Выводы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Сервисы: обновление направления взгляда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20</a:t>
            </a:fld>
            <a:endParaRPr lang="ru-RU"/>
          </a:p>
        </p:txBody>
      </p:sp>
      <p:pic>
        <p:nvPicPr>
          <p:cNvPr id="8" name="Объект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2624931"/>
            <a:ext cx="63817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следующей комнаты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21</a:t>
            </a:fld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52" y="2705713"/>
            <a:ext cx="8573696" cy="2591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4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22</a:t>
            </a:fld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76" y="2786687"/>
            <a:ext cx="10019048" cy="2429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07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стрельба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23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Агент начинает стрелять только в том случае, если прицеливание перешло в стадию коррекции</a:t>
            </a:r>
            <a:endParaRPr lang="ru-RU" dirty="0"/>
          </a:p>
        </p:txBody>
      </p:sp>
      <p:pic>
        <p:nvPicPr>
          <p:cNvPr id="7" name="Объект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93" y="3049560"/>
            <a:ext cx="9593014" cy="2657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3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уклонение от попаданий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3794" y="3196282"/>
            <a:ext cx="6664411" cy="25175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30877" y="1825625"/>
            <a:ext cx="10422924" cy="2069532"/>
          </a:xfrm>
        </p:spPr>
        <p:txBody>
          <a:bodyPr/>
          <a:lstStyle/>
          <a:p>
            <a:r>
              <a:rPr lang="ru-RU" dirty="0" smtClean="0"/>
              <a:t>Две случайные величины определяют направление </a:t>
            </a:r>
            <a:r>
              <a:rPr lang="ru-RU" dirty="0" err="1" smtClean="0"/>
              <a:t>стрейфа</a:t>
            </a:r>
            <a:r>
              <a:rPr lang="ru-RU" dirty="0" smtClean="0"/>
              <a:t> и осуществление</a:t>
            </a:r>
            <a:r>
              <a:rPr lang="en-US" dirty="0" smtClean="0"/>
              <a:t>/</a:t>
            </a:r>
            <a:r>
              <a:rPr lang="ru-RU" dirty="0" smtClean="0"/>
              <a:t>неосуществление прыжка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8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преследование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25</a:t>
            </a:fld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43" y="3266153"/>
            <a:ext cx="5106113" cy="1371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1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Реализована модель компьютерного игрока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Имитация перемещения человека на основе данных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Заменено автоматическое распознавание образов противников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Недетерминированный алгоритм определения положения противника относительно опасных зон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Прицеливание адаптировано в соответствии с моторикой человека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подключается к локальному серверу, на котором и собирались данные</a:t>
            </a: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переключения между ветвями событийно управляемого дерева практически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детерминирован, что порой приводит 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неоптимальности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решений агента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Описательная часть модели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опубликована по результатам доклада на международной конференции по анализу изображений, социальных сетей и текстов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AIST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’15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/>
          </a:p>
        </p:txBody>
      </p:sp>
      <p:pic>
        <p:nvPicPr>
          <p:cNvPr id="6" name="sewf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4050" y="1825625"/>
            <a:ext cx="5802313" cy="4351338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Тьюринг А. М.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Вычислительные машины и разум. // В сб.: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Хофштадер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Деннет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 Глаз разума.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Самара: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Бахрах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-М, 2003.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С. 47-59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Voronoi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Nouvelles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applications des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parametres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quadratiques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Journal fur die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angewandte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Mathematik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1907 —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133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Loyall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A.: Believable agents: building interactive personalities. — Ph.D. Dissertation: Stanford University,1997 — C. 2-3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Официальная документация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Unreal Engine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docs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unrealengine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com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latest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INT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Engine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Blueprints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Разработчики пакета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Mixiamo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mixamo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com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/3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characters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Рецензия на игру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of Duty: Ghosts. URL: http://www.thg.ru/game/obzor_call_of_duty_ghost_test/onepage.html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 Рецензия на игру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http://bestgamer.ru/reviews/project_origin.htm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[8]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Рецензия на игру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 of Valor. URL: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http://www.igromania.ru/articles/44798/Rukovodstvo_i_prohozhdenie_po_Men_of_Valor.htm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[9] Сайт конференции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AIST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aistconf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org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/2015/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extra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ru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[10]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статей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Believable Bots. URL: http://www.springer.com/gp/book/9783642323225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[11] 2K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BotPrize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Competition. URL: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http://botprize.org/index.html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[12] Game/AI conference. URL: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http://gameaiconf.com/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компьютерный агент в шутере в трехмерном лабиринте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компьютерного агента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игре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модели компьютерного игрока в трехмерном лабиринте, сочетающей в себе человеческое и машинное распознавание образов и модели принятия решения для обхода лабиринта и поведения во время сражения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Разработка и реализация модели компьютерного игрового агента, включает в себя следующие подзадачи:</a:t>
            </a:r>
          </a:p>
          <a:p>
            <a:pPr lvl="1"/>
            <a:r>
              <a:rPr lang="ru-RU" dirty="0" smtClean="0"/>
              <a:t>Определение траектории </a:t>
            </a:r>
            <a:r>
              <a:rPr lang="ru-RU" dirty="0"/>
              <a:t>передвижения </a:t>
            </a:r>
            <a:r>
              <a:rPr lang="ru-RU" dirty="0" smtClean="0"/>
              <a:t>на </a:t>
            </a:r>
            <a:r>
              <a:rPr lang="ru-RU" dirty="0"/>
              <a:t>основе обработки данных с реальных </a:t>
            </a:r>
            <a:r>
              <a:rPr lang="ru-RU" dirty="0" smtClean="0"/>
              <a:t>игроков</a:t>
            </a:r>
            <a:r>
              <a:rPr lang="en-US" dirty="0" smtClean="0"/>
              <a:t>;</a:t>
            </a:r>
            <a:endParaRPr lang="ru-RU" dirty="0" smtClean="0"/>
          </a:p>
          <a:p>
            <a:pPr lvl="1"/>
            <a:r>
              <a:rPr lang="ru-RU" dirty="0" smtClean="0"/>
              <a:t>Реализация поиска </a:t>
            </a:r>
            <a:r>
              <a:rPr lang="ru-RU" dirty="0"/>
              <a:t>других игроков и </a:t>
            </a:r>
            <a:r>
              <a:rPr lang="ru-RU" dirty="0" smtClean="0"/>
              <a:t>распознавания </a:t>
            </a:r>
            <a:r>
              <a:rPr lang="ru-RU" dirty="0"/>
              <a:t>объектов </a:t>
            </a:r>
            <a:r>
              <a:rPr lang="ru-RU" dirty="0" smtClean="0"/>
              <a:t>на основе осмотра </a:t>
            </a:r>
            <a:r>
              <a:rPr lang="ru-RU" dirty="0"/>
              <a:t>опасных зон, </a:t>
            </a:r>
            <a:r>
              <a:rPr lang="ru-RU" dirty="0" smtClean="0"/>
              <a:t>определяющихся с использованием геометрии карты</a:t>
            </a:r>
            <a:r>
              <a:rPr lang="en-US" dirty="0" smtClean="0"/>
              <a:t>;</a:t>
            </a:r>
          </a:p>
          <a:p>
            <a:pPr lvl="1"/>
            <a:r>
              <a:rPr lang="ru-RU" dirty="0" smtClean="0"/>
              <a:t>Отражение моторных рефлексов человека</a:t>
            </a:r>
            <a:r>
              <a:rPr lang="ru-RU" dirty="0"/>
              <a:t> </a:t>
            </a:r>
            <a:r>
              <a:rPr lang="ru-RU" dirty="0" smtClean="0"/>
              <a:t>при наведении на цель и стрельбе</a:t>
            </a:r>
          </a:p>
          <a:p>
            <a:r>
              <a:rPr lang="ru-RU" b="1" dirty="0" smtClean="0"/>
              <a:t>БОТ</a:t>
            </a:r>
            <a:r>
              <a:rPr lang="ru-RU" dirty="0" smtClean="0"/>
              <a:t> – реалистичный интеллектуальный агент, управляемый компьютером.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7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на рынке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реалистичности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современных играх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теме:</a:t>
            </a:r>
          </a:p>
          <a:p>
            <a:pPr lvl="1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</a:p>
          <a:p>
            <a:pPr lvl="2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Loyall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A.: Believable agents: building interactive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personalities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статей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Believable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Game/AI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BotPrize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Competition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</a:t>
            </a: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Детерминированные обходы лабиринтов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нейронных сетей для обучения взаимодействию с другими игроками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Обход лабиринта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между комнатами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Передвижение внутри комнат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взгляда при обходе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во время боя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Прицеливание и стрельба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Уклонение от линии прицела противника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Преследование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Обход</a:t>
            </a:r>
            <a:r>
              <a:rPr lang="ru-RU" dirty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между комнатами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Объект 8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687963" cy="3883197"/>
              </a:xfrm>
            </p:spPr>
            <p:txBody>
              <a:bodyPr>
                <a:normAutofit fontScale="92500" lnSpcReduction="10000"/>
              </a:bodyPr>
              <a:lstStyle/>
              <a:p>
                <a:pPr/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Определяется граф лабиринта</a:t>
                </a:r>
              </a:p>
              <a:p>
                <a:pPr/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множестве вершин графа (комнат) строится Марковская стратегия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600" i="1"/>
                        <m:t>𝑇</m:t>
                      </m:r>
                      <m:r>
                        <a:rPr lang="ru-RU" sz="1600" i="1"/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1600" i="1"/>
                          </m:ctrlPr>
                        </m:dPr>
                        <m:e>
                          <m:r>
                            <a:rPr lang="ru-RU" sz="1600" i="1"/>
                            <m:t>1,2,3,4,5,6,7</m:t>
                          </m:r>
                        </m:e>
                      </m:d>
                      <m:r>
                        <a:rPr lang="ru-RU" sz="1600" i="1"/>
                        <m:t>=множество комнат</m:t>
                      </m:r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/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ru-RU" sz="16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600" i="1"/>
                                  </m:ctrlPr>
                                </m:sSubPr>
                                <m:e>
                                  <m:r>
                                    <a:rPr lang="ru-RU" sz="1600" i="1"/>
                                    <m:t>𝑚</m:t>
                                  </m:r>
                                </m:e>
                                <m:sub>
                                  <m:r>
                                    <a:rPr lang="ru-RU" sz="1600" i="1"/>
                                    <m:t>𝑖</m:t>
                                  </m:r>
                                  <m:r>
                                    <a:rPr lang="ru-RU" sz="1600" i="1"/>
                                    <m:t>,</m:t>
                                  </m:r>
                                  <m:r>
                                    <a:rPr lang="ru-RU" sz="1600" i="1"/>
                                    <m:t>𝑗</m:t>
                                  </m:r>
                                  <m:r>
                                    <a:rPr lang="ru-RU" sz="1600" i="1"/>
                                    <m:t>,</m:t>
                                  </m:r>
                                  <m:r>
                                    <a:rPr lang="ru-RU" sz="1600" i="1"/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sz="1600" i="1"/>
                            <m:t>7,7,7</m:t>
                          </m:r>
                        </m:sub>
                      </m:sSub>
                      <m:r>
                        <a:rPr lang="ru-RU" sz="1600" i="1"/>
                        <m:t>−матрица условных вероятностей перехода</m:t>
                      </m:r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/>
                          </m:ctrlPr>
                        </m:sSubPr>
                        <m:e>
                          <m:r>
                            <a:rPr lang="ru-RU" sz="1600" i="1"/>
                            <m:t>𝑚</m:t>
                          </m:r>
                        </m:e>
                        <m:sub>
                          <m:r>
                            <a:rPr lang="ru-RU" sz="1600" i="1"/>
                            <m:t>𝑖</m:t>
                          </m:r>
                          <m:r>
                            <a:rPr lang="ru-RU" sz="1600" i="1"/>
                            <m:t>,</m:t>
                          </m:r>
                          <m:r>
                            <a:rPr lang="ru-RU" sz="1600" i="1"/>
                            <m:t>𝑗</m:t>
                          </m:r>
                          <m:r>
                            <a:rPr lang="ru-RU" sz="1600" i="1"/>
                            <m:t>,</m:t>
                          </m:r>
                          <m:r>
                            <a:rPr lang="ru-RU" sz="1600" i="1"/>
                            <m:t>𝑘</m:t>
                          </m:r>
                        </m:sub>
                      </m:sSub>
                      <m:r>
                        <a:rPr lang="ru-RU" sz="1600" i="1"/>
                        <m:t>=</m:t>
                      </m:r>
                      <m:r>
                        <a:rPr lang="ru-RU" sz="1600" i="1"/>
                        <m:t>𝑃</m:t>
                      </m:r>
                      <m:d>
                        <m:dPr>
                          <m:ctrlPr>
                            <a:rPr lang="ru-RU" sz="1600" i="1"/>
                          </m:ctrlPr>
                        </m:dPr>
                        <m:e>
                          <m:r>
                            <a:rPr lang="ru-RU" sz="1600" i="1"/>
                            <m:t>𝑗</m:t>
                          </m:r>
                          <m:r>
                            <a:rPr lang="ru-RU" sz="1600" i="1"/>
                            <m:t>→</m:t>
                          </m:r>
                          <m:r>
                            <a:rPr lang="ru-RU" sz="1600" i="1"/>
                            <m:t>𝑘</m:t>
                          </m:r>
                        </m:e>
                        <m:e>
                          <m:r>
                            <a:rPr lang="ru-RU" sz="1600" i="1"/>
                            <m:t>𝑖</m:t>
                          </m:r>
                          <m:r>
                            <a:rPr lang="ru-RU" sz="1600" i="1"/>
                            <m:t>→</m:t>
                          </m:r>
                          <m:r>
                            <a:rPr lang="ru-RU" sz="1600" i="1"/>
                            <m:t>𝑗</m:t>
                          </m:r>
                        </m:e>
                      </m:d>
                      <m:r>
                        <a:rPr lang="en-US" sz="16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1600" i="1"/>
                        <m:t> вероятность перехода из комнаты </m:t>
                      </m:r>
                      <m:r>
                        <a:rPr lang="en-US" sz="1600" i="1"/>
                        <m:t>𝑗</m:t>
                      </m:r>
                      <m:r>
                        <a:rPr lang="ru-RU" sz="1600" i="1"/>
                        <m:t> в комнату </m:t>
                      </m:r>
                      <m:r>
                        <a:rPr lang="en-US" sz="1600" i="1"/>
                        <m:t>𝑘</m:t>
                      </m:r>
                      <m:r>
                        <a:rPr lang="ru-RU" sz="1600" i="1"/>
                        <m:t>,</m:t>
                      </m:r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условии, что игрок переместился в комнату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из комнаты </a:t>
                </a:r>
                <a:r>
                  <a:rPr lang="en-US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Марковская стратегия: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/>
                        </m:ctrlPr>
                      </m:sSubPr>
                      <m:e>
                        <m:r>
                          <a:rPr lang="ru-RU" sz="1600" i="1"/>
                          <m:t>𝑆</m:t>
                        </m:r>
                      </m:e>
                      <m:sub>
                        <m:r>
                          <a:rPr lang="ru-RU" sz="1600" i="1"/>
                          <m:t>𝑅</m:t>
                        </m:r>
                      </m:sub>
                    </m:sSub>
                    <m:r>
                      <a:rPr lang="ru-RU" sz="1600" i="1"/>
                      <m:t>:</m:t>
                    </m:r>
                    <m:r>
                      <a:rPr lang="ru-RU" sz="1600" i="1"/>
                      <m:t>𝑇</m:t>
                    </m:r>
                    <m:r>
                      <a:rPr lang="ru-RU" sz="1600" i="1"/>
                      <m:t>×</m:t>
                    </m:r>
                    <m:r>
                      <a:rPr lang="ru-RU" sz="1600" i="1"/>
                      <m:t>𝑇</m:t>
                    </m:r>
                    <m:r>
                      <a:rPr lang="ru-RU" sz="1600" i="1"/>
                      <m:t>→</m:t>
                    </m:r>
                    <m:sSup>
                      <m:sSupPr>
                        <m:ctrlPr>
                          <a:rPr lang="ru-RU" sz="1600" i="1"/>
                        </m:ctrlPr>
                      </m:sSupPr>
                      <m:e>
                        <m:r>
                          <a:rPr lang="ru-RU" sz="1600" i="1"/>
                          <m:t>ℝ</m:t>
                        </m:r>
                      </m:e>
                      <m:sup>
                        <m:r>
                          <a:rPr lang="ru-RU" sz="1600" i="1"/>
                          <m:t>7</m:t>
                        </m:r>
                      </m:sup>
                    </m:s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определяет распределение вероятностей на множестве комнат. Вероятность перехода в несмежную с данной комнату всегда равна нулю.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687963" cy="3883197"/>
              </a:xfrm>
              <a:blipFill rotWithShape="0">
                <a:blip r:embed="rId2"/>
                <a:stretch>
                  <a:fillRect l="-317" t="-14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8</a:t>
            </a:fld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488" y="2245755"/>
            <a:ext cx="2625424" cy="2324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9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Обход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передвижение внутри комнат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9832" y="2273984"/>
            <a:ext cx="3200400" cy="237215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Объект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987802" y="1726516"/>
                <a:ext cx="6656911" cy="4351338"/>
              </a:xfrm>
            </p:spPr>
            <p:txBody>
              <a:bodyPr>
                <a:normAutofit/>
              </a:bodyPr>
              <a:lstStyle/>
              <a:p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карте строится диаграмма Вороного</a:t>
                </a:r>
                <a:endParaRPr lang="en-US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множествах комнат и ячеек диаграммы определяются Марковские </a:t>
                </a:r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стратегии</a:t>
                </a:r>
              </a:p>
              <a:p>
                <a:pPr marL="0" indent="0">
                  <a:buNone/>
                </a:pPr>
                <a:r>
                  <a:rPr lang="en-U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i="1"/>
                        <m:t>𝐶</m:t>
                      </m:r>
                      <m:r>
                        <a:rPr lang="ru-RU" sz="1500" i="1"/>
                        <m:t>−множество ячеек диаграммы Вороного</m:t>
                      </m:r>
                    </m:oMath>
                  </m:oMathPara>
                </a14:m>
                <a:endPara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/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ru-RU" sz="15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500" i="1"/>
                                  </m:ctrlPr>
                                </m:sSubPr>
                                <m:e>
                                  <m:r>
                                    <a:rPr lang="ru-RU" sz="1500" i="1"/>
                                    <m:t>𝑛</m:t>
                                  </m:r>
                                </m:e>
                                <m:sub>
                                  <m:r>
                                    <a:rPr lang="ru-RU" sz="1500" i="1"/>
                                    <m:t>𝑖</m:t>
                                  </m:r>
                                  <m:r>
                                    <a:rPr lang="ru-RU" sz="1500" i="1"/>
                                    <m:t>,</m:t>
                                  </m:r>
                                  <m:r>
                                    <a:rPr lang="ru-RU" sz="1500" i="1"/>
                                    <m:t>𝑗</m:t>
                                  </m:r>
                                  <m:r>
                                    <a:rPr lang="ru-RU" sz="1500" i="1"/>
                                    <m:t>,</m:t>
                                  </m:r>
                                  <m:r>
                                    <a:rPr lang="ru-RU" sz="1500" i="1"/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sz="1500" i="1"/>
                            <m:t>|</m:t>
                          </m:r>
                          <m:r>
                            <a:rPr lang="ru-RU" sz="1500" i="1"/>
                            <m:t>𝐶</m:t>
                          </m:r>
                          <m:r>
                            <a:rPr lang="ru-RU" sz="1500" i="1"/>
                            <m:t>|,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ru-RU" sz="1500" i="1"/>
                              </m:ctrlPr>
                            </m:dPr>
                            <m:e>
                              <m:r>
                                <a:rPr lang="ru-RU" sz="1500" i="1"/>
                                <m:t>𝐶</m:t>
                              </m:r>
                            </m:e>
                          </m:d>
                          <m:r>
                            <a:rPr lang="ru-RU" sz="1500" i="1"/>
                            <m:t>,7</m:t>
                          </m:r>
                        </m:sub>
                      </m:sSub>
                      <m:r>
                        <a:rPr lang="ru-RU" sz="1500" i="1"/>
                        <m:t>−матрица условных вероятностей перехода</m:t>
                      </m:r>
                    </m:oMath>
                  </m:oMathPara>
                </a14:m>
                <a:endPara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500" i="1"/>
                        </m:ctrlPr>
                      </m:sSubPr>
                      <m:e>
                        <m:r>
                          <a:rPr lang="en-US" sz="1500" i="1"/>
                          <m:t>𝑛</m:t>
                        </m:r>
                      </m:e>
                      <m:sub>
                        <m:r>
                          <a:rPr lang="en-US" sz="1500" i="1"/>
                          <m:t>𝑖</m:t>
                        </m:r>
                        <m:r>
                          <a:rPr lang="ru-RU" sz="1500" i="1"/>
                          <m:t>,</m:t>
                        </m:r>
                        <m:r>
                          <a:rPr lang="en-US" sz="1500" i="1"/>
                          <m:t>𝑗</m:t>
                        </m:r>
                        <m:r>
                          <a:rPr lang="ru-RU" sz="1500" i="1"/>
                          <m:t>,</m:t>
                        </m:r>
                        <m:r>
                          <a:rPr lang="en-US" sz="1500" i="1"/>
                          <m:t>𝑘</m:t>
                        </m:r>
                      </m:sub>
                    </m:sSub>
                    <m:r>
                      <a:rPr lang="ru-RU" sz="1500" i="1"/>
                      <m:t>=</m:t>
                    </m:r>
                    <m:r>
                      <a:rPr lang="en-US" sz="1500" i="1"/>
                      <m:t>𝑃</m:t>
                    </m:r>
                    <m:d>
                      <m:dPr>
                        <m:ctrlPr>
                          <a:rPr lang="ru-RU" sz="1500" i="1"/>
                        </m:ctrlPr>
                      </m:dPr>
                      <m:e>
                        <m:r>
                          <a:rPr lang="en-US" sz="1500" i="1"/>
                          <m:t>𝑖</m:t>
                        </m:r>
                        <m:r>
                          <a:rPr lang="ru-RU" sz="1500" i="1"/>
                          <m:t>→</m:t>
                        </m:r>
                        <m:r>
                          <a:rPr lang="en-US" sz="1500" i="1"/>
                          <m:t>𝑗</m:t>
                        </m:r>
                      </m:e>
                      <m:e>
                        <m:r>
                          <a:rPr lang="en-US" sz="1500" i="1"/>
                          <m:t>𝑘</m:t>
                        </m:r>
                      </m:e>
                    </m:d>
                    <m:r>
                      <a:rPr lang="ru-RU" sz="1500" i="1"/>
                      <m:t>−</m:t>
                    </m:r>
                    <m:r>
                      <a:rPr lang="ru-RU" sz="1500" i="1" smtClean="0"/>
                      <m:t> </m:t>
                    </m:r>
                  </m:oMath>
                </a14:m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вероятность перехода из ячейки</a:t>
                </a:r>
                <a:r>
                  <a:rPr lang="ru-RU" sz="1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ячейку </a:t>
                </a:r>
                <a:r>
                  <a:rPr lang="en-US" sz="1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условии, что БОТ движется в </a:t>
                </a:r>
                <a:r>
                  <a:rPr lang="en-US" sz="1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-ю комнату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Марковская стратегия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500" i="1"/>
                        </m:ctrlPr>
                      </m:sSubPr>
                      <m:e>
                        <m:r>
                          <a:rPr lang="ru-RU" sz="1500" i="1"/>
                          <m:t>𝑆</m:t>
                        </m:r>
                      </m:e>
                      <m:sub>
                        <m:r>
                          <a:rPr lang="ru-RU" sz="1500" i="1"/>
                          <m:t>𝐶</m:t>
                        </m:r>
                      </m:sub>
                    </m:sSub>
                    <m:r>
                      <a:rPr lang="ru-RU" sz="1500" i="1"/>
                      <m:t>:</m:t>
                    </m:r>
                    <m:r>
                      <a:rPr lang="ru-RU" sz="1500" i="1"/>
                      <m:t>𝑇</m:t>
                    </m:r>
                    <m:r>
                      <a:rPr lang="ru-RU" sz="1500" i="1"/>
                      <m:t>×</m:t>
                    </m:r>
                    <m:r>
                      <a:rPr lang="ru-RU" sz="1500" i="1"/>
                      <m:t>𝐶</m:t>
                    </m:r>
                    <m:r>
                      <a:rPr lang="ru-RU" sz="1500" i="1"/>
                      <m:t>×</m:t>
                    </m:r>
                    <m:r>
                      <a:rPr lang="ru-RU" sz="1500" i="1"/>
                      <m:t>𝐶</m:t>
                    </m:r>
                    <m:r>
                      <a:rPr lang="ru-RU" sz="1500" i="1"/>
                      <m:t>→</m:t>
                    </m:r>
                    <m:sSup>
                      <m:sSupPr>
                        <m:ctrlPr>
                          <a:rPr lang="ru-RU" sz="1500" i="1"/>
                        </m:ctrlPr>
                      </m:sSupPr>
                      <m:e>
                        <m:r>
                          <a:rPr lang="ru-RU" sz="1500" i="1"/>
                          <m:t>ℝ</m:t>
                        </m:r>
                      </m:e>
                      <m:sup>
                        <m:r>
                          <a:rPr lang="ru-RU" sz="1500" i="1"/>
                          <m:t>|</m:t>
                        </m:r>
                        <m:r>
                          <a:rPr lang="ru-RU" sz="1500" i="1"/>
                          <m:t>𝐶</m:t>
                        </m:r>
                        <m:r>
                          <a:rPr lang="ru-RU" sz="1500" i="1"/>
                          <m:t>|</m:t>
                        </m:r>
                      </m:sup>
                    </m:sSup>
                  </m:oMath>
                </a14:m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определяет распределение вероятностей на множестве ячеек. </a:t>
                </a: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Объект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87802" y="1726516"/>
                <a:ext cx="6656911" cy="4351338"/>
              </a:xfrm>
              <a:blipFill rotWithShape="0">
                <a:blip r:embed="rId3"/>
                <a:stretch>
                  <a:fillRect l="-366" t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Москва, НИУ ВШЭ2015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3739-55A6-45AA-BD3D-DFED6C53D0F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940</Words>
  <Application>Microsoft Office PowerPoint</Application>
  <PresentationFormat>Широкоэкранный</PresentationFormat>
  <Paragraphs>194</Paragraphs>
  <Slides>29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Тема Office</vt:lpstr>
      <vt:lpstr>Разработка игрового искусственного интеллекта с имитацией реакции человека на появление противника в трехмерном лабиринте на Unreal Engine 4 The Development of Game Artificial Intelligence with Imitation Of Human Response to the Appearance of the Enemy in a Three-Dimensional Maze in Unreal Engine 4 </vt:lpstr>
      <vt:lpstr>Содержание</vt:lpstr>
      <vt:lpstr>Постановка задачи</vt:lpstr>
      <vt:lpstr>Задачи</vt:lpstr>
      <vt:lpstr>Актуальность</vt:lpstr>
      <vt:lpstr>Существующие модели</vt:lpstr>
      <vt:lpstr>Разработка модели</vt:lpstr>
      <vt:lpstr>Обход лабиринта: перемещение между комнатами</vt:lpstr>
      <vt:lpstr>Обход лабиринта: передвижение внутри комнат</vt:lpstr>
      <vt:lpstr>Направление взгляда при обходе</vt:lpstr>
      <vt:lpstr>Поведение во время боя: прицеливание и стрельба</vt:lpstr>
      <vt:lpstr>Поведение во время боя: уклонение от попадания и преследование противника</vt:lpstr>
      <vt:lpstr>Подготовка к реализации</vt:lpstr>
      <vt:lpstr>Сбор и анализ данных</vt:lpstr>
      <vt:lpstr>Реализация модели в Unreal Engine 4</vt:lpstr>
      <vt:lpstr>Компьютерный агент в Unreal Engine 4</vt:lpstr>
      <vt:lpstr>Событийно управляемое дерево</vt:lpstr>
      <vt:lpstr>Сервисы: определение противника</vt:lpstr>
      <vt:lpstr>Сервисы: расчет траектории</vt:lpstr>
      <vt:lpstr>Сервисы: обновление направления взгляда</vt:lpstr>
      <vt:lpstr>Задачи: расчет следующей комнаты</vt:lpstr>
      <vt:lpstr>Задачи: перемещение</vt:lpstr>
      <vt:lpstr>Задачи: стрельба</vt:lpstr>
      <vt:lpstr>Задачи: уклонение от попаданий</vt:lpstr>
      <vt:lpstr>Задачи: преследование</vt:lpstr>
      <vt:lpstr>Заключение</vt:lpstr>
      <vt:lpstr>Заключение</vt:lpstr>
      <vt:lpstr>Заключение</vt:lpstr>
      <vt:lpstr>Список литературы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игрового искусственного интеллекта с имитацией реакции человека на появление противника в трехмерном лабиринте на Unreal Engine 4 The Development of Game Artificial Intelligence with Imitation Of Human Response to the Appearance of the Enemy in a Three-Dimensional Maze in Unreal Engine 4</dc:title>
  <dc:creator>Михаил Токмаков</dc:creator>
  <cp:lastModifiedBy>Михаил Токмаков</cp:lastModifiedBy>
  <cp:revision>27</cp:revision>
  <dcterms:created xsi:type="dcterms:W3CDTF">2015-06-15T21:01:24Z</dcterms:created>
  <dcterms:modified xsi:type="dcterms:W3CDTF">2015-06-16T18:57:37Z</dcterms:modified>
</cp:coreProperties>
</file>