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6" r:id="rId2"/>
    <p:sldId id="326" r:id="rId3"/>
    <p:sldId id="257" r:id="rId4"/>
    <p:sldId id="348" r:id="rId5"/>
    <p:sldId id="271" r:id="rId6"/>
    <p:sldId id="340" r:id="rId7"/>
    <p:sldId id="352" r:id="rId8"/>
    <p:sldId id="357" r:id="rId9"/>
    <p:sldId id="351" r:id="rId10"/>
    <p:sldId id="358" r:id="rId11"/>
    <p:sldId id="354" r:id="rId12"/>
    <p:sldId id="353" r:id="rId13"/>
    <p:sldId id="359" r:id="rId14"/>
    <p:sldId id="356" r:id="rId15"/>
    <p:sldId id="33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 showGuides="1">
      <p:cViewPr>
        <p:scale>
          <a:sx n="90" d="100"/>
          <a:sy n="90" d="100"/>
        </p:scale>
        <p:origin x="398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AB3D2-4227-4F0F-B9D9-DCE443C952C1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D464D-7527-4ED4-BE25-A0697F230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06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F8AB4-FFC8-402B-AC9B-28519CF885E9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A782E-1281-4A6A-88A9-21A989DF2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567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4AB3-1E2F-47B4-AF3E-0CF7B29B5222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FCB2-FA7C-40EF-B21A-EFF054E59BE8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8606-DB53-4086-8B16-719B92E76A5A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DF6-96DC-45EE-97CC-054221FF497D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C220-AB5F-4CEA-867A-CC662522EA20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754E-7A5F-42CA-B597-8718B00F9FF5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06C8-B66A-40C9-98EB-83FC0FB8B947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06A4-B3C5-4B4F-901A-460CF63F70FD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16DF-D467-4B3E-99D1-DB8F94A38E81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E53638-69E6-47FA-ADDD-A1F1377DDE24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33CC-E99A-41D6-94DF-37AB26891280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1031CE-ECFF-4F77-9AE8-5DE7F42592C6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dengi.com.ua/v-mire/52550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mn.ru/index.php?index=22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600" i="1" dirty="0" smtClean="0">
                <a:solidFill>
                  <a:schemeClr val="tx2"/>
                </a:solidFill>
              </a:rPr>
              <a:t>Национальный исследовательский университет «Высшая Школа Экономики»</a:t>
            </a:r>
            <a:br>
              <a:rPr lang="ru-RU" sz="2600" i="1" dirty="0" smtClean="0">
                <a:solidFill>
                  <a:schemeClr val="tx2"/>
                </a:solidFill>
              </a:rPr>
            </a:br>
            <a:r>
              <a:rPr lang="ru-RU" sz="2600" i="1" dirty="0" smtClean="0">
                <a:solidFill>
                  <a:schemeClr val="tx2"/>
                </a:solidFill>
              </a:rPr>
              <a:t>Факультет </a:t>
            </a:r>
            <a:r>
              <a:rPr lang="ru-RU" sz="2600" i="1" dirty="0" smtClean="0">
                <a:solidFill>
                  <a:schemeClr val="tx2"/>
                </a:solidFill>
              </a:rPr>
              <a:t>экономических наук</a:t>
            </a:r>
            <a:br>
              <a:rPr lang="ru-RU" sz="2600" i="1" dirty="0" smtClean="0">
                <a:solidFill>
                  <a:schemeClr val="tx2"/>
                </a:solidFill>
              </a:rPr>
            </a:br>
            <a:r>
              <a:rPr lang="ru-RU" sz="2600" i="1" dirty="0" smtClean="0">
                <a:solidFill>
                  <a:schemeClr val="tx2"/>
                </a:solidFill>
              </a:rPr>
              <a:t>Магистратура, 2 курс</a:t>
            </a:r>
            <a:r>
              <a:rPr lang="ru-RU" sz="2600" dirty="0" smtClean="0">
                <a:solidFill>
                  <a:schemeClr val="tx2"/>
                </a:solidFill>
              </a:rPr>
              <a:t/>
            </a:r>
            <a:br>
              <a:rPr lang="ru-RU" sz="2600" dirty="0" smtClean="0">
                <a:solidFill>
                  <a:schemeClr val="tx2"/>
                </a:solidFill>
              </a:rPr>
            </a:br>
            <a:r>
              <a:rPr lang="ru-RU" sz="2600" dirty="0">
                <a:solidFill>
                  <a:schemeClr val="tx2"/>
                </a:solidFill>
              </a:rPr>
              <a:t/>
            </a:r>
            <a:br>
              <a:rPr lang="ru-RU" sz="2600" dirty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Граничные условия, имитирующие задачу Коши,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для </a:t>
            </a:r>
            <a:r>
              <a:rPr lang="ru-RU" sz="3600" b="1" dirty="0" smtClean="0">
                <a:solidFill>
                  <a:schemeClr val="tx2"/>
                </a:solidFill>
              </a:rPr>
              <a:t>уравнения малых поперечных колебаний стержня</a:t>
            </a:r>
            <a:r>
              <a:rPr lang="ru-RU" sz="2600" dirty="0" smtClean="0">
                <a:solidFill>
                  <a:schemeClr val="tx2"/>
                </a:solidFill>
              </a:rPr>
              <a:t/>
            </a:r>
            <a:br>
              <a:rPr lang="ru-RU" sz="2600" dirty="0" smtClean="0">
                <a:solidFill>
                  <a:schemeClr val="tx2"/>
                </a:solidFill>
              </a:rPr>
            </a:br>
            <a:r>
              <a:rPr lang="ru-RU" sz="2600" dirty="0" smtClean="0">
                <a:solidFill>
                  <a:schemeClr val="tx2"/>
                </a:solidFill>
              </a:rPr>
              <a:t/>
            </a:r>
            <a:br>
              <a:rPr lang="ru-RU" sz="2600" dirty="0" smtClean="0">
                <a:solidFill>
                  <a:schemeClr val="tx2"/>
                </a:solidFill>
              </a:rPr>
            </a:br>
            <a:r>
              <a:rPr lang="ru-RU" sz="2600" dirty="0">
                <a:solidFill>
                  <a:schemeClr val="tx2"/>
                </a:solidFill>
              </a:rPr>
              <a:t/>
            </a:r>
            <a:br>
              <a:rPr lang="ru-RU" sz="2600" dirty="0">
                <a:solidFill>
                  <a:schemeClr val="tx2"/>
                </a:solidFill>
              </a:rPr>
            </a:br>
            <a:r>
              <a:rPr lang="ru-RU" sz="3000" dirty="0" smtClean="0">
                <a:solidFill>
                  <a:schemeClr val="tx2"/>
                </a:solidFill>
              </a:rPr>
              <a:t>Шемендюк Александр Андреевич</a:t>
            </a:r>
            <a:r>
              <a:rPr lang="ru-RU" sz="2600" dirty="0" smtClean="0">
                <a:solidFill>
                  <a:schemeClr val="tx2"/>
                </a:solidFill>
              </a:rPr>
              <a:t/>
            </a:r>
            <a:br>
              <a:rPr lang="ru-RU" sz="2600" dirty="0" smtClean="0">
                <a:solidFill>
                  <a:schemeClr val="tx2"/>
                </a:solidFill>
              </a:rPr>
            </a:br>
            <a:r>
              <a:rPr lang="ru-RU" sz="2000" i="1" dirty="0" err="1" smtClean="0">
                <a:solidFill>
                  <a:schemeClr val="tx2"/>
                </a:solidFill>
              </a:rPr>
              <a:t>науч.рук</a:t>
            </a:r>
            <a:r>
              <a:rPr lang="ru-RU" sz="2000" i="1" dirty="0" smtClean="0">
                <a:solidFill>
                  <a:schemeClr val="tx2"/>
                </a:solidFill>
              </a:rPr>
              <a:t>. Гордин Владимир Александрович</a:t>
            </a:r>
            <a:endParaRPr lang="ru-RU" sz="2000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НИУ ВШЭ</a:t>
            </a:r>
            <a:endParaRPr lang="ru-RU" dirty="0"/>
          </a:p>
          <a:p>
            <a:pPr algn="ctr"/>
            <a:r>
              <a:rPr lang="ru-RU" dirty="0" smtClean="0"/>
              <a:t>18 </a:t>
            </a:r>
            <a:r>
              <a:rPr lang="ru-RU" dirty="0" smtClean="0"/>
              <a:t>Февраля </a:t>
            </a:r>
            <a:r>
              <a:rPr lang="ru-RU" dirty="0" smtClean="0"/>
              <a:t>2019г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7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Численный эксперимент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996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Параметры модели:</a:t>
                </a:r>
              </a:p>
              <a:p>
                <a:pPr marL="0" indent="0" algn="just">
                  <a:buNone/>
                </a:pPr>
                <a:endParaRPr lang="ru-RU" dirty="0" smtClean="0"/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just">
                  <a:buNone/>
                </a:pPr>
                <a:endParaRPr lang="ru-RU" dirty="0" smtClean="0"/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just">
                  <a:buNone/>
                </a:pPr>
                <a:r>
                  <a:rPr lang="ru-RU" dirty="0" smtClean="0"/>
                  <a:t>Начальные условия: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0.02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99648"/>
              </a:xfrm>
              <a:blipFill>
                <a:blip r:embed="rId2"/>
                <a:stretch>
                  <a:fillRect l="-1515" t="-14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DF6-96DC-45EE-97CC-054221FF497D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0687244"/>
                  </p:ext>
                </p:extLst>
              </p:nvPr>
            </p:nvGraphicFramePr>
            <p:xfrm>
              <a:off x="4202738" y="1845734"/>
              <a:ext cx="4402782" cy="1876616"/>
            </p:xfrm>
            <a:graphic>
              <a:graphicData uri="http://schemas.openxmlformats.org/drawingml/2006/table">
                <a:tbl>
                  <a:tblPr bandCol="1">
                    <a:tableStyleId>{5C22544A-7EE6-4342-B048-85BDC9FD1C3A}</a:tableStyleId>
                  </a:tblPr>
                  <a:tblGrid>
                    <a:gridCol w="466373">
                      <a:extLst>
                        <a:ext uri="{9D8B030D-6E8A-4147-A177-3AD203B41FA5}">
                          <a16:colId xmlns:a16="http://schemas.microsoft.com/office/drawing/2014/main" val="216720168"/>
                        </a:ext>
                      </a:extLst>
                    </a:gridCol>
                    <a:gridCol w="1776514">
                      <a:extLst>
                        <a:ext uri="{9D8B030D-6E8A-4147-A177-3AD203B41FA5}">
                          <a16:colId xmlns:a16="http://schemas.microsoft.com/office/drawing/2014/main" val="15519438"/>
                        </a:ext>
                      </a:extLst>
                    </a:gridCol>
                    <a:gridCol w="463678">
                      <a:extLst>
                        <a:ext uri="{9D8B030D-6E8A-4147-A177-3AD203B41FA5}">
                          <a16:colId xmlns:a16="http://schemas.microsoft.com/office/drawing/2014/main" val="2991424048"/>
                        </a:ext>
                      </a:extLst>
                    </a:gridCol>
                    <a:gridCol w="1696217">
                      <a:extLst>
                        <a:ext uri="{9D8B030D-6E8A-4147-A177-3AD203B41FA5}">
                          <a16:colId xmlns:a16="http://schemas.microsoft.com/office/drawing/2014/main" val="2898942150"/>
                        </a:ext>
                      </a:extLst>
                    </a:gridCol>
                  </a:tblGrid>
                  <a:tr h="34747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=7860 </m:t>
                                </m:r>
                                <m:r>
                                  <m:rPr>
                                    <m:nor/>
                                  </m:rP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кг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ru-RU" b="0" i="0" smtClean="0">
                                        <a:latin typeface="Cambria Math" panose="020405030504060302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=1 м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5931028"/>
                      </a:ext>
                    </a:extLst>
                  </a:tr>
                  <a:tr h="34747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=210∙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Па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=0.04 с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0655303"/>
                      </a:ext>
                    </a:extLst>
                  </a:tr>
                  <a:tr h="34747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4.2748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6330118"/>
                      </a:ext>
                    </a:extLst>
                  </a:tr>
                  <a:tr h="34747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=0.02 </m:t>
                                </m:r>
                                <m:r>
                                  <m:rPr>
                                    <m:nor/>
                                  </m:rP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=0.0025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1363949"/>
                      </a:ext>
                    </a:extLst>
                  </a:tr>
                  <a:tr h="34747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=1.6∙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с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90622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0687244"/>
                  </p:ext>
                </p:extLst>
              </p:nvPr>
            </p:nvGraphicFramePr>
            <p:xfrm>
              <a:off x="4202738" y="1845734"/>
              <a:ext cx="4402782" cy="1876616"/>
            </p:xfrm>
            <a:graphic>
              <a:graphicData uri="http://schemas.openxmlformats.org/drawingml/2006/table">
                <a:tbl>
                  <a:tblPr bandCol="1">
                    <a:tableStyleId>{5C22544A-7EE6-4342-B048-85BDC9FD1C3A}</a:tableStyleId>
                  </a:tblPr>
                  <a:tblGrid>
                    <a:gridCol w="466373">
                      <a:extLst>
                        <a:ext uri="{9D8B030D-6E8A-4147-A177-3AD203B41FA5}">
                          <a16:colId xmlns:a16="http://schemas.microsoft.com/office/drawing/2014/main" val="216720168"/>
                        </a:ext>
                      </a:extLst>
                    </a:gridCol>
                    <a:gridCol w="1776514">
                      <a:extLst>
                        <a:ext uri="{9D8B030D-6E8A-4147-A177-3AD203B41FA5}">
                          <a16:colId xmlns:a16="http://schemas.microsoft.com/office/drawing/2014/main" val="15519438"/>
                        </a:ext>
                      </a:extLst>
                    </a:gridCol>
                    <a:gridCol w="463678">
                      <a:extLst>
                        <a:ext uri="{9D8B030D-6E8A-4147-A177-3AD203B41FA5}">
                          <a16:colId xmlns:a16="http://schemas.microsoft.com/office/drawing/2014/main" val="2991424048"/>
                        </a:ext>
                      </a:extLst>
                    </a:gridCol>
                    <a:gridCol w="1696217">
                      <a:extLst>
                        <a:ext uri="{9D8B030D-6E8A-4147-A177-3AD203B41FA5}">
                          <a16:colId xmlns:a16="http://schemas.microsoft.com/office/drawing/2014/main" val="2898942150"/>
                        </a:ext>
                      </a:extLst>
                    </a:gridCol>
                  </a:tblGrid>
                  <a:tr h="41357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299" t="-1471" r="-841558" b="-35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6804" t="-1471" r="-122680" b="-35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5526" t="-1471" r="-369737" b="-35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59498" t="-1471" r="-717" b="-357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59310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299" t="-115000" r="-841558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6804" t="-115000" r="-122680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5526" t="-115000" r="-369737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59498" t="-115000" r="-717" b="-3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06553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299" t="-211475" r="-8415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6804" t="-211475" r="-12268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5526" t="-211475" r="-3697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59498" t="-211475" r="-71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63301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299" t="-316667" r="-841558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6804" t="-316667" r="-12268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5526" t="-316667" r="-369737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59498" t="-316667" r="-717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13639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299" t="-416667" r="-84155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6804" t="-416667" r="-12268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90622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18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Численный эксперимент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754E-7A5F-42CA-B597-8718B00F9FF5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7" y="2525826"/>
            <a:ext cx="5956994" cy="341719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0" y="2525826"/>
            <a:ext cx="5957790" cy="341764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Объект 2"/>
              <p:cNvSpPr txBox="1">
                <a:spLocks/>
              </p:cNvSpPr>
              <p:nvPr/>
            </p:nvSpPr>
            <p:spPr>
              <a:xfrm>
                <a:off x="1097280" y="1845734"/>
                <a:ext cx="10058400" cy="40793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dirty="0" smtClean="0"/>
                  <a:t>Степени многочленов: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2</m:t>
                    </m:r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1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10058400" cy="407939"/>
              </a:xfrm>
              <a:prstGeom prst="rect">
                <a:avLst/>
              </a:prstGeom>
              <a:blipFill>
                <a:blip r:embed="rId4"/>
                <a:stretch>
                  <a:fillRect l="-606" t="-16418" b="-16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9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Численный эксперимент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754E-7A5F-42CA-B597-8718B00F9FF5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2124921"/>
            <a:ext cx="5626312" cy="4164155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8" y="2682240"/>
            <a:ext cx="5394434" cy="338998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Объект 2"/>
              <p:cNvSpPr txBox="1">
                <a:spLocks/>
              </p:cNvSpPr>
              <p:nvPr/>
            </p:nvSpPr>
            <p:spPr>
              <a:xfrm>
                <a:off x="1097280" y="1845734"/>
                <a:ext cx="5120958" cy="83650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850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2200" dirty="0" smtClean="0"/>
                  <a:t>Степени многочленов:</a:t>
                </a:r>
                <a:endParaRPr lang="en-US" sz="2200" dirty="0" smtClean="0"/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7,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2</m:t>
                    </m:r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1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5120958" cy="836506"/>
              </a:xfrm>
              <a:prstGeom prst="rect">
                <a:avLst/>
              </a:prstGeom>
              <a:blipFill>
                <a:blip r:embed="rId4"/>
                <a:stretch>
                  <a:fillRect l="-1071" t="-9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7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Численный эксперимент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754E-7A5F-42CA-B597-8718B00F9FF5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Сравнение с «обычными» граничным условиями:</a:t>
                </a:r>
              </a:p>
              <a:p>
                <a:pPr marL="514350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514350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∂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  <m:sSup>
                                  <m:sSupPr>
                                    <m:ctrl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514350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∂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  <m:sSup>
                                  <m:sSupPr>
                                    <m:ctrl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∂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  <m:sSup>
                                  <m:sSupPr>
                                    <m:ctrl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ru-RU" dirty="0" smtClean="0"/>
                  <a:t>Граничное условие ИЗК с степенями</a:t>
                </a:r>
                <a:br>
                  <a:rPr lang="ru-RU" dirty="0" smtClean="0"/>
                </a:br>
                <a:r>
                  <a:rPr lang="ru-RU" dirty="0" smtClean="0"/>
                  <a:t>4-5-8-8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10" t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42084"/>
            <a:ext cx="5745162" cy="4225366"/>
          </a:xfrm>
        </p:spPr>
      </p:pic>
    </p:spTree>
    <p:extLst>
      <p:ext uri="{BB962C8B-B14F-4D97-AF65-F5344CB8AC3E}">
        <p14:creationId xmlns:p14="http://schemas.microsoft.com/office/powerpoint/2010/main" val="21494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DF6-96DC-45EE-97CC-054221FF497D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Построены граничные условия ИЗК для неявной схемы Кранка-Николсон, аппроксимирующей уравнение малых поперечных колебаний стержня.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Дифференциальное и конечно-разностное уравнения требуют по два граничных условия на каждом краю.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Рациональная аппроксимация </a:t>
            </a:r>
            <a:r>
              <a:rPr lang="ru-RU" dirty="0" err="1" smtClean="0"/>
              <a:t>Паде</a:t>
            </a:r>
            <a:r>
              <a:rPr lang="ru-RU" dirty="0" smtClean="0"/>
              <a:t>-Эрмита позволяет экономично и эффективно вычислять граничные условия ИЗК.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Показано, что «обычные» граничные условия не обладают свойством «</a:t>
            </a:r>
            <a:r>
              <a:rPr lang="ru-RU" dirty="0" err="1" smtClean="0"/>
              <a:t>неотражения</a:t>
            </a:r>
            <a:r>
              <a:rPr lang="ru-RU" dirty="0" smtClean="0"/>
              <a:t>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Граничные условия ИЗК могут быть посчитаны для любых параметров модели.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2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9819" y="2264228"/>
            <a:ext cx="8586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600" dirty="0" smtClean="0"/>
              <a:t>Спасибо за внимание!</a:t>
            </a:r>
            <a:endParaRPr lang="ru-RU" sz="56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28A8-BFE0-49A9-A654-BBCB96959F32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22560"/>
            <a:ext cx="4443504" cy="3037741"/>
          </a:xfrm>
        </p:spPr>
      </p:pic>
      <p:sp>
        <p:nvSpPr>
          <p:cNvPr id="6" name="TextBox 5"/>
          <p:cNvSpPr txBox="1"/>
          <p:nvPr/>
        </p:nvSpPr>
        <p:spPr>
          <a:xfrm>
            <a:off x="660504" y="5662594"/>
            <a:ext cx="552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(Источник: </a:t>
            </a:r>
            <a:r>
              <a:rPr lang="en-US" dirty="0">
                <a:hlinkClick r:id="rId3"/>
              </a:rPr>
              <a:t>http://politdengi.com.ua/v-mire/52550.html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93074" y="1866269"/>
            <a:ext cx="8847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/>
              <a:t>Проблемная область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09" y="2522560"/>
            <a:ext cx="3164462" cy="30062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12178" y="5662594"/>
            <a:ext cx="5159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(Источник: </a:t>
            </a:r>
            <a:r>
              <a:rPr lang="ru-RU" dirty="0" smtClean="0">
                <a:hlinkClick r:id="rId5"/>
              </a:rPr>
              <a:t>http</a:t>
            </a:r>
            <a:r>
              <a:rPr lang="ru-RU" dirty="0">
                <a:hlinkClick r:id="rId5"/>
              </a:rPr>
              <a:t>://</a:t>
            </a:r>
            <a:r>
              <a:rPr lang="ru-RU" dirty="0" smtClean="0">
                <a:hlinkClick r:id="rId5"/>
              </a:rPr>
              <a:t>www.hmn.ru/index.php?index=22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2287-5FE0-4AAF-859C-61B95A50CDC4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955383" cy="4023360"/>
              </a:xfrm>
            </p:spPr>
            <p:txBody>
              <a:bodyPr/>
              <a:lstStyle/>
              <a:p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 Волновое уравнение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ru-RU" sz="2400" b="0" dirty="0" smtClean="0"/>
              </a:p>
              <a:p>
                <a:r>
                  <a:rPr lang="ru-RU" sz="2400" dirty="0" smtClean="0"/>
                  <a:t>с граничным условием Дирихле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 – </a:t>
                </a:r>
                <a:r>
                  <a:rPr lang="ru-RU" sz="2400" dirty="0" smtClean="0"/>
                  <a:t>скорость волны,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 smtClean="0"/>
                  <a:t> – </a:t>
                </a:r>
                <a:r>
                  <a:rPr lang="ru-RU" sz="2400" dirty="0" smtClean="0"/>
                  <a:t>длина отрезка.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955383" cy="4023360"/>
              </a:xfrm>
              <a:blipFill>
                <a:blip r:embed="rId2"/>
                <a:stretch>
                  <a:fillRect l="-1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83" y="1868594"/>
            <a:ext cx="5334000" cy="4000500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1DC8-919C-41D2-BB96-A0CC650025E3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Уравнение теплопроводности</a:t>
            </a:r>
            <a:r>
              <a:rPr lang="ru-RU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гр</a:t>
            </a:r>
            <a:r>
              <a:rPr lang="ru-RU" dirty="0" smtClean="0"/>
              <a:t>. </a:t>
            </a:r>
            <a:r>
              <a:rPr lang="ru-RU" dirty="0" err="1" smtClean="0"/>
              <a:t>усл</a:t>
            </a:r>
            <a:r>
              <a:rPr lang="ru-RU" dirty="0" smtClean="0"/>
              <a:t>. Дирихле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69" y="2582863"/>
            <a:ext cx="4381500" cy="32861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Уравнение теплопроводности, расширенная область, гр. </a:t>
            </a:r>
            <a:r>
              <a:rPr lang="ru-RU" dirty="0" err="1" smtClean="0"/>
              <a:t>усл</a:t>
            </a:r>
            <a:r>
              <a:rPr lang="ru-RU" dirty="0" smtClean="0"/>
              <a:t>. Дирихле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2582863"/>
            <a:ext cx="4381500" cy="3286125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3B62-31D2-457D-8DF3-D85E21456330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b="1" i="1" dirty="0" smtClean="0"/>
                  <a:t>Алгоритм построения граничных условий </a:t>
                </a:r>
                <a:r>
                  <a:rPr lang="ru-RU" sz="2400" b="1" i="1" dirty="0" smtClean="0"/>
                  <a:t>ИЗК</a:t>
                </a:r>
                <a:r>
                  <a:rPr lang="en-US" sz="2400" b="1" i="1" baseline="30000" dirty="0" smtClean="0"/>
                  <a:t>1</a:t>
                </a:r>
                <a:endParaRPr lang="ru-RU" sz="2400" b="1" i="1" baseline="30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sz="2400" dirty="0" smtClean="0"/>
                  <a:t>Аппроксимация дифференциального уравнения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sz="2400" dirty="0" smtClean="0"/>
                  <a:t>Применение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Ζ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ru-RU" sz="2400" dirty="0" smtClean="0"/>
                  <a:t>преобразования</a:t>
                </a:r>
                <a:endParaRPr lang="ru-RU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sz="2400" dirty="0" smtClean="0"/>
                  <a:t>Нахождение фундаментальной системы решения (ФСР)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sz="2400" dirty="0" smtClean="0"/>
                  <a:t>Построение граничного условия ИЗК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sz="2400" dirty="0" smtClean="0"/>
                  <a:t>Рациональная аппроксимация </a:t>
                </a:r>
                <a:r>
                  <a:rPr lang="ru-RU" sz="2400" dirty="0" err="1" smtClean="0"/>
                  <a:t>Паде</a:t>
                </a:r>
                <a:r>
                  <a:rPr lang="ru-RU" sz="2400" dirty="0" smtClean="0"/>
                  <a:t>-Эрмита</a:t>
                </a:r>
                <a:endParaRPr lang="ru-RU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sz="2400" dirty="0" smtClean="0"/>
                  <a:t>Обратное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Ζ</m:t>
                    </m:r>
                  </m:oMath>
                </a14:m>
                <a:r>
                  <a:rPr lang="ru-RU" sz="2400" dirty="0" smtClean="0"/>
                  <a:t>-преобразование</a:t>
                </a:r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79" t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E07-D05B-49BA-A1EE-4A6D68C20EE7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70811"/>
              </p:ext>
            </p:extLst>
          </p:nvPr>
        </p:nvGraphicFramePr>
        <p:xfrm>
          <a:off x="1097280" y="5579153"/>
          <a:ext cx="10058400" cy="579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932089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</a:rPr>
                        <a:t>. А. Гордин, Математика, компьютер, прогноз погоды и другие сценарии математической физики, 2-е изд., Москва: ФИЗМАТЛИТ, 2013. 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107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0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Уравнение малых поперечных колебаний стержня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ru-RU" dirty="0" smtClean="0"/>
                  <a:t>Рассмотрим уравнение малых поперечных колебаний стержня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 smtClean="0"/>
                  <a:t>      (1)</a:t>
                </a:r>
                <a:endParaRPr lang="en-US" dirty="0" smtClean="0"/>
              </a:p>
              <a:p>
                <a:r>
                  <a:rPr lang="ru-RU" dirty="0" smtClean="0"/>
                  <a:t>где все коэффициенты постоянны. Рассматривается схема</a:t>
                </a:r>
                <a:r>
                  <a:rPr lang="en-US" dirty="0" smtClean="0"/>
                  <a:t> </a:t>
                </a:r>
                <a:r>
                  <a:rPr lang="ru-RU" dirty="0" smtClean="0"/>
                  <a:t>Кранка-Николсон</a:t>
                </a:r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r>
                  <a:rPr lang="ru-RU" sz="2300" dirty="0" smtClean="0"/>
                  <a:t>где </a:t>
                </a:r>
                <a14:m>
                  <m:oMath xmlns:m="http://schemas.openxmlformats.org/officeDocument/2006/math">
                    <m:r>
                      <a:rPr lang="ru-RU" sz="23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3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300" dirty="0" smtClean="0"/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−2−4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300" dirty="0" smtClean="0"/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ru-RU" sz="23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300" dirty="0" smtClean="0"/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ru-RU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 smtClean="0"/>
                  <a:t>,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300" dirty="0" smtClean="0"/>
                  <a:t>, </a:t>
                </a:r>
                <a14:m>
                  <m:oMath xmlns:m="http://schemas.openxmlformats.org/officeDocument/2006/math">
                    <m:r>
                      <a:rPr lang="ru-RU" sz="23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ru-RU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3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3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ru-RU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3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ru-RU" sz="23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300" dirty="0" smtClean="0"/>
                  <a:t>, </a:t>
                </a:r>
                <a14:m>
                  <m:oMath xmlns:m="http://schemas.openxmlformats.org/officeDocument/2006/math">
                    <m:r>
                      <a:rPr lang="ru-RU" sz="23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ru-RU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3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ru-RU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300" dirty="0" smtClean="0"/>
                  <a:t>.</a:t>
                </a:r>
                <a:endParaRPr lang="ru-RU" sz="23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7" t="-1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E856-6365-46E2-B0AF-D511449FBC4F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35" y="3131821"/>
            <a:ext cx="3539486" cy="22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уравнения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99648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ru-RU" dirty="0" smtClean="0"/>
                  <a:t>Схема Кранка-Николсон: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                                   </m:t>
                      </m:r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algn="just"/>
                <a:r>
                  <a:rPr lang="ru-RU" dirty="0" smtClean="0"/>
                  <a:t>После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ru-RU" dirty="0" smtClean="0"/>
                  <a:t>преобразования</a:t>
                </a:r>
                <a:r>
                  <a:rPr lang="ru-RU" dirty="0" smtClean="0"/>
                  <a:t>, однородное</a:t>
                </a:r>
                <a:r>
                  <a:rPr lang="ru-RU" dirty="0" smtClean="0"/>
                  <a:t> характеристическое </a:t>
                </a:r>
                <a:r>
                  <a:rPr lang="ru-RU" dirty="0" smtClean="0"/>
                  <a:t>уравнение 4-го </a:t>
                </a:r>
                <a:r>
                  <a:rPr lang="ru-RU" dirty="0" smtClean="0"/>
                  <a:t>порядка:</a:t>
                </a:r>
                <a:endParaRPr lang="ru-RU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ru-RU" sz="1800" b="0" i="1" smtClean="0">
                        <a:latin typeface="Cambria Math" panose="02040503050406030204" pitchFamily="18" charset="0"/>
                      </a:rPr>
                      <m:t>,      </m:t>
                    </m:r>
                    <m:d>
                      <m:dPr>
                        <m:ctrlPr>
                          <a:rPr lang="ru-RU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ru-RU" sz="1800" dirty="0"/>
              </a:p>
              <a:p>
                <a:pPr algn="just"/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ru-RU" dirty="0" smtClean="0"/>
                  <a:t>двойственная переменная к времени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 algn="just"/>
                <a:r>
                  <a:rPr lang="ru-RU" dirty="0" smtClean="0"/>
                  <a:t>Для </a:t>
                </a:r>
                <a:r>
                  <a:rPr lang="ru-RU" dirty="0" smtClean="0"/>
                  <a:t>малых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ru-RU" dirty="0" smtClean="0"/>
                  <a:t> получаем </a:t>
                </a:r>
                <a:r>
                  <a:rPr lang="en-US" dirty="0" smtClean="0"/>
                  <a:t>4 </a:t>
                </a:r>
                <a:r>
                  <a:rPr lang="ru-RU" dirty="0" smtClean="0"/>
                  <a:t>корня, причем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ru-RU" dirty="0" smtClean="0"/>
              </a:p>
              <a:p>
                <a:pPr algn="just"/>
                <a:r>
                  <a:rPr lang="ru-RU" dirty="0" smtClean="0"/>
                  <a:t>Поэтому, при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ru-RU" dirty="0" smtClean="0"/>
                  <a:t> можно выделить убывающие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возрастающие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решения.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99648"/>
              </a:xfrm>
              <a:blipFill>
                <a:blip r:embed="rId2"/>
                <a:stretch>
                  <a:fillRect l="-545" t="-1355" r="-1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DF6-96DC-45EE-97CC-054221FF497D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ИЗК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99648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ru-RU" dirty="0" smtClean="0"/>
                  <a:t>Граничные условия </a:t>
                </a:r>
                <a:r>
                  <a:rPr lang="ru-RU" dirty="0" smtClean="0"/>
                  <a:t>ИЗК для граничной точки </a:t>
                </a:r>
                <a:r>
                  <a:rPr lang="ru-RU" dirty="0" smtClean="0"/>
                  <a:t>имеют </a:t>
                </a:r>
                <a:r>
                  <a:rPr lang="ru-RU" dirty="0" smtClean="0"/>
                  <a:t>вид</a:t>
                </a:r>
                <a:r>
                  <a:rPr lang="en-US" dirty="0" smtClean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=4+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):</a:t>
                </a:r>
                <a:endParaRPr lang="ru-RU" dirty="0" smtClean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  <m:r>
                              <m:rPr>
                                <m:nor/>
                              </m:rPr>
                              <a:rPr lang="ru-RU"/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  <m:r>
                              <m:rPr>
                                <m:nor/>
                              </m:rPr>
                              <a:rPr lang="ru-RU"/>
                              <m:t> 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mr>
                    </m:m>
                  </m:oMath>
                </a14:m>
                <a:endParaRPr lang="ru-RU" dirty="0" smtClean="0"/>
              </a:p>
              <a:p>
                <a:pPr algn="just"/>
                <a:r>
                  <a:rPr lang="ru-RU" dirty="0"/>
                  <a:t>Для приграничной точки</a:t>
                </a:r>
                <a:r>
                  <a:rPr lang="en-US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=4+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) </a:t>
                </a:r>
                <a:r>
                  <a:rPr lang="ru-RU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  <m:r>
                              <m:rPr>
                                <m:nor/>
                              </m:rPr>
                              <a:rPr lang="ru-RU"/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  <m:r>
                              <m:rPr>
                                <m:nor/>
                              </m:rPr>
                              <a:rPr lang="ru-RU"/>
                              <m:t> 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mr>
                    </m:m>
                  </m:oMath>
                </a14:m>
                <a:endParaRPr lang="ru-RU" dirty="0" smtClean="0"/>
              </a:p>
              <a:p>
                <a:pPr algn="just"/>
                <a:r>
                  <a:rPr lang="ru-RU" dirty="0" smtClean="0"/>
                  <a:t>В частности, можно найти значение в граничной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dirty="0" smtClean="0"/>
              </a:p>
              <a:p>
                <a:pPr algn="just"/>
                <a:r>
                  <a:rPr lang="ru-RU" dirty="0" smtClean="0"/>
                  <a:t>и приграничной точках</a:t>
                </a:r>
                <a:endParaRPr lang="ru-RU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99648"/>
              </a:xfrm>
              <a:blipFill>
                <a:blip r:embed="rId2"/>
                <a:stretch>
                  <a:fillRect l="-606" t="-2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DF6-96DC-45EE-97CC-054221FF497D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ИЗК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DF6-96DC-45EE-97CC-054221FF497D}" type="datetime4">
              <a:rPr lang="ru-RU" smtClean="0"/>
              <a:t>17 февраля 2019 г.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НИУ ВШЭ, Александр Шемендюк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97280" y="176574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Граничная точка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21192" y="176574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Приграничная </a:t>
            </a:r>
            <a:r>
              <a:rPr lang="ru-RU" i="1" dirty="0" smtClean="0"/>
              <a:t>точка</a:t>
            </a:r>
            <a:endParaRPr lang="ru-RU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6" y="2061573"/>
            <a:ext cx="5689808" cy="426735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2061573"/>
            <a:ext cx="5598368" cy="41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2380</TotalTime>
  <Words>379</Words>
  <Application>Microsoft Office PowerPoint</Application>
  <PresentationFormat>Широкоэкранный</PresentationFormat>
  <Paragraphs>144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Ретро</vt:lpstr>
      <vt:lpstr>Национальный исследовательский университет «Высшая Школа Экономики» Факультет экономических наук Магистратура, 2 курс  Граничные условия, имитирующие задачу Коши, для уравнения малых поперечных колебаний стержня   Шемендюк Александр Андреевич науч.рук. Гордин Владимир Александрович</vt:lpstr>
      <vt:lpstr>Введение</vt:lpstr>
      <vt:lpstr>Введение</vt:lpstr>
      <vt:lpstr>Введение</vt:lpstr>
      <vt:lpstr>Методы</vt:lpstr>
      <vt:lpstr>Уравнение малых поперечных колебаний стержня</vt:lpstr>
      <vt:lpstr>Основные уравнения</vt:lpstr>
      <vt:lpstr>Условия ИЗК</vt:lpstr>
      <vt:lpstr>Условия ИЗК</vt:lpstr>
      <vt:lpstr>Численный эксперимент</vt:lpstr>
      <vt:lpstr>Численный эксперимент</vt:lpstr>
      <vt:lpstr>Численный эксперимент</vt:lpstr>
      <vt:lpstr>Численный эксперимент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Граничные условия, имитирующие задачу Коши  Гордин Владимир Александрович Шемендюк Александр Андреевич НИУ ВШЭ Гидрометцентр России</dc:title>
  <dc:creator>Alex Shem</dc:creator>
  <cp:lastModifiedBy>Шемендюк Александр Андреевич</cp:lastModifiedBy>
  <cp:revision>140</cp:revision>
  <dcterms:created xsi:type="dcterms:W3CDTF">2016-09-06T14:25:40Z</dcterms:created>
  <dcterms:modified xsi:type="dcterms:W3CDTF">2019-02-17T19:52:10Z</dcterms:modified>
</cp:coreProperties>
</file>