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9.xml" ContentType="application/vnd.openxmlformats-officedocument.drawingml.chart+xml"/>
  <Override PartName="/ppt/notesSlides/notesSlide35.xml" ContentType="application/vnd.openxmlformats-officedocument.presentationml.notesSlide+xml"/>
  <Override PartName="/ppt/charts/chart10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1"/>
  </p:sldMasterIdLst>
  <p:notesMasterIdLst>
    <p:notesMasterId r:id="rId85"/>
  </p:notesMasterIdLst>
  <p:sldIdLst>
    <p:sldId id="256" r:id="rId2"/>
    <p:sldId id="368" r:id="rId3"/>
    <p:sldId id="369" r:id="rId4"/>
    <p:sldId id="400" r:id="rId5"/>
    <p:sldId id="455" r:id="rId6"/>
    <p:sldId id="376" r:id="rId7"/>
    <p:sldId id="457" r:id="rId8"/>
    <p:sldId id="397" r:id="rId9"/>
    <p:sldId id="398" r:id="rId10"/>
    <p:sldId id="458" r:id="rId11"/>
    <p:sldId id="379" r:id="rId12"/>
    <p:sldId id="378" r:id="rId13"/>
    <p:sldId id="428" r:id="rId14"/>
    <p:sldId id="384" r:id="rId15"/>
    <p:sldId id="385" r:id="rId16"/>
    <p:sldId id="386" r:id="rId17"/>
    <p:sldId id="451" r:id="rId18"/>
    <p:sldId id="382" r:id="rId19"/>
    <p:sldId id="383" r:id="rId20"/>
    <p:sldId id="467" r:id="rId21"/>
    <p:sldId id="444" r:id="rId22"/>
    <p:sldId id="459" r:id="rId23"/>
    <p:sldId id="447" r:id="rId24"/>
    <p:sldId id="448" r:id="rId25"/>
    <p:sldId id="449" r:id="rId26"/>
    <p:sldId id="450" r:id="rId27"/>
    <p:sldId id="465" r:id="rId28"/>
    <p:sldId id="441" r:id="rId29"/>
    <p:sldId id="405" r:id="rId30"/>
    <p:sldId id="406" r:id="rId31"/>
    <p:sldId id="407" r:id="rId32"/>
    <p:sldId id="464" r:id="rId33"/>
    <p:sldId id="408" r:id="rId34"/>
    <p:sldId id="409" r:id="rId35"/>
    <p:sldId id="410" r:id="rId36"/>
    <p:sldId id="411" r:id="rId37"/>
    <p:sldId id="412" r:id="rId38"/>
    <p:sldId id="416" r:id="rId39"/>
    <p:sldId id="415" r:id="rId40"/>
    <p:sldId id="446" r:id="rId41"/>
    <p:sldId id="391" r:id="rId42"/>
    <p:sldId id="463" r:id="rId43"/>
    <p:sldId id="461" r:id="rId44"/>
    <p:sldId id="308" r:id="rId45"/>
    <p:sldId id="443" r:id="rId46"/>
    <p:sldId id="312" r:id="rId47"/>
    <p:sldId id="313" r:id="rId48"/>
    <p:sldId id="460" r:id="rId49"/>
    <p:sldId id="314" r:id="rId50"/>
    <p:sldId id="417" r:id="rId51"/>
    <p:sldId id="418" r:id="rId52"/>
    <p:sldId id="419" r:id="rId53"/>
    <p:sldId id="452" r:id="rId54"/>
    <p:sldId id="421" r:id="rId55"/>
    <p:sldId id="422" r:id="rId56"/>
    <p:sldId id="423" r:id="rId57"/>
    <p:sldId id="424" r:id="rId58"/>
    <p:sldId id="425" r:id="rId59"/>
    <p:sldId id="426" r:id="rId60"/>
    <p:sldId id="427" r:id="rId61"/>
    <p:sldId id="436" r:id="rId62"/>
    <p:sldId id="439" r:id="rId63"/>
    <p:sldId id="440" r:id="rId64"/>
    <p:sldId id="434" r:id="rId65"/>
    <p:sldId id="435" r:id="rId66"/>
    <p:sldId id="323" r:id="rId67"/>
    <p:sldId id="466" r:id="rId68"/>
    <p:sldId id="359" r:id="rId69"/>
    <p:sldId id="271" r:id="rId70"/>
    <p:sldId id="273" r:id="rId71"/>
    <p:sldId id="351" r:id="rId72"/>
    <p:sldId id="325" r:id="rId73"/>
    <p:sldId id="341" r:id="rId74"/>
    <p:sldId id="272" r:id="rId75"/>
    <p:sldId id="279" r:id="rId76"/>
    <p:sldId id="367" r:id="rId77"/>
    <p:sldId id="322" r:id="rId78"/>
    <p:sldId id="326" r:id="rId79"/>
    <p:sldId id="327" r:id="rId80"/>
    <p:sldId id="328" r:id="rId81"/>
    <p:sldId id="431" r:id="rId82"/>
    <p:sldId id="462" r:id="rId83"/>
    <p:sldId id="330" r:id="rId84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86"/>
      <p:bold r:id="rId87"/>
      <p:italic r:id="rId88"/>
      <p:boldItalic r:id="rId89"/>
    </p:embeddedFont>
    <p:embeddedFont>
      <p:font typeface="Helvetica Neue" panose="020B0604020202020204" charset="0"/>
      <p:regular r:id="rId90"/>
      <p:bold r:id="rId91"/>
      <p:italic r:id="rId92"/>
      <p:boldItalic r:id="rId93"/>
    </p:embeddedFont>
    <p:embeddedFont>
      <p:font typeface="Arial Narrow" panose="020B0606020202030204" pitchFamily="34" charset="0"/>
      <p:regular r:id="rId94"/>
      <p:bold r:id="rId95"/>
      <p:italic r:id="rId96"/>
      <p:boldItalic r:id="rId97"/>
    </p:embeddedFont>
    <p:embeddedFont>
      <p:font typeface="Calibri" panose="020F0502020204030204" pitchFamily="34" charset="0"/>
      <p:regular r:id="rId98"/>
      <p:bold r:id="rId99"/>
      <p:italic r:id="rId100"/>
      <p:boldItalic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0AA619"/>
    <a:srgbClr val="FF0000"/>
    <a:srgbClr val="0066FF"/>
    <a:srgbClr val="FF33CC"/>
    <a:srgbClr val="C20C74"/>
    <a:srgbClr val="263E7B"/>
    <a:srgbClr val="5E73A2"/>
    <a:srgbClr val="455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3187"/>
  </p:normalViewPr>
  <p:slideViewPr>
    <p:cSldViewPr snapToGrid="0">
      <p:cViewPr varScale="1">
        <p:scale>
          <a:sx n="145" d="100"/>
          <a:sy n="145" d="100"/>
        </p:scale>
        <p:origin x="-65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font" Target="fonts/font14.fntdata"/><Relationship Id="rId10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2.fntdata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5.fntdata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8.fntdata"/><Relationship Id="rId98" Type="http://schemas.openxmlformats.org/officeDocument/2006/relationships/font" Target="fonts/font1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borovickiy\Desktop\download\&#1047;&#1072;&#1077;&#1073;&#1080;&#1089;&#1100;%20&#1095;&#1077;&#1090;&#1082;&#1086;\&#1057;&#1083;&#1072;&#1074;&#1072;%20&#1073;&#1086;&#1075;&#109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100" b="0" dirty="0"/>
              <a:t>Приём студентов:</a:t>
            </a:r>
          </a:p>
          <a:p>
            <a:pPr>
              <a:defRPr/>
            </a:pPr>
            <a:r>
              <a:rPr lang="ru-RU" sz="1100" b="0" dirty="0"/>
              <a:t> источники финансирования, %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Приём студентов: источники финансирования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Бюджет</c:v>
                </c:pt>
                <c:pt idx="1">
                  <c:v>Вне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</c:v>
                </c:pt>
                <c:pt idx="1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ln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rgbClr val="7E92BA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ФКН</c:v>
                </c:pt>
                <c:pt idx="1">
                  <c:v>ФП</c:v>
                </c:pt>
                <c:pt idx="2">
                  <c:v>ФЭН</c:v>
                </c:pt>
                <c:pt idx="3">
                  <c:v>ФБМ</c:v>
                </c:pt>
                <c:pt idx="4">
                  <c:v>МИЭМ</c:v>
                </c:pt>
                <c:pt idx="5">
                  <c:v>МИЭФ</c:v>
                </c:pt>
                <c:pt idx="6">
                  <c:v>МЭиМП</c:v>
                </c:pt>
                <c:pt idx="7">
                  <c:v>ФСН</c:v>
                </c:pt>
                <c:pt idx="8">
                  <c:v>КоМеДи</c:v>
                </c:pt>
                <c:pt idx="9">
                  <c:v>ФГН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122.2</c:v>
                </c:pt>
                <c:pt idx="1">
                  <c:v>91.8</c:v>
                </c:pt>
                <c:pt idx="2">
                  <c:v>86.1</c:v>
                </c:pt>
                <c:pt idx="3">
                  <c:v>85.9</c:v>
                </c:pt>
                <c:pt idx="4">
                  <c:v>83.1</c:v>
                </c:pt>
                <c:pt idx="5">
                  <c:v>78</c:v>
                </c:pt>
                <c:pt idx="6">
                  <c:v>72.5</c:v>
                </c:pt>
                <c:pt idx="7">
                  <c:v>72.400000000000006</c:v>
                </c:pt>
                <c:pt idx="8">
                  <c:v>65.400000000000006</c:v>
                </c:pt>
                <c:pt idx="9">
                  <c:v>57.7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400064"/>
        <c:axId val="35454976"/>
      </c:barChart>
      <c:catAx>
        <c:axId val="454000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35454976"/>
        <c:crosses val="autoZero"/>
        <c:auto val="1"/>
        <c:lblAlgn val="ctr"/>
        <c:lblOffset val="100"/>
        <c:noMultiLvlLbl val="0"/>
      </c:catAx>
      <c:valAx>
        <c:axId val="35454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4000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100" b="0" dirty="0" smtClean="0"/>
              <a:t>Контингент</a:t>
            </a:r>
            <a:r>
              <a:rPr lang="ru-RU" sz="1100" b="0" baseline="0" dirty="0" smtClean="0"/>
              <a:t> студентов: </a:t>
            </a:r>
          </a:p>
          <a:p>
            <a:pPr>
              <a:defRPr/>
            </a:pPr>
            <a:r>
              <a:rPr lang="ru-RU" sz="1100" b="0" baseline="0" dirty="0" smtClean="0"/>
              <a:t>и</a:t>
            </a:r>
            <a:r>
              <a:rPr lang="ru-RU" sz="1100" b="0" dirty="0" smtClean="0"/>
              <a:t>сточники финансирования, %</a:t>
            </a:r>
            <a:endParaRPr lang="ru-RU" sz="1100" b="0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финансирования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Бюджет</c:v>
                </c:pt>
                <c:pt idx="1">
                  <c:v>Вне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ln w="9525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финансирования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Бюджет</c:v>
                </c:pt>
                <c:pt idx="1">
                  <c:v>Вне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</c:v>
                </c:pt>
                <c:pt idx="1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Приём студентов: источники финансирования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Бюджет</c:v>
                </c:pt>
                <c:pt idx="1">
                  <c:v>Вне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</c:v>
                </c:pt>
                <c:pt idx="1">
                  <c:v>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100" b="0" dirty="0" smtClean="0"/>
              <a:t>Студенты*,</a:t>
            </a:r>
          </a:p>
          <a:p>
            <a:pPr>
              <a:defRPr/>
            </a:pPr>
            <a:r>
              <a:rPr lang="ru-RU" sz="1100" b="0" dirty="0" smtClean="0"/>
              <a:t> обучающиеся</a:t>
            </a:r>
            <a:r>
              <a:rPr lang="ru-RU" sz="1100" b="0" baseline="0" dirty="0" smtClean="0"/>
              <a:t> за счет ВШЭ</a:t>
            </a:r>
            <a:r>
              <a:rPr lang="ru-RU" sz="1100" b="0" dirty="0" smtClean="0"/>
              <a:t>, </a:t>
            </a:r>
            <a:r>
              <a:rPr lang="ru-RU" sz="1100" b="0" dirty="0"/>
              <a:t>%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Студенты, обучающиеся за счет средств ВШЭ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Собственные </c:v>
                </c:pt>
                <c:pt idx="1">
                  <c:v>ВШЭ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Студенты, обучающиеся за счет средств ВШЭ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Собственные </c:v>
                </c:pt>
                <c:pt idx="1">
                  <c:v>ВШЭ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Scopus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2016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</c:v>
                </c:pt>
                <c:pt idx="1">
                  <c:v>149</c:v>
                </c:pt>
                <c:pt idx="2">
                  <c:v>261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WOS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2016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</c:v>
                </c:pt>
                <c:pt idx="1">
                  <c:v>97</c:v>
                </c:pt>
                <c:pt idx="2">
                  <c:v>158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511872"/>
        <c:axId val="70703872"/>
        <c:axId val="0"/>
      </c:bar3DChart>
      <c:catAx>
        <c:axId val="11451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0703872"/>
        <c:crosses val="autoZero"/>
        <c:auto val="1"/>
        <c:lblAlgn val="ctr"/>
        <c:lblOffset val="100"/>
        <c:noMultiLvlLbl val="0"/>
      </c:catAx>
      <c:valAx>
        <c:axId val="707038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45118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Scopus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2016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216</c:v>
                </c:pt>
                <c:pt idx="1">
                  <c:v>332</c:v>
                </c:pt>
                <c:pt idx="2">
                  <c:v>684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WOS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2016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94</c:v>
                </c:pt>
                <c:pt idx="1">
                  <c:v>120</c:v>
                </c:pt>
                <c:pt idx="2">
                  <c:v>260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204608"/>
        <c:axId val="70705728"/>
        <c:axId val="0"/>
      </c:bar3DChart>
      <c:catAx>
        <c:axId val="115204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0705728"/>
        <c:crosses val="autoZero"/>
        <c:auto val="1"/>
        <c:lblAlgn val="ctr"/>
        <c:lblOffset val="100"/>
        <c:noMultiLvlLbl val="0"/>
      </c:catAx>
      <c:valAx>
        <c:axId val="7070572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5204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67369265433186"/>
          <c:y val="3.0590713765773343E-2"/>
          <c:w val="0.62181023306198246"/>
          <c:h val="0.9403380580161119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0D9-42F3-BA73-CB3170355E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0D9-42F3-BA73-CB3170355E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0D9-42F3-BA73-CB3170355E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0D9-42F3-BA73-CB3170355E1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0D9-42F3-BA73-CB3170355E1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0D9-42F3-BA73-CB3170355E13}"/>
              </c:ext>
            </c:extLst>
          </c:dPt>
          <c:dLbls>
            <c:dLbl>
              <c:idx val="0"/>
              <c:layout>
                <c:manualLayout>
                  <c:x val="-1.0048841208055107E-3"/>
                  <c:y val="-6.128606683821030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0D9-42F3-BA73-CB3170355E1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3588193719210427E-2"/>
                  <c:y val="1.21558824420880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4.051960814029359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0382290578815789E-3"/>
                  <c:y val="3.494832154701949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Финансы </a:t>
                    </a:r>
                    <a:r>
                      <a:rPr lang="ru-RU" dirty="0"/>
                      <a:t>и аудит 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0D9-42F3-BA73-CB3170355E1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'Слайд 9'!$D$7:$D$12</c:f>
              <c:strCache>
                <c:ptCount val="6"/>
                <c:pt idx="0">
                  <c:v>Консалтинг</c:v>
                </c:pt>
                <c:pt idx="1">
                  <c:v>Медицина, биология</c:v>
                </c:pt>
                <c:pt idx="2">
                  <c:v>Другое</c:v>
                </c:pt>
                <c:pt idx="3">
                  <c:v>Финансы и аудит (банки, страхование, инвестиции, лизинг и др.)</c:v>
                </c:pt>
                <c:pt idx="4">
                  <c:v>Наука и образование</c:v>
                </c:pt>
                <c:pt idx="5">
                  <c:v>IT, интернет, связь и телекоммуникации</c:v>
                </c:pt>
              </c:strCache>
            </c:strRef>
          </c:cat>
          <c:val>
            <c:numRef>
              <c:f>'Слайд 9'!$E$7:$E$12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13</c:v>
                </c:pt>
                <c:pt idx="3">
                  <c:v>22</c:v>
                </c:pt>
                <c:pt idx="4">
                  <c:v>35</c:v>
                </c:pt>
                <c:pt idx="5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0D9-42F3-BA73-CB3170355E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97249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363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363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52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927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927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853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050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4989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8751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663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6704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6704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6704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927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6248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3239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412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927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9278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4" name="Google Shape;206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6071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927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3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04646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7594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7594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9278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4094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927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25:notes"/>
          <p:cNvSpPr txBox="1">
            <a:spLocks noGrp="1"/>
          </p:cNvSpPr>
          <p:nvPr>
            <p:ph type="body" idx="1"/>
          </p:nvPr>
        </p:nvSpPr>
        <p:spPr>
          <a:xfrm>
            <a:off x="685801" y="434340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5549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07254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13670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Расшифровать название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927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Расшифровать название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35643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86543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67044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16:notes"/>
          <p:cNvSpPr txBox="1">
            <a:spLocks noGrp="1"/>
          </p:cNvSpPr>
          <p:nvPr>
            <p:ph type="body" idx="1"/>
          </p:nvPr>
        </p:nvSpPr>
        <p:spPr>
          <a:xfrm>
            <a:off x="685801" y="434340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9144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58261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60144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26297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9262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769" y="4681975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9278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92965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25928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57869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17734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92430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769" y="4681975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927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Иностранцы:  *прием до конца сентября,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0214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56 платных входит 30 за счет Сбербанка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363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56 платных входит 30 за счет Сбербанка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7:notes"/>
          <p:cNvSpPr txBox="1">
            <a:spLocks noGrp="1"/>
          </p:cNvSpPr>
          <p:nvPr>
            <p:ph type="sldNum" idx="12"/>
          </p:nvPr>
        </p:nvSpPr>
        <p:spPr>
          <a:xfrm>
            <a:off x="3884615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363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829300" y="971550"/>
            <a:ext cx="36576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38300" y="-1009650"/>
            <a:ext cx="36576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екст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Blip>
                <a:blip r:embed="rId2"/>
              </a:buBlip>
            </a:lvl2pPr>
            <a:lvl3pPr>
              <a:lnSpc>
                <a:spcPct val="60000"/>
              </a:lnSpc>
              <a:buChar char="–"/>
              <a:defRPr>
                <a:latin typeface="Textbook New Light"/>
                <a:ea typeface="Textbook New Light"/>
                <a:cs typeface="Textbook New Light"/>
                <a:sym typeface="Textbook New Light"/>
              </a:defRPr>
            </a:lvl3pPr>
            <a:lvl4pPr>
              <a:lnSpc>
                <a:spcPct val="60000"/>
              </a:lnSpc>
              <a:defRPr>
                <a:latin typeface="Textbook New Light"/>
                <a:ea typeface="Textbook New Light"/>
                <a:cs typeface="Textbook New Light"/>
                <a:sym typeface="Textbook New Light"/>
              </a:defRPr>
            </a:lvl4pPr>
            <a:lvl5pPr>
              <a:lnSpc>
                <a:spcPct val="60000"/>
              </a:lnSpc>
              <a:defRPr>
                <a:latin typeface="Textbook New Light"/>
                <a:ea typeface="Textbook New Light"/>
                <a:cs typeface="Textbook New Light"/>
                <a:sym typeface="Textbook New Light"/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3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FC460-B587-4A28-A967-BE52BCE0E2C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03962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4767330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4767330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4767330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369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6148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457202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457200" y="1000125"/>
            <a:ext cx="4038600" cy="282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648200" y="1000125"/>
            <a:ext cx="4038600" cy="282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85" r:id="rId11"/>
    <p:sldLayoutId id="2147483686" r:id="rId12"/>
    <p:sldLayoutId id="214748368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12" Type="http://schemas.openxmlformats.org/officeDocument/2006/relationships/image" Target="../media/image6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jpg"/><Relationship Id="rId4" Type="http://schemas.openxmlformats.org/officeDocument/2006/relationships/image" Target="../media/image59.png"/><Relationship Id="rId9" Type="http://schemas.openxmlformats.org/officeDocument/2006/relationships/image" Target="../media/image64.jpg"/><Relationship Id="rId14" Type="http://schemas.openxmlformats.org/officeDocument/2006/relationships/image" Target="../media/image69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tiff"/><Relationship Id="rId3" Type="http://schemas.openxmlformats.org/officeDocument/2006/relationships/image" Target="../media/image85.png"/><Relationship Id="rId7" Type="http://schemas.openxmlformats.org/officeDocument/2006/relationships/image" Target="../media/image78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tiff"/><Relationship Id="rId5" Type="http://schemas.openxmlformats.org/officeDocument/2006/relationships/image" Target="../media/image87.png"/><Relationship Id="rId10" Type="http://schemas.openxmlformats.org/officeDocument/2006/relationships/image" Target="../media/image91.tiff"/><Relationship Id="rId4" Type="http://schemas.openxmlformats.org/officeDocument/2006/relationships/image" Target="../media/image86.tiff"/><Relationship Id="rId9" Type="http://schemas.openxmlformats.org/officeDocument/2006/relationships/image" Target="../media/image90.tif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5.jpg"/><Relationship Id="rId21" Type="http://schemas.openxmlformats.org/officeDocument/2006/relationships/image" Target="../media/image110.jpg"/><Relationship Id="rId34" Type="http://schemas.openxmlformats.org/officeDocument/2006/relationships/image" Target="../media/image122.jpeg"/><Relationship Id="rId42" Type="http://schemas.openxmlformats.org/officeDocument/2006/relationships/image" Target="../media/image130.jpeg"/><Relationship Id="rId47" Type="http://schemas.openxmlformats.org/officeDocument/2006/relationships/image" Target="../media/image135.jpeg"/><Relationship Id="rId50" Type="http://schemas.openxmlformats.org/officeDocument/2006/relationships/image" Target="../media/image138.jpeg"/><Relationship Id="rId55" Type="http://schemas.openxmlformats.org/officeDocument/2006/relationships/image" Target="../media/image143.png"/><Relationship Id="rId63" Type="http://schemas.openxmlformats.org/officeDocument/2006/relationships/image" Target="../media/image151.pn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05.png"/><Relationship Id="rId29" Type="http://schemas.openxmlformats.org/officeDocument/2006/relationships/chart" Target="../charts/chart9.xml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32" Type="http://schemas.openxmlformats.org/officeDocument/2006/relationships/image" Target="../media/image120.png"/><Relationship Id="rId37" Type="http://schemas.openxmlformats.org/officeDocument/2006/relationships/image" Target="../media/image125.jpg"/><Relationship Id="rId40" Type="http://schemas.openxmlformats.org/officeDocument/2006/relationships/image" Target="../media/image128.jpg"/><Relationship Id="rId45" Type="http://schemas.openxmlformats.org/officeDocument/2006/relationships/image" Target="../media/image133.png"/><Relationship Id="rId53" Type="http://schemas.openxmlformats.org/officeDocument/2006/relationships/image" Target="../media/image141.jpeg"/><Relationship Id="rId58" Type="http://schemas.openxmlformats.org/officeDocument/2006/relationships/image" Target="../media/image146.jpeg"/><Relationship Id="rId5" Type="http://schemas.openxmlformats.org/officeDocument/2006/relationships/image" Target="../media/image94.jpeg"/><Relationship Id="rId61" Type="http://schemas.openxmlformats.org/officeDocument/2006/relationships/image" Target="../media/image149.png"/><Relationship Id="rId19" Type="http://schemas.openxmlformats.org/officeDocument/2006/relationships/image" Target="../media/image10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118.png"/><Relationship Id="rId35" Type="http://schemas.openxmlformats.org/officeDocument/2006/relationships/image" Target="../media/image123.png"/><Relationship Id="rId43" Type="http://schemas.openxmlformats.org/officeDocument/2006/relationships/image" Target="../media/image131.png"/><Relationship Id="rId48" Type="http://schemas.openxmlformats.org/officeDocument/2006/relationships/image" Target="../media/image136.jpeg"/><Relationship Id="rId56" Type="http://schemas.openxmlformats.org/officeDocument/2006/relationships/image" Target="../media/image144.png"/><Relationship Id="rId64" Type="http://schemas.openxmlformats.org/officeDocument/2006/relationships/image" Target="../media/image152.jpeg"/><Relationship Id="rId8" Type="http://schemas.openxmlformats.org/officeDocument/2006/relationships/image" Target="../media/image97.jpeg"/><Relationship Id="rId51" Type="http://schemas.openxmlformats.org/officeDocument/2006/relationships/image" Target="../media/image139.png"/><Relationship Id="rId3" Type="http://schemas.openxmlformats.org/officeDocument/2006/relationships/image" Target="../media/image92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jpg"/><Relationship Id="rId33" Type="http://schemas.openxmlformats.org/officeDocument/2006/relationships/image" Target="../media/image121.png"/><Relationship Id="rId38" Type="http://schemas.openxmlformats.org/officeDocument/2006/relationships/image" Target="../media/image126.jpeg"/><Relationship Id="rId46" Type="http://schemas.openxmlformats.org/officeDocument/2006/relationships/image" Target="../media/image134.png"/><Relationship Id="rId59" Type="http://schemas.openxmlformats.org/officeDocument/2006/relationships/image" Target="../media/image147.jpg"/><Relationship Id="rId20" Type="http://schemas.openxmlformats.org/officeDocument/2006/relationships/image" Target="../media/image109.png"/><Relationship Id="rId41" Type="http://schemas.openxmlformats.org/officeDocument/2006/relationships/image" Target="../media/image129.jpeg"/><Relationship Id="rId54" Type="http://schemas.openxmlformats.org/officeDocument/2006/relationships/image" Target="../media/image142.png"/><Relationship Id="rId62" Type="http://schemas.openxmlformats.org/officeDocument/2006/relationships/image" Target="../media/image15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jpg"/><Relationship Id="rId15" Type="http://schemas.openxmlformats.org/officeDocument/2006/relationships/image" Target="../media/image104.png"/><Relationship Id="rId23" Type="http://schemas.openxmlformats.org/officeDocument/2006/relationships/image" Target="../media/image112.jpg"/><Relationship Id="rId28" Type="http://schemas.openxmlformats.org/officeDocument/2006/relationships/image" Target="../media/image117.png"/><Relationship Id="rId36" Type="http://schemas.openxmlformats.org/officeDocument/2006/relationships/image" Target="../media/image124.jpeg"/><Relationship Id="rId49" Type="http://schemas.openxmlformats.org/officeDocument/2006/relationships/image" Target="../media/image137.png"/><Relationship Id="rId57" Type="http://schemas.openxmlformats.org/officeDocument/2006/relationships/image" Target="../media/image145.png"/><Relationship Id="rId10" Type="http://schemas.openxmlformats.org/officeDocument/2006/relationships/image" Target="../media/image99.png"/><Relationship Id="rId31" Type="http://schemas.openxmlformats.org/officeDocument/2006/relationships/image" Target="../media/image119.jpeg"/><Relationship Id="rId44" Type="http://schemas.openxmlformats.org/officeDocument/2006/relationships/image" Target="../media/image132.jpeg"/><Relationship Id="rId52" Type="http://schemas.openxmlformats.org/officeDocument/2006/relationships/image" Target="../media/image140.png"/><Relationship Id="rId60" Type="http://schemas.openxmlformats.org/officeDocument/2006/relationships/image" Target="../media/image148.png"/><Relationship Id="rId65" Type="http://schemas.openxmlformats.org/officeDocument/2006/relationships/image" Target="../media/image153.jpe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3" Type="http://schemas.openxmlformats.org/officeDocument/2006/relationships/image" Target="../media/image102.jpg"/><Relationship Id="rId18" Type="http://schemas.openxmlformats.org/officeDocument/2006/relationships/image" Target="../media/image107.jpg"/><Relationship Id="rId39" Type="http://schemas.openxmlformats.org/officeDocument/2006/relationships/image" Target="../media/image12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tiff"/><Relationship Id="rId3" Type="http://schemas.openxmlformats.org/officeDocument/2006/relationships/image" Target="../media/image163.tiff"/><Relationship Id="rId7" Type="http://schemas.openxmlformats.org/officeDocument/2006/relationships/image" Target="../media/image167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6.tiff"/><Relationship Id="rId11" Type="http://schemas.openxmlformats.org/officeDocument/2006/relationships/image" Target="../media/image171.tiff"/><Relationship Id="rId5" Type="http://schemas.openxmlformats.org/officeDocument/2006/relationships/image" Target="../media/image165.tiff"/><Relationship Id="rId10" Type="http://schemas.openxmlformats.org/officeDocument/2006/relationships/image" Target="../media/image170.tiff"/><Relationship Id="rId4" Type="http://schemas.openxmlformats.org/officeDocument/2006/relationships/image" Target="../media/image164.tiff"/><Relationship Id="rId9" Type="http://schemas.openxmlformats.org/officeDocument/2006/relationships/image" Target="../media/image169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4.tiff"/><Relationship Id="rId4" Type="http://schemas.openxmlformats.org/officeDocument/2006/relationships/image" Target="../media/image173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tiff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3" Type="http://schemas.openxmlformats.org/officeDocument/2006/relationships/image" Target="../media/image182.jp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jpg"/><Relationship Id="rId9" Type="http://schemas.openxmlformats.org/officeDocument/2006/relationships/image" Target="../media/image18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tiff"/><Relationship Id="rId2" Type="http://schemas.openxmlformats.org/officeDocument/2006/relationships/image" Target="../media/image19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6.tiff"/><Relationship Id="rId4" Type="http://schemas.openxmlformats.org/officeDocument/2006/relationships/image" Target="../media/image195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8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jpg"/><Relationship Id="rId5" Type="http://schemas.openxmlformats.org/officeDocument/2006/relationships/image" Target="../media/image202.jpg"/><Relationship Id="rId4" Type="http://schemas.openxmlformats.org/officeDocument/2006/relationships/image" Target="../media/image20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3.tiff"/><Relationship Id="rId4" Type="http://schemas.openxmlformats.org/officeDocument/2006/relationships/image" Target="../media/image21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/>
          <p:nvPr/>
        </p:nvSpPr>
        <p:spPr>
          <a:xfrm>
            <a:off x="1217270" y="1175142"/>
            <a:ext cx="6723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Факультет компьютерных наук</a:t>
            </a:r>
            <a:endParaRPr sz="2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124B0E5-5C85-6448-AF1A-0A2023FD2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009" y="2045342"/>
            <a:ext cx="1209836" cy="1170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000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48" name="Google Shape;348;p44"/>
          <p:cNvSpPr txBox="1"/>
          <p:nvPr/>
        </p:nvSpPr>
        <p:spPr>
          <a:xfrm>
            <a:off x="108351" y="436769"/>
            <a:ext cx="80844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/>
              </a:rPr>
              <a:t>Контингент студентов</a:t>
            </a:r>
            <a:endParaRPr sz="2000" b="1" dirty="0">
              <a:solidFill>
                <a:schemeClr val="dk1"/>
              </a:solidFill>
              <a:latin typeface="Verdana" pitchFamily="34" charset="0"/>
              <a:ea typeface="Verdana" pitchFamily="34" charset="0"/>
              <a:cs typeface="Verdana" pitchFamily="34" charset="0"/>
              <a:sym typeface="Verdana"/>
            </a:endParaRPr>
          </a:p>
        </p:txBody>
      </p:sp>
      <p:sp>
        <p:nvSpPr>
          <p:cNvPr id="5" name="Google Shape;355;p44"/>
          <p:cNvSpPr/>
          <p:nvPr/>
        </p:nvSpPr>
        <p:spPr>
          <a:xfrm>
            <a:off x="0" y="3055410"/>
            <a:ext cx="155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2016</a:t>
            </a:r>
            <a:endParaRPr sz="2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Google Shape;355;p44"/>
          <p:cNvSpPr/>
          <p:nvPr/>
        </p:nvSpPr>
        <p:spPr>
          <a:xfrm>
            <a:off x="-1" y="1504503"/>
            <a:ext cx="4618347" cy="155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Всего студентов  1773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  <a:r>
              <a:rPr lang="ru-RU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Бакалавриат</a:t>
            </a:r>
            <a:r>
              <a:rPr lang="ru-RU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1373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-Магистратура    381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-Аспирантура    50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-Иностранные студенты    153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Google Shape;355;p44"/>
          <p:cNvSpPr/>
          <p:nvPr/>
        </p:nvSpPr>
        <p:spPr>
          <a:xfrm>
            <a:off x="0" y="1110227"/>
            <a:ext cx="155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2018</a:t>
            </a:r>
            <a:endParaRPr sz="2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355;p44"/>
          <p:cNvSpPr/>
          <p:nvPr/>
        </p:nvSpPr>
        <p:spPr>
          <a:xfrm>
            <a:off x="0" y="3565620"/>
            <a:ext cx="4618347" cy="157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Всего студентов  1271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  <a:r>
              <a:rPr lang="ru-RU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Бакалавриат</a:t>
            </a:r>
            <a:r>
              <a:rPr lang="ru-RU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997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-Магистратура   245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-Аспирантура   29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-Иностранные студенты   98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8" name="Picture 4" descr="https://cs.hse.ru/pubs/share/direct/2212454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48" y="2708664"/>
            <a:ext cx="3653030" cy="243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kolevatyh\Desktop\29.06.18 Выпуск на сайт-1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57" y="955635"/>
            <a:ext cx="5441268" cy="21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87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717949326"/>
              </p:ext>
            </p:extLst>
          </p:nvPr>
        </p:nvGraphicFramePr>
        <p:xfrm>
          <a:off x="3167272" y="1091859"/>
          <a:ext cx="2936935" cy="1697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7" name="Google Shape;347;p4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48" name="Google Shape;348;p44"/>
          <p:cNvSpPr txBox="1"/>
          <p:nvPr/>
        </p:nvSpPr>
        <p:spPr>
          <a:xfrm>
            <a:off x="108351" y="436769"/>
            <a:ext cx="90356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/>
              </a:rPr>
              <a:t>Контингент студентов: источники финансирования</a:t>
            </a:r>
            <a:endParaRPr sz="2000" b="1" dirty="0">
              <a:solidFill>
                <a:schemeClr val="dk1"/>
              </a:solidFill>
              <a:latin typeface="Verdana" pitchFamily="34" charset="0"/>
              <a:ea typeface="Verdana" pitchFamily="34" charset="0"/>
              <a:cs typeface="Verdana" pitchFamily="34" charset="0"/>
              <a:sym typeface="Verdana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06658721"/>
              </p:ext>
            </p:extLst>
          </p:nvPr>
        </p:nvGraphicFramePr>
        <p:xfrm>
          <a:off x="584149" y="1145952"/>
          <a:ext cx="2794865" cy="174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534670110"/>
              </p:ext>
            </p:extLst>
          </p:nvPr>
        </p:nvGraphicFramePr>
        <p:xfrm>
          <a:off x="560307" y="3184588"/>
          <a:ext cx="2842549" cy="1804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78809652"/>
              </p:ext>
            </p:extLst>
          </p:nvPr>
        </p:nvGraphicFramePr>
        <p:xfrm>
          <a:off x="3300220" y="3251263"/>
          <a:ext cx="2902615" cy="1738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1738126"/>
            <a:ext cx="8258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tx1"/>
                </a:solidFill>
              </a:rPr>
              <a:t>2016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786748"/>
            <a:ext cx="8258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tx1"/>
                </a:solidFill>
              </a:rPr>
              <a:t>2018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21481" y="2658628"/>
            <a:ext cx="555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100" b="1" dirty="0" smtClean="0">
                <a:solidFill>
                  <a:schemeClr val="tx1"/>
                </a:solidFill>
              </a:rPr>
              <a:t>1271 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51528" y="2637726"/>
            <a:ext cx="555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 smtClean="0">
                <a:solidFill>
                  <a:schemeClr val="tx1"/>
                </a:solidFill>
              </a:rPr>
              <a:t>486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35740" y="4727783"/>
            <a:ext cx="555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 smtClean="0">
                <a:solidFill>
                  <a:schemeClr val="tx1"/>
                </a:solidFill>
              </a:rPr>
              <a:t>680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21480" y="4727783"/>
            <a:ext cx="555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100" b="1" dirty="0" smtClean="0">
                <a:solidFill>
                  <a:schemeClr val="tx1"/>
                </a:solidFill>
              </a:rPr>
              <a:t>1</a:t>
            </a:r>
            <a:r>
              <a:rPr lang="ru-RU" sz="1100" b="1" dirty="0" smtClean="0">
                <a:solidFill>
                  <a:schemeClr val="tx1"/>
                </a:solidFill>
              </a:rPr>
              <a:t>804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endParaRPr lang="ru-RU" sz="1100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358463967"/>
              </p:ext>
            </p:extLst>
          </p:nvPr>
        </p:nvGraphicFramePr>
        <p:xfrm>
          <a:off x="6031185" y="1101157"/>
          <a:ext cx="3112815" cy="1688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504849554"/>
              </p:ext>
            </p:extLst>
          </p:nvPr>
        </p:nvGraphicFramePr>
        <p:xfrm>
          <a:off x="6010275" y="3006158"/>
          <a:ext cx="3133725" cy="1983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7694752" y="2614002"/>
            <a:ext cx="555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 smtClean="0">
                <a:solidFill>
                  <a:schemeClr val="tx1"/>
                </a:solidFill>
              </a:rPr>
              <a:t>337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55204" y="4727783"/>
            <a:ext cx="555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 smtClean="0">
                <a:solidFill>
                  <a:schemeClr val="tx1"/>
                </a:solidFill>
              </a:rPr>
              <a:t>746</a:t>
            </a:r>
            <a:r>
              <a:rPr lang="en-US" sz="1100" b="1" dirty="0" smtClean="0">
                <a:solidFill>
                  <a:schemeClr val="tx1"/>
                </a:solidFill>
              </a:rPr>
              <a:t> </a:t>
            </a:r>
            <a:endParaRPr lang="ru-RU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000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48" name="Google Shape;348;p44"/>
          <p:cNvSpPr txBox="1"/>
          <p:nvPr/>
        </p:nvSpPr>
        <p:spPr>
          <a:xfrm>
            <a:off x="108351" y="436769"/>
            <a:ext cx="80844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/>
              </a:rPr>
              <a:t>Интернационализация</a:t>
            </a:r>
            <a:endParaRPr sz="2000" b="1" dirty="0">
              <a:solidFill>
                <a:schemeClr val="dk1"/>
              </a:solidFill>
              <a:latin typeface="Verdana" pitchFamily="34" charset="0"/>
              <a:ea typeface="Verdana" pitchFamily="34" charset="0"/>
              <a:cs typeface="Verdana" pitchFamily="34" charset="0"/>
              <a:sym typeface="Verdana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91E0E82-6319-5F4D-A4F1-F760AEFD978E}"/>
              </a:ext>
            </a:extLst>
          </p:cNvPr>
          <p:cNvSpPr/>
          <p:nvPr/>
        </p:nvSpPr>
        <p:spPr>
          <a:xfrm>
            <a:off x="108350" y="1031835"/>
            <a:ext cx="38159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ПРОГРАММА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ДВУХ ДИПЛОМОВ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91E0E82-6319-5F4D-A4F1-F760AEFD978E}"/>
              </a:ext>
            </a:extLst>
          </p:cNvPr>
          <p:cNvSpPr/>
          <p:nvPr/>
        </p:nvSpPr>
        <p:spPr>
          <a:xfrm>
            <a:off x="5248142" y="1066680"/>
            <a:ext cx="2871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АНГЛОЯЗЫЧНЫЕ ПРОГРАММЫ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E69D8A-9872-C34D-9E5E-249CF39BA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102" y="3743325"/>
            <a:ext cx="5197537" cy="140017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91E0E82-6319-5F4D-A4F1-F760AEFD978E}"/>
              </a:ext>
            </a:extLst>
          </p:cNvPr>
          <p:cNvSpPr/>
          <p:nvPr/>
        </p:nvSpPr>
        <p:spPr>
          <a:xfrm>
            <a:off x="184550" y="1898610"/>
            <a:ext cx="4292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	  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2016 	       2018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Программы               2               4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Студенты                  2             72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991E0E82-6319-5F4D-A4F1-F760AEFD978E}"/>
              </a:ext>
            </a:extLst>
          </p:cNvPr>
          <p:cNvSpPr/>
          <p:nvPr/>
        </p:nvSpPr>
        <p:spPr>
          <a:xfrm>
            <a:off x="4846815" y="1825325"/>
            <a:ext cx="4292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	  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2016 	       2018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Программы                 1                3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Студенты                  63             182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Иностранцы, %         33               20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08351" y="2254926"/>
            <a:ext cx="8740776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657870" y="2337710"/>
            <a:ext cx="0" cy="91031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06361" y="3521751"/>
            <a:ext cx="8740776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86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5721975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Учебные ассистенты ФКН</a:t>
            </a:r>
          </a:p>
        </p:txBody>
      </p:sp>
      <p:sp>
        <p:nvSpPr>
          <p:cNvPr id="557" name="Google Shape;557;p61"/>
          <p:cNvSpPr txBox="1"/>
          <p:nvPr/>
        </p:nvSpPr>
        <p:spPr>
          <a:xfrm>
            <a:off x="0" y="2066035"/>
            <a:ext cx="4985468" cy="195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buClr>
                <a:schemeClr val="dk1"/>
              </a:buClr>
              <a:buSzPts val="1600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Учебный ассистент – студент или аспирант НИУ ВШЭ, отобранный преподавателем в качестве помощника для реализации учебной дисциплины</a:t>
            </a:r>
          </a:p>
          <a:p>
            <a:pPr lvl="0">
              <a:buClr>
                <a:schemeClr val="dk1"/>
              </a:buClr>
              <a:buSzPts val="1600"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buClr>
                <a:schemeClr val="dk1"/>
              </a:buClr>
              <a:buSzPts val="1600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ФКН – лидер ВШЭ по числу учебных ассистентов на одного преподавателя</a:t>
            </a:r>
          </a:p>
        </p:txBody>
      </p:sp>
      <p:pic>
        <p:nvPicPr>
          <p:cNvPr id="6" name="Google Shape;1800;p292">
            <a:extLst>
              <a:ext uri="{FF2B5EF4-FFF2-40B4-BE49-F238E27FC236}">
                <a16:creationId xmlns:a16="http://schemas.microsoft.com/office/drawing/2014/main" xmlns="" id="{CD4F363C-77B5-FA4D-9608-BA75B571EF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5468" y="1607599"/>
            <a:ext cx="4158532" cy="2735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02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379571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800" dirty="0"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8352" y="436770"/>
            <a:ext cx="61918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Привлечение талантов</a:t>
            </a:r>
            <a:endParaRPr sz="20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4" descr="Картинки по запросу ра эксперт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55;p44"/>
          <p:cNvSpPr/>
          <p:nvPr/>
        </p:nvSpPr>
        <p:spPr>
          <a:xfrm>
            <a:off x="683569" y="998027"/>
            <a:ext cx="155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2014</a:t>
            </a:r>
            <a:endParaRPr sz="2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Google Shape;355;p44"/>
          <p:cNvSpPr/>
          <p:nvPr/>
        </p:nvSpPr>
        <p:spPr>
          <a:xfrm>
            <a:off x="3779913" y="998027"/>
            <a:ext cx="155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2016</a:t>
            </a:r>
            <a:endParaRPr sz="2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352;p44"/>
          <p:cNvSpPr/>
          <p:nvPr/>
        </p:nvSpPr>
        <p:spPr>
          <a:xfrm>
            <a:off x="6732241" y="1011313"/>
            <a:ext cx="155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2018</a:t>
            </a:r>
            <a:endParaRPr sz="2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7647" y="1603726"/>
            <a:ext cx="7652367" cy="34289"/>
          </a:xfrm>
          <a:prstGeom prst="rect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318454" y="1566015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19829" y="1566015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368878" y="1566015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46539" y="320076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Впервые проводится Летняя школа по компьютерным наукам в Липецке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4851" y="3415108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Летняя школа по компьютерным наукам в Липецке собирает 93 участника (вдвое больше, чем в 2016 году)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42678" y="3869845"/>
            <a:ext cx="255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«Высшая проба» по информатике впервые включена в Перечень РСОШ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7268" y="4246105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Совместно с Яндексом вводится стипендия для первокурсников, имеющих дипломы заключительного этапа ВОШ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6539" y="251774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Среди поступивших 16 человек имеют диплом заключительного этапа ВОШ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956" y="17739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Первый набор на ФКН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7268" y="243319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Среди поступивших 39 человек имеют дипломы заключительного этапа ВОШ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999" y="3685180"/>
            <a:ext cx="2556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Начинают проводиться ежегодные презентации ОП Прикладная математика и информатика в Яндексе для абитуриентов-</a:t>
            </a:r>
            <a:r>
              <a:rPr lang="ru-RU" sz="1200" dirty="0" err="1" smtClean="0">
                <a:latin typeface="Calibri" panose="020F0502020204030204" pitchFamily="34" charset="0"/>
              </a:rPr>
              <a:t>олимпиадников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999" y="297569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Среди поступивших 8 человек имеют дипломы заключительного этапа ВОШ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956" y="2194575"/>
            <a:ext cx="255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По результатам олимпиад зачислены 146 человек на ОП ПМИ и 56 человек на ОП ПИ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2678" y="1786861"/>
            <a:ext cx="2583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По результатам олимпиад зачислены 107 человек на ОП ПМИ и 63 человека на ОП ПИ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47268" y="291159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ФКН и ФМ организуют профильную смену в ОЦ СИРИУС</a:t>
            </a:r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47268" y="1775391"/>
            <a:ext cx="2583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</a:rPr>
              <a:t>П</a:t>
            </a:r>
            <a:r>
              <a:rPr lang="ru-RU" sz="1200" dirty="0" smtClean="0">
                <a:latin typeface="Calibri" panose="020F0502020204030204" pitchFamily="34" charset="0"/>
              </a:rPr>
              <a:t>о результатам олимпиад зачислены 116 человек на ОП ПМИ и 99 человек на ОП ПИ</a:t>
            </a:r>
            <a:endParaRPr lang="ru-RU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1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8352" y="436769"/>
            <a:ext cx="61918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Привлечение талантов</a:t>
            </a:r>
            <a:endParaRPr sz="20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4" descr="Картинки по запросу ра эксперт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2" descr="C:\Users\Администратор\Desktop\sphere-clipart-sphere_Vector_Clip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0" y="1896614"/>
            <a:ext cx="44668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дминистратор\Desktop\sphere-clipart-sphere_Vector_Clip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8" y="2945229"/>
            <a:ext cx="44668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Администратор\Desktop\sphere-clipart-sphere_Vector_Clip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8" y="4094457"/>
            <a:ext cx="44668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355;p44"/>
          <p:cNvSpPr/>
          <p:nvPr/>
        </p:nvSpPr>
        <p:spPr>
          <a:xfrm>
            <a:off x="724328" y="1797637"/>
            <a:ext cx="34774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Средний балл ЕГЭ поступивших на бюджетные места в </a:t>
            </a:r>
            <a:r>
              <a:rPr lang="ru-RU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бакалавриат</a:t>
            </a:r>
            <a:endParaRPr lang="ru-RU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4328" y="289000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Численность победителей и призеров Всероссийских олимпиад в приеме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4328" y="406385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Численность победителей и призеров 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олимпиад 1-го уровня в 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приеме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58151" y="2782287"/>
            <a:ext cx="37449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ПМИ 	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13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18	36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-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 3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 1 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ПАД	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	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 2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58151" y="3956137"/>
            <a:ext cx="35433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ПМИ 	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71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93	99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25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48	95 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ПАД	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	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 6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58151" y="1720692"/>
            <a:ext cx="39337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ПМИ 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93,1	96,5	100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	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92,4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94,9	98,5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ПАД	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	</a:t>
            </a:r>
            <a:r>
              <a:rPr lang="ru-RU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86,9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49402" y="1408517"/>
            <a:ext cx="3527293" cy="45719"/>
          </a:xfrm>
          <a:prstGeom prst="rect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875992" y="1359376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700027" y="1359376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6804264" y="1359376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29" name="Google Shape;355;p44"/>
          <p:cNvSpPr/>
          <p:nvPr/>
        </p:nvSpPr>
        <p:spPr>
          <a:xfrm>
            <a:off x="5558549" y="1044174"/>
            <a:ext cx="778886" cy="229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2014</a:t>
            </a:r>
            <a:endParaRPr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" name="Google Shape;355;p44"/>
          <p:cNvSpPr/>
          <p:nvPr/>
        </p:nvSpPr>
        <p:spPr>
          <a:xfrm>
            <a:off x="6486821" y="1044173"/>
            <a:ext cx="778886" cy="229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2016</a:t>
            </a:r>
            <a:endParaRPr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" name="Google Shape;355;p44"/>
          <p:cNvSpPr/>
          <p:nvPr/>
        </p:nvSpPr>
        <p:spPr>
          <a:xfrm>
            <a:off x="7382584" y="1047233"/>
            <a:ext cx="778886" cy="229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2018</a:t>
            </a:r>
            <a:endParaRPr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492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5005580" y="2399341"/>
            <a:ext cx="176186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ACM ICPC</a:t>
            </a:r>
            <a:r>
              <a:rPr lang="ru-RU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Финал Рапид Сити (США</a:t>
            </a:r>
            <a:r>
              <a:rPr lang="ru-RU" sz="10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0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05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IMC</a:t>
            </a:r>
            <a:endParaRPr lang="ru-RU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1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05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Олимпиада </a:t>
            </a:r>
            <a:r>
              <a:rPr lang="ru-RU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им. Войтеха </a:t>
            </a:r>
            <a:r>
              <a:rPr lang="ru-RU" sz="105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Ярника</a:t>
            </a:r>
            <a:r>
              <a:rPr lang="ru-RU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(Чехия)</a:t>
            </a:r>
            <a:endParaRPr lang="en-US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79571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56" y="1131591"/>
            <a:ext cx="8914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рамках факультета действует Центр студенческих олимпиад, участники которого занимают призовые места на престижных международных соревнованиях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56" y="469285"/>
            <a:ext cx="4742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студенческих олимпиад</a:t>
            </a:r>
          </a:p>
        </p:txBody>
      </p:sp>
      <p:sp>
        <p:nvSpPr>
          <p:cNvPr id="6" name="AutoShape 2" descr="Картинки по запросу шад л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Картинки по запросу шад лого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Картинки по запросу шад лого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6049" y="2309616"/>
            <a:ext cx="8388000" cy="18000"/>
          </a:xfrm>
          <a:prstGeom prst="rect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69379" y="2237616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555784" y="2246616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165992" y="2237616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563" y="1716272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9968" y="1716272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914" y="1715656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867341" y="2237616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1526" y="1715656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097" y="2490176"/>
            <a:ext cx="148360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ACM ICPC </a:t>
            </a:r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936265" y="2490177"/>
            <a:ext cx="14836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ACM ICPC</a:t>
            </a:r>
            <a:r>
              <a:rPr lang="ru-RU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Финал Марокко</a:t>
            </a:r>
          </a:p>
          <a:p>
            <a:endParaRPr lang="ru-RU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IMC</a:t>
            </a:r>
          </a:p>
        </p:txBody>
      </p:sp>
      <p:pic>
        <p:nvPicPr>
          <p:cNvPr id="3074" name="Picture 2" descr="Картинки по запросу золотая медаль 1 мест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7" t="22174" r="65915"/>
          <a:stretch/>
        </p:blipFill>
        <p:spPr bwMode="auto">
          <a:xfrm>
            <a:off x="2407851" y="2946090"/>
            <a:ext cx="24890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Картинки по запросу золотая медаль 1 мест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69" t="22174" r="35753"/>
          <a:stretch/>
        </p:blipFill>
        <p:spPr bwMode="auto">
          <a:xfrm>
            <a:off x="5929037" y="2809879"/>
            <a:ext cx="24890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Картинки по запросу золотая медаль 1 мес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97" t="22174" r="3825"/>
          <a:stretch/>
        </p:blipFill>
        <p:spPr bwMode="auto">
          <a:xfrm>
            <a:off x="1351271" y="2440981"/>
            <a:ext cx="24890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Картинки по запросу золотая медаль 1 мес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97" t="22174" r="3825"/>
          <a:stretch/>
        </p:blipFill>
        <p:spPr bwMode="auto">
          <a:xfrm>
            <a:off x="2678070" y="2937191"/>
            <a:ext cx="24890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486294" y="2384785"/>
            <a:ext cx="16498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IMC</a:t>
            </a:r>
          </a:p>
        </p:txBody>
      </p:sp>
      <p:pic>
        <p:nvPicPr>
          <p:cNvPr id="32" name="Picture 2" descr="Картинки по запросу золотая медаль 1 мест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7" t="22174" r="65915"/>
          <a:stretch/>
        </p:blipFill>
        <p:spPr bwMode="auto">
          <a:xfrm>
            <a:off x="4311239" y="2576251"/>
            <a:ext cx="24890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Картинки по запросу золотая медаль 1 мес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97" t="22174" r="3825"/>
          <a:stretch/>
        </p:blipFill>
        <p:spPr bwMode="auto">
          <a:xfrm>
            <a:off x="4560146" y="2567352"/>
            <a:ext cx="24890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Картинки по запросу золотая медаль 1 мест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7" t="22174" r="65915"/>
          <a:stretch/>
        </p:blipFill>
        <p:spPr bwMode="auto">
          <a:xfrm>
            <a:off x="4051903" y="2576251"/>
            <a:ext cx="24890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Картинки по запросу золотая медаль 1 мес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97" t="22174" r="3825"/>
          <a:stretch/>
        </p:blipFill>
        <p:spPr bwMode="auto">
          <a:xfrm>
            <a:off x="6188373" y="2800981"/>
            <a:ext cx="24890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Картинки по запросу золотая медаль 1 мест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7" t="22174" r="65915"/>
          <a:stretch/>
        </p:blipFill>
        <p:spPr bwMode="auto">
          <a:xfrm>
            <a:off x="5680130" y="2809879"/>
            <a:ext cx="24890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511" b="18537"/>
          <a:stretch/>
        </p:blipFill>
        <p:spPr>
          <a:xfrm>
            <a:off x="-13380" y="3799724"/>
            <a:ext cx="9157380" cy="1622935"/>
          </a:xfrm>
          <a:prstGeom prst="rect">
            <a:avLst/>
          </a:prstGeom>
        </p:spPr>
      </p:pic>
      <p:pic>
        <p:nvPicPr>
          <p:cNvPr id="36" name="Picture 2" descr="Картинки по запросу золотая медаль 1 место">
            <a:extLst>
              <a:ext uri="{FF2B5EF4-FFF2-40B4-BE49-F238E27FC236}">
                <a16:creationId xmlns="" xmlns:a16="http://schemas.microsoft.com/office/drawing/2014/main" id="{E646D904-DE6D-4D4F-AD15-BDBE60F61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7" t="22174" r="65915"/>
          <a:stretch/>
        </p:blipFill>
        <p:spPr bwMode="auto">
          <a:xfrm>
            <a:off x="6510668" y="3252930"/>
            <a:ext cx="24890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698C81C-F90E-6249-8B60-93CB24473F22}"/>
              </a:ext>
            </a:extLst>
          </p:cNvPr>
          <p:cNvSpPr txBox="1"/>
          <p:nvPr/>
        </p:nvSpPr>
        <p:spPr>
          <a:xfrm>
            <a:off x="7188365" y="1726870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88D16DCA-7A0E-AA4F-B957-D84B80AD0495}"/>
              </a:ext>
            </a:extLst>
          </p:cNvPr>
          <p:cNvSpPr/>
          <p:nvPr/>
        </p:nvSpPr>
        <p:spPr>
          <a:xfrm>
            <a:off x="7574183" y="2237616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485B918-315A-9D40-A87D-B9ACC89FB855}"/>
              </a:ext>
            </a:extLst>
          </p:cNvPr>
          <p:cNvSpPr/>
          <p:nvPr/>
        </p:nvSpPr>
        <p:spPr>
          <a:xfrm>
            <a:off x="6911109" y="2500424"/>
            <a:ext cx="160680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ACM ICPC</a:t>
            </a:r>
            <a:r>
              <a:rPr lang="ru-RU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Финал Пекин (КНР)</a:t>
            </a:r>
          </a:p>
          <a:p>
            <a:r>
              <a:rPr lang="ru-RU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Олимпиада им. Войтеха </a:t>
            </a:r>
            <a:r>
              <a:rPr lang="ru-RU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Ярника</a:t>
            </a:r>
            <a:r>
              <a:rPr lang="ru-RU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(Чехия)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43" name="Picture 2" descr="Картинки по запросу золотая медаль 1 место">
            <a:extLst>
              <a:ext uri="{FF2B5EF4-FFF2-40B4-BE49-F238E27FC236}">
                <a16:creationId xmlns="" xmlns:a16="http://schemas.microsoft.com/office/drawing/2014/main" id="{E646D904-DE6D-4D4F-AD15-BDBE60F61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7" t="22174" r="65915"/>
          <a:stretch/>
        </p:blipFill>
        <p:spPr bwMode="auto">
          <a:xfrm>
            <a:off x="8412675" y="2799392"/>
            <a:ext cx="24890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0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79571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56" y="1102267"/>
            <a:ext cx="8914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апреля команда НИУ ВШЭ заняла 11 место в мире и завоевала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бронзовую медаль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ICPC </a:t>
            </a:r>
            <a:r>
              <a:rPr lang="ru-RU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Finals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2019!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56" y="469285"/>
            <a:ext cx="4742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студенческих олимпиад</a:t>
            </a:r>
          </a:p>
        </p:txBody>
      </p:sp>
      <p:sp>
        <p:nvSpPr>
          <p:cNvPr id="6" name="AutoShape 2" descr="Картинки по запросу шад л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Картинки по запросу шад лого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Картинки по запросу шад лого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" name="Picture 2" descr="Картинки по запросу золотая медаль 1 мест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97" t="22174" r="3825"/>
          <a:stretch/>
        </p:blipFill>
        <p:spPr bwMode="auto">
          <a:xfrm>
            <a:off x="867190" y="1904400"/>
            <a:ext cx="422342" cy="61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kolevatyh\Desktop\IMG_20190405_102206_1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460" y="1904400"/>
            <a:ext cx="4359344" cy="290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3804" y="2518725"/>
            <a:ext cx="34901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Герои дня – студенты ФКН: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Даниил Николенко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Филипп Грибов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Асхат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Сахабиев</a:t>
            </a:r>
            <a:endParaRPr lang="ru-RU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Тренер – Михаил Густокашин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Стипендия имени Ильи Сегаловича</a:t>
            </a:r>
            <a:endParaRPr lang="en" sz="20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C6FD36E-318B-C54B-9E7B-247F1E1E247B}"/>
              </a:ext>
            </a:extLst>
          </p:cNvPr>
          <p:cNvSpPr/>
          <p:nvPr/>
        </p:nvSpPr>
        <p:spPr>
          <a:xfrm>
            <a:off x="-4" y="1063716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Calibri"/>
              </a:rPr>
              <a:t>Стипендия имени Ильи Сегаловича предназначена для поддержки увлеченных технологиями и </a:t>
            </a:r>
            <a:r>
              <a:rPr lang="ru-RU" sz="1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Calibri"/>
              </a:rPr>
              <a:t>наукой студентов и аспирантов </a:t>
            </a:r>
          </a:p>
        </p:txBody>
      </p:sp>
      <p:sp>
        <p:nvSpPr>
          <p:cNvPr id="10" name="Google Shape;355;p44"/>
          <p:cNvSpPr/>
          <p:nvPr/>
        </p:nvSpPr>
        <p:spPr>
          <a:xfrm>
            <a:off x="0" y="2039150"/>
            <a:ext cx="2849258" cy="1161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ЕЖЕГОДНО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16 стипендий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bg2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355;p44"/>
          <p:cNvSpPr/>
          <p:nvPr/>
        </p:nvSpPr>
        <p:spPr>
          <a:xfrm>
            <a:off x="1" y="2862043"/>
            <a:ext cx="2849258" cy="11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 smtClean="0">
              <a:solidFill>
                <a:schemeClr val="bg2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2015-2018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64 лауреата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9C3F78C-77E0-D64D-9FD4-08896451E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319" y="2069490"/>
            <a:ext cx="2737678" cy="18232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A6E2F69-4748-3443-98D9-8D785A4DB2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99" r="10351"/>
          <a:stretch/>
        </p:blipFill>
        <p:spPr>
          <a:xfrm>
            <a:off x="2849258" y="2069490"/>
            <a:ext cx="3557061" cy="182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52" y="436769"/>
            <a:ext cx="3126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Аккредитация </a:t>
            </a:r>
            <a:r>
              <a:rPr lang="en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ABET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8301730-3BB3-9844-9B53-300A5B20B665}"/>
              </a:ext>
            </a:extLst>
          </p:cNvPr>
          <p:cNvSpPr/>
          <p:nvPr/>
        </p:nvSpPr>
        <p:spPr>
          <a:xfrm>
            <a:off x="190545" y="1761649"/>
            <a:ext cx="55466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 2018 году бакалаврская программа «Программная инженерия» получила аккредитацию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en" dirty="0" smtClean="0">
                <a:latin typeface="Verdana" panose="020B0604030504040204" pitchFamily="34" charset="0"/>
                <a:ea typeface="Verdana" panose="020B0604030504040204" pitchFamily="34" charset="0"/>
              </a:rPr>
              <a:t>ABET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ABET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более 85 лет занимается аккредитацией образовательных программ в области информатики, прикладных наук, техники и технологий. На сегодняшний день «Программная инженерия» — единственная в России программа, имеющая эту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аккредитацию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FDE468A-DF63-5945-B9E2-FBF279500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178" y="1233923"/>
            <a:ext cx="3054686" cy="30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3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7" name="Google Shape;287;p40"/>
          <p:cNvSpPr txBox="1"/>
          <p:nvPr/>
        </p:nvSpPr>
        <p:spPr>
          <a:xfrm>
            <a:off x="108352" y="436769"/>
            <a:ext cx="59203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Общие характеристики</a:t>
            </a:r>
            <a:endParaRPr sz="20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8" name="Google Shape;288;p40"/>
          <p:cNvSpPr/>
          <p:nvPr/>
        </p:nvSpPr>
        <p:spPr>
          <a:xfrm>
            <a:off x="1547664" y="1410911"/>
            <a:ext cx="14068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0" name="Google Shape;290;p40"/>
          <p:cNvSpPr/>
          <p:nvPr/>
        </p:nvSpPr>
        <p:spPr>
          <a:xfrm>
            <a:off x="1331640" y="1019512"/>
            <a:ext cx="64807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91E0E82-6319-5F4D-A4F1-F760AEFD978E}"/>
              </a:ext>
            </a:extLst>
          </p:cNvPr>
          <p:cNvSpPr/>
          <p:nvPr/>
        </p:nvSpPr>
        <p:spPr>
          <a:xfrm>
            <a:off x="1785039" y="1089495"/>
            <a:ext cx="2338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3</a:t>
            </a:r>
            <a:r>
              <a:rPr lang="en-US" sz="1000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ДЕПАРТАМЕНТА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991E0E82-6319-5F4D-A4F1-F760AEFD978E}"/>
              </a:ext>
            </a:extLst>
          </p:cNvPr>
          <p:cNvSpPr/>
          <p:nvPr/>
        </p:nvSpPr>
        <p:spPr>
          <a:xfrm>
            <a:off x="248623" y="1894733"/>
            <a:ext cx="36042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9</a:t>
            </a:r>
            <a:r>
              <a:rPr lang="ru-RU" sz="1000" dirty="0" smtClean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НАУЧНЫХ ЛАБОРАТОРИЙ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991E0E82-6319-5F4D-A4F1-F760AEFD978E}"/>
              </a:ext>
            </a:extLst>
          </p:cNvPr>
          <p:cNvSpPr/>
          <p:nvPr/>
        </p:nvSpPr>
        <p:spPr>
          <a:xfrm>
            <a:off x="359245" y="3362947"/>
            <a:ext cx="3946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31996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5</a:t>
            </a:r>
            <a:r>
              <a:rPr lang="ru-RU" sz="1000" dirty="0" smtClean="0">
                <a:solidFill>
                  <a:srgbClr val="C31996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rgbClr val="C31996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БАЗОВЫХ КАФЕДР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91E0E82-6319-5F4D-A4F1-F760AEFD978E}"/>
              </a:ext>
            </a:extLst>
          </p:cNvPr>
          <p:cNvSpPr/>
          <p:nvPr/>
        </p:nvSpPr>
        <p:spPr>
          <a:xfrm>
            <a:off x="6028734" y="4127979"/>
            <a:ext cx="29052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</a:t>
            </a:r>
            <a:r>
              <a:rPr lang="ru-RU" sz="100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НАУЧНЫЙ ЦЕНТР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991E0E82-6319-5F4D-A4F1-F760AEFD978E}"/>
              </a:ext>
            </a:extLst>
          </p:cNvPr>
          <p:cNvSpPr/>
          <p:nvPr/>
        </p:nvSpPr>
        <p:spPr>
          <a:xfrm>
            <a:off x="5636185" y="1081589"/>
            <a:ext cx="30441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10</a:t>
            </a:r>
            <a:r>
              <a:rPr lang="ru-RU" sz="1000" dirty="0" smtClean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ГРАНТОВ </a:t>
            </a:r>
            <a:r>
              <a:rPr lang="ru-RU" sz="2400" dirty="0" smtClean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РНФ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991E0E82-6319-5F4D-A4F1-F760AEFD978E}"/>
              </a:ext>
            </a:extLst>
          </p:cNvPr>
          <p:cNvSpPr/>
          <p:nvPr/>
        </p:nvSpPr>
        <p:spPr>
          <a:xfrm>
            <a:off x="3851907" y="1870698"/>
            <a:ext cx="5082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9</a:t>
            </a:r>
            <a:r>
              <a:rPr lang="ru-RU" sz="1000" dirty="0" smtClean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rgbClr val="FF99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ПРОГРАММ ВЫСШЕГО ОБРАЗОВАНИЯ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991E0E82-6319-5F4D-A4F1-F760AEFD978E}"/>
              </a:ext>
            </a:extLst>
          </p:cNvPr>
          <p:cNvSpPr/>
          <p:nvPr/>
        </p:nvSpPr>
        <p:spPr>
          <a:xfrm>
            <a:off x="922482" y="2655061"/>
            <a:ext cx="33830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1773</a:t>
            </a:r>
            <a:r>
              <a:rPr lang="ru-RU" sz="1000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СТУДЕНТА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991E0E82-6319-5F4D-A4F1-F760AEFD978E}"/>
              </a:ext>
            </a:extLst>
          </p:cNvPr>
          <p:cNvSpPr/>
          <p:nvPr/>
        </p:nvSpPr>
        <p:spPr>
          <a:xfrm>
            <a:off x="3872646" y="3370848"/>
            <a:ext cx="3527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265</a:t>
            </a:r>
            <a:r>
              <a:rPr lang="ru-RU" sz="1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ПРЕПОДАВАТЕЛЕЙ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991E0E82-6319-5F4D-A4F1-F760AEFD978E}"/>
              </a:ext>
            </a:extLst>
          </p:cNvPr>
          <p:cNvSpPr/>
          <p:nvPr/>
        </p:nvSpPr>
        <p:spPr>
          <a:xfrm>
            <a:off x="782879" y="4070833"/>
            <a:ext cx="50028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23</a:t>
            </a:r>
            <a:r>
              <a:rPr lang="ru-RU" sz="10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ПРОГРАММЫ ДОПОЛНИТЕЛЬНОГО      </a:t>
            </a:r>
          </a:p>
          <a:p>
            <a:r>
              <a:rPr lang="ru-RU" sz="1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         ОБРАЗОВАНИЯ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991E0E82-6319-5F4D-A4F1-F760AEFD978E}"/>
              </a:ext>
            </a:extLst>
          </p:cNvPr>
          <p:cNvSpPr/>
          <p:nvPr/>
        </p:nvSpPr>
        <p:spPr>
          <a:xfrm>
            <a:off x="5042152" y="2602619"/>
            <a:ext cx="3749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</a:t>
            </a:r>
            <a:r>
              <a:rPr lang="ru-RU" sz="1000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АСПИРАНТСКАЯ ШКОЛА</a:t>
            </a:r>
          </a:p>
        </p:txBody>
      </p:sp>
    </p:spTree>
    <p:extLst>
      <p:ext uri="{BB962C8B-B14F-4D97-AF65-F5344CB8AC3E}">
        <p14:creationId xmlns:p14="http://schemas.microsoft.com/office/powerpoint/2010/main" val="36998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Центр непрерывного образования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6FD36E-318B-C54B-9E7B-247F1E1E247B}"/>
              </a:ext>
            </a:extLst>
          </p:cNvPr>
          <p:cNvSpPr/>
          <p:nvPr/>
        </p:nvSpPr>
        <p:spPr>
          <a:xfrm>
            <a:off x="-2" y="1096428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Центр реализует программы дополнительного образования по анализу данных, машинному обучению, программированию и </a:t>
            </a:r>
            <a:r>
              <a:rPr lang="ru-RU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блокчейну</a:t>
            </a: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 с 2016 года</a:t>
            </a:r>
            <a:endParaRPr lang="ru-RU" sz="1600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5FFACAA-0328-0443-8B17-CC2B5E8B7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5865"/>
            <a:ext cx="9144000" cy="272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92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17E8803-ACA4-5548-B442-B6E738D4C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473" y="1440304"/>
            <a:ext cx="5387054" cy="3703196"/>
          </a:xfrm>
          <a:prstGeom prst="rect">
            <a:avLst/>
          </a:prstGeom>
        </p:spPr>
      </p:pic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en" sz="2000" b="1" dirty="0">
                <a:latin typeface="Verdana"/>
                <a:ea typeface="Verdana"/>
                <a:cs typeface="Verdana"/>
                <a:sym typeface="Verdana"/>
              </a:rPr>
              <a:t>Data Culture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6FD36E-318B-C54B-9E7B-247F1E1E247B}"/>
              </a:ext>
            </a:extLst>
          </p:cNvPr>
          <p:cNvSpPr/>
          <p:nvPr/>
        </p:nvSpPr>
        <p:spPr>
          <a:xfrm>
            <a:off x="-2" y="1032820"/>
            <a:ext cx="91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Концепция проекта </a:t>
            </a:r>
            <a:r>
              <a:rPr lang="en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Data Culture </a:t>
            </a: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направлена на то, чтобы у студентов всех программ </a:t>
            </a:r>
            <a:r>
              <a:rPr lang="ru-RU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бакалавриата</a:t>
            </a: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 ВШЭ появилось понимание возможностей современных технологий в области </a:t>
            </a:r>
            <a:r>
              <a:rPr lang="en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Data Science</a:t>
            </a:r>
            <a:endParaRPr lang="ru-RU" sz="1600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98198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555;p61"/>
          <p:cNvSpPr/>
          <p:nvPr/>
        </p:nvSpPr>
        <p:spPr>
          <a:xfrm>
            <a:off x="12636" y="312737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6" name="AutoShape 2" descr="Картинки по запросу шад л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Картинки по запросу шад лог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Картинки по запросу шад лог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81" y="2176790"/>
            <a:ext cx="483926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" y="2153930"/>
            <a:ext cx="4292947" cy="217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15348" y="1563638"/>
            <a:ext cx="4572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Специализация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Structures and Algorithms</a:t>
            </a:r>
          </a:p>
          <a:p>
            <a:pPr algn="ctr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Совместно с Калифорнийским университетом в Сан-Диего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648276"/>
            <a:ext cx="3754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Курсы на платформах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Coursera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Stepik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Google Shape;556;p61"/>
          <p:cNvSpPr txBox="1">
            <a:spLocks noGrp="1"/>
          </p:cNvSpPr>
          <p:nvPr>
            <p:ph type="ctrTitle"/>
          </p:nvPr>
        </p:nvSpPr>
        <p:spPr>
          <a:xfrm>
            <a:off x="0" y="313637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Online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курсы</a:t>
            </a:r>
          </a:p>
        </p:txBody>
      </p:sp>
    </p:spTree>
    <p:extLst>
      <p:ext uri="{BB962C8B-B14F-4D97-AF65-F5344CB8AC3E}">
        <p14:creationId xmlns:p14="http://schemas.microsoft.com/office/powerpoint/2010/main" val="10172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Специализации на </a:t>
            </a:r>
            <a:r>
              <a:rPr lang="en" sz="2000" b="1" dirty="0">
                <a:latin typeface="Verdana"/>
                <a:ea typeface="Verdana"/>
                <a:cs typeface="Verdana"/>
                <a:sym typeface="Verdana"/>
              </a:rPr>
              <a:t>Coursera</a:t>
            </a: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endParaRPr lang="en" sz="20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6FD36E-318B-C54B-9E7B-247F1E1E247B}"/>
              </a:ext>
            </a:extLst>
          </p:cNvPr>
          <p:cNvSpPr/>
          <p:nvPr/>
        </p:nvSpPr>
        <p:spPr>
          <a:xfrm>
            <a:off x="-2" y="1032820"/>
            <a:ext cx="9144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Специализация </a:t>
            </a:r>
            <a:r>
              <a:rPr lang="en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Data Structures and Algorithms</a:t>
            </a:r>
            <a:endParaRPr lang="ru-RU" sz="1600" dirty="0">
              <a:solidFill>
                <a:schemeClr val="dk1"/>
              </a:solidFill>
              <a:latin typeface="Verdana"/>
              <a:ea typeface="Verdana"/>
              <a:cs typeface="Verdana"/>
              <a:sym typeface="Calibri"/>
            </a:endParaRPr>
          </a:p>
          <a:p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Эта специализация представляет собой сочетание теории и практики: изучение алгоритмических методов решения различных вычислительных задач и реализация около 100 задач алгоритмического кодирования в языке программирования по выбору</a:t>
            </a:r>
            <a:endParaRPr lang="en" dirty="0">
              <a:solidFill>
                <a:schemeClr val="dk1"/>
              </a:solidFill>
              <a:latin typeface="Verdana"/>
              <a:ea typeface="Verdana"/>
              <a:cs typeface="Verdana"/>
              <a:sym typeface="Calibri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n" sz="1600" dirty="0">
              <a:solidFill>
                <a:schemeClr val="dk1"/>
              </a:solidFill>
              <a:latin typeface="Verdana"/>
              <a:ea typeface="Verdana"/>
              <a:cs typeface="Verdana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A7D0A09-6801-BE4F-8D16-AA21074A2C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710" y="2541965"/>
            <a:ext cx="4692580" cy="26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1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Специализации на </a:t>
            </a:r>
            <a:r>
              <a:rPr lang="en" sz="2000" b="1" dirty="0">
                <a:latin typeface="Verdana"/>
                <a:ea typeface="Verdana"/>
                <a:cs typeface="Verdana"/>
                <a:sym typeface="Verdana"/>
              </a:rPr>
              <a:t>Coursera</a:t>
            </a: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endParaRPr lang="en" sz="20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6FD36E-318B-C54B-9E7B-247F1E1E247B}"/>
              </a:ext>
            </a:extLst>
          </p:cNvPr>
          <p:cNvSpPr/>
          <p:nvPr/>
        </p:nvSpPr>
        <p:spPr>
          <a:xfrm>
            <a:off x="-2" y="1032820"/>
            <a:ext cx="91440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Специализация </a:t>
            </a:r>
            <a:r>
              <a:rPr lang="en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Introduction to Discrete Mathematics for Computer Science</a:t>
            </a:r>
            <a:endParaRPr lang="ru-RU" sz="1600" dirty="0">
              <a:solidFill>
                <a:schemeClr val="dk1"/>
              </a:solidFill>
              <a:latin typeface="Verdana"/>
              <a:ea typeface="Verdana"/>
              <a:cs typeface="Verdana"/>
              <a:sym typeface="Calibri"/>
            </a:endParaRPr>
          </a:p>
          <a:p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Мы освещаем основные понятия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: </a:t>
            </a: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комбинаторика, графы, вероятность, теория чисел. Чтобы донести методы и идеи дискретной математики до учащегося, используем интерактивные задачи, специально созданные для этой специализации</a:t>
            </a:r>
            <a:endParaRPr lang="en" dirty="0">
              <a:solidFill>
                <a:schemeClr val="dk1"/>
              </a:solidFill>
              <a:latin typeface="Verdana"/>
              <a:ea typeface="Verdana"/>
              <a:cs typeface="Verdana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9BB3AB-5782-1942-8632-04F8285A7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739" y="2471896"/>
            <a:ext cx="4862522" cy="267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95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Специализации на </a:t>
            </a:r>
            <a:r>
              <a:rPr lang="en" sz="2000" b="1" dirty="0">
                <a:latin typeface="Verdana"/>
                <a:ea typeface="Verdana"/>
                <a:cs typeface="Verdana"/>
                <a:sym typeface="Verdana"/>
              </a:rPr>
              <a:t>Coursera</a:t>
            </a: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endParaRPr lang="en" sz="20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6FD36E-318B-C54B-9E7B-247F1E1E247B}"/>
              </a:ext>
            </a:extLst>
          </p:cNvPr>
          <p:cNvSpPr/>
          <p:nvPr/>
        </p:nvSpPr>
        <p:spPr>
          <a:xfrm>
            <a:off x="-2" y="1032820"/>
            <a:ext cx="91440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Специализация </a:t>
            </a:r>
            <a:r>
              <a:rPr lang="en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Advanced Machine Learning</a:t>
            </a:r>
            <a:endParaRPr lang="ru-RU" sz="1600" dirty="0">
              <a:solidFill>
                <a:schemeClr val="dk1"/>
              </a:solidFill>
              <a:latin typeface="Verdana"/>
              <a:ea typeface="Verdana"/>
              <a:cs typeface="Verdana"/>
              <a:sym typeface="Calibri"/>
            </a:endParaRPr>
          </a:p>
          <a:p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Ученые ВШЭ, специалисты </a:t>
            </a: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Kaggle</a:t>
            </a: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 и эксперты </a:t>
            </a: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CERN </a:t>
            </a: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делятся своим опытом решения реальных проблем и помогают заполнить пробелы между теорией и практикой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167DB9C-9550-3048-9B5A-5B14A7A996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120"/>
          <a:stretch/>
        </p:blipFill>
        <p:spPr>
          <a:xfrm>
            <a:off x="1256130" y="2244867"/>
            <a:ext cx="6631740" cy="28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08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en" sz="2000" b="1" dirty="0" smtClean="0">
                <a:latin typeface="Verdana"/>
                <a:ea typeface="Verdana"/>
                <a:cs typeface="Verdana"/>
                <a:sym typeface="Verdana"/>
              </a:rPr>
              <a:t>Coursera</a:t>
            </a:r>
            <a:r>
              <a:rPr lang="ru-RU" sz="2000" b="1" dirty="0" smtClean="0">
                <a:latin typeface="Verdana"/>
                <a:ea typeface="Verdana"/>
                <a:cs typeface="Verdana"/>
                <a:sym typeface="Verdana"/>
              </a:rPr>
              <a:t> </a:t>
            </a:r>
            <a:endParaRPr lang="en" sz="20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6FD36E-318B-C54B-9E7B-247F1E1E247B}"/>
              </a:ext>
            </a:extLst>
          </p:cNvPr>
          <p:cNvSpPr/>
          <p:nvPr/>
        </p:nvSpPr>
        <p:spPr>
          <a:xfrm>
            <a:off x="-2" y="1032820"/>
            <a:ext cx="914400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Англоязычная специализация «</a:t>
            </a:r>
            <a:r>
              <a:rPr lang="ru-RU" sz="1600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Advanced</a:t>
            </a:r>
            <a:r>
              <a:rPr lang="ru-RU" sz="16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Machine</a:t>
            </a:r>
            <a:r>
              <a:rPr lang="ru-RU" sz="16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Learning</a:t>
            </a:r>
            <a:r>
              <a:rPr lang="ru-RU" sz="16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», созданная Вышкой в партнерстве с Яндексом, стала первым в России онлайн-курсом, который получил премию «</a:t>
            </a:r>
            <a:r>
              <a:rPr lang="ru-RU" sz="1600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Outstanding</a:t>
            </a:r>
            <a:r>
              <a:rPr lang="ru-RU" sz="16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Educator</a:t>
            </a:r>
            <a:r>
              <a:rPr lang="ru-RU" sz="16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Award</a:t>
            </a:r>
            <a:r>
              <a:rPr lang="ru-RU" sz="16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» от глобальной платформы </a:t>
            </a:r>
            <a:r>
              <a:rPr lang="ru-RU" sz="1600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Coursera</a:t>
            </a:r>
            <a:endParaRPr lang="en-US" sz="1600" dirty="0" smtClean="0">
              <a:solidFill>
                <a:schemeClr val="dk1"/>
              </a:solidFill>
              <a:latin typeface="Verdana"/>
              <a:ea typeface="Verdana"/>
              <a:cs typeface="Verdana"/>
              <a:sym typeface="Calibri"/>
            </a:endParaRPr>
          </a:p>
          <a:p>
            <a:pPr algn="ctr"/>
            <a:r>
              <a:rPr lang="ru-RU" sz="16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Специализация </a:t>
            </a: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была отмечена в категории «Инновации</a:t>
            </a:r>
            <a:r>
              <a:rPr lang="ru-RU" sz="16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»</a:t>
            </a:r>
            <a:endParaRPr lang="ru-RU" sz="1600" dirty="0">
              <a:solidFill>
                <a:schemeClr val="dk1"/>
              </a:solidFill>
              <a:latin typeface="Verdana"/>
              <a:ea typeface="Verdana"/>
              <a:cs typeface="Verdana"/>
              <a:sym typeface="Calibri"/>
            </a:endParaRPr>
          </a:p>
          <a:p>
            <a:pPr>
              <a:lnSpc>
                <a:spcPct val="150000"/>
              </a:lnSpc>
            </a:pPr>
            <a:endParaRPr lang="ru-RU" dirty="0">
              <a:solidFill>
                <a:schemeClr val="dk1"/>
              </a:solidFill>
              <a:latin typeface="Verdana"/>
              <a:ea typeface="Verdana"/>
              <a:cs typeface="Verdana"/>
              <a:sym typeface="Calibri"/>
            </a:endParaRPr>
          </a:p>
        </p:txBody>
      </p:sp>
      <p:pic>
        <p:nvPicPr>
          <p:cNvPr id="1026" name="Picture 2" descr="https://www.hse.ru/data/2019/04/04/1189334115/image_67220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162172"/>
            <a:ext cx="4067176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hse.ru/data/2019/04/04/1189334117/image_6546160.jp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1" y="2162172"/>
            <a:ext cx="3857627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03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44" y="2504989"/>
            <a:ext cx="748148" cy="41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 smtClean="0">
                <a:latin typeface="Verdana"/>
                <a:ea typeface="Verdana"/>
                <a:cs typeface="Verdana"/>
                <a:sym typeface="Verdana"/>
              </a:rPr>
              <a:t>Коллоквиумы ФКН </a:t>
            </a:r>
            <a:endParaRPr lang="en" sz="20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C6FD36E-318B-C54B-9E7B-247F1E1E247B}"/>
              </a:ext>
            </a:extLst>
          </p:cNvPr>
          <p:cNvSpPr/>
          <p:nvPr/>
        </p:nvSpPr>
        <p:spPr>
          <a:xfrm>
            <a:off x="-2" y="1106874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Общефакультетский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научный семинар, предназначенный для преподавателей и научных сотрудников факультета, аспирантов, магистрантов и студентов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бакалавриата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также для всех интересующихся компьютерными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науками</a:t>
            </a:r>
            <a:endParaRPr lang="ru-RU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74565" y="2308873"/>
            <a:ext cx="3769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Записи мероприятий доступны на канале факультета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AutoShape 2" descr="ÐÐ°ÑÑÐ¸Ð½ÐºÐ¸ Ð¿Ð¾ Ð·Ð°Ð¿ÑÐ¾ÑÑ ÑÑÑÐ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4723303" y="3621701"/>
            <a:ext cx="3710227" cy="15218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431983"/>
            <a:ext cx="4631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2014-2018: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проведено 76 коллоквиумов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529562" y="3539190"/>
            <a:ext cx="3253028" cy="15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2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340387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8352" y="436769"/>
            <a:ext cx="9035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Наука</a:t>
            </a:r>
            <a:endParaRPr lang="ru-RU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5" name="Google Shape;115;p14" descr="Картинки по запросу ра эксперт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91E0E82-6319-5F4D-A4F1-F760AEFD978E}"/>
              </a:ext>
            </a:extLst>
          </p:cNvPr>
          <p:cNvSpPr/>
          <p:nvPr/>
        </p:nvSpPr>
        <p:spPr>
          <a:xfrm>
            <a:off x="108352" y="898434"/>
            <a:ext cx="3474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10</a:t>
            </a:r>
            <a:r>
              <a:rPr lang="ru-RU" sz="1800" b="1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b="1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ГРАНТОВ</a:t>
            </a:r>
            <a:r>
              <a:rPr lang="ru-RU" sz="1800" b="1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РНФ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91E0E82-6319-5F4D-A4F1-F760AEFD978E}"/>
              </a:ext>
            </a:extLst>
          </p:cNvPr>
          <p:cNvSpPr/>
          <p:nvPr/>
        </p:nvSpPr>
        <p:spPr>
          <a:xfrm>
            <a:off x="0" y="1738253"/>
            <a:ext cx="414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17 </a:t>
            </a:r>
            <a:r>
              <a:rPr lang="ru-RU" sz="1800" b="1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КОНФЕРЕНЦИЙ</a:t>
            </a:r>
          </a:p>
          <a:p>
            <a:endParaRPr lang="ru-RU" b="1" dirty="0" smtClean="0">
              <a:solidFill>
                <a:srgbClr val="D3092B"/>
              </a:solidFill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91E0E82-6319-5F4D-A4F1-F760AEFD978E}"/>
              </a:ext>
            </a:extLst>
          </p:cNvPr>
          <p:cNvSpPr/>
          <p:nvPr/>
        </p:nvSpPr>
        <p:spPr>
          <a:xfrm>
            <a:off x="4762501" y="1742956"/>
            <a:ext cx="414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9 </a:t>
            </a:r>
            <a:r>
              <a:rPr lang="ru-RU" sz="1800" b="1" dirty="0" smtClean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РАБОЧИХ СЕМИНАРОВ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94778" y="946895"/>
            <a:ext cx="2849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12</a:t>
            </a:r>
            <a:r>
              <a:rPr lang="ru-RU" sz="1800" b="1" dirty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b="1" dirty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ГРАНТОВ</a:t>
            </a:r>
            <a:r>
              <a:rPr lang="ru-RU" sz="1800" b="1" dirty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РФФИ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52479" y="910011"/>
            <a:ext cx="36969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2</a:t>
            </a:r>
            <a:r>
              <a:rPr lang="ru-RU" sz="2400" b="1" dirty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b="1" dirty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ГРАНТА</a:t>
            </a:r>
            <a:r>
              <a:rPr lang="ru-RU" sz="1800" b="1" dirty="0">
                <a:solidFill>
                  <a:srgbClr val="D3092B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Президента РФ</a:t>
            </a:r>
            <a:endParaRPr lang="ru-RU" sz="1800" dirty="0">
              <a:solidFill>
                <a:srgbClr val="D3092B"/>
              </a:solidFill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3CF149C-28A9-4940-956E-D52CFA8B0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643" y="2368604"/>
            <a:ext cx="4694621" cy="16724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7B5912D-30AD-2C49-816E-EDC16027B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6305"/>
            <a:ext cx="3209925" cy="14294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AEC78A1-0681-A542-BD97-B48D23BFCF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778" y="3333251"/>
            <a:ext cx="2849222" cy="18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6" descr="Похожее изображение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4" b="8454"/>
          <a:stretch/>
        </p:blipFill>
        <p:spPr>
          <a:xfrm>
            <a:off x="708943" y="3337450"/>
            <a:ext cx="1732458" cy="100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 descr="Картинки по запросу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3" r="2593"/>
          <a:stretch/>
        </p:blipFill>
        <p:spPr>
          <a:xfrm>
            <a:off x="708943" y="1704849"/>
            <a:ext cx="1732458" cy="93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 descr="Картинки по запросу Process Mini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68" r="2710"/>
          <a:stretch/>
        </p:blipFill>
        <p:spPr>
          <a:xfrm>
            <a:off x="3826046" y="1704849"/>
            <a:ext cx="1783643" cy="93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6" descr="Картинки по запросу computer science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04" b="14402"/>
          <a:stretch/>
        </p:blipFill>
        <p:spPr>
          <a:xfrm>
            <a:off x="6801532" y="3337450"/>
            <a:ext cx="1792436" cy="962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6"/>
          <p:cNvSpPr txBox="1"/>
          <p:nvPr/>
        </p:nvSpPr>
        <p:spPr>
          <a:xfrm>
            <a:off x="6183505" y="4412584"/>
            <a:ext cx="30284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НУЛ Анализа данных в финансовых технологиях (2019)</a:t>
            </a:r>
            <a:endParaRPr sz="11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Google Shape;272;p26"/>
          <p:cNvSpPr/>
          <p:nvPr/>
        </p:nvSpPr>
        <p:spPr>
          <a:xfrm>
            <a:off x="162179" y="1146474"/>
            <a:ext cx="30001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МЛ Интеллектуальных системы </a:t>
            </a:r>
            <a:endParaRPr sz="11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структурного </a:t>
            </a:r>
            <a:r>
              <a:rPr lang="ru-RU" sz="11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анализа (2012)</a:t>
            </a:r>
            <a:endParaRPr sz="11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Google Shape;273;p26"/>
          <p:cNvSpPr/>
          <p:nvPr/>
        </p:nvSpPr>
        <p:spPr>
          <a:xfrm>
            <a:off x="2791247" y="1146474"/>
            <a:ext cx="41878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НУЛ Процессно-ориентированных </a:t>
            </a: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информационных </a:t>
            </a:r>
            <a:r>
              <a:rPr lang="ru-RU" sz="11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систем (2013) </a:t>
            </a:r>
            <a:endParaRPr sz="1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6"/>
          <p:cNvSpPr/>
          <p:nvPr/>
        </p:nvSpPr>
        <p:spPr>
          <a:xfrm>
            <a:off x="169716" y="2718740"/>
            <a:ext cx="27275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МЛ Теоретической информатики (2015)</a:t>
            </a:r>
            <a:endParaRPr sz="11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5" name="Google Shape;275;p26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76" name="Google Shape;276;p26"/>
          <p:cNvSpPr txBox="1"/>
          <p:nvPr/>
        </p:nvSpPr>
        <p:spPr>
          <a:xfrm>
            <a:off x="108352" y="436769"/>
            <a:ext cx="83626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Научные лаборатории</a:t>
            </a:r>
            <a:endParaRPr sz="20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7" name="Google Shape;277;p26"/>
          <p:cNvSpPr/>
          <p:nvPr/>
        </p:nvSpPr>
        <p:spPr>
          <a:xfrm>
            <a:off x="6411074" y="1161862"/>
            <a:ext cx="257335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НУЛ Методов </a:t>
            </a: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анализа больших </a:t>
            </a:r>
            <a:r>
              <a:rPr lang="ru-RU" sz="11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данных (2015)</a:t>
            </a:r>
            <a:endParaRPr sz="11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8" name="Google Shape;278;p26" descr="Картинки по запросу адронный коллайдер"/>
          <p:cNvPicPr preferRelativeResize="0"/>
          <p:nvPr/>
        </p:nvPicPr>
        <p:blipFill rotWithShape="1">
          <a:blip r:embed="rId7">
            <a:alphaModFix/>
          </a:blip>
          <a:srcRect r="22457"/>
          <a:stretch/>
        </p:blipFill>
        <p:spPr>
          <a:xfrm>
            <a:off x="6763873" y="1704849"/>
            <a:ext cx="1707129" cy="96222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6"/>
          <p:cNvSpPr/>
          <p:nvPr/>
        </p:nvSpPr>
        <p:spPr>
          <a:xfrm>
            <a:off x="2712378" y="2703402"/>
            <a:ext cx="356513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i="0" u="none" strike="noStrike" cap="none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МЛ Стохастических </a:t>
            </a:r>
            <a:r>
              <a:rPr lang="ru-RU" sz="11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алгоритмов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 анализа многомерных </a:t>
            </a:r>
            <a:r>
              <a:rPr lang="ru-RU" sz="1100" b="1" i="0" u="none" strike="noStrike" cap="none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данных (2018)</a:t>
            </a:r>
            <a:r>
              <a:rPr lang="ru-RU" sz="11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dirty="0"/>
          </a:p>
        </p:txBody>
      </p:sp>
      <p:pic>
        <p:nvPicPr>
          <p:cNvPr id="280" name="Google Shape;280;p26" descr="https://cs.hse.ru/data/2018/03/12/1165528606/3blurred_003.png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3855" y="3337450"/>
            <a:ext cx="1725834" cy="955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72;p26"/>
          <p:cNvSpPr/>
          <p:nvPr/>
        </p:nvSpPr>
        <p:spPr>
          <a:xfrm>
            <a:off x="-197948" y="4434127"/>
            <a:ext cx="37859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200"/>
            </a:pPr>
            <a:r>
              <a:rPr lang="ru-RU" sz="11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НУЛ Моделирования </a:t>
            </a:r>
            <a:r>
              <a:rPr lang="ru-RU" sz="11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управления сложными </a:t>
            </a:r>
            <a:r>
              <a:rPr lang="ru-RU" sz="11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системами (2018)</a:t>
            </a:r>
            <a:endParaRPr sz="11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272;p26"/>
          <p:cNvSpPr/>
          <p:nvPr/>
        </p:nvSpPr>
        <p:spPr>
          <a:xfrm>
            <a:off x="3046621" y="4474497"/>
            <a:ext cx="37859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200"/>
            </a:pPr>
            <a:r>
              <a:rPr lang="ru-RU" sz="11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НУЛ </a:t>
            </a:r>
            <a:r>
              <a:rPr lang="ru-RU" sz="11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</a:t>
            </a:r>
            <a:r>
              <a:rPr lang="ru-RU" sz="1100" b="1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иоинформатики</a:t>
            </a:r>
            <a:r>
              <a:rPr lang="ru-RU" sz="12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(2018)</a:t>
            </a:r>
            <a:endParaRPr sz="12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272;p26"/>
          <p:cNvSpPr/>
          <p:nvPr/>
        </p:nvSpPr>
        <p:spPr>
          <a:xfrm>
            <a:off x="5804791" y="2724025"/>
            <a:ext cx="3785919" cy="45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200"/>
            </a:pPr>
            <a:r>
              <a:rPr lang="ru-RU" sz="11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</a:t>
            </a:r>
            <a:r>
              <a:rPr lang="ru-RU" sz="11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Л Лаборатория Самсунга</a:t>
            </a:r>
            <a:r>
              <a:rPr lang="en-US" sz="11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lang="ru-RU" sz="1100" b="1" dirty="0" smtClean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>
              <a:buSzPts val="1200"/>
            </a:pPr>
            <a:r>
              <a:rPr lang="ru-RU" sz="11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(2018)</a:t>
            </a:r>
            <a:endParaRPr sz="11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585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379571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800" dirty="0"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8352" y="436770"/>
            <a:ext cx="61918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ФКН 2014-201</a:t>
            </a:r>
            <a:r>
              <a:rPr lang="en-US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</a:t>
            </a:r>
            <a:endParaRPr lang="ru-RU"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4" descr="Картинки по запросу ра эксперт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2433" y="1100533"/>
            <a:ext cx="3653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9900"/>
                </a:solidFill>
              </a:rPr>
              <a:t>Стипендия имени Ильи </a:t>
            </a:r>
            <a:r>
              <a:rPr lang="ru-RU" b="1" dirty="0" smtClean="0">
                <a:solidFill>
                  <a:srgbClr val="FF9900"/>
                </a:solidFill>
              </a:rPr>
              <a:t>Сегаловича</a:t>
            </a:r>
            <a:endParaRPr lang="ru-RU" b="1" dirty="0">
              <a:solidFill>
                <a:srgbClr val="FF99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90906" y="3627362"/>
            <a:ext cx="2226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9900"/>
                </a:solidFill>
              </a:rPr>
              <a:t>Пилотный </a:t>
            </a:r>
            <a:r>
              <a:rPr lang="ru-RU" b="1" dirty="0">
                <a:solidFill>
                  <a:srgbClr val="FF9900"/>
                </a:solidFill>
              </a:rPr>
              <a:t>поток ПМИ</a:t>
            </a:r>
            <a:endParaRPr lang="ru-RU" b="1" dirty="0">
              <a:solidFill>
                <a:srgbClr val="FF99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27474" y="2620829"/>
            <a:ext cx="26132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Базовая кафедра ИСП РАН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10262" y="3627361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Специализации на </a:t>
            </a:r>
            <a:r>
              <a:rPr lang="ru-RU" b="1" dirty="0" err="1" smtClean="0">
                <a:solidFill>
                  <a:schemeClr val="bg1">
                    <a:lumMod val="50000"/>
                  </a:schemeClr>
                </a:solidFill>
              </a:rPr>
              <a:t>Coursera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80460" y="2075836"/>
            <a:ext cx="21722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9900"/>
                </a:solidFill>
              </a:rPr>
              <a:t>Проект </a:t>
            </a:r>
            <a:r>
              <a:rPr lang="ru-RU" b="1" dirty="0" err="1">
                <a:solidFill>
                  <a:srgbClr val="FF9900"/>
                </a:solidFill>
              </a:rPr>
              <a:t>Data</a:t>
            </a:r>
            <a:r>
              <a:rPr lang="ru-RU" b="1" dirty="0">
                <a:solidFill>
                  <a:srgbClr val="FF9900"/>
                </a:solidFill>
              </a:rPr>
              <a:t> </a:t>
            </a:r>
            <a:r>
              <a:rPr lang="ru-RU" b="1" dirty="0" err="1">
                <a:solidFill>
                  <a:srgbClr val="FF9900"/>
                </a:solidFill>
              </a:rPr>
              <a:t>Culture</a:t>
            </a:r>
            <a:endParaRPr lang="ru-RU" b="1" dirty="0">
              <a:solidFill>
                <a:srgbClr val="FF99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8480" y="2646864"/>
            <a:ext cx="2138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B0F0"/>
                </a:solidFill>
              </a:rPr>
              <a:t>Аккредитация в ABET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44864" y="4664264"/>
            <a:ext cx="25894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err="1">
                <a:solidFill>
                  <a:srgbClr val="00B0F0"/>
                </a:solidFill>
              </a:rPr>
              <a:t>Коллаборация</a:t>
            </a:r>
            <a:r>
              <a:rPr lang="ru-RU" b="1" dirty="0">
                <a:solidFill>
                  <a:srgbClr val="00B0F0"/>
                </a:solidFill>
              </a:rPr>
              <a:t> с CERN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69960" y="3627362"/>
            <a:ext cx="2164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B0F0"/>
                </a:solidFill>
              </a:rPr>
              <a:t>Базовая кафедра SAS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94010" y="4150071"/>
            <a:ext cx="1949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9900"/>
                </a:solidFill>
              </a:rPr>
              <a:t>Научные гранты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8637" y="1590046"/>
            <a:ext cx="2254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FF9900"/>
                </a:solidFill>
              </a:rPr>
              <a:t>Лаборатория Самсунга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92195" y="2114607"/>
            <a:ext cx="4050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Магистратуры со Сбербанком и </a:t>
            </a:r>
            <a:r>
              <a:rPr lang="ru-RU" b="1" dirty="0" err="1">
                <a:solidFill>
                  <a:srgbClr val="00B0F0"/>
                </a:solidFill>
              </a:rPr>
              <a:t>Сколтехом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7718" y="2098404"/>
            <a:ext cx="1712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Олимпиада IDAO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6511" y="3627360"/>
            <a:ext cx="17491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B0F0"/>
                </a:solidFill>
              </a:rPr>
              <a:t>Биоинформатика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7435" y="1111675"/>
            <a:ext cx="39570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Летняя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школа по компьютерным наукам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77618" y="2621042"/>
            <a:ext cx="2786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FF9900"/>
                </a:solidFill>
              </a:rPr>
              <a:t>Факультативы и мини-курсы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210262" y="4665757"/>
            <a:ext cx="2165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Смены в Сириусе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444864" y="1622168"/>
            <a:ext cx="2717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B0F0"/>
                </a:solidFill>
              </a:rPr>
              <a:t>Программы двух дипломов 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63735" y="1602782"/>
            <a:ext cx="3110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 Дни компьютерных наук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4255" y="4655163"/>
            <a:ext cx="3963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Научные стажировки студентов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1700" y="4130960"/>
            <a:ext cx="2541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Коллоквиум и IT-лекторий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999517" y="3096739"/>
            <a:ext cx="22151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9900"/>
                </a:solidFill>
              </a:rPr>
              <a:t>Учебные ассистенты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11733" y="3096740"/>
            <a:ext cx="5173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Первая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защита диссертации по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компьютерным наукам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02789" y="4141554"/>
            <a:ext cx="33776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B0F0"/>
                </a:solidFill>
              </a:rPr>
              <a:t>Центр непрерывного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0797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7" descr="ÐÐ°ÑÑÐ¸Ð½ÐºÐ¸ Ð¿Ð¾ Ð·Ð°Ð¿ÑÐ¾ÑÑ ecole polytechnique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5" t="6305" r="4186" b="8116"/>
          <a:stretch/>
        </p:blipFill>
        <p:spPr>
          <a:xfrm>
            <a:off x="2551316" y="1912561"/>
            <a:ext cx="3555467" cy="256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7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288" name="Google Shape;288;p27"/>
          <p:cNvSpPr txBox="1"/>
          <p:nvPr/>
        </p:nvSpPr>
        <p:spPr>
          <a:xfrm>
            <a:off x="0" y="428688"/>
            <a:ext cx="37657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Лаборатории</a:t>
            </a:r>
            <a:endParaRPr sz="2000" b="1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9" name="Google Shape;289;p27"/>
          <p:cNvSpPr txBox="1"/>
          <p:nvPr/>
        </p:nvSpPr>
        <p:spPr>
          <a:xfrm>
            <a:off x="0" y="1136344"/>
            <a:ext cx="91725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Международная лаборатория стохастических алгоритмов </a:t>
            </a:r>
            <a:endParaRPr sz="1400" b="1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 анализа многомерных данных </a:t>
            </a:r>
            <a:endParaRPr dirty="0"/>
          </a:p>
        </p:txBody>
      </p:sp>
      <p:pic>
        <p:nvPicPr>
          <p:cNvPr id="290" name="Google Shape;290;p27" descr="C:\Users\emukhametzyanova\Downloads\x6MW4_croper_ru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088" y="2404079"/>
            <a:ext cx="1080120" cy="108012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2" name="Google Shape;292;p27" descr="ÐÐ°ÑÑÐ¸Ð½ÐºÐ¸ Ð¿Ð¾ Ð·Ð°Ð¿ÑÐ¾ÑÑ Ð°Ð»ÐµÐºÑÐµÐ¹ Ð½Ð°ÑÐ¼Ð¾Ð² Ð²ÑÑ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7795" y="2404079"/>
            <a:ext cx="1008113" cy="1008114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3" name="Google Shape;293;p27"/>
          <p:cNvSpPr txBox="1"/>
          <p:nvPr/>
        </p:nvSpPr>
        <p:spPr>
          <a:xfrm>
            <a:off x="112980" y="3549645"/>
            <a:ext cx="243833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Эрик </a:t>
            </a:r>
            <a:r>
              <a:rPr lang="ru-RU" sz="1400" b="1" i="0" u="none" strike="noStrike" cap="none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Мулин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, 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профессор Политехнического университета Франции</a:t>
            </a:r>
            <a:endParaRPr sz="14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294" name="Google Shape;294;p27"/>
          <p:cNvSpPr txBox="1"/>
          <p:nvPr/>
        </p:nvSpPr>
        <p:spPr>
          <a:xfrm>
            <a:off x="6106783" y="3549645"/>
            <a:ext cx="303721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Алексей Наумов</a:t>
            </a:r>
            <a:r>
              <a:rPr lang="ru-RU" sz="1400" b="0" i="0" u="none" strike="noStrike" cap="non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, </a:t>
            </a:r>
            <a:endParaRPr sz="14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доцент кафедры технологий моделирования сложных систем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5" name="Google Shape;295;p27"/>
          <p:cNvSpPr txBox="1"/>
          <p:nvPr/>
        </p:nvSpPr>
        <p:spPr>
          <a:xfrm>
            <a:off x="6106783" y="1897142"/>
            <a:ext cx="314903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Заведующий лабораторией</a:t>
            </a:r>
            <a:endParaRPr sz="16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296" name="Google Shape;296;p27"/>
          <p:cNvSpPr txBox="1"/>
          <p:nvPr/>
        </p:nvSpPr>
        <p:spPr>
          <a:xfrm>
            <a:off x="0" y="1912561"/>
            <a:ext cx="26642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Научный руководитель</a:t>
            </a:r>
            <a:endParaRPr sz="16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984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25E9EF3-0454-5E42-A859-0A3960361D7C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69824B8-8508-4E4F-8871-67EB852DC3EE}"/>
              </a:ext>
            </a:extLst>
          </p:cNvPr>
          <p:cNvSpPr/>
          <p:nvPr/>
        </p:nvSpPr>
        <p:spPr>
          <a:xfrm>
            <a:off x="0" y="2084087"/>
            <a:ext cx="41994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Команда лаборатории —сотрудники Центра глубинного обучения байесовских методов профессора Дмитрия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Ветрова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Компания Самсунг — один из мировых технологических лидеров в области машинного обучения и искусственного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интеллекта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D68A5C1-499E-BC4F-86AE-4A9931C1F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56" b="5527"/>
          <a:stretch/>
        </p:blipFill>
        <p:spPr>
          <a:xfrm>
            <a:off x="0" y="955633"/>
            <a:ext cx="3547241" cy="658014"/>
          </a:xfrm>
          <a:prstGeom prst="rect">
            <a:avLst/>
          </a:prstGeom>
        </p:spPr>
      </p:pic>
      <p:pic>
        <p:nvPicPr>
          <p:cNvPr id="9" name="Google Shape;305;p28" descr="https://cs.hse.ru/data/2017/05/07/1171468696/3IMG_5420.jpg">
            <a:extLst>
              <a:ext uri="{FF2B5EF4-FFF2-40B4-BE49-F238E27FC236}">
                <a16:creationId xmlns:a16="http://schemas.microsoft.com/office/drawing/2014/main" xmlns="" id="{14B740F1-C8E3-DA4F-807B-60F83B8B79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7979" y="1879132"/>
            <a:ext cx="4609321" cy="3075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D454A48-01E1-F04F-94F6-4F72E34F9CEA}"/>
              </a:ext>
            </a:extLst>
          </p:cNvPr>
          <p:cNvSpPr/>
          <p:nvPr/>
        </p:nvSpPr>
        <p:spPr>
          <a:xfrm>
            <a:off x="119463" y="1679077"/>
            <a:ext cx="4363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Центр байесовских методов</a:t>
            </a:r>
            <a:endParaRPr lang="ru-RU" sz="2000" dirty="0"/>
          </a:p>
        </p:txBody>
      </p:sp>
      <p:sp>
        <p:nvSpPr>
          <p:cNvPr id="10" name="Google Shape;288;p27">
            <a:extLst>
              <a:ext uri="{FF2B5EF4-FFF2-40B4-BE49-F238E27FC236}">
                <a16:creationId xmlns:a16="http://schemas.microsoft.com/office/drawing/2014/main" xmlns="" id="{DC182B22-D08C-B54E-A96E-4A09C9F62F18}"/>
              </a:ext>
            </a:extLst>
          </p:cNvPr>
          <p:cNvSpPr txBox="1"/>
          <p:nvPr/>
        </p:nvSpPr>
        <p:spPr>
          <a:xfrm>
            <a:off x="0" y="436769"/>
            <a:ext cx="37657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Л</a:t>
            </a:r>
            <a:r>
              <a:rPr lang="ru-RU" sz="2000" b="1" i="0" u="none" strike="noStrike" cap="none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аборатории</a:t>
            </a:r>
            <a:endParaRPr sz="2000" b="1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48908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25E9EF3-0454-5E42-A859-0A3960361D7C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9B9AA98-DE74-B845-A0B5-D437E86F93AF}"/>
              </a:ext>
            </a:extLst>
          </p:cNvPr>
          <p:cNvSpPr txBox="1"/>
          <p:nvPr/>
        </p:nvSpPr>
        <p:spPr>
          <a:xfrm>
            <a:off x="0" y="436769"/>
            <a:ext cx="2140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Лаборатории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95D30B4-B003-9646-953C-5CCF4EFDB8E1}"/>
              </a:ext>
            </a:extLst>
          </p:cNvPr>
          <p:cNvSpPr/>
          <p:nvPr/>
        </p:nvSpPr>
        <p:spPr>
          <a:xfrm>
            <a:off x="1" y="2914107"/>
            <a:ext cx="40085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2018 году НИУ ВШЭ стал ассоциированным членом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коллаборации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LHCb</a:t>
            </a:r>
            <a:r>
              <a:rPr lang="e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ЦЕРН</a:t>
            </a:r>
          </a:p>
          <a:p>
            <a:pPr algn="just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Группа НИУ ВШЭ состоит из сотрудников научно-учебной лаборатории методов анализа больших данных (</a:t>
            </a:r>
            <a:r>
              <a:rPr lang="e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LAMBDA)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CC2D963-F1E7-0249-8E4F-C04FD2F37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121" y="1263286"/>
            <a:ext cx="1592318" cy="15574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3276BA-5B80-E344-A550-E9F99C988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558" y="1302817"/>
            <a:ext cx="5135442" cy="350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53BEC9B-AB95-AB49-A31B-DB5D5D7D26D0}"/>
              </a:ext>
            </a:extLst>
          </p:cNvPr>
          <p:cNvSpPr/>
          <p:nvPr/>
        </p:nvSpPr>
        <p:spPr>
          <a:xfrm>
            <a:off x="0" y="3219087"/>
            <a:ext cx="6948264" cy="193200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52" y="436769"/>
            <a:ext cx="3950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Биоинформатика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ФКН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D05D72-DA41-F04B-924A-84A051745DFB}"/>
              </a:ext>
            </a:extLst>
          </p:cNvPr>
          <p:cNvSpPr txBox="1"/>
          <p:nvPr/>
        </p:nvSpPr>
        <p:spPr>
          <a:xfrm>
            <a:off x="0" y="1411645"/>
            <a:ext cx="6239911" cy="1519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Магистерская программа «Анализ данных в биологии и медицине»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Научно-учебная лаборатория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биоинформатики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Общефакультетский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семинар по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биоинформатике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4A500B-FE4E-294B-827F-3C00DB9D0C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18" y="3219087"/>
            <a:ext cx="2900855" cy="19339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CB1298-4607-3944-A206-D383CE52A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912" y="1151842"/>
            <a:ext cx="2904090" cy="20577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3CCC84-B559-B04B-8A0B-7179472C9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732" y="3219087"/>
            <a:ext cx="3421179" cy="19244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80F91B-6280-F94E-915F-C6B4E3CBF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910" y="3210466"/>
            <a:ext cx="2904089" cy="193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83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E39F7D1-5663-EF4D-9468-684AAB796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380" y="3020009"/>
            <a:ext cx="1567149" cy="11973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52" y="436769"/>
            <a:ext cx="5639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 Mining 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лаборатория ПОИС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8301730-3BB3-9844-9B53-300A5B20B665}"/>
              </a:ext>
            </a:extLst>
          </p:cNvPr>
          <p:cNvSpPr/>
          <p:nvPr/>
        </p:nvSpPr>
        <p:spPr>
          <a:xfrm>
            <a:off x="4058884" y="2980024"/>
            <a:ext cx="357208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Статья </a:t>
            </a:r>
            <a: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en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Process </a:t>
            </a:r>
            <a:r>
              <a:rPr lang="en" sz="1100" dirty="0">
                <a:latin typeface="Verdana" panose="020B0604030504040204" pitchFamily="34" charset="0"/>
                <a:ea typeface="Verdana" panose="020B0604030504040204" pitchFamily="34" charset="0"/>
              </a:rPr>
              <a:t>mining using BPMN: relating event logs and process </a:t>
            </a:r>
            <a:r>
              <a:rPr lang="en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models</a:t>
            </a:r>
            <a:r>
              <a:rPr lang="ru-RU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en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сотрудников Научно-учебной лаборатории процессно-ориентированных информационных систем (ПОИС) ФКН названа лучшей статьей международного рецензируемого журнала </a:t>
            </a:r>
            <a:r>
              <a:rPr lang="en" sz="1100" dirty="0">
                <a:latin typeface="Verdana" panose="020B0604030504040204" pitchFamily="34" charset="0"/>
                <a:ea typeface="Verdana" panose="020B0604030504040204" pitchFamily="34" charset="0"/>
              </a:rPr>
              <a:t>Software and System </a:t>
            </a:r>
            <a:r>
              <a:rPr lang="en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Modeling</a:t>
            </a:r>
            <a:endParaRPr lang="ru-RU" sz="11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4" name="Picture 2" descr="https://pais.hse.ru/data/2015/08/12/1087749934/SAM_0274.JPG.(1024x683x12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32226"/>
            <a:ext cx="3920738" cy="261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080625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Лаборатория основана в январе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 года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 научным руководством профессора Вила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ван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дер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Аалста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одного из ведущих мировых ученых в области компьютерных наук и наиболее влиятельных исследователей в таких областях, как менеджмент бизнес-процессов и анализ процессов (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Mining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368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1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6618" y="1589488"/>
            <a:ext cx="9264651" cy="700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8004" y="467566"/>
            <a:ext cx="8229600" cy="400069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Научно-учебные группы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E074FBA-E3F2-C84F-B680-0807F7C297FC}"/>
              </a:ext>
            </a:extLst>
          </p:cNvPr>
          <p:cNvSpPr/>
          <p:nvPr/>
        </p:nvSpPr>
        <p:spPr>
          <a:xfrm>
            <a:off x="0" y="1111966"/>
            <a:ext cx="90651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“Методы анализа и визуализации веб-корпусов”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Руководитель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Борис Миркин </a:t>
            </a:r>
          </a:p>
          <a:p>
            <a:pPr>
              <a:lnSpc>
                <a:spcPct val="150000"/>
              </a:lnSpc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“Машинное обучение на данных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нейроимаджинга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Руководитель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Леонид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Жуков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“Модели и методы анализа демографических последовательностей”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Руководитель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Дмитрий Игнатов </a:t>
            </a:r>
          </a:p>
          <a:p>
            <a:pPr>
              <a:lnSpc>
                <a:spcPct val="150000"/>
              </a:lnSpc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“Роль вторичных структур ДНК/РНК в функционировании генома”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Руководители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Мария Попцова, Михаил Гельфанд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n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6EDCA5D-C51C-ED49-8998-2FABA9E41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996" y="978647"/>
            <a:ext cx="3808177" cy="21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7901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1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6618" y="1589488"/>
            <a:ext cx="9264651" cy="700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8004" y="467566"/>
            <a:ext cx="8229600" cy="400069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Проектно-учебные группы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E074FBA-E3F2-C84F-B680-0807F7C297FC}"/>
              </a:ext>
            </a:extLst>
          </p:cNvPr>
          <p:cNvSpPr/>
          <p:nvPr/>
        </p:nvSpPr>
        <p:spPr>
          <a:xfrm>
            <a:off x="1" y="1111966"/>
            <a:ext cx="6132786" cy="2627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Проектно-учебные группы компании </a:t>
            </a:r>
            <a:r>
              <a:rPr lang="en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Acronis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Команда виртуализации</a:t>
            </a:r>
            <a:endParaRPr lang="en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Команда продуктового дизайна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Проектно-учебная группа компании Ив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Рисеч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"Математическое моделирование и предиктивный анализ поведения покупателей для задач маркетинга»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910DF36-D456-5A47-8B35-8A5B93FE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879" y="955632"/>
            <a:ext cx="3209121" cy="243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9224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52" y="436769"/>
            <a:ext cx="4075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Проектная работа на ПМИ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D05D72-DA41-F04B-924A-84A051745DFB}"/>
              </a:ext>
            </a:extLst>
          </p:cNvPr>
          <p:cNvSpPr txBox="1"/>
          <p:nvPr/>
        </p:nvSpPr>
        <p:spPr>
          <a:xfrm>
            <a:off x="108353" y="1012834"/>
            <a:ext cx="4684364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b="1" dirty="0">
                <a:latin typeface="Verdana" panose="020B0604030504040204" pitchFamily="34" charset="0"/>
                <a:ea typeface="Verdana" panose="020B0604030504040204" pitchFamily="34" charset="0"/>
              </a:rPr>
              <a:t>Примеры проектов:</a:t>
            </a:r>
            <a:endParaRPr lang="ru-RU" sz="1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>• Реализация многослойной нейронной сети</a:t>
            </a:r>
          </a:p>
          <a:p>
            <a:pPr>
              <a:lnSpc>
                <a:spcPct val="150000"/>
              </a:lnSpc>
            </a:pP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>• Кластеризация раковых </a:t>
            </a:r>
            <a:r>
              <a:rPr lang="ru-RU" sz="1300" dirty="0" err="1">
                <a:latin typeface="Verdana" panose="020B0604030504040204" pitchFamily="34" charset="0"/>
                <a:ea typeface="Verdana" panose="020B0604030504040204" pitchFamily="34" charset="0"/>
              </a:rPr>
              <a:t>транскриптов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>• Библиотека для нахождения точного и приближенного решения задачи коммивояжера </a:t>
            </a:r>
          </a:p>
          <a:p>
            <a:pPr>
              <a:lnSpc>
                <a:spcPct val="150000"/>
              </a:lnSpc>
            </a:pP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>• Компьютерная игра "Полёт на драконе" с голосовым управлением для </a:t>
            </a:r>
            <a:r>
              <a:rPr lang="en" sz="1300" dirty="0">
                <a:latin typeface="Verdana" panose="020B0604030504040204" pitchFamily="34" charset="0"/>
                <a:ea typeface="Verdana" panose="020B0604030504040204" pitchFamily="34" charset="0"/>
              </a:rPr>
              <a:t>Oculus VR</a:t>
            </a:r>
          </a:p>
          <a:p>
            <a:pPr>
              <a:lnSpc>
                <a:spcPct val="150000"/>
              </a:lnSpc>
            </a:pPr>
            <a:r>
              <a:rPr lang="en" sz="1300" dirty="0">
                <a:latin typeface="Verdana" panose="020B0604030504040204" pitchFamily="34" charset="0"/>
                <a:ea typeface="Verdana" panose="020B0604030504040204" pitchFamily="34" charset="0"/>
              </a:rPr>
              <a:t>• 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>Очистка текстов от </a:t>
            </a:r>
            <a:r>
              <a:rPr lang="ru-RU" sz="1300" dirty="0" err="1">
                <a:latin typeface="Verdana" panose="020B0604030504040204" pitchFamily="34" charset="0"/>
                <a:ea typeface="Verdana" panose="020B0604030504040204" pitchFamily="34" charset="0"/>
              </a:rPr>
              <a:t>обсценной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> лексики</a:t>
            </a:r>
          </a:p>
          <a:p>
            <a:pPr>
              <a:lnSpc>
                <a:spcPct val="150000"/>
              </a:lnSpc>
            </a:pP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>• Реализация удаленного вычислительного агента</a:t>
            </a:r>
          </a:p>
          <a:p>
            <a:pPr>
              <a:lnSpc>
                <a:spcPct val="150000"/>
              </a:lnSpc>
            </a:pP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>• </a:t>
            </a:r>
            <a:r>
              <a:rPr lang="en" sz="1300" dirty="0">
                <a:latin typeface="Verdana" panose="020B0604030504040204" pitchFamily="34" charset="0"/>
                <a:ea typeface="Verdana" panose="020B0604030504040204" pitchFamily="34" charset="0"/>
              </a:rPr>
              <a:t>WebDAV 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>сервер на </a:t>
            </a:r>
            <a:r>
              <a:rPr lang="en" sz="1300" dirty="0">
                <a:latin typeface="Verdana" panose="020B0604030504040204" pitchFamily="34" charset="0"/>
                <a:ea typeface="Verdana" panose="020B0604030504040204" pitchFamily="34" charset="0"/>
              </a:rPr>
              <a:t>Python</a:t>
            </a:r>
          </a:p>
          <a:p>
            <a:pPr>
              <a:lnSpc>
                <a:spcPct val="150000"/>
              </a:lnSpc>
            </a:pPr>
            <a:r>
              <a:rPr lang="en" sz="1300" dirty="0">
                <a:latin typeface="Verdana" panose="020B0604030504040204" pitchFamily="34" charset="0"/>
                <a:ea typeface="Verdana" panose="020B0604030504040204" pitchFamily="34" charset="0"/>
              </a:rPr>
              <a:t>• 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>Веб-сервисы для анализа </a:t>
            </a:r>
            <a:r>
              <a:rPr lang="en" sz="1300" dirty="0">
                <a:latin typeface="Verdana" panose="020B0604030504040204" pitchFamily="34" charset="0"/>
                <a:ea typeface="Verdana" panose="020B0604030504040204" pitchFamily="34" charset="0"/>
              </a:rPr>
              <a:t>Instagram 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>и мониторинга рыночных цен на жильё в Москве</a:t>
            </a:r>
          </a:p>
          <a:p>
            <a:endParaRPr lang="ru-RU" sz="13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1C5BEC-3407-AE46-A74C-1AB8E81E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764" y="1438503"/>
            <a:ext cx="4191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6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52" y="436769"/>
            <a:ext cx="3387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Пилотный поток ПМИ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C62785C-AC20-1141-8052-8B31731A0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84" y="1183460"/>
            <a:ext cx="1270000" cy="12573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8301730-3BB3-9844-9B53-300A5B20B665}"/>
              </a:ext>
            </a:extLst>
          </p:cNvPr>
          <p:cNvSpPr/>
          <p:nvPr/>
        </p:nvSpPr>
        <p:spPr>
          <a:xfrm>
            <a:off x="0" y="2668585"/>
            <a:ext cx="45539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Анна Воронцова, студентка пилотной группы, призер олимпиады «Высшая проба» по математике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«Я шла за сложными задачами, не дающими мне расслабляться. Периоды бездеятельности губительны, а у меня, вероятно, не хватило бы дисциплины для самостоятельных занятий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DBEB9F3-FF8F-EB4A-85E3-4E3096A51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289" y="1183460"/>
            <a:ext cx="1270000" cy="1270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D8B0E6C1-BEA5-B045-B5F8-C09718CC0C68}"/>
              </a:ext>
            </a:extLst>
          </p:cNvPr>
          <p:cNvSpPr/>
          <p:nvPr/>
        </p:nvSpPr>
        <p:spPr>
          <a:xfrm>
            <a:off x="4572000" y="2668585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Денис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Деркач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студент пилотной группы, призер «Турнира городов» по математике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«Нравится в первую очередь атмосфера: все ребята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олимпиадники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в той или иной степени, соответственно, какие-то цели, представления о мире сходятся.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000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52" y="436769"/>
            <a:ext cx="4309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Публикации и цитирования</a:t>
            </a:r>
            <a:endParaRPr lang="en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2226" y="1199004"/>
            <a:ext cx="1701399" cy="4559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800"/>
              </a:lnSpc>
            </a:pPr>
            <a:r>
              <a:rPr lang="ru-RU" sz="144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Публикации</a:t>
            </a:r>
            <a:endParaRPr lang="ru-RU" sz="144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25161650"/>
              </p:ext>
            </p:extLst>
          </p:nvPr>
        </p:nvGraphicFramePr>
        <p:xfrm>
          <a:off x="0" y="1654932"/>
          <a:ext cx="4762500" cy="3269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6542339"/>
              </p:ext>
            </p:extLst>
          </p:nvPr>
        </p:nvGraphicFramePr>
        <p:xfrm>
          <a:off x="4514849" y="1682361"/>
          <a:ext cx="4629151" cy="315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5594751" y="1226433"/>
            <a:ext cx="1701399" cy="4559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800"/>
              </a:lnSpc>
            </a:pPr>
            <a:r>
              <a:rPr lang="ru-RU" sz="144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Цитирования</a:t>
            </a:r>
            <a:endParaRPr lang="ru-RU" sz="144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379571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0362" y="439866"/>
            <a:ext cx="2980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i="0" u="none" strike="noStrike" cap="none" dirty="0" smtClean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Рейтинги </a:t>
            </a:r>
            <a:r>
              <a:rPr lang="ru-RU" sz="2000" b="1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ВШЭ</a:t>
            </a:r>
            <a:endParaRPr sz="2000" b="1" i="0" u="none" strike="noStrike" cap="none" dirty="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4" descr="Картинки по запросу ра эксперт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400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3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379571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8352" y="436770"/>
            <a:ext cx="61918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КОМПЬЮТЕРНОЕ ОБЕСПЕЧЕНИЕ</a:t>
            </a:r>
            <a:endParaRPr sz="20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4" descr="Картинки по запросу ра эксперт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91E0E82-6319-5F4D-A4F1-F760AEFD978E}"/>
              </a:ext>
            </a:extLst>
          </p:cNvPr>
          <p:cNvSpPr/>
          <p:nvPr/>
        </p:nvSpPr>
        <p:spPr>
          <a:xfrm>
            <a:off x="155575" y="2119472"/>
            <a:ext cx="8698768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Компьютерные классы			5	          10	                        12</a:t>
            </a:r>
            <a:endParaRPr lang="en-US" sz="1400" b="1" dirty="0" smtClean="0">
              <a:solidFill>
                <a:srgbClr val="192238"/>
              </a:solidFill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  <a:p>
            <a:endParaRPr lang="ru-RU" sz="1400" b="1" dirty="0" smtClean="0">
              <a:solidFill>
                <a:srgbClr val="192238"/>
              </a:solidFill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  <a:p>
            <a:endParaRPr lang="ru-RU" sz="1400" b="1" dirty="0" smtClean="0">
              <a:solidFill>
                <a:srgbClr val="192238"/>
              </a:solidFill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  <a:p>
            <a:r>
              <a:rPr lang="ru-RU" sz="140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Компьютерные классы с </a:t>
            </a:r>
            <a:r>
              <a:rPr lang="en-US" sz="140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GPU</a:t>
            </a:r>
            <a:r>
              <a:rPr lang="ru-RU" b="1" dirty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         </a:t>
            </a:r>
            <a:r>
              <a:rPr lang="ru-RU" sz="140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0	           1		          5</a:t>
            </a:r>
          </a:p>
          <a:p>
            <a:r>
              <a:rPr lang="ru-RU" sz="105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(для </a:t>
            </a:r>
            <a:r>
              <a:rPr lang="en-US" sz="105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3D</a:t>
            </a:r>
            <a:r>
              <a:rPr lang="ru-RU" sz="105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и </a:t>
            </a:r>
            <a:r>
              <a:rPr lang="en-US" sz="105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machine learning</a:t>
            </a:r>
            <a:r>
              <a:rPr lang="ru-RU" sz="105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)</a:t>
            </a:r>
          </a:p>
          <a:p>
            <a:endParaRPr lang="ru-RU" sz="1400" b="1" dirty="0" smtClean="0">
              <a:solidFill>
                <a:srgbClr val="192238"/>
              </a:solidFill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  <a:p>
            <a:r>
              <a:rPr lang="ru-RU" sz="140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Обеспеченность  современными ПК </a:t>
            </a:r>
            <a:r>
              <a:rPr lang="ru-RU" sz="1400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%</a:t>
            </a:r>
            <a:r>
              <a:rPr lang="ru-RU" sz="140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	20	          35		         65</a:t>
            </a:r>
          </a:p>
          <a:p>
            <a:r>
              <a:rPr lang="ru-RU" sz="105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(доля современных ПК среди всех ПК на ФКН)</a:t>
            </a:r>
          </a:p>
          <a:p>
            <a:endParaRPr lang="ru-RU" sz="1400" b="1" dirty="0">
              <a:solidFill>
                <a:srgbClr val="192238"/>
              </a:solidFill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  <a:p>
            <a:endParaRPr lang="ru-RU" sz="1400" b="1" dirty="0" smtClean="0">
              <a:solidFill>
                <a:srgbClr val="192238"/>
              </a:solidFill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  <a:p>
            <a:r>
              <a:rPr lang="ru-RU" sz="140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Серверы для студентов и сотрудников          4	          14 	</a:t>
            </a:r>
            <a:r>
              <a:rPr lang="ru-RU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        </a:t>
            </a:r>
            <a:r>
              <a:rPr lang="ru-RU" sz="1400" b="1" dirty="0" smtClean="0">
                <a:solidFill>
                  <a:srgbClr val="192238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18</a:t>
            </a:r>
          </a:p>
        </p:txBody>
      </p:sp>
      <p:sp>
        <p:nvSpPr>
          <p:cNvPr id="6" name="Google Shape;355;p44"/>
          <p:cNvSpPr/>
          <p:nvPr/>
        </p:nvSpPr>
        <p:spPr>
          <a:xfrm>
            <a:off x="4403843" y="1581404"/>
            <a:ext cx="980684" cy="392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2014</a:t>
            </a:r>
            <a:endParaRPr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Google Shape;355;p44"/>
          <p:cNvSpPr/>
          <p:nvPr/>
        </p:nvSpPr>
        <p:spPr>
          <a:xfrm>
            <a:off x="6158933" y="1558655"/>
            <a:ext cx="1065655" cy="415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2016</a:t>
            </a:r>
            <a:endParaRPr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355;p44"/>
          <p:cNvSpPr/>
          <p:nvPr/>
        </p:nvSpPr>
        <p:spPr>
          <a:xfrm>
            <a:off x="7678744" y="1558655"/>
            <a:ext cx="1058704" cy="41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2018</a:t>
            </a:r>
            <a:endParaRPr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6" name="Picture 2" descr="C:\Users\Администратор\Desktop\47677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76" y="1035238"/>
            <a:ext cx="598219" cy="4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67112" y="1449613"/>
            <a:ext cx="7652367" cy="34289"/>
          </a:xfrm>
          <a:prstGeom prst="rect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pic>
        <p:nvPicPr>
          <p:cNvPr id="11" name="Picture 2" descr="C:\Users\Администратор\Desktop\47677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191" y="1045759"/>
            <a:ext cx="598219" cy="4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дминистратор\Desktop\47677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84" y="1035238"/>
            <a:ext cx="598219" cy="4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H="1" flipV="1">
            <a:off x="5751816" y="2119472"/>
            <a:ext cx="10274" cy="2308690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7393969" y="2119472"/>
            <a:ext cx="10274" cy="2308690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1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8352" y="436769"/>
            <a:ext cx="61918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Кадры</a:t>
            </a:r>
            <a:endParaRPr sz="20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4" descr="Картинки по запросу ра эксперт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91E0E82-6319-5F4D-A4F1-F760AEFD978E}"/>
              </a:ext>
            </a:extLst>
          </p:cNvPr>
          <p:cNvSpPr/>
          <p:nvPr/>
        </p:nvSpPr>
        <p:spPr>
          <a:xfrm>
            <a:off x="7444" y="1765815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ПРОФЕССОРСКО-ПРЕПОДАВАТЕЛЬСКИЙ СОСТАВ </a:t>
            </a:r>
            <a:r>
              <a:rPr lang="ru-RU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110 </a:t>
            </a:r>
            <a:r>
              <a:rPr lang="ru-RU" dirty="0" smtClean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●</a:t>
            </a:r>
            <a:r>
              <a:rPr lang="ru-RU" sz="2000" dirty="0" smtClean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116</a:t>
            </a:r>
            <a:r>
              <a:rPr lang="ru-RU" sz="2000" dirty="0" smtClean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●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13</a:t>
            </a:r>
            <a:r>
              <a:rPr lang="en-US" sz="200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0</a:t>
            </a:r>
            <a:endParaRPr lang="ru-RU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sym typeface="Calibri"/>
            </a:endParaRPr>
          </a:p>
        </p:txBody>
      </p:sp>
      <p:pic>
        <p:nvPicPr>
          <p:cNvPr id="3074" name="Picture 2" descr="C:\Users\Администратор\Desktop\8i65axzb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8801"/>
            <a:ext cx="2129535" cy="6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7647" y="1185116"/>
            <a:ext cx="7652367" cy="34289"/>
          </a:xfrm>
          <a:prstGeom prst="rect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079914" y="1202260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537726" y="1191780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27149" y="1191780"/>
            <a:ext cx="144000" cy="144000"/>
          </a:xfrm>
          <a:prstGeom prst="ellipse">
            <a:avLst/>
          </a:prstGeom>
          <a:solidFill>
            <a:srgbClr val="455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E73A2"/>
              </a:solidFill>
            </a:endParaRPr>
          </a:p>
        </p:txBody>
      </p:sp>
      <p:sp>
        <p:nvSpPr>
          <p:cNvPr id="12" name="Google Shape;355;p44"/>
          <p:cNvSpPr/>
          <p:nvPr/>
        </p:nvSpPr>
        <p:spPr>
          <a:xfrm>
            <a:off x="6220283" y="955635"/>
            <a:ext cx="778886" cy="229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2018</a:t>
            </a:r>
            <a:endParaRPr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355;p44"/>
          <p:cNvSpPr/>
          <p:nvPr/>
        </p:nvSpPr>
        <p:spPr>
          <a:xfrm>
            <a:off x="4009706" y="955635"/>
            <a:ext cx="778886" cy="229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2016</a:t>
            </a:r>
            <a:endParaRPr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355;p44"/>
          <p:cNvSpPr/>
          <p:nvPr/>
        </p:nvSpPr>
        <p:spPr>
          <a:xfrm>
            <a:off x="1767167" y="955245"/>
            <a:ext cx="778886" cy="229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2014</a:t>
            </a:r>
            <a:endParaRPr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991E0E82-6319-5F4D-A4F1-F760AEFD978E}"/>
              </a:ext>
            </a:extLst>
          </p:cNvPr>
          <p:cNvSpPr/>
          <p:nvPr/>
        </p:nvSpPr>
        <p:spPr>
          <a:xfrm>
            <a:off x="795072" y="3397776"/>
            <a:ext cx="7553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ЛУЧШИЕ ПРЕПОДАВАТЕЛИ </a:t>
            </a:r>
            <a:r>
              <a:rPr lang="ru-RU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16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●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26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●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32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91E0E82-6319-5F4D-A4F1-F760AEFD978E}"/>
              </a:ext>
            </a:extLst>
          </p:cNvPr>
          <p:cNvSpPr/>
          <p:nvPr/>
        </p:nvSpPr>
        <p:spPr>
          <a:xfrm>
            <a:off x="572964" y="2564068"/>
            <a:ext cx="7652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НАУЧНЫЕ </a:t>
            </a:r>
            <a:r>
              <a:rPr 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СОТРУДНИКИ </a:t>
            </a:r>
            <a:r>
              <a:rPr lang="ru-RU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13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●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20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●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58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991E0E82-6319-5F4D-A4F1-F760AEFD978E}"/>
              </a:ext>
            </a:extLst>
          </p:cNvPr>
          <p:cNvSpPr/>
          <p:nvPr/>
        </p:nvSpPr>
        <p:spPr>
          <a:xfrm>
            <a:off x="108352" y="4180506"/>
            <a:ext cx="8988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НАДБАВКИ ЗА СТАТЬЮ В ЗАРУБЕЖНОМ ЖУРНАЛЕ </a:t>
            </a:r>
            <a:r>
              <a:rPr lang="ru-RU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7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●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19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●</a:t>
            </a:r>
            <a:r>
              <a:rPr lang="ru-RU" sz="20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sym typeface="Calibri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7507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3" name="Google Shape;2073;p322" descr="&amp;Gcy;&amp;acy;&amp;vcy;&amp;rcy;&amp;icy;&amp;lcy;&amp;yucy;&amp;kcy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5548" y="3026562"/>
            <a:ext cx="1116096" cy="1113031"/>
          </a:xfrm>
          <a:prstGeom prst="ellipse">
            <a:avLst/>
          </a:prstGeom>
          <a:noFill/>
          <a:ln w="50800">
            <a:solidFill>
              <a:srgbClr val="455F97"/>
            </a:solidFill>
          </a:ln>
        </p:spPr>
      </p:pic>
      <p:pic>
        <p:nvPicPr>
          <p:cNvPr id="2076" name="Google Shape;2076;p322" descr="http://www.hse.ru/data/2014/07/08/1311908103/Ivanov_200.png.%2898x111x123%29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9608" y="3026561"/>
            <a:ext cx="1033274" cy="1113031"/>
          </a:xfrm>
          <a:prstGeom prst="ellipse">
            <a:avLst/>
          </a:prstGeom>
          <a:noFill/>
          <a:ln w="50800">
            <a:solidFill>
              <a:srgbClr val="455F97"/>
            </a:solidFill>
          </a:ln>
        </p:spPr>
      </p:pic>
      <p:pic>
        <p:nvPicPr>
          <p:cNvPr id="2081" name="Google Shape;2081;p3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1689" y="1117172"/>
            <a:ext cx="1045693" cy="1073524"/>
          </a:xfrm>
          <a:prstGeom prst="ellipse">
            <a:avLst/>
          </a:prstGeom>
          <a:noFill/>
          <a:ln w="50800">
            <a:solidFill>
              <a:srgbClr val="455F97"/>
            </a:solidFill>
          </a:ln>
        </p:spPr>
      </p:pic>
      <p:pic>
        <p:nvPicPr>
          <p:cNvPr id="2083" name="Google Shape;2083;p322"/>
          <p:cNvPicPr preferRelativeResize="0"/>
          <p:nvPr/>
        </p:nvPicPr>
        <p:blipFill rotWithShape="1">
          <a:blip r:embed="rId6">
            <a:alphaModFix/>
          </a:blip>
          <a:srcRect t="5216" b="7437"/>
          <a:stretch/>
        </p:blipFill>
        <p:spPr>
          <a:xfrm>
            <a:off x="7356996" y="1077945"/>
            <a:ext cx="1018594" cy="1093497"/>
          </a:xfrm>
          <a:prstGeom prst="ellipse">
            <a:avLst/>
          </a:prstGeom>
          <a:noFill/>
          <a:ln w="50800">
            <a:solidFill>
              <a:srgbClr val="455F97"/>
            </a:solidFill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086" name="Google Shape;2086;p322"/>
          <p:cNvPicPr preferRelativeResize="0"/>
          <p:nvPr/>
        </p:nvPicPr>
        <p:blipFill rotWithShape="1">
          <a:blip r:embed="rId7">
            <a:alphaModFix/>
          </a:blip>
          <a:srcRect r="6954"/>
          <a:stretch/>
        </p:blipFill>
        <p:spPr>
          <a:xfrm>
            <a:off x="6124565" y="1146883"/>
            <a:ext cx="1051408" cy="1041590"/>
          </a:xfrm>
          <a:prstGeom prst="ellipse">
            <a:avLst/>
          </a:prstGeom>
          <a:noFill/>
          <a:ln w="50800">
            <a:solidFill>
              <a:srgbClr val="455F97"/>
            </a:solidFill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091" name="Google Shape;2091;p3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7629" y="3076479"/>
            <a:ext cx="1064607" cy="1087200"/>
          </a:xfrm>
          <a:prstGeom prst="ellipse">
            <a:avLst/>
          </a:prstGeom>
          <a:noFill/>
          <a:ln w="50800">
            <a:solidFill>
              <a:srgbClr val="455F97"/>
            </a:solidFill>
          </a:ln>
        </p:spPr>
      </p:pic>
      <p:pic>
        <p:nvPicPr>
          <p:cNvPr id="2094" name="Google Shape;2094;p322"/>
          <p:cNvPicPr preferRelativeResize="0"/>
          <p:nvPr/>
        </p:nvPicPr>
        <p:blipFill rotWithShape="1">
          <a:blip r:embed="rId9">
            <a:alphaModFix/>
          </a:blip>
          <a:srcRect l="11954" r="15138"/>
          <a:stretch/>
        </p:blipFill>
        <p:spPr>
          <a:xfrm>
            <a:off x="719749" y="3053594"/>
            <a:ext cx="1075496" cy="1087200"/>
          </a:xfrm>
          <a:prstGeom prst="ellipse">
            <a:avLst/>
          </a:prstGeom>
          <a:noFill/>
          <a:ln w="50800">
            <a:solidFill>
              <a:srgbClr val="455F97"/>
            </a:solidFill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103" name="Google Shape;2103;p3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37629" y="1077945"/>
            <a:ext cx="1114942" cy="1174132"/>
          </a:xfrm>
          <a:prstGeom prst="ellipse">
            <a:avLst/>
          </a:prstGeom>
          <a:noFill/>
          <a:ln w="50800">
            <a:solidFill>
              <a:srgbClr val="455F97"/>
            </a:solidFill>
          </a:ln>
        </p:spPr>
      </p:pic>
      <p:sp>
        <p:nvSpPr>
          <p:cNvPr id="2108" name="Google Shape;2108;p322"/>
          <p:cNvSpPr txBox="1"/>
          <p:nvPr/>
        </p:nvSpPr>
        <p:spPr>
          <a:xfrm>
            <a:off x="5261541" y="2340804"/>
            <a:ext cx="2924111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ym typeface="Helvetica Neue Light"/>
              </a:rPr>
              <a:t>Сотрудники ведущих институтов РАН </a:t>
            </a:r>
            <a:endParaRPr dirty="0">
              <a:sym typeface="Helvetica Neue"/>
            </a:endParaRPr>
          </a:p>
        </p:txBody>
      </p:sp>
      <p:sp>
        <p:nvSpPr>
          <p:cNvPr id="2109" name="Google Shape;2109;p322"/>
          <p:cNvSpPr txBox="1"/>
          <p:nvPr/>
        </p:nvSpPr>
        <p:spPr>
          <a:xfrm>
            <a:off x="4479902" y="4288051"/>
            <a:ext cx="4170717" cy="76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ym typeface="Helvetica Neue Light"/>
              </a:rPr>
              <a:t>Победители международных олимпиад по математике и программированию</a:t>
            </a:r>
            <a:endParaRPr dirty="0">
              <a:sym typeface="Helvetica Neue"/>
            </a:endParaRPr>
          </a:p>
        </p:txBody>
      </p:sp>
      <p:sp>
        <p:nvSpPr>
          <p:cNvPr id="2110" name="Google Shape;2110;p322"/>
          <p:cNvSpPr txBox="1"/>
          <p:nvPr/>
        </p:nvSpPr>
        <p:spPr>
          <a:xfrm>
            <a:off x="1228164" y="4285010"/>
            <a:ext cx="2924111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ym typeface="Helvetica Neue Light"/>
              </a:rPr>
              <a:t>Сотрудники ведущих </a:t>
            </a:r>
            <a:endParaRPr lang="ru-RU" dirty="0" smtClean="0">
              <a:sym typeface="Helvetica Neue Light"/>
            </a:endParaRPr>
          </a:p>
          <a:p>
            <a:r>
              <a:rPr lang="ru-RU" dirty="0" smtClean="0">
                <a:sym typeface="Helvetica Neue Light"/>
              </a:rPr>
              <a:t>ИТ-компаний</a:t>
            </a:r>
            <a:endParaRPr dirty="0">
              <a:sym typeface="Helvetica Neue"/>
            </a:endParaRPr>
          </a:p>
        </p:txBody>
      </p:sp>
      <p:sp>
        <p:nvSpPr>
          <p:cNvPr id="2111" name="Google Shape;2111;p322"/>
          <p:cNvSpPr txBox="1"/>
          <p:nvPr/>
        </p:nvSpPr>
        <p:spPr>
          <a:xfrm>
            <a:off x="1228164" y="2401350"/>
            <a:ext cx="2924111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 Light"/>
              </a:rPr>
              <a:t>Профессора НИУ ВШЭ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Neue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BACDA080-F332-C944-B263-93E47408D30B}"/>
              </a:ext>
            </a:extLst>
          </p:cNvPr>
          <p:cNvSpPr/>
          <p:nvPr/>
        </p:nvSpPr>
        <p:spPr>
          <a:xfrm>
            <a:off x="7684" y="412415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latin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2EE96B72-0FFC-C14F-BF35-562954E3800F}"/>
              </a:ext>
            </a:extLst>
          </p:cNvPr>
          <p:cNvSpPr txBox="1"/>
          <p:nvPr/>
        </p:nvSpPr>
        <p:spPr>
          <a:xfrm>
            <a:off x="7685" y="436770"/>
            <a:ext cx="2432397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Преподаватели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D55090A-E9BE-0248-A4D0-7CF3357D03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347" t="10338" r="21678" b="8331"/>
          <a:stretch/>
        </p:blipFill>
        <p:spPr>
          <a:xfrm>
            <a:off x="576522" y="1117173"/>
            <a:ext cx="1117145" cy="1127744"/>
          </a:xfrm>
          <a:prstGeom prst="ellipse">
            <a:avLst/>
          </a:prstGeom>
          <a:ln w="50800">
            <a:solidFill>
              <a:srgbClr val="455F97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027DD4C-58BC-D24B-A68A-9B954F8AEE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490" b="24714"/>
          <a:stretch/>
        </p:blipFill>
        <p:spPr>
          <a:xfrm>
            <a:off x="1953207" y="3041376"/>
            <a:ext cx="1114224" cy="1133122"/>
          </a:xfrm>
          <a:prstGeom prst="ellipse">
            <a:avLst/>
          </a:prstGeom>
          <a:ln w="50800">
            <a:solidFill>
              <a:srgbClr val="455F97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CA56265-6F38-6C4E-9028-F6708560A43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726" t="6026" r="28436" b="10680"/>
          <a:stretch/>
        </p:blipFill>
        <p:spPr>
          <a:xfrm>
            <a:off x="4930744" y="3014298"/>
            <a:ext cx="1116147" cy="1184285"/>
          </a:xfrm>
          <a:prstGeom prst="ellipse">
            <a:avLst/>
          </a:prstGeom>
          <a:ln w="50800">
            <a:solidFill>
              <a:srgbClr val="455F97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6B2A9AF-68DF-1741-9869-491BE34F94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0213" y="1117172"/>
            <a:ext cx="1166392" cy="1166392"/>
          </a:xfrm>
          <a:prstGeom prst="ellipse">
            <a:avLst/>
          </a:prstGeom>
          <a:ln w="50800">
            <a:solidFill>
              <a:srgbClr val="455F97"/>
            </a:solidFill>
          </a:ln>
        </p:spPr>
      </p:pic>
    </p:spTree>
    <p:extLst>
      <p:ext uri="{BB962C8B-B14F-4D97-AF65-F5344CB8AC3E}">
        <p14:creationId xmlns:p14="http://schemas.microsoft.com/office/powerpoint/2010/main" val="31883819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281"/>
          <p:cNvSpPr txBox="1"/>
          <p:nvPr/>
        </p:nvSpPr>
        <p:spPr>
          <a:xfrm>
            <a:off x="2834396" y="3157829"/>
            <a:ext cx="1579997" cy="54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SzPts val="1600"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b="1" dirty="0" err="1">
                <a:sym typeface="Helvetica Neue"/>
              </a:rPr>
              <a:t>Баувенс</a:t>
            </a:r>
            <a:r>
              <a:rPr lang="ru-RU" b="1" dirty="0">
                <a:sym typeface="Helvetica Neue"/>
              </a:rPr>
              <a:t> Бруно </a:t>
            </a:r>
            <a:r>
              <a:rPr lang="ru-RU" b="1" dirty="0" smtClean="0">
                <a:sym typeface="Helvetica Neue"/>
              </a:rPr>
              <a:t>Фредерик</a:t>
            </a:r>
            <a:endParaRPr b="1" dirty="0"/>
          </a:p>
        </p:txBody>
      </p:sp>
      <p:sp>
        <p:nvSpPr>
          <p:cNvPr id="1675" name="Google Shape;1675;p281"/>
          <p:cNvSpPr txBox="1"/>
          <p:nvPr/>
        </p:nvSpPr>
        <p:spPr>
          <a:xfrm>
            <a:off x="371703" y="3151442"/>
            <a:ext cx="1791150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SzPts val="1600"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b="1" dirty="0" err="1">
                <a:sym typeface="Helvetica Neue"/>
              </a:rPr>
              <a:t>Кертес-Фаркаш</a:t>
            </a:r>
            <a:endParaRPr lang="ru-RU" b="1" dirty="0">
              <a:sym typeface="Helvetica Neue"/>
            </a:endParaRPr>
          </a:p>
          <a:p>
            <a:r>
              <a:rPr lang="ru-RU" b="1" dirty="0" smtClean="0">
                <a:sym typeface="Helvetica Neue"/>
              </a:rPr>
              <a:t>Аттила </a:t>
            </a:r>
            <a:endParaRPr b="1" dirty="0">
              <a:sym typeface="Helvetica Neue"/>
            </a:endParaRPr>
          </a:p>
        </p:txBody>
      </p:sp>
      <p:sp>
        <p:nvSpPr>
          <p:cNvPr id="1677" name="Google Shape;1677;p281"/>
          <p:cNvSpPr txBox="1"/>
          <p:nvPr/>
        </p:nvSpPr>
        <p:spPr>
          <a:xfrm>
            <a:off x="5207817" y="3160728"/>
            <a:ext cx="1579997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SzPts val="1600"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b="1" dirty="0">
                <a:sym typeface="Helvetica Neue"/>
              </a:rPr>
              <a:t>Пари </a:t>
            </a:r>
            <a:r>
              <a:rPr lang="ru-RU" b="1" dirty="0" err="1">
                <a:sym typeface="Helvetica Neue"/>
              </a:rPr>
              <a:t>Кентан</a:t>
            </a:r>
            <a:r>
              <a:rPr lang="ru-RU" b="1" dirty="0">
                <a:sym typeface="Helvetica Neue"/>
              </a:rPr>
              <a:t> Поль Бернар</a:t>
            </a:r>
            <a:endParaRPr b="1" dirty="0">
              <a:sym typeface="Calibri"/>
            </a:endParaRPr>
          </a:p>
        </p:txBody>
      </p:sp>
      <p:sp>
        <p:nvSpPr>
          <p:cNvPr id="1679" name="Google Shape;1679;p281"/>
          <p:cNvSpPr txBox="1"/>
          <p:nvPr/>
        </p:nvSpPr>
        <p:spPr>
          <a:xfrm>
            <a:off x="573111" y="3690979"/>
            <a:ext cx="1388334" cy="132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ym typeface="Calibri"/>
              </a:rPr>
              <a:t>Получил степень </a:t>
            </a:r>
            <a:r>
              <a:rPr lang="ru-RU" dirty="0" err="1">
                <a:sym typeface="Calibri"/>
              </a:rPr>
              <a:t>PhD</a:t>
            </a:r>
            <a:r>
              <a:rPr lang="ru-RU" dirty="0">
                <a:sym typeface="Calibri"/>
              </a:rPr>
              <a:t> в университете </a:t>
            </a:r>
            <a:r>
              <a:rPr lang="ru-RU" dirty="0" err="1">
                <a:sym typeface="Calibri"/>
              </a:rPr>
              <a:t>Сегеда</a:t>
            </a:r>
            <a:r>
              <a:rPr lang="ru-RU" dirty="0">
                <a:sym typeface="Calibri"/>
              </a:rPr>
              <a:t> (Венгрия), работал в университете Мэриленда (Балтимор, США), затем - на </a:t>
            </a:r>
            <a:r>
              <a:rPr lang="ru-RU" dirty="0" err="1">
                <a:sym typeface="Calibri"/>
              </a:rPr>
              <a:t>postdoc</a:t>
            </a:r>
            <a:r>
              <a:rPr lang="ru-RU" dirty="0">
                <a:sym typeface="Calibri"/>
              </a:rPr>
              <a:t> позициях в университете Триеста (Италия) и Вашингтона (</a:t>
            </a:r>
            <a:r>
              <a:rPr lang="ru-RU" dirty="0" err="1">
                <a:sym typeface="Calibri"/>
              </a:rPr>
              <a:t>Сиэттл</a:t>
            </a:r>
            <a:r>
              <a:rPr lang="ru-RU" dirty="0">
                <a:sym typeface="Calibri"/>
              </a:rPr>
              <a:t>, США)</a:t>
            </a:r>
            <a:endParaRPr dirty="0">
              <a:sym typeface="Calibri"/>
            </a:endParaRPr>
          </a:p>
        </p:txBody>
      </p:sp>
      <p:sp>
        <p:nvSpPr>
          <p:cNvPr id="1680" name="Google Shape;1680;p281"/>
          <p:cNvSpPr txBox="1"/>
          <p:nvPr/>
        </p:nvSpPr>
        <p:spPr>
          <a:xfrm>
            <a:off x="2930228" y="3690979"/>
            <a:ext cx="1388334" cy="127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ym typeface="Calibri"/>
              </a:rPr>
              <a:t>Получил степень </a:t>
            </a:r>
            <a:r>
              <a:rPr lang="ru-RU" dirty="0" err="1">
                <a:sym typeface="Calibri"/>
              </a:rPr>
              <a:t>PhD</a:t>
            </a:r>
            <a:r>
              <a:rPr lang="ru-RU" dirty="0">
                <a:sym typeface="Calibri"/>
              </a:rPr>
              <a:t> в </a:t>
            </a:r>
            <a:r>
              <a:rPr lang="ru-RU" dirty="0" err="1">
                <a:sym typeface="Calibri"/>
              </a:rPr>
              <a:t>Гентском</a:t>
            </a:r>
            <a:r>
              <a:rPr lang="ru-RU" dirty="0">
                <a:sym typeface="Calibri"/>
              </a:rPr>
              <a:t> университете в Бельгии, затем работал на </a:t>
            </a:r>
            <a:r>
              <a:rPr lang="ru-RU" dirty="0" err="1">
                <a:sym typeface="Calibri"/>
              </a:rPr>
              <a:t>postdoc</a:t>
            </a:r>
            <a:r>
              <a:rPr lang="ru-RU" dirty="0">
                <a:sym typeface="Calibri"/>
              </a:rPr>
              <a:t> позициях в университетах Порто (Португалия), </a:t>
            </a:r>
            <a:r>
              <a:rPr lang="ru-RU" dirty="0" err="1">
                <a:sym typeface="Calibri"/>
              </a:rPr>
              <a:t>Монпелье</a:t>
            </a:r>
            <a:r>
              <a:rPr lang="ru-RU" dirty="0">
                <a:sym typeface="Calibri"/>
              </a:rPr>
              <a:t> и Лотарингии (Франция)</a:t>
            </a:r>
            <a:endParaRPr dirty="0">
              <a:sym typeface="Calibri"/>
            </a:endParaRPr>
          </a:p>
        </p:txBody>
      </p:sp>
      <p:sp>
        <p:nvSpPr>
          <p:cNvPr id="1681" name="Google Shape;1681;p281"/>
          <p:cNvSpPr txBox="1"/>
          <p:nvPr/>
        </p:nvSpPr>
        <p:spPr>
          <a:xfrm>
            <a:off x="5207817" y="3690077"/>
            <a:ext cx="1388334" cy="129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ym typeface="Calibri"/>
              </a:rPr>
              <a:t>Окончил магистратуру Высшей нормальной школы коммуны КАШАН, по специальности «Вероятность и статистика»</a:t>
            </a:r>
            <a:endParaRPr dirty="0"/>
          </a:p>
          <a:p>
            <a:r>
              <a:rPr lang="ru-RU" dirty="0">
                <a:sym typeface="Calibri"/>
              </a:rPr>
              <a:t>и там же получил степень </a:t>
            </a:r>
            <a:r>
              <a:rPr lang="ru-RU" dirty="0" err="1">
                <a:sym typeface="Calibri"/>
              </a:rPr>
              <a:t>PhD</a:t>
            </a:r>
            <a:endParaRPr dirty="0">
              <a:sym typeface="Calibri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0A16614-0B7D-5047-8B80-CFA8F8624B6F}"/>
              </a:ext>
            </a:extLst>
          </p:cNvPr>
          <p:cNvSpPr/>
          <p:nvPr/>
        </p:nvSpPr>
        <p:spPr>
          <a:xfrm>
            <a:off x="-705" y="412414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F1A362A-7467-E546-BA28-D3FBD8522E0C}"/>
              </a:ext>
            </a:extLst>
          </p:cNvPr>
          <p:cNvSpPr txBox="1"/>
          <p:nvPr/>
        </p:nvSpPr>
        <p:spPr>
          <a:xfrm>
            <a:off x="-705" y="436769"/>
            <a:ext cx="4722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Международные специалисты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56216" y="3639896"/>
            <a:ext cx="1383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Степень </a:t>
            </a:r>
            <a:r>
              <a:rPr lang="ru-RU" sz="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PhD</a:t>
            </a:r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получил в университете </a:t>
            </a:r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Гренобль 1</a:t>
            </a:r>
          </a:p>
          <a:p>
            <a:pPr algn="ctr"/>
            <a:r>
              <a:rPr lang="ru-RU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Окончил магистратуру Лионского университета по </a:t>
            </a:r>
            <a:r>
              <a:rPr lang="ru-RU" sz="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специальностьи</a:t>
            </a:r>
            <a:r>
              <a:rPr lang="ru-RU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«Компьютерные </a:t>
            </a:r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науки»</a:t>
            </a:r>
          </a:p>
        </p:txBody>
      </p:sp>
      <p:sp>
        <p:nvSpPr>
          <p:cNvPr id="17" name="Google Shape;1677;p281"/>
          <p:cNvSpPr txBox="1"/>
          <p:nvPr/>
        </p:nvSpPr>
        <p:spPr>
          <a:xfrm>
            <a:off x="7359930" y="3174580"/>
            <a:ext cx="1579997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SzPts val="1600"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b="1" dirty="0" smtClean="0">
                <a:sym typeface="Helvetica Neue"/>
              </a:rPr>
              <a:t>Боду Лоран</a:t>
            </a:r>
            <a:endParaRPr b="1" dirty="0">
              <a:sym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84" y="1217192"/>
            <a:ext cx="19050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3" y="1167560"/>
            <a:ext cx="19621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63" y="1174330"/>
            <a:ext cx="19812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493" y="1276123"/>
            <a:ext cx="199072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826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25E9EF3-0454-5E42-A859-0A3960361D7C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B9AA98-DE74-B845-A0B5-D437E86F93AF}"/>
              </a:ext>
            </a:extLst>
          </p:cNvPr>
          <p:cNvSpPr txBox="1"/>
          <p:nvPr/>
        </p:nvSpPr>
        <p:spPr>
          <a:xfrm>
            <a:off x="0" y="436769"/>
            <a:ext cx="3924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Базовая кафедра Яндекс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FD6303-BDF5-D948-A491-7C4EE323B1C5}"/>
              </a:ext>
            </a:extLst>
          </p:cNvPr>
          <p:cNvSpPr/>
          <p:nvPr/>
        </p:nvSpPr>
        <p:spPr>
          <a:xfrm>
            <a:off x="0" y="1496333"/>
            <a:ext cx="5849008" cy="1889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Курсовые работы под руководством сотрудников кафедры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Конференции и мероприятия Яндекса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Обучающие программы Яндекса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Исследования в Яндексе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C533E1-1615-9945-8FB8-10B4EE31A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497" y="1511616"/>
            <a:ext cx="2670503" cy="18586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47668B9-5E3F-1E41-8CE4-DAA3246BF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497" y="3370286"/>
            <a:ext cx="2670503" cy="17732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F0C2A64-A784-974B-8EC8-E6821F4110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626" y="3369024"/>
            <a:ext cx="2637872" cy="178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29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Базовая кафедра </a:t>
            </a:r>
            <a:r>
              <a:rPr lang="en-US" sz="2000" b="1" dirty="0">
                <a:latin typeface="Verdana"/>
                <a:ea typeface="Verdana"/>
                <a:cs typeface="Verdana"/>
                <a:sym typeface="Verdana"/>
              </a:rPr>
              <a:t>SAS</a:t>
            </a:r>
            <a:endParaRPr lang="ru-RU" sz="20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6FD36E-318B-C54B-9E7B-247F1E1E247B}"/>
              </a:ext>
            </a:extLst>
          </p:cNvPr>
          <p:cNvSpPr/>
          <p:nvPr/>
        </p:nvSpPr>
        <p:spPr>
          <a:xfrm>
            <a:off x="-2" y="1096428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Создана в сентябре 2018 года. Деятельность кафедры направлена на повышение качества подготовки специалистов в области прикладного анализа данных.</a:t>
            </a:r>
            <a:endParaRPr lang="ru-RU" sz="1600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49E14F-47A1-7C43-84B2-E3FB2141C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033" y="1889775"/>
            <a:ext cx="4755267" cy="317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16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25E9EF3-0454-5E42-A859-0A3960361D7C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B9AA98-DE74-B845-A0B5-D437E86F93AF}"/>
              </a:ext>
            </a:extLst>
          </p:cNvPr>
          <p:cNvSpPr txBox="1"/>
          <p:nvPr/>
        </p:nvSpPr>
        <p:spPr>
          <a:xfrm>
            <a:off x="0" y="436769"/>
            <a:ext cx="1662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Партнеры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59D5736-2A0F-184B-8B59-DDC2B05BE1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88"/>
          <a:stretch/>
        </p:blipFill>
        <p:spPr>
          <a:xfrm>
            <a:off x="39415" y="1174531"/>
            <a:ext cx="3325826" cy="72699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95D30B4-B003-9646-953C-5CCF4EFDB8E1}"/>
              </a:ext>
            </a:extLst>
          </p:cNvPr>
          <p:cNvSpPr/>
          <p:nvPr/>
        </p:nvSpPr>
        <p:spPr>
          <a:xfrm>
            <a:off x="3947868" y="1214860"/>
            <a:ext cx="5028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Магистерская программа «Финансовые технологии и анализ данных»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FB5B5E-C3BC-FA4B-9C2D-AAEFD1B03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865" y="2039759"/>
            <a:ext cx="4890307" cy="274400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8B42F48-EA25-D646-85B8-A9AEFD84F31B}"/>
              </a:ext>
            </a:extLst>
          </p:cNvPr>
          <p:cNvSpPr/>
          <p:nvPr/>
        </p:nvSpPr>
        <p:spPr>
          <a:xfrm>
            <a:off x="0" y="2266630"/>
            <a:ext cx="39084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Программа фокусируется на трех группах навыков профессионального </a:t>
            </a:r>
            <a:r>
              <a:rPr lang="en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scientist’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а: математические методы и алгоритмы (</a:t>
            </a:r>
            <a:r>
              <a:rPr lang="en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science),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программные инструменты (</a:t>
            </a:r>
            <a:r>
              <a:rPr lang="en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engineering)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внедрение моделей в бизнесе</a:t>
            </a:r>
          </a:p>
        </p:txBody>
      </p:sp>
    </p:spTree>
    <p:extLst>
      <p:ext uri="{BB962C8B-B14F-4D97-AF65-F5344CB8AC3E}">
        <p14:creationId xmlns:p14="http://schemas.microsoft.com/office/powerpoint/2010/main" val="2529157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25E9EF3-0454-5E42-A859-0A3960361D7C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B9AA98-DE74-B845-A0B5-D437E86F93AF}"/>
              </a:ext>
            </a:extLst>
          </p:cNvPr>
          <p:cNvSpPr txBox="1"/>
          <p:nvPr/>
        </p:nvSpPr>
        <p:spPr>
          <a:xfrm>
            <a:off x="0" y="436769"/>
            <a:ext cx="1662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Партнеры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95D30B4-B003-9646-953C-5CCF4EFDB8E1}"/>
              </a:ext>
            </a:extLst>
          </p:cNvPr>
          <p:cNvSpPr/>
          <p:nvPr/>
        </p:nvSpPr>
        <p:spPr>
          <a:xfrm>
            <a:off x="3576679" y="1266368"/>
            <a:ext cx="5971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Магистерская программа «Статистическая теория обучения»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69824B8-8508-4E4F-8871-67EB852DC3EE}"/>
              </a:ext>
            </a:extLst>
          </p:cNvPr>
          <p:cNvSpPr/>
          <p:nvPr/>
        </p:nvSpPr>
        <p:spPr>
          <a:xfrm>
            <a:off x="0" y="2335271"/>
            <a:ext cx="41673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Направлена на подготовку исследователей в области современной теории статистического обучения — одного из разделов теории машинного обучения.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Преподаватели – ведущие специалисты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Сколтеха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ВШЭ, а также приглашенные мировые лидеры в области стохастического анализа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52E6CED-BBAC-494B-A326-1324E3F54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534"/>
            <a:ext cx="3479800" cy="101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9B3B024-43BB-6147-B5A4-D41489F2FB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62"/>
          <a:stretch/>
        </p:blipFill>
        <p:spPr>
          <a:xfrm>
            <a:off x="4256411" y="2061515"/>
            <a:ext cx="4722907" cy="29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04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0442"/>
            <a:ext cx="3777410" cy="28330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70" y="1644687"/>
            <a:ext cx="1895475" cy="66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9141451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 smtClean="0">
                <a:latin typeface="Verdana"/>
                <a:ea typeface="Verdana"/>
                <a:cs typeface="Verdana"/>
                <a:sym typeface="Verdana"/>
              </a:rPr>
              <a:t>Партнеры</a:t>
            </a:r>
            <a:endParaRPr lang="ru-RU" sz="20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6FD36E-318B-C54B-9E7B-247F1E1E247B}"/>
              </a:ext>
            </a:extLst>
          </p:cNvPr>
          <p:cNvSpPr/>
          <p:nvPr/>
        </p:nvSpPr>
        <p:spPr>
          <a:xfrm>
            <a:off x="-25404" y="955570"/>
            <a:ext cx="9144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Кафедра технологий моделирования сложных </a:t>
            </a:r>
            <a:r>
              <a:rPr lang="ru-RU" sz="18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систем создана </a:t>
            </a:r>
            <a:r>
              <a:rPr lang="ru-RU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в 2011 г. на базе Института проблем передачи информации </a:t>
            </a:r>
            <a:r>
              <a:rPr lang="ru-RU" sz="18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им</a:t>
            </a:r>
            <a:r>
              <a:rPr lang="ru-RU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. А. А. </a:t>
            </a:r>
            <a:r>
              <a:rPr lang="ru-RU" sz="18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Харкевича</a:t>
            </a:r>
            <a:r>
              <a:rPr lang="ru-RU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 РАН (ИППИ РАН</a:t>
            </a:r>
            <a:r>
              <a:rPr lang="ru-RU" sz="18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)</a:t>
            </a:r>
            <a:endParaRPr lang="ru-RU" sz="1800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4579686-F773-C946-9EBA-3A841ADC40EF}"/>
              </a:ext>
            </a:extLst>
          </p:cNvPr>
          <p:cNvSpPr/>
          <p:nvPr/>
        </p:nvSpPr>
        <p:spPr>
          <a:xfrm>
            <a:off x="3614925" y="1941110"/>
            <a:ext cx="5529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Магистерская программа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«Науки о данных»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69824B8-8508-4E4F-8871-67EB852DC3EE}"/>
              </a:ext>
            </a:extLst>
          </p:cNvPr>
          <p:cNvSpPr/>
          <p:nvPr/>
        </p:nvSpPr>
        <p:spPr>
          <a:xfrm>
            <a:off x="3777410" y="2453909"/>
            <a:ext cx="5341187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Направлением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специализации кафедры являются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методы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</a:rPr>
              <a:t>метамоделирования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 и предсказательного моделирования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опирающиеся на такие области математики, как теория аппроксимации, машинное обучение, теория оптимизации, математическая статистика и теория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информации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808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1531788-C53F-6944-83F2-8A62C57BB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901" y="1726287"/>
            <a:ext cx="4952099" cy="312858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25E9EF3-0454-5E42-A859-0A3960361D7C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B9AA98-DE74-B845-A0B5-D437E86F93AF}"/>
              </a:ext>
            </a:extLst>
          </p:cNvPr>
          <p:cNvSpPr txBox="1"/>
          <p:nvPr/>
        </p:nvSpPr>
        <p:spPr>
          <a:xfrm>
            <a:off x="0" y="436769"/>
            <a:ext cx="1662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Партнеры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95D30B4-B003-9646-953C-5CCF4EFDB8E1}"/>
              </a:ext>
            </a:extLst>
          </p:cNvPr>
          <p:cNvSpPr/>
          <p:nvPr/>
        </p:nvSpPr>
        <p:spPr>
          <a:xfrm>
            <a:off x="0" y="122763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Базовая кафедра «Системное программирование»</a:t>
            </a:r>
          </a:p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Института системного программирования РАН имени В.П. Иванникова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69824B8-8508-4E4F-8871-67EB852DC3EE}"/>
              </a:ext>
            </a:extLst>
          </p:cNvPr>
          <p:cNvSpPr/>
          <p:nvPr/>
        </p:nvSpPr>
        <p:spPr>
          <a:xfrm>
            <a:off x="0" y="2484823"/>
            <a:ext cx="4337331" cy="2658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Направления специализации кафедры: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операционные системы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компиляторные технологии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системная интеграция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прикладные программные комплексы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технологии и инструментальные средства разработки программ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4579686-F773-C946-9EBA-3A841ADC40EF}"/>
              </a:ext>
            </a:extLst>
          </p:cNvPr>
          <p:cNvSpPr/>
          <p:nvPr/>
        </p:nvSpPr>
        <p:spPr>
          <a:xfrm>
            <a:off x="0" y="192135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Магистерская программа «Системное программирование»</a:t>
            </a:r>
          </a:p>
        </p:txBody>
      </p:sp>
    </p:spTree>
    <p:extLst>
      <p:ext uri="{BB962C8B-B14F-4D97-AF65-F5344CB8AC3E}">
        <p14:creationId xmlns:p14="http://schemas.microsoft.com/office/powerpoint/2010/main" val="194850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379571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0362" y="439866"/>
            <a:ext cx="90436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r>
              <a:rPr lang="ru-RU" sz="2000" b="1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Конференции уровня A* по </a:t>
            </a:r>
            <a:r>
              <a:rPr lang="ru-RU" sz="2000" b="1" dirty="0" smtClean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CORE</a:t>
            </a:r>
            <a:endParaRPr lang="ru-RU" sz="2000" b="1" dirty="0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4" descr="Картинки по запросу ра эксперт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 bwMode="hidden">
          <a:xfrm>
            <a:off x="307973" y="1283449"/>
            <a:ext cx="4597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  <a:r>
              <a:rPr lang="en-US" sz="2000" b="1" dirty="0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2000" dirty="0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US" sz="2000" dirty="0" err="1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NeurIPS</a:t>
            </a:r>
            <a:r>
              <a:rPr lang="en-US" sz="2000" dirty="0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(3), ICML (2), UAI (2), CCS, </a:t>
            </a:r>
            <a:r>
              <a:rPr lang="en-US" sz="2000" dirty="0" smtClean="0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AAMAS</a:t>
            </a:r>
            <a:r>
              <a:rPr lang="ru-RU" sz="2000" dirty="0" smtClean="0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dirty="0" smtClean="0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SIGGRAPH</a:t>
            </a:r>
            <a:r>
              <a:rPr lang="en-US" sz="2000" dirty="0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ACL, IJCAR, JCDL, VLDB </a:t>
            </a:r>
            <a:endParaRPr lang="ru-RU" sz="2000" dirty="0">
              <a:solidFill>
                <a:srgbClr val="FF33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AutoShape 7" descr="ÐÐ°ÑÑÐ¸Ð½ÐºÐ¸ Ð¿Ð¾ Ð·Ð°Ð¿ÑÐ¾ÑÑ NIP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ÐÐ°ÑÑÐ¸Ð½ÐºÐ¸ Ð¿Ð¾ Ð·Ð°Ð¿ÑÐ¾ÑÑ NIP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1" descr="ÐÐ°ÑÑÐ¸Ð½ÐºÐ¸ Ð¿Ð¾ Ð·Ð°Ð¿ÑÐ¾ÑÑ NIP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NIPS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821981" y="2223825"/>
            <a:ext cx="43220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r>
              <a:rPr lang="en-US" sz="2000" b="1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NIPS (3), ICML (2), ICCV (2), CVPR (2), IJCAI, PODS, ICDM, MM, ICAPS </a:t>
            </a:r>
            <a:endParaRPr lang="ru-RU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4590" y="3309780"/>
            <a:ext cx="3929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 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NIPS (2), ICML (2),</a:t>
            </a:r>
            <a:endParaRPr lang="ru-RU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POPL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MM, CHI 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21980" y="3946639"/>
            <a:ext cx="39930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  <a:r>
              <a:rPr lang="en-US" sz="2000" b="1" dirty="0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2000" dirty="0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NIPS, CVPR, SODA, LICS, WSDM, </a:t>
            </a:r>
            <a:r>
              <a:rPr lang="en-US" sz="2000" dirty="0" smtClean="0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ACL</a:t>
            </a:r>
            <a:r>
              <a:rPr lang="ru-RU" sz="2000" dirty="0" smtClean="0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dirty="0" smtClean="0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IJCNLP</a:t>
            </a:r>
            <a:r>
              <a:rPr lang="en-US" sz="2000" dirty="0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ICCV, ICDM </a:t>
            </a:r>
            <a:endParaRPr lang="ru-RU" sz="2000" dirty="0">
              <a:solidFill>
                <a:srgbClr val="00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1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6618" y="1589488"/>
            <a:ext cx="9264651" cy="700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88" y="1436495"/>
            <a:ext cx="2837458" cy="835277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8004" y="467567"/>
            <a:ext cx="8229600" cy="400069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Практики для студентов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A5658AF-B66F-0740-A71C-F9458D5899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301" y="2481739"/>
            <a:ext cx="3779912" cy="12142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C6D7024-337A-4D46-B8FE-C0EB72E295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039" y="1964243"/>
            <a:ext cx="1576780" cy="170923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BDC9B3C-F873-6442-BE26-CD26A037F9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55"/>
          <a:stretch/>
        </p:blipFill>
        <p:spPr>
          <a:xfrm>
            <a:off x="4944515" y="1436495"/>
            <a:ext cx="4199485" cy="8472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38B9A3F-4E21-AE42-9200-371BA47019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88"/>
          <a:stretch/>
        </p:blipFill>
        <p:spPr>
          <a:xfrm>
            <a:off x="108004" y="2728141"/>
            <a:ext cx="3325826" cy="7269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D28D86-62EA-1741-9956-88EA2AB186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902" y="3752303"/>
            <a:ext cx="1899745" cy="9528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067569-F54A-7946-8956-398009B6D2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167" y="3804980"/>
            <a:ext cx="3512207" cy="10536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F49C8E-FF2B-2F4D-9EDD-62A09F0352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832" y="3866944"/>
            <a:ext cx="32893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104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8352" y="436769"/>
            <a:ext cx="61918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Выпускники</a:t>
            </a:r>
            <a:endParaRPr sz="20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4" descr="Картинки по запросу ра эксперт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Google Shape;68;p15"/>
          <p:cNvGraphicFramePr/>
          <p:nvPr>
            <p:extLst>
              <p:ext uri="{D42A27DB-BD31-4B8C-83A1-F6EECF244321}">
                <p14:modId xmlns:p14="http://schemas.microsoft.com/office/powerpoint/2010/main" val="3109877916"/>
              </p:ext>
            </p:extLst>
          </p:nvPr>
        </p:nvGraphicFramePr>
        <p:xfrm>
          <a:off x="62845" y="1274225"/>
          <a:ext cx="8985904" cy="366924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43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6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8159"/>
                <a:gridCol w="1378159"/>
                <a:gridCol w="1328901"/>
              </a:tblGrid>
              <a:tr h="444009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200"/>
                        <a:buFont typeface="Arial Narrow"/>
                        <a:buNone/>
                      </a:pPr>
                      <a:r>
                        <a:rPr lang="ru-RU" sz="1100" b="1" dirty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r>
                        <a:rPr lang="ru-RU" sz="1100" b="1" u="none" strike="noStrike" cap="none" dirty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программ высшего </a:t>
                      </a:r>
                      <a:r>
                        <a:rPr lang="ru-RU" sz="1100" b="1" u="none" strike="noStrike" cap="none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образования</a:t>
                      </a:r>
                      <a:endParaRPr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200"/>
                        <a:buFont typeface="Arial Narrow"/>
                        <a:buNone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2014</a:t>
                      </a:r>
                      <a:endParaRPr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6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200"/>
                        <a:buFont typeface="Arial Narrow"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200"/>
                        <a:buFont typeface="Arial Narrow"/>
                        <a:buNone/>
                      </a:pPr>
                      <a:endParaRPr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200"/>
                        <a:buFont typeface="Arial Narrow"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200"/>
                        <a:buFont typeface="Arial Narrow"/>
                        <a:buNone/>
                      </a:pPr>
                      <a:endParaRPr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218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ru-RU" sz="1100" b="1" i="0" u="none" strike="noStrike" cap="none" dirty="0" err="1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Бакалавриат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Прикладная математика и информатика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 Narrow"/>
                        <a:buNone/>
                      </a:pP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52</a:t>
                      </a:r>
                      <a:endParaRPr lang="ru-RU" sz="11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 Narrow"/>
                        <a:buNone/>
                      </a:pPr>
                      <a:r>
                        <a:rPr lang="en-US" sz="1100" b="1" i="0" u="none" strike="noStrike" cap="none" dirty="0" smtClean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59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 Narrow"/>
                        <a:buNone/>
                      </a:pPr>
                      <a:r>
                        <a:rPr lang="en-US" sz="1100" b="1" i="0" u="none" strike="noStrike" cap="none" dirty="0" smtClean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92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2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Программная инженерия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44</a:t>
                      </a:r>
                      <a:endParaRPr lang="ru-RU" sz="11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en-US" sz="1100" b="1" i="0" u="none" strike="noStrike" cap="none" dirty="0" smtClean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63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en-US" sz="1100" b="1" i="0" u="none" strike="noStrike" cap="none" dirty="0" smtClean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83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2615">
                <a:tc row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ru-RU" sz="1100" b="1" i="0" u="none" strike="noStrike" cap="none" dirty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Магистратура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Анализ данных в биологии и медицине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endParaRPr lang="ru-RU" sz="11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en-US" sz="1100" b="1" i="0" u="none" strike="noStrike" cap="none" dirty="0" smtClean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-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en-US" sz="1100" b="1" i="0" u="none" strike="noStrike" cap="none" dirty="0" smtClean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18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2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ru-RU" sz="1100" dirty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Математические методы оптимизации и </a:t>
                      </a:r>
                      <a:r>
                        <a:rPr lang="ru-RU" sz="1100" dirty="0" err="1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стохастики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endParaRPr lang="ru-RU" sz="11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en-US" sz="1100" b="1" i="0" u="none" strike="noStrike" cap="none" dirty="0" smtClean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-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en-US" sz="1100" b="1" i="0" u="none" strike="noStrike" cap="none" dirty="0" smtClean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17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2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ru-RU" sz="1100" dirty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Науки о данных</a:t>
                      </a:r>
                      <a:endParaRPr sz="1100" b="0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endParaRPr lang="ru-RU" sz="11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en-US" sz="1100" b="1" i="0" u="none" strike="noStrike" cap="none" dirty="0" smtClean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20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en-US" sz="1100" b="1" i="0" u="none" strike="noStrike" cap="none" dirty="0" smtClean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 Narrow"/>
                        </a:rPr>
                        <a:t>48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 Narrow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2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ru-RU" sz="1100" dirty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Системная и программная инженерия</a:t>
                      </a:r>
                      <a:endParaRPr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</a:t>
                      </a:r>
                      <a:endParaRPr lang="ru-RU" sz="11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en-US" sz="1100" b="1" i="0" u="none" strike="noStrike" cap="none" dirty="0" smtClean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18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48"/>
                        </a:buClr>
                        <a:buSzPts val="2800"/>
                        <a:buFont typeface="Arial Narrow"/>
                        <a:buNone/>
                      </a:pPr>
                      <a:r>
                        <a:rPr lang="en-US" sz="1100" b="1" i="0" u="none" strike="noStrike" cap="none" dirty="0" smtClean="0">
                          <a:solidFill>
                            <a:srgbClr val="00264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26</a:t>
                      </a:r>
                      <a:endParaRPr sz="1100" b="1" i="0" u="none" strike="noStrike" cap="none" dirty="0">
                        <a:solidFill>
                          <a:srgbClr val="00264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1" name="Google Shape;75;p16"/>
          <p:cNvSpPr txBox="1"/>
          <p:nvPr/>
        </p:nvSpPr>
        <p:spPr>
          <a:xfrm>
            <a:off x="108352" y="1422140"/>
            <a:ext cx="2435225" cy="28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>
              <a:buClr>
                <a:srgbClr val="253957"/>
              </a:buClr>
              <a:buSzPts val="7000"/>
            </a:pPr>
            <a:r>
              <a:rPr lang="ru-RU" sz="11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Arial Narrow"/>
              </a:rPr>
              <a:t>ч</a:t>
            </a:r>
            <a:r>
              <a:rPr lang="ru-RU" sz="11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Arial Narrow"/>
              </a:rPr>
              <a:t>исло </a:t>
            </a:r>
            <a:r>
              <a:rPr lang="ru-RU" sz="11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Arial Narrow"/>
              </a:rPr>
              <a:t>выпускников </a:t>
            </a:r>
            <a:endParaRPr sz="11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0575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Картинки по запросу ООО &quot;Мобильные Медицинские технологи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64" y="620518"/>
            <a:ext cx="535781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Картинки по запросу BostonGe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27" y="3403128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Картинки по запросу X5 Retail Gro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97" y="805195"/>
            <a:ext cx="1136822" cy="71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Google Shape;15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65196" y="45555"/>
            <a:ext cx="1022561" cy="44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78481" y="975512"/>
            <a:ext cx="664821" cy="46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 descr="Картинки по запросу СИБУР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966" y="1016170"/>
            <a:ext cx="944902" cy="4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Google Shape;143;p22"/>
          <p:cNvSpPr txBox="1"/>
          <p:nvPr/>
        </p:nvSpPr>
        <p:spPr>
          <a:xfrm>
            <a:off x="4952231" y="2879050"/>
            <a:ext cx="634789" cy="21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ru-RU" sz="1100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Консалтинг</a:t>
            </a:r>
            <a:endParaRPr sz="800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4360712" y="3257092"/>
            <a:ext cx="520575" cy="21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ru-RU" sz="1100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Финансы</a:t>
            </a:r>
            <a:endParaRPr dirty="0"/>
          </a:p>
        </p:txBody>
      </p:sp>
      <p:sp>
        <p:nvSpPr>
          <p:cNvPr id="145" name="Google Shape;145;p22"/>
          <p:cNvSpPr txBox="1"/>
          <p:nvPr/>
        </p:nvSpPr>
        <p:spPr>
          <a:xfrm>
            <a:off x="5136500" y="1712151"/>
            <a:ext cx="223627" cy="21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ru-RU" sz="11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IT</a:t>
            </a:r>
            <a:endParaRPr sz="7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3353070" y="2243771"/>
            <a:ext cx="485109" cy="21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ru-RU" sz="11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Разное</a:t>
            </a:r>
            <a:endParaRPr sz="7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96333" y="3607318"/>
            <a:ext cx="842415" cy="86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33550" y="2916995"/>
            <a:ext cx="610450" cy="56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56319" y="2563545"/>
            <a:ext cx="527013" cy="37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37778" y="710002"/>
            <a:ext cx="533815" cy="34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86154" y="3237593"/>
            <a:ext cx="640842" cy="63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7614" y="2616096"/>
            <a:ext cx="1147569" cy="35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44625" y="4185947"/>
            <a:ext cx="1434208" cy="66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22920" y="539785"/>
            <a:ext cx="395495" cy="39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95242" y="1410352"/>
            <a:ext cx="1246244" cy="22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405495" y="4357370"/>
            <a:ext cx="1169900" cy="3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496920" y="647086"/>
            <a:ext cx="532244" cy="266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407925" y="4613493"/>
            <a:ext cx="871074" cy="38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254391" y="2534500"/>
            <a:ext cx="956900" cy="46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115669" y="2087601"/>
            <a:ext cx="1144400" cy="4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986258" y="1560783"/>
            <a:ext cx="1225033" cy="574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571669" y="821932"/>
            <a:ext cx="1150113" cy="101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338528" y="2581194"/>
            <a:ext cx="464315" cy="35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308743" y="2455082"/>
            <a:ext cx="668558" cy="46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632823" y="4613493"/>
            <a:ext cx="617925" cy="33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80986" y="3754477"/>
            <a:ext cx="1178951" cy="37732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8584094"/>
              </p:ext>
            </p:extLst>
          </p:nvPr>
        </p:nvGraphicFramePr>
        <p:xfrm>
          <a:off x="2065477" y="871472"/>
          <a:ext cx="4739850" cy="3134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pic>
        <p:nvPicPr>
          <p:cNvPr id="185" name="Google Shape;185;p22" descr="Изображение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3917035" y="1840076"/>
            <a:ext cx="1219465" cy="121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Картинки по запросу bestplace компания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97" y="2051363"/>
            <a:ext cx="1141830" cy="48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netcracker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62" y="3024549"/>
            <a:ext cx="1385034" cy="22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tele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701" y="3839536"/>
            <a:ext cx="998674" cy="39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abbyy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6" y="709228"/>
            <a:ext cx="920144" cy="51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Jabil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41" y="666509"/>
            <a:ext cx="926683" cy="15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артинки по запросу Dentsu Aegis Network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22" y="787418"/>
            <a:ext cx="443047" cy="4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8099428" y="1449324"/>
            <a:ext cx="809943" cy="27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Picture 16" descr="Картинки по запросу БКС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246" y="1860642"/>
            <a:ext cx="897899" cy="49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охожее изображение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72" y="4476949"/>
            <a:ext cx="924609" cy="61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Google Shape;149;p22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4526767" y="4068225"/>
            <a:ext cx="827647" cy="49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Picture 22" descr="Картинки по запросу МГУ лого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069" y="4083205"/>
            <a:ext cx="1021128" cy="7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Google Shape;185;p22" descr="Изображение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323674" y="4276265"/>
            <a:ext cx="697524" cy="68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Picture 24" descr="Картинки по запросу Институт системного анализа РАН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528" y="8406605"/>
            <a:ext cx="162032" cy="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Картинки по запросу ИППИ РАН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98" y="3553910"/>
            <a:ext cx="749699" cy="38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Картинки по запросу Дойче Банк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480" y="2379891"/>
            <a:ext cx="856397" cy="45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Картинки по запросу Prisma Lab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2" y="3363906"/>
            <a:ext cx="1158958" cy="40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Картинки по запросу IPONWEB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204" y="3134479"/>
            <a:ext cx="905774" cy="9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30" y="803947"/>
            <a:ext cx="527660" cy="52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Картинки по запросу FunCorp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06" y="985869"/>
            <a:ext cx="667787" cy="46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Картинки по запросу Московская школа программистов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46" y="3952325"/>
            <a:ext cx="570602" cy="64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Картинки по запросу АО &quot;Сбербанк-Технологии&quot;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51" y="1572111"/>
            <a:ext cx="799662" cy="62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Картинки по запросу Scopic Software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26" y="4635389"/>
            <a:ext cx="1460621" cy="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Картинки по запросу ИнформТехника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05" y="2739217"/>
            <a:ext cx="903684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Похожее изображение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4" y="791243"/>
            <a:ext cx="354324" cy="3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Google Shape;159;p22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983964" y="1714544"/>
            <a:ext cx="1199368" cy="56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6" descr="Картинки по запросу TrendSoft компания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4" y="4418493"/>
            <a:ext cx="1428750" cy="38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Картинки по запросу Escape Technology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25" y="3017328"/>
            <a:ext cx="928688" cy="30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Google Shape;158;p22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7772821" y="464683"/>
            <a:ext cx="731579" cy="43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2" descr="Картинки по запросу Консультант Плюс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241" y="31081"/>
            <a:ext cx="720936" cy="72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Google Shape;176;p22"/>
          <p:cNvPicPr preferRelativeResize="0"/>
          <p:nvPr/>
        </p:nvPicPr>
        <p:blipFill rotWithShape="1">
          <a:blip r:embed="rId59">
            <a:alphaModFix/>
          </a:blip>
          <a:srcRect/>
          <a:stretch/>
        </p:blipFill>
        <p:spPr>
          <a:xfrm>
            <a:off x="3407925" y="3952325"/>
            <a:ext cx="841131" cy="55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60">
            <a:alphaModFix/>
          </a:blip>
          <a:srcRect/>
          <a:stretch/>
        </p:blipFill>
        <p:spPr>
          <a:xfrm>
            <a:off x="2957065" y="3831753"/>
            <a:ext cx="705790" cy="24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2305818" y="1647636"/>
            <a:ext cx="620506" cy="29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1639701" y="499230"/>
            <a:ext cx="1100048" cy="56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508189" y="1860642"/>
            <a:ext cx="588952" cy="64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ornell University Logo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743" y="4283167"/>
            <a:ext cx="719291" cy="71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Картинки по запросу columbia university logo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959" y="2939983"/>
            <a:ext cx="736768" cy="73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Google Shape;101;p14"/>
          <p:cNvSpPr txBox="1"/>
          <p:nvPr/>
        </p:nvSpPr>
        <p:spPr>
          <a:xfrm>
            <a:off x="11062" y="158853"/>
            <a:ext cx="61918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Выпускники ФКН работают</a:t>
            </a:r>
            <a:endParaRPr sz="20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45181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8352" y="436769"/>
            <a:ext cx="61918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Выпускники</a:t>
            </a:r>
            <a:endParaRPr sz="20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4" descr="Картинки по запросу ра эксперт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1;p14"/>
          <p:cNvSpPr txBox="1"/>
          <p:nvPr/>
        </p:nvSpPr>
        <p:spPr>
          <a:xfrm>
            <a:off x="5067300" y="4657367"/>
            <a:ext cx="4076700" cy="38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*из отчета ректора НИУ ВШЭ, март 2019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000" i="0" u="none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По данным Центра внутреннего мониторинга</a:t>
            </a:r>
            <a:endParaRPr sz="100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01;p14"/>
          <p:cNvSpPr txBox="1"/>
          <p:nvPr/>
        </p:nvSpPr>
        <p:spPr>
          <a:xfrm>
            <a:off x="0" y="1114313"/>
            <a:ext cx="770572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Текущие средние зарплаты выпускников, факультеты Москвы, тыс.руб.*</a:t>
            </a:r>
            <a:endParaRPr sz="1000" b="1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796895464"/>
              </p:ext>
            </p:extLst>
          </p:nvPr>
        </p:nvGraphicFramePr>
        <p:xfrm>
          <a:off x="155575" y="1367937"/>
          <a:ext cx="5291354" cy="3210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168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Заголовок основного текста"/>
          <p:cNvSpPr txBox="1"/>
          <p:nvPr/>
        </p:nvSpPr>
        <p:spPr>
          <a:xfrm>
            <a:off x="85671" y="1135757"/>
            <a:ext cx="4138904" cy="3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157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Рамиль</a:t>
            </a:r>
            <a:r>
              <a:rPr lang="ru-RU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57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Яруллин</a:t>
            </a:r>
            <a:endParaRPr sz="1575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34" y="1677342"/>
            <a:ext cx="3094850" cy="30948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54254" y="1426890"/>
            <a:ext cx="4135733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2013 - 2017 гг. Бакалаврская программа ФКН «Прикладная математика и информатика». Диплом с отличием. Средний балл 8,58.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Исследование НИУ ВШЭ совместно с московским Научно-исследовательским центром компании «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Шлюмберже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». Разработка модели, позволяющей прогнозировать процессы на забое нефтяной скважины по данным, получаемым на ее поверхности.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2017 – наст. время. Магистерская программа ФКН «Науки о данных». Средний балл 9,00.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Наст. время. Работает в Яндексе.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EA7389F-77C9-F644-8D97-D6941A4BF8BD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3928DA2-6DF3-DB45-97AD-195E21B9E071}"/>
              </a:ext>
            </a:extLst>
          </p:cNvPr>
          <p:cNvSpPr txBox="1"/>
          <p:nvPr/>
        </p:nvSpPr>
        <p:spPr>
          <a:xfrm>
            <a:off x="10656" y="469285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Карьера выпускников</a:t>
            </a:r>
          </a:p>
        </p:txBody>
      </p:sp>
    </p:spTree>
    <p:extLst>
      <p:ext uri="{BB962C8B-B14F-4D97-AF65-F5344CB8AC3E}">
        <p14:creationId xmlns:p14="http://schemas.microsoft.com/office/powerpoint/2010/main" val="198635614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Заголовок основного текста"/>
          <p:cNvSpPr txBox="1"/>
          <p:nvPr/>
        </p:nvSpPr>
        <p:spPr>
          <a:xfrm>
            <a:off x="91336" y="1045350"/>
            <a:ext cx="4138904" cy="3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Полина Кириченко</a:t>
            </a:r>
            <a:endParaRPr sz="1575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47531" y="1231110"/>
            <a:ext cx="4135733" cy="3948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2014 - 2018 гг. Бакалаврская программа ФКН «Прикладная математика и информатика». Диплом с отличием. Средний балл 9,09.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Научная группа Байесовских методов ФКН.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2015 г. Стажировка в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Google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Мюнхен.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2016 г. Стажировка в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Google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Сиэтл.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2018 г. Летняя стажировка в Федеральной политехнической школе Лозанны (EPFL, Швейцария).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Наст. время. </a:t>
            </a:r>
            <a:r>
              <a:rPr lang="en-US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Cornell University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.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PhD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Operations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Research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and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Information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Engineering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Applied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Probability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. Исследовательская группа профессора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Andrew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Gordon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Wilson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(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Bayesian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Deep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Learning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).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92" y="1879967"/>
            <a:ext cx="3956105" cy="263637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74E87AA-E140-7445-802B-9D62B8C556A3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E0BDF2A-6C11-2D42-9E8A-4C7DE903676B}"/>
              </a:ext>
            </a:extLst>
          </p:cNvPr>
          <p:cNvSpPr txBox="1"/>
          <p:nvPr/>
        </p:nvSpPr>
        <p:spPr>
          <a:xfrm>
            <a:off x="10656" y="469285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Карьера выпускников</a:t>
            </a:r>
          </a:p>
        </p:txBody>
      </p:sp>
    </p:spTree>
    <p:extLst>
      <p:ext uri="{BB962C8B-B14F-4D97-AF65-F5344CB8AC3E}">
        <p14:creationId xmlns:p14="http://schemas.microsoft.com/office/powerpoint/2010/main" val="236783549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Заголовок основного текста"/>
          <p:cNvSpPr txBox="1"/>
          <p:nvPr/>
        </p:nvSpPr>
        <p:spPr>
          <a:xfrm>
            <a:off x="118071" y="1088135"/>
            <a:ext cx="4138904" cy="3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Глеб </a:t>
            </a:r>
            <a:r>
              <a:rPr lang="ru-RU" sz="157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Пособин</a:t>
            </a:r>
            <a:endParaRPr sz="1575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27361" y="1146775"/>
            <a:ext cx="4135733" cy="3948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2014 – 2018 гг. Бакалаврская программа ФКН «Прикладная математика и информатика». Первое место в рейтинге.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Стажер-исследователь в Международной лаборатории теоретической информатики ФКН.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2016 г. Серебряный медалист Международного студенческого соревнования по математике.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2017 г. Призер Международной студенческой математическая олимпиады им. Войтеха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Ярника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. 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2018 г.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Prisma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Labs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Наст. время. Колумбийский университет, США (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PhD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 по теоретической информатике).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13" y="1700920"/>
            <a:ext cx="2157628" cy="324000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CD822FE-74D4-3A4C-A4D1-88B554BA6FBF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7CAB934-A241-E44A-A350-D75A82F899AA}"/>
              </a:ext>
            </a:extLst>
          </p:cNvPr>
          <p:cNvSpPr txBox="1"/>
          <p:nvPr/>
        </p:nvSpPr>
        <p:spPr>
          <a:xfrm>
            <a:off x="10656" y="469285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Карьера выпускников</a:t>
            </a:r>
          </a:p>
        </p:txBody>
      </p:sp>
    </p:spTree>
    <p:extLst>
      <p:ext uri="{BB962C8B-B14F-4D97-AF65-F5344CB8AC3E}">
        <p14:creationId xmlns:p14="http://schemas.microsoft.com/office/powerpoint/2010/main" val="208199282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Заголовок основного текста"/>
          <p:cNvSpPr txBox="1"/>
          <p:nvPr/>
        </p:nvSpPr>
        <p:spPr>
          <a:xfrm>
            <a:off x="82714" y="1132200"/>
            <a:ext cx="4138904" cy="3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Екатерина Черняк</a:t>
            </a:r>
            <a:endParaRPr sz="1575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60980" y="1084275"/>
            <a:ext cx="4272032" cy="396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2010</a:t>
            </a:r>
            <a:r>
              <a:rPr lang="en-US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/2012</a:t>
            </a:r>
            <a:r>
              <a:rPr lang="ru-RU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Бакалавриат</a:t>
            </a:r>
            <a:r>
              <a:rPr lang="en-US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/</a:t>
            </a:r>
            <a:r>
              <a:rPr lang="ru-RU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Магистратура</a:t>
            </a:r>
            <a:r>
              <a:rPr lang="en-US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</a:t>
            </a:r>
            <a:r>
              <a:rPr lang="ru-RU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факультет: Отделение прикладной математики и информатики НИУ ВШЭ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2012 – 2015 гг. Аспирантская школа факультета компьютерных наук НИУ ВШЭ.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2016 г. Кандидатская диссертация «Разработка вычислительных методов анализа неструктурированных текстов с использованием аннотированных </a:t>
            </a:r>
            <a:r>
              <a:rPr lang="ru-RU" sz="135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суффиксных</a:t>
            </a:r>
            <a:r>
              <a:rPr lang="ru-RU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деревьев».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2016 г. Стажировка в Техническом университете Дармштадта в лаборатории UKP.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Наст. время. Доцент департамента больших данных и информационного поиска факультета компьютерных наук.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3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Наст. время. Руководитель направления в Центре исследования данных Сбербанка.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73" y="1740248"/>
            <a:ext cx="3677330" cy="246208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39D8F6D-A0D5-2F41-9840-FFCD7A6B01A2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F05583-2CF6-9949-ADF6-04F7BCB72F60}"/>
              </a:ext>
            </a:extLst>
          </p:cNvPr>
          <p:cNvSpPr txBox="1"/>
          <p:nvPr/>
        </p:nvSpPr>
        <p:spPr>
          <a:xfrm>
            <a:off x="10656" y="469285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Карьера выпускников</a:t>
            </a:r>
          </a:p>
        </p:txBody>
      </p:sp>
    </p:spTree>
    <p:extLst>
      <p:ext uri="{BB962C8B-B14F-4D97-AF65-F5344CB8AC3E}">
        <p14:creationId xmlns:p14="http://schemas.microsoft.com/office/powerpoint/2010/main" val="366020273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73" y="2280766"/>
            <a:ext cx="3714169" cy="2462088"/>
          </a:xfrm>
          <a:prstGeom prst="rect">
            <a:avLst/>
          </a:prstGeom>
        </p:spPr>
      </p:pic>
      <p:sp>
        <p:nvSpPr>
          <p:cNvPr id="74" name="Заголовок основного текста"/>
          <p:cNvSpPr txBox="1"/>
          <p:nvPr/>
        </p:nvSpPr>
        <p:spPr>
          <a:xfrm>
            <a:off x="118071" y="1114341"/>
            <a:ext cx="4138904" cy="3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Илона </a:t>
            </a:r>
            <a:r>
              <a:rPr lang="ru-RU" sz="157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Папава</a:t>
            </a:r>
            <a:endParaRPr sz="1575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40808" y="1348654"/>
            <a:ext cx="4135733" cy="3729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2013 - 2017 гг. Бакалаврская программа ФКН «Прикладная математика и информатика». 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2015 г. Стажировка в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Facebook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HQ, Калифорния. Команда Internet.org, цель которой — подключить к интернету всех людей на планете.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2016 г. Стажировка в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Facebook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HQ, Калифорния. Команда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Core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infrastructure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. Работала над сжатием данных в кэше.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2015 – 2016 гг. Стажировка в Яндексе.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2017 г.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Asana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NY. </a:t>
            </a:r>
            <a:r>
              <a:rPr lang="en-US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Software Engineering Intern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Наст. время.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Facebook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Лондон, Великобритания. </a:t>
            </a:r>
            <a:r>
              <a:rPr lang="en-US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Software Engineer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1940A3F-ABBA-9442-9ED6-0B6CB5B85C50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7757E83-E786-F84B-98CB-F1553C8A9AC8}"/>
              </a:ext>
            </a:extLst>
          </p:cNvPr>
          <p:cNvSpPr txBox="1"/>
          <p:nvPr/>
        </p:nvSpPr>
        <p:spPr>
          <a:xfrm>
            <a:off x="10656" y="469285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Карьера выпускников</a:t>
            </a:r>
          </a:p>
        </p:txBody>
      </p:sp>
    </p:spTree>
    <p:extLst>
      <p:ext uri="{BB962C8B-B14F-4D97-AF65-F5344CB8AC3E}">
        <p14:creationId xmlns:p14="http://schemas.microsoft.com/office/powerpoint/2010/main" val="163392928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76" y="1850594"/>
            <a:ext cx="3720992" cy="2480661"/>
          </a:xfrm>
          <a:prstGeom prst="rect">
            <a:avLst/>
          </a:prstGeom>
        </p:spPr>
      </p:pic>
      <p:sp>
        <p:nvSpPr>
          <p:cNvPr id="74" name="Заголовок основного текста"/>
          <p:cNvSpPr txBox="1"/>
          <p:nvPr/>
        </p:nvSpPr>
        <p:spPr>
          <a:xfrm>
            <a:off x="110120" y="1182836"/>
            <a:ext cx="4138904" cy="3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Михаил Дубов</a:t>
            </a:r>
            <a:endParaRPr sz="1575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34084" y="1007020"/>
            <a:ext cx="4135733" cy="4167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2010 – 2014 гг. Бакалаврская программа ФКН «Программная инженерия».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2014 – 2016 гг. Магистерская программа ФКН «Науки о данных». Средний балл 8,00.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2015 – 2016 гг. Магистерская программа по компьютерным наукам в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Université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Paris-Est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Marne-la-Vallée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Париж, Франция.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2013-2015 гг.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Mirantis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.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Software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Engineer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OpenStack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Engineering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Performance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2015 г. Стажировка в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Google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Лондон, Великобритания.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2016 г. – наст. время.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Smarkets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Лондон, Великобритания.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Data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Scientist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в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Marketing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Team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554A3B-A822-5445-A158-DC847AA81EE0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D45E6A-D529-C741-8D8A-0674B61B7D40}"/>
              </a:ext>
            </a:extLst>
          </p:cNvPr>
          <p:cNvSpPr txBox="1"/>
          <p:nvPr/>
        </p:nvSpPr>
        <p:spPr>
          <a:xfrm>
            <a:off x="10656" y="469285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Карьера выпускников</a:t>
            </a:r>
          </a:p>
        </p:txBody>
      </p:sp>
    </p:spTree>
    <p:extLst>
      <p:ext uri="{BB962C8B-B14F-4D97-AF65-F5344CB8AC3E}">
        <p14:creationId xmlns:p14="http://schemas.microsoft.com/office/powerpoint/2010/main" val="144543201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 flipH="1">
            <a:off x="3815481" y="2695806"/>
            <a:ext cx="5328084" cy="8720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67" y="4264736"/>
            <a:ext cx="3838662" cy="8787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H="1">
            <a:off x="3815481" y="4433197"/>
            <a:ext cx="5328084" cy="8720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3826495" y="3561098"/>
            <a:ext cx="5328084" cy="8720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4723" y="4396340"/>
            <a:ext cx="4942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Системное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программирование 2017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67" y="3433739"/>
            <a:ext cx="3838662" cy="8309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67" y="2603248"/>
            <a:ext cx="3838662" cy="8309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11540" y="1772250"/>
            <a:ext cx="3838662" cy="8309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H="1">
            <a:off x="3730650" y="955635"/>
            <a:ext cx="5414052" cy="8720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3827122" y="1823707"/>
            <a:ext cx="5328084" cy="8720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1540" y="941252"/>
            <a:ext cx="3838662" cy="8309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417" y="1391684"/>
            <a:ext cx="4682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Прикладная математика и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информатика 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4611" y="1386953"/>
            <a:ext cx="375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Wingdings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Программная инженерия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93029" y="1736536"/>
            <a:ext cx="6655430" cy="523220"/>
          </a:xfrm>
          <a:prstGeom prst="rect">
            <a:avLst/>
          </a:prstGeom>
          <a:noFill/>
          <a:effectLst>
            <a:glow rad="127000">
              <a:schemeClr val="accent1">
                <a:alpha val="46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Программа двух дипломов НИУ ВШЭ и Лондонского университета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Прикладной анализ данных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2018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8AE6F7D-66C2-4B40-8C0C-ECE3A1A31C8E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4E4584B-3609-8645-BC7F-FD4D2F112999}"/>
              </a:ext>
            </a:extLst>
          </p:cNvPr>
          <p:cNvSpPr txBox="1"/>
          <p:nvPr/>
        </p:nvSpPr>
        <p:spPr>
          <a:xfrm>
            <a:off x="-1" y="436769"/>
            <a:ext cx="7654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417" y="2838550"/>
            <a:ext cx="362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Науки о данных 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2969" y="3674506"/>
            <a:ext cx="524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Анализ данных в биологии и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медицине 2016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2417" y="4008605"/>
            <a:ext cx="4592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Статистическая теория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обучения 2017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980" y="4715357"/>
            <a:ext cx="5681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Финансовые технологии и анализ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данных 2017 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79028" y="2864858"/>
            <a:ext cx="554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Системная и программная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инженерия 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2417" y="3299334"/>
            <a:ext cx="7024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Математические методы оптимизации и </a:t>
            </a:r>
            <a:r>
              <a:rPr lang="ru-RU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стохастики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2015-2018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81757" y="995124"/>
            <a:ext cx="375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БАКАЛАВРИАТ</a:t>
            </a:r>
            <a:endParaRPr 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1757" y="2435452"/>
            <a:ext cx="375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МАГИСТРАТУРА</a:t>
            </a:r>
            <a:endParaRPr 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34" y="1739275"/>
            <a:ext cx="4010548" cy="2673698"/>
          </a:xfrm>
          <a:prstGeom prst="rect">
            <a:avLst/>
          </a:prstGeom>
        </p:spPr>
      </p:pic>
      <p:sp>
        <p:nvSpPr>
          <p:cNvPr id="74" name="Заголовок основного текста"/>
          <p:cNvSpPr txBox="1"/>
          <p:nvPr/>
        </p:nvSpPr>
        <p:spPr>
          <a:xfrm>
            <a:off x="121975" y="1127824"/>
            <a:ext cx="4138904" cy="3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157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Вадим </a:t>
            </a:r>
            <a:r>
              <a:rPr lang="ru-RU" sz="157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Дробинин</a:t>
            </a:r>
            <a:endParaRPr sz="1575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34085" y="1282642"/>
            <a:ext cx="4135733" cy="3729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2013 – 2017 гг. Бакалаврская программа ФКН «Программная инженерия».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2014 – 2015 гг. Разработка собственных мобильных приложений: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B</a:t>
            </a:r>
            <a:r>
              <a:rPr lang="en-US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lue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P</a:t>
            </a:r>
            <a:r>
              <a:rPr lang="en-US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latter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en-US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App, Motivate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M</a:t>
            </a:r>
            <a:r>
              <a:rPr lang="en-US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e, </a:t>
            </a:r>
            <a:r>
              <a:rPr lang="en-US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Waveroll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;  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2015 г. Победитель конкурса приложений WWDC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Scholarship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2015 г. Победитель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хакатона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HackTrain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Лондон, Великобритания.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2017 г.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Стартап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en-US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Zerion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Сан-Франциско, США.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Team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Lead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.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Наст. время. </a:t>
            </a:r>
            <a:r>
              <a:rPr lang="en-US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Team Lead 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в </a:t>
            </a:r>
            <a:r>
              <a:rPr lang="ru-RU" sz="1425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стартапе</a:t>
            </a:r>
            <a:r>
              <a:rPr lang="ru-RU" sz="142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 Narrow"/>
              </a:rPr>
              <a:t>, занимающемся переосмыслением поисковых систем, Лондон, Великобритания.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F305721-A55E-5A41-9E5C-538EC3E2FDE2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4D0604-BCFC-B648-A7E2-6B12A5FC31AC}"/>
              </a:ext>
            </a:extLst>
          </p:cNvPr>
          <p:cNvSpPr txBox="1"/>
          <p:nvPr/>
        </p:nvSpPr>
        <p:spPr>
          <a:xfrm>
            <a:off x="10656" y="469285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Карьера выпускников</a:t>
            </a:r>
          </a:p>
        </p:txBody>
      </p:sp>
    </p:spTree>
    <p:extLst>
      <p:ext uri="{BB962C8B-B14F-4D97-AF65-F5344CB8AC3E}">
        <p14:creationId xmlns:p14="http://schemas.microsoft.com/office/powerpoint/2010/main" val="1168037818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2"/>
          <p:cNvSpPr/>
          <p:nvPr/>
        </p:nvSpPr>
        <p:spPr>
          <a:xfrm>
            <a:off x="0" y="379106"/>
            <a:ext cx="5211225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66" name="Google Shape;566;p62"/>
          <p:cNvSpPr txBox="1"/>
          <p:nvPr/>
        </p:nvSpPr>
        <p:spPr>
          <a:xfrm>
            <a:off x="31032" y="436256"/>
            <a:ext cx="3940893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НИРС 2018</a:t>
            </a:r>
            <a:endParaRPr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7" name="Google Shape;567;p62"/>
          <p:cNvSpPr txBox="1"/>
          <p:nvPr/>
        </p:nvSpPr>
        <p:spPr>
          <a:xfrm>
            <a:off x="5464299" y="1000845"/>
            <a:ext cx="3456225" cy="3761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С этого года НИРС – </a:t>
            </a:r>
            <a:r>
              <a:rPr lang="ru-RU" sz="11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открытый конкурс </a:t>
            </a:r>
            <a:r>
              <a:rPr lang="ru-RU" sz="11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по всем направлениям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Льготы: </a:t>
            </a:r>
            <a:r>
              <a:rPr lang="ru-RU" sz="11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победители НИРС по направлениям «Компьютерные науки», «Математика», «Технические науки и прикладная математика», «Бизнес-информатика» получают скидку 50% при поступлении на программы: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Wingdings" pitchFamily="2" charset="2"/>
              <a:buChar char="ü"/>
            </a:pPr>
            <a:r>
              <a:rPr lang="ru-RU" sz="11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«Анализ данных в биологии и медицине»;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Wingdings" pitchFamily="2" charset="2"/>
              <a:buChar char="ü"/>
            </a:pPr>
            <a:r>
              <a:rPr lang="ru-RU" sz="11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«Науки о данных»;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Wingdings" pitchFamily="2" charset="2"/>
              <a:buChar char="ü"/>
            </a:pPr>
            <a:r>
              <a:rPr lang="ru-RU" sz="11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«Системное программирование»;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Wingdings" pitchFamily="2" charset="2"/>
              <a:buChar char="ü"/>
            </a:pPr>
            <a:r>
              <a:rPr lang="ru-RU" sz="11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«Системная и программная инженерия»;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Wingdings" pitchFamily="2" charset="2"/>
              <a:buChar char="ü"/>
            </a:pPr>
            <a:r>
              <a:rPr lang="ru-RU" sz="11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«Статистическая теория обучения»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68" name="Google Shape;56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77" y="1150639"/>
            <a:ext cx="5172316" cy="3449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1212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5721975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Факультативы и мини-курсы</a:t>
            </a:r>
          </a:p>
        </p:txBody>
      </p:sp>
      <p:sp>
        <p:nvSpPr>
          <p:cNvPr id="557" name="Google Shape;557;p61"/>
          <p:cNvSpPr txBox="1"/>
          <p:nvPr/>
        </p:nvSpPr>
        <p:spPr>
          <a:xfrm>
            <a:off x="0" y="1083833"/>
            <a:ext cx="8880673" cy="218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Язык </a:t>
            </a:r>
            <a:r>
              <a:rPr lang="en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Kotlin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Анализ данных на платформе </a:t>
            </a:r>
            <a:r>
              <a:rPr lang="en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SAS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Практические задачи машинного обучения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Язык </a:t>
            </a:r>
            <a:r>
              <a:rPr lang="en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SQL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Теория игр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новых интернет-продуктов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Архитектура и программирование современных многоядерных процессоров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Дополнительные главы дискретной математики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Дополнительные главы теории вероятностей и математической статистики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Практикум по математическому анализу (адаптационный)</a:t>
            </a:r>
          </a:p>
        </p:txBody>
      </p:sp>
    </p:spTree>
    <p:extLst>
      <p:ext uri="{BB962C8B-B14F-4D97-AF65-F5344CB8AC3E}">
        <p14:creationId xmlns:p14="http://schemas.microsoft.com/office/powerpoint/2010/main" val="12173115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Международная работа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6FD36E-318B-C54B-9E7B-247F1E1E247B}"/>
              </a:ext>
            </a:extLst>
          </p:cNvPr>
          <p:cNvSpPr/>
          <p:nvPr/>
        </p:nvSpPr>
        <p:spPr>
          <a:xfrm>
            <a:off x="1" y="1032820"/>
            <a:ext cx="27591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Программы студенческого обмена предусматривают обучение по образовательным программам зарубежных вузов с получением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транскрипта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с оценками и кредитами по результатам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F5CA0A-8381-ED44-BB04-EEB7432E5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103" y="993575"/>
            <a:ext cx="6384897" cy="414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29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7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498" name="Google Shape;498;p57"/>
          <p:cNvSpPr txBox="1">
            <a:spLocks noGrp="1"/>
          </p:cNvSpPr>
          <p:nvPr>
            <p:ph type="title"/>
          </p:nvPr>
        </p:nvSpPr>
        <p:spPr>
          <a:xfrm>
            <a:off x="83675" y="425050"/>
            <a:ext cx="8299800" cy="70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MLHEP 2018 – </a:t>
            </a:r>
            <a:r>
              <a:rPr lang="ru-RU" sz="1800" b="0" i="0" u="none" strike="noStrike" cap="none" dirty="0" smtClean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Международная 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летняя школа для студентов</a:t>
            </a:r>
            <a:br>
              <a:rPr lang="ru-RU" sz="18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</a:br>
            <a:endParaRPr sz="18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00" name="Google Shape;500;p57"/>
          <p:cNvSpPr txBox="1"/>
          <p:nvPr/>
        </p:nvSpPr>
        <p:spPr>
          <a:xfrm>
            <a:off x="128747" y="1466225"/>
            <a:ext cx="4026393" cy="253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50" rIns="34275" bIns="17150" anchor="ctr" anchorCtr="0">
            <a:noAutofit/>
          </a:bodyPr>
          <a:lstStyle/>
          <a:p>
            <a:pPr lvl="1">
              <a:lnSpc>
                <a:spcPct val="150000"/>
              </a:lnSpc>
              <a:buClr>
                <a:schemeClr val="tx1"/>
              </a:buClr>
              <a:buSzPts val="1800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Летняя школа машинного обучения в физике высоких энергий в </a:t>
            </a:r>
            <a:r>
              <a: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Оксфорде</a:t>
            </a:r>
          </a:p>
          <a:p>
            <a:pPr marL="285750" lvl="1" indent="-285750">
              <a:lnSpc>
                <a:spcPct val="150000"/>
              </a:lnSpc>
              <a:buClr>
                <a:schemeClr val="tx1"/>
              </a:buClr>
              <a:buSzPts val="1800"/>
              <a:buFont typeface="Wingdings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Проводится ежегодно с 2015 года</a:t>
            </a:r>
          </a:p>
          <a:p>
            <a:pPr marL="2857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Wingdings" pitchFamily="2" charset="2"/>
              <a:buChar char="ü"/>
            </a:pPr>
            <a:r>
              <a:rPr lang="ru-RU" sz="1600" b="0" i="0" u="none" strike="noStrike" cap="non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60 студентов</a:t>
            </a:r>
            <a:endParaRPr sz="1600" b="0" i="0" u="none" strike="noStrike" cap="non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2857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Wingdings" pitchFamily="2" charset="2"/>
              <a:buChar char="ü"/>
            </a:pPr>
            <a:r>
              <a:rPr lang="ru-RU" sz="1600" b="0" i="0" u="none" strike="noStrike" cap="non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20 стран</a:t>
            </a:r>
            <a:endParaRPr sz="1600" b="0" i="0" u="none" strike="noStrike" cap="non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2857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Wingdings" pitchFamily="2" charset="2"/>
              <a:buChar char="ü"/>
            </a:pPr>
            <a:r>
              <a:rPr lang="ru-RU" sz="1600" b="0" i="0" u="none" strike="noStrike" cap="non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36 университетов и лабораторий</a:t>
            </a:r>
            <a:endParaRPr sz="16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A7DFC42-48E7-FB40-98F4-42AC515AF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916" y="1991805"/>
            <a:ext cx="1136878" cy="11120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5EB3432-A6EF-964F-8231-202EAAD81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8" r="20303"/>
          <a:stretch/>
        </p:blipFill>
        <p:spPr>
          <a:xfrm>
            <a:off x="5637464" y="2022696"/>
            <a:ext cx="1269124" cy="11933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E8C55A5-670B-024D-A2AC-C5CA4A2F1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003" y="3289980"/>
            <a:ext cx="2404241" cy="6075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FACC55-A20A-0C4F-8D19-A124E06C32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187" y="1079393"/>
            <a:ext cx="2829910" cy="9433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15635B7-C79F-104A-831E-00516A3705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650" y="4338084"/>
            <a:ext cx="1951074" cy="5463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1CDAAEB-954B-D744-9D39-204BC9E63D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300" y="3103813"/>
            <a:ext cx="2268921" cy="7652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E5C43CD-CFEF-3F4A-AF76-9D8AEB70A9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213" y="1565003"/>
            <a:ext cx="1525432" cy="12155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21AFB6E-69D9-064F-BA95-8413683C17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213" y="4121261"/>
            <a:ext cx="1625609" cy="8614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2E86573-AEF8-464C-9396-3990FAC617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5064" y="3843159"/>
            <a:ext cx="1151407" cy="115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628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7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498" name="Google Shape;498;p57"/>
          <p:cNvSpPr txBox="1">
            <a:spLocks noGrp="1"/>
          </p:cNvSpPr>
          <p:nvPr>
            <p:ph type="title"/>
          </p:nvPr>
        </p:nvSpPr>
        <p:spPr>
          <a:xfrm>
            <a:off x="83675" y="425050"/>
            <a:ext cx="8299800" cy="53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algn="l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Международные мастер-классы ЦЕРН</a:t>
            </a:r>
            <a:endParaRPr sz="20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C8F18DA-33B0-B64A-BAAB-3B1A2347E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254426"/>
            <a:ext cx="2884671" cy="20693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DA3D585-9B39-9F47-A9A3-63886D23B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028" y="2254426"/>
            <a:ext cx="3107093" cy="206932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0B35ABE-EEE3-2A43-87A8-6186EB3E971C}"/>
              </a:ext>
            </a:extLst>
          </p:cNvPr>
          <p:cNvSpPr/>
          <p:nvPr/>
        </p:nvSpPr>
        <p:spPr>
          <a:xfrm>
            <a:off x="0" y="1199334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Школьные мастер-классы с ЦЕРН проводятся во многих странах мира уже несколько лет.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С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2017 года к проекту благодаря факультету компьютерных наук НИУ ВШЭ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присоединились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и российские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школьники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A77B6AC-5981-4840-832B-3D86457DB7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707" y="2254426"/>
            <a:ext cx="3825293" cy="207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640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50" y="380025"/>
            <a:ext cx="510285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Выездные семинары в Вороново</a:t>
            </a:r>
            <a:endParaRPr lang="en" sz="20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7" name="Google Shape;557;p61"/>
          <p:cNvSpPr txBox="1"/>
          <p:nvPr/>
        </p:nvSpPr>
        <p:spPr>
          <a:xfrm>
            <a:off x="149026" y="1464158"/>
            <a:ext cx="4041973" cy="295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Машинное обучение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Биоинформатика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Процессно-ориентированные информационные системы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8C0D020-E48B-F74F-ABCE-C9922DA9E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1257411"/>
            <a:ext cx="5060949" cy="33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91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 smtClean="0">
                <a:latin typeface="Verdana"/>
                <a:ea typeface="Verdana"/>
                <a:cs typeface="Verdana"/>
                <a:sym typeface="Verdana"/>
              </a:rPr>
              <a:t>Школа для учителей информатики</a:t>
            </a:r>
            <a:endParaRPr lang="en" sz="20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C6FD36E-318B-C54B-9E7B-247F1E1E247B}"/>
              </a:ext>
            </a:extLst>
          </p:cNvPr>
          <p:cNvSpPr/>
          <p:nvPr/>
        </p:nvSpPr>
        <p:spPr>
          <a:xfrm>
            <a:off x="-1" y="1192393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Начиная с 2012 года, проводятся летние школы для учителей информатики. </a:t>
            </a: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мероприятия каждый год обновляется, отвечая требованиям времени, тенденциям в IT-образовании, а также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согласно запросам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участников школы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Перед учителями выступают авторы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онлайн курсов по программированию,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составители задач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ЕГЭ по информатике,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представители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проектов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Яндекс.Лицей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Яндекс.Контест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др.</a:t>
            </a:r>
            <a:endParaRPr lang="ru-RU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" name="AutoShape 2" descr="ÐÐ°ÑÑÐ¸Ð½ÐºÐ¸ Ð¿Ð¾ Ð·Ð°Ð¿ÑÐ¾ÑÑ ÑÑÑÐ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ÐÐ±ÑÐµÐµ ÑÐ¾ÑÐ¾ Ð² Ð¯Ð½Ð´ÐµÐºÑÐµ Ñ ÐÐ½Ð´ÑÐµÐµÐ¼ Ð¡ÐµÐ±ÑÐ°Ð½ÑÐ¾Ð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27" y="3155821"/>
            <a:ext cx="3124749" cy="19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Ð°Ð´ÐµÐ¶Ð´Ð° Ð¯Ð½ÑÑÐºÐµÐ²Ð¸Ñ, ÐºÐ¾Ð¼Ð¿Ð°Ð½Ð¸Ñ ÐÐ ÐÐ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77" y="3155822"/>
            <a:ext cx="2980022" cy="19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Ð°Ð²ÐµÑÑÐ¸Ð»Ð° ÑÐ°Ð±Ð¾ÑÑ Ð¨ÐºÐ¾Ð»Ð° ÑÑÐ¸ÑÐµÐ»ÐµÐ¹ Ð¸Ð½ÑÐ¾ÑÐ¼Ð°ÑÐ¸ÐºÐ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61716"/>
            <a:ext cx="3039228" cy="198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173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52" y="436769"/>
            <a:ext cx="19335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2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DeepBayes</a:t>
            </a:r>
            <a:endParaRPr lang="en" sz="2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D05D72-DA41-F04B-924A-84A051745DFB}"/>
              </a:ext>
            </a:extLst>
          </p:cNvPr>
          <p:cNvSpPr txBox="1"/>
          <p:nvPr/>
        </p:nvSpPr>
        <p:spPr>
          <a:xfrm>
            <a:off x="0" y="1012834"/>
            <a:ext cx="7436224" cy="411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Летняя школа по байесовским методам в глубинном обучении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3DBB838-FEA4-4E4F-935F-117944E1B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438" y="836878"/>
            <a:ext cx="2227562" cy="43066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6DDFA3D-D73C-D546-A0B7-331C09EE4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49"/>
          <a:stretch/>
        </p:blipFill>
        <p:spPr>
          <a:xfrm>
            <a:off x="0" y="2642456"/>
            <a:ext cx="6776871" cy="250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784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3"/>
          <p:cNvSpPr/>
          <p:nvPr/>
        </p:nvSpPr>
        <p:spPr>
          <a:xfrm>
            <a:off x="-1" y="314779"/>
            <a:ext cx="9058275" cy="70569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452" name="Google Shape;452;p53"/>
          <p:cNvSpPr txBox="1"/>
          <p:nvPr/>
        </p:nvSpPr>
        <p:spPr>
          <a:xfrm>
            <a:off x="108494" y="379625"/>
            <a:ext cx="903550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X</a:t>
            </a: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Традиционная</a:t>
            </a:r>
            <a:r>
              <a:rPr lang="ru-RU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молодежная </a:t>
            </a: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школа</a:t>
            </a:r>
            <a:r>
              <a:rPr lang="ru-RU" sz="2000" dirty="0">
                <a:ea typeface="Verdana"/>
              </a:rPr>
              <a:t> </a:t>
            </a:r>
            <a:endParaRPr lang="en-US" sz="2000" dirty="0">
              <a:ea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«Управление</a:t>
            </a: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информация и оптимизация»</a:t>
            </a:r>
            <a:endParaRPr sz="2000" b="1" i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3" name="Google Shape;453;p53"/>
          <p:cNvSpPr txBox="1"/>
          <p:nvPr/>
        </p:nvSpPr>
        <p:spPr>
          <a:xfrm>
            <a:off x="5211225" y="1085316"/>
            <a:ext cx="3672408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Учебный центр НИУ ВШЭ «Вороново»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10 — 15 июня 2018 года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Организаторы: </a:t>
            </a: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ФКН ВШЭ совместно с ИПУ РАН 	      и </a:t>
            </a:r>
            <a:r>
              <a:rPr lang="ru-RU" sz="120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Сколтех</a:t>
            </a:r>
            <a:endParaRPr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Участники: </a:t>
            </a: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38 человек из 9 регионов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Значительная часть — студенты 3 и 4 курсов</a:t>
            </a:r>
            <a:endParaRPr sz="12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Лекторы</a:t>
            </a: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: 6 лекторов и 5 научных консультантов</a:t>
            </a:r>
            <a:endParaRPr sz="12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Активности школы: 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Лекции и семинары по оптимизации, оптимальному управлению и смежным дисциплинам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Конкурс научных работ участников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ru-RU" sz="120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Постерная</a:t>
            </a: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сессия</a:t>
            </a:r>
            <a:endParaRPr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454" name="Google Shape;45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95" y="1085316"/>
            <a:ext cx="4896544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3DE29B5-2313-7142-8DDD-686B46C6BCB8}"/>
              </a:ext>
            </a:extLst>
          </p:cNvPr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87" name="Google Shape;287;p40"/>
          <p:cNvSpPr txBox="1"/>
          <p:nvPr/>
        </p:nvSpPr>
        <p:spPr>
          <a:xfrm>
            <a:off x="108352" y="436769"/>
            <a:ext cx="25639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</a:t>
            </a:r>
            <a:r>
              <a:rPr lang="ru-RU" sz="2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рием 2018</a:t>
            </a:r>
            <a:endParaRPr sz="20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8" name="Google Shape;288;p40"/>
          <p:cNvSpPr/>
          <p:nvPr/>
        </p:nvSpPr>
        <p:spPr>
          <a:xfrm>
            <a:off x="1547664" y="1410911"/>
            <a:ext cx="14068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9" name="Google Shape;289;p40"/>
          <p:cNvSpPr/>
          <p:nvPr/>
        </p:nvSpPr>
        <p:spPr>
          <a:xfrm>
            <a:off x="6169377" y="1361932"/>
            <a:ext cx="155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0" name="Google Shape;290;p40"/>
          <p:cNvSpPr/>
          <p:nvPr/>
        </p:nvSpPr>
        <p:spPr>
          <a:xfrm>
            <a:off x="1331640" y="1019512"/>
            <a:ext cx="64807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1" name="Google Shape;291;p40"/>
          <p:cNvSpPr txBox="1"/>
          <p:nvPr/>
        </p:nvSpPr>
        <p:spPr>
          <a:xfrm>
            <a:off x="1204077" y="3041368"/>
            <a:ext cx="6735847" cy="1103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победителей и призеров заключительного этапа Всероссийской олимпиады по информатике, 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      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математике и физике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 i="1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0"/>
          <p:cNvSpPr/>
          <p:nvPr/>
        </p:nvSpPr>
        <p:spPr>
          <a:xfrm>
            <a:off x="3148631" y="1454374"/>
            <a:ext cx="28467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Бакалавриат</a:t>
            </a:r>
            <a:r>
              <a:rPr lang="ru-RU" sz="2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91E0E82-6319-5F4D-A4F1-F760AEFD978E}"/>
              </a:ext>
            </a:extLst>
          </p:cNvPr>
          <p:cNvSpPr/>
          <p:nvPr/>
        </p:nvSpPr>
        <p:spPr>
          <a:xfrm>
            <a:off x="3979942" y="2271927"/>
            <a:ext cx="1026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39</a:t>
            </a:r>
            <a:endParaRPr lang="ru-RU" sz="4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702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5"/>
          <p:cNvSpPr txBox="1">
            <a:spLocks noGrp="1"/>
          </p:cNvSpPr>
          <p:nvPr>
            <p:ph type="body" idx="1"/>
          </p:nvPr>
        </p:nvSpPr>
        <p:spPr>
          <a:xfrm>
            <a:off x="3001800" y="1100250"/>
            <a:ext cx="5842500" cy="3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Даты: 9 - 20 июля</a:t>
            </a:r>
            <a:endParaRPr sz="1100" b="1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Руководители: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Евгений Плисецкий (ФСН) и Ростислав Яворский (ФКН)</a:t>
            </a:r>
            <a:endParaRPr sz="11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Участники: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16 студентов (НИУ ВШЭ, БФУ им. И. Канта, Самарский университет государственного управления, Нижегородский государственный технический университет).</a:t>
            </a:r>
            <a:endParaRPr sz="11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Разработанные проекты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: </a:t>
            </a:r>
            <a:endParaRPr sz="11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ГуляйГусев</a:t>
            </a:r>
            <a:r>
              <a:rPr lang="ru-RU" sz="11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– приложение для смартфона для взаимодействие с культурными объектами Гусева в режиме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online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(например, прохождение исторического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квеста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) </a:t>
            </a:r>
            <a:r>
              <a:rPr lang="ru-RU" sz="1100" b="0" i="1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(проект будет реализован в Гусеве)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;</a:t>
            </a:r>
            <a:endParaRPr sz="11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ГудиГусев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– платформа  для коммуникации между незнакомыми людьми в городе. С ее помощью можно создавать развлекательные мероприятия и благотворительные акции </a:t>
            </a:r>
            <a:r>
              <a:rPr lang="ru-RU" sz="1100" b="0" i="1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(проект будет реализован в Гусеве)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;</a:t>
            </a:r>
            <a:endParaRPr sz="11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«Умная» теплица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с применением технологий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IoT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, которая будет автоматически осуществлять вентиляцию и полив растений;</a:t>
            </a:r>
            <a:endParaRPr sz="11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«Умный» кампус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– централизованная система управления основными процессами учебного пространства.</a:t>
            </a:r>
            <a:endParaRPr sz="1100" b="0" i="0" u="none" strike="noStrike" cap="none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473" name="Google Shape;473;p55"/>
          <p:cNvPicPr preferRelativeResize="0"/>
          <p:nvPr/>
        </p:nvPicPr>
        <p:blipFill rotWithShape="1">
          <a:blip r:embed="rId3">
            <a:alphaModFix/>
          </a:blip>
          <a:srcRect r="87858"/>
          <a:stretch/>
        </p:blipFill>
        <p:spPr>
          <a:xfrm>
            <a:off x="1326947" y="4603109"/>
            <a:ext cx="456762" cy="44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5" descr="https://irsup.hse.ru/mirror/pubs/share/1887556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5399" y="4653382"/>
            <a:ext cx="966391" cy="34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5" descr="https://irsup.hse.ru/mirror/pubs/share/1887556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493" y="4730021"/>
            <a:ext cx="829764" cy="19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5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3336" y="4635374"/>
            <a:ext cx="527829" cy="3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31840" y="4631882"/>
            <a:ext cx="588352" cy="38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54292" y="4733350"/>
            <a:ext cx="1235806" cy="185371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55"/>
          <p:cNvSpPr/>
          <p:nvPr/>
        </p:nvSpPr>
        <p:spPr>
          <a:xfrm>
            <a:off x="0" y="295275"/>
            <a:ext cx="9144000" cy="66029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pic>
        <p:nvPicPr>
          <p:cNvPr id="480" name="Google Shape;480;p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69170" y="4676884"/>
            <a:ext cx="1531324" cy="298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9566" y="4560070"/>
            <a:ext cx="531935" cy="53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90575" y="4616498"/>
            <a:ext cx="413926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5"/>
          <p:cNvSpPr txBox="1">
            <a:spLocks noGrp="1"/>
          </p:cNvSpPr>
          <p:nvPr>
            <p:ph type="title"/>
          </p:nvPr>
        </p:nvSpPr>
        <p:spPr>
          <a:xfrm>
            <a:off x="0" y="442791"/>
            <a:ext cx="8737800" cy="52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ru-RU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Летняя школа «Город и бизнес: согласованное управление в эпоху технологий» </a:t>
            </a:r>
            <a:endParaRPr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84" name="Google Shape;484;p5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9113" y="1211200"/>
            <a:ext cx="2192416" cy="14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45149" y="2921200"/>
            <a:ext cx="2420350" cy="145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52" y="436769"/>
            <a:ext cx="4447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Майская смена в «Сириусе»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8301730-3BB3-9844-9B53-300A5B20B665}"/>
              </a:ext>
            </a:extLst>
          </p:cNvPr>
          <p:cNvSpPr/>
          <p:nvPr/>
        </p:nvSpPr>
        <p:spPr>
          <a:xfrm>
            <a:off x="108352" y="1233923"/>
            <a:ext cx="5263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Совместный проект факультета компьютерных наук и факультета математики ВШЭ 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D8B0E6C1-BEA5-B045-B5F8-C09718CC0C68}"/>
              </a:ext>
            </a:extLst>
          </p:cNvPr>
          <p:cNvSpPr/>
          <p:nvPr/>
        </p:nvSpPr>
        <p:spPr>
          <a:xfrm>
            <a:off x="108352" y="2050850"/>
            <a:ext cx="52637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Образовательная программа включает в себя лекции, семинары, практические мастер-классы, лекции учёных и представителей </a:t>
            </a:r>
            <a:r>
              <a:rPr lang="en" dirty="0">
                <a:latin typeface="Verdana" panose="020B0604030504040204" pitchFamily="34" charset="0"/>
                <a:ea typeface="Verdana" panose="020B0604030504040204" pitchFamily="34" charset="0"/>
              </a:rPr>
              <a:t>IT-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компаний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A94D4A-E86B-B846-B0A1-87AF9F18F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44"/>
          <a:stretch/>
        </p:blipFill>
        <p:spPr>
          <a:xfrm>
            <a:off x="0" y="3251812"/>
            <a:ext cx="3044857" cy="1891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616D1A-2B10-E64D-9EE0-C425E6651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56"/>
          <a:stretch/>
        </p:blipFill>
        <p:spPr>
          <a:xfrm>
            <a:off x="3044858" y="3251813"/>
            <a:ext cx="2978384" cy="18916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747BFDC-E156-2E4E-B959-5EEEE766C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243" y="1228539"/>
            <a:ext cx="3128860" cy="20791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8F8AB9-AC52-A342-B4EE-B082483513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49"/>
          <a:stretch/>
        </p:blipFill>
        <p:spPr>
          <a:xfrm>
            <a:off x="6023241" y="3255829"/>
            <a:ext cx="3128861" cy="188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344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5721975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Студенческие конференции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D31F90-81E0-ED4C-8F4F-C54BF441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25" y="1872869"/>
            <a:ext cx="2695575" cy="3270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C1E01C-7704-DC46-9E49-2400E89F4B43}"/>
              </a:ext>
            </a:extLst>
          </p:cNvPr>
          <p:cNvSpPr txBox="1"/>
          <p:nvPr/>
        </p:nvSpPr>
        <p:spPr>
          <a:xfrm>
            <a:off x="748862" y="3652825"/>
            <a:ext cx="1774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455F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конференции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D972D52-9831-A34A-A374-AD1432AD8C63}"/>
              </a:ext>
            </a:extLst>
          </p:cNvPr>
          <p:cNvSpPr/>
          <p:nvPr/>
        </p:nvSpPr>
        <p:spPr>
          <a:xfrm>
            <a:off x="0" y="1288535"/>
            <a:ext cx="3544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Студенческие конференции ФКН представляют собой площадку для обмена опытом молодых исследователей, где студенты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бакалавриата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и магистратуры могут представить свои работы в различных областях компьютерных наук и познакомиться с научными интересами друг друга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0EF02EF-34CA-2E46-B84D-C4D3C2FA8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078" y="2508944"/>
            <a:ext cx="2489200" cy="228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885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7264099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Клуб </a:t>
            </a:r>
            <a:r>
              <a:rPr lang="ru-RU" sz="2000" b="1" dirty="0" err="1">
                <a:latin typeface="Verdana"/>
                <a:ea typeface="Verdana"/>
                <a:cs typeface="Verdana"/>
                <a:sym typeface="Verdana"/>
              </a:rPr>
              <a:t>хакатонщиков</a:t>
            </a:r>
            <a:endParaRPr lang="en" sz="20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6FD36E-318B-C54B-9E7B-247F1E1E247B}"/>
              </a:ext>
            </a:extLst>
          </p:cNvPr>
          <p:cNvSpPr/>
          <p:nvPr/>
        </p:nvSpPr>
        <p:spPr>
          <a:xfrm>
            <a:off x="-2" y="1032820"/>
            <a:ext cx="9144001" cy="2627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Core Team </a:t>
            </a: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состоит из студентов ФКН — опытных участников </a:t>
            </a:r>
            <a:r>
              <a:rPr lang="ru-RU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хакатонов</a:t>
            </a: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 и экспертов-волонтеров.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Клуб </a:t>
            </a:r>
            <a:r>
              <a:rPr lang="ru-RU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хакатонщиков</a:t>
            </a: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 поможет вам: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начать участвовать в </a:t>
            </a:r>
            <a:r>
              <a:rPr lang="ru-RU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хакатонах</a:t>
            </a:r>
            <a:endParaRPr lang="ru-RU" sz="1600" dirty="0">
              <a:solidFill>
                <a:schemeClr val="dk1"/>
              </a:solidFill>
              <a:latin typeface="Verdana"/>
              <a:ea typeface="Verdana"/>
              <a:cs typeface="Verdana"/>
              <a:sym typeface="Calibri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«прокачать» навыки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найти команду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готовиться к </a:t>
            </a:r>
            <a:r>
              <a:rPr lang="ru-RU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хакатону</a:t>
            </a: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Calibri"/>
              </a:rPr>
              <a:t> вместе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881050-AEA6-1E41-9BA5-50621EB13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416" y="1786063"/>
            <a:ext cx="4476584" cy="335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335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460" name="Google Shape;460;p54"/>
          <p:cNvSpPr txBox="1"/>
          <p:nvPr/>
        </p:nvSpPr>
        <p:spPr>
          <a:xfrm>
            <a:off x="83014" y="370860"/>
            <a:ext cx="90609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</a:t>
            </a:r>
            <a:r>
              <a:rPr lang="en-US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</a:t>
            </a: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Летняя школа по разработке </a:t>
            </a: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мобильных </a:t>
            </a: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приложений</a:t>
            </a:r>
            <a:endParaRPr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2" name="Google Shape;462;p54"/>
          <p:cNvSpPr/>
          <p:nvPr/>
        </p:nvSpPr>
        <p:spPr>
          <a:xfrm>
            <a:off x="-9034" y="1033757"/>
            <a:ext cx="5661154" cy="199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Даты: </a:t>
            </a:r>
            <a:r>
              <a:rPr lang="en-US" sz="1200" b="1" dirty="0" smtClean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1</a:t>
            </a:r>
            <a:r>
              <a:rPr lang="ru-RU" sz="1200" b="1" dirty="0" smtClean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</a:t>
            </a: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- </a:t>
            </a:r>
            <a:r>
              <a:rPr lang="en-US" sz="1200" b="1" dirty="0" smtClean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5</a:t>
            </a:r>
            <a:r>
              <a:rPr lang="ru-RU" sz="1200" b="1" dirty="0" smtClean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июля 2019</a:t>
            </a:r>
            <a:endParaRPr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Руководитель: Ольга </a:t>
            </a:r>
            <a:r>
              <a:rPr lang="ru-RU" sz="120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Максименкова</a:t>
            </a:r>
            <a:endParaRPr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Участники: </a:t>
            </a: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школьники </a:t>
            </a:r>
            <a:r>
              <a:rPr lang="ru-RU" sz="1200" dirty="0" smtClean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10-11 </a:t>
            </a: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классов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Съемка видео о проекте, разработке мобильного приложения,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6 номинаций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Партнеры: </a:t>
            </a:r>
            <a:r>
              <a:rPr lang="ru-RU" sz="1200" b="1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Samsung</a:t>
            </a: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, Microsoft, </a:t>
            </a:r>
            <a:r>
              <a:rPr lang="ru-RU" sz="1200" b="1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Epic</a:t>
            </a: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</a:t>
            </a:r>
            <a:r>
              <a:rPr lang="ru-RU" sz="1200" b="1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Games</a:t>
            </a: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, </a:t>
            </a:r>
            <a:r>
              <a:rPr lang="ru-RU" sz="1200" b="1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Aкронис</a:t>
            </a:r>
            <a:endParaRPr sz="1200" b="1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463" name="Google Shape;46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4509" y="3262019"/>
            <a:ext cx="2828129" cy="188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030" y="3262019"/>
            <a:ext cx="2819970" cy="188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262160"/>
            <a:ext cx="2674982" cy="195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60628" y="3262019"/>
            <a:ext cx="1653882" cy="195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4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1144" y="1099514"/>
            <a:ext cx="3242856" cy="2162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1329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50" y="380025"/>
            <a:ext cx="6179175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Verdana"/>
              <a:buNone/>
            </a:pPr>
            <a:r>
              <a:rPr lang="ru-RU" sz="20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ЛШКН-2019</a:t>
            </a:r>
            <a:endParaRPr sz="2000" b="1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7" name="Google Shape;557;p61"/>
          <p:cNvSpPr txBox="1"/>
          <p:nvPr/>
        </p:nvSpPr>
        <p:spPr>
          <a:xfrm>
            <a:off x="149027" y="1464158"/>
            <a:ext cx="4479744" cy="295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dirty="0" smtClean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20 июля </a:t>
            </a:r>
            <a:r>
              <a:rPr lang="ru-RU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– </a:t>
            </a:r>
            <a:r>
              <a:rPr lang="ru-RU" sz="1600" dirty="0" smtClean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3 </a:t>
            </a:r>
            <a:r>
              <a:rPr lang="ru-RU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августа, Липецк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Проводилась в третий раз совместно с центром поддержки одарённых детей «Стратегия»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Руководитель – Михаил </a:t>
            </a:r>
            <a:r>
              <a:rPr lang="ru-RU" sz="160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Густокашин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Более 300 заявок, 93 участника школы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4 параллели, 5 учебных групп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В конце смены – командная олимпиада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Партнеры: Яндекс, Центр «Стратегия»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58" name="Google Shape;558;p61" descr="https://pp.userapi.com/c850216/v850216133/15556/FV14TLhp6q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4990" y="1357726"/>
            <a:ext cx="4226619" cy="3169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7953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50" y="380025"/>
            <a:ext cx="914145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Всероссийская летняя школа </a:t>
            </a:r>
            <a:r>
              <a:rPr lang="ru-RU" sz="2000" b="1" dirty="0" err="1">
                <a:latin typeface="Verdana"/>
                <a:ea typeface="Verdana"/>
                <a:cs typeface="Verdana"/>
                <a:sym typeface="Verdana"/>
              </a:rPr>
              <a:t>Мастерчейн</a:t>
            </a:r>
            <a:endParaRPr sz="2000" b="1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7" name="Google Shape;557;p61"/>
          <p:cNvSpPr txBox="1"/>
          <p:nvPr/>
        </p:nvSpPr>
        <p:spPr>
          <a:xfrm>
            <a:off x="149027" y="1464158"/>
            <a:ext cx="3925432" cy="295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just">
              <a:lnSpc>
                <a:spcPct val="90000"/>
              </a:lnSpc>
              <a:buClr>
                <a:schemeClr val="dk1"/>
              </a:buClr>
              <a:buSzPts val="1600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Основная тема Школы — одно из актуальных и ключевых направлений российского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финтеха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Мастерчейн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единственная российская национальная сеть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блокчейн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принадлежащая Центральному банку и консорциуму крупнейших банков страны</a:t>
            </a:r>
          </a:p>
          <a:p>
            <a:pPr lvl="0" algn="just">
              <a:lnSpc>
                <a:spcPct val="90000"/>
              </a:lnSpc>
              <a:buClr>
                <a:schemeClr val="dk1"/>
              </a:buClr>
              <a:buSzPts val="1600"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lvl="0" algn="just">
              <a:lnSpc>
                <a:spcPct val="90000"/>
              </a:lnSpc>
              <a:buClr>
                <a:schemeClr val="dk1"/>
              </a:buClr>
              <a:buSzPts val="1600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Научный руководитель Школы: Сергей Михайлович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Авдошин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, руководитель Департамента программной инженерии ФКН</a:t>
            </a:r>
          </a:p>
          <a:p>
            <a:pPr lvl="0" algn="just">
              <a:lnSpc>
                <a:spcPct val="90000"/>
              </a:lnSpc>
              <a:buClr>
                <a:schemeClr val="dk1"/>
              </a:buClr>
              <a:buSzPts val="1600"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lvl="0" algn="just">
              <a:lnSpc>
                <a:spcPct val="90000"/>
              </a:lnSpc>
              <a:buClr>
                <a:schemeClr val="dk1"/>
              </a:buClr>
              <a:buSzPts val="1600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Генеральные партнеры Школы:  Образовательный центр "Сириус", Центральный банк России, Ассоциация «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Финтех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», АНО «Цифровая Федерация»</a:t>
            </a:r>
          </a:p>
          <a:p>
            <a:pPr lvl="0" algn="just">
              <a:lnSpc>
                <a:spcPct val="90000"/>
              </a:lnSpc>
              <a:buClr>
                <a:schemeClr val="dk1"/>
              </a:buClr>
              <a:buSzPts val="1600"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1026" name="Picture 2" descr="ÐÐ°ÑÑÐ¸Ð½ÐºÐ¸ Ð¿Ð¾ Ð·Ð°Ð¿ÑÐ¾ÑÑ ÐÑÐµÑÐ¾ÑÑÐ¸Ð¹ÑÐºÐ°Ñ Ð»ÐµÑÐ½ÑÑ ÑÐºÐ¾Ð»Ð° ÐÐ°ÑÑÐµÑÑÐµÐ¹Ð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5890" y="1464158"/>
            <a:ext cx="4748110" cy="267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2588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8" y="360975"/>
            <a:ext cx="9141451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Дни компьютерных наук и дни информатики</a:t>
            </a:r>
          </a:p>
        </p:txBody>
      </p:sp>
      <p:sp>
        <p:nvSpPr>
          <p:cNvPr id="557" name="Google Shape;557;p61"/>
          <p:cNvSpPr txBox="1"/>
          <p:nvPr/>
        </p:nvSpPr>
        <p:spPr>
          <a:xfrm>
            <a:off x="149027" y="1464158"/>
            <a:ext cx="3537148" cy="295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мероприятия от партнеров факультета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лекции известных ученых в области </a:t>
            </a:r>
            <a:r>
              <a:rPr lang="e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 Science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мастер-классы от ведущих компаний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E40DCC-9075-1640-A231-142ECCE62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175" y="1379152"/>
            <a:ext cx="4901324" cy="327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621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9141451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Школа программирования для школьников 8-11 классов</a:t>
            </a:r>
          </a:p>
        </p:txBody>
      </p:sp>
      <p:sp>
        <p:nvSpPr>
          <p:cNvPr id="557" name="Google Shape;557;p61"/>
          <p:cNvSpPr txBox="1"/>
          <p:nvPr/>
        </p:nvSpPr>
        <p:spPr>
          <a:xfrm>
            <a:off x="149026" y="1464158"/>
            <a:ext cx="3670499" cy="295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Совместный проект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Московской школы программистов 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ФКН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372F3A-1E47-3746-A1A2-0AED1D1E9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336" y="1292708"/>
            <a:ext cx="5681593" cy="344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9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5721975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Проект "Я - </a:t>
            </a:r>
            <a:r>
              <a:rPr lang="ru-RU" sz="2000" b="1" dirty="0" err="1">
                <a:latin typeface="Verdana"/>
                <a:ea typeface="Verdana"/>
                <a:cs typeface="Verdana"/>
                <a:sym typeface="Verdana"/>
              </a:rPr>
              <a:t>айтишник</a:t>
            </a: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"</a:t>
            </a:r>
          </a:p>
        </p:txBody>
      </p:sp>
      <p:sp>
        <p:nvSpPr>
          <p:cNvPr id="557" name="Google Shape;557;p61"/>
          <p:cNvSpPr txBox="1"/>
          <p:nvPr/>
        </p:nvSpPr>
        <p:spPr>
          <a:xfrm>
            <a:off x="149027" y="1464158"/>
            <a:ext cx="4165798" cy="3822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1600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Рассказы студентов Вышки школьникам Москвы о компьютерных науках, программировании, стажировках в ИТ-компаниях, научных работах и проектах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61F653-A667-234F-B867-C6CED5CB4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558" y="1302233"/>
            <a:ext cx="4567724" cy="3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7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48" name="Google Shape;348;p44"/>
          <p:cNvSpPr txBox="1"/>
          <p:nvPr/>
        </p:nvSpPr>
        <p:spPr>
          <a:xfrm>
            <a:off x="108352" y="436769"/>
            <a:ext cx="35750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Статистика приема</a:t>
            </a:r>
            <a:endParaRPr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9" name="Google Shape;349;p44"/>
          <p:cNvSpPr/>
          <p:nvPr/>
        </p:nvSpPr>
        <p:spPr>
          <a:xfrm>
            <a:off x="3030551" y="1385586"/>
            <a:ext cx="30243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Бакалавриат</a:t>
            </a:r>
            <a:endParaRPr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0" name="Google Shape;350;p44"/>
          <p:cNvSpPr/>
          <p:nvPr/>
        </p:nvSpPr>
        <p:spPr>
          <a:xfrm>
            <a:off x="3491880" y="1953555"/>
            <a:ext cx="155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2017</a:t>
            </a:r>
            <a:endParaRPr sz="2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1" name="Google Shape;351;p44"/>
          <p:cNvSpPr txBox="1"/>
          <p:nvPr/>
        </p:nvSpPr>
        <p:spPr>
          <a:xfrm>
            <a:off x="2905394" y="2609722"/>
            <a:ext cx="2004658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Всего: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462</a:t>
            </a:r>
          </a:p>
          <a:p>
            <a:pPr lvl="0" algn="r">
              <a:lnSpc>
                <a:spcPct val="150000"/>
              </a:lnSpc>
            </a:pP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БВИ: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188</a:t>
            </a:r>
          </a:p>
          <a:p>
            <a:pPr lvl="0" algn="r">
              <a:lnSpc>
                <a:spcPct val="150000"/>
              </a:lnSpc>
            </a:pP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Коммерция: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196</a:t>
            </a:r>
            <a:endParaRPr lang="ru-RU" sz="1800" b="1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  <a:p>
            <a:pPr lvl="0" algn="r">
              <a:lnSpc>
                <a:spcPct val="150000"/>
              </a:lnSpc>
            </a:pP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Иностранцы: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23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44"/>
          <p:cNvSpPr/>
          <p:nvPr/>
        </p:nvSpPr>
        <p:spPr>
          <a:xfrm>
            <a:off x="6228184" y="1966111"/>
            <a:ext cx="155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2018</a:t>
            </a:r>
            <a:endParaRPr sz="2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3" name="Google Shape;353;p44"/>
          <p:cNvSpPr txBox="1"/>
          <p:nvPr/>
        </p:nvSpPr>
        <p:spPr>
          <a:xfrm>
            <a:off x="5502097" y="2609721"/>
            <a:ext cx="2152098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Всего: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508</a:t>
            </a:r>
          </a:p>
          <a:p>
            <a:pPr lvl="0" algn="r">
              <a:lnSpc>
                <a:spcPct val="150000"/>
              </a:lnSpc>
            </a:pP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БВИ: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224</a:t>
            </a:r>
          </a:p>
          <a:p>
            <a:pPr lvl="0" algn="r">
              <a:lnSpc>
                <a:spcPct val="150000"/>
              </a:lnSpc>
            </a:pP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Коммерция: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205</a:t>
            </a:r>
            <a:endParaRPr lang="ru-RU" sz="1800" b="1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  <a:p>
            <a:pPr lvl="0" algn="r">
              <a:lnSpc>
                <a:spcPct val="150000"/>
              </a:lnSpc>
            </a:pP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Иностранцы: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53</a:t>
            </a:r>
            <a:endParaRPr sz="1800" b="1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Google Shape;354;p44"/>
          <p:cNvSpPr txBox="1"/>
          <p:nvPr/>
        </p:nvSpPr>
        <p:spPr>
          <a:xfrm>
            <a:off x="163531" y="2609722"/>
            <a:ext cx="1954527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Всего: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373</a:t>
            </a:r>
          </a:p>
          <a:p>
            <a:pPr lvl="0" algn="r">
              <a:lnSpc>
                <a:spcPct val="150000"/>
              </a:lnSpc>
            </a:pP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БВИ: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180</a:t>
            </a:r>
          </a:p>
          <a:p>
            <a:pPr lvl="0" algn="r">
              <a:lnSpc>
                <a:spcPct val="150000"/>
              </a:lnSpc>
            </a:pP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Коммерция: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137</a:t>
            </a:r>
            <a:endParaRPr lang="ru-RU" sz="1800" b="1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  <a:p>
            <a:pPr lvl="0" algn="r">
              <a:lnSpc>
                <a:spcPct val="150000"/>
              </a:lnSpc>
            </a:pPr>
            <a:r>
              <a:rPr lang="ru-RU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Иностранцы: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</a:t>
            </a:r>
            <a:endParaRPr sz="1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5" name="Google Shape;355;p44"/>
          <p:cNvSpPr/>
          <p:nvPr/>
        </p:nvSpPr>
        <p:spPr>
          <a:xfrm>
            <a:off x="755576" y="2024947"/>
            <a:ext cx="155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2016</a:t>
            </a:r>
            <a:endParaRPr sz="2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353808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8" y="380025"/>
            <a:ext cx="9141451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7F7F7F"/>
              </a:buClr>
              <a:buSzPts val="3600"/>
            </a:pPr>
            <a:r>
              <a:rPr lang="en" sz="2000" b="1" dirty="0">
                <a:latin typeface="Verdana"/>
                <a:ea typeface="Verdana"/>
                <a:cs typeface="Verdana"/>
                <a:sym typeface="Verdana"/>
              </a:rPr>
              <a:t>Worldwide Conversation on Women’s Higher Education and Equality in the Workplace</a:t>
            </a:r>
          </a:p>
        </p:txBody>
      </p:sp>
      <p:sp>
        <p:nvSpPr>
          <p:cNvPr id="557" name="Google Shape;557;p61"/>
          <p:cNvSpPr txBox="1"/>
          <p:nvPr/>
        </p:nvSpPr>
        <p:spPr>
          <a:xfrm>
            <a:off x="149027" y="1464158"/>
            <a:ext cx="3013274" cy="193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Неформальное общение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Обмен опытом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Лекции коллег из ведущих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IT-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компаний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C976C55-FA0C-3D41-8E83-6DAA454EE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429" y="1285875"/>
            <a:ext cx="512004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697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/>
          <p:nvPr/>
        </p:nvSpPr>
        <p:spPr>
          <a:xfrm>
            <a:off x="0" y="379570"/>
            <a:ext cx="6948300" cy="57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latin typeface="Calibri"/>
              <a:cs typeface="Calibri"/>
              <a:sym typeface="Calibri"/>
            </a:endParaRPr>
          </a:p>
        </p:txBody>
      </p:sp>
      <p:sp>
        <p:nvSpPr>
          <p:cNvPr id="556" name="Google Shape;556;p61"/>
          <p:cNvSpPr txBox="1">
            <a:spLocks noGrp="1"/>
          </p:cNvSpPr>
          <p:nvPr>
            <p:ph type="ctrTitle"/>
          </p:nvPr>
        </p:nvSpPr>
        <p:spPr>
          <a:xfrm>
            <a:off x="2549" y="380025"/>
            <a:ext cx="5721975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7F7F7F"/>
              </a:buClr>
              <a:buSzPts val="3600"/>
            </a:pPr>
            <a:r>
              <a:rPr lang="ru-RU" sz="2000" b="1" dirty="0">
                <a:latin typeface="Verdana"/>
                <a:ea typeface="Verdana"/>
                <a:cs typeface="Verdana"/>
                <a:sym typeface="Verdana"/>
              </a:rPr>
              <a:t>Летний поход ФКН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ABB089-D64D-3A44-8F90-DCF46DF3C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98" y="1209230"/>
            <a:ext cx="3461704" cy="2305495"/>
          </a:xfrm>
          <a:prstGeom prst="rect">
            <a:avLst/>
          </a:prstGeom>
        </p:spPr>
      </p:pic>
      <p:pic>
        <p:nvPicPr>
          <p:cNvPr id="2050" name="Picture 2" descr="https://cs.hse.ru/data/2017/07/11/1170895702/IMG_27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4" y="1209230"/>
            <a:ext cx="3248025" cy="243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6B02305-6C8B-F541-9C05-32A8DE23A9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635" y="2878201"/>
            <a:ext cx="3244850" cy="21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830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9962" y="986377"/>
            <a:ext cx="5402674" cy="408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Google Shape;100;p14"/>
          <p:cNvSpPr/>
          <p:nvPr/>
        </p:nvSpPr>
        <p:spPr>
          <a:xfrm>
            <a:off x="0" y="379571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b="1" dirty="0"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14" descr="Картинки по запросу ра эксперт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AutoShape 7" descr="ÐÐ°ÑÑÐ¸Ð½ÐºÐ¸ Ð¿Ð¾ Ð·Ð°Ð¿ÑÐ¾ÑÑ NIP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ÐÐ°ÑÑÐ¸Ð½ÐºÐ¸ Ð¿Ð¾ Ð·Ð°Ð¿ÑÐ¾ÑÑ NIP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1" descr="ÐÐ°ÑÑÐ¸Ð½ÐºÐ¸ Ð¿Ð¾ Ð·Ð°Ð¿ÑÐ¾ÑÑ NIP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NIPS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0" y="465137"/>
            <a:ext cx="8988425" cy="43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Ключевые стратегические инициативы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58958" y="1014146"/>
            <a:ext cx="5908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НАУЧНО-ОБРАЗОВАТЕЛЬНОЕ  НАПРАВЛЕНИЕ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34420" y="2250952"/>
            <a:ext cx="42155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434343"/>
                </a:solidFill>
                <a:latin typeface="Arial" panose="020B0604020202020204" pitchFamily="34" charset="0"/>
              </a:rPr>
              <a:t>Создание онлайн-магистратуры</a:t>
            </a:r>
            <a:endParaRPr lang="ru-RU" sz="12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34420" y="1307510"/>
            <a:ext cx="398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Междисциплинарный </a:t>
            </a:r>
            <a:r>
              <a:rPr lang="ru-RU" sz="1200" dirty="0" smtClean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центр интелл</a:t>
            </a:r>
            <a:r>
              <a:rPr lang="ru-RU" sz="1200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е</a:t>
            </a:r>
            <a:r>
              <a:rPr lang="ru-RU" sz="1200" dirty="0" smtClean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ктуального </a:t>
            </a:r>
            <a:r>
              <a:rPr lang="ru-RU" sz="1200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анализа данных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34420" y="2571746"/>
            <a:ext cx="4391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434343"/>
                </a:solidFill>
                <a:latin typeface="Arial" panose="020B0604020202020204" pitchFamily="34" charset="0"/>
              </a:rPr>
              <a:t>Индивидуализация образовательных траекторий </a:t>
            </a:r>
            <a:r>
              <a:rPr lang="ru-RU" sz="1200" dirty="0" smtClean="0">
                <a:solidFill>
                  <a:srgbClr val="434343"/>
                </a:solidFill>
                <a:latin typeface="Arial" panose="020B0604020202020204" pitchFamily="34" charset="0"/>
              </a:rPr>
              <a:t>студентов</a:t>
            </a:r>
            <a:endParaRPr lang="ru-RU" sz="12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003508" y="3246848"/>
            <a:ext cx="3337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ПРИКЛАДНЫЕ ИССЛЕДОВАНИЯ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65143" y="4095630"/>
            <a:ext cx="2612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434343"/>
                </a:solidFill>
                <a:latin typeface="Arial" panose="020B0604020202020204" pitchFamily="34" charset="0"/>
              </a:rPr>
              <a:t>Развитие партнерской среды</a:t>
            </a:r>
            <a:endParaRPr lang="ru-RU" sz="1200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1003508" y="4410263"/>
            <a:ext cx="36801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965143" y="4410263"/>
            <a:ext cx="31097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Центр практик и проектной работы</a:t>
            </a:r>
            <a:endParaRPr lang="ru-RU" sz="1200" dirty="0">
              <a:solidFill>
                <a:srgbClr val="434343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65142" y="3732743"/>
            <a:ext cx="3852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434343"/>
                </a:solidFill>
                <a:latin typeface="Arial" panose="020B0604020202020204" pitchFamily="34" charset="0"/>
              </a:rPr>
              <a:t>Центр прикладных технологических разработок</a:t>
            </a:r>
            <a:endParaRPr lang="ru-RU" sz="1200" dirty="0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1003508" y="3669981"/>
            <a:ext cx="36801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1038175" y="4060481"/>
            <a:ext cx="3645499" cy="2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5211959" y="1690239"/>
            <a:ext cx="3337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ВНУТРЕННЯЯ ТРАНСФОРМАЦИЯ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211959" y="2115098"/>
            <a:ext cx="22646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434343"/>
                </a:solidFill>
                <a:latin typeface="Arial" panose="020B0604020202020204" pitchFamily="34" charset="0"/>
              </a:rPr>
              <a:t>Попечительский совет</a:t>
            </a:r>
            <a:endParaRPr lang="ru-RU" sz="12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5211959" y="2527951"/>
            <a:ext cx="3970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Система поддержки ведущих ученых и лучших преподавателей</a:t>
            </a:r>
            <a:endParaRPr lang="ru-RU" sz="1200" dirty="0">
              <a:solidFill>
                <a:srgbClr val="434343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237321" y="3464636"/>
            <a:ext cx="34945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434343"/>
                </a:solidFill>
                <a:latin typeface="Arial" panose="020B0604020202020204" pitchFamily="34" charset="0"/>
              </a:rPr>
              <a:t>Новая пространственная среда</a:t>
            </a:r>
            <a:endParaRPr lang="ru-RU" sz="12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246399" y="3071690"/>
            <a:ext cx="38184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Развитие вычислительной инфраструктуры</a:t>
            </a:r>
            <a:endParaRPr lang="ru-RU" sz="1200" dirty="0">
              <a:solidFill>
                <a:srgbClr val="434343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5237321" y="3400737"/>
            <a:ext cx="3388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5246399" y="3033824"/>
            <a:ext cx="34037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5237321" y="2509084"/>
            <a:ext cx="3311935" cy="5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273226" y="3824534"/>
            <a:ext cx="3388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346962" y="2572508"/>
            <a:ext cx="3711916" cy="3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20883" y="2222924"/>
            <a:ext cx="3711916" cy="3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07975" y="1321923"/>
            <a:ext cx="37119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1003508" y="4740367"/>
            <a:ext cx="3711916" cy="2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5218113" y="2060267"/>
            <a:ext cx="3311935" cy="5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307975" y="3051639"/>
            <a:ext cx="37119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234420" y="1782195"/>
            <a:ext cx="4352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43434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Модернизация аспирантской школы по компьютерным наукам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20883" y="1769175"/>
            <a:ext cx="37119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84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ru-RU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52" y="436769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Ресурсы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9792" y="1553357"/>
            <a:ext cx="2592288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cs.hse.ru</a:t>
            </a:r>
            <a:endParaRPr lang="ru-RU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3075806"/>
            <a:ext cx="3816424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vk.com/</a:t>
            </a:r>
            <a:r>
              <a:rPr lang="en-US" sz="3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cshse</a:t>
            </a:r>
            <a:endParaRPr lang="ru-RU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2" y="2355725"/>
            <a:ext cx="2652767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ba.hse.ru</a:t>
            </a:r>
            <a:endParaRPr lang="ru-RU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345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4"/>
          <p:cNvSpPr/>
          <p:nvPr/>
        </p:nvSpPr>
        <p:spPr>
          <a:xfrm>
            <a:off x="0" y="379570"/>
            <a:ext cx="6948264" cy="5760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48" name="Google Shape;348;p44"/>
          <p:cNvSpPr txBox="1"/>
          <p:nvPr/>
        </p:nvSpPr>
        <p:spPr>
          <a:xfrm>
            <a:off x="108352" y="436769"/>
            <a:ext cx="35750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Статистика приема</a:t>
            </a:r>
            <a:endParaRPr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9" name="Google Shape;349;p44"/>
          <p:cNvSpPr/>
          <p:nvPr/>
        </p:nvSpPr>
        <p:spPr>
          <a:xfrm>
            <a:off x="3030551" y="1059582"/>
            <a:ext cx="30243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Магистратура</a:t>
            </a:r>
            <a:endParaRPr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0" name="Google Shape;350;p44"/>
          <p:cNvSpPr/>
          <p:nvPr/>
        </p:nvSpPr>
        <p:spPr>
          <a:xfrm>
            <a:off x="3491880" y="1627551"/>
            <a:ext cx="155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2017</a:t>
            </a:r>
            <a:endParaRPr sz="2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1" name="Google Shape;351;p44"/>
          <p:cNvSpPr txBox="1"/>
          <p:nvPr/>
        </p:nvSpPr>
        <p:spPr>
          <a:xfrm>
            <a:off x="2699792" y="2283718"/>
            <a:ext cx="2944026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Количество программ: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Всего: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189</a:t>
            </a:r>
            <a:endParaRPr sz="1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Бюджет: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120</a:t>
            </a: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Коммерция: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47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Иностранцы: </a:t>
            </a:r>
            <a:r>
              <a:rPr lang="ru-RU" sz="18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22</a:t>
            </a:r>
            <a:endParaRPr dirty="0"/>
          </a:p>
        </p:txBody>
      </p:sp>
      <p:sp>
        <p:nvSpPr>
          <p:cNvPr id="352" name="Google Shape;352;p44"/>
          <p:cNvSpPr/>
          <p:nvPr/>
        </p:nvSpPr>
        <p:spPr>
          <a:xfrm>
            <a:off x="6228184" y="1640107"/>
            <a:ext cx="155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2018</a:t>
            </a:r>
            <a:endParaRPr sz="2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3" name="Google Shape;353;p44"/>
          <p:cNvSpPr txBox="1"/>
          <p:nvPr/>
        </p:nvSpPr>
        <p:spPr>
          <a:xfrm>
            <a:off x="5796136" y="2269953"/>
            <a:ext cx="2901299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Количество программ: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Всего: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223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Бюджет: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145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Коммерция: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56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Иностранцы: </a:t>
            </a:r>
            <a:r>
              <a:rPr lang="ru-RU" sz="18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22</a:t>
            </a:r>
            <a:endParaRPr sz="1400" b="1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Google Shape;354;p44"/>
          <p:cNvSpPr txBox="1"/>
          <p:nvPr/>
        </p:nvSpPr>
        <p:spPr>
          <a:xfrm>
            <a:off x="135363" y="2283718"/>
            <a:ext cx="2944026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Количество программ: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Всего: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131</a:t>
            </a:r>
            <a:endParaRPr sz="1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Бюджет</a:t>
            </a:r>
            <a:r>
              <a:rPr lang="ru-RU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103 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Коммерция: </a:t>
            </a:r>
            <a:r>
              <a:rPr lang="ru-RU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15</a:t>
            </a:r>
            <a:endParaRPr sz="1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Иностранцы: </a:t>
            </a:r>
            <a:r>
              <a:rPr lang="ru-RU" sz="18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13 </a:t>
            </a:r>
            <a:r>
              <a:rPr lang="ru-RU" sz="14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5" name="Google Shape;355;p44"/>
          <p:cNvSpPr/>
          <p:nvPr/>
        </p:nvSpPr>
        <p:spPr>
          <a:xfrm>
            <a:off x="755576" y="1698943"/>
            <a:ext cx="155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2016</a:t>
            </a:r>
            <a:endParaRPr sz="2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365931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5276</TotalTime>
  <Words>3254</Words>
  <Application>Microsoft Office PowerPoint</Application>
  <PresentationFormat>Экран (16:9)</PresentationFormat>
  <Paragraphs>639</Paragraphs>
  <Slides>83</Slides>
  <Notes>55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92" baseType="lpstr">
      <vt:lpstr>Arial</vt:lpstr>
      <vt:lpstr>Verdana</vt:lpstr>
      <vt:lpstr>Helvetica Neue Light</vt:lpstr>
      <vt:lpstr>Helvetica Neue</vt:lpstr>
      <vt:lpstr>Arial Narrow</vt:lpstr>
      <vt:lpstr>Calibri</vt:lpstr>
      <vt:lpstr>Wingdings</vt:lpstr>
      <vt:lpstr>Textbook New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Учебные ассистенты ФКН</vt:lpstr>
      <vt:lpstr>Презентация PowerPoint</vt:lpstr>
      <vt:lpstr>Презентация PowerPoint</vt:lpstr>
      <vt:lpstr>Презентация PowerPoint</vt:lpstr>
      <vt:lpstr>Презентация PowerPoint</vt:lpstr>
      <vt:lpstr>Стипендия имени Ильи Сегаловича</vt:lpstr>
      <vt:lpstr>Презентация PowerPoint</vt:lpstr>
      <vt:lpstr>Центр непрерывного образования</vt:lpstr>
      <vt:lpstr>Data Culture</vt:lpstr>
      <vt:lpstr>Online курсы</vt:lpstr>
      <vt:lpstr>Специализации на Coursera </vt:lpstr>
      <vt:lpstr>Специализации на Coursera </vt:lpstr>
      <vt:lpstr>Специализации на Coursera </vt:lpstr>
      <vt:lpstr>Coursera </vt:lpstr>
      <vt:lpstr>Коллоквиумы ФКН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Научно-учебные группы</vt:lpstr>
      <vt:lpstr>Проектно-учебные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Базовая кафедра SAS</vt:lpstr>
      <vt:lpstr>Презентация PowerPoint</vt:lpstr>
      <vt:lpstr>Презентация PowerPoint</vt:lpstr>
      <vt:lpstr>Партнеры</vt:lpstr>
      <vt:lpstr>Презентация PowerPoint</vt:lpstr>
      <vt:lpstr>Практики для студентов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Факультативы и мини-курсы</vt:lpstr>
      <vt:lpstr>Международная работа</vt:lpstr>
      <vt:lpstr>MLHEP 2018 – Международная летняя школа для студентов </vt:lpstr>
      <vt:lpstr>Международные мастер-классы ЦЕРН</vt:lpstr>
      <vt:lpstr>Выездные семинары в Вороново</vt:lpstr>
      <vt:lpstr>Школа для учителей информатики</vt:lpstr>
      <vt:lpstr>Презентация PowerPoint</vt:lpstr>
      <vt:lpstr>Презентация PowerPoint</vt:lpstr>
      <vt:lpstr>Летняя школа «Город и бизнес: согласованное управление в эпоху технологий» </vt:lpstr>
      <vt:lpstr>Презентация PowerPoint</vt:lpstr>
      <vt:lpstr>Студенческие конференции</vt:lpstr>
      <vt:lpstr>Клуб хакатонщиков</vt:lpstr>
      <vt:lpstr>Презентация PowerPoint</vt:lpstr>
      <vt:lpstr>ЛШКН-2019</vt:lpstr>
      <vt:lpstr>Всероссийская летняя школа Мастерчейн</vt:lpstr>
      <vt:lpstr>Дни компьютерных наук и дни информатики</vt:lpstr>
      <vt:lpstr>Школа программирования для школьников 8-11 классов</vt:lpstr>
      <vt:lpstr>Проект "Я - айтишник"</vt:lpstr>
      <vt:lpstr>Worldwide Conversation on Women’s Higher Education and Equality in the Workplace</vt:lpstr>
      <vt:lpstr>Летний поход ФКН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Сысоева Светлана Юрьевна</dc:creator>
  <cp:lastModifiedBy>Пользователь Windows</cp:lastModifiedBy>
  <cp:revision>160</cp:revision>
  <cp:lastPrinted>2018-10-09T08:53:03Z</cp:lastPrinted>
  <dcterms:modified xsi:type="dcterms:W3CDTF">2019-04-19T16:05:53Z</dcterms:modified>
</cp:coreProperties>
</file>