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5" r:id="rId4"/>
    <p:sldId id="309" r:id="rId5"/>
    <p:sldId id="310" r:id="rId6"/>
    <p:sldId id="311" r:id="rId7"/>
    <p:sldId id="314" r:id="rId8"/>
    <p:sldId id="297" r:id="rId9"/>
    <p:sldId id="293" r:id="rId10"/>
    <p:sldId id="258" r:id="rId11"/>
    <p:sldId id="304" r:id="rId12"/>
    <p:sldId id="306" r:id="rId13"/>
    <p:sldId id="302" r:id="rId14"/>
    <p:sldId id="294" r:id="rId15"/>
    <p:sldId id="259" r:id="rId16"/>
    <p:sldId id="312" r:id="rId17"/>
    <p:sldId id="275" r:id="rId18"/>
    <p:sldId id="290" r:id="rId19"/>
    <p:sldId id="292" r:id="rId20"/>
    <p:sldId id="268" r:id="rId21"/>
    <p:sldId id="313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0ED783-A25E-49ED-96D0-2F586CB4B23B}">
          <p14:sldIdLst>
            <p14:sldId id="256"/>
            <p14:sldId id="257"/>
            <p14:sldId id="295"/>
            <p14:sldId id="309"/>
            <p14:sldId id="310"/>
            <p14:sldId id="311"/>
            <p14:sldId id="314"/>
            <p14:sldId id="297"/>
            <p14:sldId id="293"/>
            <p14:sldId id="258"/>
            <p14:sldId id="304"/>
            <p14:sldId id="306"/>
            <p14:sldId id="302"/>
            <p14:sldId id="294"/>
            <p14:sldId id="259"/>
            <p14:sldId id="312"/>
            <p14:sldId id="275"/>
            <p14:sldId id="290"/>
            <p14:sldId id="292"/>
            <p14:sldId id="268"/>
            <p14:sldId id="31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89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45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30" y="96"/>
      </p:cViewPr>
      <p:guideLst>
        <p:guide orient="horz" pos="2160"/>
        <p:guide pos="589"/>
        <p:guide orient="horz" pos="1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B070C-5670-4BAB-BFD3-547D03A14839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5AFA-ECCA-4FF5-94BF-4A552E59A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4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9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5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6D7F81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  <a:lvl3pPr>
              <a:lnSpc>
                <a:spcPct val="60000"/>
              </a:lnSpc>
              <a:buChar char="–"/>
              <a:defRPr>
                <a:latin typeface="Textbook New Light"/>
                <a:ea typeface="Textbook New Light"/>
                <a:cs typeface="Textbook New Light"/>
                <a:sym typeface="Textbook New Light"/>
              </a:defRPr>
            </a:lvl3pPr>
            <a:lvl4pPr>
              <a:lnSpc>
                <a:spcPct val="60000"/>
              </a:lnSpc>
              <a:defRPr>
                <a:latin typeface="Textbook New Light"/>
                <a:ea typeface="Textbook New Light"/>
                <a:cs typeface="Textbook New Light"/>
                <a:sym typeface="Textbook New Light"/>
              </a:defRPr>
            </a:lvl4pPr>
            <a:lvl5pPr>
              <a:lnSpc>
                <a:spcPct val="60000"/>
              </a:lnSpc>
              <a:defRPr>
                <a:latin typeface="Textbook New Light"/>
                <a:ea typeface="Textbook New Light"/>
                <a:cs typeface="Textbook New Light"/>
                <a:sym typeface="Textbook New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6626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8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8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6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1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4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2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36E0-C70F-4EA2-975A-9B390C73814A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CFFB-33B4-449F-8750-6972320A5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jpe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jp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.png"/><Relationship Id="rId7" Type="http://schemas.openxmlformats.org/officeDocument/2006/relationships/image" Target="../media/image8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CA05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2" y="601007"/>
            <a:ext cx="1145898" cy="1477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2" y="601007"/>
            <a:ext cx="1865853" cy="76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2885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HelveticaNeueCyr" panose="02000503040000020004" pitchFamily="50" charset="-52"/>
              </a:rPr>
              <a:t>Faculty of Computer </a:t>
            </a:r>
            <a:r>
              <a:rPr lang="en-US" sz="2800" b="1" dirty="0" smtClean="0">
                <a:latin typeface="HelveticaNeueCyr" panose="02000503040000020004" pitchFamily="50" charset="-52"/>
              </a:rPr>
              <a:t>Science</a:t>
            </a:r>
          </a:p>
          <a:p>
            <a:pPr algn="ctr"/>
            <a:r>
              <a:rPr lang="en-US" sz="2800" dirty="0">
                <a:latin typeface="HelveticaNeueCyr" panose="02000503040000020004" pitchFamily="50" charset="-52"/>
              </a:rPr>
              <a:t>National Research University Higher School of Economics</a:t>
            </a:r>
          </a:p>
        </p:txBody>
      </p:sp>
    </p:spTree>
    <p:extLst>
      <p:ext uri="{BB962C8B-B14F-4D97-AF65-F5344CB8AC3E}">
        <p14:creationId xmlns:p14="http://schemas.microsoft.com/office/powerpoint/2010/main" val="18473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20" y="4125404"/>
            <a:ext cx="2128162" cy="2128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00" y="3290191"/>
            <a:ext cx="2573282" cy="959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4" y="1271343"/>
            <a:ext cx="1984456" cy="823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11" y="1124851"/>
            <a:ext cx="2154512" cy="723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01" y="2596573"/>
            <a:ext cx="2382158" cy="2788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26" y="1514172"/>
            <a:ext cx="2707369" cy="5203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3" y="4125404"/>
            <a:ext cx="2171450" cy="8142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67" y="3868096"/>
            <a:ext cx="2185738" cy="814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54" y="5298567"/>
            <a:ext cx="1725643" cy="14605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66" y="6027158"/>
            <a:ext cx="2037427" cy="5352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" y="5161953"/>
            <a:ext cx="2764279" cy="62602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Partners</a:t>
            </a:r>
            <a:endParaRPr lang="en-US" sz="3200" b="1" dirty="0">
              <a:latin typeface="HelveticaNeueCyr" panose="02000503040000020004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82" y="2377109"/>
            <a:ext cx="2830316" cy="849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10" y="2395017"/>
            <a:ext cx="2023960" cy="8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75733" y="1482223"/>
            <a:ext cx="478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2000" smtClean="0">
              <a:latin typeface="Helvetica Neue"/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 smtClean="0">
              <a:latin typeface="Helvetica Neue"/>
              <a:ea typeface="Verdana"/>
              <a:cs typeface="Verdana"/>
              <a:sym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488" y="3741165"/>
            <a:ext cx="36932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r>
              <a:rPr lang="en-US" sz="1400" b="1" dirty="0" smtClean="0">
                <a:ea typeface="Verdana"/>
                <a:cs typeface="Verdana"/>
                <a:sym typeface="Verdana"/>
              </a:rPr>
              <a:t>Joint projects</a:t>
            </a:r>
            <a:r>
              <a:rPr lang="ru-RU" sz="1400" b="1" dirty="0" smtClean="0">
                <a:ea typeface="Verdana"/>
                <a:cs typeface="Verdana"/>
                <a:sym typeface="Verdana"/>
              </a:rPr>
              <a:t>:</a:t>
            </a:r>
            <a:endParaRPr lang="ru-RU" sz="1400" b="1" dirty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endParaRPr lang="en-US" sz="1400" b="1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Verdana"/>
                <a:cs typeface="Verdana"/>
                <a:sym typeface="Verdana"/>
              </a:rPr>
              <a:t>IDAO 2018 and 2019 - </a:t>
            </a:r>
            <a:r>
              <a:rPr lang="en-US" sz="1400" dirty="0" err="1">
                <a:ea typeface="Helvetica" panose="00000500000000000000" pitchFamily="50" charset="0"/>
              </a:rPr>
              <a:t>Sberbank</a:t>
            </a:r>
            <a:r>
              <a:rPr lang="en-US" sz="1400" dirty="0">
                <a:ea typeface="Helvetica" panose="00000500000000000000" pitchFamily="50" charset="0"/>
              </a:rPr>
              <a:t> </a:t>
            </a:r>
            <a:r>
              <a:rPr lang="en-US" sz="1400" dirty="0" smtClean="0">
                <a:ea typeface="Helvetica" panose="00000500000000000000" pitchFamily="50" charset="0"/>
              </a:rPr>
              <a:t>was a partner of the Olympiad</a:t>
            </a:r>
            <a:endParaRPr lang="en-US" sz="1400" dirty="0">
              <a:ea typeface="Helvetica" panose="00000500000000000000" pitchFamily="50" charset="0"/>
            </a:endParaRPr>
          </a:p>
          <a:p>
            <a:pPr lvl="0">
              <a:buClr>
                <a:schemeClr val="accent4"/>
              </a:buClr>
              <a:buSzPct val="150000"/>
            </a:pPr>
            <a:endParaRPr lang="en-US" sz="1400" dirty="0" smtClean="0">
              <a:ea typeface="Helvetica" panose="00000500000000000000" pitchFamily="50" charset="0"/>
            </a:endParaRPr>
          </a:p>
          <a:p>
            <a:pPr marL="285750" lvl="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ea typeface="Helvetica" panose="00000500000000000000" pitchFamily="50" charset="0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ea typeface="Helvetica" panose="00000500000000000000" pitchFamily="50" charset="0"/>
                <a:cs typeface="Verdana"/>
                <a:sym typeface="Verdana"/>
              </a:rPr>
              <a:t>Centre of Deep Learning and </a:t>
            </a:r>
            <a:r>
              <a:rPr lang="en-US" sz="1400" dirty="0" smtClean="0">
                <a:ea typeface="Helvetica" panose="00000500000000000000" pitchFamily="50" charset="0"/>
                <a:cs typeface="Verdana"/>
                <a:sym typeface="Verdana"/>
              </a:rPr>
              <a:t>Bayesian Methods </a:t>
            </a:r>
            <a:r>
              <a:rPr lang="en-US" sz="1400" dirty="0" smtClean="0">
                <a:ea typeface="Helvetica" panose="00000500000000000000" pitchFamily="50" charset="0"/>
                <a:cs typeface="Verdana"/>
                <a:sym typeface="Verdana"/>
              </a:rPr>
              <a:t>helped </a:t>
            </a:r>
            <a:r>
              <a:rPr lang="en-US" sz="1400" dirty="0" err="1">
                <a:ea typeface="Helvetica" panose="00000500000000000000" pitchFamily="50" charset="0"/>
              </a:rPr>
              <a:t>Sberbank</a:t>
            </a:r>
            <a:r>
              <a:rPr lang="en-US" sz="1400" dirty="0">
                <a:ea typeface="Helvetica" panose="00000500000000000000" pitchFamily="50" charset="0"/>
              </a:rPr>
              <a:t> </a:t>
            </a:r>
            <a:r>
              <a:rPr lang="en-US" sz="1400" dirty="0" smtClean="0">
                <a:ea typeface="Helvetica" panose="00000500000000000000" pitchFamily="50" charset="0"/>
                <a:cs typeface="Verdana"/>
                <a:sym typeface="Verdana"/>
              </a:rPr>
              <a:t>to solve several data science tasks </a:t>
            </a:r>
            <a:endParaRPr lang="en-US" sz="1400" dirty="0">
              <a:ea typeface="Verdana"/>
              <a:cs typeface="Verdana"/>
              <a:sym typeface="Verdana"/>
            </a:endParaRPr>
          </a:p>
          <a:p>
            <a:pPr lvl="0">
              <a:buClr>
                <a:schemeClr val="accent4"/>
              </a:buClr>
              <a:buSzPct val="150000"/>
            </a:pPr>
            <a:endParaRPr lang="en-US" sz="1600" dirty="0">
              <a:latin typeface="Helvetica Neue"/>
              <a:ea typeface="Verdana"/>
              <a:cs typeface="Verdana"/>
              <a:sym typeface="Verdana"/>
            </a:endParaRPr>
          </a:p>
          <a:p>
            <a:pPr lvl="0">
              <a:buClr>
                <a:schemeClr val="accent4"/>
              </a:buClr>
              <a:buSzPct val="150000"/>
            </a:pPr>
            <a:endParaRPr lang="en-US" sz="1600" dirty="0" smtClean="0">
              <a:latin typeface="Helvetica Neue"/>
              <a:ea typeface="Verdana"/>
              <a:cs typeface="Verdana"/>
              <a:sym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733" y="848810"/>
            <a:ext cx="379306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r>
              <a:rPr lang="en-US" sz="1400" b="1" dirty="0" smtClean="0"/>
              <a:t>Joint Master’s </a:t>
            </a:r>
            <a:r>
              <a:rPr lang="en-US" sz="1400" b="1" dirty="0" err="1" smtClean="0"/>
              <a:t>Porgamme</a:t>
            </a:r>
            <a:r>
              <a:rPr lang="en-US" sz="1400" b="1" dirty="0" smtClean="0"/>
              <a:t> in Financial </a:t>
            </a:r>
            <a:r>
              <a:rPr lang="en-US" sz="1400" b="1" dirty="0"/>
              <a:t>Technologies and Data </a:t>
            </a:r>
            <a:r>
              <a:rPr lang="en-US" sz="1400" b="1" dirty="0" smtClean="0"/>
              <a:t>Analysis</a:t>
            </a:r>
          </a:p>
          <a:p>
            <a:pPr lvl="0">
              <a:buClr>
                <a:srgbClr val="FFCA05"/>
              </a:buClr>
              <a:buSzPct val="150000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Helvetica" panose="00000500000000000000" pitchFamily="50" charset="0"/>
              </a:rPr>
              <a:t>The </a:t>
            </a:r>
            <a:r>
              <a:rPr lang="en-US" sz="1400" dirty="0" err="1" smtClean="0">
                <a:ea typeface="Helvetica" panose="00000500000000000000" pitchFamily="50" charset="0"/>
              </a:rPr>
              <a:t>Programme</a:t>
            </a:r>
            <a:r>
              <a:rPr lang="en-US" sz="1400" dirty="0" smtClean="0">
                <a:ea typeface="Helvetica" panose="00000500000000000000" pitchFamily="50" charset="0"/>
              </a:rPr>
              <a:t> </a:t>
            </a:r>
            <a:r>
              <a:rPr lang="en-US" sz="1400" dirty="0">
                <a:ea typeface="Helvetica" panose="00000500000000000000" pitchFamily="50" charset="0"/>
              </a:rPr>
              <a:t>is offered </a:t>
            </a:r>
            <a:r>
              <a:rPr lang="en-US" sz="1400" dirty="0" smtClean="0">
                <a:ea typeface="Helvetica" panose="00000500000000000000" pitchFamily="50" charset="0"/>
              </a:rPr>
              <a:t>in </a:t>
            </a:r>
            <a:r>
              <a:rPr lang="en-US" sz="1400" dirty="0">
                <a:ea typeface="Helvetica" panose="00000500000000000000" pitchFamily="50" charset="0"/>
              </a:rPr>
              <a:t>collaboration with </a:t>
            </a:r>
            <a:r>
              <a:rPr lang="en-US" sz="1400" dirty="0" err="1" smtClean="0">
                <a:ea typeface="Helvetica" panose="00000500000000000000" pitchFamily="50" charset="0"/>
              </a:rPr>
              <a:t>Sberbank</a:t>
            </a:r>
            <a:endParaRPr lang="en-US" sz="1400" dirty="0" smtClean="0"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err="1" smtClean="0">
                <a:ea typeface="Helvetica" panose="00000500000000000000" pitchFamily="50" charset="0"/>
              </a:rPr>
              <a:t>Sberbank</a:t>
            </a:r>
            <a:r>
              <a:rPr lang="en-US" sz="1400" dirty="0" smtClean="0">
                <a:ea typeface="Helvetica" panose="00000500000000000000" pitchFamily="50" charset="0"/>
              </a:rPr>
              <a:t> covers 100% of tuition fee for students</a:t>
            </a:r>
          </a:p>
          <a:p>
            <a:pPr>
              <a:buClr>
                <a:schemeClr val="accent4"/>
              </a:buClr>
              <a:buSzPct val="150000"/>
            </a:pPr>
            <a:endParaRPr lang="en-US" sz="1400" dirty="0" smtClean="0"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Helvetica" panose="00000500000000000000" pitchFamily="50" charset="0"/>
              </a:rPr>
              <a:t>Practical classes with data science experts from </a:t>
            </a:r>
            <a:r>
              <a:rPr lang="en-US" sz="1400" dirty="0" err="1" smtClean="0">
                <a:ea typeface="Helvetica" panose="00000500000000000000" pitchFamily="50" charset="0"/>
              </a:rPr>
              <a:t>Sberbank</a:t>
            </a:r>
            <a:endParaRPr lang="en-US" sz="1400" dirty="0" smtClean="0"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  <a:p>
            <a:pPr>
              <a:buClr>
                <a:schemeClr val="accent4"/>
              </a:buClr>
              <a:buSzPct val="150000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3" y="302101"/>
            <a:ext cx="2393475" cy="460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08587"/>
            <a:ext cx="3693294" cy="2462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3854675"/>
            <a:ext cx="3793067" cy="252871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5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75733" y="1482223"/>
            <a:ext cx="478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2000" smtClean="0">
              <a:latin typeface="Helvetica Neue"/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 smtClean="0">
              <a:latin typeface="Helvetica Neue"/>
              <a:ea typeface="Verdana"/>
              <a:cs typeface="Verdana"/>
              <a:sym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488" y="3944419"/>
            <a:ext cx="3693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CA05"/>
              </a:buClr>
              <a:buSzPct val="150000"/>
            </a:pPr>
            <a:r>
              <a:rPr lang="en-US" sz="1400" b="1" dirty="0">
                <a:ea typeface="Verdana"/>
                <a:cs typeface="Verdana"/>
                <a:sym typeface="Verdana"/>
              </a:rPr>
              <a:t>The major areas of research are: </a:t>
            </a:r>
            <a:endParaRPr lang="en-US" sz="1400" b="1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endParaRPr lang="en-US" sz="1400" b="1" dirty="0" smtClean="0"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err="1" smtClean="0">
                <a:ea typeface="Verdana"/>
                <a:cs typeface="Verdana"/>
                <a:sym typeface="Verdana"/>
              </a:rPr>
              <a:t>Sparsification</a:t>
            </a:r>
            <a:r>
              <a:rPr lang="en-US" sz="1400" dirty="0" smtClean="0">
                <a:ea typeface="Verdana"/>
                <a:cs typeface="Verdana"/>
                <a:sym typeface="Verdana"/>
              </a:rPr>
              <a:t> </a:t>
            </a:r>
            <a:r>
              <a:rPr lang="en-US" sz="1400" dirty="0">
                <a:ea typeface="Verdana"/>
                <a:cs typeface="Verdana"/>
                <a:sym typeface="Verdana"/>
              </a:rPr>
              <a:t>and acceleration of deep neural networks </a:t>
            </a: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Verdana"/>
                <a:cs typeface="Verdana"/>
                <a:sym typeface="Verdana"/>
              </a:rPr>
              <a:t>Ensembles </a:t>
            </a:r>
            <a:r>
              <a:rPr lang="en-US" sz="1400" dirty="0">
                <a:ea typeface="Verdana"/>
                <a:cs typeface="Verdana"/>
                <a:sym typeface="Verdana"/>
              </a:rPr>
              <a:t>of ML algorithms </a:t>
            </a: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Verdana"/>
                <a:cs typeface="Verdana"/>
                <a:sym typeface="Verdana"/>
              </a:rPr>
              <a:t>Uncertainty </a:t>
            </a:r>
            <a:r>
              <a:rPr lang="en-US" sz="1400" dirty="0">
                <a:ea typeface="Verdana"/>
                <a:cs typeface="Verdana"/>
                <a:sym typeface="Verdana"/>
              </a:rPr>
              <a:t>estimation and </a:t>
            </a:r>
            <a:r>
              <a:rPr lang="en-US" sz="1400" dirty="0" smtClean="0">
                <a:ea typeface="Verdana"/>
                <a:cs typeface="Verdana"/>
                <a:sym typeface="Verdana"/>
              </a:rPr>
              <a:t>defenses </a:t>
            </a:r>
            <a:r>
              <a:rPr lang="en-US" sz="1400" dirty="0">
                <a:ea typeface="Verdana"/>
                <a:cs typeface="Verdana"/>
                <a:sym typeface="Verdana"/>
              </a:rPr>
              <a:t>against adversarial attacks </a:t>
            </a: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Verdana"/>
                <a:cs typeface="Verdana"/>
                <a:sym typeface="Verdana"/>
              </a:rPr>
              <a:t>Loss-based </a:t>
            </a:r>
            <a:r>
              <a:rPr lang="en-US" sz="1400" dirty="0">
                <a:ea typeface="Verdana"/>
                <a:cs typeface="Verdana"/>
                <a:sym typeface="Verdana"/>
              </a:rPr>
              <a:t>learning for Deep Structured Prediction </a:t>
            </a: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Verdana"/>
                <a:cs typeface="Verdana"/>
                <a:sym typeface="Verdana"/>
              </a:rPr>
              <a:t>Stochastic </a:t>
            </a:r>
            <a:r>
              <a:rPr lang="en-US" sz="1400" dirty="0">
                <a:ea typeface="Verdana"/>
                <a:cs typeface="Verdana"/>
                <a:sym typeface="Verdana"/>
              </a:rPr>
              <a:t>optimization methods </a:t>
            </a: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Verdana"/>
                <a:cs typeface="Verdana"/>
                <a:sym typeface="Verdana"/>
              </a:rPr>
              <a:t>Learning </a:t>
            </a:r>
            <a:r>
              <a:rPr lang="en-US" sz="1400" dirty="0">
                <a:ea typeface="Verdana"/>
                <a:cs typeface="Verdana"/>
                <a:sym typeface="Verdana"/>
              </a:rPr>
              <a:t>and inference methods for probabilistic models using tensor decomposition</a:t>
            </a:r>
            <a:endParaRPr lang="en-US" sz="1600" dirty="0">
              <a:ea typeface="Verdana"/>
              <a:cs typeface="Verdana"/>
              <a:sym typeface="Verdana"/>
            </a:endParaRPr>
          </a:p>
          <a:p>
            <a:pPr lvl="0">
              <a:buClr>
                <a:schemeClr val="accent4"/>
              </a:buClr>
              <a:buSzPct val="150000"/>
            </a:pPr>
            <a:endParaRPr lang="en-US" sz="1600" dirty="0" smtClean="0">
              <a:latin typeface="Helvetica Neue"/>
              <a:ea typeface="Verdana"/>
              <a:cs typeface="Verdana"/>
              <a:sym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733" y="848810"/>
            <a:ext cx="38269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r>
              <a:rPr lang="en-US" sz="1400" b="1" dirty="0"/>
              <a:t>Samsung-HSE </a:t>
            </a:r>
            <a:r>
              <a:rPr lang="en-US" sz="1400" b="1" dirty="0" smtClean="0"/>
              <a:t>Laboratory</a:t>
            </a:r>
          </a:p>
          <a:p>
            <a:pPr lvl="0">
              <a:buClr>
                <a:srgbClr val="FFCA05"/>
              </a:buClr>
              <a:buSzPct val="150000"/>
            </a:pPr>
            <a:endParaRPr lang="en-US" sz="1400" b="1" dirty="0"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/>
              <a:t>develops </a:t>
            </a:r>
            <a:r>
              <a:rPr lang="en-US" sz="1400" dirty="0"/>
              <a:t>mechanisms of Bayesian inference </a:t>
            </a:r>
            <a:r>
              <a:rPr lang="en-US" sz="1400" dirty="0" smtClean="0"/>
              <a:t>in modern </a:t>
            </a:r>
            <a:r>
              <a:rPr lang="en-US" sz="1400" dirty="0"/>
              <a:t>neural networks, which </a:t>
            </a:r>
            <a:r>
              <a:rPr lang="en-US" sz="1400" dirty="0" smtClean="0"/>
              <a:t>is to </a:t>
            </a:r>
            <a:r>
              <a:rPr lang="en-US" sz="1400" dirty="0"/>
              <a:t>solve a number </a:t>
            </a:r>
            <a:r>
              <a:rPr lang="en-US" sz="1400" dirty="0" smtClean="0"/>
              <a:t>of </a:t>
            </a:r>
            <a:r>
              <a:rPr lang="en-US" sz="1400" dirty="0"/>
              <a:t>problems in deep </a:t>
            </a:r>
            <a:r>
              <a:rPr lang="en-US" sz="1400" dirty="0" smtClean="0"/>
              <a:t>learning</a:t>
            </a:r>
          </a:p>
          <a:p>
            <a:pPr lvl="0">
              <a:buClr>
                <a:srgbClr val="FFCA05"/>
              </a:buClr>
              <a:buSzPct val="150000"/>
            </a:pPr>
            <a:endParaRPr lang="en-US" sz="1400" dirty="0"/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/>
              <a:t>Between </a:t>
            </a:r>
            <a:r>
              <a:rPr lang="en-US" sz="1400" dirty="0" smtClean="0"/>
              <a:t>HSE Centre </a:t>
            </a:r>
            <a:r>
              <a:rPr lang="en-US" sz="1400" dirty="0"/>
              <a:t>of Deep Learning </a:t>
            </a:r>
            <a:r>
              <a:rPr lang="en-US" sz="1400" dirty="0" smtClean="0"/>
              <a:t>and Bayesian Methods and Samsung AI Center</a:t>
            </a:r>
          </a:p>
          <a:p>
            <a:pPr lvl="0">
              <a:buClr>
                <a:srgbClr val="FFCA05"/>
              </a:buClr>
              <a:buSzPct val="150000"/>
            </a:pPr>
            <a:endParaRPr lang="en-US" sz="1400" dirty="0"/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/>
              <a:t>Summer School on Deep Learning </a:t>
            </a:r>
            <a:r>
              <a:rPr lang="en-US" sz="1400" dirty="0" smtClean="0"/>
              <a:t>and Bayesian Methods</a:t>
            </a:r>
          </a:p>
          <a:p>
            <a:pPr lvl="0">
              <a:buClr>
                <a:srgbClr val="FFCA05"/>
              </a:buClr>
              <a:buSzPct val="150000"/>
            </a:pPr>
            <a:endParaRPr lang="en-US" sz="1400" dirty="0" smtClean="0"/>
          </a:p>
          <a:p>
            <a:pPr lvl="0">
              <a:buClr>
                <a:srgbClr val="FFCA05"/>
              </a:buClr>
              <a:buSzPct val="150000"/>
            </a:pPr>
            <a:endParaRPr lang="en-US" sz="1400" dirty="0">
              <a:latin typeface="Helvetica Neue"/>
              <a:ea typeface="Verdana"/>
              <a:cs typeface="Verdana"/>
              <a:sym typeface="Verdana"/>
            </a:endParaRPr>
          </a:p>
          <a:p>
            <a:pPr marL="285750" lvl="0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  <a:p>
            <a:pPr>
              <a:buClr>
                <a:schemeClr val="accent4"/>
              </a:buClr>
              <a:buSzPct val="150000"/>
            </a:pPr>
            <a:endParaRPr lang="en-US" sz="1400" dirty="0" smtClean="0">
              <a:latin typeface="Helvetica Neue"/>
              <a:ea typeface="Helvetica" panose="00000500000000000000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8" y="315147"/>
            <a:ext cx="1356989" cy="455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4124"/>
            <a:ext cx="3693294" cy="2462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3944419"/>
            <a:ext cx="3708400" cy="247455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75733" y="1482223"/>
            <a:ext cx="478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200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 smtClean="0">
              <a:ea typeface="Verdana"/>
              <a:cs typeface="Verdana"/>
              <a:sym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488" y="3736480"/>
            <a:ext cx="3727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r>
              <a:rPr lang="en-US" sz="1400" b="1" dirty="0" smtClean="0">
                <a:ea typeface="Verdana"/>
                <a:cs typeface="Verdana"/>
                <a:sym typeface="Verdana"/>
              </a:rPr>
              <a:t>Joint events with CERN </a:t>
            </a:r>
          </a:p>
          <a:p>
            <a:pPr lvl="0">
              <a:buClr>
                <a:srgbClr val="FFCA05"/>
              </a:buClr>
              <a:buSzPct val="150000"/>
            </a:pPr>
            <a:endParaRPr lang="en-US" sz="1400" b="1" dirty="0" smtClean="0"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Verdana"/>
                <a:cs typeface="Verdana"/>
                <a:sym typeface="Verdana"/>
              </a:rPr>
              <a:t>Annual CERN </a:t>
            </a:r>
            <a:r>
              <a:rPr lang="en-US" sz="1400" dirty="0" err="1">
                <a:ea typeface="Verdana"/>
                <a:cs typeface="Verdana"/>
                <a:sym typeface="Verdana"/>
              </a:rPr>
              <a:t>masterclass</a:t>
            </a:r>
            <a:r>
              <a:rPr lang="en-US" sz="1400" dirty="0">
                <a:ea typeface="Verdana"/>
                <a:cs typeface="Verdana"/>
                <a:sym typeface="Verdana"/>
              </a:rPr>
              <a:t> in particle </a:t>
            </a:r>
            <a:r>
              <a:rPr lang="en-US" sz="1400" dirty="0" smtClean="0">
                <a:ea typeface="Verdana"/>
                <a:cs typeface="Verdana"/>
                <a:sym typeface="Verdana"/>
              </a:rPr>
              <a:t>physics</a:t>
            </a:r>
            <a:r>
              <a:rPr lang="ru-RU" sz="1400" dirty="0" smtClean="0">
                <a:ea typeface="Verdana"/>
                <a:cs typeface="Verdana"/>
                <a:sym typeface="Verdana"/>
              </a:rPr>
              <a:t>:</a:t>
            </a:r>
            <a:r>
              <a:rPr lang="en-US" sz="1400" dirty="0" smtClean="0">
                <a:ea typeface="Verdana"/>
                <a:cs typeface="Verdana"/>
                <a:sym typeface="Verdana"/>
              </a:rPr>
              <a:t> video</a:t>
            </a:r>
            <a:r>
              <a:rPr lang="en-US" sz="1400" dirty="0">
                <a:ea typeface="Verdana"/>
                <a:cs typeface="Verdana"/>
                <a:sym typeface="Verdana"/>
              </a:rPr>
              <a:t> </a:t>
            </a:r>
            <a:r>
              <a:rPr lang="en-US" sz="1400" dirty="0" smtClean="0">
                <a:ea typeface="Verdana"/>
                <a:cs typeface="Verdana"/>
                <a:sym typeface="Verdana"/>
              </a:rPr>
              <a:t>conference </a:t>
            </a:r>
            <a:r>
              <a:rPr lang="en-US" sz="1400" dirty="0">
                <a:ea typeface="Verdana"/>
                <a:cs typeface="Verdana"/>
                <a:sym typeface="Verdana"/>
              </a:rPr>
              <a:t>between Moscow, </a:t>
            </a:r>
            <a:r>
              <a:rPr lang="en-US" sz="1400" dirty="0" smtClean="0">
                <a:ea typeface="Verdana"/>
                <a:cs typeface="Verdana"/>
                <a:sym typeface="Verdana"/>
              </a:rPr>
              <a:t>Pisa, Paris, Cagliari</a:t>
            </a:r>
            <a:r>
              <a:rPr lang="en-US" sz="1400" dirty="0">
                <a:ea typeface="Verdana"/>
                <a:cs typeface="Verdana"/>
                <a:sym typeface="Verdana"/>
              </a:rPr>
              <a:t>, Rio de </a:t>
            </a:r>
            <a:r>
              <a:rPr lang="en-US" sz="1400" dirty="0" smtClean="0">
                <a:ea typeface="Verdana"/>
                <a:cs typeface="Verdana"/>
                <a:sym typeface="Verdana"/>
              </a:rPr>
              <a:t>Janeiro</a:t>
            </a:r>
            <a:r>
              <a:rPr lang="ru-RU" sz="1400" dirty="0" smtClean="0">
                <a:ea typeface="Verdana"/>
                <a:cs typeface="Verdana"/>
                <a:sym typeface="Verdana"/>
              </a:rPr>
              <a:t>.</a:t>
            </a:r>
          </a:p>
          <a:p>
            <a:pPr>
              <a:buClr>
                <a:schemeClr val="accent4"/>
              </a:buClr>
              <a:buSzPct val="150000"/>
            </a:pPr>
            <a:endParaRPr lang="ru-RU" sz="1400" dirty="0"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/>
              <a:t>Summer School on Machine Learning in </a:t>
            </a:r>
            <a:r>
              <a:rPr lang="en-US" sz="1400" dirty="0" smtClean="0"/>
              <a:t>High Energy </a:t>
            </a:r>
            <a:r>
              <a:rPr lang="en-US" sz="1400" dirty="0"/>
              <a:t>Physics</a:t>
            </a:r>
          </a:p>
          <a:p>
            <a:pPr>
              <a:buClr>
                <a:schemeClr val="accent4"/>
              </a:buClr>
              <a:buSzPct val="150000"/>
            </a:pPr>
            <a:endParaRPr lang="ru-RU" sz="1400" dirty="0" smtClean="0">
              <a:ea typeface="Verdana"/>
              <a:cs typeface="Verdana"/>
              <a:sym typeface="Verdana"/>
            </a:endParaRPr>
          </a:p>
          <a:p>
            <a:pPr>
              <a:buClr>
                <a:schemeClr val="accent4"/>
              </a:buClr>
              <a:buSzPct val="150000"/>
            </a:pPr>
            <a:endParaRPr lang="ru-RU" sz="1400" dirty="0">
              <a:ea typeface="Verdana"/>
              <a:cs typeface="Verdana"/>
              <a:sym typeface="Verdana"/>
            </a:endParaRPr>
          </a:p>
          <a:p>
            <a:pPr>
              <a:buClr>
                <a:schemeClr val="accent4"/>
              </a:buClr>
              <a:buSzPct val="150000"/>
            </a:pPr>
            <a:endParaRPr lang="en-US" sz="1400" dirty="0">
              <a:ea typeface="Verdana"/>
              <a:cs typeface="Verdana"/>
              <a:sym typeface="Verdana"/>
            </a:endParaRPr>
          </a:p>
          <a:p>
            <a:pPr lvl="0">
              <a:buClr>
                <a:schemeClr val="accent4"/>
              </a:buClr>
              <a:buSzPct val="150000"/>
            </a:pPr>
            <a:endParaRPr lang="en-US" sz="1600" dirty="0">
              <a:ea typeface="Verdana"/>
              <a:cs typeface="Verdana"/>
              <a:sym typeface="Verdana"/>
            </a:endParaRPr>
          </a:p>
          <a:p>
            <a:pPr lvl="0">
              <a:buClr>
                <a:schemeClr val="accent4"/>
              </a:buClr>
              <a:buSzPct val="150000"/>
            </a:pPr>
            <a:endParaRPr lang="en-US" sz="1600" dirty="0" smtClean="0">
              <a:ea typeface="Verdana"/>
              <a:cs typeface="Verdana"/>
              <a:sym typeface="Verdan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3795747"/>
            <a:ext cx="3776135" cy="2514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734" y="848810"/>
            <a:ext cx="37761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r>
              <a:rPr lang="en-US" sz="1400" b="1" dirty="0">
                <a:ea typeface="Verdana"/>
                <a:cs typeface="Verdana"/>
                <a:sym typeface="Verdana"/>
              </a:rPr>
              <a:t>HSE </a:t>
            </a:r>
            <a:r>
              <a:rPr lang="en-US" sz="1400" b="1" dirty="0" smtClean="0">
                <a:ea typeface="Verdana"/>
                <a:cs typeface="Verdana"/>
                <a:sym typeface="Verdana"/>
              </a:rPr>
              <a:t>is an </a:t>
            </a:r>
            <a:r>
              <a:rPr lang="en-US" sz="1400" b="1" dirty="0" err="1" smtClean="0">
                <a:ea typeface="Verdana"/>
                <a:cs typeface="Verdana"/>
                <a:sym typeface="Verdana"/>
              </a:rPr>
              <a:t>LHCb</a:t>
            </a:r>
            <a:r>
              <a:rPr lang="en-US" sz="1400" b="1" dirty="0" smtClean="0">
                <a:ea typeface="Verdana"/>
                <a:cs typeface="Verdana"/>
                <a:sym typeface="Verdana"/>
              </a:rPr>
              <a:t> </a:t>
            </a:r>
            <a:r>
              <a:rPr lang="en-US" sz="1400" b="1" dirty="0">
                <a:ea typeface="Verdana"/>
                <a:cs typeface="Verdana"/>
                <a:sym typeface="Verdana"/>
              </a:rPr>
              <a:t>Associate </a:t>
            </a:r>
            <a:r>
              <a:rPr lang="en-US" sz="1400" b="1" dirty="0" smtClean="0">
                <a:ea typeface="Verdana"/>
                <a:cs typeface="Verdana"/>
                <a:sym typeface="Verdana"/>
              </a:rPr>
              <a:t>Member </a:t>
            </a:r>
          </a:p>
          <a:p>
            <a:pPr lvl="0">
              <a:buClr>
                <a:srgbClr val="FFCA05"/>
              </a:buClr>
              <a:buSzPct val="150000"/>
            </a:pPr>
            <a:r>
              <a:rPr lang="en-US" sz="1400" b="1" dirty="0" smtClean="0">
                <a:ea typeface="Verdana"/>
                <a:cs typeface="Verdana"/>
                <a:sym typeface="Verdana"/>
              </a:rPr>
              <a:t>at CERN</a:t>
            </a:r>
          </a:p>
          <a:p>
            <a:pPr lvl="0">
              <a:buClr>
                <a:schemeClr val="accent4"/>
              </a:buClr>
              <a:buSzPct val="150000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Helvetica" panose="00000500000000000000" pitchFamily="50" charset="0"/>
              </a:rPr>
              <a:t>HSE </a:t>
            </a:r>
            <a:r>
              <a:rPr lang="en-US" sz="1400" dirty="0">
                <a:ea typeface="Helvetica" panose="00000500000000000000" pitchFamily="50" charset="0"/>
              </a:rPr>
              <a:t>researchers </a:t>
            </a:r>
            <a:r>
              <a:rPr lang="en-US" sz="1400" dirty="0" smtClean="0">
                <a:ea typeface="Helvetica" panose="00000500000000000000" pitchFamily="50" charset="0"/>
              </a:rPr>
              <a:t>have full </a:t>
            </a:r>
            <a:r>
              <a:rPr lang="en-US" sz="1400" dirty="0">
                <a:ea typeface="Helvetica" panose="00000500000000000000" pitchFamily="50" charset="0"/>
              </a:rPr>
              <a:t>access to </a:t>
            </a:r>
            <a:r>
              <a:rPr lang="en-US" sz="1400" dirty="0" smtClean="0">
                <a:ea typeface="Helvetica" panose="00000500000000000000" pitchFamily="50" charset="0"/>
              </a:rPr>
              <a:t>data from the collaboration </a:t>
            </a:r>
            <a:r>
              <a:rPr lang="en-US" sz="1400" dirty="0">
                <a:ea typeface="Helvetica" panose="00000500000000000000" pitchFamily="50" charset="0"/>
              </a:rPr>
              <a:t>and allow the </a:t>
            </a:r>
            <a:r>
              <a:rPr lang="en-US" sz="1400" dirty="0" smtClean="0">
                <a:ea typeface="Helvetica" panose="00000500000000000000" pitchFamily="50" charset="0"/>
              </a:rPr>
              <a:t>university to participate </a:t>
            </a:r>
            <a:r>
              <a:rPr lang="en-US" sz="1400" dirty="0">
                <a:ea typeface="Helvetica" panose="00000500000000000000" pitchFamily="50" charset="0"/>
              </a:rPr>
              <a:t>in various </a:t>
            </a:r>
            <a:r>
              <a:rPr lang="en-US" sz="1400" dirty="0" smtClean="0">
                <a:ea typeface="Helvetica" panose="00000500000000000000" pitchFamily="50" charset="0"/>
              </a:rPr>
              <a:t>projects</a:t>
            </a:r>
          </a:p>
          <a:p>
            <a:pPr>
              <a:buClr>
                <a:schemeClr val="accent4"/>
              </a:buClr>
              <a:buSzPct val="150000"/>
            </a:pPr>
            <a:endParaRPr lang="en-US" sz="1400" dirty="0" smtClean="0"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ea typeface="Helvetica" panose="00000500000000000000" pitchFamily="50" charset="0"/>
                <a:cs typeface="Verdana"/>
                <a:sym typeface="Verdana"/>
              </a:rPr>
              <a:t>The group from HSE </a:t>
            </a:r>
            <a:r>
              <a:rPr lang="en-US" sz="1400" dirty="0" smtClean="0">
                <a:ea typeface="Helvetica" panose="00000500000000000000" pitchFamily="50" charset="0"/>
                <a:cs typeface="Verdana"/>
                <a:sym typeface="Verdana"/>
              </a:rPr>
              <a:t>consists </a:t>
            </a:r>
            <a:r>
              <a:rPr lang="en-US" sz="1400" dirty="0">
                <a:ea typeface="Helvetica" panose="00000500000000000000" pitchFamily="50" charset="0"/>
                <a:cs typeface="Verdana"/>
                <a:sym typeface="Verdana"/>
              </a:rPr>
              <a:t>of </a:t>
            </a:r>
            <a:r>
              <a:rPr lang="en-US" sz="1400" dirty="0" smtClean="0">
                <a:ea typeface="Helvetica" panose="00000500000000000000" pitchFamily="50" charset="0"/>
                <a:cs typeface="Verdana"/>
                <a:sym typeface="Verdana"/>
              </a:rPr>
              <a:t>researchers from </a:t>
            </a:r>
            <a:r>
              <a:rPr lang="en-US" sz="1400" dirty="0">
                <a:ea typeface="Helvetica" panose="00000500000000000000" pitchFamily="50" charset="0"/>
                <a:cs typeface="Verdana"/>
                <a:sym typeface="Verdana"/>
              </a:rPr>
              <a:t>the Laboratory of </a:t>
            </a:r>
            <a:r>
              <a:rPr lang="en-US" sz="1400" dirty="0" smtClean="0">
                <a:ea typeface="Helvetica" panose="00000500000000000000" pitchFamily="50" charset="0"/>
                <a:cs typeface="Verdana"/>
                <a:sym typeface="Verdana"/>
              </a:rPr>
              <a:t>Methods for </a:t>
            </a:r>
            <a:r>
              <a:rPr lang="en-US" sz="1400" dirty="0">
                <a:ea typeface="Helvetica" panose="00000500000000000000" pitchFamily="50" charset="0"/>
                <a:cs typeface="Verdana"/>
                <a:sym typeface="Verdana"/>
              </a:rPr>
              <a:t>Big Data Analysis (LAMBDA)</a:t>
            </a:r>
            <a:endParaRPr lang="en-US" sz="1400" dirty="0" smtClean="0">
              <a:ea typeface="Helvetica" panose="00000500000000000000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8" y="94437"/>
            <a:ext cx="891322" cy="75437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1197"/>
            <a:ext cx="3691448" cy="24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44" y="2763425"/>
            <a:ext cx="2150656" cy="806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9806" y="1011446"/>
            <a:ext cx="48233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Summer School on Deep Learning </a:t>
            </a:r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Bayesian </a:t>
            </a:r>
            <a:r>
              <a:rPr lang="en-US" b="1" dirty="0" smtClean="0"/>
              <a:t>Methods, 20–25 </a:t>
            </a:r>
            <a:r>
              <a:rPr lang="en-US" b="1" dirty="0"/>
              <a:t>August </a:t>
            </a:r>
            <a:r>
              <a:rPr lang="en-US" b="1" dirty="0" smtClean="0"/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96 </a:t>
            </a:r>
            <a:r>
              <a:rPr lang="en-US" dirty="0"/>
              <a:t>participants (students, graduate students and industry </a:t>
            </a:r>
            <a:r>
              <a:rPr lang="en-US" dirty="0" smtClean="0"/>
              <a:t>representatives)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countries (Great Britain, Spain, Netherlands, Belarus, USA, France, </a:t>
            </a:r>
            <a:r>
              <a:rPr lang="en-US" dirty="0" smtClean="0"/>
              <a:t>Switzerland)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 partnership with Samsung </a:t>
            </a:r>
            <a:r>
              <a:rPr lang="it-IT" dirty="0"/>
              <a:t>AI </a:t>
            </a:r>
            <a:r>
              <a:rPr lang="it-IT" dirty="0" smtClean="0"/>
              <a:t>Center</a:t>
            </a:r>
            <a:r>
              <a:rPr lang="en-US" b="1" dirty="0" smtClean="0">
                <a:latin typeface="HelveticaNeueCyr" panose="02000503040000020004" pitchFamily="50" charset="-52"/>
              </a:rPr>
              <a:t/>
            </a:r>
            <a:br>
              <a:rPr lang="en-US" b="1" dirty="0" smtClean="0">
                <a:latin typeface="HelveticaNeueCyr" panose="02000503040000020004" pitchFamily="50" charset="-52"/>
              </a:rPr>
            </a:br>
            <a:endParaRPr lang="en-US" b="1" dirty="0" smtClean="0">
              <a:latin typeface="HelveticaNeueCyr" panose="02000503040000020004" pitchFamily="50" charset="-52"/>
            </a:endParaRPr>
          </a:p>
          <a:p>
            <a:endParaRPr lang="en-US" sz="32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1" y="1125534"/>
            <a:ext cx="3454523" cy="23034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3595785"/>
            <a:ext cx="3453472" cy="23034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343" y="3583030"/>
            <a:ext cx="42391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Summer </a:t>
            </a:r>
            <a:r>
              <a:rPr lang="en-US" b="1" dirty="0"/>
              <a:t>School on Machine Learning in High Energy Physics, 1 - 10 July 2019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School will </a:t>
            </a:r>
            <a:r>
              <a:rPr lang="en-US" dirty="0"/>
              <a:t>take place in </a:t>
            </a:r>
            <a:r>
              <a:rPr lang="en-US" dirty="0" smtClean="0"/>
              <a:t>Hamburg,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2018 the Summer </a:t>
            </a:r>
            <a:r>
              <a:rPr lang="en-US" dirty="0"/>
              <a:t>School </a:t>
            </a:r>
            <a:r>
              <a:rPr lang="en-US" dirty="0" smtClean="0"/>
              <a:t>was </a:t>
            </a:r>
            <a:r>
              <a:rPr lang="en-US" dirty="0"/>
              <a:t>hosted in </a:t>
            </a:r>
            <a:r>
              <a:rPr lang="en-US" dirty="0" smtClean="0"/>
              <a:t>Oxford (UK) - 60 </a:t>
            </a:r>
            <a:r>
              <a:rPr lang="en-US" dirty="0"/>
              <a:t>participants (students and faculty members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from 18 </a:t>
            </a:r>
            <a:r>
              <a:rPr lang="en-US" dirty="0"/>
              <a:t>countries and 47 </a:t>
            </a:r>
            <a:r>
              <a:rPr lang="en-US" dirty="0" smtClean="0"/>
              <a:t>universities</a:t>
            </a:r>
            <a:endParaRPr lang="en-US" sz="32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1" y="6028301"/>
            <a:ext cx="1187037" cy="6662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58" y="6092602"/>
            <a:ext cx="691288" cy="58507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International Summer Schools</a:t>
            </a:r>
            <a:endParaRPr lang="en-US" sz="3200" b="1" dirty="0">
              <a:latin typeface="HelveticaNeueCyr" panose="02000503040000020004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53" y="6031651"/>
            <a:ext cx="659554" cy="659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62" y="6114261"/>
            <a:ext cx="1514638" cy="4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1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4" y="1562735"/>
            <a:ext cx="4066162" cy="1071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75245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2400" b="1" dirty="0" smtClean="0">
                <a:latin typeface="HelveticaNeueCyr" panose="02000503040000020004" pitchFamily="50" charset="-52"/>
              </a:rPr>
              <a:t>QS Mathematics</a:t>
            </a:r>
            <a:endParaRPr lang="en-US" sz="2400" b="1" dirty="0">
              <a:latin typeface="HelveticaNeueCyr" panose="02000503040000020004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2305" y="4752456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151-200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0126" y="3156099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2017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402" y="4752456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NeueCyr" panose="02000503040000020004" pitchFamily="50" charset="-52"/>
              </a:rPr>
              <a:t>101-150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9224" y="3156099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2018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321" y="4752457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101-150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6142" y="3156099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2019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6" y="40565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2400" b="1" dirty="0" smtClean="0">
                <a:latin typeface="HelveticaNeueCyr" panose="02000503040000020004" pitchFamily="50" charset="-52"/>
              </a:rPr>
              <a:t>QS Under 50</a:t>
            </a:r>
            <a:endParaRPr lang="en-US" sz="2400" b="1" dirty="0">
              <a:latin typeface="HelveticaNeueCyr" panose="02000503040000020004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2030" y="4062737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NeueCyr" panose="02000503040000020004" pitchFamily="50" charset="-52"/>
              </a:rPr>
              <a:t>51-60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1128" y="4055903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NeueCyr" panose="02000503040000020004" pitchFamily="50" charset="-52"/>
              </a:rPr>
              <a:t>48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18047" y="4059319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38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2141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>
              <a:lnSpc>
                <a:spcPts val="2400"/>
              </a:lnSpc>
            </a:pPr>
            <a:r>
              <a:rPr lang="en-US" sz="2400" b="1" dirty="0" smtClean="0">
                <a:latin typeface="HelveticaNeueCyr" panose="02000503040000020004" pitchFamily="50" charset="-52"/>
              </a:rPr>
              <a:t>QS Computer </a:t>
            </a:r>
          </a:p>
          <a:p>
            <a:pPr marL="719138">
              <a:lnSpc>
                <a:spcPts val="2400"/>
              </a:lnSpc>
            </a:pPr>
            <a:r>
              <a:rPr lang="en-US" sz="2400" b="1" dirty="0" smtClean="0">
                <a:latin typeface="HelveticaNeueCyr" panose="02000503040000020004" pitchFamily="50" charset="-52"/>
              </a:rPr>
              <a:t>Science</a:t>
            </a:r>
            <a:endParaRPr lang="en-US" sz="2400" b="1" dirty="0">
              <a:latin typeface="HelveticaNeueCyr" panose="02000503040000020004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9850" y="5246983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HelveticaNeueCyr" panose="02000503040000020004" pitchFamily="50" charset="-52"/>
              </a:rPr>
              <a:t>351-400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9224" y="5246983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latin typeface="HelveticaNeueCyr" panose="02000503040000020004" pitchFamily="50" charset="-52"/>
              </a:rPr>
              <a:t>251-300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6052" y="5246983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latin typeface="HelveticaNeueCyr" panose="02000503040000020004" pitchFamily="50" charset="-52"/>
              </a:rPr>
              <a:t>201-250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6267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2400" b="1" dirty="0" smtClean="0">
                <a:latin typeface="HelveticaNeueCyr" panose="02000503040000020004" pitchFamily="50" charset="-52"/>
              </a:rPr>
              <a:t>QS Overall</a:t>
            </a:r>
            <a:endParaRPr lang="en-US" sz="2400" b="1" dirty="0">
              <a:latin typeface="HelveticaNeueCyr" panose="02000503040000020004" pitchFamily="50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2304" y="3634490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NeueCyr" panose="02000503040000020004" pitchFamily="50" charset="-52"/>
              </a:rPr>
              <a:t>411-420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31402" y="3634490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HelveticaNeueCyr" panose="02000503040000020004" pitchFamily="50" charset="-52"/>
              </a:rPr>
              <a:t>382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98232" y="3634490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343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Rankings</a:t>
            </a:r>
            <a:endParaRPr lang="en-US" sz="3200" b="1" dirty="0"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77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Rankings</a:t>
            </a:r>
            <a:endParaRPr lang="en-US" sz="3200" b="1" dirty="0">
              <a:latin typeface="HelveticaNeueCyr" panose="02000503040000020004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57" y="1114277"/>
            <a:ext cx="2509568" cy="844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92" y="3723000"/>
            <a:ext cx="1804435" cy="85936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920635" y="2394604"/>
            <a:ext cx="147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2017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52002" y="2394604"/>
            <a:ext cx="147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2018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518089" y="28576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2400" b="1" dirty="0" smtClean="0">
                <a:latin typeface="HelveticaNeueCyr" panose="02000503040000020004" pitchFamily="50" charset="-52"/>
              </a:rPr>
              <a:t>ARWU </a:t>
            </a:r>
            <a:r>
              <a:rPr lang="en-US" sz="2400" b="1" dirty="0" err="1" smtClean="0">
                <a:latin typeface="HelveticaNeueCyr" panose="02000503040000020004" pitchFamily="50" charset="-52"/>
              </a:rPr>
              <a:t>Matematics</a:t>
            </a:r>
            <a:endParaRPr lang="en-US" sz="2400" b="1" dirty="0">
              <a:latin typeface="HelveticaNeueCyr" panose="02000503040000020004" pitchFamily="50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42813" y="2872995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101-150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64092" y="2872995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76-100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0635" y="4692628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2017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19733" y="4692628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2018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96651" y="4692628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2019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289491" y="51632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2400" b="1" dirty="0" smtClean="0">
                <a:latin typeface="HelveticaNeueCyr" panose="02000503040000020004" pitchFamily="50" charset="-52"/>
              </a:rPr>
              <a:t>THE Overall</a:t>
            </a:r>
            <a:endParaRPr lang="en-US" sz="2400" b="1" dirty="0">
              <a:latin typeface="HelveticaNeueCyr" panose="02000503040000020004" pitchFamily="50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42813" y="5171019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401-500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41911" y="5171019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351-400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8741" y="5171019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301-350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289491" y="57094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2400" b="1" dirty="0" smtClean="0">
                <a:latin typeface="HelveticaNeueCyr" panose="02000503040000020004" pitchFamily="50" charset="-52"/>
              </a:rPr>
              <a:t>THE Under 50</a:t>
            </a:r>
            <a:endParaRPr lang="en-US" sz="2400" b="1" dirty="0">
              <a:latin typeface="HelveticaNeueCyr" panose="02000503040000020004" pitchFamily="50" charset="-5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42813" y="5686871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96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41911" y="5680037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84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6651" y="2394604"/>
            <a:ext cx="1478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CA05"/>
                </a:solidFill>
                <a:latin typeface="HelveticaNeueCyr" panose="02000503040000020004" pitchFamily="50" charset="-52"/>
              </a:rPr>
              <a:t>2019</a:t>
            </a:r>
            <a:endParaRPr lang="en-US" sz="2400" b="1" dirty="0">
              <a:solidFill>
                <a:srgbClr val="FFCA05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8741" y="2872995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76-100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8830" y="5677308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NeueCyr" panose="02000503040000020004" pitchFamily="50" charset="-52"/>
              </a:rPr>
              <a:t>60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45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6" descr="Картинки по запросу Lappeenranta University of Technolog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667" y="5870480"/>
            <a:ext cx="2988268" cy="8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4.googleusercontent.com/proxy/G-1zAidjXdx_87dgnNSUoMP2aRAGGkeWNv-VMoc8ucFidNnlzoWW87qdTD0VPGJAj_i_4UwI20SaaC57TJzZzLFT0s6NRuZ5MY0mZ4NA_Z_KgnEOOQ4RwmDk1rEdLKVy9lJjkTbg1dZ9WdjxYxLP8rWj2iCAvRc=w160-h160-k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03" y="1433585"/>
            <a:ext cx="1136841" cy="11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6.googleusercontent.com/proxy/VLKg8EufcbcCMyNVMMl2azqiAD51Gzm1jt-LpQzLZmjY8Y3B2O-57CdxJPvZ7bAWBBFVRs0B8oCfO3-A4d7BDudKH4-TF2uXSOEoYVBzH0VxEHAK_4P9qL8Zfs26IJbiSZaAkeL3Z6vj0E5v_EKoYAGkMN1m0nw=w192-h160-k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342" y="1351094"/>
            <a:ext cx="1175125" cy="9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Картинки по запросу Technische Universiteit Eindhove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20" y="2746983"/>
            <a:ext cx="1345475" cy="5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s://lh6.googleusercontent.com/proxy/wBKl910KathKYack-Cc4V7oKhx-Z2adm2opM2EFH4Me8ryfnQx2uQ-JLjJBAp707uSddBK0Sq80WvUNU1nYvZiIhaqllrI9E52WYeRqRlEnnawicViVM3ubokIA8n0rkDjwU93qeO7Q3ARNP4_ubkcsoUGcTyQ=w157-h160-k-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949" y="3322428"/>
            <a:ext cx="1571829" cy="15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Shape 4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8548" y="2327918"/>
            <a:ext cx="877156" cy="88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456" descr="Картинки по запросу University of Groninge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8529" y="5181183"/>
            <a:ext cx="2589353" cy="62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13" y="3259221"/>
            <a:ext cx="2355306" cy="758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58373"/>
            <a:ext cx="2291071" cy="664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4" y="3915861"/>
            <a:ext cx="2481034" cy="1223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16" y="2902050"/>
            <a:ext cx="1889767" cy="944884"/>
          </a:xfrm>
          <a:prstGeom prst="rect">
            <a:avLst/>
          </a:prstGeom>
        </p:spPr>
      </p:pic>
      <p:pic>
        <p:nvPicPr>
          <p:cNvPr id="22" name="Shape 45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5990" y="4397479"/>
            <a:ext cx="1876764" cy="125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94" y="1361856"/>
            <a:ext cx="2117083" cy="922916"/>
          </a:xfrm>
          <a:prstGeom prst="rect">
            <a:avLst/>
          </a:prstGeom>
        </p:spPr>
      </p:pic>
      <p:pic>
        <p:nvPicPr>
          <p:cNvPr id="23" name="Picture 38" descr="Картинки по запросу Humboldt University of Berli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234" y="3701345"/>
            <a:ext cx="1254881" cy="12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s://lh6.googleusercontent.com/proxy/nh0_I-D5nC58FVkbYB1veNR4VLOQ7QHWPFdcuY857Y6-PcyfQxzsrZ5sE6eqlsGQHkydR-kjcFEEHVB66QluEQXH_ZPvfXP8sK6ogY--LDvzW0dstJfwanMwZcwNOMMfB1RogqyW-ovFUHCPKPt5rsIk3f4SPA=w223-h160-k-n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41" y="3548022"/>
            <a:ext cx="1440000" cy="10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45" y="2210853"/>
            <a:ext cx="1736281" cy="900696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>
                <a:latin typeface="HelveticaNeueCyr" panose="02000503040000020004" pitchFamily="50" charset="-52"/>
              </a:rPr>
              <a:t>Foreign Partner Universities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86" y="3161212"/>
            <a:ext cx="1040768" cy="1045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1" y="5197621"/>
            <a:ext cx="1635741" cy="1123713"/>
          </a:xfrm>
          <a:prstGeom prst="rect">
            <a:avLst/>
          </a:prstGeom>
        </p:spPr>
      </p:pic>
      <p:pic>
        <p:nvPicPr>
          <p:cNvPr id="21" name="Picture 8" descr="https://lh3.googleusercontent.com/proxy/5Yb599QicD7oxzGTzbg6IfaHpkh3JJOnhr94Svo4_6iAEL2iwzFvQ8-3KbzVOW_KBFbeiHeScsQoyavShWHo3hIFjzPUF2kOmQKKn9xqrPOR4_MFhoFefDOlF7bG3EOZ2ZIbRpQbrWnDOUUkiJJK86tV9iA06q4=w230-h160-k-n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701" y="5650580"/>
            <a:ext cx="1521180" cy="10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42" y="5419440"/>
            <a:ext cx="2142689" cy="4235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73" y="3915861"/>
            <a:ext cx="1825384" cy="13733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88" y="2405077"/>
            <a:ext cx="2479089" cy="9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63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575823" y="1469952"/>
            <a:ext cx="8170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Centre of Student Competitions of the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Faculty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of Computer Science helps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students to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prepare for various team and individual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contests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including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ICPC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Yandex.Algorithm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, Google Code Jam, Russian Code Cup and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. HSE Faculty of Computer Science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team won the bronze medal at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ICPC World Finals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2019.</a:t>
            </a:r>
            <a:endParaRPr lang="ru-RU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" r="1849" b="7509"/>
          <a:stretch/>
        </p:blipFill>
        <p:spPr>
          <a:xfrm>
            <a:off x="3939681" y="4499028"/>
            <a:ext cx="3689596" cy="2180244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804068" y="3725620"/>
            <a:ext cx="1761860" cy="9387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IMC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flipV="1">
            <a:off x="758670" y="3196121"/>
            <a:ext cx="8105930" cy="45719"/>
          </a:xfrm>
          <a:prstGeom prst="rect">
            <a:avLst/>
          </a:prstGeom>
          <a:gradFill flip="none" rotWithShape="1">
            <a:gsLst>
              <a:gs pos="60000">
                <a:srgbClr val="F1C34E"/>
              </a:gs>
              <a:gs pos="0">
                <a:srgbClr val="F0C04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245629" y="3169841"/>
            <a:ext cx="144000" cy="144000"/>
          </a:xfrm>
          <a:prstGeom prst="ellipse">
            <a:avLst/>
          </a:prstGeom>
          <a:solidFill>
            <a:srgbClr val="F0C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832034" y="3178841"/>
            <a:ext cx="144000" cy="144000"/>
          </a:xfrm>
          <a:prstGeom prst="ellipse">
            <a:avLst/>
          </a:prstGeom>
          <a:solidFill>
            <a:srgbClr val="F0C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442242" y="3169841"/>
            <a:ext cx="144000" cy="144000"/>
          </a:xfrm>
          <a:prstGeom prst="ellipse">
            <a:avLst/>
          </a:prstGeom>
          <a:solidFill>
            <a:srgbClr val="F0C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2" name="TextBox 13"/>
          <p:cNvSpPr txBox="1"/>
          <p:nvPr/>
        </p:nvSpPr>
        <p:spPr>
          <a:xfrm>
            <a:off x="7459122" y="2641303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TextBox 20"/>
          <p:cNvSpPr txBox="1"/>
          <p:nvPr/>
        </p:nvSpPr>
        <p:spPr>
          <a:xfrm>
            <a:off x="910499" y="265628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TextBox 21"/>
          <p:cNvSpPr txBox="1"/>
          <p:nvPr/>
        </p:nvSpPr>
        <p:spPr>
          <a:xfrm>
            <a:off x="2464601" y="265628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143591" y="3169841"/>
            <a:ext cx="144000" cy="144000"/>
          </a:xfrm>
          <a:prstGeom prst="ellipse">
            <a:avLst/>
          </a:prstGeom>
          <a:solidFill>
            <a:srgbClr val="F0C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6" name="TextBox 23"/>
          <p:cNvSpPr txBox="1"/>
          <p:nvPr/>
        </p:nvSpPr>
        <p:spPr>
          <a:xfrm>
            <a:off x="4056424" y="2646497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47824" y="3411721"/>
            <a:ext cx="1581693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ICPC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Morocco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IMC</a:t>
            </a:r>
          </a:p>
        </p:txBody>
      </p:sp>
      <p:pic>
        <p:nvPicPr>
          <p:cNvPr id="69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2174" r="65915"/>
          <a:stretch/>
        </p:blipFill>
        <p:spPr bwMode="auto">
          <a:xfrm>
            <a:off x="1119416" y="3733364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9" t="22174" r="35753"/>
          <a:stretch/>
        </p:blipFill>
        <p:spPr bwMode="auto">
          <a:xfrm>
            <a:off x="4553045" y="3724490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7" t="22174" r="3825"/>
          <a:stretch/>
        </p:blipFill>
        <p:spPr bwMode="auto">
          <a:xfrm>
            <a:off x="1389635" y="3724465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2260020" y="3411721"/>
            <a:ext cx="1649889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ICPC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USA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IMC</a:t>
            </a:r>
          </a:p>
        </p:txBody>
      </p:sp>
      <p:pic>
        <p:nvPicPr>
          <p:cNvPr id="74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2174" r="65915"/>
          <a:stretch/>
        </p:blipFill>
        <p:spPr bwMode="auto">
          <a:xfrm>
            <a:off x="2989244" y="3732785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7" t="22174" r="3825"/>
          <a:stretch/>
        </p:blipFill>
        <p:spPr bwMode="auto">
          <a:xfrm>
            <a:off x="3238151" y="3723886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2174" r="65915"/>
          <a:stretch/>
        </p:blipFill>
        <p:spPr bwMode="auto">
          <a:xfrm>
            <a:off x="2729908" y="3732785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7" t="22174" r="3825"/>
          <a:stretch/>
        </p:blipFill>
        <p:spPr bwMode="auto">
          <a:xfrm>
            <a:off x="4812381" y="3715591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Картинки по запросу золотая медаль 1 мес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2174" r="65915"/>
          <a:stretch/>
        </p:blipFill>
        <p:spPr bwMode="auto">
          <a:xfrm>
            <a:off x="4304138" y="3724490"/>
            <a:ext cx="2489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7844940" y="3169841"/>
            <a:ext cx="144000" cy="144000"/>
          </a:xfrm>
          <a:prstGeom prst="ellipse">
            <a:avLst/>
          </a:prstGeom>
          <a:solidFill>
            <a:srgbClr val="F0C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TextBox 23"/>
          <p:cNvSpPr txBox="1"/>
          <p:nvPr/>
        </p:nvSpPr>
        <p:spPr>
          <a:xfrm>
            <a:off x="5757773" y="2646497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16092" y="3408998"/>
            <a:ext cx="164988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ICPC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China</a:t>
            </a:r>
          </a:p>
          <a:p>
            <a:endParaRPr lang="en-US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Picture 4" descr="Картинки по запросу золотая меда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7386" l="9732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89" y="3759473"/>
            <a:ext cx="367669" cy="3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>
                <a:latin typeface="HelveticaNeueCyr" panose="02000503040000020004" pitchFamily="50" charset="-52"/>
              </a:rPr>
              <a:t>Competitions and Olympiads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7" y="4499028"/>
            <a:ext cx="3270366" cy="218024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616092" y="3725548"/>
            <a:ext cx="1761860" cy="12772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VJIMC</a:t>
            </a:r>
          </a:p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Czech Republic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92503" y="3408997"/>
            <a:ext cx="164988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ICPC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Portugal</a:t>
            </a:r>
          </a:p>
          <a:p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Bronze Medal</a:t>
            </a:r>
            <a:endParaRPr lang="en-US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78" y="3639580"/>
            <a:ext cx="502422" cy="5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575823" y="1469952"/>
            <a:ext cx="44872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Higher School of Economics and </a:t>
            </a:r>
            <a:r>
              <a:rPr 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Yandex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organized the contest for the second time. </a:t>
            </a:r>
            <a:endParaRPr lang="ru-RU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numbers of IDAO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/>
              <a:t>1287 teams registered for the Online Round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/>
              <a:t>78 countries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/>
              <a:t>31 teams in the Final Round </a:t>
            </a:r>
          </a:p>
          <a:p>
            <a:endParaRPr lang="en-US" sz="1600" dirty="0">
              <a:latin typeface="HelveticaNeueCyr" panose="020005030400000200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HelveticaNeueCyr" panose="020005030400000200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HelveticaNeueCyr" panose="020005030400000200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HelveticaNeueCyr" panose="020005030400000200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 descr="https://static.tildacdn.com/tild3034-3739-4563-b932-643533376165/Yandex_logo_en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94" y="3586914"/>
            <a:ext cx="1254303" cy="4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https://static.tildacdn.com/tild6564-3938-4564-a564-663438613864/logo__hse_cmyk_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86" y="3513535"/>
            <a:ext cx="750128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s://static.tildacdn.com/tild6362-6166-4139-a437-313036636563/SberGold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64" y="4561952"/>
            <a:ext cx="2194797" cy="7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5823" y="3538665"/>
            <a:ext cx="1715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</a:rPr>
              <a:t>ORGANISERS </a:t>
            </a:r>
          </a:p>
          <a:p>
            <a:endParaRPr lang="en-US" sz="1400" dirty="0" smtClean="0">
              <a:latin typeface="Helvetica Neue"/>
            </a:endParaRPr>
          </a:p>
          <a:p>
            <a:endParaRPr lang="en-US" sz="1400" dirty="0">
              <a:latin typeface="Helvetica Neue"/>
            </a:endParaRPr>
          </a:p>
          <a:p>
            <a:endParaRPr lang="en-US" sz="1400" dirty="0" smtClean="0">
              <a:latin typeface="Helvetica Neue"/>
            </a:endParaRPr>
          </a:p>
          <a:p>
            <a:endParaRPr lang="en-US" sz="1400" dirty="0">
              <a:latin typeface="Helvetica Neue"/>
            </a:endParaRPr>
          </a:p>
          <a:p>
            <a:endParaRPr lang="en-US" sz="1400" dirty="0" smtClean="0">
              <a:latin typeface="Helvetica Neue"/>
            </a:endParaRPr>
          </a:p>
          <a:p>
            <a:r>
              <a:rPr lang="en-US" sz="1400" dirty="0" smtClean="0">
                <a:latin typeface="Helvetica Neue"/>
              </a:rPr>
              <a:t>PARTNERS	</a:t>
            </a:r>
            <a:r>
              <a:rPr lang="en-US" sz="1400" dirty="0">
                <a:latin typeface="Helvetica Neue"/>
              </a:rPr>
              <a:t>	</a:t>
            </a:r>
            <a:r>
              <a:rPr lang="en-US" sz="1400" dirty="0" smtClean="0">
                <a:latin typeface="Helvetica Neue"/>
              </a:rPr>
              <a:t>      </a:t>
            </a:r>
            <a:endParaRPr lang="ru-RU" sz="1400" dirty="0">
              <a:latin typeface="Helvetica Neue"/>
            </a:endParaRPr>
          </a:p>
          <a:p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International </a:t>
            </a:r>
            <a:r>
              <a:rPr lang="en-US" sz="3200" b="1" dirty="0">
                <a:latin typeface="HelveticaNeueCyr" panose="02000503040000020004" pitchFamily="50" charset="-52"/>
              </a:rPr>
              <a:t>Data Analysis </a:t>
            </a:r>
            <a:r>
              <a:rPr lang="en-US" sz="3200" b="1" dirty="0" smtClean="0">
                <a:latin typeface="HelveticaNeueCyr" panose="02000503040000020004" pitchFamily="50" charset="-52"/>
              </a:rPr>
              <a:t>Olympiad</a:t>
            </a:r>
            <a:endParaRPr lang="en-US" sz="3200" b="1" dirty="0">
              <a:latin typeface="HelveticaNeueCyr" panose="02000503040000020004" pitchFamily="50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4" y="5267113"/>
            <a:ext cx="1217043" cy="4056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65" y="5183348"/>
            <a:ext cx="935034" cy="6379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64" y="1469952"/>
            <a:ext cx="2916136" cy="19443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64" y="3513535"/>
            <a:ext cx="2916136" cy="194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7" y="11377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2400" dirty="0" smtClean="0">
                <a:latin typeface="HelveticaNeueCyr" panose="02000503040000020004" pitchFamily="50" charset="-52"/>
              </a:rPr>
              <a:t>Established </a:t>
            </a:r>
            <a:r>
              <a:rPr lang="en-US" sz="2400" dirty="0">
                <a:latin typeface="HelveticaNeueCyr" panose="02000503040000020004" pitchFamily="50" charset="-52"/>
              </a:rPr>
              <a:t>in March 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016" y="3716710"/>
            <a:ext cx="509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400" b="1" dirty="0" smtClean="0">
                <a:latin typeface="HelveticaNeueCyr" panose="02000503040000020004" pitchFamily="50" charset="-52"/>
              </a:rPr>
              <a:t>		</a:t>
            </a:r>
            <a:endParaRPr lang="en-US" sz="4400" b="1" dirty="0">
              <a:latin typeface="HelveticaNeueCyr" panose="02000503040000020004" pitchFamily="50" charset="-52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>
                <a:latin typeface="HelveticaNeueCyr" panose="02000503040000020004" pitchFamily="50" charset="-52"/>
              </a:rPr>
              <a:t>Faculty of Computer Science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935038" y="2654640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5038" y="2092292"/>
            <a:ext cx="770538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atin typeface="HelveticaNeueCyr" panose="02000503040000020004" pitchFamily="50" charset="-52"/>
              </a:rPr>
              <a:t>3</a:t>
            </a:r>
            <a:endParaRPr lang="en-US" sz="2800" b="1" dirty="0">
              <a:latin typeface="HelveticaNeueCyr" panose="02000503040000020004" pitchFamily="50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8775" y="2093317"/>
            <a:ext cx="237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Cyr" panose="02000503040000020004" pitchFamily="50" charset="-52"/>
              </a:rPr>
              <a:t>Bachelor’s </a:t>
            </a:r>
            <a:r>
              <a:rPr lang="en-US" dirty="0" err="1" smtClean="0">
                <a:latin typeface="HelveticaNeueCyr" panose="02000503040000020004" pitchFamily="50" charset="-52"/>
              </a:rPr>
              <a:t>Programmes</a:t>
            </a:r>
            <a:endParaRPr lang="en-US" dirty="0">
              <a:latin typeface="HelveticaNeueCyr" panose="02000503040000020004" pitchFamily="50" charset="-52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935038" y="3396472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35038" y="2834124"/>
            <a:ext cx="770538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atin typeface="HelveticaNeueCyr" panose="02000503040000020004" pitchFamily="50" charset="-52"/>
              </a:rPr>
              <a:t>6</a:t>
            </a:r>
            <a:endParaRPr lang="en-US" sz="2800" b="1" dirty="0">
              <a:latin typeface="HelveticaNeueCyr" panose="02000503040000020004" pitchFamily="50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78775" y="2834124"/>
            <a:ext cx="341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Cyr" panose="02000503040000020004" pitchFamily="50" charset="-52"/>
              </a:rPr>
              <a:t>Master’s </a:t>
            </a:r>
            <a:r>
              <a:rPr lang="en-US" dirty="0" err="1" smtClean="0">
                <a:latin typeface="HelveticaNeueCyr" panose="02000503040000020004" pitchFamily="50" charset="-52"/>
              </a:rPr>
              <a:t>Programmes</a:t>
            </a:r>
            <a:endParaRPr lang="en-US" dirty="0">
              <a:latin typeface="HelveticaNeueCyr" panose="02000503040000020004" pitchFamily="50" charset="-52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926732" y="4115713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26732" y="3553365"/>
            <a:ext cx="770538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atin typeface="HelveticaNeueCyr" panose="02000503040000020004" pitchFamily="50" charset="-52"/>
              </a:rPr>
              <a:t>1</a:t>
            </a:r>
            <a:endParaRPr lang="en-US" sz="2800" b="1" dirty="0">
              <a:latin typeface="HelveticaNeueCyr" panose="02000503040000020004" pitchFamily="50" charset="-5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78775" y="3553365"/>
            <a:ext cx="261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Cyr" panose="02000503040000020004" pitchFamily="50" charset="-52"/>
              </a:rPr>
              <a:t>Doctoral School</a:t>
            </a:r>
            <a:endParaRPr lang="en-US" dirty="0">
              <a:latin typeface="HelveticaNeueCyr" panose="02000503040000020004" pitchFamily="50" charset="-5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926732" y="4828054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22105" y="4264863"/>
            <a:ext cx="1021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latin typeface="HelveticaNeueCyr" panose="02000503040000020004" pitchFamily="50" charset="-52"/>
              </a:rPr>
              <a:t>1773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78775" y="4264863"/>
            <a:ext cx="142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NeueCyr" panose="02000503040000020004" pitchFamily="50" charset="-52"/>
              </a:rPr>
              <a:t>Students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4549913" y="2647199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49913" y="2084851"/>
            <a:ext cx="770538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atin typeface="HelveticaNeueCyr" panose="02000503040000020004" pitchFamily="50" charset="-52"/>
              </a:rPr>
              <a:t>12</a:t>
            </a:r>
            <a:endParaRPr lang="en-US" sz="2800" b="1" dirty="0">
              <a:latin typeface="HelveticaNeueCyr" panose="02000503040000020004" pitchFamily="50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01955" y="2084851"/>
            <a:ext cx="309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NeueCyr" panose="02000503040000020004" pitchFamily="50" charset="-52"/>
              </a:rPr>
              <a:t>Labs and </a:t>
            </a:r>
            <a:r>
              <a:rPr lang="en-US" dirty="0" smtClean="0">
                <a:latin typeface="HelveticaNeueCyr" panose="02000503040000020004" pitchFamily="50" charset="-52"/>
              </a:rPr>
              <a:t>Research </a:t>
            </a:r>
            <a:r>
              <a:rPr lang="en-US" dirty="0" err="1" smtClean="0">
                <a:latin typeface="HelveticaNeueCyr" panose="02000503040000020004" pitchFamily="50" charset="-52"/>
              </a:rPr>
              <a:t>Centres</a:t>
            </a:r>
            <a:endParaRPr lang="en-US" dirty="0">
              <a:latin typeface="HelveticaNeueCyr" panose="02000503040000020004" pitchFamily="50" charset="-52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4549913" y="3393109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24788" y="2830761"/>
            <a:ext cx="8356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latin typeface="HelveticaNeueCyr" panose="02000503040000020004" pitchFamily="50" charset="-52"/>
              </a:rPr>
              <a:t>257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01956" y="2830761"/>
            <a:ext cx="261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NeueCyr" panose="02000503040000020004" pitchFamily="50" charset="-52"/>
              </a:rPr>
              <a:t>Faculty Members</a:t>
            </a:r>
            <a:endParaRPr lang="en-US" sz="2400" dirty="0">
              <a:latin typeface="HelveticaNeueCyr" panose="02000503040000020004" pitchFamily="50" charset="-52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4549913" y="4099894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549913" y="3537546"/>
            <a:ext cx="770538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latin typeface="HelveticaNeueCyr" panose="02000503040000020004" pitchFamily="50" charset="-52"/>
              </a:rPr>
              <a:t>10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01956" y="3537546"/>
            <a:ext cx="341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Cyr" panose="02000503040000020004" pitchFamily="50" charset="-52"/>
              </a:rPr>
              <a:t>RSF </a:t>
            </a:r>
            <a:r>
              <a:rPr lang="en-US" dirty="0" smtClean="0">
                <a:latin typeface="HelveticaNeueCyr" panose="02000503040000020004" pitchFamily="50" charset="-52"/>
              </a:rPr>
              <a:t>Grants</a:t>
            </a:r>
            <a:endParaRPr lang="en-US" dirty="0">
              <a:latin typeface="HelveticaNeueCyr" panose="02000503040000020004" pitchFamily="50" charset="-52"/>
            </a:endParaRPr>
          </a:p>
          <a:p>
            <a:endParaRPr lang="en-US" dirty="0">
              <a:latin typeface="HelveticaNeueCyr" panose="02000503040000020004" pitchFamily="50" charset="-52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4549913" y="4818885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9913" y="4256537"/>
            <a:ext cx="770538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atin typeface="HelveticaNeueCyr" panose="02000503040000020004" pitchFamily="50" charset="-52"/>
              </a:rPr>
              <a:t>1</a:t>
            </a:r>
            <a:endParaRPr lang="en-US" sz="2800" b="1" dirty="0">
              <a:latin typeface="HelveticaNeueCyr" panose="02000503040000020004" pitchFamily="50" charset="-5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01956" y="4256537"/>
            <a:ext cx="34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Cyr" panose="02000503040000020004" pitchFamily="50" charset="-52"/>
              </a:rPr>
              <a:t>Centre </a:t>
            </a:r>
            <a:r>
              <a:rPr lang="en-US" dirty="0">
                <a:latin typeface="HelveticaNeueCyr" panose="02000503040000020004" pitchFamily="50" charset="-52"/>
              </a:rPr>
              <a:t>for Student Competitions 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926732" y="5547295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01235" y="4984104"/>
            <a:ext cx="1021529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atin typeface="HelveticaNeueCyr" panose="02000503040000020004" pitchFamily="50" charset="-52"/>
              </a:rPr>
              <a:t>103</a:t>
            </a:r>
            <a:endParaRPr lang="en-US" sz="2800" b="1" dirty="0">
              <a:latin typeface="HelveticaNeueCyr" panose="02000503040000020004" pitchFamily="50" charset="-5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78775" y="4984104"/>
            <a:ext cx="188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Cyr" panose="02000503040000020004" pitchFamily="50" charset="-52"/>
              </a:rPr>
              <a:t>Foreign Students</a:t>
            </a:r>
            <a:endParaRPr lang="en-US" dirty="0">
              <a:latin typeface="HelveticaNeueCyr" panose="02000503040000020004" pitchFamily="50" charset="-52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549913" y="5538719"/>
            <a:ext cx="770537" cy="685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24416" y="4975528"/>
            <a:ext cx="1021529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atin typeface="HelveticaNeueCyr" panose="02000503040000020004" pitchFamily="50" charset="-52"/>
              </a:rPr>
              <a:t>1</a:t>
            </a:r>
            <a:endParaRPr lang="en-US" sz="2800" b="1" dirty="0">
              <a:latin typeface="HelveticaNeueCyr" panose="02000503040000020004" pitchFamily="50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1956" y="4975528"/>
            <a:ext cx="330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NeueCyr" panose="02000503040000020004" pitchFamily="50" charset="-52"/>
              </a:rPr>
              <a:t>Centre for Continuing </a:t>
            </a:r>
            <a:r>
              <a:rPr lang="en-US" dirty="0" smtClean="0">
                <a:latin typeface="HelveticaNeueCyr" panose="02000503040000020004" pitchFamily="50" charset="-52"/>
              </a:rPr>
              <a:t>Education</a:t>
            </a:r>
            <a:endParaRPr lang="en-US" dirty="0"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52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0" y="1663622"/>
            <a:ext cx="935991" cy="939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0" y="3170584"/>
            <a:ext cx="935991" cy="939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0" y="4677546"/>
            <a:ext cx="935991" cy="939536"/>
          </a:xfrm>
          <a:prstGeom prst="rect">
            <a:avLst/>
          </a:prstGeom>
        </p:spPr>
      </p:pic>
      <p:sp>
        <p:nvSpPr>
          <p:cNvPr id="10" name="Shape 703"/>
          <p:cNvSpPr/>
          <p:nvPr/>
        </p:nvSpPr>
        <p:spPr>
          <a:xfrm>
            <a:off x="1810633" y="1886613"/>
            <a:ext cx="5147859" cy="64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>
                <a:latin typeface="HelveticaNeueCyr" panose="02000503040000020004" pitchFamily="50" charset="-52"/>
                <a:sym typeface="Verdana"/>
              </a:rPr>
              <a:t>Advanced Machine Learning</a:t>
            </a:r>
            <a:endParaRPr sz="2400" dirty="0">
              <a:latin typeface="HelveticaNeueCyr" panose="02000503040000020004" pitchFamily="50" charset="-52"/>
              <a:sym typeface="Arial"/>
            </a:endParaRPr>
          </a:p>
        </p:txBody>
      </p:sp>
      <p:sp>
        <p:nvSpPr>
          <p:cNvPr id="11" name="Shape 706"/>
          <p:cNvSpPr/>
          <p:nvPr/>
        </p:nvSpPr>
        <p:spPr>
          <a:xfrm>
            <a:off x="1932703" y="3429000"/>
            <a:ext cx="5382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latin typeface="HelveticaNeueCyr" panose="02000503040000020004" pitchFamily="50" charset="-52"/>
                <a:sym typeface="Verdana"/>
              </a:rPr>
              <a:t>Data Structures and Algorithms</a:t>
            </a:r>
            <a:endParaRPr sz="2800" dirty="0">
              <a:latin typeface="HelveticaNeueCyr" panose="02000503040000020004" pitchFamily="50" charset="-52"/>
              <a:sym typeface="Verdana"/>
            </a:endParaRPr>
          </a:p>
        </p:txBody>
      </p:sp>
      <p:sp>
        <p:nvSpPr>
          <p:cNvPr id="13" name="Shape 705"/>
          <p:cNvSpPr/>
          <p:nvPr/>
        </p:nvSpPr>
        <p:spPr>
          <a:xfrm>
            <a:off x="1932703" y="4789131"/>
            <a:ext cx="4903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 smtClean="0">
                <a:latin typeface="HelveticaNeueCyr" panose="02000503040000020004" pitchFamily="50" charset="-52"/>
                <a:sym typeface="Verdana"/>
              </a:rPr>
              <a:t>Introduction </a:t>
            </a:r>
            <a:r>
              <a:rPr lang="en-US" sz="2400" dirty="0">
                <a:latin typeface="HelveticaNeueCyr" panose="02000503040000020004" pitchFamily="50" charset="-52"/>
                <a:sym typeface="Verdana"/>
              </a:rPr>
              <a:t>to Discrete Mathematics for Computer Science</a:t>
            </a:r>
            <a:endParaRPr sz="2400" dirty="0">
              <a:latin typeface="HelveticaNeueCyr" panose="02000503040000020004" pitchFamily="50" charset="-52"/>
              <a:sym typeface="Verdana"/>
            </a:endParaRPr>
          </a:p>
        </p:txBody>
      </p:sp>
      <p:sp>
        <p:nvSpPr>
          <p:cNvPr id="14" name="Shape 707"/>
          <p:cNvSpPr txBox="1"/>
          <p:nvPr/>
        </p:nvSpPr>
        <p:spPr>
          <a:xfrm>
            <a:off x="985338" y="1764126"/>
            <a:ext cx="43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b="1" dirty="0">
                <a:latin typeface="HelveticaNeueCyr" panose="02000503040000020004" pitchFamily="50" charset="-52"/>
                <a:sym typeface="Verdana"/>
              </a:rPr>
              <a:t>7</a:t>
            </a:r>
            <a:endParaRPr sz="4400" b="1" dirty="0">
              <a:latin typeface="HelveticaNeueCyr" panose="02000503040000020004" pitchFamily="50" charset="-52"/>
              <a:sym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602" y="5617082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courses</a:t>
            </a:r>
          </a:p>
        </p:txBody>
      </p:sp>
      <p:sp>
        <p:nvSpPr>
          <p:cNvPr id="19" name="Shape 708"/>
          <p:cNvSpPr txBox="1"/>
          <p:nvPr/>
        </p:nvSpPr>
        <p:spPr>
          <a:xfrm>
            <a:off x="983648" y="4789131"/>
            <a:ext cx="4860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b="1" dirty="0">
                <a:latin typeface="HelveticaNeueCyr" panose="02000503040000020004" pitchFamily="50" charset="-52"/>
                <a:sym typeface="Verdana"/>
              </a:rPr>
              <a:t>5</a:t>
            </a:r>
            <a:endParaRPr sz="4400" b="1" dirty="0">
              <a:latin typeface="HelveticaNeueCyr" panose="02000503040000020004" pitchFamily="50" charset="-52"/>
              <a:sym typeface="Verdan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9468" y="4110120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courses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9470" y="2544299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courses</a:t>
            </a:r>
          </a:p>
        </p:txBody>
      </p:sp>
      <p:sp>
        <p:nvSpPr>
          <p:cNvPr id="37" name="Shape 708"/>
          <p:cNvSpPr txBox="1"/>
          <p:nvPr/>
        </p:nvSpPr>
        <p:spPr>
          <a:xfrm>
            <a:off x="969820" y="3271088"/>
            <a:ext cx="4860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b="1" dirty="0">
                <a:latin typeface="HelveticaNeueCyr" panose="02000503040000020004" pitchFamily="50" charset="-52"/>
                <a:sym typeface="Verdana"/>
              </a:rPr>
              <a:t>6</a:t>
            </a:r>
            <a:endParaRPr sz="4400" b="1" dirty="0">
              <a:latin typeface="HelveticaNeueCyr" panose="02000503040000020004" pitchFamily="50" charset="-52"/>
              <a:sym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16" y="1663774"/>
            <a:ext cx="1111250" cy="111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26" y="3195767"/>
            <a:ext cx="1112796" cy="1112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45" y="4677546"/>
            <a:ext cx="1118220" cy="1118220"/>
          </a:xfrm>
          <a:prstGeom prst="rect">
            <a:avLst/>
          </a:prstGeom>
        </p:spPr>
      </p:pic>
      <p:pic>
        <p:nvPicPr>
          <p:cNvPr id="22" name="Picture 18" descr="https://static.tildacdn.com/tild3034-3739-4563-b932-643533376165/Yandex_logo_en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03" y="2363616"/>
            <a:ext cx="859327" cy="3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s://static.tildacdn.com/tild3034-3739-4563-b932-643533376165/Yandex_logo_en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02" y="3906688"/>
            <a:ext cx="859327" cy="3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static.tildacdn.com/tild3034-3739-4563-b932-643533376165/Yandex_logo_en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66" y="5655403"/>
            <a:ext cx="859327" cy="3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6" y="3651969"/>
            <a:ext cx="1103697" cy="12920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71" y="3963151"/>
            <a:ext cx="1691105" cy="33483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71" y="5716057"/>
            <a:ext cx="1691105" cy="334839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err="1">
                <a:latin typeface="HelveticaNeueCyr" panose="02000503040000020004" pitchFamily="50" charset="-52"/>
              </a:rPr>
              <a:t>Coursera</a:t>
            </a:r>
            <a:r>
              <a:rPr lang="en-US" sz="3200" b="1" dirty="0">
                <a:latin typeface="HelveticaNeueCyr" panose="02000503040000020004" pitchFamily="50" charset="-52"/>
              </a:rPr>
              <a:t> specializations</a:t>
            </a:r>
          </a:p>
        </p:txBody>
      </p:sp>
    </p:spTree>
    <p:extLst>
      <p:ext uri="{BB962C8B-B14F-4D97-AF65-F5344CB8AC3E}">
        <p14:creationId xmlns:p14="http://schemas.microsoft.com/office/powerpoint/2010/main" val="3059019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707"/>
          <p:cNvSpPr txBox="1"/>
          <p:nvPr/>
        </p:nvSpPr>
        <p:spPr>
          <a:xfrm>
            <a:off x="985338" y="1764126"/>
            <a:ext cx="43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4400" b="1" dirty="0">
              <a:latin typeface="HelveticaNeueCyr" panose="02000503040000020004" pitchFamily="50" charset="-52"/>
              <a:sym typeface="Verdana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Data Culture </a:t>
            </a:r>
            <a:endParaRPr lang="en-US" sz="3200" b="1" dirty="0">
              <a:latin typeface="HelveticaNeueCyr" panose="0200050304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371" y="1433585"/>
            <a:ext cx="8247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key</a:t>
            </a:r>
            <a:r>
              <a:rPr lang="ru-RU" sz="1600" dirty="0"/>
              <a:t> </a:t>
            </a:r>
            <a:r>
              <a:rPr lang="ru-RU" sz="1600" dirty="0" err="1"/>
              <a:t>aim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HSE’s</a:t>
            </a:r>
            <a:r>
              <a:rPr lang="ru-RU" sz="1600" dirty="0"/>
              <a:t> </a:t>
            </a:r>
            <a:r>
              <a:rPr lang="ru-RU" sz="1600" dirty="0" err="1"/>
              <a:t>Data</a:t>
            </a:r>
            <a:r>
              <a:rPr lang="ru-RU" sz="1600" dirty="0"/>
              <a:t> </a:t>
            </a:r>
            <a:r>
              <a:rPr lang="ru-RU" sz="1600" dirty="0" err="1"/>
              <a:t>Culture</a:t>
            </a:r>
            <a:r>
              <a:rPr lang="ru-RU" sz="1600" dirty="0"/>
              <a:t> </a:t>
            </a:r>
            <a:r>
              <a:rPr lang="ru-RU" sz="1600" dirty="0" err="1"/>
              <a:t>project</a:t>
            </a:r>
            <a:r>
              <a:rPr lang="ru-RU" sz="1600" dirty="0"/>
              <a:t>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provide</a:t>
            </a:r>
            <a:r>
              <a:rPr lang="ru-RU" sz="1600" dirty="0"/>
              <a:t> </a:t>
            </a:r>
            <a:r>
              <a:rPr lang="ru-RU" sz="1600" dirty="0" err="1"/>
              <a:t>all</a:t>
            </a:r>
            <a:r>
              <a:rPr lang="ru-RU" sz="1600" dirty="0"/>
              <a:t> </a:t>
            </a:r>
            <a:r>
              <a:rPr lang="ru-RU" sz="1600" dirty="0" err="1"/>
              <a:t>undergrads</a:t>
            </a:r>
            <a:r>
              <a:rPr lang="ru-RU" sz="1600" dirty="0"/>
              <a:t> </a:t>
            </a:r>
            <a:r>
              <a:rPr lang="ru-RU" sz="1600" dirty="0" err="1"/>
              <a:t>insight</a:t>
            </a:r>
            <a:r>
              <a:rPr lang="ru-RU" sz="1600" dirty="0"/>
              <a:t> </a:t>
            </a:r>
            <a:r>
              <a:rPr lang="ru-RU" sz="1600" dirty="0" err="1"/>
              <a:t>into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latest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 </a:t>
            </a:r>
            <a:r>
              <a:rPr lang="ru-RU" sz="1600" dirty="0" err="1"/>
              <a:t>used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data</a:t>
            </a:r>
            <a:r>
              <a:rPr lang="ru-RU" sz="1600" dirty="0"/>
              <a:t> </a:t>
            </a:r>
            <a:r>
              <a:rPr lang="ru-RU" sz="1600" dirty="0" err="1"/>
              <a:t>analysis</a:t>
            </a:r>
            <a:r>
              <a:rPr lang="ru-RU" sz="1600" dirty="0"/>
              <a:t>. </a:t>
            </a:r>
            <a:r>
              <a:rPr lang="ru-RU" sz="1600" dirty="0" err="1"/>
              <a:t>This</a:t>
            </a:r>
            <a:r>
              <a:rPr lang="ru-RU" sz="1600" dirty="0"/>
              <a:t> </a:t>
            </a:r>
            <a:r>
              <a:rPr lang="ru-RU" sz="1600" dirty="0" err="1"/>
              <a:t>way</a:t>
            </a:r>
            <a:r>
              <a:rPr lang="ru-RU" sz="1600" dirty="0"/>
              <a:t>, </a:t>
            </a:r>
            <a:r>
              <a:rPr lang="ru-RU" sz="1600" dirty="0" err="1"/>
              <a:t>students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management</a:t>
            </a:r>
            <a:r>
              <a:rPr lang="ru-RU" sz="1600" dirty="0"/>
              <a:t> </a:t>
            </a:r>
            <a:r>
              <a:rPr lang="ru-RU" sz="1600" dirty="0" err="1"/>
              <a:t>will</a:t>
            </a:r>
            <a:r>
              <a:rPr lang="ru-RU" sz="1600" dirty="0"/>
              <a:t> </a:t>
            </a:r>
            <a:r>
              <a:rPr lang="ru-RU" sz="1600" dirty="0" err="1"/>
              <a:t>be</a:t>
            </a:r>
            <a:r>
              <a:rPr lang="ru-RU" sz="1600" dirty="0"/>
              <a:t> </a:t>
            </a:r>
            <a:r>
              <a:rPr lang="ru-RU" sz="1600" dirty="0" err="1"/>
              <a:t>able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set</a:t>
            </a:r>
            <a:r>
              <a:rPr lang="ru-RU" sz="1600" dirty="0"/>
              <a:t> </a:t>
            </a:r>
            <a:r>
              <a:rPr lang="ru-RU" sz="1600" dirty="0" err="1"/>
              <a:t>clear</a:t>
            </a:r>
            <a:r>
              <a:rPr lang="ru-RU" sz="1600" dirty="0"/>
              <a:t> </a:t>
            </a:r>
            <a:r>
              <a:rPr lang="ru-RU" sz="1600" dirty="0" err="1"/>
              <a:t>tasks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analysts</a:t>
            </a:r>
            <a:r>
              <a:rPr lang="ru-RU" sz="1600" dirty="0"/>
              <a:t>, </a:t>
            </a:r>
            <a:r>
              <a:rPr lang="ru-RU" sz="1600" dirty="0" err="1"/>
              <a:t>while</a:t>
            </a:r>
            <a:r>
              <a:rPr lang="ru-RU" sz="1600" dirty="0"/>
              <a:t> </a:t>
            </a:r>
            <a:r>
              <a:rPr lang="ru-RU" sz="1600" dirty="0" err="1"/>
              <a:t>analysts</a:t>
            </a:r>
            <a:r>
              <a:rPr lang="ru-RU" sz="1600" dirty="0"/>
              <a:t>,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turn</a:t>
            </a:r>
            <a:r>
              <a:rPr lang="ru-RU" sz="1600" dirty="0"/>
              <a:t>, </a:t>
            </a:r>
            <a:r>
              <a:rPr lang="ru-RU" sz="1600" dirty="0" err="1"/>
              <a:t>will</a:t>
            </a:r>
            <a:r>
              <a:rPr lang="ru-RU" sz="1600" dirty="0"/>
              <a:t> </a:t>
            </a:r>
            <a:r>
              <a:rPr lang="ru-RU" sz="1600" dirty="0" err="1"/>
              <a:t>be</a:t>
            </a:r>
            <a:r>
              <a:rPr lang="ru-RU" sz="1600" dirty="0"/>
              <a:t> </a:t>
            </a:r>
            <a:r>
              <a:rPr lang="ru-RU" sz="1600" dirty="0" err="1"/>
              <a:t>fast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efficient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building</a:t>
            </a:r>
            <a:r>
              <a:rPr lang="ru-RU" sz="1600" dirty="0"/>
              <a:t> </a:t>
            </a:r>
            <a:r>
              <a:rPr lang="ru-RU" sz="1600" dirty="0" err="1"/>
              <a:t>their</a:t>
            </a:r>
            <a:r>
              <a:rPr lang="ru-RU" sz="1600" dirty="0"/>
              <a:t> </a:t>
            </a:r>
            <a:r>
              <a:rPr lang="ru-RU" sz="1600" dirty="0" err="1"/>
              <a:t>models</a:t>
            </a:r>
            <a:r>
              <a:rPr lang="ru-RU" sz="1600" dirty="0"/>
              <a:t>,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applied</a:t>
            </a:r>
            <a:r>
              <a:rPr lang="ru-RU" sz="1600" dirty="0"/>
              <a:t> </a:t>
            </a:r>
            <a:r>
              <a:rPr lang="ru-RU" sz="1600" dirty="0" err="1"/>
              <a:t>specialists</a:t>
            </a:r>
            <a:r>
              <a:rPr lang="ru-RU" sz="1600" dirty="0"/>
              <a:t> </a:t>
            </a:r>
            <a:r>
              <a:rPr lang="ru-RU" sz="1600" dirty="0" err="1"/>
              <a:t>will</a:t>
            </a:r>
            <a:r>
              <a:rPr lang="ru-RU" sz="1600" dirty="0"/>
              <a:t> </a:t>
            </a:r>
            <a:r>
              <a:rPr lang="ru-RU" sz="1600" dirty="0" err="1"/>
              <a:t>rely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most</a:t>
            </a:r>
            <a:r>
              <a:rPr lang="ru-RU" sz="1600" dirty="0"/>
              <a:t> </a:t>
            </a:r>
            <a:r>
              <a:rPr lang="ru-RU" sz="1600" dirty="0" err="1"/>
              <a:t>cutting-edge</a:t>
            </a:r>
            <a:r>
              <a:rPr lang="ru-RU" sz="1600" dirty="0"/>
              <a:t> </a:t>
            </a:r>
            <a:r>
              <a:rPr lang="ru-RU" sz="1600" dirty="0" err="1"/>
              <a:t>data</a:t>
            </a:r>
            <a:r>
              <a:rPr lang="ru-RU" sz="1600" dirty="0"/>
              <a:t> </a:t>
            </a:r>
            <a:r>
              <a:rPr lang="ru-RU" sz="1600" dirty="0" err="1"/>
              <a:t>tools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/>
              <a:t>Project Levels: </a:t>
            </a:r>
            <a:r>
              <a:rPr lang="en-US" sz="1600" dirty="0"/>
              <a:t>Elementary, Basic, Advanced, Professional, Expert.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1" y="3429000"/>
            <a:ext cx="3895696" cy="25802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17E8803-ACA4-5548-B442-B6E738D4C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85" y="3649481"/>
            <a:ext cx="3112052" cy="21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CA05"/>
          </a:solidFill>
        </p:spPr>
      </p:pic>
      <p:sp>
        <p:nvSpPr>
          <p:cNvPr id="3" name="TextBox 2"/>
          <p:cNvSpPr txBox="1"/>
          <p:nvPr/>
        </p:nvSpPr>
        <p:spPr>
          <a:xfrm>
            <a:off x="2531533" y="5985932"/>
            <a:ext cx="408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computerscience@hse.ru</a:t>
            </a:r>
          </a:p>
          <a:p>
            <a:pPr algn="ctr"/>
            <a:r>
              <a:rPr lang="en-US" dirty="0"/>
              <a:t>https://cs.hse.ru/en</a:t>
            </a:r>
            <a:r>
              <a:rPr lang="en-US" dirty="0" smtClean="0"/>
              <a:t>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>
                <a:latin typeface="HelveticaNeueCyr" panose="02000503040000020004" pitchFamily="50" charset="-52"/>
              </a:rPr>
              <a:t>Bachelor’s </a:t>
            </a:r>
            <a:r>
              <a:rPr lang="en-US" sz="3200" b="1" dirty="0" err="1">
                <a:latin typeface="HelveticaNeueCyr" panose="02000503040000020004" pitchFamily="50" charset="-52"/>
              </a:rPr>
              <a:t>Programmes</a:t>
            </a:r>
            <a:r>
              <a:rPr lang="en-US" sz="3200" b="1" dirty="0">
                <a:latin typeface="HelveticaNeueCyr" panose="02000503040000020004" pitchFamily="50" charset="-52"/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531584" y="1265016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0034" y="1329704"/>
            <a:ext cx="3295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HelveticaNeueCyr" panose="02000503040000020004" pitchFamily="50" charset="-52"/>
              </a:rPr>
              <a:t>Applied </a:t>
            </a:r>
            <a:r>
              <a:rPr lang="en-US" b="1" dirty="0">
                <a:latin typeface="HelveticaNeueCyr" panose="02000503040000020004" pitchFamily="50" charset="-52"/>
              </a:rPr>
              <a:t>Mathematics and Informatics</a:t>
            </a:r>
            <a:endParaRPr lang="en-US" sz="1200" b="1" dirty="0">
              <a:latin typeface="HelveticaNeueCyr" panose="02000503040000020004" pitchFamily="50" charset="-52"/>
            </a:endParaRPr>
          </a:p>
          <a:p>
            <a:pPr algn="ctr"/>
            <a:endParaRPr lang="en-US" b="0" i="0" dirty="0">
              <a:solidFill>
                <a:srgbClr val="FFFFFF"/>
              </a:solidFill>
              <a:effectLst/>
              <a:latin typeface="FuturaPTWebDem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1584" y="3055433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Data Science and </a:t>
            </a:r>
          </a:p>
          <a:p>
            <a:pPr algn="ctr"/>
            <a:r>
              <a:rPr lang="en-US" b="1" dirty="0">
                <a:latin typeface="HelveticaNeueCyr" panose="02000503040000020004" pitchFamily="50" charset="-52"/>
              </a:rPr>
              <a:t>Business Analytics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5911" y="4888476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1584" y="3088752"/>
            <a:ext cx="329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HelveticaNeueCyr" panose="02000503040000020004" pitchFamily="50" charset="-52"/>
              </a:rPr>
              <a:t>Software </a:t>
            </a:r>
          </a:p>
          <a:p>
            <a:pPr algn="ctr"/>
            <a:r>
              <a:rPr lang="en-US" b="1" dirty="0" smtClean="0">
                <a:latin typeface="HelveticaNeueCyr" panose="02000503040000020004" pitchFamily="50" charset="-52"/>
              </a:rPr>
              <a:t>Engineering</a:t>
            </a:r>
            <a:endParaRPr lang="en-US" sz="1200" b="1" dirty="0" smtClean="0">
              <a:latin typeface="HelveticaNeueCyr" panose="02000503040000020004" pitchFamily="50" charset="-52"/>
            </a:endParaRPr>
          </a:p>
          <a:p>
            <a:pPr algn="ctr"/>
            <a:endParaRPr lang="en-US" sz="1200" b="1" dirty="0" smtClean="0">
              <a:latin typeface="HelveticaNeueCyr" panose="02000503040000020004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8483" y="4931906"/>
            <a:ext cx="3295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HelveticaNeueCyr" panose="02000503040000020004" pitchFamily="50" charset="-52"/>
              </a:rPr>
              <a:t>Data </a:t>
            </a:r>
            <a:r>
              <a:rPr lang="en-US" b="1" dirty="0">
                <a:latin typeface="HelveticaNeueCyr" panose="02000503040000020004" pitchFamily="50" charset="-52"/>
              </a:rPr>
              <a:t>Science and Business </a:t>
            </a:r>
            <a:r>
              <a:rPr lang="en-US" b="1" dirty="0" smtClean="0">
                <a:latin typeface="HelveticaNeueCyr" panose="02000503040000020004" pitchFamily="50" charset="-52"/>
              </a:rPr>
              <a:t>Analytics (since 2018)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  <a:p>
            <a:pPr algn="ctr"/>
            <a:endParaRPr lang="en-US" b="0" i="0" dirty="0">
              <a:solidFill>
                <a:srgbClr val="FFFFFF"/>
              </a:solidFill>
              <a:effectLst/>
              <a:latin typeface="FuturaPTWebDem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03619" y="4821854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72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03619" y="3014360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519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03619" y="1246026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HelveticaNeueCyr" panose="02000503040000020004" pitchFamily="50" charset="-52"/>
              </a:rPr>
              <a:t>724</a:t>
            </a:r>
            <a:endParaRPr lang="en-US" sz="4800" dirty="0" smtClean="0">
              <a:latin typeface="HelveticaNeueCyr" panose="02000503040000020004" pitchFamily="50" charset="-52"/>
            </a:endParaRP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31945" y="1245376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4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31943" y="3011132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4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31943" y="4839877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4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39481" y="1247478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HelveticaNeueCyr" panose="02000503040000020004" pitchFamily="50" charset="-52"/>
              </a:rPr>
              <a:t>Ru/En</a:t>
            </a:r>
            <a:endParaRPr lang="en-US" sz="4800" dirty="0" smtClean="0">
              <a:latin typeface="HelveticaNeueCyr" panose="02000503040000020004" pitchFamily="50" charset="-52"/>
            </a:endParaRP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34702" y="3014360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Ru/En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34702" y="4843105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En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37" y="2127308"/>
            <a:ext cx="1135391" cy="423282"/>
          </a:xfrm>
          <a:prstGeom prst="rect">
            <a:avLst/>
          </a:prstGeom>
        </p:spPr>
      </p:pic>
      <p:pic>
        <p:nvPicPr>
          <p:cNvPr id="1026" name="Рисунок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19" y="5748155"/>
            <a:ext cx="2348323" cy="63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49" y="3932330"/>
            <a:ext cx="1621005" cy="4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96" y="2563095"/>
            <a:ext cx="1245119" cy="1245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78" y="2905731"/>
            <a:ext cx="1135391" cy="423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Master’s </a:t>
            </a:r>
            <a:r>
              <a:rPr lang="en-US" sz="3200" b="1" dirty="0" err="1">
                <a:latin typeface="HelveticaNeueCyr" panose="02000503040000020004" pitchFamily="50" charset="-52"/>
              </a:rPr>
              <a:t>Programmes</a:t>
            </a:r>
            <a:r>
              <a:rPr lang="en-US" sz="3200" b="1" dirty="0">
                <a:latin typeface="HelveticaNeueCyr" panose="02000503040000020004" pitchFamily="50" charset="-52"/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31584" y="1972932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Data Science and </a:t>
            </a:r>
          </a:p>
          <a:p>
            <a:pPr algn="ctr"/>
            <a:r>
              <a:rPr lang="en-US" b="1" dirty="0">
                <a:latin typeface="HelveticaNeueCyr" panose="02000503040000020004" pitchFamily="50" charset="-52"/>
              </a:rPr>
              <a:t>Business Analytics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5911" y="4152291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8483" y="2150333"/>
            <a:ext cx="329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Data </a:t>
            </a:r>
            <a:r>
              <a:rPr lang="en-US" b="1" dirty="0" smtClean="0">
                <a:latin typeface="HelveticaNeueCyr" panose="02000503040000020004" pitchFamily="50" charset="-52"/>
              </a:rPr>
              <a:t>Science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8483" y="4195721"/>
            <a:ext cx="329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Statistical Learning</a:t>
            </a:r>
          </a:p>
          <a:p>
            <a:pPr algn="ctr"/>
            <a:r>
              <a:rPr lang="en-US" b="1" dirty="0">
                <a:latin typeface="HelveticaNeueCyr" panose="02000503040000020004" pitchFamily="50" charset="-52"/>
              </a:rPr>
              <a:t>Theory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03619" y="4085669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43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03619" y="1931859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146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31943" y="1928631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31943" y="4103692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34702" y="1931859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Ru/En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34702" y="4106920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En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9" y="5089204"/>
            <a:ext cx="1922234" cy="4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Master’s </a:t>
            </a:r>
            <a:r>
              <a:rPr lang="en-US" sz="3200" b="1" dirty="0" err="1">
                <a:latin typeface="HelveticaNeueCyr" panose="02000503040000020004" pitchFamily="50" charset="-52"/>
              </a:rPr>
              <a:t>Programmes</a:t>
            </a:r>
            <a:r>
              <a:rPr lang="en-US" sz="3200" b="1" dirty="0">
                <a:latin typeface="HelveticaNeueCyr" panose="02000503040000020004" pitchFamily="50" charset="-52"/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31584" y="1972932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Data Science and </a:t>
            </a:r>
          </a:p>
          <a:p>
            <a:pPr algn="ctr"/>
            <a:r>
              <a:rPr lang="en-US" b="1" dirty="0">
                <a:latin typeface="HelveticaNeueCyr" panose="02000503040000020004" pitchFamily="50" charset="-52"/>
              </a:rPr>
              <a:t>Business Analytics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5911" y="4152291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8483" y="2056086"/>
            <a:ext cx="329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Financial Technologies and Data Analysis</a:t>
            </a:r>
            <a:endParaRPr lang="en-US" sz="1200" b="1" dirty="0" smtClean="0">
              <a:latin typeface="HelveticaNeueCyr" panose="02000503040000020004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8483" y="4195721"/>
            <a:ext cx="329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Data Analysis in Biology and Medicine</a:t>
            </a:r>
            <a:endParaRPr lang="en-US" b="0" i="0" dirty="0">
              <a:solidFill>
                <a:srgbClr val="FFFFFF"/>
              </a:solidFill>
              <a:effectLst/>
              <a:latin typeface="FuturaPTWebDem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03619" y="4085669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32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03619" y="1931859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54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31943" y="1928631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31943" y="4103692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34702" y="1931859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Ru/En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34702" y="4106920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HelveticaNeueCyr" panose="02000503040000020004" pitchFamily="50" charset="-52"/>
              </a:rPr>
              <a:t>Ru/En</a:t>
            </a:r>
            <a:endParaRPr lang="en-US" sz="4800" dirty="0" smtClean="0">
              <a:latin typeface="HelveticaNeueCyr" panose="02000503040000020004" pitchFamily="50" charset="-52"/>
            </a:endParaRP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95" y="3005849"/>
            <a:ext cx="1828514" cy="3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Master’s </a:t>
            </a:r>
            <a:r>
              <a:rPr lang="en-US" sz="3200" b="1" dirty="0" err="1">
                <a:latin typeface="HelveticaNeueCyr" panose="02000503040000020004" pitchFamily="50" charset="-52"/>
              </a:rPr>
              <a:t>Programmes</a:t>
            </a:r>
            <a:r>
              <a:rPr lang="en-US" sz="3200" b="1" dirty="0">
                <a:latin typeface="HelveticaNeueCyr" panose="02000503040000020004" pitchFamily="50" charset="-52"/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31584" y="1972932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Data Science and </a:t>
            </a:r>
          </a:p>
          <a:p>
            <a:pPr algn="ctr"/>
            <a:r>
              <a:rPr lang="en-US" b="1" dirty="0">
                <a:latin typeface="HelveticaNeueCyr" panose="02000503040000020004" pitchFamily="50" charset="-52"/>
              </a:rPr>
              <a:t>Business Analytics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5911" y="4152291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8483" y="2056086"/>
            <a:ext cx="329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System and Software Engineering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8483" y="4195721"/>
            <a:ext cx="329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System </a:t>
            </a:r>
            <a:endParaRPr lang="en-US" b="1" dirty="0" smtClean="0">
              <a:latin typeface="HelveticaNeueCyr" panose="02000503040000020004" pitchFamily="50" charset="-52"/>
            </a:endParaRPr>
          </a:p>
          <a:p>
            <a:pPr algn="ctr"/>
            <a:r>
              <a:rPr lang="en-US" b="1" dirty="0" smtClean="0">
                <a:latin typeface="HelveticaNeueCyr" panose="02000503040000020004" pitchFamily="50" charset="-52"/>
              </a:rPr>
              <a:t>Programming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03619" y="4085669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34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03619" y="1931859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67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31943" y="1928631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31943" y="4103692"/>
            <a:ext cx="8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34702" y="1931859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En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34702" y="4106920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HelveticaNeueCyr" panose="02000503040000020004" pitchFamily="50" charset="-52"/>
              </a:rPr>
              <a:t>Ru/En</a:t>
            </a:r>
            <a:endParaRPr lang="en-US" sz="4800" dirty="0" smtClean="0">
              <a:latin typeface="HelveticaNeueCyr" panose="02000503040000020004" pitchFamily="50" charset="-52"/>
            </a:endParaRP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83" y="5073973"/>
            <a:ext cx="1584138" cy="4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>
                <a:latin typeface="HelveticaNeueCyr" panose="02000503040000020004" pitchFamily="50" charset="-52"/>
              </a:rPr>
              <a:t>Doctoral School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31584" y="1972932"/>
            <a:ext cx="3295136" cy="7241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NeueCyr" panose="02000503040000020004" pitchFamily="50" charset="-52"/>
              </a:rPr>
              <a:t>Data Science and </a:t>
            </a:r>
          </a:p>
          <a:p>
            <a:pPr algn="ctr"/>
            <a:r>
              <a:rPr lang="en-US" b="1" dirty="0">
                <a:latin typeface="HelveticaNeueCyr" panose="02000503040000020004" pitchFamily="50" charset="-52"/>
              </a:rPr>
              <a:t>Business Analytics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8483" y="2150333"/>
            <a:ext cx="329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HelveticaNeueCyr" panose="02000503040000020004" pitchFamily="50" charset="-52"/>
              </a:rPr>
              <a:t>PhD in </a:t>
            </a:r>
            <a:r>
              <a:rPr lang="en-US" b="1" dirty="0">
                <a:latin typeface="HelveticaNeueCyr" panose="02000503040000020004" pitchFamily="50" charset="-52"/>
              </a:rPr>
              <a:t>C</a:t>
            </a:r>
            <a:r>
              <a:rPr lang="en-US" b="1" dirty="0" smtClean="0">
                <a:latin typeface="HelveticaNeueCyr" panose="02000503040000020004" pitchFamily="50" charset="-52"/>
              </a:rPr>
              <a:t>omputer Science</a:t>
            </a:r>
            <a:endParaRPr lang="en-US" dirty="0">
              <a:solidFill>
                <a:srgbClr val="FFFFFF"/>
              </a:solidFill>
              <a:latin typeface="FuturaPTWebDem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03619" y="1931859"/>
            <a:ext cx="15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51</a:t>
            </a:r>
          </a:p>
          <a:p>
            <a:pPr algn="ctr"/>
            <a:r>
              <a:rPr lang="en-US" sz="1600" b="1" dirty="0">
                <a:solidFill>
                  <a:srgbClr val="FFCA05"/>
                </a:solidFill>
                <a:latin typeface="FuturaPTWebDemi"/>
              </a:rPr>
              <a:t>Students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31943" y="1928631"/>
            <a:ext cx="1041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3-4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Years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00800" y="1928631"/>
            <a:ext cx="181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HelveticaNeueCyr" panose="02000503040000020004" pitchFamily="50" charset="-52"/>
              </a:rPr>
              <a:t>Ru/En</a:t>
            </a:r>
          </a:p>
          <a:p>
            <a:pPr algn="ctr"/>
            <a:r>
              <a:rPr lang="en-US" sz="1600" b="1" dirty="0" smtClean="0">
                <a:solidFill>
                  <a:srgbClr val="FFCA05"/>
                </a:solidFill>
                <a:latin typeface="FuturaPTWebDemi"/>
              </a:rPr>
              <a:t>Language</a:t>
            </a:r>
            <a:endParaRPr lang="en-US" sz="1600" b="1" i="0" dirty="0">
              <a:solidFill>
                <a:srgbClr val="FFCA05"/>
              </a:solidFill>
              <a:effectLst/>
              <a:latin typeface="FuturaPTWebDem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483" y="3186478"/>
            <a:ext cx="76449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r>
              <a:rPr lang="en-US" sz="1400" b="1" dirty="0" smtClean="0">
                <a:ea typeface="Verdana"/>
                <a:cs typeface="Verdana"/>
                <a:sym typeface="Verdana"/>
              </a:rPr>
              <a:t>Recent graduates</a:t>
            </a:r>
            <a:r>
              <a:rPr lang="ru-RU" sz="1400" b="1" dirty="0">
                <a:ea typeface="Verdana"/>
                <a:cs typeface="Verdana"/>
                <a:sym typeface="Verdana"/>
              </a:rPr>
              <a:t>:</a:t>
            </a:r>
            <a:endParaRPr lang="en-US" sz="1400" b="1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rgbClr val="FFCA05"/>
              </a:buClr>
              <a:buSzPct val="150000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 err="1">
                <a:ea typeface="Helvetica" panose="00000500000000000000" pitchFamily="50" charset="0"/>
              </a:rPr>
              <a:t>Yury</a:t>
            </a:r>
            <a:r>
              <a:rPr lang="en-US" sz="1400" dirty="0">
                <a:ea typeface="Helvetica" panose="00000500000000000000" pitchFamily="50" charset="0"/>
              </a:rPr>
              <a:t> </a:t>
            </a:r>
            <a:r>
              <a:rPr lang="en-US" sz="1400" dirty="0" err="1" smtClean="0">
                <a:ea typeface="Helvetica" panose="00000500000000000000" pitchFamily="50" charset="0"/>
              </a:rPr>
              <a:t>Kashnitsky</a:t>
            </a:r>
            <a:r>
              <a:rPr lang="en-US" sz="1400" dirty="0">
                <a:ea typeface="Helvetica" panose="00000500000000000000" pitchFamily="50" charset="0"/>
              </a:rPr>
              <a:t>,</a:t>
            </a:r>
            <a:r>
              <a:rPr lang="en-US" sz="1400" dirty="0" smtClean="0">
                <a:ea typeface="Helvetica" panose="00000500000000000000" pitchFamily="50" charset="0"/>
              </a:rPr>
              <a:t> “Methods </a:t>
            </a:r>
            <a:r>
              <a:rPr lang="en-US" sz="1400" dirty="0">
                <a:ea typeface="Helvetica" panose="00000500000000000000" pitchFamily="50" charset="0"/>
              </a:rPr>
              <a:t>Based on Closed Descriptions in Classification of Data with a Complex </a:t>
            </a:r>
            <a:r>
              <a:rPr lang="en-US" sz="1400" dirty="0" smtClean="0">
                <a:ea typeface="Helvetica" panose="00000500000000000000" pitchFamily="50" charset="0"/>
              </a:rPr>
              <a:t>Structure”</a:t>
            </a:r>
          </a:p>
          <a:p>
            <a:pPr>
              <a:buClr>
                <a:schemeClr val="accent4"/>
              </a:buClr>
              <a:buSzPct val="150000"/>
            </a:pPr>
            <a:endParaRPr lang="en-US" sz="1400" dirty="0" smtClean="0">
              <a:ea typeface="Helvetica" panose="00000500000000000000" pitchFamily="50" charset="0"/>
            </a:endParaRPr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/>
              <a:t>Alexey </a:t>
            </a:r>
            <a:r>
              <a:rPr lang="ru-RU" sz="1400" dirty="0" err="1" smtClean="0"/>
              <a:t>Masyutin</a:t>
            </a:r>
            <a:r>
              <a:rPr lang="en-US" sz="1400" dirty="0" smtClean="0"/>
              <a:t>, “</a:t>
            </a:r>
            <a:r>
              <a:rPr lang="ru-RU" sz="1400" dirty="0" err="1" smtClean="0"/>
              <a:t>Interval</a:t>
            </a:r>
            <a:r>
              <a:rPr lang="ru-RU" sz="1400" dirty="0" smtClean="0"/>
              <a:t> </a:t>
            </a:r>
            <a:r>
              <a:rPr lang="ru-RU" sz="1400" dirty="0" err="1"/>
              <a:t>Pattern</a:t>
            </a:r>
            <a:r>
              <a:rPr lang="ru-RU" sz="1400" dirty="0"/>
              <a:t> </a:t>
            </a:r>
            <a:r>
              <a:rPr lang="ru-RU" sz="1400" dirty="0" err="1"/>
              <a:t>Structures</a:t>
            </a:r>
            <a:r>
              <a:rPr lang="ru-RU" sz="1400" dirty="0"/>
              <a:t> </a:t>
            </a:r>
            <a:r>
              <a:rPr lang="ru-RU" sz="1400" dirty="0" err="1"/>
              <a:t>Randomized</a:t>
            </a:r>
            <a:r>
              <a:rPr lang="ru-RU" sz="1400" dirty="0"/>
              <a:t> </a:t>
            </a:r>
            <a:r>
              <a:rPr lang="ru-RU" sz="1400" dirty="0" err="1"/>
              <a:t>Algorithms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</a:t>
            </a:r>
            <a:r>
              <a:rPr lang="ru-RU" sz="1400" dirty="0" err="1"/>
              <a:t>Classification</a:t>
            </a:r>
            <a:r>
              <a:rPr lang="ru-RU" sz="1400" dirty="0"/>
              <a:t> 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Regression</a:t>
            </a:r>
            <a:r>
              <a:rPr lang="ru-RU" sz="1400" dirty="0"/>
              <a:t> </a:t>
            </a:r>
            <a:r>
              <a:rPr lang="ru-RU" sz="1400" dirty="0" err="1"/>
              <a:t>Tasks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Credit</a:t>
            </a:r>
            <a:r>
              <a:rPr lang="ru-RU" sz="1400" dirty="0"/>
              <a:t> </a:t>
            </a:r>
            <a:r>
              <a:rPr lang="ru-RU" sz="1400" dirty="0" err="1"/>
              <a:t>Risk</a:t>
            </a:r>
            <a:r>
              <a:rPr lang="ru-RU" sz="1400" dirty="0"/>
              <a:t> </a:t>
            </a:r>
            <a:r>
              <a:rPr lang="ru-RU" sz="1400" dirty="0" err="1" smtClean="0"/>
              <a:t>Management</a:t>
            </a:r>
            <a:r>
              <a:rPr lang="en-US" sz="1400" dirty="0" smtClean="0"/>
              <a:t>”</a:t>
            </a:r>
          </a:p>
          <a:p>
            <a:pPr>
              <a:buClr>
                <a:schemeClr val="accent4"/>
              </a:buClr>
              <a:buSzPct val="150000"/>
            </a:pPr>
            <a:endParaRPr lang="en-US" sz="1400" dirty="0" smtClean="0"/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err="1" smtClean="0"/>
              <a:t>Anna</a:t>
            </a:r>
            <a:r>
              <a:rPr lang="ru-RU" sz="1400" dirty="0" smtClean="0"/>
              <a:t> </a:t>
            </a:r>
            <a:r>
              <a:rPr lang="ru-RU" sz="1400" dirty="0" err="1" smtClean="0"/>
              <a:t>Potapenko</a:t>
            </a:r>
            <a:r>
              <a:rPr lang="en-US" sz="1400" dirty="0" smtClean="0"/>
              <a:t>, “</a:t>
            </a:r>
            <a:r>
              <a:rPr lang="ru-RU" sz="1400" dirty="0" err="1" smtClean="0"/>
              <a:t>Semantic</a:t>
            </a:r>
            <a:r>
              <a:rPr lang="ru-RU" sz="1400" dirty="0" smtClean="0"/>
              <a:t> </a:t>
            </a:r>
            <a:r>
              <a:rPr lang="ru-RU" sz="1400" dirty="0" err="1"/>
              <a:t>Vector</a:t>
            </a:r>
            <a:r>
              <a:rPr lang="ru-RU" sz="1400" dirty="0"/>
              <a:t> </a:t>
            </a:r>
            <a:r>
              <a:rPr lang="ru-RU" sz="1400" dirty="0" err="1"/>
              <a:t>Representations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Text</a:t>
            </a:r>
            <a:r>
              <a:rPr lang="ru-RU" sz="1400" dirty="0"/>
              <a:t> </a:t>
            </a:r>
            <a:r>
              <a:rPr lang="ru-RU" sz="1400" dirty="0" err="1"/>
              <a:t>with</a:t>
            </a:r>
            <a:r>
              <a:rPr lang="ru-RU" sz="1400" dirty="0"/>
              <a:t> </a:t>
            </a:r>
            <a:r>
              <a:rPr lang="ru-RU" sz="1400" dirty="0" err="1"/>
              <a:t>Probabilistic</a:t>
            </a:r>
            <a:r>
              <a:rPr lang="ru-RU" sz="1400" dirty="0"/>
              <a:t> </a:t>
            </a:r>
            <a:r>
              <a:rPr lang="ru-RU" sz="1400" dirty="0" err="1"/>
              <a:t>Topic</a:t>
            </a:r>
            <a:r>
              <a:rPr lang="ru-RU" sz="1400" dirty="0"/>
              <a:t> </a:t>
            </a:r>
            <a:r>
              <a:rPr lang="ru-RU" sz="1400" dirty="0" err="1" smtClean="0"/>
              <a:t>Modeling</a:t>
            </a:r>
            <a:r>
              <a:rPr lang="en-US" sz="1400" dirty="0" smtClean="0"/>
              <a:t>”</a:t>
            </a:r>
            <a:endParaRPr lang="ru-RU" sz="1400" dirty="0"/>
          </a:p>
          <a:p>
            <a:pPr marL="285750" indent="-28575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1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24"/>
          <p:cNvSpPr txBox="1"/>
          <p:nvPr/>
        </p:nvSpPr>
        <p:spPr>
          <a:xfrm>
            <a:off x="456042" y="1497561"/>
            <a:ext cx="5385957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87" y="1285399"/>
            <a:ext cx="2807479" cy="2143601"/>
          </a:xfrm>
          <a:prstGeom prst="rect">
            <a:avLst/>
          </a:prstGeom>
        </p:spPr>
      </p:pic>
      <p:pic>
        <p:nvPicPr>
          <p:cNvPr id="1026" name="Picture 2" descr="https://cs.hse.ru/data/2018/03/30/1164752075/IMG_3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87" y="3561981"/>
            <a:ext cx="2815947" cy="190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686" y="1259015"/>
            <a:ext cx="4786363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 smtClean="0">
              <a:latin typeface="Helvetica Neue"/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Deep Learning and Bayesian Methods </a:t>
            </a:r>
            <a:r>
              <a:rPr lang="en-US" sz="1500" dirty="0" smtClean="0">
                <a:ea typeface="Verdana"/>
                <a:cs typeface="Verdana"/>
                <a:sym typeface="Verdana"/>
              </a:rPr>
              <a:t>Centre </a:t>
            </a:r>
          </a:p>
          <a:p>
            <a:pPr marL="742950" lvl="1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ea typeface="Verdana"/>
                <a:cs typeface="Verdana"/>
                <a:sym typeface="Verdana"/>
              </a:rPr>
              <a:t>Samsung-HSE </a:t>
            </a:r>
            <a:r>
              <a:rPr lang="en-US" sz="1500" dirty="0" smtClean="0">
                <a:ea typeface="Verdana"/>
                <a:cs typeface="Verdana"/>
                <a:sym typeface="Verdana"/>
              </a:rPr>
              <a:t>Lab</a:t>
            </a:r>
          </a:p>
          <a:p>
            <a:pPr marL="742950" lvl="1" indent="-285750">
              <a:buClr>
                <a:srgbClr val="FFCA0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err="1" smtClean="0">
                <a:ea typeface="Verdana"/>
                <a:cs typeface="Verdana"/>
                <a:sym typeface="Verdana"/>
              </a:rPr>
              <a:t>Sberbank</a:t>
            </a:r>
            <a:r>
              <a:rPr lang="en-US" sz="1500" dirty="0" smtClean="0">
                <a:ea typeface="Verdana"/>
                <a:cs typeface="Verdana"/>
                <a:sym typeface="Verdana"/>
              </a:rPr>
              <a:t>-HSE Financial </a:t>
            </a:r>
            <a:r>
              <a:rPr lang="en-US" sz="1500" dirty="0">
                <a:ea typeface="Verdana"/>
                <a:cs typeface="Verdana"/>
                <a:sym typeface="Verdana"/>
              </a:rPr>
              <a:t>Data Analysis </a:t>
            </a:r>
            <a:r>
              <a:rPr lang="en-US" sz="1500" dirty="0" smtClean="0">
                <a:ea typeface="Verdana"/>
                <a:cs typeface="Verdana"/>
                <a:sym typeface="Verdana"/>
              </a:rPr>
              <a:t>Lab</a:t>
            </a:r>
          </a:p>
          <a:p>
            <a:pPr lvl="1">
              <a:buClr>
                <a:srgbClr val="FFCA05"/>
              </a:buClr>
              <a:buSzPct val="150000"/>
            </a:pP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Process-Aware Information Systems Lab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Methods for Big Data Analysis Lab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Intelligent Systems and Structural Analysis Lab 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Stochastic Algorithms and High-Dimensional Inference Lab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Theoretical Computer Science Lab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Bioinformatics Lab 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Complex Systems Modeling and Control </a:t>
            </a:r>
            <a:r>
              <a:rPr lang="en-US" sz="1500" dirty="0" smtClean="0">
                <a:ea typeface="Verdana"/>
                <a:cs typeface="Verdana"/>
                <a:sym typeface="Verdana"/>
              </a:rPr>
              <a:t>Lab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>
                <a:ea typeface="Verdana"/>
                <a:cs typeface="Verdana"/>
                <a:sym typeface="Verdana"/>
              </a:rPr>
              <a:t>Models and </a:t>
            </a:r>
            <a:r>
              <a:rPr lang="en-US" sz="1500" dirty="0" smtClean="0">
                <a:ea typeface="Verdana"/>
                <a:cs typeface="Verdana"/>
                <a:sym typeface="Verdana"/>
              </a:rPr>
              <a:t>Methods of Computational Pragmatics Lab</a:t>
            </a: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500" dirty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500" dirty="0" smtClean="0">
                <a:ea typeface="Verdana"/>
                <a:cs typeface="Verdana"/>
                <a:sym typeface="Verdana"/>
              </a:rPr>
              <a:t>Applied Geometry </a:t>
            </a:r>
            <a:r>
              <a:rPr lang="en-US" sz="1500" dirty="0">
                <a:ea typeface="Verdana"/>
                <a:cs typeface="Verdana"/>
                <a:sym typeface="Verdana"/>
              </a:rPr>
              <a:t>and </a:t>
            </a:r>
            <a:r>
              <a:rPr lang="en-US" sz="1500" dirty="0" smtClean="0">
                <a:ea typeface="Verdana"/>
                <a:cs typeface="Verdana"/>
                <a:sym typeface="Verdana"/>
              </a:rPr>
              <a:t>Topology Lab</a:t>
            </a:r>
            <a:endParaRPr lang="en-US" sz="15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lvl="0">
              <a:buClr>
                <a:schemeClr val="accent4"/>
              </a:buClr>
              <a:buSzPct val="150000"/>
            </a:pPr>
            <a:endParaRPr lang="en-US" sz="1400" dirty="0" smtClean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ea typeface="Verdana"/>
              <a:cs typeface="Verdana"/>
              <a:sym typeface="Verdana"/>
            </a:endParaRPr>
          </a:p>
          <a:p>
            <a:pPr marL="342900" lvl="0" indent="-3429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 smtClean="0">
                <a:latin typeface="HelveticaNeueCyr" panose="02000503040000020004" pitchFamily="50" charset="-52"/>
              </a:rPr>
              <a:t>Research</a:t>
            </a:r>
            <a:endParaRPr lang="en-US" sz="3200" b="1" dirty="0"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2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78" y="3337497"/>
            <a:ext cx="2128162" cy="2128162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567878" y="1266393"/>
            <a:ext cx="3483918" cy="7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27145" y="1500444"/>
            <a:ext cx="3424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HelveticaNeueCyr" panose="02000503040000020004" pitchFamily="50" charset="-52"/>
              </a:rPr>
              <a:t>Joint </a:t>
            </a:r>
            <a:r>
              <a:rPr lang="en-US" sz="1600" dirty="0">
                <a:latin typeface="HelveticaNeueCyr" panose="02000503040000020004" pitchFamily="50" charset="-52"/>
              </a:rPr>
              <a:t>Department with SAS</a:t>
            </a:r>
            <a:endParaRPr lang="en-US" sz="1600" dirty="0">
              <a:solidFill>
                <a:srgbClr val="FFFFFF"/>
              </a:solidFill>
              <a:latin typeface="FuturaPTWebDemi"/>
            </a:endParaRPr>
          </a:p>
          <a:p>
            <a:pPr algn="ctr"/>
            <a:endParaRPr lang="en-US" sz="1600" dirty="0" smtClean="0">
              <a:latin typeface="HelveticaNeueCyr" panose="0200050304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667" y="260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372" y="1272014"/>
            <a:ext cx="3483918" cy="7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5763" y="1494882"/>
            <a:ext cx="329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NeueCyr" panose="02000503040000020004" pitchFamily="50" charset="-52"/>
              </a:rPr>
              <a:t>Joint Department with </a:t>
            </a:r>
            <a:r>
              <a:rPr lang="en-US" sz="1600" dirty="0" err="1">
                <a:latin typeface="HelveticaNeueCyr" panose="02000503040000020004" pitchFamily="50" charset="-52"/>
              </a:rPr>
              <a:t>Yandex</a:t>
            </a:r>
            <a:endParaRPr lang="en-US" sz="1600" i="0" dirty="0">
              <a:solidFill>
                <a:srgbClr val="FFFFFF"/>
              </a:solidFill>
              <a:effectLst/>
              <a:latin typeface="FuturaPTWebDemi"/>
            </a:endParaRPr>
          </a:p>
        </p:txBody>
      </p:sp>
      <p:pic>
        <p:nvPicPr>
          <p:cNvPr id="42" name="Picture 18" descr="https://static.tildacdn.com/tild3034-3739-4563-b932-643533376165/Yandex_logo_en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21" y="2169531"/>
            <a:ext cx="1347954" cy="5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16" y="6045674"/>
            <a:ext cx="2037427" cy="535222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551372" y="3095017"/>
            <a:ext cx="3483918" cy="7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572000" y="3095017"/>
            <a:ext cx="3483918" cy="7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5763" y="3098794"/>
            <a:ext cx="329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NeueCyr" panose="02000503040000020004" pitchFamily="50" charset="-52"/>
              </a:rPr>
              <a:t>Joint Department with </a:t>
            </a:r>
            <a:r>
              <a:rPr lang="en-US" sz="1600" dirty="0" smtClean="0">
                <a:latin typeface="HelveticaNeueCyr" panose="02000503040000020004" pitchFamily="50" charset="-52"/>
              </a:rPr>
              <a:t>the Federal </a:t>
            </a:r>
            <a:r>
              <a:rPr lang="en-US" sz="1600" dirty="0">
                <a:latin typeface="HelveticaNeueCyr" panose="02000503040000020004" pitchFamily="50" charset="-52"/>
              </a:rPr>
              <a:t>Research Center of Computer Science and </a:t>
            </a:r>
            <a:r>
              <a:rPr lang="en-US" sz="1600" dirty="0" smtClean="0">
                <a:latin typeface="HelveticaNeueCyr" panose="02000503040000020004" pitchFamily="50" charset="-52"/>
              </a:rPr>
              <a:t>Control</a:t>
            </a:r>
            <a:endParaRPr lang="en-US" sz="1600" i="0" dirty="0">
              <a:solidFill>
                <a:srgbClr val="FFFFFF"/>
              </a:solidFill>
              <a:effectLst/>
              <a:latin typeface="FuturaPTWebDem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22" y="4053486"/>
            <a:ext cx="2317298" cy="696184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666391" y="3098794"/>
            <a:ext cx="329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NeueCyr" panose="02000503040000020004" pitchFamily="50" charset="-52"/>
              </a:rPr>
              <a:t>Joint Department with </a:t>
            </a:r>
            <a:r>
              <a:rPr lang="en-US" sz="1600" dirty="0" smtClean="0">
                <a:latin typeface="HelveticaNeueCyr" panose="02000503040000020004" pitchFamily="50" charset="-52"/>
              </a:rPr>
              <a:t>the Institute </a:t>
            </a:r>
            <a:r>
              <a:rPr lang="en-US" sz="1600" dirty="0">
                <a:latin typeface="HelveticaNeueCyr" panose="02000503040000020004" pitchFamily="50" charset="-52"/>
              </a:rPr>
              <a:t>for Information Transmission Problems</a:t>
            </a:r>
            <a:endParaRPr lang="en-US" sz="1600" i="0" dirty="0">
              <a:solidFill>
                <a:srgbClr val="FFFFFF"/>
              </a:solidFill>
              <a:effectLst/>
              <a:latin typeface="FuturaPTWebDemi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9505" y="5147623"/>
            <a:ext cx="3483918" cy="7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A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87762" y="5261384"/>
            <a:ext cx="329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NeueCyr" panose="02000503040000020004" pitchFamily="50" charset="-52"/>
              </a:rPr>
              <a:t>Joint Department with the Institute for System Programming </a:t>
            </a:r>
            <a:r>
              <a:rPr lang="en-US" sz="1600" dirty="0" smtClean="0">
                <a:latin typeface="HelveticaNeueCyr" panose="02000503040000020004" pitchFamily="50" charset="-52"/>
              </a:rPr>
              <a:t>SAS</a:t>
            </a:r>
            <a:endParaRPr lang="en-US" sz="1600" dirty="0">
              <a:solidFill>
                <a:srgbClr val="FFFFFF"/>
              </a:solidFill>
              <a:latin typeface="FuturaPTWebDem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33" y="2155976"/>
            <a:ext cx="1513674" cy="62776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848810"/>
            <a:ext cx="9144000" cy="0"/>
          </a:xfrm>
          <a:prstGeom prst="line">
            <a:avLst/>
          </a:prstGeom>
          <a:ln w="28575">
            <a:solidFill>
              <a:srgbClr val="FFC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6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/>
            <a:r>
              <a:rPr lang="en-US" sz="3200" b="1" dirty="0">
                <a:latin typeface="HelveticaNeueCyr" panose="02000503040000020004" pitchFamily="50" charset="-52"/>
              </a:rPr>
              <a:t>Joint Departments</a:t>
            </a:r>
          </a:p>
        </p:txBody>
      </p:sp>
    </p:spTree>
    <p:extLst>
      <p:ext uri="{BB962C8B-B14F-4D97-AF65-F5344CB8AC3E}">
        <p14:creationId xmlns:p14="http://schemas.microsoft.com/office/powerpoint/2010/main" val="40102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945</Words>
  <Application>Microsoft Office PowerPoint</Application>
  <PresentationFormat>Экран (4:3)</PresentationFormat>
  <Paragraphs>323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FuturaPTWebDemi</vt:lpstr>
      <vt:lpstr>Helvetica</vt:lpstr>
      <vt:lpstr>Helvetica Neue</vt:lpstr>
      <vt:lpstr>HelveticaNeueCyr</vt:lpstr>
      <vt:lpstr>Textbook New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Nikitenko</dc:creator>
  <cp:lastModifiedBy>Карапетян Сергей Аркадьевич</cp:lastModifiedBy>
  <cp:revision>195</cp:revision>
  <dcterms:created xsi:type="dcterms:W3CDTF">2018-07-04T10:22:20Z</dcterms:created>
  <dcterms:modified xsi:type="dcterms:W3CDTF">2019-07-02T14:28:49Z</dcterms:modified>
</cp:coreProperties>
</file>