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4" r:id="rId1"/>
  </p:sldMasterIdLst>
  <p:notesMasterIdLst>
    <p:notesMasterId r:id="rId11"/>
  </p:notesMasterIdLst>
  <p:handoutMasterIdLst>
    <p:handoutMasterId r:id="rId12"/>
  </p:handoutMasterIdLst>
  <p:sldIdLst>
    <p:sldId id="257" r:id="rId2"/>
    <p:sldId id="356" r:id="rId3"/>
    <p:sldId id="259" r:id="rId4"/>
    <p:sldId id="354" r:id="rId5"/>
    <p:sldId id="355" r:id="rId6"/>
    <p:sldId id="350" r:id="rId7"/>
    <p:sldId id="352" r:id="rId8"/>
    <p:sldId id="353" r:id="rId9"/>
    <p:sldId id="348" r:id="rId10"/>
  </p:sldIdLst>
  <p:sldSz cx="10077450" cy="7583488"/>
  <p:notesSz cx="6797675" cy="9928225"/>
  <p:defaultTextStyle>
    <a:defPPr>
      <a:defRPr lang="en-US"/>
    </a:defPPr>
    <a:lvl1pPr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3238" indent="-4603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8063" indent="-9366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12888" indent="-14128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7713" indent="-18891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90">
          <p15:clr>
            <a:srgbClr val="A4A3A4"/>
          </p15:clr>
        </p15:guide>
        <p15:guide id="2" orient="horz" pos="4076">
          <p15:clr>
            <a:srgbClr val="A4A3A4"/>
          </p15:clr>
        </p15:guide>
        <p15:guide id="3" orient="horz" pos="1354">
          <p15:clr>
            <a:srgbClr val="A4A3A4"/>
          </p15:clr>
        </p15:guide>
        <p15:guide id="4" orient="horz" pos="4435">
          <p15:clr>
            <a:srgbClr val="A4A3A4"/>
          </p15:clr>
        </p15:guide>
        <p15:guide id="5" orient="horz" pos="794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pos="3060">
          <p15:clr>
            <a:srgbClr val="A4A3A4"/>
          </p15:clr>
        </p15:guide>
        <p15:guide id="8" pos="339">
          <p15:clr>
            <a:srgbClr val="A4A3A4"/>
          </p15:clr>
        </p15:guide>
        <p15:guide id="9" pos="3288">
          <p15:clr>
            <a:srgbClr val="A4A3A4"/>
          </p15:clr>
        </p15:guide>
        <p15:guide id="10" pos="60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0"/>
    <a:srgbClr val="8296AA"/>
    <a:srgbClr val="0018A8"/>
    <a:srgbClr val="002244"/>
    <a:srgbClr val="002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262" y="48"/>
      </p:cViewPr>
      <p:guideLst>
        <p:guide orient="horz" pos="1090"/>
        <p:guide orient="horz" pos="4076"/>
        <p:guide orient="horz" pos="1354"/>
        <p:guide orient="horz" pos="4435"/>
        <p:guide orient="horz" pos="794"/>
        <p:guide orient="horz" pos="341"/>
        <p:guide pos="3060"/>
        <p:guide pos="339"/>
        <p:guide pos="3288"/>
        <p:guide pos="60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972" y="90"/>
      </p:cViewPr>
      <p:guideLst>
        <p:guide orient="horz" pos="3127"/>
        <p:guide pos="2141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7A18FF-CAA9-4C89-85BD-F46375F76209}" type="datetime1">
              <a:rPr lang="en-US"/>
              <a:pPr>
                <a:defRPr/>
              </a:pPr>
              <a:t>10/7/2019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75DD79-09D4-4A7D-B8DB-D7871A57E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957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A79957-F4DA-47D6-8CDF-73C0C8B16C33}" type="datetime1">
              <a:rPr lang="en-US"/>
              <a:pPr>
                <a:defRPr/>
              </a:pPr>
              <a:t>10/7/2019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4538"/>
            <a:ext cx="49466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51A473-B2FE-45B8-A751-3C6DFF937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76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113EB3-5B88-471F-ACF2-CCB6F1297A87}" type="slidenum">
              <a:rPr lang="en-GB" smtClean="0"/>
              <a:pPr/>
              <a:t>0</a:t>
            </a:fld>
            <a:endParaRPr lang="en-GB"/>
          </a:p>
        </p:txBody>
      </p:sp>
      <p:sp>
        <p:nvSpPr>
          <p:cNvPr id="471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653ED-2F08-476D-A61C-5EDDB8F50152}" type="datetime4">
              <a:rPr lang="en-GB" smtClean="0"/>
              <a:pPr/>
              <a:t>07 October 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1A473-B2FE-45B8-A751-3C6DFF93726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1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ne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14" name="Rectangle 118"/>
          <p:cNvSpPr>
            <a:spLocks noGrp="1" noChangeArrowheads="1"/>
          </p:cNvSpPr>
          <p:nvPr>
            <p:ph type="ctrTitle" sz="quarter"/>
          </p:nvPr>
        </p:nvSpPr>
        <p:spPr>
          <a:xfrm>
            <a:off x="544997" y="4136895"/>
            <a:ext cx="6117450" cy="1001597"/>
          </a:xfrm>
        </p:spPr>
        <p:txBody>
          <a:bodyPr bIns="126000" anchor="b"/>
          <a:lstStyle>
            <a:lvl1pPr>
              <a:tabLst/>
              <a:defRPr sz="3200" b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15" name="Rectangle 1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4997" y="5138493"/>
            <a:ext cx="5580874" cy="647014"/>
          </a:xfrm>
        </p:spPr>
        <p:txBody>
          <a:bodyPr bIns="277200" anchor="b">
            <a:noAutofit/>
          </a:bodyPr>
          <a:lstStyle>
            <a:lvl1pPr eaLnBrk="0" hangingPunct="0">
              <a:spcBef>
                <a:spcPct val="0"/>
              </a:spcBef>
              <a:spcAft>
                <a:spcPts val="0"/>
              </a:spcAft>
              <a:defRPr b="0" baseline="0">
                <a:solidFill>
                  <a:srgbClr val="FFFFFF"/>
                </a:solidFill>
                <a:latin typeface="+mn-lt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c"/>
          <p:cNvSpPr txBox="1"/>
          <p:nvPr userDrawn="1"/>
        </p:nvSpPr>
        <p:spPr bwMode="ltGray">
          <a:xfrm>
            <a:off x="-3415004" y="9377867"/>
            <a:ext cx="10077450" cy="23270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100913" tIns="50457" rIns="100913" bIns="50457" rtlCol="0" anchor="t" anchorCtr="0">
            <a:spAutoFit/>
          </a:bodyPr>
          <a:lstStyle/>
          <a:p>
            <a:pPr algn="ctr" eaLnBrk="0" hangingPunct="0"/>
            <a:endParaRPr lang="en-US" sz="850" b="0" i="0" u="none" baseline="0" dirty="0" err="1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4" name="TextBox 12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5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7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5E70-3FF7-402A-9B9F-BFBC36D4B0B1}" type="datetime1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5FD7-1763-4E5D-977E-AB97C1D48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/>
          <p:cNvSpPr txBox="1">
            <a:spLocks noChangeArrowheads="1"/>
          </p:cNvSpPr>
          <p:nvPr userDrawn="1"/>
        </p:nvSpPr>
        <p:spPr bwMode="auto">
          <a:xfrm rot="16200000">
            <a:off x="-60325" y="-603250"/>
            <a:ext cx="957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12.5 cm (4.92 in)</a:t>
            </a:r>
          </a:p>
        </p:txBody>
      </p:sp>
      <p:sp>
        <p:nvSpPr>
          <p:cNvPr id="4" name="TextBox 54"/>
          <p:cNvSpPr txBox="1">
            <a:spLocks noChangeArrowheads="1"/>
          </p:cNvSpPr>
          <p:nvPr userDrawn="1"/>
        </p:nvSpPr>
        <p:spPr bwMode="auto">
          <a:xfrm rot="16200000">
            <a:off x="4293394" y="-567531"/>
            <a:ext cx="8858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0.5 cm (0.20 in)</a:t>
            </a:r>
          </a:p>
        </p:txBody>
      </p:sp>
      <p:sp>
        <p:nvSpPr>
          <p:cNvPr id="5" name="TextBox 54"/>
          <p:cNvSpPr txBox="1">
            <a:spLocks noChangeArrowheads="1"/>
          </p:cNvSpPr>
          <p:nvPr userDrawn="1"/>
        </p:nvSpPr>
        <p:spPr bwMode="auto">
          <a:xfrm rot="16200000">
            <a:off x="4895056" y="-567531"/>
            <a:ext cx="8858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0.5 cm (0.20 in)</a:t>
            </a:r>
          </a:p>
        </p:txBody>
      </p:sp>
      <p:sp>
        <p:nvSpPr>
          <p:cNvPr id="6" name="TextBox 54"/>
          <p:cNvSpPr txBox="1">
            <a:spLocks noChangeArrowheads="1"/>
          </p:cNvSpPr>
          <p:nvPr userDrawn="1"/>
        </p:nvSpPr>
        <p:spPr bwMode="auto">
          <a:xfrm rot="16200000">
            <a:off x="9178925" y="-603250"/>
            <a:ext cx="957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12.5 cm (4.92 in)</a:t>
            </a:r>
          </a:p>
        </p:txBody>
      </p:sp>
      <p:sp>
        <p:nvSpPr>
          <p:cNvPr id="7" name="TextBox 54"/>
          <p:cNvSpPr txBox="1">
            <a:spLocks noChangeArrowheads="1"/>
          </p:cNvSpPr>
          <p:nvPr userDrawn="1"/>
        </p:nvSpPr>
        <p:spPr bwMode="auto">
          <a:xfrm>
            <a:off x="-1563688" y="350838"/>
            <a:ext cx="1485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Logo top 9.03 cm (3.55 in)</a:t>
            </a:r>
          </a:p>
        </p:txBody>
      </p:sp>
      <p:sp>
        <p:nvSpPr>
          <p:cNvPr id="8" name="TextBox 54"/>
          <p:cNvSpPr txBox="1">
            <a:spLocks noChangeArrowheads="1"/>
          </p:cNvSpPr>
          <p:nvPr userDrawn="1"/>
        </p:nvSpPr>
        <p:spPr bwMode="auto">
          <a:xfrm rot="16200000">
            <a:off x="-686593" y="-950119"/>
            <a:ext cx="1651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</a:rPr>
              <a:t>13.25 cm – identifier (5.51 in)</a:t>
            </a:r>
          </a:p>
        </p:txBody>
      </p:sp>
      <p:sp>
        <p:nvSpPr>
          <p:cNvPr id="9" name="TextBox 54"/>
          <p:cNvSpPr txBox="1">
            <a:spLocks noChangeArrowheads="1"/>
          </p:cNvSpPr>
          <p:nvPr userDrawn="1"/>
        </p:nvSpPr>
        <p:spPr bwMode="auto">
          <a:xfrm>
            <a:off x="-2895600" y="1550988"/>
            <a:ext cx="28178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Top text box without title content 5.72 cm (2.25 in)</a:t>
            </a:r>
          </a:p>
        </p:txBody>
      </p:sp>
      <p:sp>
        <p:nvSpPr>
          <p:cNvPr id="10" name="TextBox 54"/>
          <p:cNvSpPr txBox="1">
            <a:spLocks noChangeArrowheads="1"/>
          </p:cNvSpPr>
          <p:nvPr userDrawn="1"/>
        </p:nvSpPr>
        <p:spPr bwMode="auto">
          <a:xfrm>
            <a:off x="-1274763" y="6840538"/>
            <a:ext cx="11969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Line 9.03cm (3.55 in)</a:t>
            </a:r>
          </a:p>
        </p:txBody>
      </p:sp>
      <p:sp>
        <p:nvSpPr>
          <p:cNvPr id="11" name="TextBox 54"/>
          <p:cNvSpPr txBox="1">
            <a:spLocks noChangeArrowheads="1"/>
          </p:cNvSpPr>
          <p:nvPr userDrawn="1"/>
        </p:nvSpPr>
        <p:spPr bwMode="auto">
          <a:xfrm>
            <a:off x="-2719388" y="1949450"/>
            <a:ext cx="2641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Top text box with title content 4.56 cm (1.80 in)</a:t>
            </a:r>
          </a:p>
        </p:txBody>
      </p:sp>
      <p:sp>
        <p:nvSpPr>
          <p:cNvPr id="12" name="TextBox 54"/>
          <p:cNvSpPr txBox="1">
            <a:spLocks noChangeArrowheads="1"/>
          </p:cNvSpPr>
          <p:nvPr userDrawn="1"/>
        </p:nvSpPr>
        <p:spPr bwMode="auto">
          <a:xfrm>
            <a:off x="-1978025" y="1060450"/>
            <a:ext cx="19002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Title box bottom 7.03 cm (2.77 in)</a:t>
            </a:r>
          </a:p>
        </p:txBody>
      </p:sp>
      <p:sp>
        <p:nvSpPr>
          <p:cNvPr id="13" name="TextBox 54"/>
          <p:cNvSpPr txBox="1">
            <a:spLocks noChangeArrowheads="1"/>
          </p:cNvSpPr>
          <p:nvPr userDrawn="1"/>
        </p:nvSpPr>
        <p:spPr bwMode="auto">
          <a:xfrm>
            <a:off x="-1954213" y="6269038"/>
            <a:ext cx="18764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Bottom text box 7.44 cm (2.93 in)</a:t>
            </a:r>
          </a:p>
        </p:txBody>
      </p:sp>
      <p:cxnSp>
        <p:nvCxnSpPr>
          <p:cNvPr id="14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16" name="TextBox 13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17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8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9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Title 178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tabLst/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9C48-F77D-4A48-9724-1EA27D4BF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wo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"/>
            <a:ext cx="10077450" cy="7582178"/>
          </a:xfrm>
          <a:prstGeom prst="rect">
            <a:avLst/>
          </a:prstGeom>
        </p:spPr>
      </p:pic>
      <p:sp>
        <p:nvSpPr>
          <p:cNvPr id="18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9" name="Group 23"/>
          <p:cNvGrpSpPr>
            <a:grpSpLocks/>
          </p:cNvGrpSpPr>
          <p:nvPr userDrawn="1"/>
        </p:nvGrpSpPr>
        <p:grpSpPr bwMode="auto">
          <a:xfrm>
            <a:off x="0" y="93018"/>
            <a:ext cx="1865396" cy="446732"/>
            <a:chOff x="0" y="222355"/>
            <a:chExt cx="1863654" cy="446951"/>
          </a:xfrm>
        </p:grpSpPr>
        <p:sp>
          <p:nvSpPr>
            <p:cNvPr id="20" name="TextBox 24"/>
            <p:cNvSpPr txBox="1"/>
            <p:nvPr userDrawn="1"/>
          </p:nvSpPr>
          <p:spPr bwMode="auto">
            <a:xfrm>
              <a:off x="0" y="438361"/>
              <a:ext cx="1863654" cy="230945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 smtClean="0">
                  <a:solidFill>
                    <a:srgbClr val="0092D0"/>
                  </a:solidFill>
                  <a:latin typeface="+mn-lt"/>
                  <a:cs typeface="+mn-cs"/>
                </a:rPr>
                <a:t>Technology Centre</a:t>
              </a:r>
              <a:endParaRPr lang="en-US" sz="1500" dirty="0">
                <a:solidFill>
                  <a:srgbClr val="0092D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TextBox 25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chemeClr val="bg1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>
            <p:ph type="ctrTitle" sz="quarter"/>
          </p:nvPr>
        </p:nvSpPr>
        <p:spPr>
          <a:xfrm>
            <a:off x="544996" y="3819655"/>
            <a:ext cx="5580875" cy="1001597"/>
          </a:xfrm>
          <a:noFill/>
          <a:ln w="9525" algn="ctr">
            <a:noFill/>
            <a:miter lim="800000"/>
            <a:headEnd/>
            <a:tailEnd/>
          </a:ln>
        </p:spPr>
        <p:txBody>
          <a:bodyPr rIns="0" bIns="126000"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lang="en-GB" sz="3200" b="0" baseline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15" name="Rectangle 1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4996" y="4821250"/>
            <a:ext cx="5580875" cy="982800"/>
          </a:xfrm>
          <a:noFill/>
          <a:ln w="9525" algn="ctr">
            <a:noFill/>
            <a:miter lim="800000"/>
            <a:headEnd/>
            <a:tailEnd/>
          </a:ln>
        </p:spPr>
        <p:txBody>
          <a:bodyPr bIns="277200" anchor="b"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0"/>
              </a:spcAft>
              <a:defRPr lang="en-US" sz="2200" b="0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- content are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540000" y="1730375"/>
            <a:ext cx="9000000" cy="4741200"/>
          </a:xfrm>
        </p:spPr>
        <p:txBody>
          <a:bodyPr/>
          <a:lstStyle>
            <a:lvl1pPr marL="0" indent="0">
              <a:defRPr baseline="0">
                <a:solidFill>
                  <a:srgbClr val="0092D0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4000"/>
            <a:ext cx="8461375" cy="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tabLst/>
              <a:defRPr lang="en-US" sz="2600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23D5-80FA-4D65-8849-75CBA8AC6522}" type="datetime1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9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B545-16C2-4DA8-983B-9F52F7040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and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899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538163" y="2149200"/>
            <a:ext cx="9000000" cy="4320000"/>
          </a:xfrm>
        </p:spPr>
        <p:txBody>
          <a:bodyPr/>
          <a:lstStyle>
            <a:lvl1pPr>
              <a:defRPr>
                <a:solidFill>
                  <a:srgbClr val="0092D0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4000"/>
            <a:ext cx="8460000" cy="75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39500" y="1730375"/>
            <a:ext cx="900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526D-8D3E-42F4-8476-6310B1C2EB42}" type="datetime1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CC7E-8EAC-4A84-9FB9-CF887B78C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899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39500" y="1730375"/>
            <a:ext cx="900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0620-BF66-4824-825C-1357FEAB9D72}" type="datetime1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338F-B418-4499-B0A6-13DF33D1A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content area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7" name="TextBox 12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8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0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504000"/>
            <a:ext cx="8460000" cy="7564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600" kern="1200" noProof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725" y="1729450"/>
            <a:ext cx="4320000" cy="47412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1728000"/>
            <a:ext cx="4320000" cy="47412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922D-E81A-48B2-8899-A9FCAAEDF752}" type="datetime1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0ECF1-BDC4-4C21-832C-118753C9B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and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15"/>
          <p:cNvCxnSpPr>
            <a:cxnSpLocks noChangeShapeType="1"/>
          </p:cNvCxnSpPr>
          <p:nvPr userDrawn="1"/>
        </p:nvCxnSpPr>
        <p:spPr bwMode="auto">
          <a:xfrm>
            <a:off x="521970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504000"/>
            <a:ext cx="8460000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US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149200"/>
            <a:ext cx="4320000" cy="43200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2149200"/>
            <a:ext cx="4320000" cy="43200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8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522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48E2-B9FE-40BE-83DC-6847939A134E}" type="datetime1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21"/>
          </p:nvPr>
        </p:nvSpPr>
        <p:spPr>
          <a:xfrm>
            <a:off x="2058988" y="7446963"/>
            <a:ext cx="2309812" cy="138112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8E98-5AA5-4CDD-8628-BFBDB622A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15"/>
          <p:cNvCxnSpPr>
            <a:cxnSpLocks noChangeShapeType="1"/>
          </p:cNvCxnSpPr>
          <p:nvPr userDrawn="1"/>
        </p:nvCxnSpPr>
        <p:spPr bwMode="auto">
          <a:xfrm>
            <a:off x="521970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522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E9E2-F58E-4002-A094-77E7C61C9A9C}" type="datetime1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0441-F8A6-432F-9EA4-BF0C488AE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5" name="TextBox 12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6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7" name="TextBox 14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8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2" y="504000"/>
            <a:ext cx="8460000" cy="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600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530225" y="7446963"/>
            <a:ext cx="1387475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7C9DD-2707-4DA8-8251-EA7CF5BA0F67}" type="datetime1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572C-0655-46F9-933B-4DB215658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3238"/>
            <a:ext cx="84613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54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728788"/>
            <a:ext cx="8999537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30225" y="7445375"/>
            <a:ext cx="1387475" cy="1381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24BF0A8-53F2-4341-8C41-4E27DF81D90F}" type="datetime1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070100" y="7445375"/>
            <a:ext cx="2309813" cy="13811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997950" y="7042150"/>
            <a:ext cx="539750" cy="312738"/>
          </a:xfrm>
          <a:prstGeom prst="rect">
            <a:avLst/>
          </a:prstGeom>
        </p:spPr>
        <p:txBody>
          <a:bodyPr vert="horz" wrap="none" lIns="0" tIns="3600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B0E99F78-64DA-44F9-87E8-89FDF2388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c"/>
          <p:cNvSpPr txBox="1"/>
          <p:nvPr userDrawn="1"/>
        </p:nvSpPr>
        <p:spPr bwMode="ltGray">
          <a:xfrm>
            <a:off x="0" y="7390447"/>
            <a:ext cx="10077450" cy="23270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100913" tIns="50457" rIns="100913" bIns="50457" rtlCol="0" anchor="t" anchorCtr="0">
            <a:spAutoFit/>
          </a:bodyPr>
          <a:lstStyle/>
          <a:p>
            <a:pPr algn="ctr" eaLnBrk="0" hangingPunct="0"/>
            <a:endParaRPr lang="en-US" sz="850" b="0" i="0" u="none" baseline="0" dirty="0" err="1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3" name="MSIPCMContentMarking" descr="{&quot;HashCode&quot;:-1264128617,&quot;Placement&quot;:&quot;Footer&quot;}"/>
          <p:cNvSpPr txBox="1"/>
          <p:nvPr userDrawn="1"/>
        </p:nvSpPr>
        <p:spPr bwMode="ltGray">
          <a:xfrm>
            <a:off x="4908338" y="7321143"/>
            <a:ext cx="260773" cy="26234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de-DE" sz="1000" dirty="0" err="1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14" r:id="rId1"/>
    <p:sldLayoutId id="2147485415" r:id="rId2"/>
    <p:sldLayoutId id="2147485416" r:id="rId3"/>
    <p:sldLayoutId id="2147485417" r:id="rId4"/>
    <p:sldLayoutId id="2147485418" r:id="rId5"/>
    <p:sldLayoutId id="2147485419" r:id="rId6"/>
    <p:sldLayoutId id="2147485420" r:id="rId7"/>
    <p:sldLayoutId id="2147485421" r:id="rId8"/>
    <p:sldLayoutId id="2147485422" r:id="rId9"/>
    <p:sldLayoutId id="2147485423" r:id="rId10"/>
    <p:sldLayoutId id="2147485424" r:id="rId11"/>
  </p:sldLayoutIdLst>
  <p:transition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9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5pPr>
      <a:lvl6pPr marL="504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6pPr>
      <a:lvl7pPr marL="10091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7pPr>
      <a:lvl8pPr marL="1513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8pPr>
      <a:lvl9pPr marL="201826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ts val="300"/>
        </a:spcAft>
        <a:defRPr sz="2200" kern="1200">
          <a:solidFill>
            <a:srgbClr val="0092D0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ts val="300"/>
        </a:spcBef>
        <a:spcAft>
          <a:spcPts val="300"/>
        </a:spcAft>
        <a:defRPr sz="2200" kern="1200">
          <a:solidFill>
            <a:schemeClr val="tx1"/>
          </a:solidFill>
          <a:latin typeface="+mn-lt"/>
          <a:ea typeface="ＭＳ Ｐゴシック" pitchFamily="-109" charset="-128"/>
        </a:defRPr>
      </a:lvl2pPr>
      <a:lvl3pPr marL="447675" indent="-442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200" kern="1200">
          <a:solidFill>
            <a:schemeClr val="tx1"/>
          </a:solidFill>
          <a:latin typeface="+mn-lt"/>
          <a:ea typeface="ＭＳ Ｐゴシック" pitchFamily="-109" charset="-128"/>
        </a:defRPr>
      </a:lvl3pPr>
      <a:lvl4pPr marL="895350" indent="-442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000" kern="1200">
          <a:solidFill>
            <a:schemeClr val="tx1"/>
          </a:solidFill>
          <a:latin typeface="+mn-lt"/>
          <a:ea typeface="ＭＳ Ｐゴシック" pitchFamily="-109" charset="-128"/>
        </a:defRPr>
      </a:lvl4pPr>
      <a:lvl5pPr marL="1343025" indent="-44767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000" kern="1200">
          <a:solidFill>
            <a:schemeClr val="tx1"/>
          </a:solidFill>
          <a:latin typeface="+mn-lt"/>
          <a:ea typeface="ＭＳ Ｐゴシック" pitchFamily="-109" charset="-128"/>
        </a:defRPr>
      </a:lvl5pPr>
      <a:lvl6pPr marL="1301711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6pPr>
      <a:lvl7pPr marL="1806276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7pPr>
      <a:lvl8pPr marL="2310842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8pPr>
      <a:lvl9pPr marL="2815408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66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32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698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264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830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396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961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527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544996" y="4050766"/>
            <a:ext cx="5580875" cy="1001597"/>
          </a:xfrm>
        </p:spPr>
        <p:txBody>
          <a:bodyPr/>
          <a:lstStyle/>
          <a:p>
            <a:r>
              <a:rPr lang="ru-RU" dirty="0" err="1" smtClean="0"/>
              <a:t>Алгосимулятор</a:t>
            </a:r>
            <a:endParaRPr lang="ru-RU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544996" y="5052361"/>
            <a:ext cx="5580875" cy="982800"/>
          </a:xfrm>
        </p:spPr>
        <p:txBody>
          <a:bodyPr/>
          <a:lstStyle/>
          <a:p>
            <a:r>
              <a:rPr lang="ru-RU" dirty="0" smtClean="0"/>
              <a:t>Балашов Антон</a:t>
            </a:r>
          </a:p>
          <a:p>
            <a:r>
              <a:rPr lang="ru-RU" dirty="0" smtClean="0"/>
              <a:t>Еременков Алексей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Технологический центр </a:t>
            </a:r>
            <a:r>
              <a:rPr lang="ru-RU" dirty="0" err="1" smtClean="0"/>
              <a:t>Дойче</a:t>
            </a:r>
            <a:r>
              <a:rPr lang="ru-RU" dirty="0" smtClean="0"/>
              <a:t> Банка в России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1C4923D5-80FA-4D65-8849-75CBA8AC6522}" type="datetime1">
              <a:rPr lang="en-US" smtClean="0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EBAAB545-16C2-4DA8-983B-9F52F7040FB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8482" y="1550495"/>
            <a:ext cx="2962275" cy="2714625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092" y="3790950"/>
            <a:ext cx="3191058" cy="242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 bwMode="ltGray">
          <a:xfrm>
            <a:off x="6509406" y="2304071"/>
            <a:ext cx="2831351" cy="3788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ctr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070C0"/>
                </a:solidFill>
                <a:latin typeface="+mn-lt"/>
              </a:rPr>
              <a:t>Более 1000 сотрудников</a:t>
            </a:r>
          </a:p>
        </p:txBody>
      </p:sp>
      <p:sp>
        <p:nvSpPr>
          <p:cNvPr id="19" name="TextBox 18"/>
          <p:cNvSpPr txBox="1"/>
          <p:nvPr/>
        </p:nvSpPr>
        <p:spPr bwMode="ltGray">
          <a:xfrm>
            <a:off x="8226425" y="3388290"/>
            <a:ext cx="614362" cy="3481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ctr"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chemeClr val="accent1"/>
                </a:solidFill>
                <a:latin typeface="+mn-lt"/>
              </a:rPr>
              <a:t>25%</a:t>
            </a:r>
          </a:p>
        </p:txBody>
      </p:sp>
      <p:sp>
        <p:nvSpPr>
          <p:cNvPr id="20" name="TextBox 19"/>
          <p:cNvSpPr txBox="1"/>
          <p:nvPr/>
        </p:nvSpPr>
        <p:spPr bwMode="ltGray">
          <a:xfrm>
            <a:off x="6773817" y="3365175"/>
            <a:ext cx="614362" cy="3481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ctr">
            <a:spAutoFit/>
          </a:bodyPr>
          <a:lstStyle/>
          <a:p>
            <a:pPr algn="ctr" eaLnBrk="0" hangingPunct="0"/>
            <a:r>
              <a:rPr lang="ru-RU" sz="1600" dirty="0">
                <a:solidFill>
                  <a:schemeClr val="accent1"/>
                </a:solidFill>
                <a:latin typeface="+mn-lt"/>
              </a:rPr>
              <a:t>7</a:t>
            </a:r>
            <a:r>
              <a:rPr lang="ru-RU" sz="1600" dirty="0" smtClean="0">
                <a:solidFill>
                  <a:schemeClr val="accent1"/>
                </a:solidFill>
                <a:latin typeface="+mn-lt"/>
              </a:rPr>
              <a:t>5%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20000" y="1581150"/>
            <a:ext cx="5279013" cy="792000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1062962" eaLnBrk="0" hangingPunct="0">
              <a:tabLst>
                <a:tab pos="1386928" algn="l"/>
              </a:tabLst>
            </a:pPr>
            <a:r>
              <a:rPr lang="ru-RU" sz="2400" dirty="0" err="1">
                <a:solidFill>
                  <a:srgbClr val="FFFFFF"/>
                </a:solidFill>
                <a:latin typeface="+mn-lt"/>
              </a:rPr>
              <a:t>Бэкенды</a:t>
            </a:r>
            <a:r>
              <a:rPr lang="ru-RU" sz="24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+mn-lt"/>
              </a:rPr>
              <a:t>десктопные</a:t>
            </a:r>
            <a:r>
              <a:rPr lang="ru-RU" sz="2400" dirty="0">
                <a:solidFill>
                  <a:srgbClr val="FFFFFF"/>
                </a:solidFill>
                <a:latin typeface="+mn-lt"/>
              </a:rPr>
              <a:t> приложения, 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web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20000" y="2424971"/>
            <a:ext cx="5279013" cy="792000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1062962" eaLnBrk="0" hangingPunct="0">
              <a:tabLst>
                <a:tab pos="1386928" algn="l"/>
              </a:tabLst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Java, JavaScript, C#, C++, 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Python</a:t>
            </a:r>
            <a:endParaRPr lang="ru-RU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20000" y="3252917"/>
            <a:ext cx="5279013" cy="792000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1062962" eaLnBrk="0" hangingPunct="0">
              <a:tabLst>
                <a:tab pos="1386928" algn="l"/>
              </a:tabLst>
            </a:pPr>
            <a:r>
              <a:rPr lang="ru-RU" sz="2400" dirty="0">
                <a:solidFill>
                  <a:srgbClr val="FFFFFF"/>
                </a:solidFill>
                <a:latin typeface="+mn-lt"/>
              </a:rPr>
              <a:t>Базы данных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20000" y="4093563"/>
            <a:ext cx="5279013" cy="792000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1062962" eaLnBrk="0" hangingPunct="0">
              <a:tabLst>
                <a:tab pos="1386928" algn="l"/>
              </a:tabLst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Windows, Linux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20000" y="4933950"/>
            <a:ext cx="5279013" cy="792000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1062962" eaLnBrk="0" hangingPunct="0">
              <a:tabLst>
                <a:tab pos="1386928" algn="l"/>
              </a:tabLst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Agile development</a:t>
            </a:r>
            <a:endParaRPr lang="ru-RU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7750" y="5792950"/>
            <a:ext cx="5279013" cy="792000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1062962" eaLnBrk="0" hangingPunct="0">
              <a:tabLst>
                <a:tab pos="1386928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Big data</a:t>
            </a:r>
            <a:endParaRPr lang="ru-RU" sz="2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56706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Date Placeholder 7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8C1812-3514-43CE-B249-8F4F2A03438F}" type="datetime9">
              <a:rPr lang="en-US" smtClean="0"/>
              <a:pPr/>
              <a:t>10/7/2019 4:50:59 PM</a:t>
            </a:fld>
            <a:endParaRPr lang="en-US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889F1F-2E5D-4AA3-B4EB-CD57ABBD95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занимается инвестиционный банк?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/>
              <a:t>П</a:t>
            </a:r>
            <a:r>
              <a:rPr lang="ru-RU" sz="2300" dirty="0" smtClean="0"/>
              <a:t>ривлечение </a:t>
            </a:r>
            <a:r>
              <a:rPr lang="ru-RU" sz="2300" dirty="0"/>
              <a:t>капитала на мировых финансовых </a:t>
            </a:r>
            <a:r>
              <a:rPr lang="ru-RU" sz="2300" dirty="0" smtClean="0"/>
              <a:t>рынках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/>
              <a:t>К</a:t>
            </a:r>
            <a:r>
              <a:rPr lang="ru-RU" sz="2300" dirty="0" smtClean="0"/>
              <a:t>онсультационные услуги </a:t>
            </a:r>
            <a:r>
              <a:rPr lang="ru-RU" sz="2300" dirty="0"/>
              <a:t>при покупке и продаже </a:t>
            </a:r>
            <a:r>
              <a:rPr lang="ru-RU" sz="2300" dirty="0" smtClean="0"/>
              <a:t>бизнеса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b="1" dirty="0"/>
              <a:t>Б</a:t>
            </a:r>
            <a:r>
              <a:rPr lang="ru-RU" sz="2300" b="1" dirty="0" smtClean="0"/>
              <a:t>рокерские услуги. Является ведущим </a:t>
            </a:r>
            <a:r>
              <a:rPr lang="ru-RU" sz="2300" b="1" dirty="0"/>
              <a:t>посредником при торговле акциями и облигациями, производными финансовыми инструментами, валютами и сырьевыми </a:t>
            </a:r>
            <a:r>
              <a:rPr lang="ru-RU" sz="2300" b="1" dirty="0" smtClean="0"/>
              <a:t>товарами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Аналитика по рынкам</a:t>
            </a:r>
            <a:endParaRPr lang="ru-RU" sz="2300" dirty="0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0" y="7042150"/>
            <a:ext cx="1516264" cy="542925"/>
            <a:chOff x="1" y="7040563"/>
            <a:chExt cx="1515651" cy="54292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" y="7212339"/>
              <a:ext cx="1515651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dirty="0" smtClean="0">
                  <a:solidFill>
                    <a:srgbClr val="0092D0"/>
                  </a:solidFill>
                  <a:latin typeface="+mn-lt"/>
                  <a:cs typeface="+mn-cs"/>
                </a:rPr>
                <a:t>Technology</a:t>
              </a:r>
              <a:r>
                <a:rPr lang="en-US" sz="900" baseline="0" dirty="0" smtClean="0">
                  <a:solidFill>
                    <a:srgbClr val="0092D0"/>
                  </a:solidFill>
                  <a:latin typeface="+mn-lt"/>
                  <a:cs typeface="+mn-cs"/>
                </a:rPr>
                <a:t> Centre</a:t>
              </a:r>
              <a:endParaRPr lang="en-US" sz="900" dirty="0">
                <a:solidFill>
                  <a:srgbClr val="0092D0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12" name="Freeform 4"/>
          <p:cNvSpPr>
            <a:spLocks noEditPoints="1"/>
          </p:cNvSpPr>
          <p:nvPr/>
        </p:nvSpPr>
        <p:spPr bwMode="black">
          <a:xfrm>
            <a:off x="8999538" y="541338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530225" y="5737094"/>
            <a:ext cx="4314804" cy="1305056"/>
          </a:xfrm>
        </p:spPr>
        <p:txBody>
          <a:bodyPr/>
          <a:lstStyle/>
          <a:p>
            <a:r>
              <a:rPr lang="ru-RU" dirty="0" smtClean="0"/>
              <a:t>много людей; </a:t>
            </a:r>
          </a:p>
          <a:p>
            <a:r>
              <a:rPr lang="ru-RU" dirty="0" smtClean="0"/>
              <a:t>много шума;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медленное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заключение сделок.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Торговля на бирже. Раньше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1C4923D5-80FA-4D65-8849-75CBA8AC6522}" type="datetime1">
              <a:rPr lang="en-US" smtClean="0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EBAAB545-16C2-4DA8-983B-9F52F7040F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6513922" y="6389622"/>
            <a:ext cx="302377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algn="r" defTabSz="914400"/>
            <a:r>
              <a:rPr lang="ru-RU" sz="1100" i="1" dirty="0" smtClean="0">
                <a:solidFill>
                  <a:schemeClr val="bg1">
                    <a:lumMod val="75000"/>
                  </a:schemeClr>
                </a:solidFill>
              </a:rPr>
              <a:t>Источник:</a:t>
            </a:r>
          </a:p>
          <a:p>
            <a:pPr algn="r" defTabSz="914400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</a:rPr>
              <a:t>birdinflight.com/</a:t>
            </a:r>
            <a:r>
              <a:rPr lang="en-US" sz="1100" i="1" dirty="0" err="1" smtClean="0">
                <a:solidFill>
                  <a:schemeClr val="bg1">
                    <a:lumMod val="75000"/>
                  </a:schemeClr>
                </a:solidFill>
              </a:rPr>
              <a:t>ru</a:t>
            </a:r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100" i="1" dirty="0" err="1" smtClean="0">
                <a:solidFill>
                  <a:schemeClr val="bg1">
                    <a:lumMod val="75000"/>
                  </a:schemeClr>
                </a:solidFill>
              </a:rPr>
              <a:t>vdohnovenie</a:t>
            </a:r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100" i="1" dirty="0" err="1" smtClean="0">
                <a:solidFill>
                  <a:schemeClr val="bg1">
                    <a:lumMod val="75000"/>
                  </a:schemeClr>
                </a:solidFill>
              </a:rPr>
              <a:t>resursy</a:t>
            </a:r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</a:rPr>
              <a:t>/kak-eto-vyglyadelo-amerikanskaya-birzha.html</a:t>
            </a:r>
            <a:endParaRPr lang="de-DE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 descr="https://birdinflight.com/wp-content/uploads/2015/09/Financ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542892"/>
            <a:ext cx="5015726" cy="354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irdinflight.com/wp-content/uploads/2015/09/Finance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77" y="504000"/>
            <a:ext cx="3473123" cy="547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482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540000" y="5718240"/>
            <a:ext cx="4333658" cy="1323910"/>
          </a:xfrm>
        </p:spPr>
        <p:txBody>
          <a:bodyPr/>
          <a:lstStyle/>
          <a:p>
            <a:r>
              <a:rPr lang="ru-RU" dirty="0" smtClean="0"/>
              <a:t>чуть меньше людей; </a:t>
            </a:r>
          </a:p>
          <a:p>
            <a:r>
              <a:rPr lang="ru-RU" dirty="0" smtClean="0"/>
              <a:t>все также много шума;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мгновенное</a:t>
            </a:r>
            <a:r>
              <a:rPr lang="ru-RU" dirty="0" smtClean="0"/>
              <a:t> заключение сделок.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Торговля на бирже. Сейчас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1C4923D5-80FA-4D65-8849-75CBA8AC6522}" type="datetime1">
              <a:rPr lang="en-US" smtClean="0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EBAAB545-16C2-4DA8-983B-9F52F7040F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2" name="Picture 4" descr="ÐÐ°ÑÑÐ¸Ð½ÐºÐ¸ Ð¿Ð¾ Ð·Ð°Ð¿ÑÐ¾ÑÑ equity tra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86"/>
          <a:stretch/>
        </p:blipFill>
        <p:spPr bwMode="auto">
          <a:xfrm>
            <a:off x="6789232" y="1054433"/>
            <a:ext cx="2816682" cy="42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6513922" y="5795734"/>
            <a:ext cx="3023778" cy="117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algn="r" defTabSz="914400"/>
            <a:r>
              <a:rPr lang="ru-RU" sz="1100" i="1" dirty="0" smtClean="0">
                <a:solidFill>
                  <a:schemeClr val="bg1">
                    <a:lumMod val="75000"/>
                  </a:schemeClr>
                </a:solidFill>
              </a:rPr>
              <a:t>Источник</a:t>
            </a:r>
            <a:r>
              <a:rPr lang="ru-RU" sz="1100" i="1" dirty="0">
                <a:solidFill>
                  <a:schemeClr val="bg1">
                    <a:lumMod val="75000"/>
                  </a:schemeClr>
                </a:solidFill>
              </a:rPr>
              <a:t>и</a:t>
            </a:r>
            <a:r>
              <a:rPr lang="ru-RU" sz="1100" i="1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ru-RU" sz="1100" i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r" defTabSz="914400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</a:rPr>
              <a:t>medium.com/career-relaunch/5-essential-tips-for-career-change-2f2d13dbfb13</a:t>
            </a:r>
            <a:endParaRPr lang="en-US" sz="1100" i="1" dirty="0">
              <a:solidFill>
                <a:schemeClr val="bg1">
                  <a:lumMod val="75000"/>
                </a:schemeClr>
              </a:solidFill>
            </a:endParaRPr>
          </a:p>
          <a:p>
            <a:pPr algn="r" defTabSz="914400"/>
            <a:r>
              <a:rPr lang="en-US" sz="1100" i="1" dirty="0" smtClean="0">
                <a:solidFill>
                  <a:schemeClr val="bg1">
                    <a:lumMod val="75000"/>
                  </a:schemeClr>
                </a:solidFill>
              </a:rPr>
              <a:t>www.wallstreetprep.com/knowledge/sales-trading-and-equity-research</a:t>
            </a:r>
            <a:endParaRPr lang="de-DE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4" descr="Bildergebnis fÃ¼r trading des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8"/>
          <a:stretch/>
        </p:blipFill>
        <p:spPr bwMode="auto">
          <a:xfrm>
            <a:off x="447754" y="1054434"/>
            <a:ext cx="5964787" cy="424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230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Алгосимулятор</a:t>
            </a:r>
            <a:r>
              <a:rPr lang="en-GB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для проверки работы </a:t>
            </a:r>
            <a:r>
              <a:rPr lang="ru-RU" dirty="0" err="1" smtClean="0"/>
              <a:t>трейдинговых</a:t>
            </a:r>
            <a:r>
              <a:rPr lang="ru-RU" dirty="0" smtClean="0"/>
              <a:t> алгоритмов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1C4923D5-80FA-4D65-8849-75CBA8AC6522}" type="datetime1">
              <a:rPr lang="en-US" smtClean="0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EBAAB545-16C2-4DA8-983B-9F52F7040F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540000" y="3493193"/>
            <a:ext cx="9000000" cy="47412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/>
              <a:t>Сервер для запуска алгоритма </a:t>
            </a:r>
            <a:r>
              <a:rPr lang="ru-RU" sz="2000" dirty="0"/>
              <a:t>пользователя на тестовых данных</a:t>
            </a:r>
            <a:endParaRPr lang="de-DE" sz="2000" dirty="0"/>
          </a:p>
          <a:p>
            <a:pPr marL="790575" lvl="2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/>
              <a:t>Загрузка временных рядов</a:t>
            </a:r>
          </a:p>
          <a:p>
            <a:pPr marL="1238250" lvl="3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 smtClean="0"/>
              <a:t>Квоты</a:t>
            </a:r>
          </a:p>
          <a:p>
            <a:pPr marL="1238250" lvl="3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 smtClean="0"/>
              <a:t>Сделки</a:t>
            </a:r>
          </a:p>
          <a:p>
            <a:pPr marL="790575" lvl="2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/>
              <a:t>Компиляция алгоритма пользователя</a:t>
            </a:r>
          </a:p>
          <a:p>
            <a:pPr marL="790575" lvl="2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/>
              <a:t>Запуск алгоритма на тестовых данных</a:t>
            </a:r>
            <a:endParaRPr lang="de-DE" sz="20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 smtClean="0"/>
              <a:t>User </a:t>
            </a:r>
            <a:r>
              <a:rPr lang="en-GB" sz="2000" dirty="0"/>
              <a:t>Interface</a:t>
            </a:r>
            <a:r>
              <a:rPr lang="en-GB" sz="2000" dirty="0" smtClean="0"/>
              <a:t>:</a:t>
            </a:r>
            <a:endParaRPr lang="ru-RU" sz="2000" dirty="0" smtClean="0"/>
          </a:p>
          <a:p>
            <a:pPr marL="790575" lvl="2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/>
              <a:t>рейтинг лучших </a:t>
            </a:r>
            <a:r>
              <a:rPr lang="ru-RU" sz="2000" dirty="0" smtClean="0"/>
              <a:t>алгоритмов</a:t>
            </a:r>
          </a:p>
          <a:p>
            <a:pPr marL="790575" lvl="2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 smtClean="0"/>
              <a:t>Онлайн-редактор </a:t>
            </a:r>
            <a:r>
              <a:rPr lang="en-GB" sz="2000" dirty="0" smtClean="0"/>
              <a:t>Java-</a:t>
            </a:r>
            <a:r>
              <a:rPr lang="ru-RU" sz="2000" dirty="0" smtClean="0"/>
              <a:t>кода алгоритма</a:t>
            </a:r>
            <a:endParaRPr lang="de-DE" sz="2000" dirty="0"/>
          </a:p>
        </p:txBody>
      </p:sp>
      <p:grpSp>
        <p:nvGrpSpPr>
          <p:cNvPr id="9" name="Gruppieren 31"/>
          <p:cNvGrpSpPr/>
          <p:nvPr/>
        </p:nvGrpSpPr>
        <p:grpSpPr>
          <a:xfrm>
            <a:off x="1063952" y="1582065"/>
            <a:ext cx="1686155" cy="734934"/>
            <a:chOff x="6843836" y="1961718"/>
            <a:chExt cx="1915499" cy="834899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invGray">
            <a:xfrm flipH="1">
              <a:off x="6843838" y="1961718"/>
              <a:ext cx="1530740" cy="381607"/>
            </a:xfrm>
            <a:prstGeom prst="rect">
              <a:avLst/>
            </a:prstGeom>
            <a:solidFill>
              <a:srgbClr val="A4BCC2"/>
            </a:solidFill>
            <a:ln w="3175" algn="ctr">
              <a:noFill/>
              <a:miter lim="800000"/>
              <a:headEnd/>
              <a:tailEnd/>
            </a:ln>
          </p:spPr>
          <p:txBody>
            <a:bodyPr lIns="49376" tIns="19750" rIns="49376" bIns="19750" anchor="ctr"/>
            <a:lstStyle/>
            <a:p>
              <a:pPr algn="ctr" defTabSz="553111">
                <a:defRPr/>
              </a:pPr>
              <a:r>
                <a:rPr lang="ru-RU" sz="900" dirty="0" smtClean="0">
                  <a:latin typeface="+mn-lt"/>
                  <a:ea typeface="Deutsche Bank Text" panose="020B0503020202030204" pitchFamily="34" charset="0"/>
                  <a:cs typeface="Arial" panose="020B0604020202020204" pitchFamily="34" charset="0"/>
                </a:rPr>
                <a:t>Алгоритм 1</a:t>
              </a:r>
              <a:endParaRPr lang="en-GB" sz="900" dirty="0">
                <a:latin typeface="+mn-lt"/>
                <a:ea typeface="Deutsche Bank Text" panose="020B0503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ltGray">
            <a:xfrm rot="5400000">
              <a:off x="8397975" y="1987096"/>
              <a:ext cx="381607" cy="341112"/>
            </a:xfrm>
            <a:prstGeom prst="triangle">
              <a:avLst>
                <a:gd name="adj" fmla="val 50000"/>
              </a:avLst>
            </a:prstGeom>
            <a:solidFill>
              <a:srgbClr val="4AC9E3"/>
            </a:solidFill>
            <a:ln w="9525">
              <a:noFill/>
              <a:miter lim="800000"/>
              <a:headEnd/>
              <a:tailEnd/>
            </a:ln>
          </p:spPr>
          <p:txBody>
            <a:bodyPr wrap="none" lIns="55364" tIns="27682" rIns="55364" bIns="27682" anchor="ctr">
              <a:prstTxWarp prst="textNoShape">
                <a:avLst/>
              </a:prstTxWarp>
            </a:bodyPr>
            <a:lstStyle/>
            <a:p>
              <a:endParaRPr lang="de-DE" sz="900">
                <a:latin typeface="+mn-lt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invGray">
            <a:xfrm flipH="1">
              <a:off x="6843836" y="2414467"/>
              <a:ext cx="1530740" cy="381607"/>
            </a:xfrm>
            <a:prstGeom prst="rect">
              <a:avLst/>
            </a:prstGeom>
            <a:solidFill>
              <a:srgbClr val="A4BCC2"/>
            </a:solidFill>
            <a:ln w="3175" algn="ctr">
              <a:noFill/>
              <a:miter lim="800000"/>
              <a:headEnd/>
              <a:tailEnd/>
            </a:ln>
          </p:spPr>
          <p:txBody>
            <a:bodyPr lIns="49376" tIns="19750" rIns="49376" bIns="19750" anchor="ctr"/>
            <a:lstStyle/>
            <a:p>
              <a:pPr algn="ctr" defTabSz="553111">
                <a:defRPr/>
              </a:pPr>
              <a:r>
                <a:rPr lang="ru-RU" sz="900" dirty="0" smtClean="0">
                  <a:latin typeface="+mn-lt"/>
                  <a:ea typeface="Deutsche Bank Text" panose="020B0503020202030204" pitchFamily="34" charset="0"/>
                  <a:cs typeface="Arial" panose="020B0604020202020204" pitchFamily="34" charset="0"/>
                </a:rPr>
                <a:t>Алгоритм 2</a:t>
              </a:r>
              <a:endParaRPr lang="en-GB" sz="900" dirty="0">
                <a:latin typeface="+mn-lt"/>
                <a:ea typeface="Deutsche Bank Text" panose="020B0503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ltGray">
            <a:xfrm rot="5400000">
              <a:off x="8397974" y="2435258"/>
              <a:ext cx="381607" cy="341112"/>
            </a:xfrm>
            <a:prstGeom prst="triangle">
              <a:avLst>
                <a:gd name="adj" fmla="val 50000"/>
              </a:avLst>
            </a:prstGeom>
            <a:solidFill>
              <a:srgbClr val="4AC9E3"/>
            </a:solidFill>
            <a:ln w="9525">
              <a:noFill/>
              <a:miter lim="800000"/>
              <a:headEnd/>
              <a:tailEnd/>
            </a:ln>
          </p:spPr>
          <p:txBody>
            <a:bodyPr wrap="none" lIns="55364" tIns="27682" rIns="55364" bIns="27682" anchor="ctr">
              <a:prstTxWarp prst="textNoShape">
                <a:avLst/>
              </a:prstTxWarp>
            </a:bodyPr>
            <a:lstStyle/>
            <a:p>
              <a:endParaRPr lang="de-DE" sz="900">
                <a:latin typeface="+mn-lt"/>
              </a:endParaRPr>
            </a:p>
          </p:txBody>
        </p:sp>
      </p:grpSp>
      <p:sp>
        <p:nvSpPr>
          <p:cNvPr id="14" name="Abgerundetes Rechteck 43"/>
          <p:cNvSpPr/>
          <p:nvPr/>
        </p:nvSpPr>
        <p:spPr bwMode="auto">
          <a:xfrm>
            <a:off x="2752669" y="1431256"/>
            <a:ext cx="1385698" cy="1717297"/>
          </a:xfrm>
          <a:prstGeom prst="roundRect">
            <a:avLst/>
          </a:prstGeom>
          <a:solidFill>
            <a:srgbClr val="A7D6CD"/>
          </a:solidFill>
          <a:ln w="28575">
            <a:noFill/>
            <a:miter lim="800000"/>
            <a:headEnd/>
            <a:tailEnd/>
          </a:ln>
        </p:spPr>
        <p:txBody>
          <a:bodyPr lIns="0" tIns="0" rIns="0" bIns="0" rtlCol="0" anchor="ctr">
            <a:noAutofit/>
          </a:bodyPr>
          <a:lstStyle/>
          <a:p>
            <a:pPr algn="ctr" defTabSz="653632" eaLnBrk="0" hangingPunct="0">
              <a:tabLst>
                <a:tab pos="852843" algn="l"/>
              </a:tabLst>
            </a:pPr>
            <a:r>
              <a:rPr lang="ru-RU" sz="1400" dirty="0" smtClean="0"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Браузер</a:t>
            </a:r>
            <a:endParaRPr lang="de-DE" sz="1400" dirty="0">
              <a:latin typeface="+mn-lt"/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blackWhite">
          <a:xfrm rot="10800000">
            <a:off x="1481426" y="2563318"/>
            <a:ext cx="1271242" cy="341300"/>
          </a:xfrm>
          <a:prstGeom prst="homePlate">
            <a:avLst>
              <a:gd name="adj" fmla="val 51065"/>
            </a:avLst>
          </a:prstGeom>
          <a:solidFill>
            <a:srgbClr val="A4BCC2"/>
          </a:solidFill>
          <a:ln w="9525">
            <a:noFill/>
            <a:miter lim="800000"/>
            <a:headEnd/>
            <a:tailEnd/>
          </a:ln>
        </p:spPr>
        <p:txBody>
          <a:bodyPr wrap="none" lIns="68442" tIns="34222" rIns="68442" bIns="34222" anchor="ctr">
            <a:prstTxWarp prst="textNoShape">
              <a:avLst/>
            </a:prstTxWarp>
          </a:bodyPr>
          <a:lstStyle/>
          <a:p>
            <a:endParaRPr lang="de-DE" sz="1357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61120" y="2651933"/>
            <a:ext cx="1268296" cy="195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620249" eaLnBrk="1" hangingPunct="1">
              <a:lnSpc>
                <a:spcPts val="800"/>
              </a:lnSpc>
            </a:pPr>
            <a:r>
              <a:rPr lang="ru-RU" sz="900" dirty="0">
                <a:ea typeface="Deutsche Bank Text" panose="020B0503020202030204" pitchFamily="34" charset="0"/>
                <a:cs typeface="Arial" panose="020B0604020202020204" pitchFamily="34" charset="0"/>
              </a:rPr>
              <a:t>Рейтинг алгоритмов</a:t>
            </a:r>
            <a:endParaRPr lang="en-GB" sz="900" dirty="0"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blackWhite">
          <a:xfrm>
            <a:off x="4138367" y="2047631"/>
            <a:ext cx="900462" cy="389516"/>
          </a:xfrm>
          <a:prstGeom prst="leftRightArrow">
            <a:avLst>
              <a:gd name="adj1" fmla="val 46500"/>
              <a:gd name="adj2" fmla="val 48884"/>
            </a:avLst>
          </a:prstGeom>
          <a:solidFill>
            <a:srgbClr val="4AC9E3"/>
          </a:solidFill>
          <a:ln w="9525">
            <a:noFill/>
            <a:miter lim="800000"/>
            <a:headEnd/>
            <a:tailEnd/>
          </a:ln>
        </p:spPr>
        <p:txBody>
          <a:bodyPr wrap="none" lIns="68442" tIns="34222" rIns="68442" bIns="34222" anchor="ctr"/>
          <a:lstStyle/>
          <a:p>
            <a:pPr defTabSz="553111">
              <a:defRPr/>
            </a:pPr>
            <a:endParaRPr lang="de-DE" sz="1357">
              <a:latin typeface="+mn-lt"/>
              <a:cs typeface="Arial" pitchFamily="34" charset="0"/>
            </a:endParaRPr>
          </a:p>
        </p:txBody>
      </p:sp>
      <p:sp>
        <p:nvSpPr>
          <p:cNvPr id="22" name="Abgerundetes Rechteck 43"/>
          <p:cNvSpPr/>
          <p:nvPr/>
        </p:nvSpPr>
        <p:spPr bwMode="auto">
          <a:xfrm>
            <a:off x="5038829" y="1431255"/>
            <a:ext cx="1385698" cy="1717297"/>
          </a:xfrm>
          <a:prstGeom prst="roundRect">
            <a:avLst/>
          </a:prstGeom>
          <a:solidFill>
            <a:srgbClr val="A7D6CD"/>
          </a:solidFill>
          <a:ln w="28575">
            <a:noFill/>
            <a:miter lim="800000"/>
            <a:headEnd/>
            <a:tailEnd/>
          </a:ln>
        </p:spPr>
        <p:txBody>
          <a:bodyPr lIns="0" tIns="0" rIns="0" bIns="0" rtlCol="0" anchor="ctr">
            <a:noAutofit/>
          </a:bodyPr>
          <a:lstStyle/>
          <a:p>
            <a:pPr algn="ctr" defTabSz="653632" eaLnBrk="0" hangingPunct="0">
              <a:tabLst>
                <a:tab pos="852843" algn="l"/>
              </a:tabLst>
            </a:pPr>
            <a:r>
              <a:rPr lang="ru-RU" sz="1400" dirty="0" smtClean="0"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Сервер</a:t>
            </a:r>
            <a:endParaRPr lang="de-DE" sz="1400" dirty="0">
              <a:latin typeface="+mn-lt"/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blackWhite">
          <a:xfrm>
            <a:off x="6431698" y="2586041"/>
            <a:ext cx="900462" cy="389516"/>
          </a:xfrm>
          <a:prstGeom prst="leftRightArrow">
            <a:avLst>
              <a:gd name="adj1" fmla="val 46500"/>
              <a:gd name="adj2" fmla="val 48884"/>
            </a:avLst>
          </a:prstGeom>
          <a:solidFill>
            <a:srgbClr val="4AC9E3"/>
          </a:solidFill>
          <a:ln w="9525">
            <a:noFill/>
            <a:miter lim="800000"/>
            <a:headEnd/>
            <a:tailEnd/>
          </a:ln>
        </p:spPr>
        <p:txBody>
          <a:bodyPr wrap="none" lIns="68442" tIns="34222" rIns="68442" bIns="34222" anchor="ctr"/>
          <a:lstStyle/>
          <a:p>
            <a:pPr defTabSz="553111">
              <a:defRPr/>
            </a:pPr>
            <a:endParaRPr lang="de-DE" sz="1357">
              <a:latin typeface="+mn-lt"/>
              <a:cs typeface="Arial" pitchFamily="34" charset="0"/>
            </a:endParaRP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blackWhite">
          <a:xfrm>
            <a:off x="6424527" y="1604218"/>
            <a:ext cx="900462" cy="389516"/>
          </a:xfrm>
          <a:prstGeom prst="leftRightArrow">
            <a:avLst>
              <a:gd name="adj1" fmla="val 46500"/>
              <a:gd name="adj2" fmla="val 48884"/>
            </a:avLst>
          </a:prstGeom>
          <a:solidFill>
            <a:srgbClr val="4AC9E3"/>
          </a:solidFill>
          <a:ln w="9525">
            <a:noFill/>
            <a:miter lim="800000"/>
            <a:headEnd/>
            <a:tailEnd/>
          </a:ln>
        </p:spPr>
        <p:txBody>
          <a:bodyPr wrap="none" lIns="68442" tIns="34222" rIns="68442" bIns="34222" anchor="ctr"/>
          <a:lstStyle/>
          <a:p>
            <a:pPr defTabSz="553111">
              <a:defRPr/>
            </a:pPr>
            <a:endParaRPr lang="de-DE" sz="1357">
              <a:latin typeface="+mn-lt"/>
              <a:cs typeface="Arial" pitchFamily="34" charset="0"/>
            </a:endParaRPr>
          </a:p>
        </p:txBody>
      </p:sp>
      <p:sp>
        <p:nvSpPr>
          <p:cNvPr id="25" name="Abgerundetes Rechteck 48"/>
          <p:cNvSpPr/>
          <p:nvPr/>
        </p:nvSpPr>
        <p:spPr bwMode="auto">
          <a:xfrm>
            <a:off x="7324988" y="1431257"/>
            <a:ext cx="1281683" cy="637148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rtlCol="0" anchor="ctr">
            <a:noAutofit/>
          </a:bodyPr>
          <a:lstStyle/>
          <a:p>
            <a:pPr algn="ctr" defTabSz="653632" eaLnBrk="0" hangingPunct="0">
              <a:tabLst>
                <a:tab pos="852843" algn="l"/>
              </a:tabLst>
            </a:pPr>
            <a:r>
              <a:rPr lang="ru-RU" sz="900" dirty="0" smtClean="0"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Симулятор торгового дня</a:t>
            </a:r>
            <a:endParaRPr lang="de-DE" sz="900" dirty="0">
              <a:latin typeface="+mn-lt"/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bgerundetes Rechteck 48"/>
          <p:cNvSpPr/>
          <p:nvPr/>
        </p:nvSpPr>
        <p:spPr bwMode="auto">
          <a:xfrm>
            <a:off x="7332160" y="2487303"/>
            <a:ext cx="1281683" cy="637148"/>
          </a:xfrm>
          <a:prstGeom prst="round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0" tIns="0" rIns="0" bIns="0" rtlCol="0" anchor="ctr">
            <a:noAutofit/>
          </a:bodyPr>
          <a:lstStyle/>
          <a:p>
            <a:pPr algn="ctr" defTabSz="653632" eaLnBrk="0" hangingPunct="0">
              <a:tabLst>
                <a:tab pos="852843" algn="l"/>
              </a:tabLst>
            </a:pPr>
            <a:r>
              <a:rPr lang="ru-RU" sz="900" dirty="0" smtClean="0">
                <a:latin typeface="+mn-lt"/>
                <a:ea typeface="Deutsche Bank Text" panose="020B0503020202030204" pitchFamily="34" charset="0"/>
                <a:cs typeface="Arial" panose="020B0604020202020204" pitchFamily="34" charset="0"/>
              </a:rPr>
              <a:t>Симулятор торгового дня</a:t>
            </a:r>
            <a:endParaRPr lang="de-DE" sz="900" dirty="0">
              <a:latin typeface="+mn-lt"/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4076" y="2181330"/>
            <a:ext cx="646331" cy="274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defTabSz="620249" eaLnBrk="1" hangingPunct="1">
              <a:lnSpc>
                <a:spcPts val="800"/>
              </a:lnSpc>
            </a:pPr>
            <a:r>
              <a:rPr lang="ru-RU" sz="3600" dirty="0" smtClean="0">
                <a:ea typeface="Deutsche Bank Text" panose="020B0503020202030204" pitchFamily="34" charset="0"/>
                <a:cs typeface="Arial" panose="020B0604020202020204" pitchFamily="34" charset="0"/>
              </a:rPr>
              <a:t>…</a:t>
            </a:r>
            <a:endParaRPr lang="en-GB" sz="3600" dirty="0">
              <a:ea typeface="Deutsche Bank Text" panose="020B0503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529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4" grpId="0" animBg="1"/>
      <p:bldP spid="15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 smtClean="0"/>
              <a:t>Backend:</a:t>
            </a:r>
            <a:br>
              <a:rPr lang="en-GB" dirty="0" smtClean="0"/>
            </a:br>
            <a:endParaRPr lang="en-GB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 smtClean="0"/>
              <a:t>Frontend:</a:t>
            </a:r>
            <a:br>
              <a:rPr lang="en-GB" dirty="0" smtClean="0"/>
            </a:br>
            <a:endParaRPr lang="en-GB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dirty="0" smtClean="0"/>
              <a:t>Hosting:</a:t>
            </a:r>
            <a:br>
              <a:rPr lang="en-GB" dirty="0" smtClean="0"/>
            </a:br>
            <a:endParaRPr lang="en-GB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de-DE" dirty="0" smtClean="0"/>
              <a:t>Development Model: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Технологический стек</a:t>
            </a:r>
            <a:r>
              <a:rPr lang="en-GB" dirty="0" smtClean="0"/>
              <a:t> / </a:t>
            </a:r>
            <a:r>
              <a:rPr lang="ru-RU" dirty="0" err="1" smtClean="0"/>
              <a:t>фреймворки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1C4923D5-80FA-4D65-8849-75CBA8AC6522}" type="datetime1">
              <a:rPr lang="en-US" smtClean="0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EBAAB545-16C2-4DA8-983B-9F52F7040F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8" name="Picture 4" descr="ÐÐ°ÑÑÐ¸Ð½ÐºÐ¸ Ð¿Ð¾ Ð·Ð°Ð¿ÑÐ¾ÑÑ jav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22470" r="21982" b="21184"/>
          <a:stretch/>
        </p:blipFill>
        <p:spPr bwMode="auto">
          <a:xfrm>
            <a:off x="5530197" y="1566242"/>
            <a:ext cx="1294809" cy="6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spring boo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23491" r="16465" b="23491"/>
          <a:stretch/>
        </p:blipFill>
        <p:spPr bwMode="auto">
          <a:xfrm>
            <a:off x="7088958" y="1652808"/>
            <a:ext cx="2375304" cy="6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38" y="4004418"/>
            <a:ext cx="816592" cy="48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Ð°ÑÑÐ¸Ð½ÐºÐ¸ Ð¿Ð¾ Ð·Ð°Ð¿ÑÐ¾ÑÑ google clo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21" y="3876555"/>
            <a:ext cx="2241497" cy="58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ÐÐ°ÑÑÐ¸Ð½ÐºÐ¸ Ð¿Ð¾ Ð·Ð°Ð¿ÑÐ¾ÑÑ kuberne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76" y="3816728"/>
            <a:ext cx="995569" cy="84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ÐÐ°ÑÑÐ¸Ð½ÐºÐ¸ Ð¿Ð¾ Ð·Ð°Ð¿ÑÐ¾ÑÑ agi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57" y="4727961"/>
            <a:ext cx="2865713" cy="195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ÐÐ°ÑÑÐ¸Ð½ÐºÐ¸ Ð¿Ð¾ Ð·Ð°Ð¿ÑÐ¾ÑÑ grad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10" y="1652808"/>
            <a:ext cx="1621738" cy="65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 result for webpa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91" y="2777354"/>
            <a:ext cx="1773340" cy="6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ÐÐ°ÑÑÐ¸Ð½ÐºÐ¸ Ð¿Ð¾ Ð·Ð°Ð¿ÑÐ¾ÑÑ reac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54" y="2659176"/>
            <a:ext cx="1039206" cy="8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ÐÐ°ÑÑÐ¸Ð½ÐºÐ¸ Ð¿Ð¾ Ð·Ð°Ð¿ÑÐ¾ÑÑ vue.j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051" y="2682940"/>
            <a:ext cx="1318305" cy="80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ÐÐ°ÑÑÐ¸Ð½ÐºÐ¸ Ð¿Ð¾ Ð·Ð°Ð¿ÑÐ¾ÑÑ angula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10" y="2777354"/>
            <a:ext cx="1143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654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>
          <a:xfrm>
            <a:off x="479425" y="758825"/>
            <a:ext cx="9000000" cy="5118100"/>
          </a:xfrm>
        </p:spPr>
        <p:txBody>
          <a:bodyPr/>
          <a:lstStyle/>
          <a:p>
            <a:r>
              <a:rPr lang="ru-RU" sz="3600" dirty="0" smtClean="0"/>
              <a:t>Приходите, будет интересно! </a:t>
            </a:r>
            <a:r>
              <a:rPr lang="ru-RU" sz="3600" dirty="0">
                <a:sym typeface="Wingdings" panose="05000000000000000000" pitchFamily="2" charset="2"/>
              </a:rPr>
              <a:t></a:t>
            </a:r>
            <a:endParaRPr lang="de-DE" sz="3600" dirty="0"/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Заполните анкету по ссылке: </a:t>
            </a:r>
          </a:p>
          <a:p>
            <a:r>
              <a:rPr lang="en-GB" sz="36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https://anketolog.ru/hseproject</a:t>
            </a:r>
            <a:endParaRPr lang="de-DE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2400" dirty="0"/>
              <a:t>Заявки принимаются до </a:t>
            </a:r>
            <a:r>
              <a:rPr lang="ru-RU" sz="2400" dirty="0">
                <a:solidFill>
                  <a:schemeClr val="tx1"/>
                </a:solidFill>
              </a:rPr>
              <a:t>20 октября</a:t>
            </a:r>
          </a:p>
          <a:p>
            <a:endParaRPr lang="en-US" sz="3600" dirty="0" smtClean="0"/>
          </a:p>
          <a:p>
            <a:r>
              <a:rPr lang="ru-RU" sz="3600" dirty="0" smtClean="0"/>
              <a:t>С радостью ответим на ваши вопросы</a:t>
            </a:r>
            <a:endParaRPr lang="de-D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1C4923D5-80FA-4D65-8849-75CBA8AC6522}" type="datetime1">
              <a:rPr lang="en-US" smtClean="0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EBAAB545-16C2-4DA8-983B-9F52F7040F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5"/>
          <a:stretch/>
        </p:blipFill>
        <p:spPr>
          <a:xfrm>
            <a:off x="7098175" y="2499519"/>
            <a:ext cx="2381250" cy="20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33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600" dirty="0"/>
              <a:t>Данный материал не является предложением или предоставлением какой-либо услуги. Данный материал предназначен исключительно для информационных и иллюстративных целей и не предназначен для распространения в рекламных целях. Любой анализ третьих сторон не предполагает какого-либо одобрения или рекомендации. Мнения, выраженные в данном материале, являются актуальными на текущий момент, появляются только в этом материале и могут быть изменены без предварительного уведомления. Эта информация предоставляется с пониманием того, что в отношении материала, предоставленного здесь, вы будете принимать самостоятельное решение в отношении любых действий в связи с настоящим материалом, и это решение является основанным на вашем собственном суждении, и что вы способны понять и оценить последствия этих действий. ООО "</a:t>
            </a:r>
            <a:r>
              <a:rPr lang="ru-RU" sz="1600" dirty="0" err="1" smtClean="0"/>
              <a:t>Дойче</a:t>
            </a:r>
            <a:r>
              <a:rPr lang="en-US" sz="1600" dirty="0" smtClean="0"/>
              <a:t> </a:t>
            </a:r>
            <a:r>
              <a:rPr lang="ru-RU" sz="1600" dirty="0" smtClean="0"/>
              <a:t>Банк</a:t>
            </a:r>
            <a:r>
              <a:rPr lang="en-US" sz="1600" dirty="0" smtClean="0"/>
              <a:t> </a:t>
            </a:r>
            <a:r>
              <a:rPr lang="ru-RU" sz="1600" dirty="0" err="1" smtClean="0"/>
              <a:t>ТехЦентр</a:t>
            </a:r>
            <a:r>
              <a:rPr lang="ru-RU" sz="1600" dirty="0"/>
              <a:t>" не несет никакой ответственности за любые убытки любого рода, относящихся к этому материалу.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1C4923D5-80FA-4D65-8849-75CBA8AC6522}" type="datetime1">
              <a:rPr lang="en-US" smtClean="0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EBAAB545-16C2-4DA8-983B-9F52F7040F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0" y="7042150"/>
            <a:ext cx="1516264" cy="542925"/>
            <a:chOff x="1" y="7040563"/>
            <a:chExt cx="1515651" cy="542925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" y="7212339"/>
              <a:ext cx="1515651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dirty="0" smtClean="0">
                  <a:solidFill>
                    <a:srgbClr val="0092D0"/>
                  </a:solidFill>
                  <a:latin typeface="+mn-lt"/>
                  <a:cs typeface="+mn-cs"/>
                </a:rPr>
                <a:t>Technology</a:t>
              </a:r>
              <a:r>
                <a:rPr lang="en-US" sz="900" baseline="0" dirty="0" smtClean="0">
                  <a:solidFill>
                    <a:srgbClr val="0092D0"/>
                  </a:solidFill>
                  <a:latin typeface="+mn-lt"/>
                  <a:cs typeface="+mn-cs"/>
                </a:rPr>
                <a:t> Centre</a:t>
              </a:r>
              <a:endParaRPr lang="en-US" sz="900" dirty="0">
                <a:solidFill>
                  <a:srgbClr val="0092D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14" name="Freeform 4"/>
          <p:cNvSpPr>
            <a:spLocks noEditPoints="1"/>
          </p:cNvSpPr>
          <p:nvPr/>
        </p:nvSpPr>
        <p:spPr bwMode="black">
          <a:xfrm>
            <a:off x="8999538" y="541338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 bwMode="ltGray">
          <a:xfrm>
            <a:off x="530225" y="551737"/>
            <a:ext cx="4601496" cy="4712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92D0"/>
                </a:solidFill>
                <a:latin typeface="+mn-lt"/>
              </a:rPr>
              <a:t>Disclaimer</a:t>
            </a:r>
            <a:endParaRPr lang="ru-RU" dirty="0" err="1" smtClean="0">
              <a:solidFill>
                <a:srgbClr val="0092D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6144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 Screenshow White">
  <a:themeElements>
    <a:clrScheme name="DB Screenshow White">
      <a:dk1>
        <a:srgbClr val="B4D2F0"/>
      </a:dk1>
      <a:lt1>
        <a:srgbClr val="000000"/>
      </a:lt1>
      <a:dk2>
        <a:srgbClr val="FFFFFF"/>
      </a:dk2>
      <a:lt2>
        <a:srgbClr val="8296AA"/>
      </a:lt2>
      <a:accent1>
        <a:srgbClr val="193296"/>
      </a:accent1>
      <a:accent2>
        <a:srgbClr val="0092D0"/>
      </a:accent2>
      <a:accent3>
        <a:srgbClr val="FFA005"/>
      </a:accent3>
      <a:accent4>
        <a:srgbClr val="D70032"/>
      </a:accent4>
      <a:accent5>
        <a:srgbClr val="2D962D"/>
      </a:accent5>
      <a:accent6>
        <a:srgbClr val="0055AA"/>
      </a:accent6>
      <a:hlink>
        <a:srgbClr val="961414"/>
      </a:hlink>
      <a:folHlink>
        <a:srgbClr val="379B6E"/>
      </a:folHlink>
    </a:clrScheme>
    <a:fontScheme name="DB Screenshow">
      <a:majorFont>
        <a:latin typeface="Arial"/>
        <a:ea typeface="MS PGothic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>
          <a:noFill/>
          <a:miter lim="800000"/>
          <a:headEnd/>
          <a:tailEnd/>
        </a:ln>
      </a:spPr>
      <a:bodyPr lIns="100913" tIns="50457" rIns="100913" bIns="50457" rtlCol="0" anchor="ctr">
        <a:noAutofit/>
      </a:bodyPr>
      <a:lstStyle>
        <a:defPPr algn="ctr" defTabSz="963613" eaLnBrk="0" hangingPunct="0">
          <a:tabLst>
            <a:tab pos="1257300" algn="l"/>
          </a:tabLst>
          <a:defRPr dirty="0" err="1" smtClean="0">
            <a:solidFill>
              <a:srgbClr val="FFFFFF"/>
            </a:solidFill>
            <a:latin typeface="+mn-lt"/>
          </a:defRPr>
        </a:defPPr>
      </a:lstStyle>
    </a:spDef>
    <a:lnDef>
      <a:spPr bwMode="auto">
        <a:noFill/>
        <a:ln w="12700">
          <a:solidFill>
            <a:schemeClr val="tx1"/>
          </a:solidFill>
          <a:round/>
          <a:headEnd/>
          <a:tailEnd/>
        </a:ln>
      </a:spPr>
      <a:bodyPr/>
      <a:lstStyle/>
    </a:lnDef>
    <a:txDef>
      <a:spPr bwMode="ltGray">
        <a:noFill/>
        <a:ln w="6350">
          <a:noFill/>
          <a:miter lim="800000"/>
          <a:headEnd/>
          <a:tailEnd/>
        </a:ln>
      </a:spPr>
      <a:bodyPr wrap="square" lIns="100913" tIns="50457" rIns="100913" bIns="50457" rtlCol="0" anchor="t" anchorCtr="0">
        <a:spAutoFit/>
      </a:bodyPr>
      <a:lstStyle>
        <a:defPPr eaLnBrk="0" hangingPunct="0">
          <a:defRPr dirty="0" err="1" smtClean="0">
            <a:latin typeface="+mn-lt"/>
          </a:defRPr>
        </a:defPPr>
      </a:lstStyle>
    </a:txDef>
  </a:objectDefaults>
  <a:extraClrSchemeLst/>
  <a:custClrLst>
    <a:custClr name="255,255,255">
      <a:srgbClr val="FFFFFF"/>
    </a:custClr>
    <a:custClr name="0,0,0">
      <a:srgbClr val="000000"/>
    </a:custClr>
    <a:custClr name="Primary Blue 25,50,150">
      <a:srgbClr val="193296"/>
    </a:custClr>
    <a:custClr name="0,146,208">
      <a:srgbClr val="0092D0"/>
    </a:custClr>
    <a:custClr name="255,160,0">
      <a:srgbClr val="FFA000"/>
    </a:custClr>
    <a:custClr name="215,0,50">
      <a:srgbClr val="D70032"/>
    </a:custClr>
    <a:custClr name="45,150,45">
      <a:srgbClr val="2D962D"/>
    </a:custClr>
    <a:custClr name="0,85,170">
      <a:srgbClr val="0055AA"/>
    </a:custClr>
    <a:custClr name="180,210,240">
      <a:srgbClr val="B4D2F0"/>
    </a:custClr>
    <a:custClr name="130,150,170">
      <a:srgbClr val="8296AA"/>
    </a:custClr>
    <a:custClr name="255,255,255">
      <a:srgbClr val="FFFFFF"/>
    </a:custClr>
    <a:custClr name="0,0,0">
      <a:srgbClr val="000000"/>
    </a:custClr>
    <a:custClr name="140,159,236">
      <a:srgbClr val="8C9FEC"/>
    </a:custClr>
    <a:custClr name="130,195,255">
      <a:srgbClr val="82C3FF"/>
    </a:custClr>
    <a:custClr name="255,217,153">
      <a:srgbClr val="FFD999"/>
    </a:custClr>
    <a:custClr name="255,141,167">
      <a:srgbClr val="FF8DA7"/>
    </a:custClr>
    <a:custClr name="158,226,158">
      <a:srgbClr val="9EE29E"/>
    </a:custClr>
    <a:custClr name="51,153,255">
      <a:srgbClr val="3399FF"/>
    </a:custClr>
    <a:custClr name="17,53,87">
      <a:srgbClr val="113557"/>
    </a:custClr>
    <a:custClr name="230,234,238">
      <a:srgbClr val="E6EAEE"/>
    </a:custClr>
    <a:custClr name="255,255,255">
      <a:srgbClr val="FFFFFF"/>
    </a:custClr>
    <a:custClr name="0,0,0">
      <a:srgbClr val="000000"/>
    </a:custClr>
    <a:custClr name="83,111,226">
      <a:srgbClr val="536FE2"/>
    </a:custClr>
    <a:custClr name="180,219,255">
      <a:srgbClr val="B4DBFF"/>
    </a:custClr>
    <a:custClr name="255,198,105">
      <a:srgbClr val="FFC669"/>
    </a:custClr>
    <a:custClr name="255,78,119">
      <a:srgbClr val="FF4E77"/>
    </a:custClr>
    <a:custClr name="110,210,110">
      <a:srgbClr val="6ED26E"/>
    </a:custClr>
    <a:custClr name="187,221,255">
      <a:srgbClr val="BBDDFF"/>
    </a:custClr>
    <a:custClr name="93,157,223">
      <a:srgbClr val="5D9DDF"/>
    </a:custClr>
    <a:custClr name="205,213,221">
      <a:srgbClr val="CDD5DD"/>
    </a:custClr>
    <a:custClr name="Branding Only 0,24,168">
      <a:srgbClr val="0018A8"/>
    </a:custClr>
    <a:custClr name="0,0,0">
      <a:srgbClr val="000000"/>
    </a:custClr>
    <a:custClr name="19,38,113">
      <a:srgbClr val="132671"/>
    </a:custClr>
    <a:custClr name="34,149,255">
      <a:srgbClr val="2295FF"/>
    </a:custClr>
    <a:custClr name="195,121,0">
      <a:srgbClr val="C37900"/>
    </a:custClr>
    <a:custClr name="161,0,38">
      <a:srgbClr val="A10026"/>
    </a:custClr>
    <a:custClr name="34,113,34">
      <a:srgbClr val="227122"/>
    </a:custClr>
    <a:custClr name="0,64,127">
      <a:srgbClr val="00407F"/>
    </a:custClr>
    <a:custClr name="35,105,175">
      <a:srgbClr val="2369AF"/>
    </a:custClr>
    <a:custClr name="61,75,89">
      <a:srgbClr val="3D4B59"/>
    </a:custClr>
    <a:custClr name="PWM Only 182,192,199">
      <a:srgbClr val="B6C0C7"/>
    </a:custClr>
    <a:custClr name="PWM Only 137,150,160">
      <a:srgbClr val="8996A0"/>
    </a:custClr>
    <a:custClr name="0,42,85">
      <a:srgbClr val="002A55"/>
    </a:custClr>
    <a:custClr name="105,167,255">
      <a:srgbClr val="69A7FF"/>
    </a:custClr>
    <a:custClr name="255,255,255">
      <a:srgbClr val="FFFFFF"/>
    </a:custClr>
    <a:custClr name="255,255,255">
      <a:srgbClr val="FFFFFF"/>
    </a:custClr>
    <a:custClr name="255,255,255">
      <a:srgbClr val="FFFFFF"/>
    </a:custClr>
    <a:custClr name="0,34,68">
      <a:srgbClr val="002244"/>
    </a:custClr>
    <a:custClr name="0,0,0">
      <a:srgbClr val="000000"/>
    </a:custClr>
    <a:custClr name="91,113,134">
      <a:srgbClr val="5B7186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403</Words>
  <Application>Microsoft Office PowerPoint</Application>
  <PresentationFormat>Custom</PresentationFormat>
  <Paragraphs>100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unicode ms</vt:lpstr>
      <vt:lpstr>ＭＳ Ｐゴシック</vt:lpstr>
      <vt:lpstr>Arial</vt:lpstr>
      <vt:lpstr>Calibri</vt:lpstr>
      <vt:lpstr>Deutsche Bank Text</vt:lpstr>
      <vt:lpstr>Symbol</vt:lpstr>
      <vt:lpstr>Wingdings</vt:lpstr>
      <vt:lpstr>DB Screenshow White</vt:lpstr>
      <vt:lpstr>Алгосимулятор</vt:lpstr>
      <vt:lpstr>Технологический центр Дойче Банка в России</vt:lpstr>
      <vt:lpstr>Чем занимается инвестиционный банк?</vt:lpstr>
      <vt:lpstr>Торговля на бирже. Раньше</vt:lpstr>
      <vt:lpstr>Торговля на бирже. Сейчас</vt:lpstr>
      <vt:lpstr>Алгосимулятор  для проверки работы трейдинговых алгоритмов</vt:lpstr>
      <vt:lpstr>Технологический стек / фреймворки</vt:lpstr>
      <vt:lpstr>PowerPoint Presentation</vt:lpstr>
      <vt:lpstr>PowerPoint Presentation</vt:lpstr>
    </vt:vector>
  </TitlesOfParts>
  <Company>Deutsche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Bank screenshow template</dc:title>
  <dc:creator>*</dc:creator>
  <cp:keywords>Public</cp:keywords>
  <cp:lastModifiedBy>Aleksei Eremenkov</cp:lastModifiedBy>
  <cp:revision>565</cp:revision>
  <cp:lastPrinted>2018-03-18T18:42:43Z</cp:lastPrinted>
  <dcterms:created xsi:type="dcterms:W3CDTF">2010-05-04T10:54:25Z</dcterms:created>
  <dcterms:modified xsi:type="dcterms:W3CDTF">2019-10-07T14:07:01Z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d5dbbd5f-9ce8-4cfa-af6b-d66fbb5968df</vt:lpwstr>
  </property>
  <property fmtid="{D5CDD505-2E9C-101B-9397-08002B2CF9AE}" pid="3" name="MSIP_Label_958510b9-3810-472f-9abf-3a689c488070_Enabled">
    <vt:lpwstr>True</vt:lpwstr>
  </property>
  <property fmtid="{D5CDD505-2E9C-101B-9397-08002B2CF9AE}" pid="4" name="MSIP_Label_958510b9-3810-472f-9abf-3a689c488070_SiteId">
    <vt:lpwstr>1e9b61e8-e590-4abc-b1af-24125e330d2a</vt:lpwstr>
  </property>
  <property fmtid="{D5CDD505-2E9C-101B-9397-08002B2CF9AE}" pid="5" name="MSIP_Label_958510b9-3810-472f-9abf-3a689c488070_Owner">
    <vt:lpwstr>anton.balashov@db.com</vt:lpwstr>
  </property>
  <property fmtid="{D5CDD505-2E9C-101B-9397-08002B2CF9AE}" pid="6" name="MSIP_Label_958510b9-3810-472f-9abf-3a689c488070_SetDate">
    <vt:lpwstr>2019-10-05T18:45:56.2517515Z</vt:lpwstr>
  </property>
  <property fmtid="{D5CDD505-2E9C-101B-9397-08002B2CF9AE}" pid="7" name="MSIP_Label_958510b9-3810-472f-9abf-3a689c488070_Name">
    <vt:lpwstr>Public</vt:lpwstr>
  </property>
  <property fmtid="{D5CDD505-2E9C-101B-9397-08002B2CF9AE}" pid="8" name="MSIP_Label_958510b9-3810-472f-9abf-3a689c488070_Application">
    <vt:lpwstr>Microsoft Azure Information Protection</vt:lpwstr>
  </property>
  <property fmtid="{D5CDD505-2E9C-101B-9397-08002B2CF9AE}" pid="9" name="MSIP_Label_958510b9-3810-472f-9abf-3a689c488070_ActionId">
    <vt:lpwstr>548d6233-92c0-484a-a69a-f05fb5bbc839</vt:lpwstr>
  </property>
  <property fmtid="{D5CDD505-2E9C-101B-9397-08002B2CF9AE}" pid="10" name="MSIP_Label_958510b9-3810-472f-9abf-3a689c488070_Extended_MSFT_Method">
    <vt:lpwstr>Automatic</vt:lpwstr>
  </property>
  <property fmtid="{D5CDD505-2E9C-101B-9397-08002B2CF9AE}" pid="11" name="db.comClassification">
    <vt:lpwstr>Public</vt:lpwstr>
  </property>
</Properties>
</file>