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76" r:id="rId3"/>
    <p:sldId id="268" r:id="rId4"/>
    <p:sldId id="277" r:id="rId5"/>
    <p:sldId id="279" r:id="rId6"/>
    <p:sldId id="278" r:id="rId7"/>
    <p:sldId id="280" r:id="rId8"/>
    <p:sldId id="281" r:id="rId9"/>
    <p:sldId id="282" r:id="rId10"/>
    <p:sldId id="284" r:id="rId11"/>
    <p:sldId id="28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1366" userDrawn="1">
          <p15:clr>
            <a:srgbClr val="A4A3A4"/>
          </p15:clr>
        </p15:guide>
        <p15:guide id="5" orient="horz" pos="913" userDrawn="1">
          <p15:clr>
            <a:srgbClr val="A4A3A4"/>
          </p15:clr>
        </p15:guide>
        <p15:guide id="6" orient="horz" pos="184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3B2"/>
    <a:srgbClr val="00B3E3"/>
    <a:srgbClr val="EA5146"/>
    <a:srgbClr val="FF7F3F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586" autoAdjust="0"/>
  </p:normalViewPr>
  <p:slideViewPr>
    <p:cSldViewPr snapToGrid="0" showGuides="1">
      <p:cViewPr varScale="1">
        <p:scale>
          <a:sx n="116" d="100"/>
          <a:sy n="116" d="100"/>
        </p:scale>
        <p:origin x="354" y="108"/>
      </p:cViewPr>
      <p:guideLst>
        <p:guide orient="horz" pos="2160"/>
        <p:guide pos="3863"/>
        <p:guide orient="horz" pos="527"/>
        <p:guide orient="horz" pos="1366"/>
        <p:guide orient="horz" pos="913"/>
        <p:guide orient="horz" pos="1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523C8-7BC7-445F-90CA-02B09601943C}" type="datetimeFigureOut">
              <a:rPr lang="ru-RU" smtClean="0"/>
              <a:t>09.10.2019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/>
            </a:lvl1pPr>
          </a:lstStyle>
          <a:p>
            <a:fld id="{18308E6D-2488-452E-95E2-6A8984743C8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31515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r>
              <a:rPr lang="en-US" baseline="0" dirty="0" smtClean="0"/>
              <a:t> everybody!</a:t>
            </a:r>
          </a:p>
          <a:p>
            <a:r>
              <a:rPr lang="en-US" baseline="0" dirty="0" smtClean="0"/>
              <a:t>I’m glad to be here, and I want thank the whole team for organizing this annual summer school. </a:t>
            </a:r>
          </a:p>
          <a:p>
            <a:r>
              <a:rPr lang="en-US" baseline="0" dirty="0" smtClean="0"/>
              <a:t>I’m Kseniia, technology marketing specialist from Samsung Research Russia. Actually this is sponsorship talk and you may think that </a:t>
            </a:r>
          </a:p>
          <a:p>
            <a:r>
              <a:rPr lang="en-US" baseline="0" dirty="0" smtClean="0"/>
              <a:t>I will try to promote our center. And you are right!</a:t>
            </a:r>
            <a:r>
              <a:rPr lang="en-US" baseline="0" dirty="0" smtClean="0">
                <a:sym typeface="Wingdings" panose="05000000000000000000" pitchFamily="2" charset="2"/>
              </a:rPr>
              <a:t>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8E6D-2488-452E-95E2-6A8984743C8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516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We</a:t>
            </a:r>
            <a:r>
              <a:rPr lang="en-US" baseline="0" dirty="0" smtClean="0"/>
              <a:t> have 14 R&amp;D centers and 7 AI Centers worldwide with HQ in Korea. Here in Moscow we have two centers: Samsung Research Russia and Samsung AI Center.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8E6D-2488-452E-95E2-6A8984743C8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0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Samsung Research Russia is</a:t>
            </a:r>
            <a:r>
              <a:rPr lang="en-US" baseline="0" dirty="0" smtClean="0"/>
              <a:t> one of the oldest centers worldwide with 300 employees. We have an expertise in 6 spheres. Algorithm Research with core biometric technologies, Media Processing (super slow-motion), Applied Intelligence, Deep System who are doing compilers, optics (or sensors) and business development team who are adapting out technologies to Samsung business.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8E6D-2488-452E-95E2-6A8984743C8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115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r>
              <a:rPr lang="en-US" baseline="0" dirty="0" smtClean="0"/>
              <a:t> everybody!</a:t>
            </a:r>
          </a:p>
          <a:p>
            <a:r>
              <a:rPr lang="en-US" baseline="0" dirty="0" smtClean="0"/>
              <a:t>I’m glad to be here, and I want thank the whole team for organizing this annual summer school. </a:t>
            </a:r>
          </a:p>
          <a:p>
            <a:r>
              <a:rPr lang="en-US" baseline="0" dirty="0" smtClean="0"/>
              <a:t>I’m Kseniia, technology marketing specialist from Samsung Research Russia. Actually this is sponsorship talk and you may think that </a:t>
            </a:r>
          </a:p>
          <a:p>
            <a:r>
              <a:rPr lang="en-US" baseline="0" dirty="0" smtClean="0"/>
              <a:t>I will try to promote our center. And you are right!</a:t>
            </a:r>
            <a:r>
              <a:rPr lang="en-US" baseline="0" dirty="0" smtClean="0">
                <a:sym typeface="Wingdings" panose="05000000000000000000" pitchFamily="2" charset="2"/>
              </a:rPr>
              <a:t> 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308E6D-2488-452E-95E2-6A8984743C8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0152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4B7E-75CE-43B4-B75E-3D79594624A7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348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1884-BF60-43F7-B7BD-80B2DD41D450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01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09D46-096D-4721-8AC6-BDDD3664AE36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430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4352" y="14394"/>
            <a:ext cx="1307648" cy="711046"/>
          </a:xfrm>
          <a:prstGeom prst="rect">
            <a:avLst/>
          </a:prstGeom>
        </p:spPr>
      </p:pic>
      <p:pic>
        <p:nvPicPr>
          <p:cNvPr id="11" name="그림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636" y="796626"/>
            <a:ext cx="11601742" cy="91594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10600126" y="-1291"/>
            <a:ext cx="1565955" cy="206415"/>
          </a:xfrm>
          <a:prstGeom prst="rect">
            <a:avLst/>
          </a:prstGeom>
          <a:noFill/>
          <a:ln>
            <a:noFill/>
          </a:ln>
        </p:spPr>
        <p:txBody>
          <a:bodyPr wrap="none" lIns="41186" tIns="41186" rIns="41186" bIns="41186" rtlCol="0">
            <a:spAutoFit/>
          </a:bodyPr>
          <a:lstStyle/>
          <a:p>
            <a:pPr algn="r"/>
            <a:r>
              <a:rPr lang="en-US" altLang="ko-KR" sz="801" b="0" i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[Confidential] 2019 AI</a:t>
            </a:r>
            <a:r>
              <a:rPr lang="en-US" altLang="ko-KR" sz="801" b="0" i="0" baseline="0" dirty="0" smtClean="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Bootcamp</a:t>
            </a:r>
            <a:endParaRPr lang="ko-KR" altLang="en-US" sz="801" b="0" i="0" dirty="0">
              <a:solidFill>
                <a:schemeClr val="accent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3196" y="257678"/>
            <a:ext cx="1321480" cy="515111"/>
          </a:xfrm>
          <a:prstGeom prst="rect">
            <a:avLst/>
          </a:prstGeom>
        </p:spPr>
      </p:pic>
      <p:sp>
        <p:nvSpPr>
          <p:cNvPr id="56" name="Round Same Side Corner Rectangle 55"/>
          <p:cNvSpPr/>
          <p:nvPr userDrawn="1"/>
        </p:nvSpPr>
        <p:spPr>
          <a:xfrm>
            <a:off x="11488892" y="6555353"/>
            <a:ext cx="368273" cy="302100"/>
          </a:xfrm>
          <a:prstGeom prst="round2SameRect">
            <a:avLst/>
          </a:prstGeom>
          <a:solidFill>
            <a:srgbClr val="FFFFFF">
              <a:lumMod val="95000"/>
            </a:srgbClr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046074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2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amsungOne 400" panose="020B0503030303020204" pitchFamily="34" charset="0"/>
              <a:ea typeface="SamsungOne 400" panose="020B0503030303020204" pitchFamily="34" charset="0"/>
              <a:cs typeface="+mn-cs"/>
            </a:endParaRPr>
          </a:p>
        </p:txBody>
      </p:sp>
      <p:sp>
        <p:nvSpPr>
          <p:cNvPr id="57" name="Rectangle 6"/>
          <p:cNvSpPr>
            <a:spLocks noChangeArrowheads="1"/>
          </p:cNvSpPr>
          <p:nvPr userDrawn="1"/>
        </p:nvSpPr>
        <p:spPr bwMode="black">
          <a:xfrm>
            <a:off x="11466838" y="6574560"/>
            <a:ext cx="412379" cy="3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8521" rIns="0" bIns="38521">
            <a:spAutoFit/>
          </a:bodyPr>
          <a:lstStyle/>
          <a:p>
            <a:pPr algn="ctr" defTabSz="769885" eaLnBrk="0" hangingPunct="0">
              <a:defRPr/>
            </a:pPr>
            <a:fld id="{029918DC-C8F7-4D02-9AD2-58A659584AEF}" type="slidenum">
              <a:rPr lang="en-US" altLang="en-US" sz="1602" b="1" smtClean="0">
                <a:solidFill>
                  <a:srgbClr val="0689D8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rPr>
              <a:pPr algn="ctr" defTabSz="769885" eaLnBrk="0" hangingPunct="0">
                <a:defRPr/>
              </a:pPr>
              <a:t>‹#›</a:t>
            </a:fld>
            <a:endParaRPr lang="en-US" altLang="en-US" sz="1602" b="1" dirty="0">
              <a:solidFill>
                <a:srgbClr val="0689D8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Arial" pitchFamily="34" charset="0"/>
            </a:endParaRPr>
          </a:p>
        </p:txBody>
      </p:sp>
      <p:sp>
        <p:nvSpPr>
          <p:cNvPr id="5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29994" y="980661"/>
            <a:ext cx="11532012" cy="5054381"/>
          </a:xfrm>
          <a:prstGeom prst="rect">
            <a:avLst/>
          </a:prstGeom>
        </p:spPr>
        <p:txBody>
          <a:bodyPr lIns="0" tIns="45718" rIns="0" bIns="45718"/>
          <a:lstStyle>
            <a:lvl1pPr marL="288267" indent="-288267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059" baseline="0">
                <a:latin typeface="SamsungOne 500" panose="020B0603030303020204" pitchFamily="34" charset="0"/>
                <a:ea typeface="SamsungOne 500" panose="020B0603030303020204" pitchFamily="34" charset="0"/>
                <a:cs typeface="Arial" pitchFamily="34" charset="0"/>
              </a:defRPr>
            </a:lvl1pPr>
            <a:lvl2pPr marL="535353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2059" baseline="0" dirty="0" smtClean="0">
                <a:solidFill>
                  <a:schemeClr val="tx1"/>
                </a:solidFill>
                <a:latin typeface="SamsungOne 500" panose="020B0603030303020204" pitchFamily="34" charset="0"/>
                <a:ea typeface="SamsungOne 500" panose="020B0603030303020204" pitchFamily="34" charset="0"/>
                <a:cs typeface="Arial" pitchFamily="34" charset="0"/>
              </a:defRPr>
            </a:lvl2pPr>
            <a:lvl3pPr marL="782440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Font typeface="Arial" pitchFamily="34" charset="0"/>
              <a:buChar char="•"/>
              <a:defRPr sz="2059" baseline="0">
                <a:solidFill>
                  <a:schemeClr val="tx1"/>
                </a:solidFill>
                <a:latin typeface="SamsungOne 500" panose="020B0603030303020204" pitchFamily="34" charset="0"/>
                <a:ea typeface="SamsungOne 500" panose="020B0603030303020204" pitchFamily="34" charset="0"/>
              </a:defRPr>
            </a:lvl3pPr>
            <a:lvl4pPr marL="1029527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059">
                <a:solidFill>
                  <a:schemeClr val="tx1"/>
                </a:solidFill>
                <a:latin typeface="SamsungOne 500" panose="020B0603030303020204" pitchFamily="34" charset="0"/>
                <a:ea typeface="SamsungOne 500" panose="020B0603030303020204" pitchFamily="34" charset="0"/>
              </a:defRPr>
            </a:lvl4pPr>
            <a:lvl5pPr marL="1276611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059">
                <a:solidFill>
                  <a:schemeClr val="tx1"/>
                </a:solidFill>
                <a:latin typeface="SamsungOne 500" panose="020B0603030303020204" pitchFamily="34" charset="0"/>
                <a:ea typeface="SamsungOne 500" panose="020B0603030303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5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29994" y="6035042"/>
            <a:ext cx="11531463" cy="365760"/>
          </a:xfrm>
          <a:prstGeom prst="rect">
            <a:avLst/>
          </a:prstGeom>
        </p:spPr>
        <p:txBody>
          <a:bodyPr lIns="0" tIns="45718" rIns="91434" bIns="0" anchor="b" anchorCtr="0"/>
          <a:lstStyle>
            <a:lvl1pPr marL="0" indent="0">
              <a:spcBef>
                <a:spcPts val="0"/>
              </a:spcBef>
              <a:buNone/>
              <a:defRPr sz="1030" i="0" baseline="0">
                <a:solidFill>
                  <a:schemeClr val="tx1"/>
                </a:solidFill>
                <a:latin typeface="SamsungOne 500" panose="020B0603030303020204" pitchFamily="34" charset="0"/>
                <a:ea typeface="SamsungOne 500" panose="020B06030303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Sources and footnotes</a:t>
            </a:r>
            <a:endParaRPr lang="en-US" dirty="0"/>
          </a:p>
        </p:txBody>
      </p:sp>
      <p:sp>
        <p:nvSpPr>
          <p:cNvPr id="60" name="Title 1"/>
          <p:cNvSpPr>
            <a:spLocks noGrp="1"/>
          </p:cNvSpPr>
          <p:nvPr>
            <p:ph type="title" hasCustomPrompt="1"/>
          </p:nvPr>
        </p:nvSpPr>
        <p:spPr>
          <a:xfrm>
            <a:off x="328729" y="2"/>
            <a:ext cx="11534543" cy="838200"/>
          </a:xfrm>
          <a:prstGeom prst="rect">
            <a:avLst/>
          </a:prstGeom>
          <a:ln>
            <a:noFill/>
          </a:ln>
        </p:spPr>
        <p:txBody>
          <a:bodyPr lIns="0" tIns="45718" rIns="91434" bIns="45718" anchor="ctr"/>
          <a:lstStyle>
            <a:lvl1pPr marL="0" algn="l" defTabSz="1227271" rtl="0" eaLnBrk="1" latinLnBrk="0" hangingPunct="1">
              <a:defRPr lang="ko-KR" altLang="en-US" sz="4576" kern="1200" dirty="0">
                <a:solidFill>
                  <a:schemeClr val="tx1"/>
                </a:solidFill>
                <a:latin typeface="SamsungOne 800" panose="020B0903030303020204" pitchFamily="34" charset="0"/>
                <a:ea typeface="SamsungOne 800" panose="020B0903030303020204" pitchFamily="34" charset="0"/>
                <a:cs typeface="SamsungOne 800" panose="020B0903030303020204" pitchFamily="34" charset="0"/>
              </a:defRPr>
            </a:lvl1pPr>
          </a:lstStyle>
          <a:p>
            <a:r>
              <a:rPr lang="en-US" altLang="ko-KR" dirty="0" smtClean="0"/>
              <a:t>Samsung One 800 40pt - 1 row / 24pt - 2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103060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56">
          <p15:clr>
            <a:srgbClr val="FBAE40"/>
          </p15:clr>
        </p15:guide>
        <p15:guide id="2" pos="181">
          <p15:clr>
            <a:srgbClr val="FBAE40"/>
          </p15:clr>
        </p15:guide>
        <p15:guide id="3" pos="653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00" b="87917"/>
          <a:stretch/>
        </p:blipFill>
        <p:spPr>
          <a:xfrm>
            <a:off x="10884352" y="14394"/>
            <a:ext cx="1307648" cy="711046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29994" y="980661"/>
            <a:ext cx="11532012" cy="5054381"/>
          </a:xfrm>
          <a:prstGeom prst="rect">
            <a:avLst/>
          </a:prstGeom>
        </p:spPr>
        <p:txBody>
          <a:bodyPr lIns="0" tIns="45718" rIns="0" bIns="45718"/>
          <a:lstStyle>
            <a:lvl1pPr marL="288267" indent="-288267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288" baseline="0"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defRPr>
            </a:lvl1pPr>
            <a:lvl2pPr marL="535353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2288" baseline="0" dirty="0" smtClean="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defRPr>
            </a:lvl2pPr>
            <a:lvl3pPr marL="782440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Font typeface="Arial" pitchFamily="34" charset="0"/>
              <a:buChar char="•"/>
              <a:defRPr sz="2288" baseline="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3pPr>
            <a:lvl4pPr marL="1029527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88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4pPr>
            <a:lvl5pPr marL="1276611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288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29194" y="173553"/>
            <a:ext cx="11532263" cy="499902"/>
          </a:xfrm>
          <a:prstGeom prst="rect">
            <a:avLst/>
          </a:prstGeom>
        </p:spPr>
        <p:txBody>
          <a:bodyPr lIns="0" tIns="45718" rIns="0" bIns="45718" anchor="ctr"/>
          <a:lstStyle>
            <a:lvl1pPr marL="0" algn="l" defTabSz="1227271" rtl="0" eaLnBrk="1" latinLnBrk="0" hangingPunct="1">
              <a:defRPr lang="ko-KR" altLang="en-US" sz="3661" b="1" kern="1200" baseline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SamsungOne 700C" panose="020B0806030303020204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err="1" smtClean="0"/>
              <a:t>SamsungOne</a:t>
            </a:r>
            <a:r>
              <a:rPr lang="en-US" altLang="ko-KR" dirty="0" smtClean="0"/>
              <a:t> 700C 32pt - 1 row / 24pt - 2 rows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48" y="246672"/>
            <a:ext cx="1321480" cy="51511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29994" y="726815"/>
            <a:ext cx="11532012" cy="0"/>
          </a:xfrm>
          <a:prstGeom prst="line">
            <a:avLst/>
          </a:prstGeom>
          <a:ln w="285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 Same Side Corner Rectangle 13"/>
          <p:cNvSpPr/>
          <p:nvPr userDrawn="1"/>
        </p:nvSpPr>
        <p:spPr>
          <a:xfrm>
            <a:off x="11488892" y="6555353"/>
            <a:ext cx="368273" cy="3021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2" dirty="0">
              <a:latin typeface="SamsungOne 400" panose="020B0503030303020204" pitchFamily="34" charset="0"/>
              <a:ea typeface="SamsungOne 400" panose="020B050303030302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black">
          <a:xfrm>
            <a:off x="11466838" y="6574560"/>
            <a:ext cx="412379" cy="3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8521" rIns="0" bIns="38521">
            <a:spAutoFit/>
          </a:bodyPr>
          <a:lstStyle/>
          <a:p>
            <a:pPr algn="ctr" defTabSz="769885" eaLnBrk="0" hangingPunct="0">
              <a:defRPr/>
            </a:pPr>
            <a:fld id="{029918DC-C8F7-4D02-9AD2-58A659584AEF}" type="slidenum">
              <a:rPr lang="en-US" altLang="en-US" sz="1602" b="1" smtClean="0">
                <a:solidFill>
                  <a:schemeClr val="accent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rPr>
              <a:pPr algn="ctr" defTabSz="769885" eaLnBrk="0" hangingPunct="0">
                <a:defRPr/>
              </a:pPr>
              <a:t>‹#›</a:t>
            </a:fld>
            <a:endParaRPr lang="en-US" altLang="en-US" sz="1602" b="1" dirty="0">
              <a:solidFill>
                <a:schemeClr val="accent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8849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56">
          <p15:clr>
            <a:srgbClr val="FBAE40"/>
          </p15:clr>
        </p15:guide>
        <p15:guide id="2" pos="181">
          <p15:clr>
            <a:srgbClr val="FBAE40"/>
          </p15:clr>
        </p15:guide>
        <p15:guide id="3" pos="653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asic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00" b="87917"/>
          <a:stretch/>
        </p:blipFill>
        <p:spPr>
          <a:xfrm>
            <a:off x="10884352" y="14394"/>
            <a:ext cx="1307648" cy="711046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329994" y="980661"/>
            <a:ext cx="11532012" cy="5054381"/>
          </a:xfrm>
          <a:prstGeom prst="rect">
            <a:avLst/>
          </a:prstGeom>
        </p:spPr>
        <p:txBody>
          <a:bodyPr lIns="0" tIns="45718" rIns="0" bIns="45718"/>
          <a:lstStyle>
            <a:lvl1pPr marL="288267" indent="-288267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SzPct val="125000"/>
              <a:buFont typeface="Wingdings" pitchFamily="2" charset="2"/>
              <a:buChar char="§"/>
              <a:defRPr sz="2288" baseline="0"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defRPr>
            </a:lvl1pPr>
            <a:lvl2pPr marL="535353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SzPct val="125000"/>
              <a:buFont typeface="Arial" pitchFamily="34" charset="0"/>
              <a:buChar char="-"/>
              <a:defRPr lang="en-US" altLang="en-US" sz="2288" baseline="0" dirty="0" smtClean="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defRPr>
            </a:lvl2pPr>
            <a:lvl3pPr marL="782440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accent1"/>
              </a:buClr>
              <a:buFont typeface="Arial" pitchFamily="34" charset="0"/>
              <a:buChar char="•"/>
              <a:defRPr sz="2288" baseline="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3pPr>
            <a:lvl4pPr marL="1029527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defRPr sz="2288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4pPr>
            <a:lvl5pPr marL="1276611" indent="-247086" algn="l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Font typeface="Arial" pitchFamily="34" charset="0"/>
              <a:buChar char="•"/>
              <a:defRPr sz="2288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0"/>
            <a:endParaRPr lang="en-US" dirty="0" smtClean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329194" y="173553"/>
            <a:ext cx="11532263" cy="499902"/>
          </a:xfrm>
          <a:prstGeom prst="rect">
            <a:avLst/>
          </a:prstGeom>
        </p:spPr>
        <p:txBody>
          <a:bodyPr lIns="0" tIns="45718" rIns="0" bIns="45718" anchor="ctr"/>
          <a:lstStyle>
            <a:lvl1pPr marL="0" algn="l" defTabSz="1227271" rtl="0" eaLnBrk="1" latinLnBrk="0" hangingPunct="1">
              <a:defRPr lang="ko-KR" altLang="en-US" sz="3661" b="1" kern="1200" baseline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SamsungOne 700C" panose="020B0806030303020204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err="1" smtClean="0"/>
              <a:t>SamsungOne</a:t>
            </a:r>
            <a:r>
              <a:rPr lang="en-US" altLang="ko-KR" dirty="0" smtClean="0"/>
              <a:t> 700C 32pt - 1 row / 24pt - 2 rows</a:t>
            </a:r>
            <a:endParaRPr lang="ko-KR" alt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48" y="246672"/>
            <a:ext cx="1321480" cy="515111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329994" y="726815"/>
            <a:ext cx="11532012" cy="0"/>
          </a:xfrm>
          <a:prstGeom prst="line">
            <a:avLst/>
          </a:prstGeom>
          <a:ln w="28575"/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 Same Side Corner Rectangle 13"/>
          <p:cNvSpPr/>
          <p:nvPr userDrawn="1"/>
        </p:nvSpPr>
        <p:spPr>
          <a:xfrm>
            <a:off x="11488892" y="6555353"/>
            <a:ext cx="368273" cy="3021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2" dirty="0">
              <a:latin typeface="SamsungOne 400" panose="020B0503030303020204" pitchFamily="34" charset="0"/>
              <a:ea typeface="SamsungOne 400" panose="020B0503030303020204" pitchFamily="34" charset="0"/>
            </a:endParaRPr>
          </a:p>
        </p:txBody>
      </p:sp>
      <p:sp>
        <p:nvSpPr>
          <p:cNvPr id="17" name="Rectangle 6"/>
          <p:cNvSpPr>
            <a:spLocks noChangeArrowheads="1"/>
          </p:cNvSpPr>
          <p:nvPr userDrawn="1"/>
        </p:nvSpPr>
        <p:spPr bwMode="black">
          <a:xfrm>
            <a:off x="11466838" y="6574560"/>
            <a:ext cx="412379" cy="3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8521" rIns="0" bIns="38521">
            <a:spAutoFit/>
          </a:bodyPr>
          <a:lstStyle/>
          <a:p>
            <a:pPr algn="ctr" defTabSz="769885" eaLnBrk="0" hangingPunct="0">
              <a:defRPr/>
            </a:pPr>
            <a:fld id="{029918DC-C8F7-4D02-9AD2-58A659584AEF}" type="slidenum">
              <a:rPr lang="en-US" altLang="en-US" sz="1602" b="1" smtClean="0">
                <a:solidFill>
                  <a:schemeClr val="accent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rPr>
              <a:pPr algn="ctr" defTabSz="769885" eaLnBrk="0" hangingPunct="0">
                <a:defRPr/>
              </a:pPr>
              <a:t>‹#›</a:t>
            </a:fld>
            <a:endParaRPr lang="en-US" altLang="en-US" sz="1602" b="1" dirty="0">
              <a:solidFill>
                <a:schemeClr val="accent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76613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356">
          <p15:clr>
            <a:srgbClr val="FBAE40"/>
          </p15:clr>
        </p15:guide>
        <p15:guide id="2" pos="181">
          <p15:clr>
            <a:srgbClr val="FBAE40"/>
          </p15:clr>
        </p15:guide>
        <p15:guide id="3" pos="6532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00" b="87917"/>
          <a:stretch/>
        </p:blipFill>
        <p:spPr>
          <a:xfrm>
            <a:off x="10884352" y="14394"/>
            <a:ext cx="1307648" cy="711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9194" y="2"/>
            <a:ext cx="11532263" cy="838200"/>
          </a:xfrm>
          <a:prstGeom prst="rect">
            <a:avLst/>
          </a:prstGeom>
        </p:spPr>
        <p:txBody>
          <a:bodyPr lIns="0" tIns="45718" rIns="0" bIns="45718" anchor="ctr"/>
          <a:lstStyle>
            <a:lvl1pPr marL="0" algn="l" defTabSz="1227271" rtl="0" eaLnBrk="1" latinLnBrk="0" hangingPunct="1">
              <a:defRPr lang="ko-KR" altLang="en-US" sz="4576" b="1" kern="1200" baseline="0" dirty="0">
                <a:ln w="12700">
                  <a:noFill/>
                  <a:prstDash val="solid"/>
                </a:ln>
                <a:solidFill>
                  <a:schemeClr val="tx1"/>
                </a:solidFill>
                <a:effectLst/>
                <a:latin typeface="SamsungOne 400" panose="020B0503030303020204" pitchFamily="34" charset="0"/>
                <a:ea typeface="HYGothic-Extra" pitchFamily="18" charset="-127"/>
                <a:cs typeface="Arial" pitchFamily="34" charset="0"/>
              </a:defRPr>
            </a:lvl1pPr>
          </a:lstStyle>
          <a:p>
            <a:r>
              <a:rPr lang="en-US" altLang="ko-KR" dirty="0" smtClean="0"/>
              <a:t>S-One 40pt - 1 row / 24pt - 2 rows</a:t>
            </a:r>
            <a:endParaRPr lang="ko-KR" altLang="en-US" dirty="0"/>
          </a:p>
        </p:txBody>
      </p:sp>
      <p:sp>
        <p:nvSpPr>
          <p:cNvPr id="8" name="Content Placeholder 11"/>
          <p:cNvSpPr>
            <a:spLocks noGrp="1"/>
          </p:cNvSpPr>
          <p:nvPr>
            <p:ph sz="quarter" idx="14" hasCustomPrompt="1"/>
          </p:nvPr>
        </p:nvSpPr>
        <p:spPr>
          <a:xfrm>
            <a:off x="2240698" y="1664755"/>
            <a:ext cx="7710611" cy="3528490"/>
          </a:xfrm>
          <a:prstGeom prst="rect">
            <a:avLst/>
          </a:prstGeom>
        </p:spPr>
        <p:txBody>
          <a:bodyPr lIns="0" tIns="45718" rIns="91434" bIns="45718"/>
          <a:lstStyle>
            <a:lvl1pPr marL="0" indent="-823622" algn="just">
              <a:lnSpc>
                <a:spcPct val="100000"/>
              </a:lnSpc>
              <a:spcBef>
                <a:spcPts val="686"/>
              </a:spcBef>
              <a:spcAft>
                <a:spcPts val="1373"/>
              </a:spcAft>
              <a:buClr>
                <a:schemeClr val="accent1"/>
              </a:buClr>
              <a:buSzPct val="120000"/>
              <a:buFont typeface="+mj-lt"/>
              <a:buAutoNum type="romanUcPeriod"/>
              <a:defRPr sz="2746" b="1" baseline="0">
                <a:solidFill>
                  <a:schemeClr val="tx2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defRPr>
            </a:lvl1pPr>
            <a:lvl2pPr marL="823673" indent="205918" algn="just">
              <a:lnSpc>
                <a:spcPct val="100000"/>
              </a:lnSpc>
              <a:spcBef>
                <a:spcPts val="0"/>
              </a:spcBef>
              <a:spcAft>
                <a:spcPts val="686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-"/>
              <a:defRPr lang="en-US" altLang="en-US" sz="2059" b="1" dirty="0" smtClean="0">
                <a:solidFill>
                  <a:schemeClr val="tx2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defRPr>
            </a:lvl2pPr>
            <a:lvl3pPr marL="0" indent="-823622" algn="just">
              <a:lnSpc>
                <a:spcPct val="100000"/>
              </a:lnSpc>
              <a:spcBef>
                <a:spcPts val="686"/>
              </a:spcBef>
              <a:spcAft>
                <a:spcPts val="686"/>
              </a:spcAft>
              <a:buClr>
                <a:schemeClr val="accent1"/>
              </a:buClr>
              <a:buSzPct val="120000"/>
              <a:buFont typeface="+mj-lt"/>
              <a:buAutoNum type="romanUcPeriod"/>
              <a:defRPr sz="2746" b="1">
                <a:solidFill>
                  <a:schemeClr val="tx2"/>
                </a:solidFill>
                <a:latin typeface="+mn-lt"/>
              </a:defRPr>
            </a:lvl3pPr>
            <a:lvl4pPr marL="0" indent="-823622" algn="just">
              <a:lnSpc>
                <a:spcPct val="100000"/>
              </a:lnSpc>
              <a:spcBef>
                <a:spcPts val="686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+mj-lt"/>
              <a:buAutoNum type="romanUcPeriod"/>
              <a:defRPr sz="2746" b="1">
                <a:solidFill>
                  <a:schemeClr val="tx2"/>
                </a:solidFill>
                <a:latin typeface="+mn-lt"/>
              </a:defRPr>
            </a:lvl4pPr>
            <a:lvl5pPr marL="0" indent="-823622" algn="just">
              <a:lnSpc>
                <a:spcPct val="100000"/>
              </a:lnSpc>
              <a:spcBef>
                <a:spcPts val="686"/>
              </a:spcBef>
              <a:spcAft>
                <a:spcPts val="686"/>
              </a:spcAft>
              <a:buClr>
                <a:schemeClr val="tx1">
                  <a:lumMod val="50000"/>
                  <a:lumOff val="50000"/>
                </a:schemeClr>
              </a:buClr>
              <a:buSzPct val="120000"/>
              <a:buFont typeface="+mj-lt"/>
              <a:buAutoNum type="romanUcPeriod"/>
              <a:defRPr sz="2746" b="1">
                <a:solidFill>
                  <a:schemeClr val="tx2"/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28729" y="6035042"/>
            <a:ext cx="11532728" cy="365760"/>
          </a:xfrm>
          <a:prstGeom prst="rect">
            <a:avLst/>
          </a:prstGeom>
        </p:spPr>
        <p:txBody>
          <a:bodyPr lIns="0" tIns="45718" rIns="91434" bIns="0" anchor="b" anchorCtr="0"/>
          <a:lstStyle>
            <a:lvl1pPr marL="0" indent="0">
              <a:spcBef>
                <a:spcPts val="0"/>
              </a:spcBef>
              <a:buNone/>
              <a:defRPr sz="1030" i="0" baseline="0">
                <a:solidFill>
                  <a:schemeClr val="tx1"/>
                </a:solidFill>
                <a:latin typeface="SamsungOne 400" panose="020B0503030303020204" pitchFamily="34" charset="0"/>
                <a:ea typeface="SamsungOne 400" panose="020B0503030303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Sources and footnotes</a:t>
            </a:r>
            <a:endParaRPr lang="en-US" dirty="0"/>
          </a:p>
        </p:txBody>
      </p:sp>
      <p:pic>
        <p:nvPicPr>
          <p:cNvPr id="15" name="그림 6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00" t="11954" r="2500" b="86713"/>
          <a:stretch/>
        </p:blipFill>
        <p:spPr>
          <a:xfrm>
            <a:off x="305636" y="796626"/>
            <a:ext cx="11601742" cy="91594"/>
          </a:xfrm>
          <a:prstGeom prst="rect">
            <a:avLst/>
          </a:prstGeom>
        </p:spPr>
      </p:pic>
      <p:sp>
        <p:nvSpPr>
          <p:cNvPr id="19" name="Round Same Side Corner Rectangle 18"/>
          <p:cNvSpPr/>
          <p:nvPr userDrawn="1"/>
        </p:nvSpPr>
        <p:spPr>
          <a:xfrm>
            <a:off x="11488892" y="6555353"/>
            <a:ext cx="368273" cy="302100"/>
          </a:xfrm>
          <a:prstGeom prst="round2Same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2" dirty="0">
              <a:latin typeface="SamsungOne 400" panose="020B0503030303020204" pitchFamily="34" charset="0"/>
              <a:ea typeface="SamsungOne 400" panose="020B0503030303020204" pitchFamily="34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 userDrawn="1"/>
        </p:nvSpPr>
        <p:spPr bwMode="black">
          <a:xfrm>
            <a:off x="11466838" y="6574560"/>
            <a:ext cx="412379" cy="3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38521" rIns="0" bIns="38521">
            <a:spAutoFit/>
          </a:bodyPr>
          <a:lstStyle/>
          <a:p>
            <a:pPr algn="ctr" defTabSz="769885" eaLnBrk="0" hangingPunct="0">
              <a:defRPr/>
            </a:pPr>
            <a:fld id="{029918DC-C8F7-4D02-9AD2-58A659584AEF}" type="slidenum">
              <a:rPr lang="en-US" altLang="en-US" sz="1602" b="1" smtClean="0">
                <a:solidFill>
                  <a:schemeClr val="accent1"/>
                </a:solidFill>
                <a:latin typeface="SamsungOne 400" panose="020B0503030303020204" pitchFamily="34" charset="0"/>
                <a:ea typeface="SamsungOne 400" panose="020B0503030303020204" pitchFamily="34" charset="0"/>
                <a:cs typeface="Arial" pitchFamily="34" charset="0"/>
              </a:rPr>
              <a:pPr algn="ctr" defTabSz="769885" eaLnBrk="0" hangingPunct="0">
                <a:defRPr/>
              </a:pPr>
              <a:t>‹#›</a:t>
            </a:fld>
            <a:endParaRPr lang="en-US" altLang="en-US" sz="1602" b="1" dirty="0">
              <a:solidFill>
                <a:schemeClr val="accent1"/>
              </a:solidFill>
              <a:latin typeface="SamsungOne 400" panose="020B0503030303020204" pitchFamily="34" charset="0"/>
              <a:ea typeface="SamsungOne 400" panose="020B0503030303020204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248" y="246672"/>
            <a:ext cx="1321480" cy="515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471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888">
          <p15:clr>
            <a:srgbClr val="FBAE40"/>
          </p15:clr>
        </p15:guide>
        <p15:guide id="2" pos="3357">
          <p15:clr>
            <a:srgbClr val="FBAE40"/>
          </p15:clr>
        </p15:guide>
        <p15:guide id="3" pos="6532">
          <p15:clr>
            <a:srgbClr val="FBAE40"/>
          </p15:clr>
        </p15:guide>
        <p15:guide id="4" pos="18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75022" y="6559099"/>
            <a:ext cx="1706510" cy="27460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SamsungOne 400" panose="020B0503030303020204" pitchFamily="34" charset="0"/>
                <a:ea typeface="SamsungOne 400" panose="020B0503030303020204" pitchFamily="34" charset="0"/>
                <a:cs typeface="Helvetica" charset="0"/>
              </a:rPr>
              <a:t>Samsung Research</a:t>
            </a:r>
          </a:p>
        </p:txBody>
      </p:sp>
    </p:spTree>
    <p:extLst>
      <p:ext uri="{BB962C8B-B14F-4D97-AF65-F5344CB8AC3E}">
        <p14:creationId xmlns:p14="http://schemas.microsoft.com/office/powerpoint/2010/main" val="380365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948B2-9B3C-4D10-86BF-6D54CEBA1D36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 b="1"/>
            </a:lvl1pPr>
          </a:lstStyle>
          <a:p>
            <a:fld id="{EADBE15F-A94A-4FDA-9A18-B55B1D4DE37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916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1DF40-3857-4AC7-8178-6740F0960B9A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23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62C50-7792-446B-B06F-B2E6144BFDEC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02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56519-C982-4C1E-9D99-81778B2B158F}" type="datetime1">
              <a:rPr lang="ru-RU" smtClean="0"/>
              <a:t>09.10.2019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3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D6B20-1EC9-45C0-A1BC-114EEA2A318A}" type="datetime1">
              <a:rPr lang="ru-RU" smtClean="0"/>
              <a:t>09.10.2019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5383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90C0B-B5A5-41C6-A655-08EBBA9EE975}" type="datetime1">
              <a:rPr lang="ru-RU" smtClean="0"/>
              <a:t>09.10.2019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409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8164A-BB77-41B5-8424-2E06142326B5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77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3A605-5DB0-484C-863D-9F5BFDBAA748}" type="datetime1">
              <a:rPr lang="ru-RU" smtClean="0"/>
              <a:t>09.10.2019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115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4117-73C4-404B-AC99-77624A7D2B96}" type="datetime1">
              <a:rPr lang="ru-RU" smtClean="0"/>
              <a:t>09.10.2019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E15F-A94A-4FDA-9A18-B55B1D4DE3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amsung Sharp Sans" pitchFamily="2" charset="-52"/>
          <a:ea typeface="Samsung Sharp Sans" pitchFamily="2" charset="-52"/>
          <a:cs typeface="Samsung Sharp Sans" pitchFamily="2" charset="-5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amsungOne 700C" panose="020B0806030303020204" pitchFamily="34" charset="0"/>
          <a:ea typeface="SamsungOne 700C" panose="020B080603030302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amsungOne 700C" panose="020B0806030303020204" pitchFamily="34" charset="0"/>
          <a:ea typeface="SamsungOne 700C" panose="020B080603030302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amsungOne 700C" panose="020B0806030303020204" pitchFamily="34" charset="0"/>
          <a:ea typeface="SamsungOne 700C" panose="020B080603030302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msungOne 700C" panose="020B0806030303020204" pitchFamily="34" charset="0"/>
          <a:ea typeface="SamsungOne 700C" panose="020B080603030302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amsungOne 700C" panose="020B0806030303020204" pitchFamily="34" charset="0"/>
          <a:ea typeface="SamsungOne 700C" panose="020B080603030302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trailofbits/mcsem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halide-lang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r-project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8" y="1"/>
            <a:ext cx="3026004" cy="8046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9629" y="2799994"/>
            <a:ext cx="53703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SRR</a:t>
            </a:r>
          </a:p>
          <a:p>
            <a:r>
              <a:rPr lang="en-US" sz="60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Compiler Lab</a:t>
            </a:r>
            <a:endParaRPr lang="en-US" sz="6000" dirty="0" smtClean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1266" y="221578"/>
            <a:ext cx="1989055" cy="10957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7774" y="6189868"/>
            <a:ext cx="20425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Arial" panose="020B0604020202020204" pitchFamily="34" charset="0"/>
                <a:ea typeface="Samsung Sharp Sans" pitchFamily="2" charset="-52"/>
                <a:cs typeface="Arial" panose="020B0604020202020204" pitchFamily="34" charset="0"/>
              </a:rPr>
              <a:t>Oct 9, 2019</a:t>
            </a:r>
            <a:endParaRPr lang="en-US" sz="2800" dirty="0" smtClean="0">
              <a:solidFill>
                <a:schemeClr val="bg1"/>
              </a:solidFill>
              <a:latin typeface="Arial" panose="020B0604020202020204" pitchFamily="34" charset="0"/>
              <a:ea typeface="Samsung Sharp Sans" pitchFamily="2" charset="-5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3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05" y="365125"/>
            <a:ext cx="11631827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ARM64 libs optimizer based LLVM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50109"/>
            <a:ext cx="10515601" cy="472685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Mobile applications’ native code is optimized assuming the generic CPU model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typically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There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might be a room for further optimizations when the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app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is installed on a particular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H/W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Unfortunately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, the well-reputed framework, LLVM, works on the level of the intermediate representation, not on the level of the native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code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A number of open-source Arm64 to LLVM decompilers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exist (</a:t>
            </a:r>
            <a:r>
              <a:rPr lang="en-US" dirty="0">
                <a:solidFill>
                  <a:schemeClr val="bg1"/>
                </a:solidFill>
                <a:latin typeface="SamsungOne 500"/>
                <a:hlinkClick r:id="rId2"/>
              </a:rPr>
              <a:t>https://github.com/trailofbits/mcsema</a:t>
            </a:r>
            <a:r>
              <a:rPr lang="en-US" dirty="0" smtClean="0">
                <a:solidFill>
                  <a:schemeClr val="bg1"/>
                </a:solidFill>
                <a:latin typeface="SamsungOne 500"/>
                <a:hlinkClick r:id="rId2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) but work only for Hello Worl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d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rgbClr val="00C3B2"/>
                </a:solidFill>
                <a:latin typeface="SamsungOne 500"/>
              </a:rPr>
              <a:t>A </a:t>
            </a:r>
            <a:r>
              <a:rPr lang="en-US" dirty="0">
                <a:solidFill>
                  <a:srgbClr val="00C3B2"/>
                </a:solidFill>
                <a:latin typeface="SamsungOne 500"/>
              </a:rPr>
              <a:t>working Arm64 to LLVM bitcode </a:t>
            </a:r>
            <a:r>
              <a:rPr lang="en-US" dirty="0" smtClean="0">
                <a:solidFill>
                  <a:srgbClr val="00C3B2"/>
                </a:solidFill>
                <a:latin typeface="SamsungOne 500"/>
              </a:rPr>
              <a:t>decompiler is needed</a:t>
            </a:r>
            <a:endParaRPr lang="en-US" dirty="0">
              <a:solidFill>
                <a:srgbClr val="00C3B2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The goal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this activity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Research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existing open-source frameworks for ARM64 code decompilation to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LLVM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Propose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an approach to ARM64-to-LLVM code conversion preserving the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semantics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Implement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a prototype able to decompile Arm64 shared libraries (at least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partly)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Apply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a set of optimizations and compile code back to Arm64 preserving the original code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semantics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Required: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1-2 participants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Skills: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C/C++, Computer architecture,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Linux</a:t>
            </a:r>
            <a:endParaRPr lang="en-US" dirty="0">
              <a:solidFill>
                <a:schemeClr val="bg1"/>
              </a:solidFill>
              <a:latin typeface="SamsungOne 50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3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0599" y="2981230"/>
            <a:ext cx="43284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Thank You</a:t>
            </a:r>
            <a:endParaRPr lang="en-US" sz="6000" dirty="0" smtClean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1411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334" r="3287"/>
          <a:stretch/>
        </p:blipFill>
        <p:spPr>
          <a:xfrm>
            <a:off x="-1" y="0"/>
            <a:ext cx="12184381" cy="6858000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4351867" y="2810935"/>
            <a:ext cx="160867" cy="1608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814EAAC-45AE-2F42-BE1C-E7DC7273FAF0}"/>
              </a:ext>
            </a:extLst>
          </p:cNvPr>
          <p:cNvSpPr/>
          <p:nvPr/>
        </p:nvSpPr>
        <p:spPr>
          <a:xfrm>
            <a:off x="4504267" y="2608498"/>
            <a:ext cx="973666" cy="569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12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Russia</a:t>
            </a:r>
            <a:endParaRPr lang="en-US" sz="12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07399" y="5212533"/>
            <a:ext cx="80038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amsung InterFace" panose="020B0604020202020204" charset="0"/>
                <a:ea typeface="Verdana" pitchFamily="34" charset="0"/>
                <a:cs typeface="Arial" pitchFamily="34" charset="0"/>
              </a:rPr>
              <a:t>Samsung Electronics</a:t>
            </a:r>
            <a:r>
              <a:rPr lang="ru-RU" sz="2800" dirty="0" smtClean="0">
                <a:solidFill>
                  <a:schemeClr val="bg1">
                    <a:lumMod val="95000"/>
                  </a:schemeClr>
                </a:solidFill>
                <a:latin typeface="Samsung InterFace" panose="020B0604020202020204" charset="0"/>
                <a:ea typeface="Verdana" pitchFamily="34" charset="0"/>
                <a:cs typeface="Arial" pitchFamily="34" charset="0"/>
              </a:rPr>
              <a:t> - </a:t>
            </a:r>
            <a:r>
              <a:rPr lang="ru-RU" sz="3200" b="1" dirty="0" smtClean="0">
                <a:solidFill>
                  <a:schemeClr val="bg1">
                    <a:lumMod val="95000"/>
                  </a:schemeClr>
                </a:solidFill>
                <a:latin typeface="Samsung InterFace" panose="020B0604020202020204" charset="0"/>
                <a:ea typeface="Verdana" pitchFamily="34" charset="0"/>
                <a:cs typeface="Arial" pitchFamily="34" charset="0"/>
              </a:rPr>
              <a:t>5,850</a:t>
            </a:r>
            <a:r>
              <a:rPr lang="en-US" sz="3200" b="1" dirty="0" smtClean="0">
                <a:solidFill>
                  <a:schemeClr val="bg1">
                    <a:lumMod val="95000"/>
                  </a:schemeClr>
                </a:solidFill>
                <a:latin typeface="Samsung InterFace" panose="020B0604020202020204" charset="0"/>
                <a:ea typeface="Verdana" pitchFamily="34" charset="0"/>
                <a:cs typeface="Arial" pitchFamily="34" charset="0"/>
              </a:rPr>
              <a:t> US patents</a:t>
            </a:r>
          </a:p>
          <a:p>
            <a:pPr algn="ctr"/>
            <a:r>
              <a:rPr lang="en-US" sz="2800" dirty="0" smtClean="0">
                <a:solidFill>
                  <a:schemeClr val="bg1">
                    <a:lumMod val="95000"/>
                  </a:schemeClr>
                </a:solidFill>
                <a:latin typeface="Samsung InterFace" panose="020B0604020202020204" charset="0"/>
                <a:ea typeface="Verdana" pitchFamily="34" charset="0"/>
                <a:cs typeface="Arial" pitchFamily="34" charset="0"/>
              </a:rPr>
              <a:t>#2 in the world</a:t>
            </a:r>
            <a:endParaRPr lang="ru-RU" sz="2800" dirty="0">
              <a:solidFill>
                <a:schemeClr val="bg1">
                  <a:lumMod val="95000"/>
                </a:schemeClr>
              </a:solidFill>
              <a:latin typeface="Samsung InterFace" panose="020B0604020202020204" charset="0"/>
              <a:ea typeface="Verdana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z="2400" b="1" smtClean="0"/>
              <a:t>2</a:t>
            </a:fld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700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2" descr="russ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6" y="1747209"/>
            <a:ext cx="4729677" cy="444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74713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ea typeface="맑은 고딕" panose="020B0503020000020004" pitchFamily="50" charset="-127"/>
              </a:rPr>
              <a:t>Samsung Research Russia</a:t>
            </a:r>
            <a:endParaRPr lang="ru-RU" dirty="0">
              <a:solidFill>
                <a:schemeClr val="bg1"/>
              </a:solidFill>
              <a:ea typeface="SamsungOne 700C" panose="020B0806030303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62" b="56081"/>
          <a:stretch/>
        </p:blipFill>
        <p:spPr>
          <a:xfrm>
            <a:off x="5934447" y="2127726"/>
            <a:ext cx="1159414" cy="117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38" r="32746" b="61959"/>
          <a:stretch/>
        </p:blipFill>
        <p:spPr>
          <a:xfrm>
            <a:off x="7821655" y="2062490"/>
            <a:ext cx="1583977" cy="120228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2" b="61832"/>
          <a:stretch/>
        </p:blipFill>
        <p:spPr>
          <a:xfrm>
            <a:off x="10272116" y="2062490"/>
            <a:ext cx="1056157" cy="123454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32"/>
          <a:stretch/>
        </p:blipFill>
        <p:spPr>
          <a:xfrm>
            <a:off x="5832102" y="4316983"/>
            <a:ext cx="5250666" cy="14411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679029" y="3429000"/>
            <a:ext cx="22423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Applied Intelligence</a:t>
            </a:r>
            <a:endParaRPr lang="ru-RU" sz="14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6946" y="3429001"/>
            <a:ext cx="19495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Algorithm Research</a:t>
            </a:r>
            <a:endParaRPr lang="ru-RU" sz="14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84832" y="3429001"/>
            <a:ext cx="19598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Media Processing</a:t>
            </a:r>
            <a:endParaRPr lang="ru-RU" sz="14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4212" y="5912720"/>
            <a:ext cx="1791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Deep System</a:t>
            </a:r>
            <a:endParaRPr lang="ru-RU" sz="14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25572" y="5946072"/>
            <a:ext cx="127835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Optics</a:t>
            </a:r>
            <a:endParaRPr lang="ru-RU" sz="14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63064" y="5933139"/>
            <a:ext cx="26582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Samsung Sharp Sans" pitchFamily="2" charset="-52"/>
                <a:ea typeface="Samsung Sharp Sans" pitchFamily="2" charset="-52"/>
                <a:cs typeface="Samsung Sharp Sans" pitchFamily="2" charset="-52"/>
              </a:rPr>
              <a:t>Business Development</a:t>
            </a:r>
            <a:endParaRPr lang="ru-RU" sz="1400" dirty="0">
              <a:solidFill>
                <a:schemeClr val="bg1"/>
              </a:solidFill>
              <a:latin typeface="Samsung Sharp Sans" pitchFamily="2" charset="-52"/>
              <a:ea typeface="Samsung Sharp Sans" pitchFamily="2" charset="-52"/>
              <a:cs typeface="Samsung Sharp Sans" pitchFamily="2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31533" y="978636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SamsungOne 450C" panose="020B0506030303020204" pitchFamily="34" charset="0"/>
                <a:ea typeface="SamsungOne 450C" panose="020B0506030303020204" pitchFamily="34" charset="0"/>
              </a:rPr>
              <a:t>Established in 1993</a:t>
            </a:r>
            <a:endParaRPr lang="ru-RU" sz="2000" dirty="0">
              <a:solidFill>
                <a:schemeClr val="bg1"/>
              </a:solidFill>
              <a:latin typeface="SamsungOne 450C" panose="020B0506030303020204" pitchFamily="34" charset="0"/>
              <a:ea typeface="SamsungOne 450C" panose="020B0506030303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z="2400" b="1" smtClean="0"/>
              <a:t>3</a:t>
            </a:fld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525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SRR Compiler Lab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19220" y="1440872"/>
            <a:ext cx="8536709" cy="5218545"/>
          </a:xfrm>
        </p:spPr>
        <p:txBody>
          <a:bodyPr>
            <a:normAutofit/>
          </a:bodyPr>
          <a:lstStyle/>
          <a:p>
            <a:pPr marL="141879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Enabled C# for </a:t>
            </a:r>
            <a:r>
              <a:rPr kumimoji="1" lang="en-US" altLang="ko-KR" sz="1800" kern="0" spc="-41" dirty="0" err="1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Tizen</a:t>
            </a: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 and developed Visual Studio Tools</a:t>
            </a:r>
            <a:endParaRPr kumimoji="1" lang="en-US" altLang="ko-KR" sz="1800" b="1" kern="0" spc="-41" dirty="0">
              <a:solidFill>
                <a:schemeClr val="bg1"/>
              </a:solidFill>
              <a:latin typeface="SamsungOne 500" panose="020B0603030303020204" pitchFamily="34" charset="0"/>
              <a:ea typeface="SamsungOne 500" panose="020B0603030303020204" pitchFamily="34" charset="0"/>
            </a:endParaRP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Enabled C# for </a:t>
            </a:r>
            <a:r>
              <a:rPr kumimoji="1" lang="en-US" altLang="ko-KR" sz="1800" kern="0" spc="-41" dirty="0" err="1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Tizen</a:t>
            </a: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 on ARM</a:t>
            </a: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Developed C# debugger and profiler</a:t>
            </a: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Developed Visual Studio tools</a:t>
            </a:r>
          </a:p>
          <a:p>
            <a:pPr marL="141879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Optimized Android Runtime (ART)</a:t>
            </a: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App startup: ~30% faster than </a:t>
            </a:r>
            <a:r>
              <a:rPr kumimoji="1" lang="en-US" altLang="ko-KR" sz="1800" kern="0" spc="-41" dirty="0" smtClean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Google Android KitKat</a:t>
            </a:r>
            <a:endParaRPr kumimoji="1" lang="ru-RU" altLang="ko-KR" sz="1800" kern="0" spc="-41" dirty="0">
              <a:solidFill>
                <a:schemeClr val="bg1"/>
              </a:solidFill>
              <a:latin typeface="SamsungOne 500" panose="020B0603030303020204" pitchFamily="34" charset="0"/>
              <a:ea typeface="SamsungOne 500" panose="020B0603030303020204" pitchFamily="34" charset="0"/>
            </a:endParaRP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Shipped with every Android phone from Samsung</a:t>
            </a:r>
          </a:p>
          <a:p>
            <a:pPr marL="141879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Developed own lightweight JS engine (</a:t>
            </a:r>
            <a:r>
              <a:rPr kumimoji="1" lang="en-US" altLang="ko-KR" sz="1800" kern="0" spc="-41" dirty="0" err="1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JerryScript</a:t>
            </a: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)</a:t>
            </a: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Lowest memory consumption among competitors</a:t>
            </a: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Adopted by Pebble to watch face development</a:t>
            </a:r>
          </a:p>
          <a:p>
            <a:pPr marL="141879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 smtClean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Optimized </a:t>
            </a: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V8 JS engine</a:t>
            </a:r>
          </a:p>
          <a:p>
            <a:pPr marL="513342" lvl="1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Optimization of V8 engine: 20% faster than V8</a:t>
            </a:r>
          </a:p>
          <a:p>
            <a:pPr marL="56142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Implemented </a:t>
            </a:r>
            <a:r>
              <a:rPr kumimoji="1" lang="en-US" altLang="ko-KR" sz="1800" kern="0" spc="-41" dirty="0" smtClean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compilers for </a:t>
            </a: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the ultimate Samsung chips like </a:t>
            </a:r>
            <a:r>
              <a:rPr kumimoji="1" lang="en-US" altLang="ko-KR" sz="1800" kern="0" spc="-41" dirty="0" smtClean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NPU </a:t>
            </a: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and GPU</a:t>
            </a:r>
            <a:endParaRPr kumimoji="1" lang="en-US" altLang="ko-KR" sz="1800" b="1" kern="0" spc="-41" dirty="0">
              <a:solidFill>
                <a:schemeClr val="bg1"/>
              </a:solidFill>
              <a:latin typeface="SamsungOne 500" panose="020B0603030303020204" pitchFamily="34" charset="0"/>
              <a:ea typeface="SamsungOne 500" panose="020B0603030303020204" pitchFamily="34" charset="0"/>
            </a:endParaRPr>
          </a:p>
          <a:p>
            <a:pPr marL="141879" indent="-141879" defTabSz="653758" eaLnBrk="0" fontAlgn="base" hangingPunct="0">
              <a:lnSpc>
                <a:spcPct val="100000"/>
              </a:lnSpc>
              <a:spcBef>
                <a:spcPts val="487"/>
              </a:spcBef>
              <a:buClr>
                <a:srgbClr val="003366"/>
              </a:buClr>
              <a:buFont typeface="Wingdings" pitchFamily="2" charset="2"/>
              <a:buChar char="§"/>
              <a:defRPr/>
            </a:pPr>
            <a:r>
              <a:rPr kumimoji="1" lang="en-US" altLang="ko-KR" sz="1800" kern="0" spc="-41" dirty="0">
                <a:solidFill>
                  <a:schemeClr val="bg1"/>
                </a:solidFill>
                <a:latin typeface="SamsungOne 500" panose="020B0603030303020204" pitchFamily="34" charset="0"/>
                <a:ea typeface="SamsungOne 500" panose="020B0603030303020204" pitchFamily="34" charset="0"/>
              </a:rPr>
              <a:t>7+ years experience in LLVM and GCC internals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6" y="1930833"/>
            <a:ext cx="732713" cy="7327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6" y="3054571"/>
            <a:ext cx="952647" cy="859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46" y="4189779"/>
            <a:ext cx="2019292" cy="11352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95" y="5440219"/>
            <a:ext cx="1200727" cy="120072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DSP Compiler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45668"/>
            <a:ext cx="10515600" cy="4830618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solidFill>
                  <a:schemeClr val="bg1"/>
                </a:solidFill>
                <a:latin typeface="SamsungOne 500"/>
              </a:rPr>
              <a:t>Samsung DSP processor is equipped with wide range of accessories for massive data parallel processing: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512 bits (64x8, 32x16, 16x32) vector data support,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4 ways WLIV,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2 simultaneous hardware threads,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2+ processing cores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bg1"/>
                </a:solidFill>
                <a:latin typeface="SamsungOne 500"/>
              </a:rPr>
              <a:t>Project  Summary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latin typeface="SamsungOne 500"/>
              </a:rPr>
              <a:t>Development of LLVM-based C/C++ compiler for Samsung DSP IVP kernels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latin typeface="SamsungOne 500"/>
              </a:rPr>
              <a:t>Support of Halide language for Samsung DSP platform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latin typeface="SamsungOne 500"/>
              </a:rPr>
              <a:t>Implementation of Global Memory Allocator in the Graph Compiler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  <a:latin typeface="SamsungOne 500"/>
              </a:rPr>
              <a:t>Specification High-Level Programming Language for Samsung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DSP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platform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90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Halide Back-end for DSP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50109"/>
            <a:ext cx="10808855" cy="4726854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“</a:t>
            </a:r>
            <a:r>
              <a:rPr lang="en-US" b="1" dirty="0">
                <a:solidFill>
                  <a:schemeClr val="bg1"/>
                </a:solidFill>
                <a:latin typeface="SamsungOne 500"/>
              </a:rPr>
              <a:t>Halide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 is a programming language designed to make it easier to write high-performance image and array processing code on modern machines.” (</a:t>
            </a:r>
            <a:r>
              <a:rPr lang="en-US" dirty="0">
                <a:solidFill>
                  <a:schemeClr val="bg1"/>
                </a:solidFill>
                <a:latin typeface="SamsungOne 500"/>
                <a:hlinkClick r:id="rId2"/>
              </a:rPr>
              <a:t>https://halide-lang.org/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Domain Specific Language embedded into C++.</a:t>
            </a:r>
            <a:endParaRPr lang="en-US" dirty="0">
              <a:solidFill>
                <a:schemeClr val="bg1"/>
              </a:solidFill>
              <a:latin typeface="SamsungOne 500"/>
            </a:endParaRPr>
          </a:p>
          <a:p>
            <a:r>
              <a:rPr lang="en-US" b="1" dirty="0">
                <a:solidFill>
                  <a:schemeClr val="bg1"/>
                </a:solidFill>
                <a:latin typeface="SamsungOne 500"/>
              </a:rPr>
              <a:t>CPU Architectures: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X86, ARM, MIPS, Hexagon, PowerPC</a:t>
            </a:r>
          </a:p>
          <a:p>
            <a:r>
              <a:rPr lang="en-US" b="1" dirty="0">
                <a:solidFill>
                  <a:schemeClr val="bg1"/>
                </a:solidFill>
                <a:latin typeface="SamsungOne 500"/>
              </a:rPr>
              <a:t>Operating systems: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Linux, Windows, </a:t>
            </a:r>
            <a:r>
              <a:rPr lang="en-US" dirty="0" err="1">
                <a:solidFill>
                  <a:schemeClr val="bg1"/>
                </a:solidFill>
                <a:latin typeface="SamsungOne 500"/>
              </a:rPr>
              <a:t>macOS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, Android, iOS, Qualcomm </a:t>
            </a:r>
            <a:r>
              <a:rPr lang="en-US" dirty="0" err="1">
                <a:solidFill>
                  <a:schemeClr val="bg1"/>
                </a:solidFill>
                <a:latin typeface="SamsungOne 500"/>
              </a:rPr>
              <a:t>QuRT</a:t>
            </a:r>
            <a:endParaRPr lang="en-US" dirty="0">
              <a:solidFill>
                <a:schemeClr val="bg1"/>
              </a:solidFill>
              <a:latin typeface="SamsungOne 500"/>
            </a:endParaRPr>
          </a:p>
          <a:p>
            <a:r>
              <a:rPr lang="en-US" b="1" dirty="0">
                <a:solidFill>
                  <a:schemeClr val="bg1"/>
                </a:solidFill>
                <a:latin typeface="SamsungOne 500"/>
              </a:rPr>
              <a:t>GPU Compute APIs: 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SamsungOne 500"/>
              </a:rPr>
              <a:t>CUDA, </a:t>
            </a:r>
            <a:r>
              <a:rPr lang="en-US" dirty="0" err="1">
                <a:solidFill>
                  <a:schemeClr val="bg1"/>
                </a:solidFill>
                <a:latin typeface="SamsungOne 500"/>
              </a:rPr>
              <a:t>OpenCL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, OpenGL, OpenGL Compute </a:t>
            </a:r>
            <a:r>
              <a:rPr lang="en-US" dirty="0" err="1">
                <a:solidFill>
                  <a:schemeClr val="bg1"/>
                </a:solidFill>
                <a:latin typeface="SamsungOne 500"/>
              </a:rPr>
              <a:t>Shaders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, Apple Metal, Microsoft Direct X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12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The Goal of our project is to develop Halide back-end for Samsung DSP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Required:  1 person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Skills: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C/C++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Algorithms &amp; Data structures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Compiler technologies</a:t>
            </a:r>
            <a:endParaRPr lang="en-US" dirty="0">
              <a:solidFill>
                <a:schemeClr val="bg1"/>
              </a:solidFill>
              <a:latin typeface="SamsungOne 50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059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High-level Programming Language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08945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Digital image processing is a graph of kernels applied to digital images.</a:t>
            </a:r>
          </a:p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Graph structure is fixed at design time.</a:t>
            </a:r>
          </a:p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Each kernel is a loop nest.</a:t>
            </a:r>
          </a:p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Input, output and intermediate data are mainly multidimensional arrays (tensors).</a:t>
            </a:r>
          </a:p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This also includes CNNs as a particular case.</a:t>
            </a:r>
          </a:p>
          <a:p>
            <a:r>
              <a:rPr lang="en-US" dirty="0" err="1">
                <a:solidFill>
                  <a:schemeClr val="bg1"/>
                </a:solidFill>
                <a:latin typeface="SamsungOne 500"/>
              </a:rPr>
              <a:t>OpenVX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 is a good example of exploitation of such model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.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The Goal of our project is to design High-level programming language for CV and AI applications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Required: 1 person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Skills: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C/C++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Algorithms &amp; Data structures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  <a:latin typeface="SamsungOne 500"/>
              </a:rPr>
              <a:t>Formal languages</a:t>
            </a:r>
            <a:endParaRPr lang="en-US" dirty="0">
              <a:solidFill>
                <a:schemeClr val="bg1"/>
              </a:solidFill>
              <a:latin typeface="SamsungOne 500"/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392" y="4251294"/>
            <a:ext cx="6667500" cy="16383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42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Android Runtime Stability and Optimization project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745668"/>
            <a:ext cx="10515600" cy="4830618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SamsungOne 500"/>
              </a:rPr>
              <a:t>Samsung ships wide range of smartphone and tablet models based on Google Android (Galaxy S, Note, Galaxy A, Galaxy Tab, etc.)</a:t>
            </a:r>
            <a:endParaRPr lang="en-US" sz="2400" dirty="0">
              <a:solidFill>
                <a:schemeClr val="bg1"/>
              </a:solidFill>
              <a:latin typeface="SamsungOne 500"/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Strong competition with other </a:t>
            </a:r>
            <a:r>
              <a:rPr lang="en-US" sz="2200" dirty="0">
                <a:solidFill>
                  <a:schemeClr val="bg1"/>
                </a:solidFill>
                <a:latin typeface="SamsungOne 500"/>
              </a:rPr>
              <a:t>Android vendors (Asus, Huawei</a:t>
            </a: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, LG, OnePlus</a:t>
            </a:r>
            <a:r>
              <a:rPr lang="en-US" sz="2200" dirty="0">
                <a:solidFill>
                  <a:schemeClr val="bg1"/>
                </a:solidFill>
                <a:latin typeface="SamsungOne 500"/>
              </a:rPr>
              <a:t>, Oppo, </a:t>
            </a: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Sony, Vivo</a:t>
            </a:r>
            <a:r>
              <a:rPr lang="en-US" sz="2200" dirty="0">
                <a:solidFill>
                  <a:schemeClr val="bg1"/>
                </a:solidFill>
                <a:latin typeface="SamsungOne 50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Xiaomi, etc.)</a:t>
            </a:r>
            <a:endParaRPr lang="en-US" sz="2200" dirty="0">
              <a:solidFill>
                <a:schemeClr val="bg1"/>
              </a:solidFill>
              <a:latin typeface="SamsungOne 500"/>
            </a:endParaRP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Android is a set of 1000+ modules, each requires expertize to deal with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ART (Android RunTime) is core module to run apps Java code </a:t>
            </a:r>
            <a:endParaRPr lang="en-US" sz="2200" dirty="0" smtClean="0">
              <a:solidFill>
                <a:schemeClr val="bg1"/>
              </a:solidFill>
              <a:latin typeface="SamsungOne 500"/>
            </a:endParaRPr>
          </a:p>
          <a:p>
            <a:pPr>
              <a:lnSpc>
                <a:spcPct val="100000"/>
              </a:lnSpc>
            </a:pPr>
            <a:endParaRPr lang="en-US" sz="2400" dirty="0" smtClean="0">
              <a:solidFill>
                <a:schemeClr val="bg1"/>
              </a:solidFill>
              <a:latin typeface="SamsungOne 500"/>
            </a:endParaRPr>
          </a:p>
          <a:p>
            <a:pPr>
              <a:lnSpc>
                <a:spcPct val="100000"/>
              </a:lnSpc>
            </a:pPr>
            <a:r>
              <a:rPr lang="en-US" sz="2400" dirty="0" smtClean="0">
                <a:solidFill>
                  <a:schemeClr val="bg1"/>
                </a:solidFill>
                <a:latin typeface="SamsungOne 500"/>
              </a:rPr>
              <a:t>Project  </a:t>
            </a:r>
            <a:r>
              <a:rPr lang="en-US" sz="2400" dirty="0">
                <a:solidFill>
                  <a:schemeClr val="bg1"/>
                </a:solidFill>
                <a:latin typeface="SamsungOne 500"/>
              </a:rPr>
              <a:t>Summary</a:t>
            </a: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Research and </a:t>
            </a:r>
            <a:r>
              <a:rPr lang="en-US" sz="2200" dirty="0">
                <a:solidFill>
                  <a:schemeClr val="bg1"/>
                </a:solidFill>
                <a:latin typeface="SamsungOne 500"/>
              </a:rPr>
              <a:t>develop </a:t>
            </a: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ART-related optimizations to improve application start time, benchmarks score</a:t>
            </a: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, UI smoothness (including optimizations based on AI)</a:t>
            </a:r>
            <a:endParaRPr lang="en-US" sz="2200" dirty="0">
              <a:solidFill>
                <a:schemeClr val="bg1"/>
              </a:solidFill>
              <a:latin typeface="SamsungOne 500"/>
            </a:endParaRPr>
          </a:p>
          <a:p>
            <a:pPr lvl="1">
              <a:lnSpc>
                <a:spcPct val="100000"/>
              </a:lnSpc>
              <a:spcAft>
                <a:spcPts val="300"/>
              </a:spcAft>
            </a:pPr>
            <a:r>
              <a:rPr lang="en-US" sz="2200" dirty="0" smtClean="0">
                <a:solidFill>
                  <a:schemeClr val="bg1"/>
                </a:solidFill>
                <a:latin typeface="SamsungOne 500"/>
              </a:rPr>
              <a:t>Investigate and fix stability issues for upcoming Android release</a:t>
            </a:r>
            <a:endParaRPr lang="en-US" sz="2200" dirty="0">
              <a:solidFill>
                <a:schemeClr val="bg1"/>
              </a:solidFill>
              <a:latin typeface="SamsungOne 50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9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1805" y="365125"/>
            <a:ext cx="11631827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RR tool to reproduce and debug crashes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450109"/>
            <a:ext cx="10515601" cy="4514086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bg1"/>
                </a:solidFill>
                <a:latin typeface="SamsungOne 500"/>
              </a:rPr>
              <a:t>“Mozilla/</a:t>
            </a:r>
            <a:r>
              <a:rPr lang="en-US" dirty="0" err="1">
                <a:solidFill>
                  <a:schemeClr val="bg1"/>
                </a:solidFill>
                <a:latin typeface="SamsungOne 500"/>
              </a:rPr>
              <a:t>rr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 aspires to be your primary C/C++ debugging tool for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Linux.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You record a failure once, then debug the recording, deterministically, as many times as you want. The same execution is replayed every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time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.” (</a:t>
            </a:r>
            <a:r>
              <a:rPr lang="en-US" dirty="0">
                <a:solidFill>
                  <a:schemeClr val="bg1"/>
                </a:solidFill>
                <a:latin typeface="SamsungOne 500"/>
                <a:hlinkClick r:id="rId2"/>
              </a:rPr>
              <a:t>https://rr-project.org</a:t>
            </a:r>
            <a:r>
              <a:rPr lang="en-US" dirty="0" smtClean="0">
                <a:solidFill>
                  <a:schemeClr val="bg1"/>
                </a:solidFill>
                <a:latin typeface="SamsungOne 500"/>
                <a:hlinkClick r:id="rId2"/>
              </a:rPr>
              <a:t>/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)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Low overhead, works on user level, integration with </a:t>
            </a:r>
            <a:r>
              <a:rPr lang="en-US" dirty="0" err="1" smtClean="0">
                <a:solidFill>
                  <a:schemeClr val="bg1"/>
                </a:solidFill>
                <a:latin typeface="SamsungOne 500"/>
              </a:rPr>
              <a:t>gdb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, multi-threaded code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support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Can </a:t>
            </a:r>
            <a:r>
              <a:rPr lang="en-US" dirty="0">
                <a:solidFill>
                  <a:schemeClr val="bg1"/>
                </a:solidFill>
                <a:latin typeface="SamsungOne 500"/>
              </a:rPr>
              <a:t>play the trace backward, greatly reduces the time to find root cause of a bug</a:t>
            </a: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Linux/x64 is supported</a:t>
            </a:r>
          </a:p>
          <a:p>
            <a:r>
              <a:rPr lang="en-US" dirty="0" smtClean="0">
                <a:solidFill>
                  <a:srgbClr val="00C3B2"/>
                </a:solidFill>
                <a:latin typeface="SamsungOne 500"/>
              </a:rPr>
              <a:t>Arm64 is not supported so far</a:t>
            </a:r>
            <a:endParaRPr lang="en-US" dirty="0">
              <a:solidFill>
                <a:srgbClr val="00C3B2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The goal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this activity: to research ARM capabilities needed for </a:t>
            </a:r>
            <a:r>
              <a:rPr lang="en-US" dirty="0" err="1" smtClean="0">
                <a:solidFill>
                  <a:schemeClr val="bg1"/>
                </a:solidFill>
                <a:latin typeface="SamsungOne 500"/>
              </a:rPr>
              <a:t>rr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, and to prototype support of arm64 on Android (Linux)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Required: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1 participant</a:t>
            </a:r>
            <a:endParaRPr lang="en-US" dirty="0" smtClean="0">
              <a:solidFill>
                <a:schemeClr val="bg1"/>
              </a:solidFill>
              <a:latin typeface="SamsungOne 50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SamsungOne 500"/>
              </a:rPr>
              <a:t>Skills: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C/C++, Computer architecture, </a:t>
            </a:r>
            <a:r>
              <a:rPr lang="en-US" dirty="0" smtClean="0">
                <a:solidFill>
                  <a:schemeClr val="bg1"/>
                </a:solidFill>
                <a:latin typeface="SamsungOne 500"/>
              </a:rPr>
              <a:t>Linux</a:t>
            </a:r>
            <a:endParaRPr lang="en-US" dirty="0">
              <a:solidFill>
                <a:schemeClr val="bg1"/>
              </a:solidFill>
              <a:latin typeface="SamsungOne 50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BE15F-A94A-4FDA-9A18-B55B1D4DE37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0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6352</TotalTime>
  <Words>1070</Words>
  <Application>Microsoft Office PowerPoint</Application>
  <PresentationFormat>Widescreen</PresentationFormat>
  <Paragraphs>123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맑은 고딕</vt:lpstr>
      <vt:lpstr>Arial</vt:lpstr>
      <vt:lpstr>Calibri</vt:lpstr>
      <vt:lpstr>Helvetica</vt:lpstr>
      <vt:lpstr>HYGothic-Extra</vt:lpstr>
      <vt:lpstr>Samsung InterFace</vt:lpstr>
      <vt:lpstr>Samsung Sharp Sans</vt:lpstr>
      <vt:lpstr>SamsungOne 400</vt:lpstr>
      <vt:lpstr>SamsungOne 450C</vt:lpstr>
      <vt:lpstr>SamsungOne 500</vt:lpstr>
      <vt:lpstr>SamsungOne 700C</vt:lpstr>
      <vt:lpstr>SamsungOne 800</vt:lpstr>
      <vt:lpstr>Verdana</vt:lpstr>
      <vt:lpstr>Wingdings</vt:lpstr>
      <vt:lpstr>Office Theme</vt:lpstr>
      <vt:lpstr>PowerPoint Presentation</vt:lpstr>
      <vt:lpstr>PowerPoint Presentation</vt:lpstr>
      <vt:lpstr>Samsung Research Russia</vt:lpstr>
      <vt:lpstr>SRR Compiler Lab</vt:lpstr>
      <vt:lpstr>DSP Compiler Project</vt:lpstr>
      <vt:lpstr>Halide Back-end for DSP</vt:lpstr>
      <vt:lpstr>High-level Programming Language</vt:lpstr>
      <vt:lpstr>Android Runtime Stability and Optimization project</vt:lpstr>
      <vt:lpstr>RR tool to reproduce and debug crashes</vt:lpstr>
      <vt:lpstr>ARM64 libs optimizer based LLVM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Kseniia Salamatova/Project Management Part /SRR/Engineer/삼성전자</dc:creator>
  <cp:lastModifiedBy>Maidanski Ivan</cp:lastModifiedBy>
  <cp:revision>141</cp:revision>
  <dcterms:created xsi:type="dcterms:W3CDTF">2019-07-16T11:57:34Z</dcterms:created>
  <dcterms:modified xsi:type="dcterms:W3CDTF">2019-10-09T13:09:29Z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NSCPROP_SA">
    <vt:lpwstr>\\bobcat\common\RnD-common\SRR Strategy\2019\2019.08 Deep Bayes School\New Microsoft PowerPoint Presentation.pptx</vt:lpwstr>
  </property>
</Properties>
</file>