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6"/>
  </p:normalViewPr>
  <p:slideViewPr>
    <p:cSldViewPr snapToGrid="0" snapToObjects="1">
      <p:cViewPr varScale="1">
        <p:scale>
          <a:sx n="90" d="100"/>
          <a:sy n="90" d="100"/>
        </p:scale>
        <p:origin x="23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3/6/19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3/6/19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3/6/19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EDF07-C559-8E44-8A92-8DDBD2297D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Eatery – A Multi-Aspect Restaurant Rating System </a:t>
            </a:r>
            <a:br>
              <a:rPr lang="en" dirty="0"/>
            </a:br>
            <a:r>
              <a:rPr lang="ru-RU" sz="2200" dirty="0"/>
              <a:t>Рейтинговая система мульти-аспектного анализа ресторанов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ED9732-E41C-CA41-AA82-66BA39F08F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НУГ «Концепт»</a:t>
            </a:r>
          </a:p>
          <a:p>
            <a:r>
              <a:rPr lang="ru-RU" dirty="0"/>
              <a:t>Ушакова Алёна</a:t>
            </a:r>
          </a:p>
          <a:p>
            <a:r>
              <a:rPr lang="ru-RU" dirty="0"/>
              <a:t>2019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0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77C32-8E46-094D-B192-D7249DD7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evaluation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6809CBA-79DC-F441-8ECE-6F96C9FD6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5763" y="497204"/>
            <a:ext cx="4336942" cy="586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2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17A9A-1F6F-0341-BF54-1DFDA1C13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evaluation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A869D823-AD93-7E48-86A6-F938CF527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5105" y="466725"/>
            <a:ext cx="5976086" cy="5070619"/>
          </a:xfrm>
        </p:spPr>
      </p:pic>
    </p:spTree>
    <p:extLst>
      <p:ext uri="{BB962C8B-B14F-4D97-AF65-F5344CB8AC3E}">
        <p14:creationId xmlns:p14="http://schemas.microsoft.com/office/powerpoint/2010/main" val="116485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B9C18-0F3A-184A-8BDF-69BCEFE1B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eatery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D9D03B-5344-1347-B163-04D0FFEEE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" dirty="0"/>
              <a:t>Aspects – explicit and implicit: </a:t>
            </a:r>
          </a:p>
          <a:p>
            <a:pPr lvl="1"/>
            <a:r>
              <a:rPr lang="en" dirty="0">
                <a:solidFill>
                  <a:schemeClr val="tx1"/>
                </a:solidFill>
              </a:rPr>
              <a:t>“</a:t>
            </a:r>
            <a:r>
              <a:rPr lang="en" dirty="0">
                <a:solidFill>
                  <a:srgbClr val="FF0000"/>
                </a:solidFill>
              </a:rPr>
              <a:t>Taste</a:t>
            </a:r>
            <a:r>
              <a:rPr lang="en" dirty="0"/>
              <a:t> of food in that restaurant is great’’</a:t>
            </a:r>
          </a:p>
          <a:p>
            <a:pPr lvl="1"/>
            <a:r>
              <a:rPr lang="en" dirty="0"/>
              <a:t>“</a:t>
            </a:r>
            <a:r>
              <a:rPr lang="en" dirty="0">
                <a:solidFill>
                  <a:srgbClr val="FF0000"/>
                </a:solidFill>
              </a:rPr>
              <a:t>Pizza</a:t>
            </a:r>
            <a:r>
              <a:rPr lang="en" dirty="0"/>
              <a:t> was </a:t>
            </a:r>
            <a:r>
              <a:rPr lang="en" dirty="0">
                <a:solidFill>
                  <a:srgbClr val="00B0F0"/>
                </a:solidFill>
              </a:rPr>
              <a:t>small</a:t>
            </a:r>
            <a:r>
              <a:rPr lang="en" dirty="0"/>
              <a:t> in that </a:t>
            </a:r>
            <a:r>
              <a:rPr lang="en" dirty="0">
                <a:solidFill>
                  <a:srgbClr val="00B0F0"/>
                </a:solidFill>
              </a:rPr>
              <a:t>big</a:t>
            </a:r>
            <a:r>
              <a:rPr lang="en" dirty="0"/>
              <a:t> </a:t>
            </a:r>
            <a:r>
              <a:rPr lang="en" dirty="0">
                <a:solidFill>
                  <a:srgbClr val="FF0000"/>
                </a:solidFill>
              </a:rPr>
              <a:t>restaurant</a:t>
            </a:r>
            <a:r>
              <a:rPr lang="en" dirty="0"/>
              <a:t>”</a:t>
            </a:r>
          </a:p>
          <a:p>
            <a:r>
              <a:rPr lang="en" dirty="0"/>
              <a:t>Finding multiple aspects</a:t>
            </a:r>
          </a:p>
          <a:p>
            <a:r>
              <a:rPr lang="en" dirty="0"/>
              <a:t>Finding the sentiment score of an aspect as a composite sentiment score of its sub-aspects</a:t>
            </a:r>
          </a:p>
          <a:p>
            <a:r>
              <a:rPr lang="en" dirty="0"/>
              <a:t>Identify rating values for different aspects of a restaurant by means of aspect-level sentiment analysis</a:t>
            </a:r>
          </a:p>
          <a:p>
            <a:r>
              <a:rPr lang="en" dirty="0"/>
              <a:t>Ability to rate individual food items and food categories </a:t>
            </a:r>
          </a:p>
          <a:p>
            <a:endParaRPr lang="en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63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2F6A3-2783-214C-95F6-C6F496A2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and preprocessing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49B28A-8573-7D4E-869F-4630CF021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" dirty="0"/>
              <a:t>A list of more than 200,000 food names extracted from restaurant menus served as the main source. 1400 food names were collected from the A-Z of Food and Drink dictionary and 1300 food names were collected from the Food timeline (website).</a:t>
            </a:r>
          </a:p>
          <a:p>
            <a:r>
              <a:rPr lang="en" dirty="0"/>
              <a:t>990627 restaurant reviews were extracted from the Yelp data challenge</a:t>
            </a:r>
          </a:p>
          <a:p>
            <a:pPr lvl="1"/>
            <a:r>
              <a:rPr lang="en" dirty="0"/>
              <a:t>Non-English removed</a:t>
            </a:r>
          </a:p>
          <a:p>
            <a:pPr lvl="1"/>
            <a:r>
              <a:rPr lang="en" dirty="0"/>
              <a:t>Spell corrector</a:t>
            </a:r>
          </a:p>
          <a:p>
            <a:pPr lvl="1"/>
            <a:r>
              <a:rPr lang="en" dirty="0"/>
              <a:t>Yelp dataset has already been spam filtered</a:t>
            </a:r>
          </a:p>
          <a:p>
            <a:r>
              <a:rPr lang="en" dirty="0"/>
              <a:t>From the Yelp dataset, 1500 reviews were randomly picked and these 1500 reviews, aspects (both explicit and implicit) were manually labeled:</a:t>
            </a:r>
          </a:p>
          <a:p>
            <a:pPr lvl="1"/>
            <a:r>
              <a:rPr lang="en" dirty="0"/>
              <a:t>&lt;Start: </a:t>
            </a:r>
            <a:r>
              <a:rPr lang="en" dirty="0" err="1"/>
              <a:t>Food_item</a:t>
            </a:r>
            <a:r>
              <a:rPr lang="en" dirty="0"/>
              <a:t>&gt; </a:t>
            </a:r>
            <a:r>
              <a:rPr lang="en" dirty="0">
                <a:solidFill>
                  <a:srgbClr val="00B0F0"/>
                </a:solidFill>
              </a:rPr>
              <a:t>Pizza</a:t>
            </a:r>
            <a:r>
              <a:rPr lang="en" dirty="0"/>
              <a:t> &lt;End&gt; </a:t>
            </a:r>
            <a:r>
              <a:rPr lang="en" dirty="0">
                <a:solidFill>
                  <a:srgbClr val="00B0F0"/>
                </a:solidFill>
              </a:rPr>
              <a:t>was</a:t>
            </a:r>
            <a:r>
              <a:rPr lang="en" dirty="0"/>
              <a:t> &lt;Start: </a:t>
            </a:r>
            <a:r>
              <a:rPr lang="en" dirty="0" err="1"/>
              <a:t>Food_item_size</a:t>
            </a:r>
            <a:r>
              <a:rPr lang="en" dirty="0"/>
              <a:t>&gt; </a:t>
            </a:r>
            <a:r>
              <a:rPr lang="en" dirty="0">
                <a:solidFill>
                  <a:srgbClr val="00B0F0"/>
                </a:solidFill>
              </a:rPr>
              <a:t>small</a:t>
            </a:r>
            <a:r>
              <a:rPr lang="en" dirty="0"/>
              <a:t> &lt;End&gt; </a:t>
            </a:r>
            <a:r>
              <a:rPr lang="en" dirty="0">
                <a:solidFill>
                  <a:srgbClr val="00B0F0"/>
                </a:solidFill>
              </a:rPr>
              <a:t>in that </a:t>
            </a:r>
            <a:r>
              <a:rPr lang="en" dirty="0"/>
              <a:t>&lt;Start: </a:t>
            </a:r>
            <a:r>
              <a:rPr lang="en" dirty="0" err="1"/>
              <a:t>Environment_size</a:t>
            </a:r>
            <a:r>
              <a:rPr lang="en" dirty="0"/>
              <a:t>&gt; </a:t>
            </a:r>
            <a:r>
              <a:rPr lang="en" dirty="0">
                <a:solidFill>
                  <a:srgbClr val="00B0F0"/>
                </a:solidFill>
              </a:rPr>
              <a:t>big</a:t>
            </a:r>
            <a:r>
              <a:rPr lang="en" dirty="0"/>
              <a:t> &lt;End&gt; &lt;Start: Restaurant&gt; </a:t>
            </a:r>
            <a:r>
              <a:rPr lang="en" dirty="0">
                <a:solidFill>
                  <a:srgbClr val="00B0F0"/>
                </a:solidFill>
              </a:rPr>
              <a:t>restaurant</a:t>
            </a:r>
            <a:r>
              <a:rPr lang="en" dirty="0"/>
              <a:t> &lt;End&gt; </a:t>
            </a:r>
          </a:p>
          <a:p>
            <a:endParaRPr lang="en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59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F43BA-2C1A-C14E-B7EE-75A36A6C6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Eatery system</a:t>
            </a:r>
            <a:endParaRPr lang="en-US"/>
          </a:p>
        </p:txBody>
      </p:sp>
      <p:pic>
        <p:nvPicPr>
          <p:cNvPr id="1025" name="Picture 1" descr="page4image9893072">
            <a:extLst>
              <a:ext uri="{FF2B5EF4-FFF2-40B4-BE49-F238E27FC236}">
                <a16:creationId xmlns:a16="http://schemas.microsoft.com/office/drawing/2014/main" id="{F0EE2328-1CE1-2945-B173-A20B0D5896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27" y="640080"/>
            <a:ext cx="4855241" cy="526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85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CF175-F493-064C-B5E1-F000B244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Food Names Categorisation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D1D217-0F66-F24A-A624-AAE8E924E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Having a list of more than 200,000 food names</a:t>
            </a:r>
          </a:p>
          <a:p>
            <a:r>
              <a:rPr lang="en" dirty="0"/>
              <a:t>Single pass partitioning (SPPM) text clustering approach used to </a:t>
            </a:r>
            <a:r>
              <a:rPr lang="en" dirty="0" err="1"/>
              <a:t>categorise</a:t>
            </a:r>
            <a:r>
              <a:rPr lang="en" dirty="0"/>
              <a:t> food names: randomly picks an element as the centroid of a cluster and adds elements to the cluster by measuring (</a:t>
            </a:r>
            <a:r>
              <a:rPr lang="en" dirty="0" err="1"/>
              <a:t>Jaro</a:t>
            </a:r>
            <a:r>
              <a:rPr lang="en" dirty="0"/>
              <a:t> distance) the surface similarity between the centroid element and other elements.  Threshold increased till an optimum level of accuracy was achieved. </a:t>
            </a:r>
            <a:r>
              <a:rPr lang="en" i="1" dirty="0"/>
              <a:t>Problems</a:t>
            </a:r>
            <a:r>
              <a:rPr lang="en" dirty="0"/>
              <a:t>:</a:t>
            </a:r>
          </a:p>
          <a:p>
            <a:pPr lvl="1"/>
            <a:r>
              <a:rPr lang="en" dirty="0"/>
              <a:t>“Vegetable Burger” and “Chicken Burger” </a:t>
            </a:r>
            <a:r>
              <a:rPr lang="ru-RU" dirty="0"/>
              <a:t>→ </a:t>
            </a:r>
            <a:r>
              <a:rPr lang="en" dirty="0"/>
              <a:t> set of cluster elements for each food name was created, high threshold </a:t>
            </a:r>
          </a:p>
          <a:p>
            <a:pPr lvl="1"/>
            <a:r>
              <a:rPr lang="en" dirty="0"/>
              <a:t>wiki API used to remove redundant categories (e.g. “with”)</a:t>
            </a:r>
          </a:p>
          <a:p>
            <a:pPr lvl="1"/>
            <a:endParaRPr lang="en" dirty="0"/>
          </a:p>
          <a:p>
            <a:pPr lvl="1"/>
            <a:endParaRPr lang="en" dirty="0"/>
          </a:p>
          <a:p>
            <a:endParaRPr lang="en" dirty="0"/>
          </a:p>
          <a:p>
            <a:endParaRPr lang="en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09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0A06F0E2-E51D-F545-A10B-6D506B908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952" y="375004"/>
            <a:ext cx="10191586" cy="6070862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1C1CE-6368-F745-B0A2-6BFB74CC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399" y="3257841"/>
            <a:ext cx="2645664" cy="1168908"/>
          </a:xfrm>
        </p:spPr>
        <p:txBody>
          <a:bodyPr/>
          <a:lstStyle/>
          <a:p>
            <a:r>
              <a:rPr lang="en" dirty="0"/>
              <a:t>Eatery Taxonomy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94D9AC-942F-C242-A331-861DBC911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909" y="4879458"/>
            <a:ext cx="3768154" cy="111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2B1AF-5A4A-4D43-8E1C-16404F14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Aspect Identification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32A0E-8AC1-2246-AE90-B146342A6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" dirty="0"/>
              <a:t>Models M1 and M2 created using the annotated 1500 reviews</a:t>
            </a:r>
          </a:p>
          <a:p>
            <a:r>
              <a:rPr lang="en" sz="1600" b="1" dirty="0"/>
              <a:t>Explicit Aspect Identification</a:t>
            </a:r>
            <a:r>
              <a:rPr lang="en" sz="1600" dirty="0"/>
              <a:t>:</a:t>
            </a:r>
            <a:r>
              <a:rPr lang="en" b="1" dirty="0"/>
              <a:t> </a:t>
            </a:r>
            <a:r>
              <a:rPr lang="en" dirty="0"/>
              <a:t>standard maximum entropy classifier (bigrams as features)</a:t>
            </a:r>
          </a:p>
          <a:p>
            <a:r>
              <a:rPr lang="en" sz="1600" b="1" dirty="0"/>
              <a:t>Implicit Aspect Identification</a:t>
            </a:r>
            <a:r>
              <a:rPr lang="en" sz="1600" dirty="0"/>
              <a:t>:</a:t>
            </a:r>
          </a:p>
          <a:p>
            <a:pPr lvl="1"/>
            <a:r>
              <a:rPr lang="en" dirty="0"/>
              <a:t>1</a:t>
            </a:r>
            <a:r>
              <a:rPr lang="en" baseline="30000" dirty="0"/>
              <a:t>st</a:t>
            </a:r>
            <a:r>
              <a:rPr lang="en" dirty="0"/>
              <a:t> scanning: create the list of labeled opinion words</a:t>
            </a:r>
          </a:p>
          <a:p>
            <a:pPr lvl="1"/>
            <a:r>
              <a:rPr lang="en" dirty="0"/>
              <a:t>2</a:t>
            </a:r>
            <a:r>
              <a:rPr lang="en" baseline="30000" dirty="0"/>
              <a:t>nd</a:t>
            </a:r>
            <a:r>
              <a:rPr lang="en" dirty="0"/>
              <a:t> scanning: extract sentences with implicit aspects, each sentence stored under each opinion word identified in that sentence:</a:t>
            </a:r>
          </a:p>
          <a:p>
            <a:pPr lvl="2"/>
            <a:r>
              <a:rPr lang="en" b="1" dirty="0"/>
              <a:t>large: </a:t>
            </a:r>
          </a:p>
          <a:p>
            <a:pPr marL="1028700" lvl="3" indent="-342900">
              <a:buFont typeface="+mj-lt"/>
              <a:buAutoNum type="arabicPeriod"/>
            </a:pPr>
            <a:r>
              <a:rPr lang="en" dirty="0" err="1"/>
              <a:t>Environment_size</a:t>
            </a:r>
            <a:r>
              <a:rPr lang="en" dirty="0"/>
              <a:t> - </a:t>
            </a:r>
            <a:r>
              <a:rPr lang="en" dirty="0">
                <a:solidFill>
                  <a:srgbClr val="00B0F0"/>
                </a:solidFill>
              </a:rPr>
              <a:t>The</a:t>
            </a:r>
            <a:r>
              <a:rPr lang="en" dirty="0"/>
              <a:t> &lt;Start: Restaurant&gt; </a:t>
            </a:r>
            <a:r>
              <a:rPr lang="en" dirty="0">
                <a:solidFill>
                  <a:srgbClr val="00B0F0"/>
                </a:solidFill>
              </a:rPr>
              <a:t>restaurant</a:t>
            </a:r>
            <a:r>
              <a:rPr lang="en" dirty="0"/>
              <a:t> &lt;End&gt; </a:t>
            </a:r>
            <a:r>
              <a:rPr lang="en" dirty="0">
                <a:solidFill>
                  <a:srgbClr val="00B0F0"/>
                </a:solidFill>
              </a:rPr>
              <a:t>was</a:t>
            </a:r>
            <a:r>
              <a:rPr lang="en" dirty="0"/>
              <a:t> &lt;Start: </a:t>
            </a:r>
            <a:r>
              <a:rPr lang="en" dirty="0" err="1"/>
              <a:t>Environment_size</a:t>
            </a:r>
            <a:r>
              <a:rPr lang="en" dirty="0"/>
              <a:t>&gt; </a:t>
            </a:r>
            <a:r>
              <a:rPr lang="en" b="1" dirty="0">
                <a:solidFill>
                  <a:srgbClr val="00B0F0"/>
                </a:solidFill>
              </a:rPr>
              <a:t>large</a:t>
            </a:r>
            <a:r>
              <a:rPr lang="en" dirty="0"/>
              <a:t> &lt;End&gt; </a:t>
            </a:r>
            <a:r>
              <a:rPr lang="en" dirty="0">
                <a:solidFill>
                  <a:srgbClr val="00B0F0"/>
                </a:solidFill>
              </a:rPr>
              <a:t>enough to have a birthday party</a:t>
            </a:r>
          </a:p>
          <a:p>
            <a:pPr marL="1028700" lvl="3" indent="-342900">
              <a:buFont typeface="+mj-lt"/>
              <a:buAutoNum type="arabicPeriod"/>
            </a:pPr>
            <a:r>
              <a:rPr lang="en" dirty="0" err="1"/>
              <a:t>Food_item_size</a:t>
            </a:r>
            <a:r>
              <a:rPr lang="en" dirty="0"/>
              <a:t> - </a:t>
            </a:r>
            <a:r>
              <a:rPr lang="en" dirty="0">
                <a:solidFill>
                  <a:srgbClr val="00B0F0"/>
                </a:solidFill>
              </a:rPr>
              <a:t>We had a </a:t>
            </a:r>
            <a:r>
              <a:rPr lang="en" dirty="0"/>
              <a:t>&lt;Start: </a:t>
            </a:r>
            <a:r>
              <a:rPr lang="en" dirty="0" err="1"/>
              <a:t>Food_item_size</a:t>
            </a:r>
            <a:r>
              <a:rPr lang="en" dirty="0"/>
              <a:t>&gt; </a:t>
            </a:r>
            <a:r>
              <a:rPr lang="en" b="1" dirty="0">
                <a:solidFill>
                  <a:srgbClr val="00B0F0"/>
                </a:solidFill>
              </a:rPr>
              <a:t>large</a:t>
            </a:r>
            <a:r>
              <a:rPr lang="en" dirty="0"/>
              <a:t> &lt;End&gt; &lt;Start: </a:t>
            </a:r>
            <a:r>
              <a:rPr lang="en" dirty="0" err="1"/>
              <a:t>Food_item</a:t>
            </a:r>
            <a:r>
              <a:rPr lang="en" dirty="0"/>
              <a:t>&gt; </a:t>
            </a:r>
            <a:r>
              <a:rPr lang="en" dirty="0">
                <a:solidFill>
                  <a:srgbClr val="00B0F0"/>
                </a:solidFill>
              </a:rPr>
              <a:t>pizza</a:t>
            </a:r>
            <a:r>
              <a:rPr lang="en" dirty="0"/>
              <a:t> &lt;End&gt; </a:t>
            </a:r>
          </a:p>
          <a:p>
            <a:pPr marL="228600" lvl="1" indent="0">
              <a:buNone/>
            </a:pPr>
            <a:endParaRPr lang="en" dirty="0"/>
          </a:p>
          <a:p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87884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7AC16F6-2C4D-4B4B-8E0A-C980A0B14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975202"/>
            <a:ext cx="7729728" cy="4775335"/>
          </a:xfrm>
        </p:spPr>
        <p:txBody>
          <a:bodyPr>
            <a:normAutofit lnSpcReduction="10000"/>
          </a:bodyPr>
          <a:lstStyle/>
          <a:p>
            <a:r>
              <a:rPr lang="en" dirty="0"/>
              <a:t>When a new review is given:</a:t>
            </a:r>
          </a:p>
          <a:p>
            <a:pPr marL="571500" lvl="1" indent="-342900">
              <a:buFont typeface="+mj-lt"/>
              <a:buAutoNum type="arabicPeriod"/>
            </a:pPr>
            <a:r>
              <a:rPr lang="en" dirty="0"/>
              <a:t>Processed word by word for opinion words available in the opinion list O.</a:t>
            </a:r>
          </a:p>
          <a:p>
            <a:pPr marL="571500" lvl="1" indent="-342900">
              <a:buFont typeface="+mj-lt"/>
              <a:buAutoNum type="arabicPeriod"/>
            </a:pPr>
            <a:r>
              <a:rPr lang="en" dirty="0"/>
              <a:t>List of candidate aspects A is extracted using the model M1.</a:t>
            </a:r>
          </a:p>
          <a:p>
            <a:pPr marL="571500" lvl="1" indent="-342900">
              <a:buFont typeface="+mj-lt"/>
              <a:buAutoNum type="arabicPeriod"/>
            </a:pPr>
            <a:r>
              <a:rPr lang="en" dirty="0"/>
              <a:t>If there is only one candidate aspect, it is chosen as the potential candidate aspect. Otherwise, the score for each candidate aspect is calculated using equation: </a:t>
            </a:r>
          </a:p>
          <a:p>
            <a:pPr marL="571500" lvl="1" indent="-342900">
              <a:buFont typeface="+mj-lt"/>
              <a:buAutoNum type="arabicPeriod"/>
            </a:pPr>
            <a:endParaRPr lang="en" dirty="0"/>
          </a:p>
          <a:p>
            <a:pPr marL="571500" lvl="1" indent="-342900">
              <a:buFont typeface="+mj-lt"/>
              <a:buAutoNum type="arabicPeriod"/>
            </a:pPr>
            <a:endParaRPr lang="en" dirty="0"/>
          </a:p>
          <a:p>
            <a:pPr marL="571500" lvl="1" indent="-342900">
              <a:buFont typeface="+mj-lt"/>
              <a:buAutoNum type="arabicPeriod"/>
            </a:pPr>
            <a:r>
              <a:rPr lang="en" dirty="0"/>
              <a:t>The aspect with the highest score</a:t>
            </a:r>
            <a:r>
              <a:rPr lang="en-US" dirty="0"/>
              <a:t> and higher than</a:t>
            </a:r>
            <a:r>
              <a:rPr lang="en" dirty="0"/>
              <a:t> the threshold is chosen as the potential candidate aspect. </a:t>
            </a:r>
          </a:p>
          <a:p>
            <a:pPr marL="571500" lvl="1" indent="-342900">
              <a:buFont typeface="+mj-lt"/>
              <a:buAutoNum type="arabicPeriod"/>
            </a:pPr>
            <a:r>
              <a:rPr lang="en" dirty="0"/>
              <a:t>Validation process:</a:t>
            </a:r>
          </a:p>
          <a:p>
            <a:pPr lvl="2"/>
            <a:r>
              <a:rPr lang="en" dirty="0">
                <a:solidFill>
                  <a:srgbClr val="92D050"/>
                </a:solidFill>
              </a:rPr>
              <a:t>Opinion</a:t>
            </a:r>
            <a:r>
              <a:rPr lang="en" dirty="0"/>
              <a:t> </a:t>
            </a:r>
            <a:r>
              <a:rPr lang="en" dirty="0">
                <a:solidFill>
                  <a:srgbClr val="92D050"/>
                </a:solidFill>
              </a:rPr>
              <a:t>target</a:t>
            </a:r>
            <a:r>
              <a:rPr lang="en" dirty="0"/>
              <a:t> extracted:  “</a:t>
            </a:r>
            <a:r>
              <a:rPr lang="en" dirty="0">
                <a:solidFill>
                  <a:srgbClr val="92D050"/>
                </a:solidFill>
              </a:rPr>
              <a:t>Lunch</a:t>
            </a:r>
            <a:r>
              <a:rPr lang="en" dirty="0"/>
              <a:t> was very </a:t>
            </a:r>
            <a:r>
              <a:rPr lang="en" dirty="0">
                <a:solidFill>
                  <a:srgbClr val="00B0F0"/>
                </a:solidFill>
              </a:rPr>
              <a:t>expensive</a:t>
            </a:r>
            <a:r>
              <a:rPr lang="en" dirty="0"/>
              <a:t>” using double propagation approach using grammar rules.</a:t>
            </a:r>
          </a:p>
          <a:p>
            <a:pPr lvl="2"/>
            <a:r>
              <a:rPr lang="en" dirty="0"/>
              <a:t>Extracted target is checked against the Eatery taxonomy. If the target is the parent aspect, the potential candidate aspect is chosen as the winning implicit aspect. Otherwise, discarded:  “</a:t>
            </a:r>
            <a:r>
              <a:rPr lang="en" dirty="0">
                <a:solidFill>
                  <a:srgbClr val="92D050"/>
                </a:solidFill>
              </a:rPr>
              <a:t>I </a:t>
            </a:r>
            <a:r>
              <a:rPr lang="en" dirty="0"/>
              <a:t>am a </a:t>
            </a:r>
            <a:r>
              <a:rPr lang="en" dirty="0">
                <a:solidFill>
                  <a:srgbClr val="00B0F0"/>
                </a:solidFill>
              </a:rPr>
              <a:t>big</a:t>
            </a:r>
            <a:r>
              <a:rPr lang="en" dirty="0"/>
              <a:t> fan of that restaurant” (</a:t>
            </a:r>
            <a:r>
              <a:rPr lang="en" i="1" dirty="0"/>
              <a:t>Food_item_size).</a:t>
            </a:r>
          </a:p>
          <a:p>
            <a:pPr lvl="2"/>
            <a:endParaRPr lang="en" dirty="0"/>
          </a:p>
          <a:p>
            <a:pPr lvl="2"/>
            <a:endParaRPr lang="en" dirty="0"/>
          </a:p>
          <a:p>
            <a:pPr lvl="2"/>
            <a:endParaRPr lang="en" dirty="0"/>
          </a:p>
          <a:p>
            <a:pPr lvl="2"/>
            <a:endParaRPr lang="en" dirty="0"/>
          </a:p>
          <a:p>
            <a:pPr lvl="2"/>
            <a:endParaRPr lang="en" dirty="0"/>
          </a:p>
          <a:p>
            <a:pPr lvl="2"/>
            <a:endParaRPr lang="en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B9C0D-AFC5-7B40-A499-D15F53C53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008" y="2750646"/>
            <a:ext cx="2809984" cy="34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39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D445A-AF4C-C041-B8AE-DF5E6045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Composition of Scores Using the Weighting Model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C21FE5-51DB-6D41-89C7-9ADFFAF43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 </a:t>
            </a:r>
            <a:r>
              <a:rPr lang="en" dirty="0"/>
              <a:t>Analytic Hierarchy Process (AHP):</a:t>
            </a:r>
          </a:p>
          <a:p>
            <a:pPr lvl="1"/>
            <a:r>
              <a:rPr lang="en" dirty="0"/>
              <a:t>Create </a:t>
            </a:r>
            <a:r>
              <a:rPr lang="en" dirty="0" err="1"/>
              <a:t>nxn</a:t>
            </a:r>
            <a:r>
              <a:rPr lang="en" dirty="0"/>
              <a:t> pairwise matrix A, each entry </a:t>
            </a:r>
            <a:r>
              <a:rPr lang="en" dirty="0" err="1"/>
              <a:t>aij</a:t>
            </a:r>
            <a:r>
              <a:rPr lang="en" dirty="0"/>
              <a:t> in the pairwise matrix A represents the relative importance of the </a:t>
            </a:r>
            <a:r>
              <a:rPr lang="en" dirty="0" err="1"/>
              <a:t>i</a:t>
            </a:r>
            <a:r>
              <a:rPr lang="en" sz="1200" dirty="0" err="1"/>
              <a:t>th</a:t>
            </a:r>
            <a:r>
              <a:rPr lang="en" dirty="0"/>
              <a:t> attribute compared to the </a:t>
            </a:r>
            <a:r>
              <a:rPr lang="en" dirty="0" err="1"/>
              <a:t>j</a:t>
            </a:r>
            <a:r>
              <a:rPr lang="en" sz="1200" dirty="0" err="1"/>
              <a:t>th</a:t>
            </a:r>
            <a:r>
              <a:rPr lang="en" dirty="0"/>
              <a:t> attribute and </a:t>
            </a:r>
            <a:r>
              <a:rPr lang="en" dirty="0" err="1"/>
              <a:t>aij</a:t>
            </a:r>
            <a:r>
              <a:rPr lang="en" dirty="0"/>
              <a:t> = 1/</a:t>
            </a:r>
            <a:r>
              <a:rPr lang="en" dirty="0" err="1"/>
              <a:t>aji</a:t>
            </a:r>
            <a:r>
              <a:rPr lang="en" dirty="0"/>
              <a:t> </a:t>
            </a:r>
          </a:p>
          <a:p>
            <a:pPr lvl="1"/>
            <a:r>
              <a:rPr lang="en" dirty="0"/>
              <a:t>Upper triangular part of the pairwise matrix is filled manually using Scale Definition(1 – equal importance and 9 – extreme importance) and the rest of the matrix is filled using the condition given in equation. After that the matrix is normalized.</a:t>
            </a:r>
          </a:p>
          <a:p>
            <a:pPr lvl="1"/>
            <a:r>
              <a:rPr lang="en" dirty="0"/>
              <a:t>For a particular non-leaf aspect, a pairwise comparison matrix A is created with the dimensions of </a:t>
            </a:r>
            <a:r>
              <a:rPr lang="en" dirty="0" err="1"/>
              <a:t>nxn</a:t>
            </a:r>
            <a:r>
              <a:rPr lang="en" dirty="0"/>
              <a:t> where n is the total number of sub-aspects + 1 for the parent aspect. </a:t>
            </a:r>
          </a:p>
          <a:p>
            <a:pPr lvl="1"/>
            <a:r>
              <a:rPr lang="en" dirty="0"/>
              <a:t>Final weights: Composite score for staff = </a:t>
            </a:r>
            <a:r>
              <a:rPr lang="en" dirty="0" err="1"/>
              <a:t>W_experience</a:t>
            </a:r>
            <a:r>
              <a:rPr lang="en" dirty="0"/>
              <a:t>*</a:t>
            </a:r>
            <a:r>
              <a:rPr lang="en" dirty="0" err="1"/>
              <a:t>R_experience</a:t>
            </a:r>
            <a:r>
              <a:rPr lang="en" dirty="0"/>
              <a:t> + </a:t>
            </a:r>
            <a:r>
              <a:rPr lang="en" dirty="0" err="1"/>
              <a:t>W_behaviour</a:t>
            </a:r>
            <a:r>
              <a:rPr lang="en" dirty="0"/>
              <a:t> *</a:t>
            </a:r>
            <a:r>
              <a:rPr lang="en" dirty="0" err="1"/>
              <a:t>R_behaviour</a:t>
            </a:r>
            <a:r>
              <a:rPr lang="en" dirty="0"/>
              <a:t> + </a:t>
            </a:r>
            <a:r>
              <a:rPr lang="en" dirty="0" err="1"/>
              <a:t>W_appearance</a:t>
            </a:r>
            <a:r>
              <a:rPr lang="en" dirty="0"/>
              <a:t>*</a:t>
            </a:r>
            <a:r>
              <a:rPr lang="en" dirty="0" err="1"/>
              <a:t>R_appearance</a:t>
            </a:r>
            <a:r>
              <a:rPr lang="en" dirty="0"/>
              <a:t>+ </a:t>
            </a:r>
            <a:r>
              <a:rPr lang="en" dirty="0" err="1"/>
              <a:t>W_availability</a:t>
            </a:r>
            <a:r>
              <a:rPr lang="en" dirty="0"/>
              <a:t>*</a:t>
            </a:r>
            <a:r>
              <a:rPr lang="en" dirty="0" err="1"/>
              <a:t>R_availability</a:t>
            </a:r>
            <a:r>
              <a:rPr lang="en" dirty="0"/>
              <a:t> + </a:t>
            </a:r>
            <a:r>
              <a:rPr lang="en" dirty="0" err="1"/>
              <a:t>W’_staff</a:t>
            </a:r>
            <a:r>
              <a:rPr lang="en" dirty="0"/>
              <a:t> *</a:t>
            </a:r>
            <a:r>
              <a:rPr lang="en" dirty="0" err="1"/>
              <a:t>R_staff</a:t>
            </a:r>
            <a:r>
              <a:rPr lang="en" dirty="0"/>
              <a:t> </a:t>
            </a:r>
          </a:p>
          <a:p>
            <a:pPr lvl="1"/>
            <a:endParaRPr lang="en" dirty="0"/>
          </a:p>
          <a:p>
            <a:pPr lvl="1"/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49416607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748</TotalTime>
  <Words>767</Words>
  <Application>Microsoft Macintosh PowerPoint</Application>
  <PresentationFormat>Широкоэкранный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Corbel</vt:lpstr>
      <vt:lpstr>Gill Sans MT</vt:lpstr>
      <vt:lpstr>Посылка</vt:lpstr>
      <vt:lpstr>Eatery – A Multi-Aspect Restaurant Rating System  Рейтинговая система мульти-аспектного анализа ресторанов</vt:lpstr>
      <vt:lpstr>About eatery</vt:lpstr>
      <vt:lpstr>Data collection and preprocessing</vt:lpstr>
      <vt:lpstr>Eatery system</vt:lpstr>
      <vt:lpstr>Food Names Categorisation</vt:lpstr>
      <vt:lpstr>Eatery Taxonomy</vt:lpstr>
      <vt:lpstr>Aspect Identification</vt:lpstr>
      <vt:lpstr>Презентация PowerPoint</vt:lpstr>
      <vt:lpstr>Composition of Scores Using the Weighting Model</vt:lpstr>
      <vt:lpstr>evaluation</vt:lpstr>
      <vt:lpstr>evaluation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Ушакова Алёна Валерьевна</dc:creator>
  <cp:lastModifiedBy>Ушакова Алёна Валерьевна</cp:lastModifiedBy>
  <cp:revision>10</cp:revision>
  <dcterms:created xsi:type="dcterms:W3CDTF">2019-03-06T05:04:27Z</dcterms:created>
  <dcterms:modified xsi:type="dcterms:W3CDTF">2019-03-06T17:32:57Z</dcterms:modified>
</cp:coreProperties>
</file>