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6" r:id="rId1"/>
  </p:sldMasterIdLst>
  <p:notesMasterIdLst>
    <p:notesMasterId r:id="rId58"/>
  </p:notesMasterIdLst>
  <p:sldIdLst>
    <p:sldId id="256" r:id="rId2"/>
    <p:sldId id="257" r:id="rId3"/>
    <p:sldId id="320" r:id="rId4"/>
    <p:sldId id="328" r:id="rId5"/>
    <p:sldId id="261" r:id="rId6"/>
    <p:sldId id="293" r:id="rId7"/>
    <p:sldId id="313" r:id="rId8"/>
    <p:sldId id="314" r:id="rId9"/>
    <p:sldId id="262" r:id="rId10"/>
    <p:sldId id="329" r:id="rId11"/>
    <p:sldId id="317" r:id="rId12"/>
    <p:sldId id="268" r:id="rId13"/>
    <p:sldId id="301" r:id="rId14"/>
    <p:sldId id="302" r:id="rId15"/>
    <p:sldId id="303" r:id="rId16"/>
    <p:sldId id="274" r:id="rId17"/>
    <p:sldId id="276" r:id="rId18"/>
    <p:sldId id="277" r:id="rId19"/>
    <p:sldId id="278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304" r:id="rId28"/>
    <p:sldId id="306" r:id="rId29"/>
    <p:sldId id="315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05" r:id="rId38"/>
    <p:sldId id="316" r:id="rId39"/>
    <p:sldId id="318" r:id="rId40"/>
    <p:sldId id="319" r:id="rId41"/>
    <p:sldId id="307" r:id="rId42"/>
    <p:sldId id="308" r:id="rId43"/>
    <p:sldId id="309" r:id="rId44"/>
    <p:sldId id="270" r:id="rId45"/>
    <p:sldId id="271" r:id="rId46"/>
    <p:sldId id="272" r:id="rId47"/>
    <p:sldId id="311" r:id="rId48"/>
    <p:sldId id="312" r:id="rId49"/>
    <p:sldId id="267" r:id="rId50"/>
    <p:sldId id="294" r:id="rId51"/>
    <p:sldId id="295" r:id="rId52"/>
    <p:sldId id="296" r:id="rId53"/>
    <p:sldId id="297" r:id="rId54"/>
    <p:sldId id="298" r:id="rId55"/>
    <p:sldId id="299" r:id="rId56"/>
    <p:sldId id="300" r:id="rId5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Gill Sans MT" panose="020B0502020104020203" pitchFamily="34" charset="0"/>
      <p:regular r:id="rId63"/>
      <p:bold r:id="rId64"/>
      <p:italic r:id="rId65"/>
      <p:boldItalic r:id="rId66"/>
    </p:embeddedFont>
    <p:embeddedFont>
      <p:font typeface="Roboto" pitchFamily="2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060a5370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e060a5370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 черту подробности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e060a5370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e060a5370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слишком мелко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e060a5370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e060a5370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7befa2e9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7befa2e9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слишком мелко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e060a5370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e060a5370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7befa2e92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7befa2e92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сначала надо перечислить хотя бы 6 тем из кластера!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7befa2e92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7befa2e92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7befa2e9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7befa2e9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972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33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060a5370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060a5370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надо бы вдвое увеличить фонт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1757E6-80E5-47D2-88BC-717239ADF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C5E14-0956-4F4D-A2EE-BC89242BAECC}" type="slidenum">
              <a:rPr lang="en-US" altLang="ru-RU"/>
              <a:pPr/>
              <a:t>49</a:t>
            </a:fld>
            <a:endParaRPr lang="en-US" altLang="ru-RU"/>
          </a:p>
        </p:txBody>
      </p:sp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C68737F3-B948-40B3-ABC8-10B67D004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51C8D2DF-E6D5-43D9-875D-2C41E5612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25711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78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060a5370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060a5370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надо бы вдвое увеличить фонт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114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060a5370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060a5370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a8a4c9b3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a8a4c9b3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надо бы увеличить фонт в таблице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060a5370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e060a5370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e060a5370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e060a5370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060a5370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e060a5370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нельзя так мелко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e060a5370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e060a5370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 черту подробности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4043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5544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0733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5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373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9581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875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8353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88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5552963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857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7478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5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p.hse.ru/data/2019/01/13/1146987922/WP7_2018_04_______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0" y="175084"/>
            <a:ext cx="8674652" cy="19725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dirty="0"/>
              <a:t>Метод наиболее подходящего обобщения нечеткого множества запроса в таксономии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</a:t>
            </a:fld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93070" y="2571751"/>
            <a:ext cx="8774730" cy="204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600" b="1" baseline="30000" dirty="0"/>
              <a:t>Б.Г. Миркин, Д.С. Фролов</a:t>
            </a:r>
            <a:endParaRPr lang="en-US" sz="3600" b="1" baseline="30000" dirty="0"/>
          </a:p>
          <a:p>
            <a:pPr lvl="0"/>
            <a:r>
              <a:rPr lang="en-US" sz="2400" baseline="30000" dirty="0"/>
              <a:t>1)</a:t>
            </a:r>
            <a:r>
              <a:rPr lang="en-US" sz="2400" dirty="0"/>
              <a:t> </a:t>
            </a:r>
            <a:r>
              <a:rPr lang="ru-RU" sz="2400" dirty="0"/>
              <a:t>МЛАВР НИУ ВШЭ, Москва</a:t>
            </a:r>
            <a:endParaRPr lang="en-US" sz="2400" dirty="0"/>
          </a:p>
          <a:p>
            <a:pPr lvl="0"/>
            <a:r>
              <a:rPr lang="ru-RU" sz="2400" baseline="30000" dirty="0"/>
              <a:t>2</a:t>
            </a:r>
            <a:r>
              <a:rPr lang="en-US" sz="2400" baseline="30000" dirty="0"/>
              <a:t>) </a:t>
            </a:r>
            <a:r>
              <a:rPr lang="ru-RU" sz="2400" dirty="0"/>
              <a:t>Факультет компьютерных наук НИУ ВШЭ, Москва</a:t>
            </a:r>
          </a:p>
          <a:p>
            <a:pPr lvl="0"/>
            <a:r>
              <a:rPr lang="ru-RU" sz="2400" dirty="0"/>
              <a:t>(при участии Т. Феннер (СК), С. Насименто (Португалия), З. Таран (США))</a:t>
            </a:r>
            <a:endParaRPr lang="en-US" sz="2400" dirty="0"/>
          </a:p>
          <a:p>
            <a:pPr marL="342900" lvl="0" indent="-342900">
              <a:buAutoNum type="arabicParenR"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A6752-119B-4EBA-AE7F-F1FEDE53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0"/>
            <a:ext cx="8148267" cy="1390316"/>
          </a:xfrm>
        </p:spPr>
        <p:txBody>
          <a:bodyPr>
            <a:normAutofit/>
          </a:bodyPr>
          <a:lstStyle/>
          <a:p>
            <a:r>
              <a:rPr lang="ru-RU" sz="4000" b="1" dirty="0"/>
              <a:t>ОБОБЩЕНИЕ</a:t>
            </a:r>
            <a:r>
              <a:rPr lang="en-US" sz="4000" b="1" dirty="0"/>
              <a:t> </a:t>
            </a:r>
            <a:r>
              <a:rPr lang="ru-RU" sz="4000" b="1" dirty="0"/>
              <a:t>как подъем в таксономии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3A2E5-A840-4334-8FE1-DA1BE6FF1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390316"/>
            <a:ext cx="9191625" cy="2962609"/>
          </a:xfrm>
        </p:spPr>
        <p:txBody>
          <a:bodyPr/>
          <a:lstStyle/>
          <a:p>
            <a:r>
              <a:rPr lang="ru-RU" sz="3200" dirty="0"/>
              <a:t>Толковый словарь Современного русского языка Ефремовой:</a:t>
            </a:r>
          </a:p>
          <a:p>
            <a:r>
              <a:rPr lang="ru-RU" sz="3200" b="1" dirty="0"/>
              <a:t>«Обобщать» - Объединять, соединять вместе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CC487E-55BC-4B7C-AEE8-F6303BFA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6746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4A1BF-F2A3-4EAB-8CCA-4EFB61DD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0" y="98709"/>
            <a:ext cx="8832300" cy="1289220"/>
          </a:xfrm>
        </p:spPr>
        <p:txBody>
          <a:bodyPr>
            <a:noAutofit/>
          </a:bodyPr>
          <a:lstStyle/>
          <a:p>
            <a:r>
              <a:rPr lang="en-US" sz="3600" dirty="0"/>
              <a:t>“to </a:t>
            </a:r>
            <a:r>
              <a:rPr lang="en-US" sz="3600" b="1" dirty="0"/>
              <a:t>Generalize</a:t>
            </a:r>
            <a:r>
              <a:rPr lang="en-US" sz="3600" dirty="0"/>
              <a:t>”   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200" dirty="0"/>
              <a:t>according to Merriam – </a:t>
            </a:r>
            <a:r>
              <a:rPr lang="en-US" sz="3200" dirty="0" err="1"/>
              <a:t>webster</a:t>
            </a:r>
            <a:r>
              <a:rPr lang="ru-RU" sz="3200" dirty="0"/>
              <a:t> (</a:t>
            </a:r>
            <a:r>
              <a:rPr lang="en-US" sz="3200" dirty="0"/>
              <a:t>USA)</a:t>
            </a: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B8A08-CB05-47B3-B674-7B60F7641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99" y="1487614"/>
            <a:ext cx="8832300" cy="2473779"/>
          </a:xfrm>
        </p:spPr>
        <p:txBody>
          <a:bodyPr>
            <a:normAutofit/>
          </a:bodyPr>
          <a:lstStyle/>
          <a:p>
            <a:r>
              <a:rPr lang="en-US" sz="3600" dirty="0"/>
              <a:t>``to give a general form to'' </a:t>
            </a:r>
          </a:p>
          <a:p>
            <a:r>
              <a:rPr lang="en-US" sz="3600" dirty="0"/>
              <a:t>``to derive or induce (a general conception or principle) from particulars'' 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943334-98CD-4D2C-9044-2A9EBC86ED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9117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311700" y="-72375"/>
            <a:ext cx="85206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Generalization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appropriately Lifting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clusters to common root concepts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311700" y="3656275"/>
            <a:ext cx="8520600" cy="9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Given a taxonomy and a leaf cluster</a:t>
            </a:r>
            <a:r>
              <a:rPr lang="ru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lift</a:t>
            </a:r>
            <a:r>
              <a:rPr lang="ru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leaves to a higher rank node</a:t>
            </a:r>
            <a:r>
              <a:rPr lang="ru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" sz="22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(A1, A2, A3, A4, B1) =&gt; (</a:t>
            </a:r>
            <a:r>
              <a:rPr lang="ru" sz="22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ru" sz="22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B1 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disregarded as an offshoot</a:t>
            </a:r>
            <a:r>
              <a:rPr lang="ru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  <p:pic>
        <p:nvPicPr>
          <p:cNvPr id="181" name="Google Shape;181;p25" descr="snapshot7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473" y="1372834"/>
            <a:ext cx="5576951" cy="2243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5"/>
          <p:cNvCxnSpPr/>
          <p:nvPr/>
        </p:nvCxnSpPr>
        <p:spPr>
          <a:xfrm>
            <a:off x="1863850" y="3576092"/>
            <a:ext cx="218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25"/>
          <p:cNvCxnSpPr/>
          <p:nvPr/>
        </p:nvCxnSpPr>
        <p:spPr>
          <a:xfrm>
            <a:off x="2261275" y="3576092"/>
            <a:ext cx="218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25"/>
          <p:cNvCxnSpPr/>
          <p:nvPr/>
        </p:nvCxnSpPr>
        <p:spPr>
          <a:xfrm>
            <a:off x="2676175" y="3576092"/>
            <a:ext cx="218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5"/>
          <p:cNvCxnSpPr/>
          <p:nvPr/>
        </p:nvCxnSpPr>
        <p:spPr>
          <a:xfrm>
            <a:off x="3091075" y="3576092"/>
            <a:ext cx="218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5"/>
          <p:cNvCxnSpPr/>
          <p:nvPr/>
        </p:nvCxnSpPr>
        <p:spPr>
          <a:xfrm>
            <a:off x="4074775" y="3576092"/>
            <a:ext cx="218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5"/>
          <p:cNvCxnSpPr/>
          <p:nvPr/>
        </p:nvCxnSpPr>
        <p:spPr>
          <a:xfrm>
            <a:off x="2406375" y="2468718"/>
            <a:ext cx="1749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2896E-F189-4DF2-85F1-A6F86461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27190" cy="18365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Generalize: </a:t>
            </a:r>
            <a:r>
              <a:rPr lang="en-US" sz="3600" dirty="0"/>
              <a:t>Given</a:t>
            </a:r>
            <a:r>
              <a:rPr lang="ru-RU" sz="3600" dirty="0"/>
              <a:t> 5 </a:t>
            </a:r>
            <a:r>
              <a:rPr lang="en-US" sz="3600" dirty="0"/>
              <a:t>leaves in a cluster, Where to lift that</a:t>
            </a:r>
            <a:r>
              <a:rPr lang="ru-RU" sz="3600" dirty="0"/>
              <a:t>? </a:t>
            </a:r>
            <a:r>
              <a:rPr lang="en-US" sz="3600" dirty="0"/>
              <a:t>Option </a:t>
            </a:r>
            <a:r>
              <a:rPr lang="ru-RU" sz="3600" dirty="0"/>
              <a:t>А 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574C53-5666-4281-A9C0-4B950761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8B0C81E-D5C1-434A-B42C-D43C04BE0C51}"/>
              </a:ext>
            </a:extLst>
          </p:cNvPr>
          <p:cNvGrpSpPr/>
          <p:nvPr/>
        </p:nvGrpSpPr>
        <p:grpSpPr>
          <a:xfrm>
            <a:off x="1869440" y="1562492"/>
            <a:ext cx="4569777" cy="3078857"/>
            <a:chOff x="0" y="-337820"/>
            <a:chExt cx="3429635" cy="2439670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3C5D18A8-4A0C-4999-8E4B-2E926602080D}"/>
                </a:ext>
              </a:extLst>
            </p:cNvPr>
            <p:cNvGrpSpPr/>
            <p:nvPr/>
          </p:nvGrpSpPr>
          <p:grpSpPr>
            <a:xfrm>
              <a:off x="0" y="349250"/>
              <a:ext cx="3429635" cy="920750"/>
              <a:chOff x="0" y="0"/>
              <a:chExt cx="3429635" cy="920750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05ACD206-A4BE-460A-9826-FE70636C2B51}"/>
                  </a:ext>
                </a:extLst>
              </p:cNvPr>
              <p:cNvGrpSpPr/>
              <p:nvPr/>
            </p:nvGrpSpPr>
            <p:grpSpPr>
              <a:xfrm>
                <a:off x="0" y="6350"/>
                <a:ext cx="3429635" cy="914400"/>
                <a:chOff x="0" y="0"/>
                <a:chExt cx="3429635" cy="914400"/>
              </a:xfrm>
            </p:grpSpPr>
            <p:cxnSp>
              <p:nvCxnSpPr>
                <p:cNvPr id="16" name="Прямая соединительная линия 15">
                  <a:extLst>
                    <a:ext uri="{FF2B5EF4-FFF2-40B4-BE49-F238E27FC236}">
                      <a16:creationId xmlns:a16="http://schemas.microsoft.com/office/drawing/2014/main" id="{8A2F4D6E-00BA-4C42-9DEB-37B483D6A1CD}"/>
                    </a:ext>
                  </a:extLst>
                </p:cNvPr>
                <p:cNvCxnSpPr/>
                <p:nvPr/>
              </p:nvCxnSpPr>
              <p:spPr>
                <a:xfrm>
                  <a:off x="819150" y="546100"/>
                  <a:ext cx="343535" cy="2311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Группа 16">
                  <a:extLst>
                    <a:ext uri="{FF2B5EF4-FFF2-40B4-BE49-F238E27FC236}">
                      <a16:creationId xmlns:a16="http://schemas.microsoft.com/office/drawing/2014/main" id="{0367ECB7-A107-4273-867B-21809A2A995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429635" cy="914400"/>
                  <a:chOff x="0" y="0"/>
                  <a:chExt cx="3429635" cy="914400"/>
                </a:xfrm>
              </p:grpSpPr>
              <p:sp>
                <p:nvSpPr>
                  <p:cNvPr id="18" name="Прямоугольник 17">
                    <a:extLst>
                      <a:ext uri="{FF2B5EF4-FFF2-40B4-BE49-F238E27FC236}">
                        <a16:creationId xmlns:a16="http://schemas.microsoft.com/office/drawing/2014/main" id="{79C009F3-2DD0-484B-B8BE-87B371E653D6}"/>
                      </a:ext>
                    </a:extLst>
                  </p:cNvPr>
                  <p:cNvSpPr/>
                  <p:nvPr/>
                </p:nvSpPr>
                <p:spPr>
                  <a:xfrm>
                    <a:off x="0" y="800100"/>
                    <a:ext cx="229235" cy="114300"/>
                  </a:xfrm>
                  <a:prstGeom prst="rect">
                    <a:avLst/>
                  </a:prstGeom>
                  <a:solidFill>
                    <a:srgbClr val="00206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" name="Прямоугольник 18">
                    <a:extLst>
                      <a:ext uri="{FF2B5EF4-FFF2-40B4-BE49-F238E27FC236}">
                        <a16:creationId xmlns:a16="http://schemas.microsoft.com/office/drawing/2014/main" id="{A80B5833-1C48-4332-BB6A-049115B889F1}"/>
                      </a:ext>
                    </a:extLst>
                  </p:cNvPr>
                  <p:cNvSpPr/>
                  <p:nvPr/>
                </p:nvSpPr>
                <p:spPr>
                  <a:xfrm>
                    <a:off x="3200400" y="78740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" name="Прямоугольник 19">
                    <a:extLst>
                      <a:ext uri="{FF2B5EF4-FFF2-40B4-BE49-F238E27FC236}">
                        <a16:creationId xmlns:a16="http://schemas.microsoft.com/office/drawing/2014/main" id="{FA37160E-33C4-4CBD-B8CB-C1ABE6B5391C}"/>
                      </a:ext>
                    </a:extLst>
                  </p:cNvPr>
                  <p:cNvSpPr/>
                  <p:nvPr/>
                </p:nvSpPr>
                <p:spPr>
                  <a:xfrm>
                    <a:off x="2514600" y="79375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" name="Прямоугольник 20">
                    <a:extLst>
                      <a:ext uri="{FF2B5EF4-FFF2-40B4-BE49-F238E27FC236}">
                        <a16:creationId xmlns:a16="http://schemas.microsoft.com/office/drawing/2014/main" id="{9EAAC636-0419-431A-B058-30D63007E000}"/>
                      </a:ext>
                    </a:extLst>
                  </p:cNvPr>
                  <p:cNvSpPr/>
                  <p:nvPr/>
                </p:nvSpPr>
                <p:spPr>
                  <a:xfrm>
                    <a:off x="2171700" y="80010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" name="Прямоугольник 21">
                    <a:extLst>
                      <a:ext uri="{FF2B5EF4-FFF2-40B4-BE49-F238E27FC236}">
                        <a16:creationId xmlns:a16="http://schemas.microsoft.com/office/drawing/2014/main" id="{458921D7-F156-4F6D-9C1F-08EA6499409C}"/>
                      </a:ext>
                    </a:extLst>
                  </p:cNvPr>
                  <p:cNvSpPr/>
                  <p:nvPr/>
                </p:nvSpPr>
                <p:spPr>
                  <a:xfrm>
                    <a:off x="342900" y="79375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" name="Прямоугольник 22">
                    <a:extLst>
                      <a:ext uri="{FF2B5EF4-FFF2-40B4-BE49-F238E27FC236}">
                        <a16:creationId xmlns:a16="http://schemas.microsoft.com/office/drawing/2014/main" id="{7DD7B863-1A38-4789-9742-9289938441B4}"/>
                      </a:ext>
                    </a:extLst>
                  </p:cNvPr>
                  <p:cNvSpPr/>
                  <p:nvPr/>
                </p:nvSpPr>
                <p:spPr>
                  <a:xfrm>
                    <a:off x="1371600" y="787400"/>
                    <a:ext cx="229235" cy="114300"/>
                  </a:xfrm>
                  <a:prstGeom prst="rect">
                    <a:avLst/>
                  </a:prstGeom>
                  <a:solidFill>
                    <a:srgbClr val="00206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" name="Прямоугольник 23">
                    <a:extLst>
                      <a:ext uri="{FF2B5EF4-FFF2-40B4-BE49-F238E27FC236}">
                        <a16:creationId xmlns:a16="http://schemas.microsoft.com/office/drawing/2014/main" id="{6632D49B-B8D7-47DB-9957-C1E09E1074CE}"/>
                      </a:ext>
                    </a:extLst>
                  </p:cNvPr>
                  <p:cNvSpPr/>
                  <p:nvPr/>
                </p:nvSpPr>
                <p:spPr>
                  <a:xfrm>
                    <a:off x="1028700" y="787400"/>
                    <a:ext cx="229235" cy="114300"/>
                  </a:xfrm>
                  <a:prstGeom prst="rect">
                    <a:avLst/>
                  </a:prstGeom>
                  <a:solidFill>
                    <a:srgbClr val="00206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" name="Прямоугольник 24">
                    <a:extLst>
                      <a:ext uri="{FF2B5EF4-FFF2-40B4-BE49-F238E27FC236}">
                        <a16:creationId xmlns:a16="http://schemas.microsoft.com/office/drawing/2014/main" id="{126F45D7-B7C6-4842-8D7E-ADDDDFE07830}"/>
                      </a:ext>
                    </a:extLst>
                  </p:cNvPr>
                  <p:cNvSpPr/>
                  <p:nvPr/>
                </p:nvSpPr>
                <p:spPr>
                  <a:xfrm>
                    <a:off x="685800" y="787400"/>
                    <a:ext cx="229235" cy="114300"/>
                  </a:xfrm>
                  <a:prstGeom prst="rect">
                    <a:avLst/>
                  </a:prstGeom>
                  <a:solidFill>
                    <a:srgbClr val="00206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6" name="Прямоугольник 25">
                    <a:extLst>
                      <a:ext uri="{FF2B5EF4-FFF2-40B4-BE49-F238E27FC236}">
                        <a16:creationId xmlns:a16="http://schemas.microsoft.com/office/drawing/2014/main" id="{4CC55F46-9125-41E6-BAAE-81FA1D67A71D}"/>
                      </a:ext>
                    </a:extLst>
                  </p:cNvPr>
                  <p:cNvSpPr/>
                  <p:nvPr/>
                </p:nvSpPr>
                <p:spPr>
                  <a:xfrm>
                    <a:off x="2857500" y="800100"/>
                    <a:ext cx="229235" cy="114300"/>
                  </a:xfrm>
                  <a:prstGeom prst="rect">
                    <a:avLst/>
                  </a:prstGeom>
                  <a:solidFill>
                    <a:srgbClr val="00206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7" name="Прямоугольник 26">
                    <a:extLst>
                      <a:ext uri="{FF2B5EF4-FFF2-40B4-BE49-F238E27FC236}">
                        <a16:creationId xmlns:a16="http://schemas.microsoft.com/office/drawing/2014/main" id="{CD02CA40-7F49-4A11-9CB8-F779132DCF1C}"/>
                      </a:ext>
                    </a:extLst>
                  </p:cNvPr>
                  <p:cNvSpPr/>
                  <p:nvPr/>
                </p:nvSpPr>
                <p:spPr>
                  <a:xfrm>
                    <a:off x="1714500" y="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8" name="Прямоугольник 27">
                    <a:extLst>
                      <a:ext uri="{FF2B5EF4-FFF2-40B4-BE49-F238E27FC236}">
                        <a16:creationId xmlns:a16="http://schemas.microsoft.com/office/drawing/2014/main" id="{5653A641-A881-455A-A155-68B37E5CCBF0}"/>
                      </a:ext>
                    </a:extLst>
                  </p:cNvPr>
                  <p:cNvSpPr/>
                  <p:nvPr/>
                </p:nvSpPr>
                <p:spPr>
                  <a:xfrm>
                    <a:off x="2749550" y="45720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" name="Прямоугольник 28">
                    <a:extLst>
                      <a:ext uri="{FF2B5EF4-FFF2-40B4-BE49-F238E27FC236}">
                        <a16:creationId xmlns:a16="http://schemas.microsoft.com/office/drawing/2014/main" id="{FBADCFF6-08ED-49B2-86D4-9DBFE6C524FA}"/>
                      </a:ext>
                    </a:extLst>
                  </p:cNvPr>
                  <p:cNvSpPr/>
                  <p:nvPr/>
                </p:nvSpPr>
                <p:spPr>
                  <a:xfrm>
                    <a:off x="685800" y="45085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30" name="Прямая соединительная линия 29">
                    <a:extLst>
                      <a:ext uri="{FF2B5EF4-FFF2-40B4-BE49-F238E27FC236}">
                        <a16:creationId xmlns:a16="http://schemas.microsoft.com/office/drawing/2014/main" id="{45E514E3-2457-4F1C-8A46-40F385937A7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00100" y="101600"/>
                    <a:ext cx="1028700" cy="3492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>
                    <a:extLst>
                      <a:ext uri="{FF2B5EF4-FFF2-40B4-BE49-F238E27FC236}">
                        <a16:creationId xmlns:a16="http://schemas.microsoft.com/office/drawing/2014/main" id="{A45DEC58-60CB-4C87-81E7-F89889B67C6C}"/>
                      </a:ext>
                    </a:extLst>
                  </p:cNvPr>
                  <p:cNvCxnSpPr/>
                  <p:nvPr/>
                </p:nvCxnSpPr>
                <p:spPr>
                  <a:xfrm>
                    <a:off x="1828800" y="82550"/>
                    <a:ext cx="1028065" cy="3746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единительная линия 31">
                    <a:extLst>
                      <a:ext uri="{FF2B5EF4-FFF2-40B4-BE49-F238E27FC236}">
                        <a16:creationId xmlns:a16="http://schemas.microsoft.com/office/drawing/2014/main" id="{0404EA63-31ED-4308-8058-9584205CF6E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4300" y="565150"/>
                    <a:ext cx="685165" cy="2222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>
                    <a:extLst>
                      <a:ext uri="{FF2B5EF4-FFF2-40B4-BE49-F238E27FC236}">
                        <a16:creationId xmlns:a16="http://schemas.microsoft.com/office/drawing/2014/main" id="{5FC067D9-FF5D-4E62-92FC-55A0434DC41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57200" y="571500"/>
                    <a:ext cx="342265" cy="2159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>
                    <a:extLst>
                      <a:ext uri="{FF2B5EF4-FFF2-40B4-BE49-F238E27FC236}">
                        <a16:creationId xmlns:a16="http://schemas.microsoft.com/office/drawing/2014/main" id="{F12B0C16-52E3-4748-89F3-EAB02425A3E4}"/>
                      </a:ext>
                    </a:extLst>
                  </p:cNvPr>
                  <p:cNvCxnSpPr/>
                  <p:nvPr/>
                </p:nvCxnSpPr>
                <p:spPr>
                  <a:xfrm>
                    <a:off x="800100" y="571500"/>
                    <a:ext cx="0" cy="2159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>
                    <a:extLst>
                      <a:ext uri="{FF2B5EF4-FFF2-40B4-BE49-F238E27FC236}">
                        <a16:creationId xmlns:a16="http://schemas.microsoft.com/office/drawing/2014/main" id="{EF6D5D32-090C-4361-B001-90349EB83224}"/>
                      </a:ext>
                    </a:extLst>
                  </p:cNvPr>
                  <p:cNvCxnSpPr/>
                  <p:nvPr/>
                </p:nvCxnSpPr>
                <p:spPr>
                  <a:xfrm>
                    <a:off x="800100" y="571500"/>
                    <a:ext cx="686435" cy="2159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35">
                    <a:extLst>
                      <a:ext uri="{FF2B5EF4-FFF2-40B4-BE49-F238E27FC236}">
                        <a16:creationId xmlns:a16="http://schemas.microsoft.com/office/drawing/2014/main" id="{7D1D1337-0F45-479B-951B-A4A67947D91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86000" y="565150"/>
                    <a:ext cx="570865" cy="2286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>
                    <a:extLst>
                      <a:ext uri="{FF2B5EF4-FFF2-40B4-BE49-F238E27FC236}">
                        <a16:creationId xmlns:a16="http://schemas.microsoft.com/office/drawing/2014/main" id="{D1588A9D-4412-44C7-8114-6F996150748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628900" y="565150"/>
                    <a:ext cx="227965" cy="2222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Прямая соединительная линия 37">
                    <a:extLst>
                      <a:ext uri="{FF2B5EF4-FFF2-40B4-BE49-F238E27FC236}">
                        <a16:creationId xmlns:a16="http://schemas.microsoft.com/office/drawing/2014/main" id="{9C427E83-A4FE-426D-AECB-166F25CC7EF2}"/>
                      </a:ext>
                    </a:extLst>
                  </p:cNvPr>
                  <p:cNvCxnSpPr/>
                  <p:nvPr/>
                </p:nvCxnSpPr>
                <p:spPr>
                  <a:xfrm>
                    <a:off x="2857500" y="558800"/>
                    <a:ext cx="121285" cy="2286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единительная линия 38">
                    <a:extLst>
                      <a:ext uri="{FF2B5EF4-FFF2-40B4-BE49-F238E27FC236}">
                        <a16:creationId xmlns:a16="http://schemas.microsoft.com/office/drawing/2014/main" id="{4188272E-085E-4043-A51D-36122E71966A}"/>
                      </a:ext>
                    </a:extLst>
                  </p:cNvPr>
                  <p:cNvCxnSpPr/>
                  <p:nvPr/>
                </p:nvCxnSpPr>
                <p:spPr>
                  <a:xfrm>
                    <a:off x="2857500" y="546100"/>
                    <a:ext cx="457835" cy="2413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9F22179-1FB1-468D-8634-3D78FC3154D4}"/>
                  </a:ext>
                </a:extLst>
              </p:cNvPr>
              <p:cNvSpPr/>
              <p:nvPr/>
            </p:nvSpPr>
            <p:spPr>
              <a:xfrm>
                <a:off x="1701800" y="0"/>
                <a:ext cx="229235" cy="11684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9BEE660-8308-4EDC-BA7D-9E1F72E5D69B}"/>
                  </a:ext>
                </a:extLst>
              </p:cNvPr>
              <p:cNvSpPr/>
              <p:nvPr/>
            </p:nvSpPr>
            <p:spPr>
              <a:xfrm>
                <a:off x="666750" y="463550"/>
                <a:ext cx="229235" cy="11684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EE1A483-2592-4BD0-AA9C-E975389D3438}"/>
                  </a:ext>
                </a:extLst>
              </p:cNvPr>
              <p:cNvSpPr/>
              <p:nvPr/>
            </p:nvSpPr>
            <p:spPr>
              <a:xfrm>
                <a:off x="2743200" y="457200"/>
                <a:ext cx="229235" cy="11684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6" name="Надпись 2">
              <a:extLst>
                <a:ext uri="{FF2B5EF4-FFF2-40B4-BE49-F238E27FC236}">
                  <a16:creationId xmlns:a16="http://schemas.microsoft.com/office/drawing/2014/main" id="{F9303EBD-CACA-4B65-BB31-94C6FE723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603" y="-337820"/>
              <a:ext cx="2330096" cy="546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Head subject</a:t>
              </a:r>
              <a:r>
                <a:rPr lang="ru-RU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(А)</a:t>
              </a:r>
              <a:endPara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Надпись 2">
              <a:extLst>
                <a:ext uri="{FF2B5EF4-FFF2-40B4-BE49-F238E27FC236}">
                  <a16:creationId xmlns:a16="http://schemas.microsoft.com/office/drawing/2014/main" id="{7A522DD4-725E-4466-8D95-097D55F2C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1432" y="1727200"/>
              <a:ext cx="1118236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Gap</a:t>
              </a:r>
              <a:endPara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B9BD604F-0D96-4E1E-ADE5-A28EE6B462C3}"/>
                </a:ext>
              </a:extLst>
            </p:cNvPr>
            <p:cNvCxnSpPr/>
            <p:nvPr/>
          </p:nvCxnSpPr>
          <p:spPr>
            <a:xfrm flipH="1" flipV="1">
              <a:off x="558800" y="1384300"/>
              <a:ext cx="1027430" cy="34036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EC7C1168-6330-42A6-ACC1-4E571E56CC31}"/>
                </a:ext>
              </a:extLst>
            </p:cNvPr>
            <p:cNvCxnSpPr/>
            <p:nvPr/>
          </p:nvCxnSpPr>
          <p:spPr>
            <a:xfrm flipV="1">
              <a:off x="1860550" y="1384300"/>
              <a:ext cx="312420" cy="22987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C678CC4B-29A5-4477-A6AD-FA6C56FE847D}"/>
                </a:ext>
              </a:extLst>
            </p:cNvPr>
            <p:cNvCxnSpPr/>
            <p:nvPr/>
          </p:nvCxnSpPr>
          <p:spPr>
            <a:xfrm flipV="1">
              <a:off x="1930400" y="1270000"/>
              <a:ext cx="1384935" cy="45720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3322DE36-8E53-4D43-853A-965C929F5C73}"/>
                </a:ext>
              </a:extLst>
            </p:cNvPr>
            <p:cNvCxnSpPr/>
            <p:nvPr/>
          </p:nvCxnSpPr>
          <p:spPr>
            <a:xfrm flipV="1">
              <a:off x="1943100" y="1384300"/>
              <a:ext cx="604520" cy="23114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38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2896E-F189-4DF2-85F1-A6F86461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0" y="-89806"/>
            <a:ext cx="8710380" cy="153882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Generalize: </a:t>
            </a:r>
            <a:r>
              <a:rPr lang="en-US" sz="4000" dirty="0"/>
              <a:t>Given</a:t>
            </a:r>
            <a:r>
              <a:rPr lang="ru-RU" sz="4000" dirty="0"/>
              <a:t> 5 </a:t>
            </a:r>
            <a:r>
              <a:rPr lang="en-US" sz="4000" dirty="0"/>
              <a:t>leaves in a cluster, Where to lift that</a:t>
            </a:r>
            <a:r>
              <a:rPr lang="ru-RU" sz="4000" dirty="0"/>
              <a:t>? </a:t>
            </a:r>
            <a:r>
              <a:rPr lang="en-US" sz="4000" dirty="0"/>
              <a:t>Option B</a:t>
            </a:r>
            <a:r>
              <a:rPr lang="ru-RU" sz="4000" dirty="0"/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574C53-5666-4281-A9C0-4B950761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E8F6399E-DF8C-416C-978E-0D5FA03064D9}"/>
              </a:ext>
            </a:extLst>
          </p:cNvPr>
          <p:cNvGrpSpPr/>
          <p:nvPr/>
        </p:nvGrpSpPr>
        <p:grpSpPr>
          <a:xfrm>
            <a:off x="360046" y="1586230"/>
            <a:ext cx="6864709" cy="3229960"/>
            <a:chOff x="-398557" y="0"/>
            <a:chExt cx="4101242" cy="1513840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670C22D6-6042-479E-9770-418FF88A6F41}"/>
                </a:ext>
              </a:extLst>
            </p:cNvPr>
            <p:cNvGrpSpPr/>
            <p:nvPr/>
          </p:nvGrpSpPr>
          <p:grpSpPr>
            <a:xfrm>
              <a:off x="177800" y="25400"/>
              <a:ext cx="3429635" cy="914400"/>
              <a:chOff x="0" y="0"/>
              <a:chExt cx="3429635" cy="914400"/>
            </a:xfrm>
          </p:grpSpPr>
          <p:grpSp>
            <p:nvGrpSpPr>
              <p:cNvPr id="48" name="Группа 47">
                <a:extLst>
                  <a:ext uri="{FF2B5EF4-FFF2-40B4-BE49-F238E27FC236}">
                    <a16:creationId xmlns:a16="http://schemas.microsoft.com/office/drawing/2014/main" id="{405C100C-2FC7-42F6-845B-A276A60A6403}"/>
                  </a:ext>
                </a:extLst>
              </p:cNvPr>
              <p:cNvGrpSpPr/>
              <p:nvPr/>
            </p:nvGrpSpPr>
            <p:grpSpPr>
              <a:xfrm>
                <a:off x="0" y="0"/>
                <a:ext cx="3429635" cy="914400"/>
                <a:chOff x="0" y="0"/>
                <a:chExt cx="3429635" cy="914400"/>
              </a:xfrm>
            </p:grpSpPr>
            <p:cxnSp>
              <p:nvCxnSpPr>
                <p:cNvPr id="50" name="Прямая соединительная линия 49">
                  <a:extLst>
                    <a:ext uri="{FF2B5EF4-FFF2-40B4-BE49-F238E27FC236}">
                      <a16:creationId xmlns:a16="http://schemas.microsoft.com/office/drawing/2014/main" id="{2BB1520C-6148-4A01-A1B7-0F0FEDBB3280}"/>
                    </a:ext>
                  </a:extLst>
                </p:cNvPr>
                <p:cNvCxnSpPr/>
                <p:nvPr/>
              </p:nvCxnSpPr>
              <p:spPr>
                <a:xfrm>
                  <a:off x="819150" y="546100"/>
                  <a:ext cx="343535" cy="2311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" name="Группа 50">
                  <a:extLst>
                    <a:ext uri="{FF2B5EF4-FFF2-40B4-BE49-F238E27FC236}">
                      <a16:creationId xmlns:a16="http://schemas.microsoft.com/office/drawing/2014/main" id="{33D5A6A7-E103-4508-8838-8AC332DB8AF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429635" cy="914400"/>
                  <a:chOff x="0" y="0"/>
                  <a:chExt cx="3429635" cy="914400"/>
                </a:xfrm>
              </p:grpSpPr>
              <p:sp>
                <p:nvSpPr>
                  <p:cNvPr id="52" name="Прямоугольник 51">
                    <a:extLst>
                      <a:ext uri="{FF2B5EF4-FFF2-40B4-BE49-F238E27FC236}">
                        <a16:creationId xmlns:a16="http://schemas.microsoft.com/office/drawing/2014/main" id="{798E738A-FC09-4CC7-9785-0582FEF391DA}"/>
                      </a:ext>
                    </a:extLst>
                  </p:cNvPr>
                  <p:cNvSpPr/>
                  <p:nvPr/>
                </p:nvSpPr>
                <p:spPr>
                  <a:xfrm>
                    <a:off x="0" y="800100"/>
                    <a:ext cx="229235" cy="114300"/>
                  </a:xfrm>
                  <a:prstGeom prst="rect">
                    <a:avLst/>
                  </a:prstGeom>
                  <a:solidFill>
                    <a:srgbClr val="00206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Прямоугольник 52">
                    <a:extLst>
                      <a:ext uri="{FF2B5EF4-FFF2-40B4-BE49-F238E27FC236}">
                        <a16:creationId xmlns:a16="http://schemas.microsoft.com/office/drawing/2014/main" id="{4AA33807-6841-4863-8B91-8FABF6EBFB6B}"/>
                      </a:ext>
                    </a:extLst>
                  </p:cNvPr>
                  <p:cNvSpPr/>
                  <p:nvPr/>
                </p:nvSpPr>
                <p:spPr>
                  <a:xfrm>
                    <a:off x="3200400" y="78740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" name="Прямоугольник 53">
                    <a:extLst>
                      <a:ext uri="{FF2B5EF4-FFF2-40B4-BE49-F238E27FC236}">
                        <a16:creationId xmlns:a16="http://schemas.microsoft.com/office/drawing/2014/main" id="{C97828B5-D39F-4D05-B359-1E586ADFC6AC}"/>
                      </a:ext>
                    </a:extLst>
                  </p:cNvPr>
                  <p:cNvSpPr/>
                  <p:nvPr/>
                </p:nvSpPr>
                <p:spPr>
                  <a:xfrm>
                    <a:off x="2514600" y="79375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Прямоугольник 54">
                    <a:extLst>
                      <a:ext uri="{FF2B5EF4-FFF2-40B4-BE49-F238E27FC236}">
                        <a16:creationId xmlns:a16="http://schemas.microsoft.com/office/drawing/2014/main" id="{E24ACD10-B61D-4683-84E5-81B458E07DD1}"/>
                      </a:ext>
                    </a:extLst>
                  </p:cNvPr>
                  <p:cNvSpPr/>
                  <p:nvPr/>
                </p:nvSpPr>
                <p:spPr>
                  <a:xfrm>
                    <a:off x="2171700" y="80010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6" name="Прямоугольник 55">
                    <a:extLst>
                      <a:ext uri="{FF2B5EF4-FFF2-40B4-BE49-F238E27FC236}">
                        <a16:creationId xmlns:a16="http://schemas.microsoft.com/office/drawing/2014/main" id="{9606F061-1702-4284-835B-91997476EC59}"/>
                      </a:ext>
                    </a:extLst>
                  </p:cNvPr>
                  <p:cNvSpPr/>
                  <p:nvPr/>
                </p:nvSpPr>
                <p:spPr>
                  <a:xfrm>
                    <a:off x="342900" y="79375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Прямоугольник 56">
                    <a:extLst>
                      <a:ext uri="{FF2B5EF4-FFF2-40B4-BE49-F238E27FC236}">
                        <a16:creationId xmlns:a16="http://schemas.microsoft.com/office/drawing/2014/main" id="{BF32A349-34BB-4580-A3C7-3BF5D5BE8480}"/>
                      </a:ext>
                    </a:extLst>
                  </p:cNvPr>
                  <p:cNvSpPr/>
                  <p:nvPr/>
                </p:nvSpPr>
                <p:spPr>
                  <a:xfrm>
                    <a:off x="1371600" y="787400"/>
                    <a:ext cx="229235" cy="114300"/>
                  </a:xfrm>
                  <a:prstGeom prst="rect">
                    <a:avLst/>
                  </a:prstGeom>
                  <a:solidFill>
                    <a:srgbClr val="00206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8" name="Прямоугольник 57">
                    <a:extLst>
                      <a:ext uri="{FF2B5EF4-FFF2-40B4-BE49-F238E27FC236}">
                        <a16:creationId xmlns:a16="http://schemas.microsoft.com/office/drawing/2014/main" id="{6CA7980E-C237-41CF-B470-7A969E0C1121}"/>
                      </a:ext>
                    </a:extLst>
                  </p:cNvPr>
                  <p:cNvSpPr/>
                  <p:nvPr/>
                </p:nvSpPr>
                <p:spPr>
                  <a:xfrm>
                    <a:off x="1028700" y="787400"/>
                    <a:ext cx="229235" cy="114300"/>
                  </a:xfrm>
                  <a:prstGeom prst="rect">
                    <a:avLst/>
                  </a:prstGeom>
                  <a:solidFill>
                    <a:srgbClr val="00206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Прямоугольник 58">
                    <a:extLst>
                      <a:ext uri="{FF2B5EF4-FFF2-40B4-BE49-F238E27FC236}">
                        <a16:creationId xmlns:a16="http://schemas.microsoft.com/office/drawing/2014/main" id="{5FE51CF3-D990-4443-B48C-1E090AF40241}"/>
                      </a:ext>
                    </a:extLst>
                  </p:cNvPr>
                  <p:cNvSpPr/>
                  <p:nvPr/>
                </p:nvSpPr>
                <p:spPr>
                  <a:xfrm>
                    <a:off x="685800" y="787400"/>
                    <a:ext cx="229235" cy="114300"/>
                  </a:xfrm>
                  <a:prstGeom prst="rect">
                    <a:avLst/>
                  </a:prstGeom>
                  <a:solidFill>
                    <a:srgbClr val="00206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0" name="Прямоугольник 59">
                    <a:extLst>
                      <a:ext uri="{FF2B5EF4-FFF2-40B4-BE49-F238E27FC236}">
                        <a16:creationId xmlns:a16="http://schemas.microsoft.com/office/drawing/2014/main" id="{69158833-3A9F-40DC-9FFF-201B67B48178}"/>
                      </a:ext>
                    </a:extLst>
                  </p:cNvPr>
                  <p:cNvSpPr/>
                  <p:nvPr/>
                </p:nvSpPr>
                <p:spPr>
                  <a:xfrm>
                    <a:off x="2857500" y="800100"/>
                    <a:ext cx="229235" cy="114300"/>
                  </a:xfrm>
                  <a:prstGeom prst="rect">
                    <a:avLst/>
                  </a:prstGeom>
                  <a:solidFill>
                    <a:srgbClr val="00206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1" name="Прямоугольник 60">
                    <a:extLst>
                      <a:ext uri="{FF2B5EF4-FFF2-40B4-BE49-F238E27FC236}">
                        <a16:creationId xmlns:a16="http://schemas.microsoft.com/office/drawing/2014/main" id="{D0D0F256-3660-441A-8001-20D77B683DB3}"/>
                      </a:ext>
                    </a:extLst>
                  </p:cNvPr>
                  <p:cNvSpPr/>
                  <p:nvPr/>
                </p:nvSpPr>
                <p:spPr>
                  <a:xfrm>
                    <a:off x="1714500" y="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2" name="Прямоугольник 61">
                    <a:extLst>
                      <a:ext uri="{FF2B5EF4-FFF2-40B4-BE49-F238E27FC236}">
                        <a16:creationId xmlns:a16="http://schemas.microsoft.com/office/drawing/2014/main" id="{129010C1-194D-440E-B1C2-39F4DDA56BCF}"/>
                      </a:ext>
                    </a:extLst>
                  </p:cNvPr>
                  <p:cNvSpPr/>
                  <p:nvPr/>
                </p:nvSpPr>
                <p:spPr>
                  <a:xfrm>
                    <a:off x="2749550" y="45720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3" name="Прямоугольник 62">
                    <a:extLst>
                      <a:ext uri="{FF2B5EF4-FFF2-40B4-BE49-F238E27FC236}">
                        <a16:creationId xmlns:a16="http://schemas.microsoft.com/office/drawing/2014/main" id="{0B92F993-6FC3-44B7-AE81-11CA673982D1}"/>
                      </a:ext>
                    </a:extLst>
                  </p:cNvPr>
                  <p:cNvSpPr/>
                  <p:nvPr/>
                </p:nvSpPr>
                <p:spPr>
                  <a:xfrm>
                    <a:off x="685800" y="450850"/>
                    <a:ext cx="229235" cy="1143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64" name="Прямая соединительная линия 63">
                    <a:extLst>
                      <a:ext uri="{FF2B5EF4-FFF2-40B4-BE49-F238E27FC236}">
                        <a16:creationId xmlns:a16="http://schemas.microsoft.com/office/drawing/2014/main" id="{205366AB-8079-4F3B-87FC-EEAA3CF7646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00100" y="101600"/>
                    <a:ext cx="1028700" cy="3492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Прямая соединительная линия 64">
                    <a:extLst>
                      <a:ext uri="{FF2B5EF4-FFF2-40B4-BE49-F238E27FC236}">
                        <a16:creationId xmlns:a16="http://schemas.microsoft.com/office/drawing/2014/main" id="{0AA0E7D9-D047-4620-8C3E-C7304CEDE6A1}"/>
                      </a:ext>
                    </a:extLst>
                  </p:cNvPr>
                  <p:cNvCxnSpPr/>
                  <p:nvPr/>
                </p:nvCxnSpPr>
                <p:spPr>
                  <a:xfrm>
                    <a:off x="1828800" y="82550"/>
                    <a:ext cx="1028065" cy="3746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единительная линия 65">
                    <a:extLst>
                      <a:ext uri="{FF2B5EF4-FFF2-40B4-BE49-F238E27FC236}">
                        <a16:creationId xmlns:a16="http://schemas.microsoft.com/office/drawing/2014/main" id="{E0A521DF-4E62-4DB5-B8A4-25CB0398B71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4300" y="565150"/>
                    <a:ext cx="685165" cy="2222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Прямая соединительная линия 66">
                    <a:extLst>
                      <a:ext uri="{FF2B5EF4-FFF2-40B4-BE49-F238E27FC236}">
                        <a16:creationId xmlns:a16="http://schemas.microsoft.com/office/drawing/2014/main" id="{B83A8FF0-3896-4EF9-BF6C-929232C238A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57200" y="571500"/>
                    <a:ext cx="342265" cy="2159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Прямая соединительная линия 67">
                    <a:extLst>
                      <a:ext uri="{FF2B5EF4-FFF2-40B4-BE49-F238E27FC236}">
                        <a16:creationId xmlns:a16="http://schemas.microsoft.com/office/drawing/2014/main" id="{8FF02D20-0A3E-40AB-96DD-7C0622224C3F}"/>
                      </a:ext>
                    </a:extLst>
                  </p:cNvPr>
                  <p:cNvCxnSpPr/>
                  <p:nvPr/>
                </p:nvCxnSpPr>
                <p:spPr>
                  <a:xfrm>
                    <a:off x="800100" y="571500"/>
                    <a:ext cx="0" cy="2159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Прямая соединительная линия 68">
                    <a:extLst>
                      <a:ext uri="{FF2B5EF4-FFF2-40B4-BE49-F238E27FC236}">
                        <a16:creationId xmlns:a16="http://schemas.microsoft.com/office/drawing/2014/main" id="{686EFF5B-2942-4462-AB04-7575834926F8}"/>
                      </a:ext>
                    </a:extLst>
                  </p:cNvPr>
                  <p:cNvCxnSpPr/>
                  <p:nvPr/>
                </p:nvCxnSpPr>
                <p:spPr>
                  <a:xfrm>
                    <a:off x="800100" y="571500"/>
                    <a:ext cx="686435" cy="2159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Прямая соединительная линия 69">
                    <a:extLst>
                      <a:ext uri="{FF2B5EF4-FFF2-40B4-BE49-F238E27FC236}">
                        <a16:creationId xmlns:a16="http://schemas.microsoft.com/office/drawing/2014/main" id="{9143BDFA-4FE3-4CD8-BC98-1022E2E5357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86000" y="565150"/>
                    <a:ext cx="570865" cy="2286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Прямая соединительная линия 70">
                    <a:extLst>
                      <a:ext uri="{FF2B5EF4-FFF2-40B4-BE49-F238E27FC236}">
                        <a16:creationId xmlns:a16="http://schemas.microsoft.com/office/drawing/2014/main" id="{75EE452C-3BB7-4CE1-B23A-B7C3CF23C3D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628900" y="565150"/>
                    <a:ext cx="227965" cy="2222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Прямая соединительная линия 71">
                    <a:extLst>
                      <a:ext uri="{FF2B5EF4-FFF2-40B4-BE49-F238E27FC236}">
                        <a16:creationId xmlns:a16="http://schemas.microsoft.com/office/drawing/2014/main" id="{71BD5A53-3A6C-4E26-ADA4-9CD757C7E61F}"/>
                      </a:ext>
                    </a:extLst>
                  </p:cNvPr>
                  <p:cNvCxnSpPr/>
                  <p:nvPr/>
                </p:nvCxnSpPr>
                <p:spPr>
                  <a:xfrm>
                    <a:off x="2857500" y="558800"/>
                    <a:ext cx="121285" cy="2286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Прямая соединительная линия 72">
                    <a:extLst>
                      <a:ext uri="{FF2B5EF4-FFF2-40B4-BE49-F238E27FC236}">
                        <a16:creationId xmlns:a16="http://schemas.microsoft.com/office/drawing/2014/main" id="{F586CEE4-84C3-4C74-9A41-EC583967D57C}"/>
                      </a:ext>
                    </a:extLst>
                  </p:cNvPr>
                  <p:cNvCxnSpPr/>
                  <p:nvPr/>
                </p:nvCxnSpPr>
                <p:spPr>
                  <a:xfrm>
                    <a:off x="2857500" y="546100"/>
                    <a:ext cx="457835" cy="2413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317D514-4DB4-498A-947B-B00A47EE1627}"/>
                  </a:ext>
                </a:extLst>
              </p:cNvPr>
              <p:cNvSpPr/>
              <p:nvPr/>
            </p:nvSpPr>
            <p:spPr>
              <a:xfrm>
                <a:off x="679450" y="457200"/>
                <a:ext cx="229235" cy="11684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42" name="Надпись 2">
              <a:extLst>
                <a:ext uri="{FF2B5EF4-FFF2-40B4-BE49-F238E27FC236}">
                  <a16:creationId xmlns:a16="http://schemas.microsoft.com/office/drawing/2014/main" id="{68E2F51A-57B6-4CF8-8E04-22BD4744B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98557" y="0"/>
              <a:ext cx="1834292" cy="3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Head subject</a:t>
              </a:r>
              <a:r>
                <a:rPr lang="ru-RU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ru-RU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Надпись 2">
              <a:extLst>
                <a:ext uri="{FF2B5EF4-FFF2-40B4-BE49-F238E27FC236}">
                  <a16:creationId xmlns:a16="http://schemas.microsoft.com/office/drawing/2014/main" id="{4ECFFE3D-0883-49AC-A776-E74DC71CD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00" y="1111250"/>
              <a:ext cx="521335" cy="275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Gap</a:t>
              </a:r>
              <a:endPara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Надпись 2">
              <a:extLst>
                <a:ext uri="{FF2B5EF4-FFF2-40B4-BE49-F238E27FC236}">
                  <a16:creationId xmlns:a16="http://schemas.microsoft.com/office/drawing/2014/main" id="{E4A59409-40B4-4813-9B26-DF6262E5D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2400" y="1168400"/>
              <a:ext cx="1010285" cy="3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Offshoot</a:t>
              </a:r>
              <a:endPara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F40FA5AD-8E85-4D59-86A5-98E61ED9970F}"/>
                </a:ext>
              </a:extLst>
            </p:cNvPr>
            <p:cNvCxnSpPr/>
            <p:nvPr/>
          </p:nvCxnSpPr>
          <p:spPr>
            <a:xfrm>
              <a:off x="590550" y="254000"/>
              <a:ext cx="266700" cy="22860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B0210AE3-5778-4083-A9C6-AD630BBA06FE}"/>
                </a:ext>
              </a:extLst>
            </p:cNvPr>
            <p:cNvCxnSpPr/>
            <p:nvPr/>
          </p:nvCxnSpPr>
          <p:spPr>
            <a:xfrm flipV="1">
              <a:off x="590550" y="939800"/>
              <a:ext cx="45719" cy="22606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3A15F95E-2330-4A3F-BCAB-7FF24258AE65}"/>
                </a:ext>
              </a:extLst>
            </p:cNvPr>
            <p:cNvCxnSpPr/>
            <p:nvPr/>
          </p:nvCxnSpPr>
          <p:spPr>
            <a:xfrm flipV="1">
              <a:off x="3035300" y="939800"/>
              <a:ext cx="114935" cy="34290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168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A6C98-9465-4960-9FEC-81CA9809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Minimize   the  penalty!</a:t>
            </a:r>
            <a:endParaRPr lang="ru-RU" sz="40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7D8B49-B965-4F91-87E4-DDDFF67E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" y="1097280"/>
            <a:ext cx="9052560" cy="3471595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4000" b="1" dirty="0"/>
              <a:t>Penalty:</a:t>
            </a:r>
            <a:endParaRPr lang="ru-RU" sz="4000" b="1" dirty="0"/>
          </a:p>
          <a:p>
            <a:pPr marL="114300" indent="0">
              <a:buNone/>
            </a:pPr>
            <a:r>
              <a:rPr lang="en-US" sz="4000" b="1" dirty="0"/>
              <a:t>#</a:t>
            </a:r>
            <a:r>
              <a:rPr lang="en-US" sz="4000" b="1" dirty="0" err="1"/>
              <a:t>Head_Subject</a:t>
            </a:r>
            <a:r>
              <a:rPr lang="en-US" sz="4000" b="1" dirty="0"/>
              <a:t> + </a:t>
            </a:r>
            <a:r>
              <a:rPr lang="en-US" sz="4000" b="1" dirty="0">
                <a:sym typeface="Symbol" panose="05050102010706020507" pitchFamily="18" charset="2"/>
              </a:rPr>
              <a:t>#Gap + #Offshoot</a:t>
            </a:r>
          </a:p>
          <a:p>
            <a:pPr marL="114300" indent="0">
              <a:buNone/>
            </a:pPr>
            <a:r>
              <a:rPr lang="en-US" sz="4000" b="1" dirty="0">
                <a:solidFill>
                  <a:srgbClr val="C00000"/>
                </a:solidFill>
                <a:sym typeface="Symbol" panose="05050102010706020507" pitchFamily="18" charset="2"/>
              </a:rPr>
              <a:t>Penalty at </a:t>
            </a:r>
            <a:r>
              <a:rPr lang="en-US" sz="4000" b="1" dirty="0">
                <a:sym typeface="Symbol" panose="05050102010706020507" pitchFamily="18" charset="2"/>
              </a:rPr>
              <a:t>A:</a:t>
            </a:r>
            <a:r>
              <a:rPr lang="ru-RU" sz="4000" b="1" dirty="0">
                <a:sym typeface="Symbol" panose="05050102010706020507" pitchFamily="18" charset="2"/>
              </a:rPr>
              <a:t>    </a:t>
            </a:r>
            <a:r>
              <a:rPr lang="en-US" sz="4000" b="1" dirty="0">
                <a:sym typeface="Symbol" panose="05050102010706020507" pitchFamily="18" charset="2"/>
              </a:rPr>
              <a:t> 1+4</a:t>
            </a:r>
          </a:p>
          <a:p>
            <a:pPr marL="114300" indent="0">
              <a:buNone/>
            </a:pPr>
            <a:r>
              <a:rPr lang="en-US" sz="4000" b="1" dirty="0">
                <a:solidFill>
                  <a:srgbClr val="C00000"/>
                </a:solidFill>
                <a:sym typeface="Symbol" panose="05050102010706020507" pitchFamily="18" charset="2"/>
              </a:rPr>
              <a:t>Penalty at </a:t>
            </a:r>
            <a:r>
              <a:rPr lang="en-US" sz="4000" b="1" dirty="0">
                <a:sym typeface="Symbol" panose="05050102010706020507" pitchFamily="18" charset="2"/>
              </a:rPr>
              <a:t>B</a:t>
            </a:r>
            <a:r>
              <a:rPr lang="ru-RU" sz="4000" b="1" dirty="0">
                <a:sym typeface="Symbol" panose="05050102010706020507" pitchFamily="18" charset="2"/>
              </a:rPr>
              <a:t>:</a:t>
            </a:r>
            <a:r>
              <a:rPr lang="en-US" sz="4000" b="1" dirty="0">
                <a:sym typeface="Symbol" panose="05050102010706020507" pitchFamily="18" charset="2"/>
              </a:rPr>
              <a:t>     1+  + </a:t>
            </a:r>
            <a:endParaRPr lang="ru-RU" sz="40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FF4B67-D51A-4F6F-ACF3-588C59FEE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8543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093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Algorithm</a:t>
            </a:r>
            <a:r>
              <a:rPr lang="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ParGenFS: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1"/>
          <p:cNvSpPr txBox="1">
            <a:spLocks noGrp="1"/>
          </p:cNvSpPr>
          <p:nvPr>
            <p:ph type="body" idx="1"/>
          </p:nvPr>
        </p:nvSpPr>
        <p:spPr>
          <a:xfrm>
            <a:off x="311700" y="607800"/>
            <a:ext cx="8520600" cy="4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Parsimonious generalization</a:t>
            </a:r>
            <a:endParaRPr sz="2800" b="1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Output</a:t>
            </a: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set of head subjects</a:t>
            </a: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Н, 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minimizing</a:t>
            </a:r>
            <a:endParaRPr sz="2400" b="1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b="1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b="1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Penalties: </a:t>
            </a:r>
            <a:r>
              <a:rPr lang="ru" sz="24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λ – </a:t>
            </a:r>
            <a:r>
              <a:rPr lang="en-US" sz="24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for a </a:t>
            </a:r>
            <a:r>
              <a:rPr lang="ru" sz="24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gap</a:t>
            </a:r>
            <a:r>
              <a:rPr lang="en-US" sz="24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24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γ </a:t>
            </a:r>
            <a:r>
              <a:rPr lang="en-US" sz="24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for an </a:t>
            </a:r>
            <a:r>
              <a:rPr lang="ru" sz="24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offshoot, 1 </a:t>
            </a:r>
            <a:r>
              <a:rPr lang="en-US" sz="24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for a</a:t>
            </a:r>
            <a:r>
              <a:rPr lang="ru" sz="24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head subject 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i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</a:t>
            </a: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leaf set of the taxonomy rooted tree,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u(h)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query fuzzy set membership function  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lang="ru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  <p:pic>
        <p:nvPicPr>
          <p:cNvPr id="228" name="Google Shape;228;p31" descr="snapshot8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00" y="1714500"/>
            <a:ext cx="8168000" cy="12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body" idx="1"/>
          </p:nvPr>
        </p:nvSpPr>
        <p:spPr>
          <a:xfrm>
            <a:off x="65314" y="98710"/>
            <a:ext cx="8766986" cy="4318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Algorithm computes two sets at each node 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AutoNum type="arabicPeriod"/>
            </a:pP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H(t)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set of newly emerged subjects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AutoNum type="arabicPeriod"/>
            </a:pP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L(t)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set of lost subjects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 penalty value 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p(t)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Starting from the leaves, algorithm recursively computes these till root is reached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At each node 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two scenarios: (a) head subject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emerges at 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or, (b) it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does not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311700" y="434275"/>
            <a:ext cx="8520600" cy="39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Scenario</a:t>
            </a: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Head subject emerges at t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Then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18</a:t>
            </a:fld>
            <a:endParaRPr/>
          </a:p>
        </p:txBody>
      </p:sp>
      <p:pic>
        <p:nvPicPr>
          <p:cNvPr id="248" name="Google Shape;248;p34" descr="snapshot8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702" y="1477275"/>
            <a:ext cx="3513175" cy="21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311700" y="313650"/>
            <a:ext cx="8520600" cy="4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Scenario</a:t>
            </a: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head subject does not emerge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Then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sets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 и L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 derived as unions of the corresponding sets in all the children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Scenario (a)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(b) is chosen depending on the value </a:t>
            </a:r>
            <a:r>
              <a:rPr lang="en-US" sz="2400" b="1" i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p(t)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the smaller wins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19</a:t>
            </a:fld>
            <a:endParaRPr/>
          </a:p>
        </p:txBody>
      </p:sp>
      <p:pic>
        <p:nvPicPr>
          <p:cNvPr id="255" name="Google Shape;255;p35" descr="snapshot8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663" y="1674800"/>
            <a:ext cx="3342675" cy="19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0" y="92883"/>
            <a:ext cx="8520600" cy="375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Structure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1120" y="280765"/>
            <a:ext cx="9072880" cy="4346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en-US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Taxonomy as is and Taxonomy of Data Science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en-US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Generalization as a lifting problem</a:t>
            </a:r>
            <a:endParaRPr sz="2800" b="1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en-US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An algorithm for lifting a fuzzy leaf set over a rooted tree</a:t>
            </a:r>
            <a:endParaRPr lang="ru" sz="2800" b="1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en-US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Applying to the analysis of a collection of research papers</a:t>
            </a:r>
            <a:endParaRPr lang="ru-RU" sz="2800" b="1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en-US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Applying to targeted advertising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en-US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Conclusion: what is done and what to do</a:t>
            </a:r>
            <a:endParaRPr sz="2800" b="1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title"/>
          </p:nvPr>
        </p:nvSpPr>
        <p:spPr>
          <a:xfrm>
            <a:off x="311700" y="98710"/>
            <a:ext cx="8520600" cy="483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/>
                <a:ea typeface="Arial"/>
                <a:cs typeface="Arial"/>
                <a:sym typeface="Arial"/>
              </a:rPr>
              <a:t>Пример анализа научных публикаций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8"/>
          <p:cNvSpPr txBox="1">
            <a:spLocks noGrp="1"/>
          </p:cNvSpPr>
          <p:nvPr>
            <p:ph type="body" idx="1"/>
          </p:nvPr>
        </p:nvSpPr>
        <p:spPr>
          <a:xfrm>
            <a:off x="311699" y="489858"/>
            <a:ext cx="8889451" cy="4244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collection from 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springeropen.com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17685 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items</a:t>
            </a:r>
            <a:r>
              <a:rPr lang="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abstracts</a:t>
            </a:r>
            <a:r>
              <a:rPr lang="ru-RU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-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17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journals in Data Science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(1998-2017):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Pattern Analysis and Applications (Volume 1 /1998 - Volume 20 /2017)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World Wide Web (Volume 1 /1998 - Volume 20 /2017)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-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>
                <a:highlight>
                  <a:srgbClr val="FFFFFF"/>
                </a:highlight>
              </a:rPr>
              <a:t>Annals of Mathematics &amp;Artificial Intelligence (23/1998 - 80/2017)</a:t>
            </a:r>
            <a:endParaRPr lang="ru-RU" sz="24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.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.</a:t>
            </a: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ru-RU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17. </a:t>
            </a:r>
            <a:r>
              <a:rPr lang="en-US" sz="2400" dirty="0">
                <a:highlight>
                  <a:srgbClr val="FFFFFF"/>
                </a:highlight>
              </a:rPr>
              <a:t>Machine Learning (30/1998—106/2017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>
            <a:spLocks noGrp="1"/>
          </p:cNvSpPr>
          <p:nvPr>
            <p:ph type="body" idx="1"/>
          </p:nvPr>
        </p:nvSpPr>
        <p:spPr>
          <a:xfrm>
            <a:off x="311700" y="511675"/>
            <a:ext cx="8520600" cy="3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Analyzing Springer research publications (in-house)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AST method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(Mirkin,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Chernyak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2014) 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Symbol" panose="05050102010706020507" pitchFamily="18" charset="2"/>
              </a:rPr>
              <a:t>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matrix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 = (T</a:t>
            </a:r>
            <a:r>
              <a:rPr lang="ru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ij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317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17685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endParaRPr lang="ru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Relevance index 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taxonomy_leaf_topic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x 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Taxonomy leaf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FADDIS clustering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Laplace transformation (Mirkin, Nascimento, 2012)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fuzzy clusters of leaf subjects of which 3 are interpretable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Aft>
                <a:spcPts val="0"/>
              </a:spcAft>
              <a:buNone/>
            </a:pPr>
            <a:endParaRPr lang="ru-RU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>
            <a:spLocks noGrp="1"/>
          </p:cNvSpPr>
          <p:nvPr>
            <p:ph type="body" idx="1"/>
          </p:nvPr>
        </p:nvSpPr>
        <p:spPr>
          <a:xfrm>
            <a:off x="0" y="-71120"/>
            <a:ext cx="8832300" cy="44881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Cluster L: Learning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Cluster C: Clustering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22</a:t>
            </a:fld>
            <a:endParaRPr/>
          </a:p>
        </p:txBody>
      </p:sp>
      <p:pic>
        <p:nvPicPr>
          <p:cNvPr id="299" name="Google Shape;29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47040"/>
            <a:ext cx="4561942" cy="434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233" y="375920"/>
            <a:ext cx="4100617" cy="4412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>
            <a:spLocks noGrp="1"/>
          </p:cNvSpPr>
          <p:nvPr>
            <p:ph type="body" idx="1"/>
          </p:nvPr>
        </p:nvSpPr>
        <p:spPr>
          <a:xfrm>
            <a:off x="0" y="171450"/>
            <a:ext cx="8832300" cy="42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Lifting parameters</a:t>
            </a:r>
            <a:r>
              <a:rPr lang="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(according to structure of DST)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00000"/>
              </a:lnSpc>
              <a:spcBef>
                <a:spcPts val="1600"/>
              </a:spcBef>
            </a:pPr>
            <a:r>
              <a:rPr lang="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gap penalty</a:t>
            </a:r>
            <a:r>
              <a:rPr lang="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" sz="28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λ=0.1</a:t>
            </a:r>
            <a:r>
              <a:rPr lang="ru" sz="2800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endParaRPr sz="2800" dirty="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00000"/>
              </a:lnSpc>
              <a:spcBef>
                <a:spcPts val="1600"/>
              </a:spcBef>
            </a:pPr>
            <a:r>
              <a:rPr lang="ru" sz="2800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800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offshoot penalty</a:t>
            </a:r>
            <a:r>
              <a:rPr lang="ru" sz="2800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" sz="2800" b="1" dirty="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γ=0.9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1600"/>
              </a:spcBef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out of 6 clusters are interpretable (learning L, retrieval R, clustering C)</a:t>
            </a:r>
          </a:p>
          <a:p>
            <a:pPr lvl="0" indent="-406400">
              <a:spcBef>
                <a:spcPts val="1600"/>
              </a:spcBef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of L, R, and C clusters is lifted with ParGenFS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>
            <a:spLocks noGrp="1"/>
          </p:cNvSpPr>
          <p:nvPr>
            <p:ph type="body" idx="1"/>
          </p:nvPr>
        </p:nvSpPr>
        <p:spPr>
          <a:xfrm>
            <a:off x="311700" y="91950"/>
            <a:ext cx="8520600" cy="43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Cluster </a:t>
            </a:r>
            <a:r>
              <a:rPr lang="en-US" sz="24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lifting</a:t>
            </a:r>
            <a:r>
              <a:rPr lang="ru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Head subjects</a:t>
            </a:r>
            <a:r>
              <a:rPr lang="ru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{Machine learning, 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Machine learning theory, Learning to rank}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24</a:t>
            </a:fld>
            <a:endParaRPr/>
          </a:p>
        </p:txBody>
      </p:sp>
      <p:pic>
        <p:nvPicPr>
          <p:cNvPr id="313" name="Google Shape;3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87" y="-239480"/>
            <a:ext cx="7932026" cy="47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>
            <a:spLocks noGrp="1"/>
          </p:cNvSpPr>
          <p:nvPr>
            <p:ph type="body" idx="1"/>
          </p:nvPr>
        </p:nvSpPr>
        <p:spPr>
          <a:xfrm>
            <a:off x="311700" y="91950"/>
            <a:ext cx="8520600" cy="43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Cluster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lifting (fragment)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25</a:t>
            </a:fld>
            <a:endParaRPr/>
          </a:p>
        </p:txBody>
      </p:sp>
      <p:pic>
        <p:nvPicPr>
          <p:cNvPr id="320" name="Google Shape;3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00" y="772800"/>
            <a:ext cx="6344296" cy="38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3050" y="-101075"/>
            <a:ext cx="1277369" cy="49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>
            <a:spLocks noGrp="1"/>
          </p:cNvSpPr>
          <p:nvPr>
            <p:ph type="body" idx="1"/>
          </p:nvPr>
        </p:nvSpPr>
        <p:spPr>
          <a:xfrm>
            <a:off x="311700" y="91950"/>
            <a:ext cx="8520600" cy="43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Cluster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lifting: a fragment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26</a:t>
            </a:fld>
            <a:endParaRPr/>
          </a:p>
        </p:txBody>
      </p:sp>
      <p:pic>
        <p:nvPicPr>
          <p:cNvPr id="328" name="Google Shape;32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550" y="281575"/>
            <a:ext cx="5402980" cy="41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41F64-40B6-4EB9-B38B-9E76EEC0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1" y="98710"/>
            <a:ext cx="8520600" cy="607800"/>
          </a:xfrm>
        </p:spPr>
        <p:txBody>
          <a:bodyPr>
            <a:normAutofit/>
          </a:bodyPr>
          <a:lstStyle/>
          <a:p>
            <a:r>
              <a:rPr lang="en-US" dirty="0"/>
              <a:t>Cluster lifting  results suggest, 1: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F15E5C-E2A5-48C5-B39F-5CCF5E3C1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181" y="559676"/>
            <a:ext cx="8929819" cy="40091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“Learning”  lifted:  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main work  still on theory and method rather than applications.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Expanding from  learning subsets and partitions towards learning of ranks and rankings.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Many subareas are not covered by publications.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76EDF2-DF7C-4A59-A082-E8F7AB44D0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27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4269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41F64-40B6-4EB9-B38B-9E76EEC0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1" y="98710"/>
            <a:ext cx="8520600" cy="607800"/>
          </a:xfrm>
        </p:spPr>
        <p:txBody>
          <a:bodyPr>
            <a:normAutofit/>
          </a:bodyPr>
          <a:lstStyle/>
          <a:p>
            <a:r>
              <a:rPr lang="en-US" dirty="0"/>
              <a:t>Cluster lifting results suggest 2: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F15E5C-E2A5-48C5-B39F-5CCF5E3C1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559676"/>
            <a:ext cx="9144000" cy="42172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“Information retrieval” cluster R lifted: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Head subjects: (a) Information Systems, (b) Computer Vision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Text management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Moving from text to embrace images and video.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Ways for structuring visual information probably leading to a future "wordnet" for images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76EDF2-DF7C-4A59-A082-E8F7AB44D0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6538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41F64-40B6-4EB9-B38B-9E76EEC0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1" y="98710"/>
            <a:ext cx="8520600" cy="607800"/>
          </a:xfrm>
        </p:spPr>
        <p:txBody>
          <a:bodyPr>
            <a:normAutofit/>
          </a:bodyPr>
          <a:lstStyle/>
          <a:p>
            <a:r>
              <a:rPr lang="en-US" dirty="0"/>
              <a:t>Cluster lifting results suggest 3: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F15E5C-E2A5-48C5-B39F-5CCF5E3C1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559676"/>
            <a:ext cx="9144000" cy="42172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“Clustering” cluster C lifted: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16 (!) head subjects, to be raised to higher ranks in Taxonomy of Data Science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Should be lifted from auxiliary roles to a main concept, and instrument, in knowledge engineering. 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76EDF2-DF7C-4A59-A082-E8F7AB44D0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29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4132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91410" y="88224"/>
            <a:ext cx="8520600" cy="375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/>
                <a:ea typeface="Arial"/>
                <a:cs typeface="Arial"/>
                <a:sym typeface="Arial"/>
              </a:rPr>
              <a:t>Структура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1120" y="326571"/>
            <a:ext cx="8761180" cy="4223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ru-RU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Таксономия вообще и таксономия Науки Данных</a:t>
            </a:r>
            <a:endParaRPr lang="en-US" sz="2800" b="1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ru-RU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Обобщение как подъем множества листьев в таксономии</a:t>
            </a:r>
            <a:endParaRPr sz="2800" b="1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ru-RU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Алгоритм подъема нечеткого множества</a:t>
            </a:r>
            <a:endParaRPr lang="ru" sz="2800" b="1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ru-RU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Применение к анализу научных публикаций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ru-RU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Применение к таргетированию объявлений</a:t>
            </a:r>
            <a:endParaRPr lang="en-US" sz="2800" b="1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ru-RU" sz="2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Заключение: что есть и что надо</a:t>
            </a:r>
            <a:endParaRPr sz="2800" b="1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6322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C61E9-EE7D-4EFA-A351-020B5E31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1984660"/>
            <a:ext cx="9144001" cy="247304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D. </a:t>
            </a:r>
            <a:r>
              <a:rPr lang="en-US" sz="3600" b="1" dirty="0" err="1"/>
              <a:t>Frolov</a:t>
            </a:r>
            <a:r>
              <a:rPr lang="ru-RU" sz="3600" b="1" dirty="0"/>
              <a:t> («</a:t>
            </a:r>
            <a:r>
              <a:rPr lang="ru-RU" sz="3600" b="1" dirty="0" err="1"/>
              <a:t>Натиматика</a:t>
            </a:r>
            <a:r>
              <a:rPr lang="ru-RU" sz="3600" b="1" dirty="0"/>
              <a:t>»):  </a:t>
            </a:r>
            <a:r>
              <a:rPr lang="en-US" sz="3600" b="1" dirty="0"/>
              <a:t>archive of</a:t>
            </a:r>
            <a:br>
              <a:rPr lang="ru-RU" sz="3600" b="1" dirty="0"/>
            </a:br>
            <a:r>
              <a:rPr lang="ru-RU" sz="3600" b="1" dirty="0"/>
              <a:t> </a:t>
            </a:r>
            <a:r>
              <a:rPr lang="en-US" sz="3600" b="1" dirty="0"/>
              <a:t>~ </a:t>
            </a:r>
            <a:r>
              <a:rPr lang="ru-RU" sz="3600" b="1" dirty="0"/>
              <a:t>20 </a:t>
            </a:r>
            <a:r>
              <a:rPr lang="en-US" sz="3600" b="1" dirty="0" err="1"/>
              <a:t>mln</a:t>
            </a:r>
            <a:r>
              <a:rPr lang="en-US" sz="3600" b="1" dirty="0"/>
              <a:t> visitors of popular sites</a:t>
            </a:r>
            <a:r>
              <a:rPr lang="ru-RU" sz="3600" b="1" dirty="0"/>
              <a:t>,</a:t>
            </a:r>
            <a:r>
              <a:rPr lang="en-US" sz="3600" b="1" dirty="0"/>
              <a:t> </a:t>
            </a:r>
            <a:r>
              <a:rPr lang="en-US" sz="3100" b="1" dirty="0"/>
              <a:t>each tagged by labels from</a:t>
            </a:r>
            <a:r>
              <a:rPr lang="ru-RU" sz="3600" b="1" dirty="0"/>
              <a:t> </a:t>
            </a:r>
            <a:r>
              <a:rPr lang="en-US" sz="3600" b="1" dirty="0"/>
              <a:t>IAB Taxonomy </a:t>
            </a:r>
            <a:r>
              <a:rPr lang="en-US" sz="3100" b="1" dirty="0"/>
              <a:t>according to their Internet behavior</a:t>
            </a:r>
            <a:endParaRPr lang="ru-RU" sz="31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229306-D175-403D-837E-293F6397D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99" y="1508990"/>
            <a:ext cx="8756101" cy="2948710"/>
          </a:xfrm>
        </p:spPr>
        <p:txBody>
          <a:bodyPr/>
          <a:lstStyle/>
          <a:p>
            <a:endParaRPr lang="ru-RU" dirty="0"/>
          </a:p>
          <a:p>
            <a:pPr algn="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ADEBAB-DEB7-430D-86A5-7944E5EC43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30</a:t>
            </a:fld>
            <a:endParaRPr lang="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4CC5C-18EA-4226-8652-3D98705434D0}"/>
              </a:ext>
            </a:extLst>
          </p:cNvPr>
          <p:cNvSpPr txBox="1"/>
          <p:nvPr/>
        </p:nvSpPr>
        <p:spPr>
          <a:xfrm>
            <a:off x="171449" y="400050"/>
            <a:ext cx="8543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cs typeface="Aharoni" panose="02010803020104030203" pitchFamily="2" charset="-79"/>
              </a:rPr>
              <a:t>Применение к таргетированному </a:t>
            </a:r>
            <a:r>
              <a:rPr lang="ru-RU" sz="3600" b="1" dirty="0" err="1">
                <a:solidFill>
                  <a:srgbClr val="00B050"/>
                </a:solidFill>
                <a:cs typeface="Aharoni" panose="02010803020104030203" pitchFamily="2" charset="-79"/>
              </a:rPr>
              <a:t>адвертайзингу</a:t>
            </a:r>
            <a:endParaRPr lang="ru-RU" sz="3600" b="1" dirty="0">
              <a:solidFill>
                <a:srgbClr val="00B05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8364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448B9-4B0D-4E8C-B193-2AC3A18B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4625"/>
          </a:xfrm>
        </p:spPr>
        <p:txBody>
          <a:bodyPr/>
          <a:lstStyle/>
          <a:p>
            <a:r>
              <a:rPr lang="en-US" b="1" dirty="0"/>
              <a:t>A user profile in IAB in </a:t>
            </a:r>
            <a:r>
              <a:rPr lang="en-US" b="1"/>
              <a:t>Natimatica</a:t>
            </a:r>
            <a:r>
              <a:rPr lang="en-US" b="1" dirty="0"/>
              <a:t> </a:t>
            </a:r>
            <a:r>
              <a:rPr lang="ru-RU" b="1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ru-RU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F1C053-FC89-40A5-AE6D-EE3EF7C90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74625"/>
            <a:ext cx="8832300" cy="399425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 </a:t>
            </a:r>
            <a:r>
              <a:rPr lang="en-US" sz="2800" b="1" dirty="0"/>
              <a:t>Computing                                                    Business</a:t>
            </a:r>
            <a:endParaRPr lang="ru-RU" sz="2800" b="1" dirty="0"/>
          </a:p>
          <a:p>
            <a:pPr marL="11430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114300" indent="0">
              <a:buNone/>
            </a:pPr>
            <a:r>
              <a:rPr lang="en-US" b="1" dirty="0"/>
              <a:t> </a:t>
            </a:r>
            <a:endParaRPr lang="ru-RU" sz="2400" dirty="0"/>
          </a:p>
          <a:p>
            <a:pPr marL="114300" indent="0">
              <a:lnSpc>
                <a:spcPct val="70000"/>
              </a:lnSpc>
              <a:buNone/>
            </a:pPr>
            <a:r>
              <a:rPr lang="en-US" sz="2400" b="1" dirty="0">
                <a:solidFill>
                  <a:schemeClr val="bg2"/>
                </a:solidFill>
              </a:rPr>
              <a:t>Computer Software and Applications </a:t>
            </a:r>
            <a:r>
              <a:rPr lang="ru-RU" sz="2400" b="1" dirty="0">
                <a:solidFill>
                  <a:schemeClr val="bg2"/>
                </a:solidFill>
              </a:rPr>
              <a:t>   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ru-RU" sz="2400" b="1" dirty="0">
                <a:solidFill>
                  <a:schemeClr val="bg2"/>
                </a:solidFill>
              </a:rPr>
              <a:t>   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Business 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ru-RU" sz="2400" b="1" dirty="0">
                <a:solidFill>
                  <a:srgbClr val="00B050"/>
                </a:solidFill>
              </a:rPr>
              <a:t>                                                                    </a:t>
            </a:r>
            <a:r>
              <a:rPr lang="en-US" sz="2400" b="1" dirty="0">
                <a:solidFill>
                  <a:srgbClr val="00B050"/>
                </a:solidFill>
              </a:rPr>
              <a:t>Account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&amp;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Finance                                                                                                           </a:t>
            </a:r>
            <a:endParaRPr lang="ru-RU" sz="2400" b="1" dirty="0">
              <a:solidFill>
                <a:srgbClr val="00B050"/>
              </a:solidFill>
            </a:endParaRPr>
          </a:p>
          <a:p>
            <a:pPr marL="114300" indent="0">
              <a:lnSpc>
                <a:spcPct val="70000"/>
              </a:lnSpc>
              <a:buNone/>
            </a:pPr>
            <a:r>
              <a:rPr lang="ru-RU" sz="2400" b="1" dirty="0">
                <a:solidFill>
                  <a:srgbClr val="00B050"/>
                </a:solidFill>
              </a:rPr>
              <a:t>                                                                             </a:t>
            </a:r>
            <a:r>
              <a:rPr lang="en-US" sz="2400" b="1" dirty="0">
                <a:solidFill>
                  <a:srgbClr val="00B050"/>
                </a:solidFill>
              </a:rPr>
              <a:t>0.35</a:t>
            </a:r>
            <a:r>
              <a:rPr lang="en-US" sz="2400" dirty="0">
                <a:solidFill>
                  <a:srgbClr val="00B050"/>
                </a:solidFill>
              </a:rPr>
              <a:t>     </a:t>
            </a:r>
            <a:endParaRPr lang="ru-RU" sz="2400" dirty="0">
              <a:solidFill>
                <a:srgbClr val="00B050"/>
              </a:solidFill>
            </a:endParaRPr>
          </a:p>
          <a:p>
            <a:pPr marL="114300" indent="0">
              <a:lnSpc>
                <a:spcPct val="70000"/>
              </a:lnSpc>
              <a:buNone/>
            </a:pPr>
            <a:r>
              <a:rPr lang="en-US" sz="2400" dirty="0"/>
              <a:t> </a:t>
            </a:r>
            <a:endParaRPr lang="ru-RU" sz="2400" dirty="0"/>
          </a:p>
          <a:p>
            <a:pPr marL="114300" indent="0">
              <a:lnSpc>
                <a:spcPct val="70000"/>
              </a:lnSpc>
              <a:buNone/>
            </a:pPr>
            <a:r>
              <a:rPr lang="en-US" sz="2400" b="1" dirty="0">
                <a:solidFill>
                  <a:srgbClr val="00B050"/>
                </a:solidFill>
              </a:rPr>
              <a:t>3DGrap  Video   Graphics  </a:t>
            </a:r>
            <a:r>
              <a:rPr lang="en-US" sz="2400" b="1" dirty="0" err="1">
                <a:solidFill>
                  <a:srgbClr val="00B050"/>
                </a:solidFill>
              </a:rPr>
              <a:t>Operat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(10 more categories)</a:t>
            </a:r>
            <a:r>
              <a:rPr lang="en-US" sz="2400" b="1" dirty="0">
                <a:solidFill>
                  <a:srgbClr val="00B050"/>
                </a:solidFill>
              </a:rPr>
              <a:t>            </a:t>
            </a:r>
            <a:endParaRPr lang="ru-RU" sz="2400" dirty="0">
              <a:solidFill>
                <a:srgbClr val="00B050"/>
              </a:solidFill>
            </a:endParaRPr>
          </a:p>
          <a:p>
            <a:pPr marL="114300" indent="0">
              <a:lnSpc>
                <a:spcPct val="70000"/>
              </a:lnSpc>
              <a:buNone/>
            </a:pP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              </a:t>
            </a:r>
            <a:r>
              <a:rPr lang="en-US" sz="2400" b="1" dirty="0" err="1">
                <a:solidFill>
                  <a:srgbClr val="00B050"/>
                </a:solidFill>
              </a:rPr>
              <a:t>Softw</a:t>
            </a:r>
            <a:r>
              <a:rPr lang="en-US" sz="2400" b="1" dirty="0">
                <a:solidFill>
                  <a:srgbClr val="00B050"/>
                </a:solidFill>
              </a:rPr>
              <a:t>     </a:t>
            </a:r>
            <a:r>
              <a:rPr lang="en-US" sz="2400" b="1" dirty="0" err="1">
                <a:solidFill>
                  <a:srgbClr val="00B050"/>
                </a:solidFill>
              </a:rPr>
              <a:t>Softw</a:t>
            </a:r>
            <a:r>
              <a:rPr lang="en-US" sz="2400" b="1" dirty="0">
                <a:solidFill>
                  <a:srgbClr val="00B050"/>
                </a:solidFill>
              </a:rPr>
              <a:t>        Syst                  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0.68       0.57    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ru-RU" sz="2400" b="1" dirty="0">
                <a:solidFill>
                  <a:srgbClr val="00B050"/>
                </a:solidFill>
              </a:rPr>
              <a:t>  0.57     </a:t>
            </a:r>
            <a:r>
              <a:rPr lang="en-US" sz="2400" b="1" dirty="0">
                <a:solidFill>
                  <a:srgbClr val="00B050"/>
                </a:solidFill>
              </a:rPr>
              <a:t>   </a:t>
            </a:r>
            <a:r>
              <a:rPr lang="ru-RU" sz="2400" b="1" dirty="0">
                <a:solidFill>
                  <a:srgbClr val="00B050"/>
                </a:solidFill>
              </a:rPr>
              <a:t>0.3</a:t>
            </a:r>
            <a:r>
              <a:rPr lang="en-US" sz="2400" b="1" dirty="0">
                <a:solidFill>
                  <a:srgbClr val="00B050"/>
                </a:solidFill>
              </a:rPr>
              <a:t>1</a:t>
            </a:r>
            <a:r>
              <a:rPr lang="en-US" b="1" dirty="0"/>
              <a:t> 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F70D78-976B-4728-B71F-648D0AD6FA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31</a:t>
            </a:fld>
            <a:endParaRPr lang="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B95E975-210E-4F50-9B1D-9DDA2CAB13FF}"/>
              </a:ext>
            </a:extLst>
          </p:cNvPr>
          <p:cNvCxnSpPr/>
          <p:nvPr/>
        </p:nvCxnSpPr>
        <p:spPr>
          <a:xfrm>
            <a:off x="3700130" y="17331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71CF3FC-9BCA-4386-8FF5-CDF26B8299A3}"/>
              </a:ext>
            </a:extLst>
          </p:cNvPr>
          <p:cNvCxnSpPr>
            <a:cxnSpLocks/>
          </p:cNvCxnSpPr>
          <p:nvPr/>
        </p:nvCxnSpPr>
        <p:spPr>
          <a:xfrm flipH="1">
            <a:off x="1988289" y="568403"/>
            <a:ext cx="1594883" cy="218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DB17CDC-E085-41DA-A134-95466F92C440}"/>
              </a:ext>
            </a:extLst>
          </p:cNvPr>
          <p:cNvCxnSpPr>
            <a:cxnSpLocks/>
          </p:cNvCxnSpPr>
          <p:nvPr/>
        </p:nvCxnSpPr>
        <p:spPr>
          <a:xfrm>
            <a:off x="3987209" y="568403"/>
            <a:ext cx="2977117" cy="218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7B43CA-F975-4037-8B0D-47CF976736C2}"/>
              </a:ext>
            </a:extLst>
          </p:cNvPr>
          <p:cNvCxnSpPr>
            <a:cxnSpLocks/>
          </p:cNvCxnSpPr>
          <p:nvPr/>
        </p:nvCxnSpPr>
        <p:spPr>
          <a:xfrm>
            <a:off x="1552354" y="1149250"/>
            <a:ext cx="435935" cy="530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58D2A07-0583-476F-B4C1-759664EED07D}"/>
              </a:ext>
            </a:extLst>
          </p:cNvPr>
          <p:cNvCxnSpPr>
            <a:cxnSpLocks/>
          </p:cNvCxnSpPr>
          <p:nvPr/>
        </p:nvCxnSpPr>
        <p:spPr>
          <a:xfrm flipH="1">
            <a:off x="7187609" y="1170982"/>
            <a:ext cx="313662" cy="5089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A0C0816-624A-40A5-902D-D0BA59F03A43}"/>
              </a:ext>
            </a:extLst>
          </p:cNvPr>
          <p:cNvCxnSpPr>
            <a:cxnSpLocks/>
          </p:cNvCxnSpPr>
          <p:nvPr/>
        </p:nvCxnSpPr>
        <p:spPr>
          <a:xfrm flipH="1">
            <a:off x="1297172" y="2074587"/>
            <a:ext cx="930350" cy="6792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9973B51-20B7-4E29-A5E7-44BF227A50BC}"/>
              </a:ext>
            </a:extLst>
          </p:cNvPr>
          <p:cNvCxnSpPr>
            <a:cxnSpLocks/>
          </p:cNvCxnSpPr>
          <p:nvPr/>
        </p:nvCxnSpPr>
        <p:spPr>
          <a:xfrm flipH="1">
            <a:off x="2083981" y="2074587"/>
            <a:ext cx="574159" cy="6792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5F84E3D-5F18-49E9-8C67-74FE46978FCB}"/>
              </a:ext>
            </a:extLst>
          </p:cNvPr>
          <p:cNvCxnSpPr>
            <a:cxnSpLocks/>
          </p:cNvCxnSpPr>
          <p:nvPr/>
        </p:nvCxnSpPr>
        <p:spPr>
          <a:xfrm flipH="1" flipV="1">
            <a:off x="2785730" y="2074587"/>
            <a:ext cx="659220" cy="5941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5961388-5B9E-4ACE-8CB9-B73B8A82D2A3}"/>
              </a:ext>
            </a:extLst>
          </p:cNvPr>
          <p:cNvCxnSpPr>
            <a:cxnSpLocks/>
          </p:cNvCxnSpPr>
          <p:nvPr/>
        </p:nvCxnSpPr>
        <p:spPr>
          <a:xfrm>
            <a:off x="3062177" y="2074587"/>
            <a:ext cx="1371599" cy="6792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1330A7A-980B-48FB-BC29-4B1AB722EFC0}"/>
              </a:ext>
            </a:extLst>
          </p:cNvPr>
          <p:cNvCxnSpPr>
            <a:cxnSpLocks/>
          </p:cNvCxnSpPr>
          <p:nvPr/>
        </p:nvCxnSpPr>
        <p:spPr>
          <a:xfrm>
            <a:off x="7666074" y="1170982"/>
            <a:ext cx="1166226" cy="6046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00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448B9-4B0D-4E8C-B193-2AC3A18B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4625"/>
          </a:xfrm>
        </p:spPr>
        <p:txBody>
          <a:bodyPr/>
          <a:lstStyle/>
          <a:p>
            <a:r>
              <a:rPr lang="en-US" b="1" dirty="0"/>
              <a:t>Lifting user profile to a Head Subject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F1C053-FC89-40A5-AE6D-EE3EF7C90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34159"/>
            <a:ext cx="8832300" cy="3034715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 </a:t>
            </a:r>
            <a:r>
              <a:rPr lang="en-US" sz="2800" b="1" dirty="0"/>
              <a:t>Computing                                                    Business</a:t>
            </a:r>
            <a:endParaRPr lang="ru-RU" sz="2800" b="1" dirty="0"/>
          </a:p>
          <a:p>
            <a:pPr marL="11430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114300" indent="0">
              <a:buNone/>
            </a:pPr>
            <a:r>
              <a:rPr lang="en-US" b="1" dirty="0"/>
              <a:t> </a:t>
            </a:r>
            <a:endParaRPr lang="ru-RU" dirty="0"/>
          </a:p>
          <a:p>
            <a:pPr marL="114300" indent="0">
              <a:lnSpc>
                <a:spcPct val="70000"/>
              </a:lnSpc>
              <a:buNone/>
            </a:pPr>
            <a:r>
              <a:rPr lang="en-US" sz="2800" b="1" dirty="0">
                <a:solidFill>
                  <a:srgbClr val="00B050"/>
                </a:solidFill>
              </a:rPr>
              <a:t>Computer Software and Applications         </a:t>
            </a:r>
            <a:r>
              <a:rPr lang="en-US" sz="2000" b="1" dirty="0">
                <a:solidFill>
                  <a:srgbClr val="00B050"/>
                </a:solidFill>
              </a:rPr>
              <a:t>Business 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2400" b="1" dirty="0">
                <a:solidFill>
                  <a:srgbClr val="00B050"/>
                </a:solidFill>
              </a:rPr>
              <a:t>                           0.90 (</a:t>
            </a:r>
            <a:r>
              <a:rPr lang="en-US" sz="2400" b="1" dirty="0">
                <a:solidFill>
                  <a:schemeClr val="tx1"/>
                </a:solidFill>
              </a:rPr>
              <a:t>Head subject</a:t>
            </a:r>
            <a:r>
              <a:rPr lang="en-US" sz="2400" b="1" dirty="0">
                <a:solidFill>
                  <a:srgbClr val="00B050"/>
                </a:solidFill>
              </a:rPr>
              <a:t>)                   </a:t>
            </a:r>
            <a:r>
              <a:rPr lang="en-US" sz="2000" b="1" dirty="0" err="1">
                <a:solidFill>
                  <a:srgbClr val="00B050"/>
                </a:solidFill>
              </a:rPr>
              <a:t>Account&amp;Finance</a:t>
            </a:r>
            <a:r>
              <a:rPr lang="en-US" sz="2000" b="1" dirty="0">
                <a:solidFill>
                  <a:srgbClr val="00B050"/>
                </a:solidFill>
              </a:rPr>
              <a:t>                                                                                                   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2000" b="1" dirty="0">
                <a:solidFill>
                  <a:srgbClr val="00B050"/>
                </a:solidFill>
              </a:rPr>
              <a:t>                                                                                                       0.35</a:t>
            </a:r>
            <a:r>
              <a:rPr lang="en-US" sz="2000" dirty="0">
                <a:solidFill>
                  <a:srgbClr val="00B050"/>
                </a:solidFill>
              </a:rPr>
              <a:t> (</a:t>
            </a:r>
            <a:r>
              <a:rPr lang="en-US" sz="2000" dirty="0">
                <a:solidFill>
                  <a:schemeClr val="tx1"/>
                </a:solidFill>
              </a:rPr>
              <a:t>Offshoot</a:t>
            </a:r>
            <a:r>
              <a:rPr lang="en-US" sz="2000" dirty="0">
                <a:solidFill>
                  <a:srgbClr val="00B050"/>
                </a:solidFill>
              </a:rPr>
              <a:t>)    </a:t>
            </a:r>
            <a:endParaRPr lang="ru-RU" sz="2000" dirty="0">
              <a:solidFill>
                <a:srgbClr val="00B050"/>
              </a:solidFill>
            </a:endParaRPr>
          </a:p>
          <a:p>
            <a:pPr marL="114300" indent="0">
              <a:lnSpc>
                <a:spcPct val="70000"/>
              </a:lnSpc>
              <a:buNone/>
            </a:pPr>
            <a:r>
              <a:rPr lang="en-US" dirty="0"/>
              <a:t> </a:t>
            </a:r>
            <a:endParaRPr lang="ru-RU" dirty="0"/>
          </a:p>
          <a:p>
            <a:pPr marL="114300" indent="0">
              <a:lnSpc>
                <a:spcPct val="70000"/>
              </a:lnSpc>
              <a:buNone/>
            </a:pPr>
            <a:r>
              <a:rPr lang="en-US" sz="2400" b="1" dirty="0">
                <a:solidFill>
                  <a:srgbClr val="00B050"/>
                </a:solidFill>
              </a:rPr>
              <a:t>3DGrap  Video   Graphics  </a:t>
            </a:r>
            <a:r>
              <a:rPr lang="en-US" sz="2400" b="1" dirty="0" err="1">
                <a:solidFill>
                  <a:srgbClr val="00B050"/>
                </a:solidFill>
              </a:rPr>
              <a:t>Operat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(10 more categories)</a:t>
            </a:r>
            <a:r>
              <a:rPr lang="en-US" sz="2400" b="1" dirty="0">
                <a:solidFill>
                  <a:srgbClr val="00B050"/>
                </a:solidFill>
              </a:rPr>
              <a:t>            </a:t>
            </a:r>
            <a:endParaRPr lang="ru-RU" sz="2400" dirty="0">
              <a:solidFill>
                <a:srgbClr val="00B050"/>
              </a:solidFill>
            </a:endParaRPr>
          </a:p>
          <a:p>
            <a:pPr marL="114300" indent="0">
              <a:lnSpc>
                <a:spcPct val="70000"/>
              </a:lnSpc>
              <a:buNone/>
            </a:pP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              </a:t>
            </a:r>
            <a:r>
              <a:rPr lang="en-US" sz="2400" b="1" dirty="0" err="1">
                <a:solidFill>
                  <a:srgbClr val="00B050"/>
                </a:solidFill>
              </a:rPr>
              <a:t>Softw</a:t>
            </a:r>
            <a:r>
              <a:rPr lang="en-US" sz="2400" b="1" dirty="0">
                <a:solidFill>
                  <a:srgbClr val="00B050"/>
                </a:solidFill>
              </a:rPr>
              <a:t>     </a:t>
            </a:r>
            <a:r>
              <a:rPr lang="en-US" sz="2400" b="1" dirty="0" err="1">
                <a:solidFill>
                  <a:srgbClr val="00B050"/>
                </a:solidFill>
              </a:rPr>
              <a:t>Softw</a:t>
            </a:r>
            <a:r>
              <a:rPr lang="en-US" sz="2400" b="1" dirty="0">
                <a:solidFill>
                  <a:srgbClr val="00B050"/>
                </a:solidFill>
              </a:rPr>
              <a:t>        Syst                  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0.68       0.57    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ru-RU" sz="2400" b="1" dirty="0">
                <a:solidFill>
                  <a:srgbClr val="00B050"/>
                </a:solidFill>
              </a:rPr>
              <a:t>  0.57     </a:t>
            </a:r>
            <a:r>
              <a:rPr lang="en-US" sz="2400" b="1" dirty="0">
                <a:solidFill>
                  <a:srgbClr val="00B050"/>
                </a:solidFill>
              </a:rPr>
              <a:t>   </a:t>
            </a:r>
            <a:r>
              <a:rPr lang="ru-RU" sz="2400" b="1" dirty="0">
                <a:solidFill>
                  <a:srgbClr val="00B050"/>
                </a:solidFill>
              </a:rPr>
              <a:t>0.3</a:t>
            </a:r>
            <a:r>
              <a:rPr lang="en-US" sz="2400" b="1" dirty="0">
                <a:solidFill>
                  <a:srgbClr val="00B050"/>
                </a:solidFill>
              </a:rPr>
              <a:t>1</a:t>
            </a:r>
            <a:r>
              <a:rPr lang="en-US" b="1" dirty="0"/>
              <a:t> 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F70D78-976B-4728-B71F-648D0AD6FA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32</a:t>
            </a:fld>
            <a:endParaRPr lang="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AB135D6-99ED-4044-A32A-FDD40840FFF5}"/>
              </a:ext>
            </a:extLst>
          </p:cNvPr>
          <p:cNvCxnSpPr>
            <a:cxnSpLocks/>
          </p:cNvCxnSpPr>
          <p:nvPr/>
        </p:nvCxnSpPr>
        <p:spPr>
          <a:xfrm flipH="1">
            <a:off x="1944414" y="1156138"/>
            <a:ext cx="2238703" cy="4637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527AC5C-28FB-495D-923A-774EBBC854D5}"/>
              </a:ext>
            </a:extLst>
          </p:cNvPr>
          <p:cNvCxnSpPr>
            <a:cxnSpLocks/>
          </p:cNvCxnSpPr>
          <p:nvPr/>
        </p:nvCxnSpPr>
        <p:spPr>
          <a:xfrm>
            <a:off x="4270650" y="1184225"/>
            <a:ext cx="2928936" cy="4357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CC59093-F364-4559-BC8B-A47C2F2543CA}"/>
              </a:ext>
            </a:extLst>
          </p:cNvPr>
          <p:cNvCxnSpPr>
            <a:cxnSpLocks/>
          </p:cNvCxnSpPr>
          <p:nvPr/>
        </p:nvCxnSpPr>
        <p:spPr>
          <a:xfrm>
            <a:off x="1357236" y="1969869"/>
            <a:ext cx="387481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E06D01D-9582-4D52-A94B-AD03019392B7}"/>
              </a:ext>
            </a:extLst>
          </p:cNvPr>
          <p:cNvCxnSpPr>
            <a:cxnSpLocks/>
          </p:cNvCxnSpPr>
          <p:nvPr/>
        </p:nvCxnSpPr>
        <p:spPr>
          <a:xfrm>
            <a:off x="7329564" y="1969869"/>
            <a:ext cx="290436" cy="7312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9C55BC2-BF1A-4330-A9B4-78E6A12BF9C9}"/>
              </a:ext>
            </a:extLst>
          </p:cNvPr>
          <p:cNvCxnSpPr>
            <a:cxnSpLocks/>
          </p:cNvCxnSpPr>
          <p:nvPr/>
        </p:nvCxnSpPr>
        <p:spPr>
          <a:xfrm>
            <a:off x="7654981" y="2005835"/>
            <a:ext cx="1489019" cy="9265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0CB732A-89CF-40D3-A231-ABF2F495C78F}"/>
              </a:ext>
            </a:extLst>
          </p:cNvPr>
          <p:cNvCxnSpPr>
            <a:cxnSpLocks/>
          </p:cNvCxnSpPr>
          <p:nvPr/>
        </p:nvCxnSpPr>
        <p:spPr>
          <a:xfrm flipH="1">
            <a:off x="0" y="2043090"/>
            <a:ext cx="1287517" cy="6580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35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FB70F-219A-4CEE-A03F-F224EDE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8710"/>
            <a:ext cx="8520600" cy="919090"/>
          </a:xfrm>
        </p:spPr>
        <p:txBody>
          <a:bodyPr/>
          <a:lstStyle/>
          <a:p>
            <a:r>
              <a:rPr lang="en-US" b="1" dirty="0"/>
              <a:t>Applying to (programmatic) Targeted adverts, 1: Example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3755B-9BBE-43D2-8D99-46C41EB42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69" y="1229874"/>
            <a:ext cx="8697431" cy="3814915"/>
          </a:xfrm>
        </p:spPr>
        <p:txBody>
          <a:bodyPr/>
          <a:lstStyle/>
          <a:p>
            <a:pPr marL="114300" indent="0">
              <a:buNone/>
            </a:pPr>
            <a:r>
              <a:rPr lang="en-US" sz="4000" b="1" dirty="0"/>
              <a:t>USER’S TARGET</a:t>
            </a:r>
            <a:r>
              <a:rPr lang="ru-RU" sz="4000" b="1" dirty="0"/>
              <a:t> </a:t>
            </a:r>
            <a:r>
              <a:rPr lang="en-US" sz="4000" b="1" dirty="0"/>
              <a:t>for an advert on   </a:t>
            </a:r>
            <a:endParaRPr lang="ru-RU" sz="4000" dirty="0"/>
          </a:p>
          <a:p>
            <a:pPr marL="114300" indent="0">
              <a:buNone/>
            </a:pPr>
            <a:r>
              <a:rPr lang="en-US" sz="4000" b="1" dirty="0"/>
              <a:t> </a:t>
            </a:r>
            <a:r>
              <a:rPr lang="ru-RU" sz="4000" b="1" dirty="0"/>
              <a:t>*** </a:t>
            </a:r>
            <a:r>
              <a:rPr lang="en-US" sz="4000" b="1" dirty="0"/>
              <a:t>AS: Antivirus Software</a:t>
            </a:r>
            <a:r>
              <a:rPr lang="ru-RU" sz="4000" b="1" dirty="0"/>
              <a:t> ***</a:t>
            </a:r>
            <a:r>
              <a:rPr lang="en-US" sz="4000" b="1" dirty="0"/>
              <a:t>  </a:t>
            </a:r>
          </a:p>
          <a:p>
            <a:pPr marL="114300" indent="0">
              <a:buNone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Solution: Show that to all users whose tag for AS is &gt;0.3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Issue: Not too many visitors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4AE55-DA9E-4973-A6BB-7906DFEC3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09500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FB70F-219A-4CEE-A03F-F224EDE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0814"/>
            <a:ext cx="8520600" cy="607800"/>
          </a:xfrm>
        </p:spPr>
        <p:txBody>
          <a:bodyPr/>
          <a:lstStyle/>
          <a:p>
            <a:r>
              <a:rPr lang="en-US" b="1" dirty="0"/>
              <a:t>Applying to Targeted adverts, 2: Example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3755B-9BBE-43D2-8D99-46C41EB42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69" y="987972"/>
            <a:ext cx="8697431" cy="4056817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b="1" dirty="0"/>
              <a:t>USER’S TARGET</a:t>
            </a:r>
            <a:r>
              <a:rPr lang="ru-RU" sz="2800" b="1" dirty="0"/>
              <a:t> </a:t>
            </a:r>
            <a:r>
              <a:rPr lang="en-US" sz="2800" b="1" dirty="0"/>
              <a:t>for an advert on   </a:t>
            </a:r>
            <a:endParaRPr lang="ru-RU" sz="2800" dirty="0"/>
          </a:p>
          <a:p>
            <a:pPr marL="114300" indent="0">
              <a:buNone/>
            </a:pPr>
            <a:r>
              <a:rPr lang="en-US" sz="2800" b="1" dirty="0"/>
              <a:t> </a:t>
            </a:r>
            <a:r>
              <a:rPr lang="ru-RU" sz="2800" b="1" dirty="0"/>
              <a:t>***</a:t>
            </a:r>
            <a:r>
              <a:rPr lang="en-US" sz="2800" b="1" dirty="0"/>
              <a:t>AS: Antivirus Software</a:t>
            </a:r>
            <a:r>
              <a:rPr lang="ru-RU" sz="2800" b="1" dirty="0"/>
              <a:t>***</a:t>
            </a:r>
            <a:r>
              <a:rPr lang="en-US" sz="2800" b="1" dirty="0"/>
              <a:t> 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 1: Show that to all users whose tag for AS is &gt;0.3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Issue: Not too many visitors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 2: Show that to all users whose tag for AS is &gt;0.1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Issue: Falling efficiency</a:t>
            </a: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bg2"/>
                </a:solidFill>
              </a:rPr>
              <a:t>(</a:t>
            </a:r>
            <a:r>
              <a:rPr lang="en-US" sz="3600" b="1" dirty="0">
                <a:solidFill>
                  <a:schemeClr val="bg2"/>
                </a:solidFill>
              </a:rPr>
              <a:t>#Click/#User)</a:t>
            </a:r>
          </a:p>
          <a:p>
            <a:pPr marL="114300" indent="0">
              <a:buNone/>
            </a:pP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4AE55-DA9E-4973-A6BB-7906DFEC3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57208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FB70F-219A-4CEE-A03F-F224EDE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0814"/>
            <a:ext cx="8520600" cy="607800"/>
          </a:xfrm>
        </p:spPr>
        <p:txBody>
          <a:bodyPr/>
          <a:lstStyle/>
          <a:p>
            <a:r>
              <a:rPr lang="en-US" b="1" dirty="0"/>
              <a:t>Applying to Targeted adverts, 3: Example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3755B-9BBE-43D2-8D99-46C41EB42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733097"/>
            <a:ext cx="8832300" cy="4189589"/>
          </a:xfrm>
        </p:spPr>
        <p:txBody>
          <a:bodyPr/>
          <a:lstStyle/>
          <a:p>
            <a:pPr marL="114300" indent="0">
              <a:buNone/>
            </a:pPr>
            <a:r>
              <a:rPr lang="en-US" sz="2800" b="1" dirty="0"/>
              <a:t>USER’S TARGET</a:t>
            </a:r>
            <a:r>
              <a:rPr lang="ru-RU" sz="2800" b="1" dirty="0"/>
              <a:t> </a:t>
            </a:r>
            <a:r>
              <a:rPr lang="en-US" sz="2800" b="1" dirty="0"/>
              <a:t>for an advert on   </a:t>
            </a:r>
            <a:endParaRPr lang="ru-RU" sz="2800" dirty="0"/>
          </a:p>
          <a:p>
            <a:pPr marL="114300" indent="0">
              <a:buNone/>
            </a:pPr>
            <a:r>
              <a:rPr lang="en-US" sz="2800" b="1" dirty="0"/>
              <a:t> </a:t>
            </a:r>
            <a:r>
              <a:rPr lang="ru-RU" sz="2800" b="1" dirty="0"/>
              <a:t>*** </a:t>
            </a:r>
            <a:r>
              <a:rPr lang="en-US" sz="2800" b="1" dirty="0"/>
              <a:t>AS: Antivirus Software</a:t>
            </a:r>
            <a:r>
              <a:rPr lang="ru-RU" sz="2800" b="1" dirty="0"/>
              <a:t> ***</a:t>
            </a:r>
            <a:r>
              <a:rPr lang="en-US" sz="2800" b="1" dirty="0"/>
              <a:t> 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 1: Show that to all users whose tag for AS is &gt;0.3</a:t>
            </a:r>
          </a:p>
          <a:p>
            <a:pPr marL="114300" indent="0">
              <a:buNone/>
            </a:pPr>
            <a:r>
              <a:rPr lang="en-US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Issue: Not too many visitors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 3: LIFT.  Show that to all users whose lifted node contains AS</a:t>
            </a:r>
          </a:p>
          <a:p>
            <a:pPr marL="114300" indent="0">
              <a:buNone/>
            </a:pPr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Feature: Surprising efficiency</a:t>
            </a:r>
          </a:p>
          <a:p>
            <a:pPr marL="114300" indent="0">
              <a:buNone/>
            </a:pP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4AE55-DA9E-4973-A6BB-7906DFEC3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11326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FB70F-219A-4CEE-A03F-F224EDE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25517"/>
          </a:xfrm>
        </p:spPr>
        <p:txBody>
          <a:bodyPr/>
          <a:lstStyle/>
          <a:p>
            <a:r>
              <a:rPr lang="en-US" b="1" dirty="0"/>
              <a:t>Applying to Targeted adverts, 4: Example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3755B-9BBE-43D2-8D99-46C41EB42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69" y="620111"/>
            <a:ext cx="8697431" cy="4302576"/>
          </a:xfrm>
        </p:spPr>
        <p:txBody>
          <a:bodyPr/>
          <a:lstStyle/>
          <a:p>
            <a:pPr marL="114300" indent="0">
              <a:buNone/>
            </a:pPr>
            <a:r>
              <a:rPr lang="en-US" sz="2800" b="1" dirty="0"/>
              <a:t>USER’S TARGET</a:t>
            </a:r>
            <a:r>
              <a:rPr lang="ru-RU" sz="2800" b="1" dirty="0"/>
              <a:t>:   </a:t>
            </a:r>
            <a:r>
              <a:rPr lang="en-US" sz="2800" b="1" dirty="0"/>
              <a:t>an advert on   </a:t>
            </a:r>
            <a:endParaRPr lang="ru-RU" sz="2800" dirty="0"/>
          </a:p>
          <a:p>
            <a:pPr marL="114300" indent="0">
              <a:buNone/>
            </a:pPr>
            <a:r>
              <a:rPr lang="en-US" sz="2400" b="1" i="1" dirty="0"/>
              <a:t>Daycare and Pre-School; Internet Safety; Parenting Children Aged 4-11; Parenting Teens; Antivirus Software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4AE55-DA9E-4973-A6BB-7906DFEC3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36</a:t>
            </a:fld>
            <a:endParaRPr lang="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9A13493-4934-4DAC-A7AD-56BFE344F795}"/>
              </a:ext>
            </a:extLst>
          </p:cNvPr>
          <p:cNvGraphicFramePr>
            <a:graphicFrameLocks noGrp="1"/>
          </p:cNvGraphicFramePr>
          <p:nvPr/>
        </p:nvGraphicFramePr>
        <p:xfrm>
          <a:off x="352820" y="2469931"/>
          <a:ext cx="8381961" cy="1978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1697">
                  <a:extLst>
                    <a:ext uri="{9D8B030D-6E8A-4147-A177-3AD203B41FA5}">
                      <a16:colId xmlns:a16="http://schemas.microsoft.com/office/drawing/2014/main" val="2599288143"/>
                    </a:ext>
                  </a:extLst>
                </a:gridCol>
                <a:gridCol w="1996965">
                  <a:extLst>
                    <a:ext uri="{9D8B030D-6E8A-4147-A177-3AD203B41FA5}">
                      <a16:colId xmlns:a16="http://schemas.microsoft.com/office/drawing/2014/main" val="1350191161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4049780400"/>
                    </a:ext>
                  </a:extLst>
                </a:gridCol>
                <a:gridCol w="2357768">
                  <a:extLst>
                    <a:ext uri="{9D8B030D-6E8A-4147-A177-3AD203B41FA5}">
                      <a16:colId xmlns:a16="http://schemas.microsoft.com/office/drawing/2014/main" val="257563707"/>
                    </a:ext>
                  </a:extLst>
                </a:gridCol>
              </a:tblGrid>
              <a:tr h="240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Impressions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378933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942104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1017598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60284045"/>
                  </a:ext>
                </a:extLst>
              </a:tr>
              <a:tr h="69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Clicks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1061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2544</a:t>
                      </a:r>
                      <a:endParaRPr lang="ru-RU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1526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979718650"/>
                  </a:ext>
                </a:extLst>
              </a:tr>
              <a:tr h="53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</a:t>
                      </a:r>
                      <a:endParaRPr lang="ru-RU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LIFT</a:t>
                      </a:r>
                      <a:endParaRPr lang="ru-RU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Solution 2</a:t>
                      </a:r>
                      <a:endParaRPr lang="ru-RU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8844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940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9814F-E63D-46B1-9711-311737D7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21" y="0"/>
            <a:ext cx="8520600" cy="5515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Conclusion: </a:t>
            </a:r>
            <a:r>
              <a:rPr lang="en-US" sz="3600" b="1" dirty="0"/>
              <a:t>done</a:t>
            </a:r>
            <a:br>
              <a:rPr lang="en-US" b="1" dirty="0"/>
            </a:b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D6A8B3-FE2B-4CFD-80D3-AD53596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" y="551530"/>
            <a:ext cx="9123680" cy="4017345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endParaRPr lang="en-US" sz="3600" b="1" dirty="0"/>
          </a:p>
          <a:p>
            <a:pPr>
              <a:lnSpc>
                <a:spcPct val="70000"/>
              </a:lnSpc>
            </a:pPr>
            <a:r>
              <a:rPr lang="en-US" sz="3600" b="1" dirty="0"/>
              <a:t>A novel computational model for generalization, and an effective algorithm</a:t>
            </a:r>
          </a:p>
          <a:p>
            <a:pPr>
              <a:lnSpc>
                <a:spcPct val="70000"/>
              </a:lnSpc>
            </a:pPr>
            <a:endParaRPr lang="ru-RU" sz="3600" b="1" dirty="0"/>
          </a:p>
          <a:p>
            <a:pPr>
              <a:lnSpc>
                <a:spcPct val="70000"/>
              </a:lnSpc>
            </a:pPr>
            <a:r>
              <a:rPr lang="en-US" sz="3600" b="1" dirty="0"/>
              <a:t>Applied to the analysis of research publications leading to observations on tendencies of the research, which cannot be produced with a popular approach of the analysis of co-citation graphs</a:t>
            </a:r>
            <a:endParaRPr lang="ru-RU" sz="32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ACB5A9-F37C-433C-BB96-3B6BC7EA2B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37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07999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9814F-E63D-46B1-9711-311737D7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21" y="0"/>
            <a:ext cx="8520600" cy="5515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Conclusion:  </a:t>
            </a:r>
            <a:r>
              <a:rPr lang="en-US" sz="3600" b="1" dirty="0"/>
              <a:t>To do: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D6A8B3-FE2B-4CFD-80D3-AD53596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" y="551530"/>
            <a:ext cx="8832300" cy="4017345"/>
          </a:xfrm>
        </p:spPr>
        <p:txBody>
          <a:bodyPr/>
          <a:lstStyle/>
          <a:p>
            <a:pPr>
              <a:lnSpc>
                <a:spcPct val="70000"/>
              </a:lnSpc>
            </a:pPr>
            <a:endParaRPr lang="en-US" sz="3600" b="1" dirty="0"/>
          </a:p>
          <a:p>
            <a:pPr>
              <a:lnSpc>
                <a:spcPct val="70000"/>
              </a:lnSpc>
            </a:pPr>
            <a:r>
              <a:rPr lang="en-US" sz="3600" b="1" dirty="0"/>
              <a:t>Deeper into generalization: inserting a node to reduce the penalty</a:t>
            </a:r>
          </a:p>
          <a:p>
            <a:pPr>
              <a:lnSpc>
                <a:spcPct val="70000"/>
              </a:lnSpc>
            </a:pPr>
            <a:endParaRPr lang="ru-RU" sz="3600" b="1" dirty="0"/>
          </a:p>
          <a:p>
            <a:pPr>
              <a:lnSpc>
                <a:spcPct val="70000"/>
              </a:lnSpc>
            </a:pPr>
            <a:r>
              <a:rPr lang="en-US" sz="3600" b="1" dirty="0"/>
              <a:t>Shifting to the criterion of maximum likelihood</a:t>
            </a:r>
          </a:p>
          <a:p>
            <a:pPr>
              <a:lnSpc>
                <a:spcPct val="70000"/>
              </a:lnSpc>
            </a:pPr>
            <a:endParaRPr lang="en-US" sz="3600" b="1" dirty="0">
              <a:solidFill>
                <a:srgbClr val="0070C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3600" b="1" dirty="0"/>
              <a:t>More applications</a:t>
            </a:r>
            <a:endParaRPr lang="ru-RU" sz="32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ACB5A9-F37C-433C-BB96-3B6BC7EA2B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30562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36E3A-0443-43D3-B6F2-C39D5CE0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85" y="205767"/>
            <a:ext cx="7202456" cy="786926"/>
          </a:xfrm>
        </p:spPr>
        <p:txBody>
          <a:bodyPr/>
          <a:lstStyle/>
          <a:p>
            <a:r>
              <a:rPr lang="en-US" dirty="0"/>
              <a:t>Publication</a:t>
            </a:r>
            <a:r>
              <a:rPr lang="ru-RU" dirty="0"/>
              <a:t> </a:t>
            </a:r>
            <a:r>
              <a:rPr lang="en-US" dirty="0"/>
              <a:t>so far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86B773-51A2-47DF-B378-D8ED2ABD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8" y="864704"/>
            <a:ext cx="8737738" cy="3802546"/>
          </a:xfrm>
        </p:spPr>
        <p:txBody>
          <a:bodyPr>
            <a:normAutofit/>
          </a:bodyPr>
          <a:lstStyle/>
          <a:p>
            <a:r>
              <a:rPr lang="en-US" sz="3200" dirty="0"/>
              <a:t>D. </a:t>
            </a:r>
            <a:r>
              <a:rPr lang="en-US" sz="3200" dirty="0" err="1"/>
              <a:t>Frolov</a:t>
            </a:r>
            <a:r>
              <a:rPr lang="en-US" sz="3200" dirty="0"/>
              <a:t>, B. Mirkin, S. Nascimento, T. Fenner (2018) Finding an appropriate generalization for a fuzzy thematic set in taxonomy, preprint</a:t>
            </a:r>
            <a:r>
              <a:rPr lang="ru-RU" sz="3200" dirty="0"/>
              <a:t> </a:t>
            </a:r>
            <a:r>
              <a:rPr lang="en-US" sz="3200" dirty="0"/>
              <a:t>HSE, </a:t>
            </a:r>
            <a:r>
              <a:rPr lang="en-US" sz="3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https://wp.hse.ru/data/2019/01/13/1146987922/WP7_2018_04_______.pdf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FFF465-831E-4032-A953-6FA04282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39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0053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ED25C-0310-446F-A99C-FE722F48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E0486-654E-4240-81EF-B19D93110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6A2EC-6B3E-4CFB-8552-3B7DA43B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58281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E11FF-F8B1-4145-80A5-0A968B72F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Related stuff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4529C0-3979-4F9C-AF15-BF5136DC9D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19CA15-8ECA-485A-B092-557C427F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40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71405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678B5-C7A3-4BCC-880A-96DC8AB5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publications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0748C3-EC2B-48F5-8B4F-C8F6AF2C6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Ekaterina </a:t>
            </a:r>
            <a:r>
              <a:rPr lang="en-US" dirty="0" err="1"/>
              <a:t>Chernyak</a:t>
            </a:r>
            <a:r>
              <a:rPr lang="en-US" dirty="0"/>
              <a:t> and Boris Mirkin (2014) An AST method for scoring string-to-text </a:t>
            </a:r>
            <a:r>
              <a:rPr lang="en-US" dirty="0" err="1"/>
              <a:t>similiarity</a:t>
            </a:r>
            <a:r>
              <a:rPr lang="en-US" dirty="0"/>
              <a:t> in semantic text analysis, In “</a:t>
            </a:r>
            <a:r>
              <a:rPr lang="en-US" u="sng" dirty="0"/>
              <a:t>Clusters, Orders, and Trees: Methods and Applications”</a:t>
            </a:r>
            <a:r>
              <a:rPr lang="en-US" dirty="0"/>
              <a:t> pp 331-340 (Springer, SOIA, v. 92, 2014)</a:t>
            </a:r>
          </a:p>
          <a:p>
            <a:r>
              <a:rPr lang="en-US" dirty="0"/>
              <a:t>Mirkin, B., &amp; Nascimento, S. (2012). Additive spectral method for fuzzy cluster analysis of similarity data including community structure and affinity matrices. </a:t>
            </a:r>
            <a:r>
              <a:rPr lang="en-US" i="1" dirty="0"/>
              <a:t>Information Sciences</a:t>
            </a:r>
            <a:r>
              <a:rPr lang="en-US" dirty="0"/>
              <a:t>, </a:t>
            </a:r>
            <a:r>
              <a:rPr lang="en-US" i="1" dirty="0"/>
              <a:t>183 </a:t>
            </a:r>
            <a:r>
              <a:rPr lang="en-US" dirty="0"/>
              <a:t>(1), 16-34.</a:t>
            </a:r>
          </a:p>
          <a:p>
            <a:r>
              <a:rPr lang="en-US" dirty="0"/>
              <a:t>Mirkin, B. G., Nascimento, S., </a:t>
            </a:r>
            <a:r>
              <a:rPr lang="en-US" dirty="0" err="1"/>
              <a:t>Fenner</a:t>
            </a:r>
            <a:r>
              <a:rPr lang="en-US" dirty="0"/>
              <a:t>, T. I., &amp; Pereira, L. M. (2010). Building Fuzzy Thematic Clusters and Mapping Them to Higher Ranks in a Taxonomy. </a:t>
            </a:r>
            <a:r>
              <a:rPr lang="en-US" i="1" dirty="0"/>
              <a:t>Int. J. Software and Informatics</a:t>
            </a:r>
            <a:r>
              <a:rPr lang="en-US" dirty="0"/>
              <a:t>, </a:t>
            </a:r>
            <a:r>
              <a:rPr lang="en-US" i="1" dirty="0"/>
              <a:t>4</a:t>
            </a:r>
            <a:r>
              <a:rPr lang="en-US" dirty="0"/>
              <a:t>(3), 257-275.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3101-FA9E-4CC9-AB7A-1CC415FCEB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34107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24CDB-7F2B-47B7-B8EF-79540997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210" y="0"/>
            <a:ext cx="8921510" cy="1017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Origin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 ROUND 1 from EUGENE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Koonin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(NCBI NIH USA)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Reconstruction of gene history</a:t>
            </a:r>
            <a:endParaRPr lang="ru-RU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AA9F68-4CCE-4C1B-B6C5-A8736BAC3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4CE86A-CEBB-4118-BAD9-D8A80D359A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42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02515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37A73A9-38A8-4446-800E-CB67A993F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663" y="285750"/>
            <a:ext cx="8564137" cy="1400121"/>
          </a:xfrm>
        </p:spPr>
        <p:txBody>
          <a:bodyPr>
            <a:normAutofit/>
          </a:bodyPr>
          <a:lstStyle/>
          <a:p>
            <a:r>
              <a:rPr lang="en-GB" altLang="ru-RU" dirty="0"/>
              <a:t> Evolutionary tree over 26 extant bacterial genomes: </a:t>
            </a:r>
            <a:r>
              <a:rPr lang="en-GB" altLang="ru-RU" sz="2000" dirty="0"/>
              <a:t>box (presence of R13 Gene). Question: At what place R13 emerged (was </a:t>
            </a:r>
            <a:r>
              <a:rPr lang="en-GB" altLang="ru-RU" sz="2000" dirty="0" err="1"/>
              <a:t>ganed</a:t>
            </a:r>
            <a:r>
              <a:rPr lang="en-GB" altLang="ru-RU" sz="2000" dirty="0"/>
              <a:t>)</a:t>
            </a:r>
          </a:p>
        </p:txBody>
      </p:sp>
      <p:grpSp>
        <p:nvGrpSpPr>
          <p:cNvPr id="16387" name="Group 3">
            <a:extLst>
              <a:ext uri="{FF2B5EF4-FFF2-40B4-BE49-F238E27FC236}">
                <a16:creationId xmlns:a16="http://schemas.microsoft.com/office/drawing/2014/main" id="{AB21C390-19A5-4BD9-A3A3-D113D77E75F5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1543050"/>
            <a:ext cx="4514850" cy="2743200"/>
            <a:chOff x="754" y="12204"/>
            <a:chExt cx="9088" cy="4761"/>
          </a:xfrm>
        </p:grpSpPr>
        <p:grpSp>
          <p:nvGrpSpPr>
            <p:cNvPr id="16388" name="Group 4">
              <a:extLst>
                <a:ext uri="{FF2B5EF4-FFF2-40B4-BE49-F238E27FC236}">
                  <a16:creationId xmlns:a16="http://schemas.microsoft.com/office/drawing/2014/main" id="{5DC71D09-B7E1-43D0-8FF3-7E675B931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" y="12204"/>
              <a:ext cx="9088" cy="4761"/>
              <a:chOff x="754" y="12204"/>
              <a:chExt cx="9088" cy="4761"/>
            </a:xfrm>
          </p:grpSpPr>
          <p:sp>
            <p:nvSpPr>
              <p:cNvPr id="16389" name="Text Box 5">
                <a:extLst>
                  <a:ext uri="{FF2B5EF4-FFF2-40B4-BE49-F238E27FC236}">
                    <a16:creationId xmlns:a16="http://schemas.microsoft.com/office/drawing/2014/main" id="{17807492-2395-43BA-9EAC-0F308130BF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7" y="14554"/>
                <a:ext cx="628" cy="1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altLang="ru-RU" sz="1050"/>
              </a:p>
            </p:txBody>
          </p:sp>
          <p:sp>
            <p:nvSpPr>
              <p:cNvPr id="16390" name="Text Box 6">
                <a:extLst>
                  <a:ext uri="{FF2B5EF4-FFF2-40B4-BE49-F238E27FC236}">
                    <a16:creationId xmlns:a16="http://schemas.microsoft.com/office/drawing/2014/main" id="{6D3BEE85-4BD5-4237-A899-5CDFCF8C1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8" y="15281"/>
                <a:ext cx="954" cy="8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altLang="ru-RU" sz="1050"/>
              </a:p>
            </p:txBody>
          </p:sp>
          <p:grpSp>
            <p:nvGrpSpPr>
              <p:cNvPr id="16391" name="Group 7">
                <a:extLst>
                  <a:ext uri="{FF2B5EF4-FFF2-40B4-BE49-F238E27FC236}">
                    <a16:creationId xmlns:a16="http://schemas.microsoft.com/office/drawing/2014/main" id="{F4178C3C-382F-4C12-8E9C-A5983438CF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4" y="12204"/>
                <a:ext cx="9088" cy="4761"/>
                <a:chOff x="754" y="12204"/>
                <a:chExt cx="9088" cy="4761"/>
              </a:xfrm>
            </p:grpSpPr>
            <p:sp>
              <p:nvSpPr>
                <p:cNvPr id="16392" name="Text Box 8">
                  <a:extLst>
                    <a:ext uri="{FF2B5EF4-FFF2-40B4-BE49-F238E27FC236}">
                      <a16:creationId xmlns:a16="http://schemas.microsoft.com/office/drawing/2014/main" id="{4193E72B-0B15-4E68-A267-D9903E82F9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4" y="16123"/>
                  <a:ext cx="9088" cy="7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 altLang="ru-RU" sz="750" b="1" dirty="0"/>
                    <a:t>y     o     z    m      k     a     p     b    l    w    d    c    r         n    s    f    g    h     e     x    j     u       t      </a:t>
                  </a:r>
                  <a:r>
                    <a:rPr lang="en-GB" altLang="ru-RU" sz="750" b="1" dirty="0" err="1"/>
                    <a:t>i</a:t>
                  </a:r>
                  <a:r>
                    <a:rPr lang="en-GB" altLang="ru-RU" sz="750" b="1" dirty="0"/>
                    <a:t>       q    v</a:t>
                  </a:r>
                </a:p>
              </p:txBody>
            </p:sp>
            <p:sp>
              <p:nvSpPr>
                <p:cNvPr id="16393" name="Text Box 9">
                  <a:extLst>
                    <a:ext uri="{FF2B5EF4-FFF2-40B4-BE49-F238E27FC236}">
                      <a16:creationId xmlns:a16="http://schemas.microsoft.com/office/drawing/2014/main" id="{B4F2B035-0FD0-4F56-95FD-1E8CE50A2D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57" y="14270"/>
                  <a:ext cx="548" cy="7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sp>
              <p:nvSpPr>
                <p:cNvPr id="16394" name="Text Box 10">
                  <a:extLst>
                    <a:ext uri="{FF2B5EF4-FFF2-40B4-BE49-F238E27FC236}">
                      <a16:creationId xmlns:a16="http://schemas.microsoft.com/office/drawing/2014/main" id="{7B44A995-E334-419D-ABB2-54534F6132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6" y="15319"/>
                  <a:ext cx="655" cy="9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sp>
              <p:nvSpPr>
                <p:cNvPr id="16395" name="Text Box 11">
                  <a:extLst>
                    <a:ext uri="{FF2B5EF4-FFF2-40B4-BE49-F238E27FC236}">
                      <a16:creationId xmlns:a16="http://schemas.microsoft.com/office/drawing/2014/main" id="{1FF15A01-2F18-4746-913F-5E0A6EC780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9" y="15637"/>
                  <a:ext cx="637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sp>
              <p:nvSpPr>
                <p:cNvPr id="16396" name="Text Box 12">
                  <a:extLst>
                    <a:ext uri="{FF2B5EF4-FFF2-40B4-BE49-F238E27FC236}">
                      <a16:creationId xmlns:a16="http://schemas.microsoft.com/office/drawing/2014/main" id="{A48751A5-836A-4158-BDA4-7B7B56EEC9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1" y="15075"/>
                  <a:ext cx="674" cy="1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grpSp>
              <p:nvGrpSpPr>
                <p:cNvPr id="16397" name="Group 13">
                  <a:extLst>
                    <a:ext uri="{FF2B5EF4-FFF2-40B4-BE49-F238E27FC236}">
                      <a16:creationId xmlns:a16="http://schemas.microsoft.com/office/drawing/2014/main" id="{9F6C2021-22B2-49BC-80DD-BA9F5B010B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70" y="12204"/>
                  <a:ext cx="3814" cy="4761"/>
                  <a:chOff x="4170" y="12204"/>
                  <a:chExt cx="3814" cy="4761"/>
                </a:xfrm>
              </p:grpSpPr>
              <p:sp>
                <p:nvSpPr>
                  <p:cNvPr id="16398" name="Text Box 14">
                    <a:extLst>
                      <a:ext uri="{FF2B5EF4-FFF2-40B4-BE49-F238E27FC236}">
                        <a16:creationId xmlns:a16="http://schemas.microsoft.com/office/drawing/2014/main" id="{0090B1B4-AE34-409A-B9A3-07CE6584A02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1" y="12204"/>
                    <a:ext cx="1047" cy="4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altLang="ru-RU" sz="1050"/>
                  </a:p>
                  <a:p>
                    <a:endParaRPr lang="en-GB" altLang="ru-RU" sz="750"/>
                  </a:p>
                </p:txBody>
              </p:sp>
              <p:sp>
                <p:nvSpPr>
                  <p:cNvPr id="16399" name="Text Box 15">
                    <a:extLst>
                      <a:ext uri="{FF2B5EF4-FFF2-40B4-BE49-F238E27FC236}">
                        <a16:creationId xmlns:a16="http://schemas.microsoft.com/office/drawing/2014/main" id="{F3339778-375B-422D-ACE2-63DC6C8C16D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9" y="13823"/>
                    <a:ext cx="860" cy="4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1000"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16400" name="Text Box 16">
                    <a:extLst>
                      <a:ext uri="{FF2B5EF4-FFF2-40B4-BE49-F238E27FC236}">
                        <a16:creationId xmlns:a16="http://schemas.microsoft.com/office/drawing/2014/main" id="{4F159016-D3F4-496C-98B1-965A8A6D974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0" y="15934"/>
                    <a:ext cx="879" cy="9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altLang="ru-RU" sz="750"/>
                  </a:p>
                </p:txBody>
              </p:sp>
              <p:sp>
                <p:nvSpPr>
                  <p:cNvPr id="16401" name="Text Box 17">
                    <a:extLst>
                      <a:ext uri="{FF2B5EF4-FFF2-40B4-BE49-F238E27FC236}">
                        <a16:creationId xmlns:a16="http://schemas.microsoft.com/office/drawing/2014/main" id="{A8550063-C0C9-40A8-A2A7-BCFEEF1AEC7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2" y="14775"/>
                    <a:ext cx="711" cy="10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16402" name="Text Box 18">
                    <a:extLst>
                      <a:ext uri="{FF2B5EF4-FFF2-40B4-BE49-F238E27FC236}">
                        <a16:creationId xmlns:a16="http://schemas.microsoft.com/office/drawing/2014/main" id="{927996EE-278C-4CA6-9D60-7CBAA580DFC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23" y="15412"/>
                    <a:ext cx="711" cy="12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16403" name="Text Box 19">
                    <a:extLst>
                      <a:ext uri="{FF2B5EF4-FFF2-40B4-BE49-F238E27FC236}">
                        <a16:creationId xmlns:a16="http://schemas.microsoft.com/office/drawing/2014/main" id="{86F89E61-E232-422C-8AA1-B96AADF6D7A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33" y="15506"/>
                    <a:ext cx="673" cy="14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16404" name="Text Box 20">
                    <a:extLst>
                      <a:ext uri="{FF2B5EF4-FFF2-40B4-BE49-F238E27FC236}">
                        <a16:creationId xmlns:a16="http://schemas.microsoft.com/office/drawing/2014/main" id="{E37BD26E-F292-4527-ACAD-9E5FA2C0F9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7" y="15691"/>
                    <a:ext cx="897" cy="86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</p:grpSp>
          </p:grpSp>
        </p:grpSp>
        <p:sp>
          <p:nvSpPr>
            <p:cNvPr id="16405" name="Line 21">
              <a:extLst>
                <a:ext uri="{FF2B5EF4-FFF2-40B4-BE49-F238E27FC236}">
                  <a16:creationId xmlns:a16="http://schemas.microsoft.com/office/drawing/2014/main" id="{DB0C6079-719F-4615-9818-4632F0A25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12247"/>
              <a:ext cx="3765" cy="3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06" name="Line 22">
              <a:extLst>
                <a:ext uri="{FF2B5EF4-FFF2-40B4-BE49-F238E27FC236}">
                  <a16:creationId xmlns:a16="http://schemas.microsoft.com/office/drawing/2014/main" id="{07E0AD0A-2A97-441D-A243-1D12556E0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12247"/>
              <a:ext cx="4305" cy="3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07" name="Line 23">
              <a:extLst>
                <a:ext uri="{FF2B5EF4-FFF2-40B4-BE49-F238E27FC236}">
                  <a16:creationId xmlns:a16="http://schemas.microsoft.com/office/drawing/2014/main" id="{2DC895F1-5FC2-4F9E-968F-11E72DC53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60" y="15232"/>
              <a:ext cx="1155" cy="10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08" name="Line 24">
              <a:extLst>
                <a:ext uri="{FF2B5EF4-FFF2-40B4-BE49-F238E27FC236}">
                  <a16:creationId xmlns:a16="http://schemas.microsoft.com/office/drawing/2014/main" id="{E41B6AC4-9D36-48D5-AAD6-0EFC00086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0" y="15427"/>
              <a:ext cx="765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09" name="Line 25">
              <a:extLst>
                <a:ext uri="{FF2B5EF4-FFF2-40B4-BE49-F238E27FC236}">
                  <a16:creationId xmlns:a16="http://schemas.microsoft.com/office/drawing/2014/main" id="{71612193-7692-4140-A6A6-4D184D3F6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15592"/>
              <a:ext cx="615" cy="6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10" name="Line 26">
              <a:extLst>
                <a:ext uri="{FF2B5EF4-FFF2-40B4-BE49-F238E27FC236}">
                  <a16:creationId xmlns:a16="http://schemas.microsoft.com/office/drawing/2014/main" id="{761F65FF-51CF-4099-A7EA-68185ABB8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0" y="15907"/>
              <a:ext cx="36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11" name="Line 27">
              <a:extLst>
                <a:ext uri="{FF2B5EF4-FFF2-40B4-BE49-F238E27FC236}">
                  <a16:creationId xmlns:a16="http://schemas.microsoft.com/office/drawing/2014/main" id="{F844F493-FDFA-47A8-8EF6-175AA97DF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0" y="16057"/>
              <a:ext cx="15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12" name="Line 28">
              <a:extLst>
                <a:ext uri="{FF2B5EF4-FFF2-40B4-BE49-F238E27FC236}">
                  <a16:creationId xmlns:a16="http://schemas.microsoft.com/office/drawing/2014/main" id="{2F8F326B-AB6C-40A3-A243-6513796C9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0" y="16117"/>
              <a:ext cx="105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13" name="Line 29">
              <a:extLst>
                <a:ext uri="{FF2B5EF4-FFF2-40B4-BE49-F238E27FC236}">
                  <a16:creationId xmlns:a16="http://schemas.microsoft.com/office/drawing/2014/main" id="{0CA75625-AEB1-40A7-8599-DD4952975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5" y="13402"/>
              <a:ext cx="2595" cy="27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14" name="Line 30">
              <a:extLst>
                <a:ext uri="{FF2B5EF4-FFF2-40B4-BE49-F238E27FC236}">
                  <a16:creationId xmlns:a16="http://schemas.microsoft.com/office/drawing/2014/main" id="{9F411256-480D-4189-A548-9F734C535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85" y="13777"/>
              <a:ext cx="2715" cy="2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15" name="Line 31">
              <a:extLst>
                <a:ext uri="{FF2B5EF4-FFF2-40B4-BE49-F238E27FC236}">
                  <a16:creationId xmlns:a16="http://schemas.microsoft.com/office/drawing/2014/main" id="{FAF3C7EE-C1E0-4C20-8E9C-40301EEBC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5" y="16087"/>
              <a:ext cx="120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16" name="Line 32">
              <a:extLst>
                <a:ext uri="{FF2B5EF4-FFF2-40B4-BE49-F238E27FC236}">
                  <a16:creationId xmlns:a16="http://schemas.microsoft.com/office/drawing/2014/main" id="{0CA989B3-2E5E-44E3-A50E-599DCA556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15" y="16102"/>
              <a:ext cx="15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17" name="Line 33">
              <a:extLst>
                <a:ext uri="{FF2B5EF4-FFF2-40B4-BE49-F238E27FC236}">
                  <a16:creationId xmlns:a16="http://schemas.microsoft.com/office/drawing/2014/main" id="{6F4B2E03-AE69-4C44-80CC-9B79CD3B8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40" y="14137"/>
              <a:ext cx="2385" cy="2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18" name="Line 34">
              <a:extLst>
                <a:ext uri="{FF2B5EF4-FFF2-40B4-BE49-F238E27FC236}">
                  <a16:creationId xmlns:a16="http://schemas.microsoft.com/office/drawing/2014/main" id="{AD896ACD-376F-488B-8BB1-8CA32FC65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5" y="15517"/>
              <a:ext cx="840" cy="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19" name="Line 35">
              <a:extLst>
                <a:ext uri="{FF2B5EF4-FFF2-40B4-BE49-F238E27FC236}">
                  <a16:creationId xmlns:a16="http://schemas.microsoft.com/office/drawing/2014/main" id="{651ECE54-8D68-4FC4-BDCF-0D1124765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60" y="15937"/>
              <a:ext cx="33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20" name="Line 36">
              <a:extLst>
                <a:ext uri="{FF2B5EF4-FFF2-40B4-BE49-F238E27FC236}">
                  <a16:creationId xmlns:a16="http://schemas.microsoft.com/office/drawing/2014/main" id="{609B9939-A076-486C-8901-6B09482D6D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10" y="16087"/>
              <a:ext cx="165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21" name="Line 37">
              <a:extLst>
                <a:ext uri="{FF2B5EF4-FFF2-40B4-BE49-F238E27FC236}">
                  <a16:creationId xmlns:a16="http://schemas.microsoft.com/office/drawing/2014/main" id="{E210BFBE-5B1A-43E0-97A9-9EB86A993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0" y="16012"/>
              <a:ext cx="195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22" name="Line 38">
              <a:extLst>
                <a:ext uri="{FF2B5EF4-FFF2-40B4-BE49-F238E27FC236}">
                  <a16:creationId xmlns:a16="http://schemas.microsoft.com/office/drawing/2014/main" id="{6C125DD0-3854-4441-BE34-BD0BA68B8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0" y="16162"/>
              <a:ext cx="105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23" name="Line 39">
              <a:extLst>
                <a:ext uri="{FF2B5EF4-FFF2-40B4-BE49-F238E27FC236}">
                  <a16:creationId xmlns:a16="http://schemas.microsoft.com/office/drawing/2014/main" id="{C22E2265-D765-447C-97DC-295FC862B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" y="15067"/>
              <a:ext cx="1095" cy="1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24" name="Line 40">
              <a:extLst>
                <a:ext uri="{FF2B5EF4-FFF2-40B4-BE49-F238E27FC236}">
                  <a16:creationId xmlns:a16="http://schemas.microsoft.com/office/drawing/2014/main" id="{9D3004BA-C8CD-4767-8A92-B54425323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55" y="15247"/>
              <a:ext cx="1080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25" name="Line 41">
              <a:extLst>
                <a:ext uri="{FF2B5EF4-FFF2-40B4-BE49-F238E27FC236}">
                  <a16:creationId xmlns:a16="http://schemas.microsoft.com/office/drawing/2014/main" id="{A7C5800F-50C6-478F-868C-3F56F7E1D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5" y="16132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26" name="Line 42">
              <a:extLst>
                <a:ext uri="{FF2B5EF4-FFF2-40B4-BE49-F238E27FC236}">
                  <a16:creationId xmlns:a16="http://schemas.microsoft.com/office/drawing/2014/main" id="{35E42876-10B2-4637-BE73-7605F4933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85" y="15547"/>
              <a:ext cx="780" cy="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27" name="Line 43">
              <a:extLst>
                <a:ext uri="{FF2B5EF4-FFF2-40B4-BE49-F238E27FC236}">
                  <a16:creationId xmlns:a16="http://schemas.microsoft.com/office/drawing/2014/main" id="{B885C456-95B6-4B04-B9E1-CFD1F4294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5" y="15682"/>
              <a:ext cx="540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28" name="Line 44">
              <a:extLst>
                <a:ext uri="{FF2B5EF4-FFF2-40B4-BE49-F238E27FC236}">
                  <a16:creationId xmlns:a16="http://schemas.microsoft.com/office/drawing/2014/main" id="{708FFA22-38DA-4E03-8B3C-C68093176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5" y="15817"/>
              <a:ext cx="390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29" name="Line 45">
              <a:extLst>
                <a:ext uri="{FF2B5EF4-FFF2-40B4-BE49-F238E27FC236}">
                  <a16:creationId xmlns:a16="http://schemas.microsoft.com/office/drawing/2014/main" id="{14C5AA6C-5D3D-44AA-9F23-84E0974A7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0" y="15952"/>
              <a:ext cx="30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430" name="Line 46">
              <a:extLst>
                <a:ext uri="{FF2B5EF4-FFF2-40B4-BE49-F238E27FC236}">
                  <a16:creationId xmlns:a16="http://schemas.microsoft.com/office/drawing/2014/main" id="{18F909A9-B9C0-40FD-A8DA-39FC67A44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0" y="16102"/>
              <a:ext cx="120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</p:grpSp>
      <p:sp>
        <p:nvSpPr>
          <p:cNvPr id="16431" name="Text Box 47">
            <a:extLst>
              <a:ext uri="{FF2B5EF4-FFF2-40B4-BE49-F238E27FC236}">
                <a16:creationId xmlns:a16="http://schemas.microsoft.com/office/drawing/2014/main" id="{6B725A8E-F82F-438F-8E47-22B801F94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394" y="1288256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ru-RU" sz="1050"/>
          </a:p>
        </p:txBody>
      </p:sp>
      <p:sp>
        <p:nvSpPr>
          <p:cNvPr id="16435" name="Rectangle 51">
            <a:extLst>
              <a:ext uri="{FF2B5EF4-FFF2-40B4-BE49-F238E27FC236}">
                <a16:creationId xmlns:a16="http://schemas.microsoft.com/office/drawing/2014/main" id="{C69B9F5A-361F-4E26-9210-87C660230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50"/>
          </a:p>
        </p:txBody>
      </p:sp>
      <p:sp>
        <p:nvSpPr>
          <p:cNvPr id="16436" name="Rectangle 52">
            <a:extLst>
              <a:ext uri="{FF2B5EF4-FFF2-40B4-BE49-F238E27FC236}">
                <a16:creationId xmlns:a16="http://schemas.microsoft.com/office/drawing/2014/main" id="{B7025602-6DA4-4B9D-AA43-52505F2C7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50"/>
          </a:p>
        </p:txBody>
      </p:sp>
      <p:sp>
        <p:nvSpPr>
          <p:cNvPr id="16437" name="Rectangle 53">
            <a:extLst>
              <a:ext uri="{FF2B5EF4-FFF2-40B4-BE49-F238E27FC236}">
                <a16:creationId xmlns:a16="http://schemas.microsoft.com/office/drawing/2014/main" id="{ED18A7E4-B17A-49EF-B5A3-EFCD5AAF1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50"/>
          </a:p>
        </p:txBody>
      </p:sp>
      <p:sp>
        <p:nvSpPr>
          <p:cNvPr id="16438" name="Rectangle 54">
            <a:extLst>
              <a:ext uri="{FF2B5EF4-FFF2-40B4-BE49-F238E27FC236}">
                <a16:creationId xmlns:a16="http://schemas.microsoft.com/office/drawing/2014/main" id="{C3EF8F5D-AE06-477A-A0EF-183636526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50"/>
          </a:p>
        </p:txBody>
      </p:sp>
      <p:sp>
        <p:nvSpPr>
          <p:cNvPr id="16439" name="Rectangle 55">
            <a:extLst>
              <a:ext uri="{FF2B5EF4-FFF2-40B4-BE49-F238E27FC236}">
                <a16:creationId xmlns:a16="http://schemas.microsoft.com/office/drawing/2014/main" id="{CDD4F872-1925-40F1-86FF-7601308E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50"/>
          </a:p>
        </p:txBody>
      </p:sp>
      <p:sp>
        <p:nvSpPr>
          <p:cNvPr id="16440" name="Rectangle 56">
            <a:extLst>
              <a:ext uri="{FF2B5EF4-FFF2-40B4-BE49-F238E27FC236}">
                <a16:creationId xmlns:a16="http://schemas.microsoft.com/office/drawing/2014/main" id="{5089450F-4022-4882-8E2D-9050CCD73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50"/>
          </a:p>
        </p:txBody>
      </p:sp>
      <p:sp>
        <p:nvSpPr>
          <p:cNvPr id="16447" name="Text Box 63">
            <a:extLst>
              <a:ext uri="{FF2B5EF4-FFF2-40B4-BE49-F238E27FC236}">
                <a16:creationId xmlns:a16="http://schemas.microsoft.com/office/drawing/2014/main" id="{A041DD79-C696-401C-AA57-A6DB24B7D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744" y="3917156"/>
            <a:ext cx="13756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1050"/>
              <a:t>GENE R13 present </a:t>
            </a:r>
          </a:p>
        </p:txBody>
      </p:sp>
    </p:spTree>
    <p:extLst>
      <p:ext uri="{BB962C8B-B14F-4D97-AF65-F5344CB8AC3E}">
        <p14:creationId xmlns:p14="http://schemas.microsoft.com/office/powerpoint/2010/main" val="2047453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8457A53-BE37-4664-BA8D-F5222C721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5943600" cy="2470931"/>
          </a:xfrm>
        </p:spPr>
        <p:txBody>
          <a:bodyPr/>
          <a:lstStyle/>
          <a:p>
            <a:r>
              <a:rPr lang="en-GB" altLang="ru-RU" dirty="0"/>
              <a:t>        Evolutionary tree</a:t>
            </a:r>
          </a:p>
        </p:txBody>
      </p:sp>
      <p:grpSp>
        <p:nvGrpSpPr>
          <p:cNvPr id="18435" name="Group 3">
            <a:extLst>
              <a:ext uri="{FF2B5EF4-FFF2-40B4-BE49-F238E27FC236}">
                <a16:creationId xmlns:a16="http://schemas.microsoft.com/office/drawing/2014/main" id="{F1E7E297-0CC7-4B64-9CC2-D397C5737586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1543049"/>
            <a:ext cx="4514850" cy="2928589"/>
            <a:chOff x="754" y="12204"/>
            <a:chExt cx="9088" cy="4761"/>
          </a:xfrm>
        </p:grpSpPr>
        <p:grpSp>
          <p:nvGrpSpPr>
            <p:cNvPr id="18436" name="Group 4">
              <a:extLst>
                <a:ext uri="{FF2B5EF4-FFF2-40B4-BE49-F238E27FC236}">
                  <a16:creationId xmlns:a16="http://schemas.microsoft.com/office/drawing/2014/main" id="{3D8BCDE5-13DF-42B1-A0ED-26956EA09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" y="12204"/>
              <a:ext cx="9088" cy="4761"/>
              <a:chOff x="754" y="12204"/>
              <a:chExt cx="9088" cy="4761"/>
            </a:xfrm>
          </p:grpSpPr>
          <p:sp>
            <p:nvSpPr>
              <p:cNvPr id="18437" name="Text Box 5">
                <a:extLst>
                  <a:ext uri="{FF2B5EF4-FFF2-40B4-BE49-F238E27FC236}">
                    <a16:creationId xmlns:a16="http://schemas.microsoft.com/office/drawing/2014/main" id="{EE14688F-A265-4C8D-9DA9-50869AFD40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7" y="14554"/>
                <a:ext cx="628" cy="1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altLang="ru-RU" sz="1050"/>
              </a:p>
            </p:txBody>
          </p:sp>
          <p:sp>
            <p:nvSpPr>
              <p:cNvPr id="18438" name="Text Box 6">
                <a:extLst>
                  <a:ext uri="{FF2B5EF4-FFF2-40B4-BE49-F238E27FC236}">
                    <a16:creationId xmlns:a16="http://schemas.microsoft.com/office/drawing/2014/main" id="{93658CD9-4CEC-4A5E-B07C-10A05791AA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8" y="15281"/>
                <a:ext cx="954" cy="8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altLang="ru-RU" sz="1050"/>
              </a:p>
            </p:txBody>
          </p:sp>
          <p:grpSp>
            <p:nvGrpSpPr>
              <p:cNvPr id="18439" name="Group 7">
                <a:extLst>
                  <a:ext uri="{FF2B5EF4-FFF2-40B4-BE49-F238E27FC236}">
                    <a16:creationId xmlns:a16="http://schemas.microsoft.com/office/drawing/2014/main" id="{3F02A055-0A75-4305-A284-69A9543F2B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4" y="12204"/>
                <a:ext cx="9088" cy="4761"/>
                <a:chOff x="754" y="12204"/>
                <a:chExt cx="9088" cy="4761"/>
              </a:xfrm>
            </p:grpSpPr>
            <p:sp>
              <p:nvSpPr>
                <p:cNvPr id="18440" name="Text Box 8">
                  <a:extLst>
                    <a:ext uri="{FF2B5EF4-FFF2-40B4-BE49-F238E27FC236}">
                      <a16:creationId xmlns:a16="http://schemas.microsoft.com/office/drawing/2014/main" id="{1699AE2C-B62A-4B52-B4F4-49CDE783C7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4" y="16123"/>
                  <a:ext cx="9088" cy="7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 altLang="ru-RU" sz="750" b="1"/>
                    <a:t>y     o     z    m      k     a     p     b    l    w    d    c    r         n    s    f    g    h     e     x    j     u       t      i     q    v</a:t>
                  </a:r>
                </a:p>
              </p:txBody>
            </p:sp>
            <p:sp>
              <p:nvSpPr>
                <p:cNvPr id="18441" name="Text Box 9">
                  <a:extLst>
                    <a:ext uri="{FF2B5EF4-FFF2-40B4-BE49-F238E27FC236}">
                      <a16:creationId xmlns:a16="http://schemas.microsoft.com/office/drawing/2014/main" id="{B5A014A9-4AC7-40C9-8A42-71E5581BAF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57" y="14270"/>
                  <a:ext cx="548" cy="7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sp>
              <p:nvSpPr>
                <p:cNvPr id="18442" name="Text Box 10">
                  <a:extLst>
                    <a:ext uri="{FF2B5EF4-FFF2-40B4-BE49-F238E27FC236}">
                      <a16:creationId xmlns:a16="http://schemas.microsoft.com/office/drawing/2014/main" id="{B4638821-E5DC-488E-BA03-9FCBA9FC68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6" y="15319"/>
                  <a:ext cx="655" cy="9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sp>
              <p:nvSpPr>
                <p:cNvPr id="18443" name="Text Box 11">
                  <a:extLst>
                    <a:ext uri="{FF2B5EF4-FFF2-40B4-BE49-F238E27FC236}">
                      <a16:creationId xmlns:a16="http://schemas.microsoft.com/office/drawing/2014/main" id="{D70F9545-DE89-44B4-BEC1-F014C32284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9" y="15637"/>
                  <a:ext cx="637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sp>
              <p:nvSpPr>
                <p:cNvPr id="18444" name="Text Box 12">
                  <a:extLst>
                    <a:ext uri="{FF2B5EF4-FFF2-40B4-BE49-F238E27FC236}">
                      <a16:creationId xmlns:a16="http://schemas.microsoft.com/office/drawing/2014/main" id="{2F13AFC9-8FF3-47FC-A82A-1A69E5C571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1" y="15075"/>
                  <a:ext cx="674" cy="1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grpSp>
              <p:nvGrpSpPr>
                <p:cNvPr id="18445" name="Group 13">
                  <a:extLst>
                    <a:ext uri="{FF2B5EF4-FFF2-40B4-BE49-F238E27FC236}">
                      <a16:creationId xmlns:a16="http://schemas.microsoft.com/office/drawing/2014/main" id="{75B79E66-BE88-46F3-98BD-F134DAA149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70" y="12204"/>
                  <a:ext cx="3814" cy="4761"/>
                  <a:chOff x="4170" y="12204"/>
                  <a:chExt cx="3814" cy="4761"/>
                </a:xfrm>
              </p:grpSpPr>
              <p:sp>
                <p:nvSpPr>
                  <p:cNvPr id="18446" name="Text Box 14">
                    <a:extLst>
                      <a:ext uri="{FF2B5EF4-FFF2-40B4-BE49-F238E27FC236}">
                        <a16:creationId xmlns:a16="http://schemas.microsoft.com/office/drawing/2014/main" id="{437FCE59-07EF-4453-BD7B-6CE3FA5135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1" y="12204"/>
                    <a:ext cx="1047" cy="4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altLang="ru-RU" sz="1050"/>
                  </a:p>
                  <a:p>
                    <a:endParaRPr lang="en-GB" altLang="ru-RU" sz="750"/>
                  </a:p>
                </p:txBody>
              </p:sp>
              <p:sp>
                <p:nvSpPr>
                  <p:cNvPr id="18447" name="Text Box 15">
                    <a:extLst>
                      <a:ext uri="{FF2B5EF4-FFF2-40B4-BE49-F238E27FC236}">
                        <a16:creationId xmlns:a16="http://schemas.microsoft.com/office/drawing/2014/main" id="{36441334-67EB-4B07-9B71-BD8FF453B2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9" y="13823"/>
                    <a:ext cx="860" cy="4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1000"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18448" name="Text Box 16">
                    <a:extLst>
                      <a:ext uri="{FF2B5EF4-FFF2-40B4-BE49-F238E27FC236}">
                        <a16:creationId xmlns:a16="http://schemas.microsoft.com/office/drawing/2014/main" id="{22A91591-6C71-4AE4-A436-B5C37E95D7A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0" y="15934"/>
                    <a:ext cx="879" cy="9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altLang="ru-RU" sz="750"/>
                  </a:p>
                </p:txBody>
              </p:sp>
              <p:sp>
                <p:nvSpPr>
                  <p:cNvPr id="18449" name="Text Box 17">
                    <a:extLst>
                      <a:ext uri="{FF2B5EF4-FFF2-40B4-BE49-F238E27FC236}">
                        <a16:creationId xmlns:a16="http://schemas.microsoft.com/office/drawing/2014/main" id="{FF9E1159-9DB6-4157-B933-B2B5CD6AF66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2" y="14775"/>
                    <a:ext cx="711" cy="10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18450" name="Text Box 18">
                    <a:extLst>
                      <a:ext uri="{FF2B5EF4-FFF2-40B4-BE49-F238E27FC236}">
                        <a16:creationId xmlns:a16="http://schemas.microsoft.com/office/drawing/2014/main" id="{D2BAFED1-EAA9-40F5-A0AB-620CA00FA0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23" y="15412"/>
                    <a:ext cx="711" cy="12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18451" name="Text Box 19">
                    <a:extLst>
                      <a:ext uri="{FF2B5EF4-FFF2-40B4-BE49-F238E27FC236}">
                        <a16:creationId xmlns:a16="http://schemas.microsoft.com/office/drawing/2014/main" id="{28C36B04-601B-4BD4-8B39-AD129E49757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33" y="15506"/>
                    <a:ext cx="673" cy="14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18452" name="Text Box 20">
                    <a:extLst>
                      <a:ext uri="{FF2B5EF4-FFF2-40B4-BE49-F238E27FC236}">
                        <a16:creationId xmlns:a16="http://schemas.microsoft.com/office/drawing/2014/main" id="{CCB28D80-FE97-4984-A1F2-C26FB672F62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7" y="15691"/>
                    <a:ext cx="897" cy="86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</p:grpSp>
          </p:grpSp>
        </p:grpSp>
        <p:sp>
          <p:nvSpPr>
            <p:cNvPr id="18453" name="Line 21">
              <a:extLst>
                <a:ext uri="{FF2B5EF4-FFF2-40B4-BE49-F238E27FC236}">
                  <a16:creationId xmlns:a16="http://schemas.microsoft.com/office/drawing/2014/main" id="{F9D65417-5ECA-46E6-86CB-30DF079C4D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12247"/>
              <a:ext cx="3765" cy="3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54" name="Line 22">
              <a:extLst>
                <a:ext uri="{FF2B5EF4-FFF2-40B4-BE49-F238E27FC236}">
                  <a16:creationId xmlns:a16="http://schemas.microsoft.com/office/drawing/2014/main" id="{1FCAE616-C840-451E-A505-B0D128425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12247"/>
              <a:ext cx="4305" cy="3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55" name="Line 23">
              <a:extLst>
                <a:ext uri="{FF2B5EF4-FFF2-40B4-BE49-F238E27FC236}">
                  <a16:creationId xmlns:a16="http://schemas.microsoft.com/office/drawing/2014/main" id="{D8D492C2-F84B-4C99-A821-DB74FADE8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60" y="15232"/>
              <a:ext cx="1155" cy="10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56" name="Line 24">
              <a:extLst>
                <a:ext uri="{FF2B5EF4-FFF2-40B4-BE49-F238E27FC236}">
                  <a16:creationId xmlns:a16="http://schemas.microsoft.com/office/drawing/2014/main" id="{E76572D3-A8FF-4748-B466-13212BEBF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0" y="15427"/>
              <a:ext cx="765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57" name="Line 25">
              <a:extLst>
                <a:ext uri="{FF2B5EF4-FFF2-40B4-BE49-F238E27FC236}">
                  <a16:creationId xmlns:a16="http://schemas.microsoft.com/office/drawing/2014/main" id="{95F4ADE2-0FE8-40C8-8544-3296F90DA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15592"/>
              <a:ext cx="615" cy="6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58" name="Line 26">
              <a:extLst>
                <a:ext uri="{FF2B5EF4-FFF2-40B4-BE49-F238E27FC236}">
                  <a16:creationId xmlns:a16="http://schemas.microsoft.com/office/drawing/2014/main" id="{AC0EB3F2-3475-41BF-A16D-4F8FCC512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0" y="15907"/>
              <a:ext cx="36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59" name="Line 27">
              <a:extLst>
                <a:ext uri="{FF2B5EF4-FFF2-40B4-BE49-F238E27FC236}">
                  <a16:creationId xmlns:a16="http://schemas.microsoft.com/office/drawing/2014/main" id="{8B3DAE48-F426-4B05-9856-078461CE71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0" y="16057"/>
              <a:ext cx="15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60" name="Line 28">
              <a:extLst>
                <a:ext uri="{FF2B5EF4-FFF2-40B4-BE49-F238E27FC236}">
                  <a16:creationId xmlns:a16="http://schemas.microsoft.com/office/drawing/2014/main" id="{676B1108-9A8B-4466-95D8-5362C3584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0" y="16117"/>
              <a:ext cx="105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61" name="Line 29">
              <a:extLst>
                <a:ext uri="{FF2B5EF4-FFF2-40B4-BE49-F238E27FC236}">
                  <a16:creationId xmlns:a16="http://schemas.microsoft.com/office/drawing/2014/main" id="{68A5F477-1930-47D8-BF6C-4DD48B87F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5" y="13402"/>
              <a:ext cx="2595" cy="27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62" name="Line 30">
              <a:extLst>
                <a:ext uri="{FF2B5EF4-FFF2-40B4-BE49-F238E27FC236}">
                  <a16:creationId xmlns:a16="http://schemas.microsoft.com/office/drawing/2014/main" id="{9C2ABB51-C610-4316-825E-68283639D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85" y="13777"/>
              <a:ext cx="2715" cy="2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63" name="Line 31">
              <a:extLst>
                <a:ext uri="{FF2B5EF4-FFF2-40B4-BE49-F238E27FC236}">
                  <a16:creationId xmlns:a16="http://schemas.microsoft.com/office/drawing/2014/main" id="{7ED9D795-DD92-4EFF-A6F8-7303F8B4B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5" y="16087"/>
              <a:ext cx="120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64" name="Line 32">
              <a:extLst>
                <a:ext uri="{FF2B5EF4-FFF2-40B4-BE49-F238E27FC236}">
                  <a16:creationId xmlns:a16="http://schemas.microsoft.com/office/drawing/2014/main" id="{1FE15521-6334-4D9C-873B-4ABBC07D5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15" y="16102"/>
              <a:ext cx="15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65" name="Line 33">
              <a:extLst>
                <a:ext uri="{FF2B5EF4-FFF2-40B4-BE49-F238E27FC236}">
                  <a16:creationId xmlns:a16="http://schemas.microsoft.com/office/drawing/2014/main" id="{E7B4A1F8-AE7D-4BFE-99A0-A25D09576B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40" y="14137"/>
              <a:ext cx="2385" cy="2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66" name="Line 34">
              <a:extLst>
                <a:ext uri="{FF2B5EF4-FFF2-40B4-BE49-F238E27FC236}">
                  <a16:creationId xmlns:a16="http://schemas.microsoft.com/office/drawing/2014/main" id="{208B0F7B-DCB9-40F0-A9BF-513107C68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5" y="15517"/>
              <a:ext cx="840" cy="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67" name="Line 35">
              <a:extLst>
                <a:ext uri="{FF2B5EF4-FFF2-40B4-BE49-F238E27FC236}">
                  <a16:creationId xmlns:a16="http://schemas.microsoft.com/office/drawing/2014/main" id="{59D94238-1CCE-4931-B95F-DDA20E4DC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60" y="15937"/>
              <a:ext cx="33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68" name="Line 36">
              <a:extLst>
                <a:ext uri="{FF2B5EF4-FFF2-40B4-BE49-F238E27FC236}">
                  <a16:creationId xmlns:a16="http://schemas.microsoft.com/office/drawing/2014/main" id="{28965EE6-319D-4B45-B6BF-14A4F7BBB8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10" y="16087"/>
              <a:ext cx="165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69" name="Line 37">
              <a:extLst>
                <a:ext uri="{FF2B5EF4-FFF2-40B4-BE49-F238E27FC236}">
                  <a16:creationId xmlns:a16="http://schemas.microsoft.com/office/drawing/2014/main" id="{60CB521C-06FC-4D92-9D6A-962CD888D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0" y="16012"/>
              <a:ext cx="195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70" name="Line 38">
              <a:extLst>
                <a:ext uri="{FF2B5EF4-FFF2-40B4-BE49-F238E27FC236}">
                  <a16:creationId xmlns:a16="http://schemas.microsoft.com/office/drawing/2014/main" id="{26AEF4D8-B478-4786-84A0-A97F80BC7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0" y="16162"/>
              <a:ext cx="105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71" name="Line 39">
              <a:extLst>
                <a:ext uri="{FF2B5EF4-FFF2-40B4-BE49-F238E27FC236}">
                  <a16:creationId xmlns:a16="http://schemas.microsoft.com/office/drawing/2014/main" id="{02ED27D5-0C0E-4A77-B3D7-D8B2100E48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" y="15067"/>
              <a:ext cx="1095" cy="1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72" name="Line 40">
              <a:extLst>
                <a:ext uri="{FF2B5EF4-FFF2-40B4-BE49-F238E27FC236}">
                  <a16:creationId xmlns:a16="http://schemas.microsoft.com/office/drawing/2014/main" id="{CA09850E-6742-4204-A613-ABA98970C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55" y="15247"/>
              <a:ext cx="1080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73" name="Line 41">
              <a:extLst>
                <a:ext uri="{FF2B5EF4-FFF2-40B4-BE49-F238E27FC236}">
                  <a16:creationId xmlns:a16="http://schemas.microsoft.com/office/drawing/2014/main" id="{16F9CA63-94A8-4A3C-9A4E-6B6D449C0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5" y="16132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74" name="Line 42">
              <a:extLst>
                <a:ext uri="{FF2B5EF4-FFF2-40B4-BE49-F238E27FC236}">
                  <a16:creationId xmlns:a16="http://schemas.microsoft.com/office/drawing/2014/main" id="{03769040-4886-4A3A-BF82-F5DD73774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85" y="15547"/>
              <a:ext cx="780" cy="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75" name="Line 43">
              <a:extLst>
                <a:ext uri="{FF2B5EF4-FFF2-40B4-BE49-F238E27FC236}">
                  <a16:creationId xmlns:a16="http://schemas.microsoft.com/office/drawing/2014/main" id="{F6A736E5-8927-4B0E-B38D-622812D4F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5" y="15682"/>
              <a:ext cx="540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76" name="Line 44">
              <a:extLst>
                <a:ext uri="{FF2B5EF4-FFF2-40B4-BE49-F238E27FC236}">
                  <a16:creationId xmlns:a16="http://schemas.microsoft.com/office/drawing/2014/main" id="{065514B5-49F4-4E90-9459-4258B5BDA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5" y="15817"/>
              <a:ext cx="390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77" name="Line 45">
              <a:extLst>
                <a:ext uri="{FF2B5EF4-FFF2-40B4-BE49-F238E27FC236}">
                  <a16:creationId xmlns:a16="http://schemas.microsoft.com/office/drawing/2014/main" id="{50F500C3-03D5-4FFF-B0A2-452318D618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0" y="15952"/>
              <a:ext cx="30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8478" name="Line 46">
              <a:extLst>
                <a:ext uri="{FF2B5EF4-FFF2-40B4-BE49-F238E27FC236}">
                  <a16:creationId xmlns:a16="http://schemas.microsoft.com/office/drawing/2014/main" id="{48C03522-6071-4C57-BE4B-B92FEEEA3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0" y="16102"/>
              <a:ext cx="120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sp>
        <p:nvSpPr>
          <p:cNvPr id="18479" name="Text Box 47">
            <a:extLst>
              <a:ext uri="{FF2B5EF4-FFF2-40B4-BE49-F238E27FC236}">
                <a16:creationId xmlns:a16="http://schemas.microsoft.com/office/drawing/2014/main" id="{0AEB267E-B8DF-4FBB-9C07-4776D5857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394" y="1288256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ru-RU" sz="1350"/>
          </a:p>
        </p:txBody>
      </p:sp>
      <p:sp>
        <p:nvSpPr>
          <p:cNvPr id="18480" name="Rectangle 48">
            <a:extLst>
              <a:ext uri="{FF2B5EF4-FFF2-40B4-BE49-F238E27FC236}">
                <a16:creationId xmlns:a16="http://schemas.microsoft.com/office/drawing/2014/main" id="{AC6B67A5-E061-4309-8A1A-FF1B1C2F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81" name="Rectangle 49">
            <a:extLst>
              <a:ext uri="{FF2B5EF4-FFF2-40B4-BE49-F238E27FC236}">
                <a16:creationId xmlns:a16="http://schemas.microsoft.com/office/drawing/2014/main" id="{BCD8FD17-D3EF-48EA-9861-9D094BBD9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82" name="Rectangle 50">
            <a:extLst>
              <a:ext uri="{FF2B5EF4-FFF2-40B4-BE49-F238E27FC236}">
                <a16:creationId xmlns:a16="http://schemas.microsoft.com/office/drawing/2014/main" id="{7A79A251-B3A4-4660-9440-ADF1C34AC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83" name="Rectangle 51">
            <a:extLst>
              <a:ext uri="{FF2B5EF4-FFF2-40B4-BE49-F238E27FC236}">
                <a16:creationId xmlns:a16="http://schemas.microsoft.com/office/drawing/2014/main" id="{60FA0809-E947-4A7B-8AB2-22BAAF100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84" name="Rectangle 52">
            <a:extLst>
              <a:ext uri="{FF2B5EF4-FFF2-40B4-BE49-F238E27FC236}">
                <a16:creationId xmlns:a16="http://schemas.microsoft.com/office/drawing/2014/main" id="{CC418BD3-28FC-4130-85C6-47384468B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85" name="Rectangle 53">
            <a:extLst>
              <a:ext uri="{FF2B5EF4-FFF2-40B4-BE49-F238E27FC236}">
                <a16:creationId xmlns:a16="http://schemas.microsoft.com/office/drawing/2014/main" id="{6462FF31-EEDD-49BF-B392-1090D5C51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86" name="Rectangle 54" descr="Small grid">
            <a:extLst>
              <a:ext uri="{FF2B5EF4-FFF2-40B4-BE49-F238E27FC236}">
                <a16:creationId xmlns:a16="http://schemas.microsoft.com/office/drawing/2014/main" id="{47000781-D259-4BF0-8E1A-AE4FA1D24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25755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87" name="Rectangle 55" descr="Small grid">
            <a:extLst>
              <a:ext uri="{FF2B5EF4-FFF2-40B4-BE49-F238E27FC236}">
                <a16:creationId xmlns:a16="http://schemas.microsoft.com/office/drawing/2014/main" id="{187DE40C-7EC2-4256-A65C-44E3A905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71475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88" name="Rectangle 56" descr="Small grid">
            <a:extLst>
              <a:ext uri="{FF2B5EF4-FFF2-40B4-BE49-F238E27FC236}">
                <a16:creationId xmlns:a16="http://schemas.microsoft.com/office/drawing/2014/main" id="{7401AE49-01F2-41B6-9A3F-DAEB56A6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60045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89" name="Rectangle 57" descr="Small grid">
            <a:extLst>
              <a:ext uri="{FF2B5EF4-FFF2-40B4-BE49-F238E27FC236}">
                <a16:creationId xmlns:a16="http://schemas.microsoft.com/office/drawing/2014/main" id="{630186F9-F3A1-4E0D-BCB8-6B8F0AEAB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60045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90" name="Rectangle 58" descr="Small grid">
            <a:extLst>
              <a:ext uri="{FF2B5EF4-FFF2-40B4-BE49-F238E27FC236}">
                <a16:creationId xmlns:a16="http://schemas.microsoft.com/office/drawing/2014/main" id="{6ED8103D-653B-4DD2-95B2-F247E091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342900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91" name="Text Box 59">
            <a:extLst>
              <a:ext uri="{FF2B5EF4-FFF2-40B4-BE49-F238E27FC236}">
                <a16:creationId xmlns:a16="http://schemas.microsoft.com/office/drawing/2014/main" id="{BBDB2463-89CE-401F-B566-95B23D1B1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744" y="3917156"/>
            <a:ext cx="166879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1350"/>
              <a:t>GENE  R13  present </a:t>
            </a:r>
          </a:p>
        </p:txBody>
      </p:sp>
      <p:sp>
        <p:nvSpPr>
          <p:cNvPr id="18492" name="Text Box 60">
            <a:extLst>
              <a:ext uri="{FF2B5EF4-FFF2-40B4-BE49-F238E27FC236}">
                <a16:creationId xmlns:a16="http://schemas.microsoft.com/office/drawing/2014/main" id="{58F642EC-5E4A-45DD-9A2F-8367C4DA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50" y="439136"/>
            <a:ext cx="43188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ru-RU" sz="2800" dirty="0"/>
              <a:t>Parsimoniously Reconstructing  R13 history</a:t>
            </a:r>
          </a:p>
        </p:txBody>
      </p:sp>
    </p:spTree>
    <p:extLst>
      <p:ext uri="{BB962C8B-B14F-4D97-AF65-F5344CB8AC3E}">
        <p14:creationId xmlns:p14="http://schemas.microsoft.com/office/powerpoint/2010/main" val="2314940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3F29521-7085-4E6B-B2B2-599F1F4C3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5943600" cy="1222729"/>
          </a:xfrm>
        </p:spPr>
        <p:txBody>
          <a:bodyPr/>
          <a:lstStyle/>
          <a:p>
            <a:r>
              <a:rPr lang="en-GB" altLang="ru-RU" dirty="0"/>
              <a:t>Evolutionary tree: </a:t>
            </a:r>
            <a:br>
              <a:rPr lang="en-GB" altLang="ru-RU" dirty="0"/>
            </a:br>
            <a:r>
              <a:rPr lang="en-GB" altLang="ru-RU" dirty="0"/>
              <a:t>more realistic case</a:t>
            </a:r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EC4C6508-FEA0-4D78-A079-9519ADF76820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1543050"/>
            <a:ext cx="4514850" cy="2743200"/>
            <a:chOff x="754" y="12204"/>
            <a:chExt cx="9088" cy="4761"/>
          </a:xfrm>
        </p:grpSpPr>
        <p:grpSp>
          <p:nvGrpSpPr>
            <p:cNvPr id="19460" name="Group 4">
              <a:extLst>
                <a:ext uri="{FF2B5EF4-FFF2-40B4-BE49-F238E27FC236}">
                  <a16:creationId xmlns:a16="http://schemas.microsoft.com/office/drawing/2014/main" id="{86634002-8B58-4093-9D89-573C78018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" y="12204"/>
              <a:ext cx="9088" cy="4761"/>
              <a:chOff x="754" y="12204"/>
              <a:chExt cx="9088" cy="4761"/>
            </a:xfrm>
          </p:grpSpPr>
          <p:sp>
            <p:nvSpPr>
              <p:cNvPr id="19461" name="Text Box 5">
                <a:extLst>
                  <a:ext uri="{FF2B5EF4-FFF2-40B4-BE49-F238E27FC236}">
                    <a16:creationId xmlns:a16="http://schemas.microsoft.com/office/drawing/2014/main" id="{5BE1084D-6CD2-4706-AF0B-2213786F6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7" y="14554"/>
                <a:ext cx="628" cy="1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altLang="ru-RU" sz="1050"/>
              </a:p>
            </p:txBody>
          </p:sp>
          <p:sp>
            <p:nvSpPr>
              <p:cNvPr id="19462" name="Text Box 6">
                <a:extLst>
                  <a:ext uri="{FF2B5EF4-FFF2-40B4-BE49-F238E27FC236}">
                    <a16:creationId xmlns:a16="http://schemas.microsoft.com/office/drawing/2014/main" id="{F27C368A-AA08-4E81-9A82-3EFAA6D07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8" y="15281"/>
                <a:ext cx="954" cy="8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altLang="ru-RU" sz="1050"/>
              </a:p>
            </p:txBody>
          </p:sp>
          <p:grpSp>
            <p:nvGrpSpPr>
              <p:cNvPr id="19463" name="Group 7">
                <a:extLst>
                  <a:ext uri="{FF2B5EF4-FFF2-40B4-BE49-F238E27FC236}">
                    <a16:creationId xmlns:a16="http://schemas.microsoft.com/office/drawing/2014/main" id="{E984652A-1D97-493A-9ADE-C446FD3942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4" y="12204"/>
                <a:ext cx="9088" cy="4761"/>
                <a:chOff x="754" y="12204"/>
                <a:chExt cx="9088" cy="4761"/>
              </a:xfrm>
            </p:grpSpPr>
            <p:sp>
              <p:nvSpPr>
                <p:cNvPr id="19464" name="Text Box 8">
                  <a:extLst>
                    <a:ext uri="{FF2B5EF4-FFF2-40B4-BE49-F238E27FC236}">
                      <a16:creationId xmlns:a16="http://schemas.microsoft.com/office/drawing/2014/main" id="{00FC7C85-908D-4B11-87F8-E2A0485266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4" y="16123"/>
                  <a:ext cx="9088" cy="7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 altLang="ru-RU" sz="750" b="1"/>
                    <a:t>y     o     z    m      k     a     p     b    l    w    d    c    r         n    s    f    g    h     e     x    j     u       t      i     q    v</a:t>
                  </a:r>
                </a:p>
              </p:txBody>
            </p:sp>
            <p:sp>
              <p:nvSpPr>
                <p:cNvPr id="19465" name="Text Box 9">
                  <a:extLst>
                    <a:ext uri="{FF2B5EF4-FFF2-40B4-BE49-F238E27FC236}">
                      <a16:creationId xmlns:a16="http://schemas.microsoft.com/office/drawing/2014/main" id="{D0700EAE-D232-4907-B0F4-6656F2198A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57" y="14270"/>
                  <a:ext cx="548" cy="7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sp>
              <p:nvSpPr>
                <p:cNvPr id="19466" name="Text Box 10">
                  <a:extLst>
                    <a:ext uri="{FF2B5EF4-FFF2-40B4-BE49-F238E27FC236}">
                      <a16:creationId xmlns:a16="http://schemas.microsoft.com/office/drawing/2014/main" id="{DF4F1D06-FEE1-4B80-AFF2-C4BF7BE258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6" y="15319"/>
                  <a:ext cx="655" cy="9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sp>
              <p:nvSpPr>
                <p:cNvPr id="19467" name="Text Box 11">
                  <a:extLst>
                    <a:ext uri="{FF2B5EF4-FFF2-40B4-BE49-F238E27FC236}">
                      <a16:creationId xmlns:a16="http://schemas.microsoft.com/office/drawing/2014/main" id="{CD1557DB-3733-44AC-A21E-63A0CA58CE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9" y="15637"/>
                  <a:ext cx="637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sp>
              <p:nvSpPr>
                <p:cNvPr id="19468" name="Text Box 12">
                  <a:extLst>
                    <a:ext uri="{FF2B5EF4-FFF2-40B4-BE49-F238E27FC236}">
                      <a16:creationId xmlns:a16="http://schemas.microsoft.com/office/drawing/2014/main" id="{5BA2B850-9D5B-4B28-9BDE-72F8A87716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1" y="15075"/>
                  <a:ext cx="674" cy="1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grpSp>
              <p:nvGrpSpPr>
                <p:cNvPr id="19469" name="Group 13">
                  <a:extLst>
                    <a:ext uri="{FF2B5EF4-FFF2-40B4-BE49-F238E27FC236}">
                      <a16:creationId xmlns:a16="http://schemas.microsoft.com/office/drawing/2014/main" id="{F1EA904E-EC79-4CB8-82EA-74B294546B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70" y="12204"/>
                  <a:ext cx="3814" cy="4761"/>
                  <a:chOff x="4170" y="12204"/>
                  <a:chExt cx="3814" cy="4761"/>
                </a:xfrm>
              </p:grpSpPr>
              <p:sp>
                <p:nvSpPr>
                  <p:cNvPr id="19470" name="Text Box 14">
                    <a:extLst>
                      <a:ext uri="{FF2B5EF4-FFF2-40B4-BE49-F238E27FC236}">
                        <a16:creationId xmlns:a16="http://schemas.microsoft.com/office/drawing/2014/main" id="{E8D3D53F-7E4D-4FE1-A699-801B09E012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1" y="12204"/>
                    <a:ext cx="1047" cy="4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altLang="ru-RU" sz="1050"/>
                  </a:p>
                  <a:p>
                    <a:endParaRPr lang="en-GB" altLang="ru-RU" sz="750"/>
                  </a:p>
                </p:txBody>
              </p:sp>
              <p:sp>
                <p:nvSpPr>
                  <p:cNvPr id="19471" name="Text Box 15">
                    <a:extLst>
                      <a:ext uri="{FF2B5EF4-FFF2-40B4-BE49-F238E27FC236}">
                        <a16:creationId xmlns:a16="http://schemas.microsoft.com/office/drawing/2014/main" id="{78615472-3E3A-48A5-AE1F-08013A0FDA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9" y="13823"/>
                    <a:ext cx="860" cy="4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1000"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19472" name="Text Box 16">
                    <a:extLst>
                      <a:ext uri="{FF2B5EF4-FFF2-40B4-BE49-F238E27FC236}">
                        <a16:creationId xmlns:a16="http://schemas.microsoft.com/office/drawing/2014/main" id="{5525313F-6EB8-4587-A8A1-F582AF39C4E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0" y="15934"/>
                    <a:ext cx="879" cy="9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altLang="ru-RU" sz="750"/>
                  </a:p>
                </p:txBody>
              </p:sp>
              <p:sp>
                <p:nvSpPr>
                  <p:cNvPr id="19473" name="Text Box 17">
                    <a:extLst>
                      <a:ext uri="{FF2B5EF4-FFF2-40B4-BE49-F238E27FC236}">
                        <a16:creationId xmlns:a16="http://schemas.microsoft.com/office/drawing/2014/main" id="{8430A6D6-A049-44AC-A215-C65BC9C3C72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2" y="14775"/>
                    <a:ext cx="711" cy="10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19474" name="Text Box 18">
                    <a:extLst>
                      <a:ext uri="{FF2B5EF4-FFF2-40B4-BE49-F238E27FC236}">
                        <a16:creationId xmlns:a16="http://schemas.microsoft.com/office/drawing/2014/main" id="{855C77B9-74F9-49EF-8929-7D77CD30625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23" y="15412"/>
                    <a:ext cx="711" cy="12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19475" name="Text Box 19">
                    <a:extLst>
                      <a:ext uri="{FF2B5EF4-FFF2-40B4-BE49-F238E27FC236}">
                        <a16:creationId xmlns:a16="http://schemas.microsoft.com/office/drawing/2014/main" id="{94BBF01F-72A4-428B-B75C-05E00BF90A7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33" y="15506"/>
                    <a:ext cx="673" cy="14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19476" name="Text Box 20">
                    <a:extLst>
                      <a:ext uri="{FF2B5EF4-FFF2-40B4-BE49-F238E27FC236}">
                        <a16:creationId xmlns:a16="http://schemas.microsoft.com/office/drawing/2014/main" id="{4A54341A-7626-47A0-BEDF-B8F9B9B9F4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7" y="15691"/>
                    <a:ext cx="897" cy="86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</p:grpSp>
          </p:grpSp>
        </p:grpSp>
        <p:sp>
          <p:nvSpPr>
            <p:cNvPr id="19477" name="Line 21">
              <a:extLst>
                <a:ext uri="{FF2B5EF4-FFF2-40B4-BE49-F238E27FC236}">
                  <a16:creationId xmlns:a16="http://schemas.microsoft.com/office/drawing/2014/main" id="{9B7E5438-549A-45AE-998E-BCDA9FAFE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12247"/>
              <a:ext cx="3765" cy="3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78" name="Line 22">
              <a:extLst>
                <a:ext uri="{FF2B5EF4-FFF2-40B4-BE49-F238E27FC236}">
                  <a16:creationId xmlns:a16="http://schemas.microsoft.com/office/drawing/2014/main" id="{6DE19559-F97B-4141-A3E8-56A8E0B65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12247"/>
              <a:ext cx="4305" cy="3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79" name="Line 23">
              <a:extLst>
                <a:ext uri="{FF2B5EF4-FFF2-40B4-BE49-F238E27FC236}">
                  <a16:creationId xmlns:a16="http://schemas.microsoft.com/office/drawing/2014/main" id="{F07A3BB6-2BF5-4894-A053-88ABB714F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60" y="15232"/>
              <a:ext cx="1155" cy="10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80" name="Line 24">
              <a:extLst>
                <a:ext uri="{FF2B5EF4-FFF2-40B4-BE49-F238E27FC236}">
                  <a16:creationId xmlns:a16="http://schemas.microsoft.com/office/drawing/2014/main" id="{74C91ECB-841B-4069-B1AF-B7BC54EA7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0" y="15427"/>
              <a:ext cx="765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81" name="Line 25">
              <a:extLst>
                <a:ext uri="{FF2B5EF4-FFF2-40B4-BE49-F238E27FC236}">
                  <a16:creationId xmlns:a16="http://schemas.microsoft.com/office/drawing/2014/main" id="{9E123FD1-59FA-4EF8-A327-52EAF18D4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15592"/>
              <a:ext cx="615" cy="6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82" name="Line 26">
              <a:extLst>
                <a:ext uri="{FF2B5EF4-FFF2-40B4-BE49-F238E27FC236}">
                  <a16:creationId xmlns:a16="http://schemas.microsoft.com/office/drawing/2014/main" id="{7794217F-3B71-4C82-AA1F-27A884E00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0" y="15907"/>
              <a:ext cx="36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83" name="Line 27">
              <a:extLst>
                <a:ext uri="{FF2B5EF4-FFF2-40B4-BE49-F238E27FC236}">
                  <a16:creationId xmlns:a16="http://schemas.microsoft.com/office/drawing/2014/main" id="{7D488BA0-E089-4A6C-B838-DC6ED3250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0" y="16057"/>
              <a:ext cx="15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84" name="Line 28">
              <a:extLst>
                <a:ext uri="{FF2B5EF4-FFF2-40B4-BE49-F238E27FC236}">
                  <a16:creationId xmlns:a16="http://schemas.microsoft.com/office/drawing/2014/main" id="{87C44DA7-4073-43B3-9A1C-E48008765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0" y="16117"/>
              <a:ext cx="105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85" name="Line 29">
              <a:extLst>
                <a:ext uri="{FF2B5EF4-FFF2-40B4-BE49-F238E27FC236}">
                  <a16:creationId xmlns:a16="http://schemas.microsoft.com/office/drawing/2014/main" id="{116A893E-0989-4013-BBCE-716F92146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5" y="13402"/>
              <a:ext cx="2595" cy="27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86" name="Line 30">
              <a:extLst>
                <a:ext uri="{FF2B5EF4-FFF2-40B4-BE49-F238E27FC236}">
                  <a16:creationId xmlns:a16="http://schemas.microsoft.com/office/drawing/2014/main" id="{57E379BF-6FDB-4790-8ADE-D944E88E70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85" y="13777"/>
              <a:ext cx="2715" cy="2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87" name="Line 31">
              <a:extLst>
                <a:ext uri="{FF2B5EF4-FFF2-40B4-BE49-F238E27FC236}">
                  <a16:creationId xmlns:a16="http://schemas.microsoft.com/office/drawing/2014/main" id="{4AF15070-A2E4-4B75-B62F-78DDE9225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5" y="16087"/>
              <a:ext cx="120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88" name="Line 32">
              <a:extLst>
                <a:ext uri="{FF2B5EF4-FFF2-40B4-BE49-F238E27FC236}">
                  <a16:creationId xmlns:a16="http://schemas.microsoft.com/office/drawing/2014/main" id="{6CBE6AC7-2084-4DB4-A055-68360EC41C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15" y="16102"/>
              <a:ext cx="15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89" name="Line 33">
              <a:extLst>
                <a:ext uri="{FF2B5EF4-FFF2-40B4-BE49-F238E27FC236}">
                  <a16:creationId xmlns:a16="http://schemas.microsoft.com/office/drawing/2014/main" id="{B4A3DA92-FE20-4403-9EAB-D062373C3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40" y="14137"/>
              <a:ext cx="2385" cy="2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90" name="Line 34">
              <a:extLst>
                <a:ext uri="{FF2B5EF4-FFF2-40B4-BE49-F238E27FC236}">
                  <a16:creationId xmlns:a16="http://schemas.microsoft.com/office/drawing/2014/main" id="{88607352-4370-4EA9-BD50-93F80474C7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5" y="15517"/>
              <a:ext cx="840" cy="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91" name="Line 35">
              <a:extLst>
                <a:ext uri="{FF2B5EF4-FFF2-40B4-BE49-F238E27FC236}">
                  <a16:creationId xmlns:a16="http://schemas.microsoft.com/office/drawing/2014/main" id="{8B872C6A-E1F3-48C3-813D-03B0AA7021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60" y="15937"/>
              <a:ext cx="33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92" name="Line 36">
              <a:extLst>
                <a:ext uri="{FF2B5EF4-FFF2-40B4-BE49-F238E27FC236}">
                  <a16:creationId xmlns:a16="http://schemas.microsoft.com/office/drawing/2014/main" id="{C6F25B38-B2FD-4F00-9DCB-BE9F9053D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10" y="16087"/>
              <a:ext cx="165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93" name="Line 37">
              <a:extLst>
                <a:ext uri="{FF2B5EF4-FFF2-40B4-BE49-F238E27FC236}">
                  <a16:creationId xmlns:a16="http://schemas.microsoft.com/office/drawing/2014/main" id="{49DB8C79-7636-422A-8351-91A0B30ADF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0" y="16012"/>
              <a:ext cx="195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94" name="Line 38">
              <a:extLst>
                <a:ext uri="{FF2B5EF4-FFF2-40B4-BE49-F238E27FC236}">
                  <a16:creationId xmlns:a16="http://schemas.microsoft.com/office/drawing/2014/main" id="{B7847C88-F4EE-4EAC-B928-FA5E3B824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0" y="16162"/>
              <a:ext cx="105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95" name="Line 39">
              <a:extLst>
                <a:ext uri="{FF2B5EF4-FFF2-40B4-BE49-F238E27FC236}">
                  <a16:creationId xmlns:a16="http://schemas.microsoft.com/office/drawing/2014/main" id="{AB0CE6B2-06F3-4CAC-BAB6-518332EC9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" y="15067"/>
              <a:ext cx="1095" cy="1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96" name="Line 40">
              <a:extLst>
                <a:ext uri="{FF2B5EF4-FFF2-40B4-BE49-F238E27FC236}">
                  <a16:creationId xmlns:a16="http://schemas.microsoft.com/office/drawing/2014/main" id="{4B71A1F7-D0FE-478B-B626-ADCB359CF8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55" y="15247"/>
              <a:ext cx="1080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97" name="Line 41">
              <a:extLst>
                <a:ext uri="{FF2B5EF4-FFF2-40B4-BE49-F238E27FC236}">
                  <a16:creationId xmlns:a16="http://schemas.microsoft.com/office/drawing/2014/main" id="{4EC9878F-E39C-48CD-BAAC-617D9AB15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5" y="16132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98" name="Line 42">
              <a:extLst>
                <a:ext uri="{FF2B5EF4-FFF2-40B4-BE49-F238E27FC236}">
                  <a16:creationId xmlns:a16="http://schemas.microsoft.com/office/drawing/2014/main" id="{B50659CD-D1D9-4F64-A06B-48F072577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85" y="15547"/>
              <a:ext cx="780" cy="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499" name="Line 43">
              <a:extLst>
                <a:ext uri="{FF2B5EF4-FFF2-40B4-BE49-F238E27FC236}">
                  <a16:creationId xmlns:a16="http://schemas.microsoft.com/office/drawing/2014/main" id="{725FB624-C854-4600-BCAC-CEC7B920E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5" y="15682"/>
              <a:ext cx="540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500" name="Line 44">
              <a:extLst>
                <a:ext uri="{FF2B5EF4-FFF2-40B4-BE49-F238E27FC236}">
                  <a16:creationId xmlns:a16="http://schemas.microsoft.com/office/drawing/2014/main" id="{E4EFF5A3-06BE-4E13-A0F4-076AA5E47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5" y="15817"/>
              <a:ext cx="390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501" name="Line 45">
              <a:extLst>
                <a:ext uri="{FF2B5EF4-FFF2-40B4-BE49-F238E27FC236}">
                  <a16:creationId xmlns:a16="http://schemas.microsoft.com/office/drawing/2014/main" id="{05546628-950A-405A-AD52-1650C805A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0" y="15952"/>
              <a:ext cx="30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9502" name="Line 46">
              <a:extLst>
                <a:ext uri="{FF2B5EF4-FFF2-40B4-BE49-F238E27FC236}">
                  <a16:creationId xmlns:a16="http://schemas.microsoft.com/office/drawing/2014/main" id="{69B7D7BD-D279-434E-9088-77A661B71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0" y="16102"/>
              <a:ext cx="120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sp>
        <p:nvSpPr>
          <p:cNvPr id="19503" name="Text Box 47">
            <a:extLst>
              <a:ext uri="{FF2B5EF4-FFF2-40B4-BE49-F238E27FC236}">
                <a16:creationId xmlns:a16="http://schemas.microsoft.com/office/drawing/2014/main" id="{5E27B54F-0C02-4414-86C8-C2F6606E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394" y="1288256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ru-RU" sz="1350"/>
          </a:p>
        </p:txBody>
      </p:sp>
      <p:sp>
        <p:nvSpPr>
          <p:cNvPr id="19504" name="Rectangle 48">
            <a:extLst>
              <a:ext uri="{FF2B5EF4-FFF2-40B4-BE49-F238E27FC236}">
                <a16:creationId xmlns:a16="http://schemas.microsoft.com/office/drawing/2014/main" id="{35969F5A-17B2-4495-A442-E1476EA09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05" name="Rectangle 49">
            <a:extLst>
              <a:ext uri="{FF2B5EF4-FFF2-40B4-BE49-F238E27FC236}">
                <a16:creationId xmlns:a16="http://schemas.microsoft.com/office/drawing/2014/main" id="{F69C969E-64B5-417B-95E9-9C9BB84D5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06" name="Rectangle 50">
            <a:extLst>
              <a:ext uri="{FF2B5EF4-FFF2-40B4-BE49-F238E27FC236}">
                <a16:creationId xmlns:a16="http://schemas.microsoft.com/office/drawing/2014/main" id="{A85034F5-87DD-4218-9204-809C5D71F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07" name="Rectangle 51">
            <a:extLst>
              <a:ext uri="{FF2B5EF4-FFF2-40B4-BE49-F238E27FC236}">
                <a16:creationId xmlns:a16="http://schemas.microsoft.com/office/drawing/2014/main" id="{40F9A99A-A9DF-4DC6-96E7-A65982B40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08" name="Rectangle 52">
            <a:extLst>
              <a:ext uri="{FF2B5EF4-FFF2-40B4-BE49-F238E27FC236}">
                <a16:creationId xmlns:a16="http://schemas.microsoft.com/office/drawing/2014/main" id="{2D4EE1F3-A0A9-44BB-8EB8-391EDDFD2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09" name="Rectangle 53">
            <a:extLst>
              <a:ext uri="{FF2B5EF4-FFF2-40B4-BE49-F238E27FC236}">
                <a16:creationId xmlns:a16="http://schemas.microsoft.com/office/drawing/2014/main" id="{E2320EAA-72A0-4013-8634-107DF5D87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15" name="Text Box 59">
            <a:extLst>
              <a:ext uri="{FF2B5EF4-FFF2-40B4-BE49-F238E27FC236}">
                <a16:creationId xmlns:a16="http://schemas.microsoft.com/office/drawing/2014/main" id="{92077D96-1C8A-4FDA-B72B-EDA0FD58A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1428750"/>
            <a:ext cx="41905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2800" dirty="0"/>
              <a:t>GENE 0572 Uridine Kinase</a:t>
            </a:r>
            <a:r>
              <a:rPr lang="en-GB" altLang="ru-RU" sz="1350" dirty="0"/>
              <a:t>:</a:t>
            </a:r>
          </a:p>
        </p:txBody>
      </p:sp>
      <p:sp>
        <p:nvSpPr>
          <p:cNvPr id="19517" name="Rectangle 61">
            <a:extLst>
              <a:ext uri="{FF2B5EF4-FFF2-40B4-BE49-F238E27FC236}">
                <a16:creationId xmlns:a16="http://schemas.microsoft.com/office/drawing/2014/main" id="{9DCF90F8-83BC-4D88-AADC-A6FDF48CD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18" name="Rectangle 62">
            <a:extLst>
              <a:ext uri="{FF2B5EF4-FFF2-40B4-BE49-F238E27FC236}">
                <a16:creationId xmlns:a16="http://schemas.microsoft.com/office/drawing/2014/main" id="{ACF1F93B-C18F-4CB3-BAC3-F8DB90EE8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19" name="Rectangle 63">
            <a:extLst>
              <a:ext uri="{FF2B5EF4-FFF2-40B4-BE49-F238E27FC236}">
                <a16:creationId xmlns:a16="http://schemas.microsoft.com/office/drawing/2014/main" id="{1F140BD5-F99F-4F34-BB52-5053EF5B1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20" name="Rectangle 64">
            <a:extLst>
              <a:ext uri="{FF2B5EF4-FFF2-40B4-BE49-F238E27FC236}">
                <a16:creationId xmlns:a16="http://schemas.microsoft.com/office/drawing/2014/main" id="{118EADF8-E5D8-4EA8-B536-0CA73037E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21" name="Rectangle 65">
            <a:extLst>
              <a:ext uri="{FF2B5EF4-FFF2-40B4-BE49-F238E27FC236}">
                <a16:creationId xmlns:a16="http://schemas.microsoft.com/office/drawing/2014/main" id="{3D83D707-D156-48CE-A768-563079AA2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22" name="Rectangle 66">
            <a:extLst>
              <a:ext uri="{FF2B5EF4-FFF2-40B4-BE49-F238E27FC236}">
                <a16:creationId xmlns:a16="http://schemas.microsoft.com/office/drawing/2014/main" id="{15AAA0CB-74F6-45C5-91E3-5DDEB976D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23" name="Rectangle 67">
            <a:extLst>
              <a:ext uri="{FF2B5EF4-FFF2-40B4-BE49-F238E27FC236}">
                <a16:creationId xmlns:a16="http://schemas.microsoft.com/office/drawing/2014/main" id="{CEC058E0-CE17-4CE4-A948-DCEAC4A26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9524" name="Text Box 68">
            <a:extLst>
              <a:ext uri="{FF2B5EF4-FFF2-40B4-BE49-F238E27FC236}">
                <a16:creationId xmlns:a16="http://schemas.microsoft.com/office/drawing/2014/main" id="{4D709B27-738B-4FA5-A083-87803A964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794" y="1916906"/>
            <a:ext cx="142673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1350"/>
              <a:t>presence  pattern</a:t>
            </a:r>
          </a:p>
        </p:txBody>
      </p:sp>
    </p:spTree>
    <p:extLst>
      <p:ext uri="{BB962C8B-B14F-4D97-AF65-F5344CB8AC3E}">
        <p14:creationId xmlns:p14="http://schemas.microsoft.com/office/powerpoint/2010/main" val="3558238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A6B3485-4F47-4C12-BCBF-98FE7FFEB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5943600" cy="4514850"/>
          </a:xfrm>
        </p:spPr>
        <p:txBody>
          <a:bodyPr/>
          <a:lstStyle/>
          <a:p>
            <a:r>
              <a:rPr lang="en-GB" altLang="ru-RU" dirty="0"/>
              <a:t>         </a:t>
            </a:r>
          </a:p>
        </p:txBody>
      </p:sp>
      <p:grpSp>
        <p:nvGrpSpPr>
          <p:cNvPr id="20483" name="Group 3">
            <a:extLst>
              <a:ext uri="{FF2B5EF4-FFF2-40B4-BE49-F238E27FC236}">
                <a16:creationId xmlns:a16="http://schemas.microsoft.com/office/drawing/2014/main" id="{D180499B-3100-46F7-8B63-12D715873DCD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1543050"/>
            <a:ext cx="4514850" cy="2743200"/>
            <a:chOff x="754" y="12204"/>
            <a:chExt cx="9088" cy="4761"/>
          </a:xfrm>
        </p:grpSpPr>
        <p:grpSp>
          <p:nvGrpSpPr>
            <p:cNvPr id="20484" name="Group 4">
              <a:extLst>
                <a:ext uri="{FF2B5EF4-FFF2-40B4-BE49-F238E27FC236}">
                  <a16:creationId xmlns:a16="http://schemas.microsoft.com/office/drawing/2014/main" id="{63414AFB-653E-437D-B083-6ADF6F872B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" y="12204"/>
              <a:ext cx="9088" cy="4761"/>
              <a:chOff x="754" y="12204"/>
              <a:chExt cx="9088" cy="4761"/>
            </a:xfrm>
          </p:grpSpPr>
          <p:sp>
            <p:nvSpPr>
              <p:cNvPr id="20485" name="Text Box 5">
                <a:extLst>
                  <a:ext uri="{FF2B5EF4-FFF2-40B4-BE49-F238E27FC236}">
                    <a16:creationId xmlns:a16="http://schemas.microsoft.com/office/drawing/2014/main" id="{602ADABE-AAF0-4D99-AC9B-6935F44F3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7" y="14554"/>
                <a:ext cx="628" cy="1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altLang="ru-RU" sz="1050"/>
              </a:p>
            </p:txBody>
          </p:sp>
          <p:sp>
            <p:nvSpPr>
              <p:cNvPr id="20486" name="Text Box 6">
                <a:extLst>
                  <a:ext uri="{FF2B5EF4-FFF2-40B4-BE49-F238E27FC236}">
                    <a16:creationId xmlns:a16="http://schemas.microsoft.com/office/drawing/2014/main" id="{1E11A3B0-0DD9-45C1-9D2F-AF6C013DDE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8" y="15281"/>
                <a:ext cx="954" cy="8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altLang="ru-RU" sz="1050"/>
              </a:p>
            </p:txBody>
          </p:sp>
          <p:grpSp>
            <p:nvGrpSpPr>
              <p:cNvPr id="20487" name="Group 7">
                <a:extLst>
                  <a:ext uri="{FF2B5EF4-FFF2-40B4-BE49-F238E27FC236}">
                    <a16:creationId xmlns:a16="http://schemas.microsoft.com/office/drawing/2014/main" id="{097A83CF-2273-431F-9D76-DD193514C6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4" y="12204"/>
                <a:ext cx="9088" cy="4761"/>
                <a:chOff x="754" y="12204"/>
                <a:chExt cx="9088" cy="4761"/>
              </a:xfrm>
            </p:grpSpPr>
            <p:sp>
              <p:nvSpPr>
                <p:cNvPr id="20488" name="Text Box 8">
                  <a:extLst>
                    <a:ext uri="{FF2B5EF4-FFF2-40B4-BE49-F238E27FC236}">
                      <a16:creationId xmlns:a16="http://schemas.microsoft.com/office/drawing/2014/main" id="{EFDC4DD4-0121-43B3-A090-B08445F5F1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4" y="16123"/>
                  <a:ext cx="9088" cy="7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 altLang="ru-RU" sz="750" b="1"/>
                    <a:t>y     o     z    m      k     a     p     b    l    w    d    c    r         n    s    f    g    h     e     x    j     u       t      i     q    v</a:t>
                  </a:r>
                </a:p>
              </p:txBody>
            </p:sp>
            <p:sp>
              <p:nvSpPr>
                <p:cNvPr id="20489" name="Text Box 9">
                  <a:extLst>
                    <a:ext uri="{FF2B5EF4-FFF2-40B4-BE49-F238E27FC236}">
                      <a16:creationId xmlns:a16="http://schemas.microsoft.com/office/drawing/2014/main" id="{497D984E-2096-4CE6-BE9D-64111F0E3C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57" y="14270"/>
                  <a:ext cx="548" cy="7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sp>
              <p:nvSpPr>
                <p:cNvPr id="20490" name="Text Box 10">
                  <a:extLst>
                    <a:ext uri="{FF2B5EF4-FFF2-40B4-BE49-F238E27FC236}">
                      <a16:creationId xmlns:a16="http://schemas.microsoft.com/office/drawing/2014/main" id="{DB18AEC5-8886-47E6-B42D-20320AF436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6" y="15319"/>
                  <a:ext cx="655" cy="9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sp>
              <p:nvSpPr>
                <p:cNvPr id="20491" name="Text Box 11">
                  <a:extLst>
                    <a:ext uri="{FF2B5EF4-FFF2-40B4-BE49-F238E27FC236}">
                      <a16:creationId xmlns:a16="http://schemas.microsoft.com/office/drawing/2014/main" id="{52D4A08F-6FB7-4006-B897-229FA6D024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9" y="15637"/>
                  <a:ext cx="637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sp>
              <p:nvSpPr>
                <p:cNvPr id="20492" name="Text Box 12">
                  <a:extLst>
                    <a:ext uri="{FF2B5EF4-FFF2-40B4-BE49-F238E27FC236}">
                      <a16:creationId xmlns:a16="http://schemas.microsoft.com/office/drawing/2014/main" id="{7CC6142E-3B63-4616-9263-D7D88C4A1E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1" y="15075"/>
                  <a:ext cx="674" cy="1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altLang="ru-RU" sz="1050"/>
                </a:p>
              </p:txBody>
            </p:sp>
            <p:grpSp>
              <p:nvGrpSpPr>
                <p:cNvPr id="20493" name="Group 13">
                  <a:extLst>
                    <a:ext uri="{FF2B5EF4-FFF2-40B4-BE49-F238E27FC236}">
                      <a16:creationId xmlns:a16="http://schemas.microsoft.com/office/drawing/2014/main" id="{C32A22A1-EC9E-4D75-8A02-2621660325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70" y="12204"/>
                  <a:ext cx="3814" cy="4761"/>
                  <a:chOff x="4170" y="12204"/>
                  <a:chExt cx="3814" cy="4761"/>
                </a:xfrm>
              </p:grpSpPr>
              <p:sp>
                <p:nvSpPr>
                  <p:cNvPr id="20494" name="Text Box 14">
                    <a:extLst>
                      <a:ext uri="{FF2B5EF4-FFF2-40B4-BE49-F238E27FC236}">
                        <a16:creationId xmlns:a16="http://schemas.microsoft.com/office/drawing/2014/main" id="{B7BA8AA3-7168-4617-B7DA-50F8C35D61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1" y="12204"/>
                    <a:ext cx="1047" cy="4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altLang="ru-RU" sz="1050"/>
                  </a:p>
                  <a:p>
                    <a:endParaRPr lang="en-GB" altLang="ru-RU" sz="750"/>
                  </a:p>
                </p:txBody>
              </p:sp>
              <p:sp>
                <p:nvSpPr>
                  <p:cNvPr id="20495" name="Text Box 15">
                    <a:extLst>
                      <a:ext uri="{FF2B5EF4-FFF2-40B4-BE49-F238E27FC236}">
                        <a16:creationId xmlns:a16="http://schemas.microsoft.com/office/drawing/2014/main" id="{FDBDE6B9-2E84-445F-BEBA-0EFC714F4F1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9" y="13823"/>
                    <a:ext cx="860" cy="4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1000"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20496" name="Text Box 16">
                    <a:extLst>
                      <a:ext uri="{FF2B5EF4-FFF2-40B4-BE49-F238E27FC236}">
                        <a16:creationId xmlns:a16="http://schemas.microsoft.com/office/drawing/2014/main" id="{9FEF9CC5-B87A-4102-8358-32606592D3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0" y="15934"/>
                    <a:ext cx="879" cy="9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altLang="ru-RU" sz="750"/>
                  </a:p>
                </p:txBody>
              </p:sp>
              <p:sp>
                <p:nvSpPr>
                  <p:cNvPr id="20497" name="Text Box 17">
                    <a:extLst>
                      <a:ext uri="{FF2B5EF4-FFF2-40B4-BE49-F238E27FC236}">
                        <a16:creationId xmlns:a16="http://schemas.microsoft.com/office/drawing/2014/main" id="{0CD67024-234E-428D-87BE-9C1EEB5719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2" y="14775"/>
                    <a:ext cx="711" cy="10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20498" name="Text Box 18">
                    <a:extLst>
                      <a:ext uri="{FF2B5EF4-FFF2-40B4-BE49-F238E27FC236}">
                        <a16:creationId xmlns:a16="http://schemas.microsoft.com/office/drawing/2014/main" id="{225571AB-3B55-4C1C-A45E-9D6B430102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23" y="15412"/>
                    <a:ext cx="711" cy="12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20499" name="Text Box 19">
                    <a:extLst>
                      <a:ext uri="{FF2B5EF4-FFF2-40B4-BE49-F238E27FC236}">
                        <a16:creationId xmlns:a16="http://schemas.microsoft.com/office/drawing/2014/main" id="{9E7B734D-73E6-4960-8792-465C2328FB7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33" y="15506"/>
                    <a:ext cx="673" cy="14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  <p:sp>
                <p:nvSpPr>
                  <p:cNvPr id="20500" name="Text Box 20">
                    <a:extLst>
                      <a:ext uri="{FF2B5EF4-FFF2-40B4-BE49-F238E27FC236}">
                        <a16:creationId xmlns:a16="http://schemas.microsoft.com/office/drawing/2014/main" id="{18D792E2-243B-4845-9B22-4CC53B700F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7" y="15691"/>
                    <a:ext cx="897" cy="86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altLang="ru-RU" sz="1050"/>
                  </a:p>
                </p:txBody>
              </p:sp>
            </p:grpSp>
          </p:grpSp>
        </p:grpSp>
        <p:sp>
          <p:nvSpPr>
            <p:cNvPr id="20501" name="Line 21">
              <a:extLst>
                <a:ext uri="{FF2B5EF4-FFF2-40B4-BE49-F238E27FC236}">
                  <a16:creationId xmlns:a16="http://schemas.microsoft.com/office/drawing/2014/main" id="{EAE328BB-3B84-4F4F-B8DE-3E6C2D49A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12247"/>
              <a:ext cx="3765" cy="3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02" name="Line 22">
              <a:extLst>
                <a:ext uri="{FF2B5EF4-FFF2-40B4-BE49-F238E27FC236}">
                  <a16:creationId xmlns:a16="http://schemas.microsoft.com/office/drawing/2014/main" id="{027BDF2B-D739-492F-8410-22D3B96E6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12247"/>
              <a:ext cx="4305" cy="3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03" name="Line 23">
              <a:extLst>
                <a:ext uri="{FF2B5EF4-FFF2-40B4-BE49-F238E27FC236}">
                  <a16:creationId xmlns:a16="http://schemas.microsoft.com/office/drawing/2014/main" id="{BC4B91AF-1991-4D8C-B065-8A4BCC000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60" y="15232"/>
              <a:ext cx="1155" cy="10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04" name="Line 24">
              <a:extLst>
                <a:ext uri="{FF2B5EF4-FFF2-40B4-BE49-F238E27FC236}">
                  <a16:creationId xmlns:a16="http://schemas.microsoft.com/office/drawing/2014/main" id="{E5C378D9-5EDF-4D14-A354-E3D0FCA08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0" y="15427"/>
              <a:ext cx="765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05" name="Line 25">
              <a:extLst>
                <a:ext uri="{FF2B5EF4-FFF2-40B4-BE49-F238E27FC236}">
                  <a16:creationId xmlns:a16="http://schemas.microsoft.com/office/drawing/2014/main" id="{7B2BCAF6-1637-42DC-AF16-C7ED1D4F1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15592"/>
              <a:ext cx="615" cy="6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06" name="Line 26">
              <a:extLst>
                <a:ext uri="{FF2B5EF4-FFF2-40B4-BE49-F238E27FC236}">
                  <a16:creationId xmlns:a16="http://schemas.microsoft.com/office/drawing/2014/main" id="{B394FB40-C0D8-4A54-9443-0EBE55322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0" y="15907"/>
              <a:ext cx="36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07" name="Line 27">
              <a:extLst>
                <a:ext uri="{FF2B5EF4-FFF2-40B4-BE49-F238E27FC236}">
                  <a16:creationId xmlns:a16="http://schemas.microsoft.com/office/drawing/2014/main" id="{2E8B74F8-6AF0-40D1-9A3E-4BE5698E85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0" y="16057"/>
              <a:ext cx="15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08" name="Line 28">
              <a:extLst>
                <a:ext uri="{FF2B5EF4-FFF2-40B4-BE49-F238E27FC236}">
                  <a16:creationId xmlns:a16="http://schemas.microsoft.com/office/drawing/2014/main" id="{FFFC1F8E-978F-410A-8666-CA2EDC8044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0" y="16117"/>
              <a:ext cx="105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09" name="Line 29">
              <a:extLst>
                <a:ext uri="{FF2B5EF4-FFF2-40B4-BE49-F238E27FC236}">
                  <a16:creationId xmlns:a16="http://schemas.microsoft.com/office/drawing/2014/main" id="{2923DCA2-AC8B-4FBB-A8EB-DA6B83810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5" y="13402"/>
              <a:ext cx="2595" cy="27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10" name="Line 30">
              <a:extLst>
                <a:ext uri="{FF2B5EF4-FFF2-40B4-BE49-F238E27FC236}">
                  <a16:creationId xmlns:a16="http://schemas.microsoft.com/office/drawing/2014/main" id="{1E46C598-4E5B-4352-AFE2-C9BB0BD41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85" y="13777"/>
              <a:ext cx="2715" cy="2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11" name="Line 31">
              <a:extLst>
                <a:ext uri="{FF2B5EF4-FFF2-40B4-BE49-F238E27FC236}">
                  <a16:creationId xmlns:a16="http://schemas.microsoft.com/office/drawing/2014/main" id="{E8D3585B-1D68-49C0-86F8-D3BEAB0EEC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5" y="16087"/>
              <a:ext cx="120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12" name="Line 32">
              <a:extLst>
                <a:ext uri="{FF2B5EF4-FFF2-40B4-BE49-F238E27FC236}">
                  <a16:creationId xmlns:a16="http://schemas.microsoft.com/office/drawing/2014/main" id="{897AD788-83E2-4604-A210-9C8C43B26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15" y="16102"/>
              <a:ext cx="150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13" name="Line 33">
              <a:extLst>
                <a:ext uri="{FF2B5EF4-FFF2-40B4-BE49-F238E27FC236}">
                  <a16:creationId xmlns:a16="http://schemas.microsoft.com/office/drawing/2014/main" id="{C8FE475B-2F9F-44D6-BC13-3FFEF6919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40" y="14137"/>
              <a:ext cx="2385" cy="2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14" name="Line 34">
              <a:extLst>
                <a:ext uri="{FF2B5EF4-FFF2-40B4-BE49-F238E27FC236}">
                  <a16:creationId xmlns:a16="http://schemas.microsoft.com/office/drawing/2014/main" id="{30B10E91-3A12-46D8-919D-42C3E87AF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5" y="15517"/>
              <a:ext cx="840" cy="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15" name="Line 35">
              <a:extLst>
                <a:ext uri="{FF2B5EF4-FFF2-40B4-BE49-F238E27FC236}">
                  <a16:creationId xmlns:a16="http://schemas.microsoft.com/office/drawing/2014/main" id="{9F024991-3729-4F72-A34A-D18FBB403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60" y="15937"/>
              <a:ext cx="33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16" name="Line 36">
              <a:extLst>
                <a:ext uri="{FF2B5EF4-FFF2-40B4-BE49-F238E27FC236}">
                  <a16:creationId xmlns:a16="http://schemas.microsoft.com/office/drawing/2014/main" id="{B58A1527-DF62-4CA8-A19F-1965700D4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10" y="16087"/>
              <a:ext cx="165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17" name="Line 37">
              <a:extLst>
                <a:ext uri="{FF2B5EF4-FFF2-40B4-BE49-F238E27FC236}">
                  <a16:creationId xmlns:a16="http://schemas.microsoft.com/office/drawing/2014/main" id="{E397834C-6F36-42B0-A0C6-5CD63795A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0" y="16012"/>
              <a:ext cx="195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18" name="Line 38">
              <a:extLst>
                <a:ext uri="{FF2B5EF4-FFF2-40B4-BE49-F238E27FC236}">
                  <a16:creationId xmlns:a16="http://schemas.microsoft.com/office/drawing/2014/main" id="{69966E58-3083-4EA6-B7BE-2AB4AD7418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0" y="16162"/>
              <a:ext cx="105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19" name="Line 39">
              <a:extLst>
                <a:ext uri="{FF2B5EF4-FFF2-40B4-BE49-F238E27FC236}">
                  <a16:creationId xmlns:a16="http://schemas.microsoft.com/office/drawing/2014/main" id="{A4189486-2CC3-4918-979F-4874E3F37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" y="15067"/>
              <a:ext cx="1095" cy="1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20" name="Line 40">
              <a:extLst>
                <a:ext uri="{FF2B5EF4-FFF2-40B4-BE49-F238E27FC236}">
                  <a16:creationId xmlns:a16="http://schemas.microsoft.com/office/drawing/2014/main" id="{37188107-6BB6-4610-9927-F4C5D29D0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55" y="15247"/>
              <a:ext cx="1080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21" name="Line 41">
              <a:extLst>
                <a:ext uri="{FF2B5EF4-FFF2-40B4-BE49-F238E27FC236}">
                  <a16:creationId xmlns:a16="http://schemas.microsoft.com/office/drawing/2014/main" id="{F8B70DDF-17CA-4B78-82BF-E56F81717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5" y="16132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22" name="Line 42">
              <a:extLst>
                <a:ext uri="{FF2B5EF4-FFF2-40B4-BE49-F238E27FC236}">
                  <a16:creationId xmlns:a16="http://schemas.microsoft.com/office/drawing/2014/main" id="{945A1ADE-238D-409C-A6F0-FD74A53FAC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85" y="15547"/>
              <a:ext cx="780" cy="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23" name="Line 43">
              <a:extLst>
                <a:ext uri="{FF2B5EF4-FFF2-40B4-BE49-F238E27FC236}">
                  <a16:creationId xmlns:a16="http://schemas.microsoft.com/office/drawing/2014/main" id="{5D951F78-32A5-4A08-B352-0ED01EDBF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5" y="15682"/>
              <a:ext cx="540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24" name="Line 44">
              <a:extLst>
                <a:ext uri="{FF2B5EF4-FFF2-40B4-BE49-F238E27FC236}">
                  <a16:creationId xmlns:a16="http://schemas.microsoft.com/office/drawing/2014/main" id="{317A932A-7704-46D2-8559-742525411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5" y="15817"/>
              <a:ext cx="390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25" name="Line 45">
              <a:extLst>
                <a:ext uri="{FF2B5EF4-FFF2-40B4-BE49-F238E27FC236}">
                  <a16:creationId xmlns:a16="http://schemas.microsoft.com/office/drawing/2014/main" id="{1B78588F-A9A6-41FD-A317-489F7F8130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0" y="15952"/>
              <a:ext cx="30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26" name="Line 46">
              <a:extLst>
                <a:ext uri="{FF2B5EF4-FFF2-40B4-BE49-F238E27FC236}">
                  <a16:creationId xmlns:a16="http://schemas.microsoft.com/office/drawing/2014/main" id="{F91A0E9A-5602-403E-B604-41BAC6FA2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0" y="16102"/>
              <a:ext cx="120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sp>
        <p:nvSpPr>
          <p:cNvPr id="20527" name="Text Box 47">
            <a:extLst>
              <a:ext uri="{FF2B5EF4-FFF2-40B4-BE49-F238E27FC236}">
                <a16:creationId xmlns:a16="http://schemas.microsoft.com/office/drawing/2014/main" id="{70CE27C3-A88F-4E98-AC9F-A692A7094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394" y="1288256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ru-RU" sz="1350"/>
          </a:p>
        </p:txBody>
      </p:sp>
      <p:sp>
        <p:nvSpPr>
          <p:cNvPr id="20528" name="Rectangle 48">
            <a:extLst>
              <a:ext uri="{FF2B5EF4-FFF2-40B4-BE49-F238E27FC236}">
                <a16:creationId xmlns:a16="http://schemas.microsoft.com/office/drawing/2014/main" id="{CF98D748-95A5-4B71-8461-EB6103E69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29" name="Rectangle 49">
            <a:extLst>
              <a:ext uri="{FF2B5EF4-FFF2-40B4-BE49-F238E27FC236}">
                <a16:creationId xmlns:a16="http://schemas.microsoft.com/office/drawing/2014/main" id="{290F36A8-0AA7-472A-9194-9E50E3E4F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30" name="Rectangle 50">
            <a:extLst>
              <a:ext uri="{FF2B5EF4-FFF2-40B4-BE49-F238E27FC236}">
                <a16:creationId xmlns:a16="http://schemas.microsoft.com/office/drawing/2014/main" id="{950FA747-0B5D-4283-8EEA-59F0B0BE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31" name="Rectangle 51">
            <a:extLst>
              <a:ext uri="{FF2B5EF4-FFF2-40B4-BE49-F238E27FC236}">
                <a16:creationId xmlns:a16="http://schemas.microsoft.com/office/drawing/2014/main" id="{F1984284-B466-4C1E-8198-4EB5A1822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32" name="Rectangle 52">
            <a:extLst>
              <a:ext uri="{FF2B5EF4-FFF2-40B4-BE49-F238E27FC236}">
                <a16:creationId xmlns:a16="http://schemas.microsoft.com/office/drawing/2014/main" id="{AB37B31E-45D9-4FA8-8EC1-C3A7DEEE2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33" name="Rectangle 53">
            <a:extLst>
              <a:ext uri="{FF2B5EF4-FFF2-40B4-BE49-F238E27FC236}">
                <a16:creationId xmlns:a16="http://schemas.microsoft.com/office/drawing/2014/main" id="{4DAE3943-4FFE-4392-BC41-8F7352E1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34" name="Rectangle 54" descr="Small grid">
            <a:extLst>
              <a:ext uri="{FF2B5EF4-FFF2-40B4-BE49-F238E27FC236}">
                <a16:creationId xmlns:a16="http://schemas.microsoft.com/office/drawing/2014/main" id="{39441526-5CE4-488A-A89F-AD614290E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25755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36" name="Rectangle 56" descr="Small grid">
            <a:extLst>
              <a:ext uri="{FF2B5EF4-FFF2-40B4-BE49-F238E27FC236}">
                <a16:creationId xmlns:a16="http://schemas.microsoft.com/office/drawing/2014/main" id="{37504120-FE07-4CE1-A0E3-B6DB9769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360045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37" name="Rectangle 57" descr="Small grid">
            <a:extLst>
              <a:ext uri="{FF2B5EF4-FFF2-40B4-BE49-F238E27FC236}">
                <a16:creationId xmlns:a16="http://schemas.microsoft.com/office/drawing/2014/main" id="{5EB95998-EB5B-4473-A097-F602FEC5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14325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38" name="Rectangle 58" descr="Small grid">
            <a:extLst>
              <a:ext uri="{FF2B5EF4-FFF2-40B4-BE49-F238E27FC236}">
                <a16:creationId xmlns:a16="http://schemas.microsoft.com/office/drawing/2014/main" id="{6F6B6128-F89B-4E08-A2BB-35DEEDFD4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257175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39" name="Text Box 59">
            <a:extLst>
              <a:ext uri="{FF2B5EF4-FFF2-40B4-BE49-F238E27FC236}">
                <a16:creationId xmlns:a16="http://schemas.microsoft.com/office/drawing/2014/main" id="{E645EEA4-4503-4AC1-8B77-4AD63505C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35967"/>
            <a:ext cx="71734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ru-RU" sz="2800" dirty="0"/>
              <a:t>GENE 0572 Uridine Kinase Evolutionary history Reconstruction at equal weights</a:t>
            </a:r>
          </a:p>
        </p:txBody>
      </p:sp>
      <p:sp>
        <p:nvSpPr>
          <p:cNvPr id="20540" name="Rectangle 60">
            <a:extLst>
              <a:ext uri="{FF2B5EF4-FFF2-40B4-BE49-F238E27FC236}">
                <a16:creationId xmlns:a16="http://schemas.microsoft.com/office/drawing/2014/main" id="{01E2ADC1-D7DD-40A0-AEA3-5573890C5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41" name="Rectangle 61">
            <a:extLst>
              <a:ext uri="{FF2B5EF4-FFF2-40B4-BE49-F238E27FC236}">
                <a16:creationId xmlns:a16="http://schemas.microsoft.com/office/drawing/2014/main" id="{6EDF1DC3-EE5C-41E1-930C-774B91189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42" name="Rectangle 62">
            <a:extLst>
              <a:ext uri="{FF2B5EF4-FFF2-40B4-BE49-F238E27FC236}">
                <a16:creationId xmlns:a16="http://schemas.microsoft.com/office/drawing/2014/main" id="{FA5347FA-4EBA-4194-B0ED-990689D8D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43" name="Rectangle 63">
            <a:extLst>
              <a:ext uri="{FF2B5EF4-FFF2-40B4-BE49-F238E27FC236}">
                <a16:creationId xmlns:a16="http://schemas.microsoft.com/office/drawing/2014/main" id="{7F52FCBF-10C7-407C-A8F1-CAC8B795C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44" name="Rectangle 64">
            <a:extLst>
              <a:ext uri="{FF2B5EF4-FFF2-40B4-BE49-F238E27FC236}">
                <a16:creationId xmlns:a16="http://schemas.microsoft.com/office/drawing/2014/main" id="{FB181A89-D75F-4F84-B467-8635572EF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45" name="Rectangle 65">
            <a:extLst>
              <a:ext uri="{FF2B5EF4-FFF2-40B4-BE49-F238E27FC236}">
                <a16:creationId xmlns:a16="http://schemas.microsoft.com/office/drawing/2014/main" id="{864E2873-7D08-4BC7-AD66-015A0826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0005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46" name="Rectangle 66">
            <a:extLst>
              <a:ext uri="{FF2B5EF4-FFF2-40B4-BE49-F238E27FC236}">
                <a16:creationId xmlns:a16="http://schemas.microsoft.com/office/drawing/2014/main" id="{8081BD63-C7FD-4AEE-99B9-54E5A891E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94335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47" name="Rectangle 67" descr="Small grid">
            <a:extLst>
              <a:ext uri="{FF2B5EF4-FFF2-40B4-BE49-F238E27FC236}">
                <a16:creationId xmlns:a16="http://schemas.microsoft.com/office/drawing/2014/main" id="{2B776E1E-E1F1-4FF3-9D9B-0E21D6DF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05740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48" name="Rectangle 68" descr="Small grid">
            <a:extLst>
              <a:ext uri="{FF2B5EF4-FFF2-40B4-BE49-F238E27FC236}">
                <a16:creationId xmlns:a16="http://schemas.microsoft.com/office/drawing/2014/main" id="{953593BF-FCE7-48FC-9379-CB9B8F5B4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49" name="Rectangle 69" descr="Small grid">
            <a:extLst>
              <a:ext uri="{FF2B5EF4-FFF2-40B4-BE49-F238E27FC236}">
                <a16:creationId xmlns:a16="http://schemas.microsoft.com/office/drawing/2014/main" id="{23D8D1EC-40A7-4677-944B-583AB498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365760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50" name="Rectangle 70" descr="Small grid">
            <a:extLst>
              <a:ext uri="{FF2B5EF4-FFF2-40B4-BE49-F238E27FC236}">
                <a16:creationId xmlns:a16="http://schemas.microsoft.com/office/drawing/2014/main" id="{E54250B2-72DA-499E-A39C-C94BE6103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60045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51" name="Rectangle 71">
            <a:extLst>
              <a:ext uri="{FF2B5EF4-FFF2-40B4-BE49-F238E27FC236}">
                <a16:creationId xmlns:a16="http://schemas.microsoft.com/office/drawing/2014/main" id="{1C70D7EF-9617-40EA-964F-209B521A5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3371850"/>
            <a:ext cx="57150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52" name="Rectangle 72">
            <a:extLst>
              <a:ext uri="{FF2B5EF4-FFF2-40B4-BE49-F238E27FC236}">
                <a16:creationId xmlns:a16="http://schemas.microsoft.com/office/drawing/2014/main" id="{6CA902DC-E743-46F1-9613-87A1BAC6A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3086100"/>
            <a:ext cx="57150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53" name="Rectangle 73">
            <a:extLst>
              <a:ext uri="{FF2B5EF4-FFF2-40B4-BE49-F238E27FC236}">
                <a16:creationId xmlns:a16="http://schemas.microsoft.com/office/drawing/2014/main" id="{1703FF3C-310E-45E3-B7E8-53DB7ABD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3943350"/>
            <a:ext cx="57150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54" name="Rectangle 74">
            <a:extLst>
              <a:ext uri="{FF2B5EF4-FFF2-40B4-BE49-F238E27FC236}">
                <a16:creationId xmlns:a16="http://schemas.microsoft.com/office/drawing/2014/main" id="{259245F5-939A-4D84-8085-DD09ACB84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943350"/>
            <a:ext cx="57150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58" name="Rectangle 78" descr="Small grid">
            <a:extLst>
              <a:ext uri="{FF2B5EF4-FFF2-40B4-BE49-F238E27FC236}">
                <a16:creationId xmlns:a16="http://schemas.microsoft.com/office/drawing/2014/main" id="{AEABD43A-ABDA-4A3C-9F66-7F78ACEF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137160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59" name="Rectangle 79" descr="Small grid">
            <a:extLst>
              <a:ext uri="{FF2B5EF4-FFF2-40B4-BE49-F238E27FC236}">
                <a16:creationId xmlns:a16="http://schemas.microsoft.com/office/drawing/2014/main" id="{2B641C33-1DF9-4D45-B282-EE8C14A3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31470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60" name="Rectangle 80" descr="Small grid">
            <a:extLst>
              <a:ext uri="{FF2B5EF4-FFF2-40B4-BE49-F238E27FC236}">
                <a16:creationId xmlns:a16="http://schemas.microsoft.com/office/drawing/2014/main" id="{D38902D7-17EF-4532-ADF7-9340877A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60045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61" name="Rectangle 81" descr="Small grid">
            <a:extLst>
              <a:ext uri="{FF2B5EF4-FFF2-40B4-BE49-F238E27FC236}">
                <a16:creationId xmlns:a16="http://schemas.microsoft.com/office/drawing/2014/main" id="{8FC116B9-89F0-4F82-9179-76E73C28A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360045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62" name="Text Box 82">
            <a:extLst>
              <a:ext uri="{FF2B5EF4-FFF2-40B4-BE49-F238E27FC236}">
                <a16:creationId xmlns:a16="http://schemas.microsoft.com/office/drawing/2014/main" id="{B065364C-64DC-4E9F-8664-079842E5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994" y="1428750"/>
            <a:ext cx="184569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1350"/>
              <a:t>Reconstructed  history:</a:t>
            </a:r>
          </a:p>
        </p:txBody>
      </p:sp>
      <p:sp>
        <p:nvSpPr>
          <p:cNvPr id="20563" name="Rectangle 83" descr="Small grid">
            <a:extLst>
              <a:ext uri="{FF2B5EF4-FFF2-40B4-BE49-F238E27FC236}">
                <a16:creationId xmlns:a16="http://schemas.microsoft.com/office/drawing/2014/main" id="{3ACB94EE-8128-4950-B5D6-6CADE96B0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2286000"/>
            <a:ext cx="57150" cy="171450"/>
          </a:xfrm>
          <a:prstGeom prst="rect">
            <a:avLst/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65" name="Rectangle 85">
            <a:extLst>
              <a:ext uri="{FF2B5EF4-FFF2-40B4-BE49-F238E27FC236}">
                <a16:creationId xmlns:a16="http://schemas.microsoft.com/office/drawing/2014/main" id="{A8537B1F-E051-4B9E-8C39-56F4E85BD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2628900"/>
            <a:ext cx="57150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66" name="Rectangle 86">
            <a:extLst>
              <a:ext uri="{FF2B5EF4-FFF2-40B4-BE49-F238E27FC236}">
                <a16:creationId xmlns:a16="http://schemas.microsoft.com/office/drawing/2014/main" id="{8B5F83C6-1B8F-48BE-A95F-9E2BB4A08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943100"/>
            <a:ext cx="571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0567" name="Text Box 87">
            <a:extLst>
              <a:ext uri="{FF2B5EF4-FFF2-40B4-BE49-F238E27FC236}">
                <a16:creationId xmlns:a16="http://schemas.microsoft.com/office/drawing/2014/main" id="{1B68F293-B27C-4D5A-8449-AD522165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828800"/>
            <a:ext cx="81599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1350"/>
              <a:t>presence</a:t>
            </a:r>
          </a:p>
        </p:txBody>
      </p:sp>
      <p:sp>
        <p:nvSpPr>
          <p:cNvPr id="20568" name="Text Box 88">
            <a:extLst>
              <a:ext uri="{FF2B5EF4-FFF2-40B4-BE49-F238E27FC236}">
                <a16:creationId xmlns:a16="http://schemas.microsoft.com/office/drawing/2014/main" id="{C74857CA-D8B6-401C-B72D-072F4907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94" y="2202656"/>
            <a:ext cx="142859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1350"/>
              <a:t> inheritance / gain</a:t>
            </a:r>
          </a:p>
        </p:txBody>
      </p:sp>
      <p:sp>
        <p:nvSpPr>
          <p:cNvPr id="20569" name="Text Box 89">
            <a:extLst>
              <a:ext uri="{FF2B5EF4-FFF2-40B4-BE49-F238E27FC236}">
                <a16:creationId xmlns:a16="http://schemas.microsoft.com/office/drawing/2014/main" id="{CC14C6B8-7F0F-4C28-8B77-8B206F28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894" y="2545556"/>
            <a:ext cx="50206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1350"/>
              <a:t> loss</a:t>
            </a:r>
          </a:p>
        </p:txBody>
      </p:sp>
      <p:sp>
        <p:nvSpPr>
          <p:cNvPr id="20570" name="Text Box 90">
            <a:extLst>
              <a:ext uri="{FF2B5EF4-FFF2-40B4-BE49-F238E27FC236}">
                <a16:creationId xmlns:a16="http://schemas.microsoft.com/office/drawing/2014/main" id="{A180C233-630F-4E4B-9457-9A5FD2BC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694" y="2088357"/>
            <a:ext cx="83548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1350"/>
              <a:t>4   losses</a:t>
            </a:r>
          </a:p>
          <a:p>
            <a:r>
              <a:rPr lang="en-GB" altLang="ru-RU" sz="1350"/>
              <a:t>1   gain</a:t>
            </a:r>
          </a:p>
        </p:txBody>
      </p:sp>
    </p:spTree>
    <p:extLst>
      <p:ext uri="{BB962C8B-B14F-4D97-AF65-F5344CB8AC3E}">
        <p14:creationId xmlns:p14="http://schemas.microsoft.com/office/powerpoint/2010/main" val="1849442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00FCC-9A50-4951-9CB4-DA322B60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4" y="0"/>
            <a:ext cx="8419170" cy="4404732"/>
          </a:xfrm>
        </p:spPr>
        <p:txBody>
          <a:bodyPr>
            <a:noAutofit/>
          </a:bodyPr>
          <a:lstStyle/>
          <a:p>
            <a:r>
              <a:rPr lang="en-US" sz="2800" dirty="0"/>
              <a:t>Final results  (Mirkin,…,</a:t>
            </a:r>
            <a:r>
              <a:rPr lang="en-US" sz="2800" dirty="0" err="1"/>
              <a:t>Koonin</a:t>
            </a:r>
            <a:r>
              <a:rPr lang="en-US" sz="2800" dirty="0"/>
              <a:t>, 2003):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20 reconstructions made over 3066 genes each</a:t>
            </a:r>
            <a:br>
              <a:rPr lang="en-US" sz="2800" dirty="0"/>
            </a:br>
            <a:r>
              <a:rPr lang="en-US" sz="2800" dirty="0"/>
              <a:t>from   gain weight 10,   loss weight 1</a:t>
            </a:r>
            <a:br>
              <a:rPr lang="en-US" sz="2800" dirty="0"/>
            </a:br>
            <a:r>
              <a:rPr lang="en-US" sz="2800" dirty="0"/>
              <a:t>     to   Gain weight 1,    Loss weight 10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LUCA contents differ each time; the best matching the theoretic Expectation (Model “Genome simple”)  GW=LW=1</a:t>
            </a:r>
            <a:br>
              <a:rPr lang="en-US" sz="2800" dirty="0"/>
            </a:br>
            <a:br>
              <a:rPr lang="en-US" sz="2800" dirty="0"/>
            </a:br>
            <a:r>
              <a:rPr lang="en-US" sz="2800" b="1" dirty="0"/>
              <a:t>LUCA  567 genes</a:t>
            </a:r>
            <a:endParaRPr lang="ru-RU" sz="28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07AD4E-8DDA-4EB7-A6D2-E317FA98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47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84905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24CDB-7F2B-47B7-B8EF-79540997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210" y="0"/>
            <a:ext cx="8921510" cy="1017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Origin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 </a:t>
            </a:r>
            <a:r>
              <a:rPr lang="en-US" sz="3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ROUND 2 from prof Luis Moniz Pereira (</a:t>
            </a:r>
            <a:r>
              <a:rPr lang="en-US" sz="3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Universidade</a:t>
            </a:r>
            <a:r>
              <a:rPr lang="en-US" sz="3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nova </a:t>
            </a:r>
            <a:r>
              <a:rPr lang="en-US" sz="3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Lisboa</a:t>
            </a:r>
            <a:r>
              <a:rPr lang="en-US" sz="3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Portugal)</a:t>
            </a:r>
            <a:br>
              <a:rPr lang="en-US" sz="3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3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positioning of </a:t>
            </a:r>
            <a:r>
              <a:rPr lang="en-US" sz="4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centria</a:t>
            </a:r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over the cs taxonomy</a:t>
            </a:r>
            <a:endParaRPr lang="ru-RU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AA9F68-4CCE-4C1B-B6C5-A8736BAC3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966" y="925551"/>
            <a:ext cx="8687334" cy="3643324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4CE86A-CEBB-4118-BAD9-D8A80D359A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838346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3" name="Rectangle 177">
            <a:extLst>
              <a:ext uri="{FF2B5EF4-FFF2-40B4-BE49-F238E27FC236}">
                <a16:creationId xmlns:a16="http://schemas.microsoft.com/office/drawing/2014/main" id="{2A3A0119-7456-4FA9-A4DB-EA5AE2CDC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19900" cy="1006079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ru-RU" sz="1350" dirty="0"/>
              <a:t>          C. Computer Systems Organization      D. Software and H. Information Systems   </a:t>
            </a:r>
            <a:br>
              <a:rPr lang="en-GB" altLang="ru-RU" sz="1350" dirty="0"/>
            </a:br>
            <a:r>
              <a:rPr lang="en-GB" altLang="ru-RU" sz="1350" dirty="0"/>
              <a:t>        F. Theory of Computation            D. Software                  H. Information Systems </a:t>
            </a:r>
            <a:br>
              <a:rPr lang="en-GB" altLang="ru-RU" sz="1350" dirty="0"/>
            </a:br>
            <a:r>
              <a:rPr lang="en-GB" altLang="ru-RU" sz="1350" dirty="0"/>
              <a:t>                            I. Computing Methodologies</a:t>
            </a:r>
            <a:r>
              <a:rPr lang="en-GB" altLang="ru-RU" dirty="0"/>
              <a:t> </a:t>
            </a:r>
            <a:endParaRPr lang="en-US" altLang="ru-RU" dirty="0"/>
          </a:p>
        </p:txBody>
      </p:sp>
      <p:sp>
        <p:nvSpPr>
          <p:cNvPr id="183" name="Номер слайда 5">
            <a:extLst>
              <a:ext uri="{FF2B5EF4-FFF2-40B4-BE49-F238E27FC236}">
                <a16:creationId xmlns:a16="http://schemas.microsoft.com/office/drawing/2014/main" id="{1ECC5760-99B9-47D1-9504-B088278C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DEED-E08A-46C4-8515-8E93B86B9CE6}" type="slidenum">
              <a:rPr lang="en-US" altLang="ru-RU"/>
              <a:pPr/>
              <a:t>49</a:t>
            </a:fld>
            <a:endParaRPr lang="en-US" altLang="ru-RU"/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A2D1A1E6-1E48-42D2-B109-AE17C60D4E96}"/>
              </a:ext>
            </a:extLst>
          </p:cNvPr>
          <p:cNvGrpSpPr>
            <a:grpSpLocks/>
          </p:cNvGrpSpPr>
          <p:nvPr/>
        </p:nvGrpSpPr>
        <p:grpSpPr bwMode="auto">
          <a:xfrm>
            <a:off x="1385888" y="1059656"/>
            <a:ext cx="6156722" cy="3833813"/>
            <a:chOff x="4317" y="1119"/>
            <a:chExt cx="8400" cy="5700"/>
          </a:xfrm>
        </p:grpSpPr>
        <p:grpSp>
          <p:nvGrpSpPr>
            <p:cNvPr id="14341" name="Group 5">
              <a:extLst>
                <a:ext uri="{FF2B5EF4-FFF2-40B4-BE49-F238E27FC236}">
                  <a16:creationId xmlns:a16="http://schemas.microsoft.com/office/drawing/2014/main" id="{DEBA9C2B-B482-4CC8-9E1A-F8E8A624B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" y="1619"/>
              <a:ext cx="7801" cy="2500"/>
              <a:chOff x="4517" y="1619"/>
              <a:chExt cx="7801" cy="2500"/>
            </a:xfrm>
          </p:grpSpPr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FE4F7F00-F7C6-465F-9E04-F03D1B40B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7" y="2419"/>
                <a:ext cx="500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ru-RU" sz="825" i="1">
                    <a:latin typeface="Times New Roman" panose="02020603050405020304" pitchFamily="18" charset="0"/>
                  </a:rPr>
                  <a:t>G</a:t>
                </a:r>
                <a:endParaRPr lang="en-US" altLang="ru-RU" sz="1350"/>
              </a:p>
            </p:txBody>
          </p:sp>
          <p:sp>
            <p:nvSpPr>
              <p:cNvPr id="14343" name="Text Box 7">
                <a:extLst>
                  <a:ext uri="{FF2B5EF4-FFF2-40B4-BE49-F238E27FC236}">
                    <a16:creationId xmlns:a16="http://schemas.microsoft.com/office/drawing/2014/main" id="{D6AC1CFD-F079-4EF4-916B-693146C155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7" y="2419"/>
                <a:ext cx="540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pt-PT" altLang="ru-RU" sz="825" i="1">
                    <a:latin typeface="Times New Roman" panose="02020603050405020304" pitchFamily="18" charset="0"/>
                  </a:rPr>
                  <a:t>E</a:t>
                </a:r>
                <a:endParaRPr lang="en-US" altLang="ru-RU" sz="1350"/>
              </a:p>
            </p:txBody>
          </p:sp>
          <p:sp>
            <p:nvSpPr>
              <p:cNvPr id="14344" name="Text Box 8">
                <a:extLst>
                  <a:ext uri="{FF2B5EF4-FFF2-40B4-BE49-F238E27FC236}">
                    <a16:creationId xmlns:a16="http://schemas.microsoft.com/office/drawing/2014/main" id="{AFB7D33E-6C0D-4ECC-96C6-D5B55596B1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0" y="2419"/>
                <a:ext cx="500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pt-PT" altLang="ru-RU" sz="825" i="1">
                    <a:latin typeface="Times New Roman" panose="02020603050405020304" pitchFamily="18" charset="0"/>
                  </a:rPr>
                  <a:t>B</a:t>
                </a:r>
                <a:endParaRPr lang="en-US" altLang="ru-RU" sz="1350"/>
              </a:p>
            </p:txBody>
          </p:sp>
          <p:sp>
            <p:nvSpPr>
              <p:cNvPr id="14345" name="Text Box 9">
                <a:extLst>
                  <a:ext uri="{FF2B5EF4-FFF2-40B4-BE49-F238E27FC236}">
                    <a16:creationId xmlns:a16="http://schemas.microsoft.com/office/drawing/2014/main" id="{A5B4EDAC-EA19-41C5-82C4-B1E6142FDE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17" y="2419"/>
                <a:ext cx="500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pt-PT" altLang="ru-RU" sz="825" i="1">
                    <a:latin typeface="Times New Roman" panose="02020603050405020304" pitchFamily="18" charset="0"/>
                  </a:rPr>
                  <a:t>K</a:t>
                </a:r>
                <a:endParaRPr lang="en-US" altLang="ru-RU" sz="1350"/>
              </a:p>
            </p:txBody>
          </p:sp>
          <p:sp>
            <p:nvSpPr>
              <p:cNvPr id="14346" name="Text Box 10">
                <a:extLst>
                  <a:ext uri="{FF2B5EF4-FFF2-40B4-BE49-F238E27FC236}">
                    <a16:creationId xmlns:a16="http://schemas.microsoft.com/office/drawing/2014/main" id="{EF712394-3CEF-4F8E-A471-FBEB003E72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17" y="2419"/>
                <a:ext cx="500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pt-PT" altLang="ru-RU" sz="825" i="1">
                    <a:latin typeface="Times New Roman" panose="02020603050405020304" pitchFamily="18" charset="0"/>
                  </a:rPr>
                  <a:t>J</a:t>
                </a:r>
                <a:endParaRPr lang="en-US" altLang="ru-RU" sz="1350"/>
              </a:p>
            </p:txBody>
          </p:sp>
          <p:sp>
            <p:nvSpPr>
              <p:cNvPr id="14347" name="Line 11">
                <a:extLst>
                  <a:ext uri="{FF2B5EF4-FFF2-40B4-BE49-F238E27FC236}">
                    <a16:creationId xmlns:a16="http://schemas.microsoft.com/office/drawing/2014/main" id="{4261EEA7-5FE2-4916-997C-DBA6514CA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17" y="2719"/>
                <a:ext cx="0" cy="1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348" name="Line 12">
                <a:extLst>
                  <a:ext uri="{FF2B5EF4-FFF2-40B4-BE49-F238E27FC236}">
                    <a16:creationId xmlns:a16="http://schemas.microsoft.com/office/drawing/2014/main" id="{36A9894A-867F-4956-A044-7337CFC52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17" y="2719"/>
                <a:ext cx="3500" cy="1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349" name="Line 13">
                <a:extLst>
                  <a:ext uri="{FF2B5EF4-FFF2-40B4-BE49-F238E27FC236}">
                    <a16:creationId xmlns:a16="http://schemas.microsoft.com/office/drawing/2014/main" id="{DF49C666-813E-4701-9F80-5BC62F2B2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5" y="2711"/>
                <a:ext cx="1142" cy="14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350" name="Line 14">
                <a:extLst>
                  <a:ext uri="{FF2B5EF4-FFF2-40B4-BE49-F238E27FC236}">
                    <a16:creationId xmlns:a16="http://schemas.microsoft.com/office/drawing/2014/main" id="{0C3C6BF5-A471-4BB4-9130-1A01A549F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17" y="2719"/>
                <a:ext cx="3000" cy="1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351" name="Line 15">
                <a:extLst>
                  <a:ext uri="{FF2B5EF4-FFF2-40B4-BE49-F238E27FC236}">
                    <a16:creationId xmlns:a16="http://schemas.microsoft.com/office/drawing/2014/main" id="{9E966897-458D-4CC0-A096-E117B8648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7" y="2719"/>
                <a:ext cx="2300" cy="1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352" name="Line 16">
                <a:extLst>
                  <a:ext uri="{FF2B5EF4-FFF2-40B4-BE49-F238E27FC236}">
                    <a16:creationId xmlns:a16="http://schemas.microsoft.com/office/drawing/2014/main" id="{15505BB6-8037-4800-84C8-FB309DCAD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17" y="2719"/>
                <a:ext cx="1419" cy="1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353" name="Rectangle 17">
                <a:extLst>
                  <a:ext uri="{FF2B5EF4-FFF2-40B4-BE49-F238E27FC236}">
                    <a16:creationId xmlns:a16="http://schemas.microsoft.com/office/drawing/2014/main" id="{C81A6F69-2D31-43CE-A106-E227EF0F1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2519"/>
                <a:ext cx="200" cy="2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354" name="Rectangle 18">
                <a:extLst>
                  <a:ext uri="{FF2B5EF4-FFF2-40B4-BE49-F238E27FC236}">
                    <a16:creationId xmlns:a16="http://schemas.microsoft.com/office/drawing/2014/main" id="{2D7A2F53-38F9-4B7A-85FB-FA17073F7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" y="2511"/>
                <a:ext cx="200" cy="2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355" name="Rectangle 19">
                <a:extLst>
                  <a:ext uri="{FF2B5EF4-FFF2-40B4-BE49-F238E27FC236}">
                    <a16:creationId xmlns:a16="http://schemas.microsoft.com/office/drawing/2014/main" id="{FCA2FF37-69BC-4FAC-BA0B-C3633B280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7" y="2511"/>
                <a:ext cx="200" cy="2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356" name="Text Box 20">
                <a:extLst>
                  <a:ext uri="{FF2B5EF4-FFF2-40B4-BE49-F238E27FC236}">
                    <a16:creationId xmlns:a16="http://schemas.microsoft.com/office/drawing/2014/main" id="{A6B209CF-52ED-4F0A-B218-ABAB247CC1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1" y="2419"/>
                <a:ext cx="600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ru-RU" sz="825">
                    <a:latin typeface="Times New Roman" panose="02020603050405020304" pitchFamily="18" charset="0"/>
                  </a:rPr>
                  <a:t>A</a:t>
                </a:r>
                <a:endParaRPr lang="en-US" altLang="ru-RU" sz="1350"/>
              </a:p>
            </p:txBody>
          </p:sp>
          <p:grpSp>
            <p:nvGrpSpPr>
              <p:cNvPr id="14357" name="Group 21">
                <a:extLst>
                  <a:ext uri="{FF2B5EF4-FFF2-40B4-BE49-F238E27FC236}">
                    <a16:creationId xmlns:a16="http://schemas.microsoft.com/office/drawing/2014/main" id="{9290D405-D533-483F-BAB7-93058CEA48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17" y="1619"/>
                <a:ext cx="1100" cy="1100"/>
                <a:chOff x="7517" y="1619"/>
                <a:chExt cx="1100" cy="1100"/>
              </a:xfrm>
            </p:grpSpPr>
            <p:grpSp>
              <p:nvGrpSpPr>
                <p:cNvPr id="14358" name="Group 22">
                  <a:extLst>
                    <a:ext uri="{FF2B5EF4-FFF2-40B4-BE49-F238E27FC236}">
                      <a16:creationId xmlns:a16="http://schemas.microsoft.com/office/drawing/2014/main" id="{900F3C0E-8590-45FF-B9B0-DD076F1505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907102">
                  <a:off x="7517" y="1719"/>
                  <a:ext cx="1100" cy="800"/>
                  <a:chOff x="3517" y="6801"/>
                  <a:chExt cx="1100" cy="800"/>
                </a:xfrm>
              </p:grpSpPr>
              <p:sp>
                <p:nvSpPr>
                  <p:cNvPr id="14359" name="Line 23">
                    <a:extLst>
                      <a:ext uri="{FF2B5EF4-FFF2-40B4-BE49-F238E27FC236}">
                        <a16:creationId xmlns:a16="http://schemas.microsoft.com/office/drawing/2014/main" id="{8D6A115D-5A7A-4FD5-81D7-914D62B9AF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7" y="6801"/>
                    <a:ext cx="40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60" name="Line 24">
                    <a:extLst>
                      <a:ext uri="{FF2B5EF4-FFF2-40B4-BE49-F238E27FC236}">
                        <a16:creationId xmlns:a16="http://schemas.microsoft.com/office/drawing/2014/main" id="{3E0BC5C2-566F-4145-B3AE-3C99DFF259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17" y="6801"/>
                    <a:ext cx="10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61" name="Line 25">
                    <a:extLst>
                      <a:ext uri="{FF2B5EF4-FFF2-40B4-BE49-F238E27FC236}">
                        <a16:creationId xmlns:a16="http://schemas.microsoft.com/office/drawing/2014/main" id="{324CE8C4-EFFE-4EAC-85BB-19A8F9C56B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17" y="6801"/>
                    <a:ext cx="50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62" name="Line 26">
                    <a:extLst>
                      <a:ext uri="{FF2B5EF4-FFF2-40B4-BE49-F238E27FC236}">
                        <a16:creationId xmlns:a16="http://schemas.microsoft.com/office/drawing/2014/main" id="{945A77AA-275A-43E3-87E2-505E6DD2AF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17" y="6801"/>
                    <a:ext cx="20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63" name="Rectangle 27">
                    <a:extLst>
                      <a:ext uri="{FF2B5EF4-FFF2-40B4-BE49-F238E27FC236}">
                        <a16:creationId xmlns:a16="http://schemas.microsoft.com/office/drawing/2014/main" id="{5341F22D-5EAB-4240-A092-149661F02E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17" y="7401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64" name="Rectangle 28">
                    <a:extLst>
                      <a:ext uri="{FF2B5EF4-FFF2-40B4-BE49-F238E27FC236}">
                        <a16:creationId xmlns:a16="http://schemas.microsoft.com/office/drawing/2014/main" id="{10412D96-3F0D-453F-A15A-7C170B16BF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7" y="7401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65" name="Rectangle 29">
                    <a:extLst>
                      <a:ext uri="{FF2B5EF4-FFF2-40B4-BE49-F238E27FC236}">
                        <a16:creationId xmlns:a16="http://schemas.microsoft.com/office/drawing/2014/main" id="{C21F8C4A-E703-4A14-A3EE-BE0C1AC043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7" y="7401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66" name="Rectangle 30">
                    <a:extLst>
                      <a:ext uri="{FF2B5EF4-FFF2-40B4-BE49-F238E27FC236}">
                        <a16:creationId xmlns:a16="http://schemas.microsoft.com/office/drawing/2014/main" id="{5C6D02C0-D67B-4442-8BAF-3579F675A2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17" y="7401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</p:grpSp>
            <p:sp>
              <p:nvSpPr>
                <p:cNvPr id="14367" name="Rectangle 31">
                  <a:extLst>
                    <a:ext uri="{FF2B5EF4-FFF2-40B4-BE49-F238E27FC236}">
                      <a16:creationId xmlns:a16="http://schemas.microsoft.com/office/drawing/2014/main" id="{A764F0B6-13A9-4F61-A898-3FB880BFB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7" y="2519"/>
                  <a:ext cx="200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368" name="AutoShape 32">
                  <a:extLst>
                    <a:ext uri="{FF2B5EF4-FFF2-40B4-BE49-F238E27FC236}">
                      <a16:creationId xmlns:a16="http://schemas.microsoft.com/office/drawing/2014/main" id="{8FDB86A7-48B3-4A0C-97B8-B14E80C608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17" y="1619"/>
                  <a:ext cx="200" cy="100"/>
                </a:xfrm>
                <a:prstGeom prst="pentagon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</p:grpSp>
          <p:grpSp>
            <p:nvGrpSpPr>
              <p:cNvPr id="14369" name="Group 33">
                <a:extLst>
                  <a:ext uri="{FF2B5EF4-FFF2-40B4-BE49-F238E27FC236}">
                    <a16:creationId xmlns:a16="http://schemas.microsoft.com/office/drawing/2014/main" id="{F064ABC4-C993-4D52-97E4-93DA65E77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17" y="1619"/>
                <a:ext cx="2301" cy="1100"/>
                <a:chOff x="10017" y="1619"/>
                <a:chExt cx="2301" cy="1100"/>
              </a:xfrm>
            </p:grpSpPr>
            <p:grpSp>
              <p:nvGrpSpPr>
                <p:cNvPr id="14370" name="Group 34">
                  <a:extLst>
                    <a:ext uri="{FF2B5EF4-FFF2-40B4-BE49-F238E27FC236}">
                      <a16:creationId xmlns:a16="http://schemas.microsoft.com/office/drawing/2014/main" id="{BD6031ED-5A48-4AD6-8577-4E34A396C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17" y="1719"/>
                  <a:ext cx="2301" cy="801"/>
                  <a:chOff x="11116" y="3900"/>
                  <a:chExt cx="2301" cy="801"/>
                </a:xfrm>
              </p:grpSpPr>
              <p:sp>
                <p:nvSpPr>
                  <p:cNvPr id="14371" name="Line 35">
                    <a:extLst>
                      <a:ext uri="{FF2B5EF4-FFF2-40B4-BE49-F238E27FC236}">
                        <a16:creationId xmlns:a16="http://schemas.microsoft.com/office/drawing/2014/main" id="{52795B6B-19DD-4D48-8BE3-0DED2549D9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12317" y="4101"/>
                    <a:ext cx="100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72" name="Line 36">
                    <a:extLst>
                      <a:ext uri="{FF2B5EF4-FFF2-40B4-BE49-F238E27FC236}">
                        <a16:creationId xmlns:a16="http://schemas.microsoft.com/office/drawing/2014/main" id="{CFED010B-FBC7-4E60-9119-FD6883C78A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12317" y="4100"/>
                    <a:ext cx="99" cy="6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73" name="Line 37">
                    <a:extLst>
                      <a:ext uri="{FF2B5EF4-FFF2-40B4-BE49-F238E27FC236}">
                        <a16:creationId xmlns:a16="http://schemas.microsoft.com/office/drawing/2014/main" id="{086EF4E4-A4AD-45AE-A952-45938F38EA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10800000">
                    <a:off x="11816" y="4100"/>
                    <a:ext cx="501" cy="6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74" name="Line 38">
                    <a:extLst>
                      <a:ext uri="{FF2B5EF4-FFF2-40B4-BE49-F238E27FC236}">
                        <a16:creationId xmlns:a16="http://schemas.microsoft.com/office/drawing/2014/main" id="{4B802F44-1A2B-4918-94D6-493FC10943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10800000">
                    <a:off x="12116" y="4100"/>
                    <a:ext cx="201" cy="6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75" name="Rectangle 39">
                    <a:extLst>
                      <a:ext uri="{FF2B5EF4-FFF2-40B4-BE49-F238E27FC236}">
                        <a16:creationId xmlns:a16="http://schemas.microsoft.com/office/drawing/2014/main" id="{521BC466-65D8-42F3-91AE-B69B6FD345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12616" y="3900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76" name="Rectangle 40">
                    <a:extLst>
                      <a:ext uri="{FF2B5EF4-FFF2-40B4-BE49-F238E27FC236}">
                        <a16:creationId xmlns:a16="http://schemas.microsoft.com/office/drawing/2014/main" id="{6D24FB9B-F97B-4A4E-9B59-57407C75DD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12316" y="3900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77" name="Rectangle 41">
                    <a:extLst>
                      <a:ext uri="{FF2B5EF4-FFF2-40B4-BE49-F238E27FC236}">
                        <a16:creationId xmlns:a16="http://schemas.microsoft.com/office/drawing/2014/main" id="{C08F0E79-1C9F-4BC0-9522-389A8424DB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12016" y="3900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78" name="Rectangle 42">
                    <a:extLst>
                      <a:ext uri="{FF2B5EF4-FFF2-40B4-BE49-F238E27FC236}">
                        <a16:creationId xmlns:a16="http://schemas.microsoft.com/office/drawing/2014/main" id="{89150A46-0066-4B34-9888-157FC4CA54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11416" y="3900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79" name="Rectangle 43">
                    <a:extLst>
                      <a:ext uri="{FF2B5EF4-FFF2-40B4-BE49-F238E27FC236}">
                        <a16:creationId xmlns:a16="http://schemas.microsoft.com/office/drawing/2014/main" id="{E946DB89-2DAE-4EA6-9513-6E53A5882B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11116" y="3900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80" name="Rectangle 44">
                    <a:extLst>
                      <a:ext uri="{FF2B5EF4-FFF2-40B4-BE49-F238E27FC236}">
                        <a16:creationId xmlns:a16="http://schemas.microsoft.com/office/drawing/2014/main" id="{5271686D-8605-44FB-807D-02DDCA25E8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12916" y="3900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81" name="Rectangle 45">
                    <a:extLst>
                      <a:ext uri="{FF2B5EF4-FFF2-40B4-BE49-F238E27FC236}">
                        <a16:creationId xmlns:a16="http://schemas.microsoft.com/office/drawing/2014/main" id="{30E7126E-FEBD-4106-8E7E-FC06B25955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11716" y="3900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82" name="Line 46">
                    <a:extLst>
                      <a:ext uri="{FF2B5EF4-FFF2-40B4-BE49-F238E27FC236}">
                        <a16:creationId xmlns:a16="http://schemas.microsoft.com/office/drawing/2014/main" id="{3D61273D-B1E9-4DF1-99AF-8DEBC9485C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10800000">
                    <a:off x="11516" y="4100"/>
                    <a:ext cx="801" cy="6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83" name="Line 47">
                    <a:extLst>
                      <a:ext uri="{FF2B5EF4-FFF2-40B4-BE49-F238E27FC236}">
                        <a16:creationId xmlns:a16="http://schemas.microsoft.com/office/drawing/2014/main" id="{5261C7BC-A3B4-4AE2-8E00-8E8CC2B24F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10800000">
                    <a:off x="11216" y="4100"/>
                    <a:ext cx="1101" cy="6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84" name="Line 48">
                    <a:extLst>
                      <a:ext uri="{FF2B5EF4-FFF2-40B4-BE49-F238E27FC236}">
                        <a16:creationId xmlns:a16="http://schemas.microsoft.com/office/drawing/2014/main" id="{573D5599-7033-4E92-8EE8-3B2C7FD0A5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12317" y="4100"/>
                    <a:ext cx="399" cy="6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85" name="Rectangle 49">
                    <a:extLst>
                      <a:ext uri="{FF2B5EF4-FFF2-40B4-BE49-F238E27FC236}">
                        <a16:creationId xmlns:a16="http://schemas.microsoft.com/office/drawing/2014/main" id="{B62E7009-26F5-42C2-9116-4199197033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17" y="3901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86" name="Line 50">
                    <a:extLst>
                      <a:ext uri="{FF2B5EF4-FFF2-40B4-BE49-F238E27FC236}">
                        <a16:creationId xmlns:a16="http://schemas.microsoft.com/office/drawing/2014/main" id="{534EE46D-A127-4CA7-B805-1E0BCC2F2F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317" y="4101"/>
                    <a:ext cx="70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</p:grpSp>
            <p:sp>
              <p:nvSpPr>
                <p:cNvPr id="14387" name="Rectangle 51">
                  <a:extLst>
                    <a:ext uri="{FF2B5EF4-FFF2-40B4-BE49-F238E27FC236}">
                      <a16:creationId xmlns:a16="http://schemas.microsoft.com/office/drawing/2014/main" id="{5FB9688D-DC8C-4233-B0CC-03DAAF99B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7" y="2519"/>
                  <a:ext cx="200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388" name="AutoShape 52">
                  <a:extLst>
                    <a:ext uri="{FF2B5EF4-FFF2-40B4-BE49-F238E27FC236}">
                      <a16:creationId xmlns:a16="http://schemas.microsoft.com/office/drawing/2014/main" id="{CE706FF4-E2E9-4BDB-AB0E-37A674B4E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17" y="1619"/>
                  <a:ext cx="200" cy="100"/>
                </a:xfrm>
                <a:prstGeom prst="pentagon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</p:grpSp>
          <p:grpSp>
            <p:nvGrpSpPr>
              <p:cNvPr id="14389" name="Group 53">
                <a:extLst>
                  <a:ext uri="{FF2B5EF4-FFF2-40B4-BE49-F238E27FC236}">
                    <a16:creationId xmlns:a16="http://schemas.microsoft.com/office/drawing/2014/main" id="{EF6ADC98-F69C-4B7F-993A-5435754A20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7" y="1619"/>
                <a:ext cx="1276" cy="1100"/>
                <a:chOff x="5117" y="1619"/>
                <a:chExt cx="1276" cy="1100"/>
              </a:xfrm>
            </p:grpSpPr>
            <p:grpSp>
              <p:nvGrpSpPr>
                <p:cNvPr id="14390" name="Group 54">
                  <a:extLst>
                    <a:ext uri="{FF2B5EF4-FFF2-40B4-BE49-F238E27FC236}">
                      <a16:creationId xmlns:a16="http://schemas.microsoft.com/office/drawing/2014/main" id="{AEEBA5A1-743A-496D-A52D-D5CF720AF8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0859705">
                  <a:off x="5117" y="1719"/>
                  <a:ext cx="1276" cy="800"/>
                  <a:chOff x="1517" y="6801"/>
                  <a:chExt cx="1400" cy="800"/>
                </a:xfrm>
              </p:grpSpPr>
              <p:sp>
                <p:nvSpPr>
                  <p:cNvPr id="14391" name="Line 55">
                    <a:extLst>
                      <a:ext uri="{FF2B5EF4-FFF2-40B4-BE49-F238E27FC236}">
                        <a16:creationId xmlns:a16="http://schemas.microsoft.com/office/drawing/2014/main" id="{0A734EF1-6A01-44B4-846A-8689576222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17" y="6801"/>
                    <a:ext cx="60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92" name="Line 56">
                    <a:extLst>
                      <a:ext uri="{FF2B5EF4-FFF2-40B4-BE49-F238E27FC236}">
                        <a16:creationId xmlns:a16="http://schemas.microsoft.com/office/drawing/2014/main" id="{83DCD309-0448-4014-8C49-6FD1EBE0D2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17" y="6801"/>
                    <a:ext cx="54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93" name="Line 57">
                    <a:extLst>
                      <a:ext uri="{FF2B5EF4-FFF2-40B4-BE49-F238E27FC236}">
                        <a16:creationId xmlns:a16="http://schemas.microsoft.com/office/drawing/2014/main" id="{89F2E8A3-3ABD-4FAD-99D7-9C1E0A2BAE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7" y="6801"/>
                    <a:ext cx="30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94" name="Line 58">
                    <a:extLst>
                      <a:ext uri="{FF2B5EF4-FFF2-40B4-BE49-F238E27FC236}">
                        <a16:creationId xmlns:a16="http://schemas.microsoft.com/office/drawing/2014/main" id="{981FB907-B4C5-4DE2-A430-BE11CDB81B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17" y="6801"/>
                    <a:ext cx="24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95" name="Line 59">
                    <a:extLst>
                      <a:ext uri="{FF2B5EF4-FFF2-40B4-BE49-F238E27FC236}">
                        <a16:creationId xmlns:a16="http://schemas.microsoft.com/office/drawing/2014/main" id="{00CECB4F-CCBD-41D9-B944-866186E0B1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17" y="6801"/>
                    <a:ext cx="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96" name="Rectangle 60">
                    <a:extLst>
                      <a:ext uri="{FF2B5EF4-FFF2-40B4-BE49-F238E27FC236}">
                        <a16:creationId xmlns:a16="http://schemas.microsoft.com/office/drawing/2014/main" id="{BA8EB613-5874-44B8-BBB8-0762AACC3A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17" y="7401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97" name="Rectangle 61">
                    <a:extLst>
                      <a:ext uri="{FF2B5EF4-FFF2-40B4-BE49-F238E27FC236}">
                        <a16:creationId xmlns:a16="http://schemas.microsoft.com/office/drawing/2014/main" id="{0BC360B5-8257-483D-BAF7-2959118526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17" y="7401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98" name="Rectangle 62">
                    <a:extLst>
                      <a:ext uri="{FF2B5EF4-FFF2-40B4-BE49-F238E27FC236}">
                        <a16:creationId xmlns:a16="http://schemas.microsoft.com/office/drawing/2014/main" id="{BE34CC3A-8884-45C5-88C1-DFB9B01382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7" y="7401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399" name="Rectangle 63">
                    <a:extLst>
                      <a:ext uri="{FF2B5EF4-FFF2-40B4-BE49-F238E27FC236}">
                        <a16:creationId xmlns:a16="http://schemas.microsoft.com/office/drawing/2014/main" id="{FE96F428-560D-4A7C-8007-E2C14CC5B8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17" y="7401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400" name="Rectangle 64">
                    <a:extLst>
                      <a:ext uri="{FF2B5EF4-FFF2-40B4-BE49-F238E27FC236}">
                        <a16:creationId xmlns:a16="http://schemas.microsoft.com/office/drawing/2014/main" id="{B63FAFAF-D22C-4C83-8113-FC708F4E3C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7401"/>
                    <a:ext cx="200" cy="2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</p:grpSp>
            <p:sp>
              <p:nvSpPr>
                <p:cNvPr id="14401" name="Rectangle 65">
                  <a:extLst>
                    <a:ext uri="{FF2B5EF4-FFF2-40B4-BE49-F238E27FC236}">
                      <a16:creationId xmlns:a16="http://schemas.microsoft.com/office/drawing/2014/main" id="{D21E478D-14F3-4984-905E-F95DDAC1F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7" y="2519"/>
                  <a:ext cx="182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02" name="AutoShape 66">
                  <a:extLst>
                    <a:ext uri="{FF2B5EF4-FFF2-40B4-BE49-F238E27FC236}">
                      <a16:creationId xmlns:a16="http://schemas.microsoft.com/office/drawing/2014/main" id="{3CD1898F-6250-4907-816B-D51EBB9E6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7" y="1619"/>
                  <a:ext cx="182" cy="100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</p:grpSp>
        </p:grpSp>
        <p:sp>
          <p:nvSpPr>
            <p:cNvPr id="14403" name="Text Box 67">
              <a:extLst>
                <a:ext uri="{FF2B5EF4-FFF2-40B4-BE49-F238E27FC236}">
                  <a16:creationId xmlns:a16="http://schemas.microsoft.com/office/drawing/2014/main" id="{4780F081-4F7F-4A97-B3EE-5D4FF11C1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7" y="1119"/>
              <a:ext cx="82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900">
                  <a:latin typeface="Times New Roman" panose="02020603050405020304" pitchFamily="18" charset="0"/>
                </a:rPr>
                <a:t>       </a:t>
              </a:r>
              <a:r>
                <a:rPr lang="en-US" altLang="ru-RU" sz="1200">
                  <a:latin typeface="Times New Roman" panose="02020603050405020304" pitchFamily="18" charset="0"/>
                </a:rPr>
                <a:t>E1  E2  E£  E4  E5                 G1  G2  G3  G4                         K1 K2 K3 K4 K5 K6 K7 K8</a:t>
              </a:r>
              <a:endParaRPr lang="en-US" altLang="ru-RU" sz="1200"/>
            </a:p>
          </p:txBody>
        </p:sp>
        <p:grpSp>
          <p:nvGrpSpPr>
            <p:cNvPr id="14404" name="Group 68">
              <a:extLst>
                <a:ext uri="{FF2B5EF4-FFF2-40B4-BE49-F238E27FC236}">
                  <a16:creationId xmlns:a16="http://schemas.microsoft.com/office/drawing/2014/main" id="{EE1EC9F7-55AB-4287-BBD3-42B151233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7" y="3219"/>
              <a:ext cx="8183" cy="3600"/>
              <a:chOff x="4317" y="3219"/>
              <a:chExt cx="8183" cy="3600"/>
            </a:xfrm>
          </p:grpSpPr>
          <p:sp>
            <p:nvSpPr>
              <p:cNvPr id="14405" name="Text Box 69">
                <a:extLst>
                  <a:ext uri="{FF2B5EF4-FFF2-40B4-BE49-F238E27FC236}">
                    <a16:creationId xmlns:a16="http://schemas.microsoft.com/office/drawing/2014/main" id="{36EF751C-D7E9-42C8-8A05-2EB0A44D3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77" y="5694"/>
                <a:ext cx="540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pt-PT" altLang="ru-RU" sz="825" i="1">
                    <a:latin typeface="Times New Roman" panose="02020603050405020304" pitchFamily="18" charset="0"/>
                  </a:rPr>
                  <a:t>H</a:t>
                </a:r>
                <a:endParaRPr lang="en-US" altLang="ru-RU" sz="1350"/>
              </a:p>
            </p:txBody>
          </p:sp>
          <p:sp>
            <p:nvSpPr>
              <p:cNvPr id="14406" name="Text Box 70">
                <a:extLst>
                  <a:ext uri="{FF2B5EF4-FFF2-40B4-BE49-F238E27FC236}">
                    <a16:creationId xmlns:a16="http://schemas.microsoft.com/office/drawing/2014/main" id="{85640AB3-68F3-4EBE-A111-C1AB8BB542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20" y="5694"/>
                <a:ext cx="500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 altLang="ru-RU" sz="825" i="1">
                    <a:latin typeface="Times New Roman" panose="02020603050405020304" pitchFamily="18" charset="0"/>
                  </a:rPr>
                  <a:t>F</a:t>
                </a:r>
                <a:endParaRPr lang="en-US" altLang="ru-RU" sz="1350"/>
              </a:p>
            </p:txBody>
          </p:sp>
          <p:sp>
            <p:nvSpPr>
              <p:cNvPr id="14407" name="Text Box 71">
                <a:extLst>
                  <a:ext uri="{FF2B5EF4-FFF2-40B4-BE49-F238E27FC236}">
                    <a16:creationId xmlns:a16="http://schemas.microsoft.com/office/drawing/2014/main" id="{4F013FBF-69B8-4554-A089-DFCAC15122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6" y="5694"/>
                <a:ext cx="540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pt-PT" altLang="ru-RU" sz="825" i="1">
                    <a:latin typeface="Times New Roman" panose="02020603050405020304" pitchFamily="18" charset="0"/>
                  </a:rPr>
                  <a:t>C</a:t>
                </a:r>
                <a:endParaRPr lang="en-US" altLang="ru-RU" sz="1350"/>
              </a:p>
            </p:txBody>
          </p:sp>
          <p:sp>
            <p:nvSpPr>
              <p:cNvPr id="14408" name="Text Box 72">
                <a:extLst>
                  <a:ext uri="{FF2B5EF4-FFF2-40B4-BE49-F238E27FC236}">
                    <a16:creationId xmlns:a16="http://schemas.microsoft.com/office/drawing/2014/main" id="{C9810367-61B5-41E5-9492-D22B03064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0" y="5694"/>
                <a:ext cx="500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 altLang="ru-RU" sz="825" i="1">
                    <a:latin typeface="Times New Roman" panose="02020603050405020304" pitchFamily="18" charset="0"/>
                  </a:rPr>
                  <a:t>D</a:t>
                </a:r>
                <a:endParaRPr lang="en-US" altLang="ru-RU" sz="1350"/>
              </a:p>
            </p:txBody>
          </p:sp>
          <p:sp>
            <p:nvSpPr>
              <p:cNvPr id="14409" name="Line 73">
                <a:extLst>
                  <a:ext uri="{FF2B5EF4-FFF2-40B4-BE49-F238E27FC236}">
                    <a16:creationId xmlns:a16="http://schemas.microsoft.com/office/drawing/2014/main" id="{3B6BDCAD-6014-4D78-82A3-66ACEC132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7" y="4419"/>
                <a:ext cx="1000" cy="1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410" name="Line 74">
                <a:extLst>
                  <a:ext uri="{FF2B5EF4-FFF2-40B4-BE49-F238E27FC236}">
                    <a16:creationId xmlns:a16="http://schemas.microsoft.com/office/drawing/2014/main" id="{B39CAADA-87E2-46FF-8160-CFEA7BC54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7" y="4290"/>
                <a:ext cx="1910" cy="2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411" name="Line 75">
                <a:extLst>
                  <a:ext uri="{FF2B5EF4-FFF2-40B4-BE49-F238E27FC236}">
                    <a16:creationId xmlns:a16="http://schemas.microsoft.com/office/drawing/2014/main" id="{CCE28213-37AE-45A2-8BCD-C2C0BCF7A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7" y="4419"/>
                <a:ext cx="2600" cy="15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412" name="Line 76">
                <a:extLst>
                  <a:ext uri="{FF2B5EF4-FFF2-40B4-BE49-F238E27FC236}">
                    <a16:creationId xmlns:a16="http://schemas.microsoft.com/office/drawing/2014/main" id="{96B9A456-D355-46D9-B034-21D0F07F3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96" y="4419"/>
                <a:ext cx="2321" cy="1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413" name="Line 77">
                <a:extLst>
                  <a:ext uri="{FF2B5EF4-FFF2-40B4-BE49-F238E27FC236}">
                    <a16:creationId xmlns:a16="http://schemas.microsoft.com/office/drawing/2014/main" id="{33304543-FF05-4009-B6E7-AD1F6D4A1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17" y="4419"/>
                <a:ext cx="600" cy="13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414" name="Text Box 78">
                <a:extLst>
                  <a:ext uri="{FF2B5EF4-FFF2-40B4-BE49-F238E27FC236}">
                    <a16:creationId xmlns:a16="http://schemas.microsoft.com/office/drawing/2014/main" id="{E55BC69C-DAD7-44CF-AB26-C13C0F7AF1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7" y="4119"/>
                <a:ext cx="600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500" tIns="8100" rIns="13500" bIns="8100"/>
              <a:lstStyle/>
              <a:p>
                <a:r>
                  <a:rPr lang="en-US" altLang="ru-RU" sz="900">
                    <a:latin typeface="Times New Roman" panose="02020603050405020304" pitchFamily="18" charset="0"/>
                  </a:rPr>
                  <a:t> </a:t>
                </a:r>
                <a:r>
                  <a:rPr lang="en-US" altLang="ru-RU" sz="900" b="1">
                    <a:latin typeface="Times New Roman" panose="02020603050405020304" pitchFamily="18" charset="0"/>
                  </a:rPr>
                  <a:t>CS</a:t>
                </a:r>
                <a:endParaRPr lang="en-US" altLang="ru-RU" sz="1350"/>
              </a:p>
            </p:txBody>
          </p:sp>
          <p:sp>
            <p:nvSpPr>
              <p:cNvPr id="14415" name="Text Box 79">
                <a:extLst>
                  <a:ext uri="{FF2B5EF4-FFF2-40B4-BE49-F238E27FC236}">
                    <a16:creationId xmlns:a16="http://schemas.microsoft.com/office/drawing/2014/main" id="{21D0633B-3FA2-4F66-8EF9-A7583C97D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56" y="3619"/>
                <a:ext cx="400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ru-RU" sz="825" i="1">
                    <a:latin typeface="Times New Roman" panose="02020603050405020304" pitchFamily="18" charset="0"/>
                  </a:rPr>
                  <a:t>I</a:t>
                </a:r>
                <a:endParaRPr lang="en-US" altLang="ru-RU" sz="1350"/>
              </a:p>
            </p:txBody>
          </p:sp>
          <p:sp>
            <p:nvSpPr>
              <p:cNvPr id="14416" name="AutoShape 80">
                <a:extLst>
                  <a:ext uri="{FF2B5EF4-FFF2-40B4-BE49-F238E27FC236}">
                    <a16:creationId xmlns:a16="http://schemas.microsoft.com/office/drawing/2014/main" id="{C8E1FBA9-7E44-4684-969E-DE893376E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7" y="3459"/>
                <a:ext cx="400" cy="301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417" name="AutoShape 81">
                <a:extLst>
                  <a:ext uri="{FF2B5EF4-FFF2-40B4-BE49-F238E27FC236}">
                    <a16:creationId xmlns:a16="http://schemas.microsoft.com/office/drawing/2014/main" id="{4EC9F1F1-4E69-4FFD-8388-8B768E788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96049">
                <a:off x="4398" y="4550"/>
                <a:ext cx="199" cy="361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418" name="AutoShape 82">
                <a:extLst>
                  <a:ext uri="{FF2B5EF4-FFF2-40B4-BE49-F238E27FC236}">
                    <a16:creationId xmlns:a16="http://schemas.microsoft.com/office/drawing/2014/main" id="{08129F80-8C8D-434D-8AA7-E20782F74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7" y="4190"/>
                <a:ext cx="200" cy="100"/>
              </a:xfrm>
              <a:prstGeom prst="pentag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14419" name="Text Box 83">
                <a:extLst>
                  <a:ext uri="{FF2B5EF4-FFF2-40B4-BE49-F238E27FC236}">
                    <a16:creationId xmlns:a16="http://schemas.microsoft.com/office/drawing/2014/main" id="{844F602C-5ACA-42AE-9B26-838E6ED328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6" y="3459"/>
                <a:ext cx="2200" cy="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ru-RU" sz="1200" b="1">
                    <a:latin typeface="Times New Roman" panose="02020603050405020304" pitchFamily="18" charset="0"/>
                  </a:rPr>
                  <a:t>Head subject</a:t>
                </a:r>
              </a:p>
              <a:p>
                <a:endParaRPr lang="en-US" altLang="ru-RU" sz="1200" b="1">
                  <a:latin typeface="Times New Roman" panose="02020603050405020304" pitchFamily="18" charset="0"/>
                </a:endParaRPr>
              </a:p>
              <a:p>
                <a:r>
                  <a:rPr lang="en-US" altLang="ru-RU" sz="1200" b="1">
                    <a:latin typeface="Times New Roman" panose="02020603050405020304" pitchFamily="18" charset="0"/>
                  </a:rPr>
                  <a:t>Subject’s offshoot</a:t>
                </a:r>
              </a:p>
              <a:p>
                <a:endParaRPr lang="en-US" altLang="ru-RU" sz="1200" b="1">
                  <a:latin typeface="Times New Roman" panose="02020603050405020304" pitchFamily="18" charset="0"/>
                </a:endParaRPr>
              </a:p>
              <a:p>
                <a:r>
                  <a:rPr lang="en-US" altLang="ru-RU" sz="1200" b="1">
                    <a:latin typeface="Times New Roman" panose="02020603050405020304" pitchFamily="18" charset="0"/>
                  </a:rPr>
                  <a:t>Gap</a:t>
                </a:r>
                <a:endParaRPr lang="en-US" altLang="ru-RU" sz="1200"/>
              </a:p>
            </p:txBody>
          </p:sp>
          <p:grpSp>
            <p:nvGrpSpPr>
              <p:cNvPr id="14420" name="Group 84">
                <a:extLst>
                  <a:ext uri="{FF2B5EF4-FFF2-40B4-BE49-F238E27FC236}">
                    <a16:creationId xmlns:a16="http://schemas.microsoft.com/office/drawing/2014/main" id="{BF813276-F556-49B8-B3E1-3AB53C4C93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6" y="5419"/>
                <a:ext cx="1561" cy="1400"/>
                <a:chOff x="3017" y="5419"/>
                <a:chExt cx="1561" cy="1400"/>
              </a:xfrm>
            </p:grpSpPr>
            <p:sp>
              <p:nvSpPr>
                <p:cNvPr id="14421" name="Line 85">
                  <a:extLst>
                    <a:ext uri="{FF2B5EF4-FFF2-40B4-BE49-F238E27FC236}">
                      <a16:creationId xmlns:a16="http://schemas.microsoft.com/office/drawing/2014/main" id="{7DC5BEAB-B606-4C7C-AC01-89D4E2B5DD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17" y="6019"/>
                  <a:ext cx="6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22" name="Line 86">
                  <a:extLst>
                    <a:ext uri="{FF2B5EF4-FFF2-40B4-BE49-F238E27FC236}">
                      <a16:creationId xmlns:a16="http://schemas.microsoft.com/office/drawing/2014/main" id="{290D9808-A24B-4441-9D84-506CC84099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17" y="6019"/>
                  <a:ext cx="54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23" name="Line 87">
                  <a:extLst>
                    <a:ext uri="{FF2B5EF4-FFF2-40B4-BE49-F238E27FC236}">
                      <a16:creationId xmlns:a16="http://schemas.microsoft.com/office/drawing/2014/main" id="{779804AD-5AF3-4218-80DE-B5A4361B7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17" y="6019"/>
                  <a:ext cx="3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24" name="Line 88">
                  <a:extLst>
                    <a:ext uri="{FF2B5EF4-FFF2-40B4-BE49-F238E27FC236}">
                      <a16:creationId xmlns:a16="http://schemas.microsoft.com/office/drawing/2014/main" id="{BAA94A3B-56D7-47DA-B516-22A11A1620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17" y="6019"/>
                  <a:ext cx="24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25" name="Line 89">
                  <a:extLst>
                    <a:ext uri="{FF2B5EF4-FFF2-40B4-BE49-F238E27FC236}">
                      <a16:creationId xmlns:a16="http://schemas.microsoft.com/office/drawing/2014/main" id="{527C179B-410E-46A3-96B8-08246778CE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6019"/>
                  <a:ext cx="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26" name="Rectangle 90">
                  <a:extLst>
                    <a:ext uri="{FF2B5EF4-FFF2-40B4-BE49-F238E27FC236}">
                      <a16:creationId xmlns:a16="http://schemas.microsoft.com/office/drawing/2014/main" id="{A22DD48A-725B-4317-94EA-C22C338D2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7" y="6619"/>
                  <a:ext cx="200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27" name="Rectangle 91">
                  <a:extLst>
                    <a:ext uri="{FF2B5EF4-FFF2-40B4-BE49-F238E27FC236}">
                      <a16:creationId xmlns:a16="http://schemas.microsoft.com/office/drawing/2014/main" id="{FCE6DFD2-ED9F-453A-BB4F-424107AA4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7" y="6619"/>
                  <a:ext cx="200" cy="200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28" name="Rectangle 92">
                  <a:extLst>
                    <a:ext uri="{FF2B5EF4-FFF2-40B4-BE49-F238E27FC236}">
                      <a16:creationId xmlns:a16="http://schemas.microsoft.com/office/drawing/2014/main" id="{79B94F9B-5892-46E6-8965-F9F73A1EBF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7" y="6619"/>
                  <a:ext cx="200" cy="200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29" name="Rectangle 93">
                  <a:extLst>
                    <a:ext uri="{FF2B5EF4-FFF2-40B4-BE49-F238E27FC236}">
                      <a16:creationId xmlns:a16="http://schemas.microsoft.com/office/drawing/2014/main" id="{3673DABD-1BC8-45B7-AFEC-40D53542A2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7" y="6619"/>
                  <a:ext cx="200" cy="200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30" name="Rectangle 94">
                  <a:extLst>
                    <a:ext uri="{FF2B5EF4-FFF2-40B4-BE49-F238E27FC236}">
                      <a16:creationId xmlns:a16="http://schemas.microsoft.com/office/drawing/2014/main" id="{C1ECD3B6-9185-4C47-8E88-1A14487F3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7" y="6619"/>
                  <a:ext cx="200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31" name="Rectangle 95">
                  <a:extLst>
                    <a:ext uri="{FF2B5EF4-FFF2-40B4-BE49-F238E27FC236}">
                      <a16:creationId xmlns:a16="http://schemas.microsoft.com/office/drawing/2014/main" id="{907C2AE2-620E-4406-BFFE-EEC3307AE3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7" y="5819"/>
                  <a:ext cx="200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32" name="AutoShape 96">
                  <a:extLst>
                    <a:ext uri="{FF2B5EF4-FFF2-40B4-BE49-F238E27FC236}">
                      <a16:creationId xmlns:a16="http://schemas.microsoft.com/office/drawing/2014/main" id="{F053BB2C-6C49-4F87-8B8D-CD542D5F8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396049">
                  <a:off x="4298" y="6338"/>
                  <a:ext cx="199" cy="361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0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33" name="AutoShape 97">
                  <a:extLst>
                    <a:ext uri="{FF2B5EF4-FFF2-40B4-BE49-F238E27FC236}">
                      <a16:creationId xmlns:a16="http://schemas.microsoft.com/office/drawing/2014/main" id="{CC914522-EC39-4494-A8A4-46F31A146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7" y="6519"/>
                  <a:ext cx="200" cy="100"/>
                </a:xfrm>
                <a:prstGeom prst="pentagon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34" name="AutoShape 98">
                  <a:extLst>
                    <a:ext uri="{FF2B5EF4-FFF2-40B4-BE49-F238E27FC236}">
                      <a16:creationId xmlns:a16="http://schemas.microsoft.com/office/drawing/2014/main" id="{DCFA8BF3-68ED-464B-9916-83033DE44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7" y="6519"/>
                  <a:ext cx="200" cy="100"/>
                </a:xfrm>
                <a:prstGeom prst="pentagon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35" name="AutoShape 99">
                  <a:extLst>
                    <a:ext uri="{FF2B5EF4-FFF2-40B4-BE49-F238E27FC236}">
                      <a16:creationId xmlns:a16="http://schemas.microsoft.com/office/drawing/2014/main" id="{FF69F9C2-54E3-45F0-8D16-DD11E178EC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396049">
                  <a:off x="3098" y="6338"/>
                  <a:ext cx="199" cy="361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0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36" name="AutoShape 100">
                  <a:extLst>
                    <a:ext uri="{FF2B5EF4-FFF2-40B4-BE49-F238E27FC236}">
                      <a16:creationId xmlns:a16="http://schemas.microsoft.com/office/drawing/2014/main" id="{E7F18CC8-BF48-45A0-BCA6-6878941AD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7" y="5419"/>
                  <a:ext cx="400" cy="400"/>
                </a:xfrm>
                <a:prstGeom prst="pentagon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</p:grpSp>
          <p:grpSp>
            <p:nvGrpSpPr>
              <p:cNvPr id="14437" name="Group 101">
                <a:extLst>
                  <a:ext uri="{FF2B5EF4-FFF2-40B4-BE49-F238E27FC236}">
                    <a16:creationId xmlns:a16="http://schemas.microsoft.com/office/drawing/2014/main" id="{FD533F41-F2C7-46FF-8EAC-9D692EAC15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17" y="5419"/>
                <a:ext cx="1100" cy="1400"/>
                <a:chOff x="7617" y="5419"/>
                <a:chExt cx="1100" cy="1400"/>
              </a:xfrm>
            </p:grpSpPr>
            <p:sp>
              <p:nvSpPr>
                <p:cNvPr id="14438" name="Line 102">
                  <a:extLst>
                    <a:ext uri="{FF2B5EF4-FFF2-40B4-BE49-F238E27FC236}">
                      <a16:creationId xmlns:a16="http://schemas.microsoft.com/office/drawing/2014/main" id="{3A722DBE-5DE3-4E69-BE81-AC16F12468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717" y="6019"/>
                  <a:ext cx="4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39" name="Line 103">
                  <a:extLst>
                    <a:ext uri="{FF2B5EF4-FFF2-40B4-BE49-F238E27FC236}">
                      <a16:creationId xmlns:a16="http://schemas.microsoft.com/office/drawing/2014/main" id="{E52E5A5C-F704-40F6-A5C3-6456BEC10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017" y="6019"/>
                  <a:ext cx="1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40" name="Line 104">
                  <a:extLst>
                    <a:ext uri="{FF2B5EF4-FFF2-40B4-BE49-F238E27FC236}">
                      <a16:creationId xmlns:a16="http://schemas.microsoft.com/office/drawing/2014/main" id="{0B175B34-43E6-4A7F-8BF3-AF5398C90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7" y="6019"/>
                  <a:ext cx="5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41" name="Line 105">
                  <a:extLst>
                    <a:ext uri="{FF2B5EF4-FFF2-40B4-BE49-F238E27FC236}">
                      <a16:creationId xmlns:a16="http://schemas.microsoft.com/office/drawing/2014/main" id="{19522AFD-0FAB-41A9-A5CC-A70FF4EC2D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7" y="6019"/>
                  <a:ext cx="2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42" name="Rectangle 106">
                  <a:extLst>
                    <a:ext uri="{FF2B5EF4-FFF2-40B4-BE49-F238E27FC236}">
                      <a16:creationId xmlns:a16="http://schemas.microsoft.com/office/drawing/2014/main" id="{A0FA3D63-94EE-49F0-AB8C-DCCBA4812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7" y="6619"/>
                  <a:ext cx="200" cy="200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43" name="Rectangle 107">
                  <a:extLst>
                    <a:ext uri="{FF2B5EF4-FFF2-40B4-BE49-F238E27FC236}">
                      <a16:creationId xmlns:a16="http://schemas.microsoft.com/office/drawing/2014/main" id="{76C42088-E51B-47B0-9E44-0E58B9143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17" y="6619"/>
                  <a:ext cx="200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44" name="Rectangle 108">
                  <a:extLst>
                    <a:ext uri="{FF2B5EF4-FFF2-40B4-BE49-F238E27FC236}">
                      <a16:creationId xmlns:a16="http://schemas.microsoft.com/office/drawing/2014/main" id="{3DB44085-54F7-407F-9B44-EE3B65CA05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17" y="6619"/>
                  <a:ext cx="200" cy="200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45" name="Rectangle 109">
                  <a:extLst>
                    <a:ext uri="{FF2B5EF4-FFF2-40B4-BE49-F238E27FC236}">
                      <a16:creationId xmlns:a16="http://schemas.microsoft.com/office/drawing/2014/main" id="{440E6C36-7009-49C8-8B46-4A4AE33A9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7" y="5819"/>
                  <a:ext cx="200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46" name="AutoShape 110">
                  <a:extLst>
                    <a:ext uri="{FF2B5EF4-FFF2-40B4-BE49-F238E27FC236}">
                      <a16:creationId xmlns:a16="http://schemas.microsoft.com/office/drawing/2014/main" id="{CE7F0E87-ECB8-49E1-A926-6D4D0B04D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17" y="6519"/>
                  <a:ext cx="200" cy="100"/>
                </a:xfrm>
                <a:prstGeom prst="pentagon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47" name="AutoShape 111">
                  <a:extLst>
                    <a:ext uri="{FF2B5EF4-FFF2-40B4-BE49-F238E27FC236}">
                      <a16:creationId xmlns:a16="http://schemas.microsoft.com/office/drawing/2014/main" id="{2ED2F9C1-C483-4EA0-A649-C4EEF598E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396049">
                  <a:off x="7898" y="6338"/>
                  <a:ext cx="199" cy="361"/>
                </a:xfrm>
                <a:prstGeom prst="moon">
                  <a:avLst>
                    <a:gd name="adj" fmla="val 50000"/>
                  </a:avLst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48" name="AutoShape 112">
                  <a:extLst>
                    <a:ext uri="{FF2B5EF4-FFF2-40B4-BE49-F238E27FC236}">
                      <a16:creationId xmlns:a16="http://schemas.microsoft.com/office/drawing/2014/main" id="{302D259A-8400-4B1B-918F-AE7B90A9F8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17" y="6519"/>
                  <a:ext cx="200" cy="100"/>
                </a:xfrm>
                <a:prstGeom prst="pentagon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49" name="AutoShape 113">
                  <a:extLst>
                    <a:ext uri="{FF2B5EF4-FFF2-40B4-BE49-F238E27FC236}">
                      <a16:creationId xmlns:a16="http://schemas.microsoft.com/office/drawing/2014/main" id="{A188913C-6F85-4395-918C-27D49DCC8B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17" y="6419"/>
                  <a:ext cx="200" cy="100"/>
                </a:xfrm>
                <a:prstGeom prst="pentagon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50" name="AutoShape 114">
                  <a:extLst>
                    <a:ext uri="{FF2B5EF4-FFF2-40B4-BE49-F238E27FC236}">
                      <a16:creationId xmlns:a16="http://schemas.microsoft.com/office/drawing/2014/main" id="{1B32DBAC-46E6-428F-ABEA-DDA846F2A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17" y="6419"/>
                  <a:ext cx="200" cy="100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51" name="Rectangle 115">
                  <a:extLst>
                    <a:ext uri="{FF2B5EF4-FFF2-40B4-BE49-F238E27FC236}">
                      <a16:creationId xmlns:a16="http://schemas.microsoft.com/office/drawing/2014/main" id="{533CFDA7-AE0A-471B-8938-CEB8C5A3E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17" y="6619"/>
                  <a:ext cx="200" cy="200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52" name="AutoShape 116">
                  <a:extLst>
                    <a:ext uri="{FF2B5EF4-FFF2-40B4-BE49-F238E27FC236}">
                      <a16:creationId xmlns:a16="http://schemas.microsoft.com/office/drawing/2014/main" id="{4EAFD1E3-3312-405B-BA99-29AD7B102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17" y="5419"/>
                  <a:ext cx="400" cy="400"/>
                </a:xfrm>
                <a:prstGeom prst="pentagon">
                  <a:avLst/>
                </a:prstGeom>
                <a:solidFill>
                  <a:srgbClr val="FF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</p:grpSp>
          <p:grpSp>
            <p:nvGrpSpPr>
              <p:cNvPr id="14453" name="Group 117">
                <a:extLst>
                  <a:ext uri="{FF2B5EF4-FFF2-40B4-BE49-F238E27FC236}">
                    <a16:creationId xmlns:a16="http://schemas.microsoft.com/office/drawing/2014/main" id="{25679593-B3A9-48BE-B054-43F0AB00A1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11" y="5419"/>
                <a:ext cx="1100" cy="1400"/>
                <a:chOff x="5517" y="5419"/>
                <a:chExt cx="1100" cy="1400"/>
              </a:xfrm>
            </p:grpSpPr>
            <p:sp>
              <p:nvSpPr>
                <p:cNvPr id="14454" name="Line 118">
                  <a:extLst>
                    <a:ext uri="{FF2B5EF4-FFF2-40B4-BE49-F238E27FC236}">
                      <a16:creationId xmlns:a16="http://schemas.microsoft.com/office/drawing/2014/main" id="{3DC93D21-E7D1-43DF-A51B-69BCDA822C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17" y="6019"/>
                  <a:ext cx="4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55" name="Line 119">
                  <a:extLst>
                    <a:ext uri="{FF2B5EF4-FFF2-40B4-BE49-F238E27FC236}">
                      <a16:creationId xmlns:a16="http://schemas.microsoft.com/office/drawing/2014/main" id="{5B3DBFE0-ECA9-4B6E-9067-1504212C6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17" y="6019"/>
                  <a:ext cx="1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56" name="Line 120">
                  <a:extLst>
                    <a:ext uri="{FF2B5EF4-FFF2-40B4-BE49-F238E27FC236}">
                      <a16:creationId xmlns:a16="http://schemas.microsoft.com/office/drawing/2014/main" id="{5BC9D0F6-5873-42BC-8E15-F560A56CFD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7" y="6019"/>
                  <a:ext cx="5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57" name="Line 121">
                  <a:extLst>
                    <a:ext uri="{FF2B5EF4-FFF2-40B4-BE49-F238E27FC236}">
                      <a16:creationId xmlns:a16="http://schemas.microsoft.com/office/drawing/2014/main" id="{F867177E-DB7F-4175-87A4-72F9743141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7" y="6019"/>
                  <a:ext cx="2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58" name="Rectangle 122">
                  <a:extLst>
                    <a:ext uri="{FF2B5EF4-FFF2-40B4-BE49-F238E27FC236}">
                      <a16:creationId xmlns:a16="http://schemas.microsoft.com/office/drawing/2014/main" id="{18A060BE-6DAE-447C-9497-9EAEF795E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7" y="6619"/>
                  <a:ext cx="200" cy="20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59" name="Rectangle 123">
                  <a:extLst>
                    <a:ext uri="{FF2B5EF4-FFF2-40B4-BE49-F238E27FC236}">
                      <a16:creationId xmlns:a16="http://schemas.microsoft.com/office/drawing/2014/main" id="{B19F1BCB-884D-4416-AB15-20D9AC40E6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7" y="5819"/>
                  <a:ext cx="200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60" name="Rectangle 124">
                  <a:extLst>
                    <a:ext uri="{FF2B5EF4-FFF2-40B4-BE49-F238E27FC236}">
                      <a16:creationId xmlns:a16="http://schemas.microsoft.com/office/drawing/2014/main" id="{0A08B747-EAB7-4EB4-8BFD-2ABFB702A1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7" y="6619"/>
                  <a:ext cx="100" cy="20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61" name="Rectangle 125">
                  <a:extLst>
                    <a:ext uri="{FF2B5EF4-FFF2-40B4-BE49-F238E27FC236}">
                      <a16:creationId xmlns:a16="http://schemas.microsoft.com/office/drawing/2014/main" id="{F93FB5A1-6162-49E5-BE99-094DD1842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7" y="6619"/>
                  <a:ext cx="100" cy="20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62" name="Rectangle 126">
                  <a:extLst>
                    <a:ext uri="{FF2B5EF4-FFF2-40B4-BE49-F238E27FC236}">
                      <a16:creationId xmlns:a16="http://schemas.microsoft.com/office/drawing/2014/main" id="{5BEF9C67-5DB9-4DC2-A63B-702E79EBA4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7" y="6619"/>
                  <a:ext cx="100" cy="20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63" name="Rectangle 127">
                  <a:extLst>
                    <a:ext uri="{FF2B5EF4-FFF2-40B4-BE49-F238E27FC236}">
                      <a16:creationId xmlns:a16="http://schemas.microsoft.com/office/drawing/2014/main" id="{7CB1727E-E9A6-40A1-A8D2-BACC40175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7" y="6619"/>
                  <a:ext cx="100" cy="20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64" name="Rectangle 128">
                  <a:extLst>
                    <a:ext uri="{FF2B5EF4-FFF2-40B4-BE49-F238E27FC236}">
                      <a16:creationId xmlns:a16="http://schemas.microsoft.com/office/drawing/2014/main" id="{916D323E-9A0A-416A-B2D6-77B373F4F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17" y="6619"/>
                  <a:ext cx="100" cy="20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65" name="Rectangle 129">
                  <a:extLst>
                    <a:ext uri="{FF2B5EF4-FFF2-40B4-BE49-F238E27FC236}">
                      <a16:creationId xmlns:a16="http://schemas.microsoft.com/office/drawing/2014/main" id="{CC13B173-113C-442D-B2E0-3FB52EF35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7" y="6619"/>
                  <a:ext cx="100" cy="20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66" name="AutoShape 130">
                  <a:extLst>
                    <a:ext uri="{FF2B5EF4-FFF2-40B4-BE49-F238E27FC236}">
                      <a16:creationId xmlns:a16="http://schemas.microsoft.com/office/drawing/2014/main" id="{34367DDA-6C23-478F-82EA-923C540C3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7" y="6519"/>
                  <a:ext cx="200" cy="100"/>
                </a:xfrm>
                <a:prstGeom prst="pentagon">
                  <a:avLst/>
                </a:prstGeom>
                <a:solidFill>
                  <a:srgbClr val="FF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67" name="AutoShape 131">
                  <a:extLst>
                    <a:ext uri="{FF2B5EF4-FFF2-40B4-BE49-F238E27FC236}">
                      <a16:creationId xmlns:a16="http://schemas.microsoft.com/office/drawing/2014/main" id="{CEB69E29-B780-4797-8A9A-4FD3124F7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7" y="5419"/>
                  <a:ext cx="400" cy="400"/>
                </a:xfrm>
                <a:prstGeom prst="pentagon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68" name="AutoShape 132">
                  <a:extLst>
                    <a:ext uri="{FF2B5EF4-FFF2-40B4-BE49-F238E27FC236}">
                      <a16:creationId xmlns:a16="http://schemas.microsoft.com/office/drawing/2014/main" id="{02BD31F3-4BB1-49C3-8ECD-149B29436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17" y="5419"/>
                  <a:ext cx="400" cy="400"/>
                </a:xfrm>
                <a:prstGeom prst="pentagon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</p:grpSp>
          <p:grpSp>
            <p:nvGrpSpPr>
              <p:cNvPr id="14469" name="Group 133">
                <a:extLst>
                  <a:ext uri="{FF2B5EF4-FFF2-40B4-BE49-F238E27FC236}">
                    <a16:creationId xmlns:a16="http://schemas.microsoft.com/office/drawing/2014/main" id="{74ED1E59-7906-487D-B089-ED79E9072E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56" y="5419"/>
                <a:ext cx="1661" cy="1400"/>
                <a:chOff x="9617" y="5419"/>
                <a:chExt cx="1661" cy="1400"/>
              </a:xfrm>
            </p:grpSpPr>
            <p:sp>
              <p:nvSpPr>
                <p:cNvPr id="14470" name="Line 134">
                  <a:extLst>
                    <a:ext uri="{FF2B5EF4-FFF2-40B4-BE49-F238E27FC236}">
                      <a16:creationId xmlns:a16="http://schemas.microsoft.com/office/drawing/2014/main" id="{88264934-2EC0-4BCE-A35F-B403FDBF52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817" y="6019"/>
                  <a:ext cx="6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71" name="Line 135">
                  <a:extLst>
                    <a:ext uri="{FF2B5EF4-FFF2-40B4-BE49-F238E27FC236}">
                      <a16:creationId xmlns:a16="http://schemas.microsoft.com/office/drawing/2014/main" id="{BA48CE28-150A-4C6F-9242-F1388A17D5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17" y="6019"/>
                  <a:ext cx="54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72" name="Line 136">
                  <a:extLst>
                    <a:ext uri="{FF2B5EF4-FFF2-40B4-BE49-F238E27FC236}">
                      <a16:creationId xmlns:a16="http://schemas.microsoft.com/office/drawing/2014/main" id="{26B9DCBD-B590-4754-B9BF-017EDD5782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117" y="6019"/>
                  <a:ext cx="3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73" name="Line 137">
                  <a:extLst>
                    <a:ext uri="{FF2B5EF4-FFF2-40B4-BE49-F238E27FC236}">
                      <a16:creationId xmlns:a16="http://schemas.microsoft.com/office/drawing/2014/main" id="{752C449F-A3B6-4C9E-A415-13DF1C1329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17" y="6019"/>
                  <a:ext cx="24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74" name="Line 138">
                  <a:extLst>
                    <a:ext uri="{FF2B5EF4-FFF2-40B4-BE49-F238E27FC236}">
                      <a16:creationId xmlns:a16="http://schemas.microsoft.com/office/drawing/2014/main" id="{C20674F3-2A5F-435E-A0BF-FBBDCE449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417" y="6019"/>
                  <a:ext cx="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75" name="Rectangle 139">
                  <a:extLst>
                    <a:ext uri="{FF2B5EF4-FFF2-40B4-BE49-F238E27FC236}">
                      <a16:creationId xmlns:a16="http://schemas.microsoft.com/office/drawing/2014/main" id="{8FC7FD54-AB14-41C1-9BDC-9C010AFD5B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17" y="6619"/>
                  <a:ext cx="200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76" name="Rectangle 140">
                  <a:extLst>
                    <a:ext uri="{FF2B5EF4-FFF2-40B4-BE49-F238E27FC236}">
                      <a16:creationId xmlns:a16="http://schemas.microsoft.com/office/drawing/2014/main" id="{87510EF5-5234-43D8-922B-754AF6272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17" y="6619"/>
                  <a:ext cx="200" cy="20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77" name="Rectangle 141">
                  <a:extLst>
                    <a:ext uri="{FF2B5EF4-FFF2-40B4-BE49-F238E27FC236}">
                      <a16:creationId xmlns:a16="http://schemas.microsoft.com/office/drawing/2014/main" id="{C0C3BFBE-D99F-4F06-B181-9B1C655D3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7" y="6619"/>
                  <a:ext cx="200" cy="20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78" name="Rectangle 142">
                  <a:extLst>
                    <a:ext uri="{FF2B5EF4-FFF2-40B4-BE49-F238E27FC236}">
                      <a16:creationId xmlns:a16="http://schemas.microsoft.com/office/drawing/2014/main" id="{5F9CCD83-44B9-4A07-8ED1-47FCB052CF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17" y="5819"/>
                  <a:ext cx="200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79" name="AutoShape 143">
                  <a:extLst>
                    <a:ext uri="{FF2B5EF4-FFF2-40B4-BE49-F238E27FC236}">
                      <a16:creationId xmlns:a16="http://schemas.microsoft.com/office/drawing/2014/main" id="{0B1920BD-42DA-4E95-B212-C8A8640DB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17" y="5419"/>
                  <a:ext cx="400" cy="400"/>
                </a:xfrm>
                <a:prstGeom prst="pentagon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80" name="AutoShape 144">
                  <a:extLst>
                    <a:ext uri="{FF2B5EF4-FFF2-40B4-BE49-F238E27FC236}">
                      <a16:creationId xmlns:a16="http://schemas.microsoft.com/office/drawing/2014/main" id="{0EB2EBDE-8625-4AB7-8C51-1790D5C0E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396049">
                  <a:off x="9698" y="6338"/>
                  <a:ext cx="199" cy="361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81" name="AutoShape 145">
                  <a:extLst>
                    <a:ext uri="{FF2B5EF4-FFF2-40B4-BE49-F238E27FC236}">
                      <a16:creationId xmlns:a16="http://schemas.microsoft.com/office/drawing/2014/main" id="{055CCF4C-87B9-46D1-8149-3F0CED55AD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396049">
                  <a:off x="10598" y="6338"/>
                  <a:ext cx="199" cy="361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grpSp>
              <p:nvGrpSpPr>
                <p:cNvPr id="14482" name="Group 146">
                  <a:extLst>
                    <a:ext uri="{FF2B5EF4-FFF2-40B4-BE49-F238E27FC236}">
                      <a16:creationId xmlns:a16="http://schemas.microsoft.com/office/drawing/2014/main" id="{D76E747F-45E4-4DC1-9755-6230266786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17" y="6619"/>
                  <a:ext cx="200" cy="200"/>
                  <a:chOff x="10017" y="7301"/>
                  <a:chExt cx="200" cy="200"/>
                </a:xfrm>
              </p:grpSpPr>
              <p:sp>
                <p:nvSpPr>
                  <p:cNvPr id="14483" name="Rectangle 147">
                    <a:extLst>
                      <a:ext uri="{FF2B5EF4-FFF2-40B4-BE49-F238E27FC236}">
                        <a16:creationId xmlns:a16="http://schemas.microsoft.com/office/drawing/2014/main" id="{FCE00E72-8186-4903-9265-E87189F6EC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17" y="7301"/>
                    <a:ext cx="100" cy="200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484" name="Rectangle 148">
                    <a:extLst>
                      <a:ext uri="{FF2B5EF4-FFF2-40B4-BE49-F238E27FC236}">
                        <a16:creationId xmlns:a16="http://schemas.microsoft.com/office/drawing/2014/main" id="{A515816C-6526-42E3-AE60-F3BE0BDA08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117" y="7301"/>
                    <a:ext cx="100" cy="20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</p:grpSp>
            <p:sp>
              <p:nvSpPr>
                <p:cNvPr id="14485" name="AutoShape 149">
                  <a:extLst>
                    <a:ext uri="{FF2B5EF4-FFF2-40B4-BE49-F238E27FC236}">
                      <a16:creationId xmlns:a16="http://schemas.microsoft.com/office/drawing/2014/main" id="{DCF3545B-06B2-4B0D-AA75-6977B16F3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396049">
                  <a:off x="9698" y="6238"/>
                  <a:ext cx="199" cy="361"/>
                </a:xfrm>
                <a:prstGeom prst="moon">
                  <a:avLst>
                    <a:gd name="adj" fmla="val 50000"/>
                  </a:avLst>
                </a:prstGeom>
                <a:solidFill>
                  <a:srgbClr val="CC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86" name="AutoShape 150">
                  <a:extLst>
                    <a:ext uri="{FF2B5EF4-FFF2-40B4-BE49-F238E27FC236}">
                      <a16:creationId xmlns:a16="http://schemas.microsoft.com/office/drawing/2014/main" id="{36A211ED-C888-4A90-8DE6-6E1F6A2AC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17" y="6519"/>
                  <a:ext cx="200" cy="100"/>
                </a:xfrm>
                <a:prstGeom prst="pentagon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grpSp>
              <p:nvGrpSpPr>
                <p:cNvPr id="14487" name="Group 151">
                  <a:extLst>
                    <a:ext uri="{FF2B5EF4-FFF2-40B4-BE49-F238E27FC236}">
                      <a16:creationId xmlns:a16="http://schemas.microsoft.com/office/drawing/2014/main" id="{2E61B775-C40D-4803-B0E5-B891F8BDB3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17" y="6619"/>
                  <a:ext cx="200" cy="200"/>
                  <a:chOff x="10017" y="7301"/>
                  <a:chExt cx="200" cy="200"/>
                </a:xfrm>
              </p:grpSpPr>
              <p:sp>
                <p:nvSpPr>
                  <p:cNvPr id="14488" name="Rectangle 152">
                    <a:extLst>
                      <a:ext uri="{FF2B5EF4-FFF2-40B4-BE49-F238E27FC236}">
                        <a16:creationId xmlns:a16="http://schemas.microsoft.com/office/drawing/2014/main" id="{B2A0344C-1D75-40B6-A71D-8D69E480DA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17" y="7301"/>
                    <a:ext cx="100" cy="200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  <p:sp>
                <p:nvSpPr>
                  <p:cNvPr id="14489" name="Rectangle 153">
                    <a:extLst>
                      <a:ext uri="{FF2B5EF4-FFF2-40B4-BE49-F238E27FC236}">
                        <a16:creationId xmlns:a16="http://schemas.microsoft.com/office/drawing/2014/main" id="{BD346868-7505-48ED-8F9E-AF8853E7CE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117" y="7301"/>
                    <a:ext cx="100" cy="20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350"/>
                  </a:p>
                </p:txBody>
              </p:sp>
            </p:grpSp>
            <p:sp>
              <p:nvSpPr>
                <p:cNvPr id="14490" name="AutoShape 154">
                  <a:extLst>
                    <a:ext uri="{FF2B5EF4-FFF2-40B4-BE49-F238E27FC236}">
                      <a16:creationId xmlns:a16="http://schemas.microsoft.com/office/drawing/2014/main" id="{3EB6DAA4-B721-4B2A-8AD3-50A0237F3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396049">
                  <a:off x="10998" y="6338"/>
                  <a:ext cx="199" cy="361"/>
                </a:xfrm>
                <a:prstGeom prst="moon">
                  <a:avLst>
                    <a:gd name="adj" fmla="val 50000"/>
                  </a:avLst>
                </a:prstGeom>
                <a:solidFill>
                  <a:srgbClr val="CC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91" name="AutoShape 155">
                  <a:extLst>
                    <a:ext uri="{FF2B5EF4-FFF2-40B4-BE49-F238E27FC236}">
                      <a16:creationId xmlns:a16="http://schemas.microsoft.com/office/drawing/2014/main" id="{418D8A0B-7878-46F2-AC7D-7FF545E49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17" y="5419"/>
                  <a:ext cx="400" cy="400"/>
                </a:xfrm>
                <a:prstGeom prst="pentagon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</p:grpSp>
          <p:grpSp>
            <p:nvGrpSpPr>
              <p:cNvPr id="14492" name="Group 156">
                <a:extLst>
                  <a:ext uri="{FF2B5EF4-FFF2-40B4-BE49-F238E27FC236}">
                    <a16:creationId xmlns:a16="http://schemas.microsoft.com/office/drawing/2014/main" id="{D9B3165B-AE62-406C-A8CC-AE4C0CFEDB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14" y="3219"/>
                <a:ext cx="2104" cy="1412"/>
                <a:chOff x="12017" y="5419"/>
                <a:chExt cx="2104" cy="1412"/>
              </a:xfrm>
            </p:grpSpPr>
            <p:sp>
              <p:nvSpPr>
                <p:cNvPr id="14493" name="Line 157">
                  <a:extLst>
                    <a:ext uri="{FF2B5EF4-FFF2-40B4-BE49-F238E27FC236}">
                      <a16:creationId xmlns:a16="http://schemas.microsoft.com/office/drawing/2014/main" id="{EBFE9A6E-C9D2-46D6-A08F-2489C2B93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52561" flipH="1">
                  <a:off x="12215" y="6025"/>
                  <a:ext cx="9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94" name="Line 158">
                  <a:extLst>
                    <a:ext uri="{FF2B5EF4-FFF2-40B4-BE49-F238E27FC236}">
                      <a16:creationId xmlns:a16="http://schemas.microsoft.com/office/drawing/2014/main" id="{679F42C7-0125-4C89-9C2A-A540F2839B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52561" flipH="1">
                  <a:off x="12815" y="6021"/>
                  <a:ext cx="3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95" name="Line 159">
                  <a:extLst>
                    <a:ext uri="{FF2B5EF4-FFF2-40B4-BE49-F238E27FC236}">
                      <a16:creationId xmlns:a16="http://schemas.microsoft.com/office/drawing/2014/main" id="{DDDA7D33-3D93-4B7A-8D21-FE9EF98889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47439">
                  <a:off x="13115" y="6016"/>
                  <a:ext cx="3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96" name="Line 160">
                  <a:extLst>
                    <a:ext uri="{FF2B5EF4-FFF2-40B4-BE49-F238E27FC236}">
                      <a16:creationId xmlns:a16="http://schemas.microsoft.com/office/drawing/2014/main" id="{088FB47D-57BD-48D5-A65F-3C76FE62DE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47439">
                  <a:off x="13115" y="6019"/>
                  <a:ext cx="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97" name="Rectangle 161">
                  <a:extLst>
                    <a:ext uri="{FF2B5EF4-FFF2-40B4-BE49-F238E27FC236}">
                      <a16:creationId xmlns:a16="http://schemas.microsoft.com/office/drawing/2014/main" id="{DA6FC0D4-1A01-48D7-A04A-3E73AC42D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7439">
                  <a:off x="12421" y="6627"/>
                  <a:ext cx="200" cy="20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98" name="Rectangle 162">
                  <a:extLst>
                    <a:ext uri="{FF2B5EF4-FFF2-40B4-BE49-F238E27FC236}">
                      <a16:creationId xmlns:a16="http://schemas.microsoft.com/office/drawing/2014/main" id="{A0B3155E-9EFF-4A08-8EB9-78E8D149F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7439">
                  <a:off x="12721" y="6623"/>
                  <a:ext cx="200" cy="20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499" name="Rectangle 163">
                  <a:extLst>
                    <a:ext uri="{FF2B5EF4-FFF2-40B4-BE49-F238E27FC236}">
                      <a16:creationId xmlns:a16="http://schemas.microsoft.com/office/drawing/2014/main" id="{923BD135-40C7-401B-AC61-0C53F6111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7439">
                  <a:off x="13021" y="6618"/>
                  <a:ext cx="200" cy="20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500" name="Rectangle 164">
                  <a:extLst>
                    <a:ext uri="{FF2B5EF4-FFF2-40B4-BE49-F238E27FC236}">
                      <a16:creationId xmlns:a16="http://schemas.microsoft.com/office/drawing/2014/main" id="{D65AC6AE-8945-4943-9F5D-C8D9BA3F6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7439">
                  <a:off x="13621" y="6610"/>
                  <a:ext cx="200" cy="20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501" name="Rectangle 165">
                  <a:extLst>
                    <a:ext uri="{FF2B5EF4-FFF2-40B4-BE49-F238E27FC236}">
                      <a16:creationId xmlns:a16="http://schemas.microsoft.com/office/drawing/2014/main" id="{78345B34-9E3E-4029-8511-3D22A7EA7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7439">
                  <a:off x="13921" y="6606"/>
                  <a:ext cx="200" cy="20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502" name="Rectangle 166">
                  <a:extLst>
                    <a:ext uri="{FF2B5EF4-FFF2-40B4-BE49-F238E27FC236}">
                      <a16:creationId xmlns:a16="http://schemas.microsoft.com/office/drawing/2014/main" id="{507104EF-753D-4A58-AAA6-24C056405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7439">
                  <a:off x="12121" y="6631"/>
                  <a:ext cx="200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503" name="Rectangle 167">
                  <a:extLst>
                    <a:ext uri="{FF2B5EF4-FFF2-40B4-BE49-F238E27FC236}">
                      <a16:creationId xmlns:a16="http://schemas.microsoft.com/office/drawing/2014/main" id="{E7839D02-19F0-4A0A-9B26-8439DFC80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7439">
                  <a:off x="13321" y="6614"/>
                  <a:ext cx="200" cy="20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504" name="Line 168">
                  <a:extLst>
                    <a:ext uri="{FF2B5EF4-FFF2-40B4-BE49-F238E27FC236}">
                      <a16:creationId xmlns:a16="http://schemas.microsoft.com/office/drawing/2014/main" id="{0CD35ABA-9E14-4F40-B173-FD03234720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47439">
                  <a:off x="13115" y="6014"/>
                  <a:ext cx="6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505" name="Line 169">
                  <a:extLst>
                    <a:ext uri="{FF2B5EF4-FFF2-40B4-BE49-F238E27FC236}">
                      <a16:creationId xmlns:a16="http://schemas.microsoft.com/office/drawing/2014/main" id="{42423E04-340A-4756-AEAA-ADF8A624F9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47439">
                  <a:off x="13115" y="6012"/>
                  <a:ext cx="9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506" name="Line 170">
                  <a:extLst>
                    <a:ext uri="{FF2B5EF4-FFF2-40B4-BE49-F238E27FC236}">
                      <a16:creationId xmlns:a16="http://schemas.microsoft.com/office/drawing/2014/main" id="{6B6D7A2D-FFE7-4C74-B473-DAF442EEF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52561" flipH="1">
                  <a:off x="12515" y="6023"/>
                  <a:ext cx="60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507" name="Rectangle 171">
                  <a:extLst>
                    <a:ext uri="{FF2B5EF4-FFF2-40B4-BE49-F238E27FC236}">
                      <a16:creationId xmlns:a16="http://schemas.microsoft.com/office/drawing/2014/main" id="{F56A44CB-523A-46F5-B78A-2603AA89D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7" y="5819"/>
                  <a:ext cx="200" cy="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508" name="AutoShape 172">
                  <a:extLst>
                    <a:ext uri="{FF2B5EF4-FFF2-40B4-BE49-F238E27FC236}">
                      <a16:creationId xmlns:a16="http://schemas.microsoft.com/office/drawing/2014/main" id="{2B3C03CA-93D4-4F76-8C82-EDE991CE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17" y="6519"/>
                  <a:ext cx="200" cy="100"/>
                </a:xfrm>
                <a:prstGeom prst="pentagon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509" name="AutoShape 173">
                  <a:extLst>
                    <a:ext uri="{FF2B5EF4-FFF2-40B4-BE49-F238E27FC236}">
                      <a16:creationId xmlns:a16="http://schemas.microsoft.com/office/drawing/2014/main" id="{E26B7FBE-DBA7-42E0-8426-30C9BB009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17" y="6519"/>
                  <a:ext cx="200" cy="100"/>
                </a:xfrm>
                <a:prstGeom prst="pentagon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510" name="AutoShape 174">
                  <a:extLst>
                    <a:ext uri="{FF2B5EF4-FFF2-40B4-BE49-F238E27FC236}">
                      <a16:creationId xmlns:a16="http://schemas.microsoft.com/office/drawing/2014/main" id="{B5E58E14-7477-405D-B79E-18E2A1A48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396049">
                  <a:off x="12098" y="6338"/>
                  <a:ext cx="199" cy="361"/>
                </a:xfrm>
                <a:prstGeom prst="moon">
                  <a:avLst>
                    <a:gd name="adj" fmla="val 50000"/>
                  </a:avLst>
                </a:prstGeom>
                <a:solidFill>
                  <a:srgbClr val="CC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511" name="AutoShape 175">
                  <a:extLst>
                    <a:ext uri="{FF2B5EF4-FFF2-40B4-BE49-F238E27FC236}">
                      <a16:creationId xmlns:a16="http://schemas.microsoft.com/office/drawing/2014/main" id="{36A4C647-5809-44D9-94EE-1C41543B6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7" y="5419"/>
                  <a:ext cx="400" cy="400"/>
                </a:xfrm>
                <a:prstGeom prst="pentagon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350"/>
                </a:p>
              </p:txBody>
            </p:sp>
          </p:grpSp>
          <p:sp>
            <p:nvSpPr>
              <p:cNvPr id="14512" name="Text Box 176">
                <a:extLst>
                  <a:ext uri="{FF2B5EF4-FFF2-40B4-BE49-F238E27FC236}">
                    <a16:creationId xmlns:a16="http://schemas.microsoft.com/office/drawing/2014/main" id="{E13738A5-02AE-43A1-B127-67C339482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6" y="4719"/>
                <a:ext cx="2344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a-DK" altLang="ru-RU" sz="750">
                    <a:latin typeface="Times New Roman" panose="02020603050405020304" pitchFamily="18" charset="0"/>
                  </a:rPr>
                  <a:t> </a:t>
                </a:r>
                <a:r>
                  <a:rPr lang="da-DK" altLang="ru-RU" sz="1200">
                    <a:latin typeface="Times New Roman" panose="02020603050405020304" pitchFamily="18" charset="0"/>
                  </a:rPr>
                  <a:t>I1  I2  I3   I4    I5  I6   I7</a:t>
                </a:r>
              </a:p>
              <a:p>
                <a:endParaRPr lang="en-US" altLang="ru-RU" sz="1200"/>
              </a:p>
            </p:txBody>
          </p:sp>
        </p:grpSp>
      </p:grpSp>
      <p:sp>
        <p:nvSpPr>
          <p:cNvPr id="14516" name="AutoShape 180">
            <a:extLst>
              <a:ext uri="{FF2B5EF4-FFF2-40B4-BE49-F238E27FC236}">
                <a16:creationId xmlns:a16="http://schemas.microsoft.com/office/drawing/2014/main" id="{09E6546F-FF17-4948-B44B-7F7163993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67" y="0"/>
            <a:ext cx="173831" cy="161925"/>
          </a:xfrm>
          <a:prstGeom prst="pentagon">
            <a:avLst/>
          </a:prstGeom>
          <a:solidFill>
            <a:srgbClr val="00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350"/>
          </a:p>
        </p:txBody>
      </p:sp>
      <p:sp>
        <p:nvSpPr>
          <p:cNvPr id="14517" name="AutoShape 181">
            <a:extLst>
              <a:ext uri="{FF2B5EF4-FFF2-40B4-BE49-F238E27FC236}">
                <a16:creationId xmlns:a16="http://schemas.microsoft.com/office/drawing/2014/main" id="{ACED27E3-4DF4-4F37-8922-4FC4ED1A0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1" y="250031"/>
            <a:ext cx="173831" cy="161925"/>
          </a:xfrm>
          <a:prstGeom prst="pentagon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350"/>
          </a:p>
        </p:txBody>
      </p:sp>
      <p:sp>
        <p:nvSpPr>
          <p:cNvPr id="14518" name="AutoShape 182">
            <a:extLst>
              <a:ext uri="{FF2B5EF4-FFF2-40B4-BE49-F238E27FC236}">
                <a16:creationId xmlns:a16="http://schemas.microsoft.com/office/drawing/2014/main" id="{2B4A2F53-8EF1-48E5-957B-A91956B3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898" y="250031"/>
            <a:ext cx="172640" cy="161925"/>
          </a:xfrm>
          <a:prstGeom prst="pentagon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350"/>
          </a:p>
        </p:txBody>
      </p:sp>
      <p:sp>
        <p:nvSpPr>
          <p:cNvPr id="14519" name="AutoShape 183">
            <a:extLst>
              <a:ext uri="{FF2B5EF4-FFF2-40B4-BE49-F238E27FC236}">
                <a16:creationId xmlns:a16="http://schemas.microsoft.com/office/drawing/2014/main" id="{EFBF6395-E8BA-41EC-A62A-31060257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423" y="0"/>
            <a:ext cx="172640" cy="161925"/>
          </a:xfrm>
          <a:prstGeom prst="pentagon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350"/>
          </a:p>
        </p:txBody>
      </p:sp>
      <p:sp>
        <p:nvSpPr>
          <p:cNvPr id="14520" name="AutoShape 184">
            <a:extLst>
              <a:ext uri="{FF2B5EF4-FFF2-40B4-BE49-F238E27FC236}">
                <a16:creationId xmlns:a16="http://schemas.microsoft.com/office/drawing/2014/main" id="{1CC86609-4523-4B42-B302-7546F43E2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317" y="627460"/>
            <a:ext cx="172640" cy="161925"/>
          </a:xfrm>
          <a:prstGeom prst="pentag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350"/>
          </a:p>
        </p:txBody>
      </p:sp>
      <p:sp>
        <p:nvSpPr>
          <p:cNvPr id="14521" name="AutoShape 185">
            <a:extLst>
              <a:ext uri="{FF2B5EF4-FFF2-40B4-BE49-F238E27FC236}">
                <a16:creationId xmlns:a16="http://schemas.microsoft.com/office/drawing/2014/main" id="{D21B50E4-577B-49F9-9964-95783436B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303610"/>
            <a:ext cx="173831" cy="161925"/>
          </a:xfrm>
          <a:prstGeom prst="pentagon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86118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311699" y="-1"/>
            <a:ext cx="8697431" cy="10531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Taxonomy:    </a:t>
            </a:r>
            <a:r>
              <a:rPr lang="en-US" dirty="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 tree-like arrangement of objects over an extent of similarity</a:t>
            </a:r>
            <a:r>
              <a:rPr lang="en-US" dirty="0">
                <a:solidFill>
                  <a:srgbClr val="0070C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  Example 1: Biology</a:t>
            </a:r>
            <a:br>
              <a:rPr lang="en-US" dirty="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pic>
        <p:nvPicPr>
          <p:cNvPr id="1028" name="Picture 4" descr="ÐÐ°ÑÑÐ¸Ð½ÐºÐ¸ Ð¿Ð¾ Ð·Ð°Ð¿ÑÐ¾ÑÑ biological taxonomy">
            <a:extLst>
              <a:ext uri="{FF2B5EF4-FFF2-40B4-BE49-F238E27FC236}">
                <a16:creationId xmlns:a16="http://schemas.microsoft.com/office/drawing/2014/main" id="{9799C73A-3A9D-4D65-9FB9-5F696E62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37" y="649683"/>
            <a:ext cx="7911193" cy="43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C61E9-EE7D-4EFA-A351-020B5E31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8710"/>
            <a:ext cx="9144001" cy="247304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D. </a:t>
            </a:r>
            <a:r>
              <a:rPr lang="en-US" sz="3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Frolov</a:t>
            </a:r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(«</a:t>
            </a:r>
            <a:r>
              <a:rPr lang="ru-RU" sz="3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Натиматика</a:t>
            </a:r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»):  </a:t>
            </a:r>
            <a:b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archive of</a:t>
            </a:r>
            <a:b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~ 5</a:t>
            </a:r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mln</a:t>
            </a: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visitors of popular sites</a:t>
            </a:r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each tagged by labels from</a:t>
            </a:r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IAB Taxonomy according to their Internet behavior</a:t>
            </a:r>
            <a:endParaRPr lang="ru-RU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229306-D175-403D-837E-293F6397D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ADEBAB-DEB7-430D-86A5-7944E5EC43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50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190549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448B9-4B0D-4E8C-B193-2AC3A18B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4625"/>
          </a:xfrm>
        </p:spPr>
        <p:txBody>
          <a:bodyPr>
            <a:normAutofit/>
          </a:bodyPr>
          <a:lstStyle/>
          <a:p>
            <a:r>
              <a:rPr lang="en-US" b="1" dirty="0"/>
              <a:t>A user profile in IAB in </a:t>
            </a:r>
            <a:r>
              <a:rPr lang="en-US" b="1"/>
              <a:t>Natimatica</a:t>
            </a:r>
            <a:r>
              <a:rPr lang="en-US" b="1" dirty="0"/>
              <a:t> </a:t>
            </a:r>
            <a:r>
              <a:rPr lang="ru-RU" b="1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ru-RU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F1C053-FC89-40A5-AE6D-EE3EF7C90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74625"/>
            <a:ext cx="8832300" cy="399425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 </a:t>
            </a:r>
            <a:r>
              <a:rPr lang="en-US" sz="2800" b="1" dirty="0"/>
              <a:t>Computing                                                    Business</a:t>
            </a:r>
            <a:endParaRPr lang="ru-RU" sz="2800" b="1" dirty="0"/>
          </a:p>
          <a:p>
            <a:pPr marL="11430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114300" indent="0">
              <a:buNone/>
            </a:pPr>
            <a:r>
              <a:rPr lang="en-US" b="1" dirty="0"/>
              <a:t> </a:t>
            </a:r>
            <a:endParaRPr lang="ru-RU" sz="2400" dirty="0"/>
          </a:p>
          <a:p>
            <a:pPr marL="114300" indent="0">
              <a:lnSpc>
                <a:spcPct val="70000"/>
              </a:lnSpc>
              <a:buNone/>
            </a:pPr>
            <a:r>
              <a:rPr lang="en-US" sz="2400" b="1" dirty="0">
                <a:solidFill>
                  <a:schemeClr val="bg2"/>
                </a:solidFill>
              </a:rPr>
              <a:t>Computer Software and Applications </a:t>
            </a:r>
            <a:r>
              <a:rPr lang="ru-RU" sz="2400" b="1" dirty="0">
                <a:solidFill>
                  <a:schemeClr val="bg2"/>
                </a:solidFill>
              </a:rPr>
              <a:t>   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ru-RU" sz="2400" b="1" dirty="0">
                <a:solidFill>
                  <a:schemeClr val="bg2"/>
                </a:solidFill>
              </a:rPr>
              <a:t>   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Business 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ru-RU" sz="2400" b="1" dirty="0">
                <a:solidFill>
                  <a:srgbClr val="00B050"/>
                </a:solidFill>
              </a:rPr>
              <a:t>                                                                    </a:t>
            </a:r>
            <a:r>
              <a:rPr lang="en-US" sz="2400" b="1" dirty="0">
                <a:solidFill>
                  <a:srgbClr val="00B050"/>
                </a:solidFill>
              </a:rPr>
              <a:t>Account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&amp;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Finance                                                                                                           </a:t>
            </a:r>
            <a:endParaRPr lang="ru-RU" sz="2400" b="1" dirty="0">
              <a:solidFill>
                <a:srgbClr val="00B050"/>
              </a:solidFill>
            </a:endParaRPr>
          </a:p>
          <a:p>
            <a:pPr marL="114300" indent="0">
              <a:lnSpc>
                <a:spcPct val="70000"/>
              </a:lnSpc>
              <a:buNone/>
            </a:pPr>
            <a:r>
              <a:rPr lang="ru-RU" sz="2400" b="1" dirty="0">
                <a:solidFill>
                  <a:srgbClr val="00B050"/>
                </a:solidFill>
              </a:rPr>
              <a:t>                                                                             </a:t>
            </a:r>
            <a:r>
              <a:rPr lang="en-US" sz="2400" b="1" dirty="0">
                <a:solidFill>
                  <a:srgbClr val="00B050"/>
                </a:solidFill>
              </a:rPr>
              <a:t>0.35</a:t>
            </a:r>
            <a:r>
              <a:rPr lang="en-US" sz="2400" dirty="0">
                <a:solidFill>
                  <a:srgbClr val="00B050"/>
                </a:solidFill>
              </a:rPr>
              <a:t>     </a:t>
            </a:r>
            <a:endParaRPr lang="ru-RU" sz="2400" dirty="0">
              <a:solidFill>
                <a:srgbClr val="00B050"/>
              </a:solidFill>
            </a:endParaRPr>
          </a:p>
          <a:p>
            <a:pPr marL="114300" indent="0">
              <a:lnSpc>
                <a:spcPct val="70000"/>
              </a:lnSpc>
              <a:buNone/>
            </a:pPr>
            <a:r>
              <a:rPr lang="en-US" sz="2400" dirty="0"/>
              <a:t> </a:t>
            </a:r>
            <a:endParaRPr lang="ru-RU" sz="2400" dirty="0"/>
          </a:p>
          <a:p>
            <a:pPr marL="114300" indent="0">
              <a:lnSpc>
                <a:spcPct val="70000"/>
              </a:lnSpc>
              <a:buNone/>
            </a:pPr>
            <a:r>
              <a:rPr lang="en-US" sz="2400" b="1" dirty="0">
                <a:solidFill>
                  <a:srgbClr val="00B050"/>
                </a:solidFill>
              </a:rPr>
              <a:t>3DGrap  Video   Graphics  </a:t>
            </a:r>
            <a:r>
              <a:rPr lang="en-US" sz="2400" b="1" dirty="0" err="1">
                <a:solidFill>
                  <a:srgbClr val="00B050"/>
                </a:solidFill>
              </a:rPr>
              <a:t>Operat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(10 more categories)</a:t>
            </a:r>
            <a:r>
              <a:rPr lang="en-US" sz="2400" b="1" dirty="0">
                <a:solidFill>
                  <a:srgbClr val="00B050"/>
                </a:solidFill>
              </a:rPr>
              <a:t>            </a:t>
            </a:r>
            <a:endParaRPr lang="ru-RU" sz="2400" dirty="0">
              <a:solidFill>
                <a:srgbClr val="00B050"/>
              </a:solidFill>
            </a:endParaRPr>
          </a:p>
          <a:p>
            <a:pPr marL="114300" indent="0">
              <a:lnSpc>
                <a:spcPct val="70000"/>
              </a:lnSpc>
              <a:buNone/>
            </a:pP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              </a:t>
            </a:r>
            <a:r>
              <a:rPr lang="en-US" sz="2400" b="1" dirty="0" err="1">
                <a:solidFill>
                  <a:srgbClr val="00B050"/>
                </a:solidFill>
              </a:rPr>
              <a:t>Softw</a:t>
            </a:r>
            <a:r>
              <a:rPr lang="en-US" sz="2400" b="1" dirty="0">
                <a:solidFill>
                  <a:srgbClr val="00B050"/>
                </a:solidFill>
              </a:rPr>
              <a:t>     </a:t>
            </a:r>
            <a:r>
              <a:rPr lang="en-US" sz="2400" b="1" dirty="0" err="1">
                <a:solidFill>
                  <a:srgbClr val="00B050"/>
                </a:solidFill>
              </a:rPr>
              <a:t>Softw</a:t>
            </a:r>
            <a:r>
              <a:rPr lang="en-US" sz="2400" b="1" dirty="0">
                <a:solidFill>
                  <a:srgbClr val="00B050"/>
                </a:solidFill>
              </a:rPr>
              <a:t>        Syst                  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0.68       0.57    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ru-RU" sz="2400" b="1" dirty="0">
                <a:solidFill>
                  <a:srgbClr val="00B050"/>
                </a:solidFill>
              </a:rPr>
              <a:t>  0.57     </a:t>
            </a:r>
            <a:r>
              <a:rPr lang="en-US" sz="2400" b="1" dirty="0">
                <a:solidFill>
                  <a:srgbClr val="00B050"/>
                </a:solidFill>
              </a:rPr>
              <a:t>   </a:t>
            </a:r>
            <a:r>
              <a:rPr lang="ru-RU" sz="2400" b="1" dirty="0">
                <a:solidFill>
                  <a:srgbClr val="00B050"/>
                </a:solidFill>
              </a:rPr>
              <a:t>0.3</a:t>
            </a:r>
            <a:r>
              <a:rPr lang="en-US" sz="2400" b="1" dirty="0">
                <a:solidFill>
                  <a:srgbClr val="00B050"/>
                </a:solidFill>
              </a:rPr>
              <a:t>1</a:t>
            </a:r>
            <a:r>
              <a:rPr lang="en-US" b="1" dirty="0"/>
              <a:t> 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F70D78-976B-4728-B71F-648D0AD6FA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51</a:t>
            </a:fld>
            <a:endParaRPr lang="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B95E975-210E-4F50-9B1D-9DDA2CAB13FF}"/>
              </a:ext>
            </a:extLst>
          </p:cNvPr>
          <p:cNvCxnSpPr/>
          <p:nvPr/>
        </p:nvCxnSpPr>
        <p:spPr>
          <a:xfrm>
            <a:off x="3700130" y="17331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71CF3FC-9BCA-4386-8FF5-CDF26B8299A3}"/>
              </a:ext>
            </a:extLst>
          </p:cNvPr>
          <p:cNvCxnSpPr>
            <a:cxnSpLocks/>
          </p:cNvCxnSpPr>
          <p:nvPr/>
        </p:nvCxnSpPr>
        <p:spPr>
          <a:xfrm flipH="1">
            <a:off x="1988289" y="568403"/>
            <a:ext cx="1594883" cy="218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DB17CDC-E085-41DA-A134-95466F92C440}"/>
              </a:ext>
            </a:extLst>
          </p:cNvPr>
          <p:cNvCxnSpPr>
            <a:cxnSpLocks/>
          </p:cNvCxnSpPr>
          <p:nvPr/>
        </p:nvCxnSpPr>
        <p:spPr>
          <a:xfrm>
            <a:off x="3987209" y="568403"/>
            <a:ext cx="2977117" cy="218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7B43CA-F975-4037-8B0D-47CF976736C2}"/>
              </a:ext>
            </a:extLst>
          </p:cNvPr>
          <p:cNvCxnSpPr>
            <a:cxnSpLocks/>
          </p:cNvCxnSpPr>
          <p:nvPr/>
        </p:nvCxnSpPr>
        <p:spPr>
          <a:xfrm>
            <a:off x="1552354" y="1149250"/>
            <a:ext cx="435935" cy="530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58D2A07-0583-476F-B4C1-759664EED07D}"/>
              </a:ext>
            </a:extLst>
          </p:cNvPr>
          <p:cNvCxnSpPr>
            <a:cxnSpLocks/>
          </p:cNvCxnSpPr>
          <p:nvPr/>
        </p:nvCxnSpPr>
        <p:spPr>
          <a:xfrm flipH="1">
            <a:off x="7187609" y="1170982"/>
            <a:ext cx="313662" cy="5089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A0C0816-624A-40A5-902D-D0BA59F03A43}"/>
              </a:ext>
            </a:extLst>
          </p:cNvPr>
          <p:cNvCxnSpPr>
            <a:cxnSpLocks/>
          </p:cNvCxnSpPr>
          <p:nvPr/>
        </p:nvCxnSpPr>
        <p:spPr>
          <a:xfrm flipH="1">
            <a:off x="1297172" y="2074587"/>
            <a:ext cx="930350" cy="6792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9973B51-20B7-4E29-A5E7-44BF227A50BC}"/>
              </a:ext>
            </a:extLst>
          </p:cNvPr>
          <p:cNvCxnSpPr>
            <a:cxnSpLocks/>
          </p:cNvCxnSpPr>
          <p:nvPr/>
        </p:nvCxnSpPr>
        <p:spPr>
          <a:xfrm flipH="1">
            <a:off x="2083981" y="2074587"/>
            <a:ext cx="574159" cy="6792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5F84E3D-5F18-49E9-8C67-74FE46978FCB}"/>
              </a:ext>
            </a:extLst>
          </p:cNvPr>
          <p:cNvCxnSpPr>
            <a:cxnSpLocks/>
          </p:cNvCxnSpPr>
          <p:nvPr/>
        </p:nvCxnSpPr>
        <p:spPr>
          <a:xfrm flipH="1" flipV="1">
            <a:off x="2785730" y="2074587"/>
            <a:ext cx="659220" cy="5941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5961388-5B9E-4ACE-8CB9-B73B8A82D2A3}"/>
              </a:ext>
            </a:extLst>
          </p:cNvPr>
          <p:cNvCxnSpPr>
            <a:cxnSpLocks/>
          </p:cNvCxnSpPr>
          <p:nvPr/>
        </p:nvCxnSpPr>
        <p:spPr>
          <a:xfrm>
            <a:off x="3062177" y="2074587"/>
            <a:ext cx="1371599" cy="6792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1330A7A-980B-48FB-BC29-4B1AB722EFC0}"/>
              </a:ext>
            </a:extLst>
          </p:cNvPr>
          <p:cNvCxnSpPr>
            <a:cxnSpLocks/>
          </p:cNvCxnSpPr>
          <p:nvPr/>
        </p:nvCxnSpPr>
        <p:spPr>
          <a:xfrm>
            <a:off x="7666074" y="1170982"/>
            <a:ext cx="1166226" cy="6046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834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448B9-4B0D-4E8C-B193-2AC3A18B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4625"/>
          </a:xfrm>
        </p:spPr>
        <p:txBody>
          <a:bodyPr>
            <a:normAutofit/>
          </a:bodyPr>
          <a:lstStyle/>
          <a:p>
            <a:r>
              <a:rPr lang="en-US" b="1" dirty="0"/>
              <a:t>Lifting user profile to a Head Subject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F1C053-FC89-40A5-AE6D-EE3EF7C90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34159"/>
            <a:ext cx="8832300" cy="3034715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 </a:t>
            </a:r>
            <a:r>
              <a:rPr lang="en-US" sz="2800" b="1" dirty="0"/>
              <a:t>Computing                                                    Business</a:t>
            </a:r>
            <a:endParaRPr lang="ru-RU" sz="2800" b="1" dirty="0"/>
          </a:p>
          <a:p>
            <a:pPr marL="11430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114300" indent="0">
              <a:buNone/>
            </a:pPr>
            <a:r>
              <a:rPr lang="en-US" b="1" dirty="0"/>
              <a:t> </a:t>
            </a:r>
            <a:endParaRPr lang="ru-RU" dirty="0"/>
          </a:p>
          <a:p>
            <a:pPr marL="114300" indent="0">
              <a:lnSpc>
                <a:spcPct val="70000"/>
              </a:lnSpc>
              <a:buNone/>
            </a:pPr>
            <a:r>
              <a:rPr lang="en-US" sz="2800" b="1" dirty="0">
                <a:solidFill>
                  <a:srgbClr val="00B050"/>
                </a:solidFill>
              </a:rPr>
              <a:t>Computer Software and Applications         </a:t>
            </a:r>
            <a:r>
              <a:rPr lang="en-US" sz="2000" b="1" dirty="0">
                <a:solidFill>
                  <a:srgbClr val="00B050"/>
                </a:solidFill>
              </a:rPr>
              <a:t>Business 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2400" b="1" dirty="0">
                <a:solidFill>
                  <a:srgbClr val="00B050"/>
                </a:solidFill>
              </a:rPr>
              <a:t>                           0.90 (</a:t>
            </a:r>
            <a:r>
              <a:rPr lang="en-US" sz="2400" b="1" dirty="0">
                <a:solidFill>
                  <a:schemeClr val="tx1"/>
                </a:solidFill>
              </a:rPr>
              <a:t>Head subject</a:t>
            </a:r>
            <a:r>
              <a:rPr lang="en-US" sz="2400" b="1" dirty="0">
                <a:solidFill>
                  <a:srgbClr val="00B050"/>
                </a:solidFill>
              </a:rPr>
              <a:t>)                   </a:t>
            </a:r>
            <a:r>
              <a:rPr lang="en-US" sz="2000" b="1" dirty="0" err="1">
                <a:solidFill>
                  <a:srgbClr val="00B050"/>
                </a:solidFill>
              </a:rPr>
              <a:t>Account&amp;Finance</a:t>
            </a:r>
            <a:r>
              <a:rPr lang="en-US" sz="2000" b="1" dirty="0">
                <a:solidFill>
                  <a:srgbClr val="00B050"/>
                </a:solidFill>
              </a:rPr>
              <a:t>                                                                                                   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2000" b="1" dirty="0">
                <a:solidFill>
                  <a:srgbClr val="00B050"/>
                </a:solidFill>
              </a:rPr>
              <a:t>                                                                                                       0.35</a:t>
            </a:r>
            <a:r>
              <a:rPr lang="en-US" sz="2000" dirty="0">
                <a:solidFill>
                  <a:srgbClr val="00B050"/>
                </a:solidFill>
              </a:rPr>
              <a:t> (</a:t>
            </a:r>
            <a:r>
              <a:rPr lang="en-US" sz="2000" dirty="0">
                <a:solidFill>
                  <a:schemeClr val="tx1"/>
                </a:solidFill>
              </a:rPr>
              <a:t>Offshoot</a:t>
            </a:r>
            <a:r>
              <a:rPr lang="en-US" sz="2000" dirty="0">
                <a:solidFill>
                  <a:srgbClr val="00B050"/>
                </a:solidFill>
              </a:rPr>
              <a:t>)    </a:t>
            </a:r>
            <a:endParaRPr lang="ru-RU" sz="2000" dirty="0">
              <a:solidFill>
                <a:srgbClr val="00B050"/>
              </a:solidFill>
            </a:endParaRPr>
          </a:p>
          <a:p>
            <a:pPr marL="114300" indent="0">
              <a:lnSpc>
                <a:spcPct val="70000"/>
              </a:lnSpc>
              <a:buNone/>
            </a:pPr>
            <a:r>
              <a:rPr lang="en-US" dirty="0"/>
              <a:t> </a:t>
            </a:r>
            <a:endParaRPr lang="ru-RU" dirty="0"/>
          </a:p>
          <a:p>
            <a:pPr marL="114300" indent="0">
              <a:lnSpc>
                <a:spcPct val="70000"/>
              </a:lnSpc>
              <a:buNone/>
            </a:pPr>
            <a:r>
              <a:rPr lang="en-US" sz="2400" b="1" dirty="0">
                <a:solidFill>
                  <a:srgbClr val="00B050"/>
                </a:solidFill>
              </a:rPr>
              <a:t>3DGrap  Video   Graphics  </a:t>
            </a:r>
            <a:r>
              <a:rPr lang="en-US" sz="2400" b="1" dirty="0" err="1">
                <a:solidFill>
                  <a:srgbClr val="00B050"/>
                </a:solidFill>
              </a:rPr>
              <a:t>Operat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(10 more categories)</a:t>
            </a:r>
            <a:r>
              <a:rPr lang="en-US" sz="2400" b="1" dirty="0">
                <a:solidFill>
                  <a:srgbClr val="00B050"/>
                </a:solidFill>
              </a:rPr>
              <a:t>            </a:t>
            </a:r>
            <a:endParaRPr lang="ru-RU" sz="2400" dirty="0">
              <a:solidFill>
                <a:srgbClr val="00B050"/>
              </a:solidFill>
            </a:endParaRPr>
          </a:p>
          <a:p>
            <a:pPr marL="114300" indent="0">
              <a:lnSpc>
                <a:spcPct val="70000"/>
              </a:lnSpc>
              <a:buNone/>
            </a:pP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              </a:t>
            </a:r>
            <a:r>
              <a:rPr lang="en-US" sz="2400" b="1" dirty="0" err="1">
                <a:solidFill>
                  <a:srgbClr val="00B050"/>
                </a:solidFill>
              </a:rPr>
              <a:t>Softw</a:t>
            </a:r>
            <a:r>
              <a:rPr lang="en-US" sz="2400" b="1" dirty="0">
                <a:solidFill>
                  <a:srgbClr val="00B050"/>
                </a:solidFill>
              </a:rPr>
              <a:t>     </a:t>
            </a:r>
            <a:r>
              <a:rPr lang="en-US" sz="2400" b="1" dirty="0" err="1">
                <a:solidFill>
                  <a:srgbClr val="00B050"/>
                </a:solidFill>
              </a:rPr>
              <a:t>Softw</a:t>
            </a:r>
            <a:r>
              <a:rPr lang="en-US" sz="2400" b="1" dirty="0">
                <a:solidFill>
                  <a:srgbClr val="00B050"/>
                </a:solidFill>
              </a:rPr>
              <a:t>        Syst                  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0.68       0.57    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ru-RU" sz="2400" b="1" dirty="0">
                <a:solidFill>
                  <a:srgbClr val="00B050"/>
                </a:solidFill>
              </a:rPr>
              <a:t>  0.57     </a:t>
            </a:r>
            <a:r>
              <a:rPr lang="en-US" sz="2400" b="1" dirty="0">
                <a:solidFill>
                  <a:srgbClr val="00B050"/>
                </a:solidFill>
              </a:rPr>
              <a:t>   </a:t>
            </a:r>
            <a:r>
              <a:rPr lang="ru-RU" sz="2400" b="1" dirty="0">
                <a:solidFill>
                  <a:srgbClr val="00B050"/>
                </a:solidFill>
              </a:rPr>
              <a:t>0.3</a:t>
            </a:r>
            <a:r>
              <a:rPr lang="en-US" sz="2400" b="1" dirty="0">
                <a:solidFill>
                  <a:srgbClr val="00B050"/>
                </a:solidFill>
              </a:rPr>
              <a:t>1</a:t>
            </a:r>
            <a:r>
              <a:rPr lang="en-US" b="1" dirty="0"/>
              <a:t> 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F70D78-976B-4728-B71F-648D0AD6FA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52</a:t>
            </a:fld>
            <a:endParaRPr lang="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AB135D6-99ED-4044-A32A-FDD40840FFF5}"/>
              </a:ext>
            </a:extLst>
          </p:cNvPr>
          <p:cNvCxnSpPr>
            <a:cxnSpLocks/>
          </p:cNvCxnSpPr>
          <p:nvPr/>
        </p:nvCxnSpPr>
        <p:spPr>
          <a:xfrm flipH="1">
            <a:off x="1944414" y="1156138"/>
            <a:ext cx="2238703" cy="4637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527AC5C-28FB-495D-923A-774EBBC854D5}"/>
              </a:ext>
            </a:extLst>
          </p:cNvPr>
          <p:cNvCxnSpPr>
            <a:cxnSpLocks/>
          </p:cNvCxnSpPr>
          <p:nvPr/>
        </p:nvCxnSpPr>
        <p:spPr>
          <a:xfrm>
            <a:off x="4270650" y="1184225"/>
            <a:ext cx="2928936" cy="4357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CC59093-F364-4559-BC8B-A47C2F2543CA}"/>
              </a:ext>
            </a:extLst>
          </p:cNvPr>
          <p:cNvCxnSpPr>
            <a:cxnSpLocks/>
          </p:cNvCxnSpPr>
          <p:nvPr/>
        </p:nvCxnSpPr>
        <p:spPr>
          <a:xfrm>
            <a:off x="1357236" y="1969869"/>
            <a:ext cx="387481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E06D01D-9582-4D52-A94B-AD03019392B7}"/>
              </a:ext>
            </a:extLst>
          </p:cNvPr>
          <p:cNvCxnSpPr>
            <a:cxnSpLocks/>
          </p:cNvCxnSpPr>
          <p:nvPr/>
        </p:nvCxnSpPr>
        <p:spPr>
          <a:xfrm>
            <a:off x="7329564" y="1969869"/>
            <a:ext cx="290436" cy="7312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9C55BC2-BF1A-4330-A9B4-78E6A12BF9C9}"/>
              </a:ext>
            </a:extLst>
          </p:cNvPr>
          <p:cNvCxnSpPr>
            <a:cxnSpLocks/>
          </p:cNvCxnSpPr>
          <p:nvPr/>
        </p:nvCxnSpPr>
        <p:spPr>
          <a:xfrm>
            <a:off x="7654981" y="2005835"/>
            <a:ext cx="1489019" cy="9265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0CB732A-89CF-40D3-A231-ABF2F495C78F}"/>
              </a:ext>
            </a:extLst>
          </p:cNvPr>
          <p:cNvCxnSpPr>
            <a:cxnSpLocks/>
          </p:cNvCxnSpPr>
          <p:nvPr/>
        </p:nvCxnSpPr>
        <p:spPr>
          <a:xfrm flipH="1">
            <a:off x="0" y="2043090"/>
            <a:ext cx="1287517" cy="6580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8540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FB70F-219A-4CEE-A03F-F224EDE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8710"/>
            <a:ext cx="8520600" cy="919090"/>
          </a:xfrm>
        </p:spPr>
        <p:txBody>
          <a:bodyPr>
            <a:normAutofit/>
          </a:bodyPr>
          <a:lstStyle/>
          <a:p>
            <a:r>
              <a:rPr lang="en-US" b="1" dirty="0"/>
              <a:t>Applying to (programmatic) Targeted adverts, 1: Example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3755B-9BBE-43D2-8D99-46C41EB42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69" y="1229874"/>
            <a:ext cx="8697431" cy="3814915"/>
          </a:xfrm>
        </p:spPr>
        <p:txBody>
          <a:bodyPr/>
          <a:lstStyle/>
          <a:p>
            <a:pPr marL="114300" indent="0">
              <a:buNone/>
            </a:pPr>
            <a:r>
              <a:rPr lang="en-US" sz="4000" b="1" dirty="0"/>
              <a:t>USER’S TARGET</a:t>
            </a:r>
            <a:r>
              <a:rPr lang="ru-RU" sz="4000" b="1" dirty="0"/>
              <a:t> </a:t>
            </a:r>
            <a:r>
              <a:rPr lang="en-US" sz="4000" b="1" dirty="0"/>
              <a:t>for an advert on   </a:t>
            </a:r>
            <a:endParaRPr lang="ru-RU" sz="4000" dirty="0"/>
          </a:p>
          <a:p>
            <a:pPr marL="114300" indent="0">
              <a:buNone/>
            </a:pPr>
            <a:r>
              <a:rPr lang="en-US" sz="4000" b="1" dirty="0"/>
              <a:t> </a:t>
            </a:r>
            <a:r>
              <a:rPr lang="ru-RU" sz="4000" b="1" dirty="0"/>
              <a:t>*** </a:t>
            </a:r>
            <a:r>
              <a:rPr lang="en-US" sz="4000" b="1" dirty="0"/>
              <a:t>AS: Antivirus Software</a:t>
            </a:r>
            <a:r>
              <a:rPr lang="ru-RU" sz="4000" b="1" dirty="0"/>
              <a:t> ***</a:t>
            </a:r>
            <a:r>
              <a:rPr lang="en-US" sz="4000" b="1" dirty="0"/>
              <a:t>  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Solution: Show that to all users whose tag for AS is &gt;0.3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Issue: Not too many visitors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4AE55-DA9E-4973-A6BB-7906DFEC3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749849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FB70F-219A-4CEE-A03F-F224EDE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0814"/>
            <a:ext cx="8520600" cy="607800"/>
          </a:xfrm>
        </p:spPr>
        <p:txBody>
          <a:bodyPr>
            <a:normAutofit/>
          </a:bodyPr>
          <a:lstStyle/>
          <a:p>
            <a:r>
              <a:rPr lang="en-US" b="1" dirty="0"/>
              <a:t>Applying to Targeted adverts, 2: Example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3755B-9BBE-43D2-8D99-46C41EB42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69" y="987972"/>
            <a:ext cx="8697431" cy="4056817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b="1" dirty="0"/>
              <a:t>USER’S TARGET</a:t>
            </a:r>
            <a:r>
              <a:rPr lang="ru-RU" sz="2800" b="1" dirty="0"/>
              <a:t> </a:t>
            </a:r>
            <a:r>
              <a:rPr lang="en-US" sz="2800" b="1" dirty="0"/>
              <a:t>for an advert on   </a:t>
            </a:r>
            <a:endParaRPr lang="ru-RU" sz="2800" dirty="0"/>
          </a:p>
          <a:p>
            <a:pPr marL="114300" indent="0">
              <a:buNone/>
            </a:pPr>
            <a:r>
              <a:rPr lang="en-US" sz="2800" b="1" dirty="0"/>
              <a:t> </a:t>
            </a:r>
            <a:r>
              <a:rPr lang="ru-RU" sz="2800" b="1" dirty="0"/>
              <a:t>***</a:t>
            </a:r>
            <a:r>
              <a:rPr lang="en-US" sz="2800" b="1" dirty="0"/>
              <a:t>AS: Antivirus Software</a:t>
            </a:r>
            <a:r>
              <a:rPr lang="ru-RU" sz="2800" b="1" dirty="0"/>
              <a:t>***</a:t>
            </a:r>
            <a:r>
              <a:rPr lang="en-US" sz="2800" b="1" dirty="0"/>
              <a:t> 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 1: Show that to all users whose tag for AS is &gt;0.3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Issue: Not too many visitors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 2: Show that to all users whose tag for AS is &gt;0.1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Issue: Falling efficiency</a:t>
            </a: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bg2"/>
                </a:solidFill>
              </a:rPr>
              <a:t>(</a:t>
            </a:r>
            <a:r>
              <a:rPr lang="en-US" sz="3600" b="1" dirty="0">
                <a:solidFill>
                  <a:schemeClr val="bg2"/>
                </a:solidFill>
              </a:rPr>
              <a:t>#Click/#User)</a:t>
            </a:r>
          </a:p>
          <a:p>
            <a:pPr marL="114300" indent="0">
              <a:buNone/>
            </a:pP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4AE55-DA9E-4973-A6BB-7906DFEC3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62544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FB70F-219A-4CEE-A03F-F224EDE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0814"/>
            <a:ext cx="8520600" cy="607800"/>
          </a:xfrm>
        </p:spPr>
        <p:txBody>
          <a:bodyPr>
            <a:normAutofit/>
          </a:bodyPr>
          <a:lstStyle/>
          <a:p>
            <a:r>
              <a:rPr lang="en-US" b="1" dirty="0"/>
              <a:t>Applying to Targeted adverts, 3: Example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3755B-9BBE-43D2-8D99-46C41EB42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733097"/>
            <a:ext cx="8832300" cy="4189589"/>
          </a:xfrm>
        </p:spPr>
        <p:txBody>
          <a:bodyPr/>
          <a:lstStyle/>
          <a:p>
            <a:pPr marL="114300" indent="0">
              <a:buNone/>
            </a:pPr>
            <a:r>
              <a:rPr lang="en-US" sz="2800" b="1" dirty="0"/>
              <a:t>USER’S TARGET</a:t>
            </a:r>
            <a:r>
              <a:rPr lang="ru-RU" sz="2800" b="1" dirty="0"/>
              <a:t> </a:t>
            </a:r>
            <a:r>
              <a:rPr lang="en-US" sz="2800" b="1" dirty="0"/>
              <a:t>for an advert on   </a:t>
            </a:r>
            <a:endParaRPr lang="ru-RU" sz="2800" dirty="0"/>
          </a:p>
          <a:p>
            <a:pPr marL="114300" indent="0">
              <a:buNone/>
            </a:pPr>
            <a:r>
              <a:rPr lang="en-US" sz="2800" b="1" dirty="0"/>
              <a:t> </a:t>
            </a:r>
            <a:r>
              <a:rPr lang="ru-RU" sz="2800" b="1" dirty="0"/>
              <a:t>*** </a:t>
            </a:r>
            <a:r>
              <a:rPr lang="en-US" sz="2800" b="1" dirty="0"/>
              <a:t>AS: Antivirus Software</a:t>
            </a:r>
            <a:r>
              <a:rPr lang="ru-RU" sz="2800" b="1" dirty="0"/>
              <a:t> ***</a:t>
            </a:r>
            <a:r>
              <a:rPr lang="en-US" sz="2800" b="1" dirty="0"/>
              <a:t>  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 1: Show that to all users whose tag for AS is &gt;0.3</a:t>
            </a:r>
          </a:p>
          <a:p>
            <a:pPr marL="114300" indent="0">
              <a:buNone/>
            </a:pPr>
            <a:r>
              <a:rPr lang="en-US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Issue: Not too many visitors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 3: LIFT.  Show that to all users whose lifted node contains AS</a:t>
            </a:r>
          </a:p>
          <a:p>
            <a:pPr marL="114300" indent="0">
              <a:buNone/>
            </a:pPr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Feature: Surprising efficiency</a:t>
            </a:r>
          </a:p>
          <a:p>
            <a:pPr marL="114300" indent="0">
              <a:buNone/>
            </a:pP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4AE55-DA9E-4973-A6BB-7906DFEC3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66116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FB70F-219A-4CEE-A03F-F224EDE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25517"/>
          </a:xfrm>
        </p:spPr>
        <p:txBody>
          <a:bodyPr>
            <a:normAutofit/>
          </a:bodyPr>
          <a:lstStyle/>
          <a:p>
            <a:r>
              <a:rPr lang="en-US" b="1" dirty="0"/>
              <a:t>Applying to Targeted adverts, 4: Example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3755B-9BBE-43D2-8D99-46C41EB42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69" y="620111"/>
            <a:ext cx="8697431" cy="4302576"/>
          </a:xfrm>
        </p:spPr>
        <p:txBody>
          <a:bodyPr/>
          <a:lstStyle/>
          <a:p>
            <a:pPr marL="114300" indent="0">
              <a:buNone/>
            </a:pPr>
            <a:r>
              <a:rPr lang="en-US" sz="2800" b="1" dirty="0"/>
              <a:t>USER’S TARGET</a:t>
            </a:r>
            <a:r>
              <a:rPr lang="ru-RU" sz="2800" b="1" dirty="0"/>
              <a:t>:   </a:t>
            </a:r>
            <a:r>
              <a:rPr lang="en-US" sz="2800" b="1" dirty="0"/>
              <a:t>an advert on   </a:t>
            </a:r>
            <a:endParaRPr lang="ru-RU" sz="2800" dirty="0"/>
          </a:p>
          <a:p>
            <a:pPr marL="114300" indent="0">
              <a:buNone/>
            </a:pPr>
            <a:r>
              <a:rPr lang="en-US" sz="2400" b="1" i="1" dirty="0"/>
              <a:t>Daycare and Pre-School; Internet Safety; Parenting Children Aged 4-11; Parenting Teens; Antivirus Software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4AE55-DA9E-4973-A6BB-7906DFEC3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56</a:t>
            </a:fld>
            <a:endParaRPr lang="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9A13493-4934-4DAC-A7AD-56BFE344F795}"/>
              </a:ext>
            </a:extLst>
          </p:cNvPr>
          <p:cNvGraphicFramePr>
            <a:graphicFrameLocks noGrp="1"/>
          </p:cNvGraphicFramePr>
          <p:nvPr/>
        </p:nvGraphicFramePr>
        <p:xfrm>
          <a:off x="352820" y="2469931"/>
          <a:ext cx="8381961" cy="1978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1697">
                  <a:extLst>
                    <a:ext uri="{9D8B030D-6E8A-4147-A177-3AD203B41FA5}">
                      <a16:colId xmlns:a16="http://schemas.microsoft.com/office/drawing/2014/main" val="2599288143"/>
                    </a:ext>
                  </a:extLst>
                </a:gridCol>
                <a:gridCol w="1996965">
                  <a:extLst>
                    <a:ext uri="{9D8B030D-6E8A-4147-A177-3AD203B41FA5}">
                      <a16:colId xmlns:a16="http://schemas.microsoft.com/office/drawing/2014/main" val="1350191161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4049780400"/>
                    </a:ext>
                  </a:extLst>
                </a:gridCol>
                <a:gridCol w="2357768">
                  <a:extLst>
                    <a:ext uri="{9D8B030D-6E8A-4147-A177-3AD203B41FA5}">
                      <a16:colId xmlns:a16="http://schemas.microsoft.com/office/drawing/2014/main" val="257563707"/>
                    </a:ext>
                  </a:extLst>
                </a:gridCol>
              </a:tblGrid>
              <a:tr h="240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Impressions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378933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942104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1017598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60284045"/>
                  </a:ext>
                </a:extLst>
              </a:tr>
              <a:tr h="69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Clicks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1061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2544</a:t>
                      </a:r>
                      <a:endParaRPr lang="ru-RU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1526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979718650"/>
                  </a:ext>
                </a:extLst>
              </a:tr>
              <a:tr h="53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</a:t>
                      </a:r>
                      <a:endParaRPr lang="ru-RU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LIFT</a:t>
                      </a:r>
                      <a:endParaRPr lang="ru-RU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Solution 2</a:t>
                      </a:r>
                      <a:endParaRPr lang="ru-RU" sz="3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8844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94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D2C70-894F-4211-8B25-53CACD29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98709"/>
            <a:ext cx="8740860" cy="137766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 2:</a:t>
            </a:r>
            <a:r>
              <a:rPr lang="en-US" sz="3600" b="1" dirty="0"/>
              <a:t>  IAB (</a:t>
            </a:r>
            <a:r>
              <a:rPr lang="en-US" dirty="0"/>
              <a:t>The Interactive Advertising Bureau</a:t>
            </a:r>
            <a:r>
              <a:rPr lang="en-US" sz="3600" b="1" dirty="0"/>
              <a:t>) Content Taxonomy </a:t>
            </a:r>
            <a:br>
              <a:rPr lang="en-US" sz="3600" b="1" dirty="0"/>
            </a:br>
            <a:r>
              <a:rPr lang="en-US" sz="3600" dirty="0"/>
              <a:t>Fragment</a:t>
            </a:r>
            <a:r>
              <a:rPr lang="en-US" sz="3600" b="1" dirty="0"/>
              <a:t> </a:t>
            </a:r>
            <a:r>
              <a:rPr lang="en-US" dirty="0"/>
              <a:t>https://www.iab.com/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DF914F-FE38-4A36-B92D-DE1BF7BFE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" y="1351017"/>
            <a:ext cx="8740860" cy="3786555"/>
          </a:xfrm>
        </p:spPr>
        <p:txBody>
          <a:bodyPr/>
          <a:lstStyle/>
          <a:p>
            <a:pPr marL="114300" indent="0">
              <a:lnSpc>
                <a:spcPct val="70000"/>
              </a:lnSpc>
              <a:buNone/>
            </a:pPr>
            <a:endParaRPr lang="en-US" sz="2800" b="1" dirty="0"/>
          </a:p>
          <a:p>
            <a:pPr marL="114300" indent="0">
              <a:lnSpc>
                <a:spcPct val="70000"/>
              </a:lnSpc>
              <a:buNone/>
            </a:pPr>
            <a:r>
              <a:rPr lang="en-US" sz="2800" b="1" dirty="0"/>
              <a:t>Style &amp; Fashion</a:t>
            </a:r>
          </a:p>
          <a:p>
            <a:pPr marL="114300" indent="0">
              <a:lnSpc>
                <a:spcPct val="70000"/>
              </a:lnSpc>
              <a:buNone/>
            </a:pPr>
            <a:endParaRPr lang="en-US" sz="2800" b="1" dirty="0"/>
          </a:p>
          <a:p>
            <a:pPr marL="114300" indent="0">
              <a:lnSpc>
                <a:spcPct val="70000"/>
              </a:lnSpc>
              <a:buNone/>
            </a:pPr>
            <a:r>
              <a:rPr lang="en-US" sz="2800" b="1" dirty="0"/>
              <a:t>Men’s                          Personal   Designer   . . .</a:t>
            </a:r>
          </a:p>
          <a:p>
            <a:pPr marL="114300" indent="0">
              <a:lnSpc>
                <a:spcPct val="70000"/>
              </a:lnSpc>
              <a:buNone/>
            </a:pPr>
            <a:r>
              <a:rPr lang="en-US" sz="2800" b="1" dirty="0"/>
              <a:t>Fashion                       Care          Clothing</a:t>
            </a:r>
          </a:p>
          <a:p>
            <a:pPr marL="114300" indent="0">
              <a:lnSpc>
                <a:spcPct val="70000"/>
              </a:lnSpc>
              <a:buNone/>
            </a:pPr>
            <a:endParaRPr lang="en-US" sz="2800" b="1" dirty="0"/>
          </a:p>
          <a:p>
            <a:pPr marL="114300" indent="0">
              <a:lnSpc>
                <a:spcPct val="70000"/>
              </a:lnSpc>
              <a:buNone/>
            </a:pPr>
            <a:r>
              <a:rPr lang="en-US" sz="2800" b="1" dirty="0"/>
              <a:t>Men’s              </a:t>
            </a:r>
            <a:r>
              <a:rPr lang="en-US" sz="2800" b="1" dirty="0" err="1"/>
              <a:t>Men’s</a:t>
            </a:r>
            <a:r>
              <a:rPr lang="en-US" sz="2800" b="1" dirty="0"/>
              <a:t>          </a:t>
            </a:r>
            <a:r>
              <a:rPr lang="en-US" sz="2800" b="1" dirty="0" err="1"/>
              <a:t>Men's</a:t>
            </a:r>
            <a:endParaRPr lang="en-US" sz="2800" b="1" dirty="0"/>
          </a:p>
          <a:p>
            <a:pPr marL="114300" indent="0">
              <a:lnSpc>
                <a:spcPct val="70000"/>
              </a:lnSpc>
              <a:buNone/>
            </a:pPr>
            <a:r>
              <a:rPr lang="en-US" sz="2800" b="1" dirty="0"/>
              <a:t>Outerwear      Watches      Shoes        </a:t>
            </a:r>
            <a:endParaRPr lang="ru-RU" sz="28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2EC00B-EB9F-4E0A-A634-CDFE1A2503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6BF59E1-2192-40F9-91A1-A22FAB233E4A}"/>
              </a:ext>
            </a:extLst>
          </p:cNvPr>
          <p:cNvCxnSpPr>
            <a:cxnSpLocks/>
          </p:cNvCxnSpPr>
          <p:nvPr/>
        </p:nvCxnSpPr>
        <p:spPr>
          <a:xfrm flipH="1">
            <a:off x="1606209" y="782320"/>
            <a:ext cx="525517" cy="342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E027A13-771F-4329-9E43-A501BD7847CA}"/>
              </a:ext>
            </a:extLst>
          </p:cNvPr>
          <p:cNvCxnSpPr>
            <a:cxnSpLocks/>
          </p:cNvCxnSpPr>
          <p:nvPr/>
        </p:nvCxnSpPr>
        <p:spPr>
          <a:xfrm flipH="1">
            <a:off x="705472" y="1397876"/>
            <a:ext cx="606448" cy="4614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96F894D-61C6-43CA-ADFF-692A29E7A0A6}"/>
              </a:ext>
            </a:extLst>
          </p:cNvPr>
          <p:cNvCxnSpPr>
            <a:cxnSpLocks/>
          </p:cNvCxnSpPr>
          <p:nvPr/>
        </p:nvCxnSpPr>
        <p:spPr>
          <a:xfrm>
            <a:off x="1396002" y="1351017"/>
            <a:ext cx="2007476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EC277C2-F7BE-422A-8AAD-5D63F9CBD4E7}"/>
              </a:ext>
            </a:extLst>
          </p:cNvPr>
          <p:cNvCxnSpPr>
            <a:cxnSpLocks/>
          </p:cNvCxnSpPr>
          <p:nvPr/>
        </p:nvCxnSpPr>
        <p:spPr>
          <a:xfrm>
            <a:off x="2131726" y="1397876"/>
            <a:ext cx="3058511" cy="4103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FD47C42-C0B0-4F93-949A-16D66CF5E90C}"/>
              </a:ext>
            </a:extLst>
          </p:cNvPr>
          <p:cNvCxnSpPr>
            <a:cxnSpLocks/>
          </p:cNvCxnSpPr>
          <p:nvPr/>
        </p:nvCxnSpPr>
        <p:spPr>
          <a:xfrm>
            <a:off x="2475118" y="1351017"/>
            <a:ext cx="4680553" cy="457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C6FE0C2-C493-405D-ACCB-4E8973625545}"/>
              </a:ext>
            </a:extLst>
          </p:cNvPr>
          <p:cNvCxnSpPr>
            <a:cxnSpLocks/>
          </p:cNvCxnSpPr>
          <p:nvPr/>
        </p:nvCxnSpPr>
        <p:spPr>
          <a:xfrm flipH="1">
            <a:off x="693683" y="2218397"/>
            <a:ext cx="236483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03E2753-3132-4F1F-B7A0-EA8751AC21E0}"/>
              </a:ext>
            </a:extLst>
          </p:cNvPr>
          <p:cNvCxnSpPr>
            <a:cxnSpLocks/>
          </p:cNvCxnSpPr>
          <p:nvPr/>
        </p:nvCxnSpPr>
        <p:spPr>
          <a:xfrm>
            <a:off x="930166" y="2291444"/>
            <a:ext cx="1781503" cy="3841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6C295F7-CE72-46BF-8919-415691503AF1}"/>
              </a:ext>
            </a:extLst>
          </p:cNvPr>
          <p:cNvCxnSpPr>
            <a:cxnSpLocks/>
          </p:cNvCxnSpPr>
          <p:nvPr/>
        </p:nvCxnSpPr>
        <p:spPr>
          <a:xfrm>
            <a:off x="930166" y="2218397"/>
            <a:ext cx="3316013" cy="512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23A52E9-9803-49CF-B95A-BB7342E43433}"/>
              </a:ext>
            </a:extLst>
          </p:cNvPr>
          <p:cNvCxnSpPr>
            <a:cxnSpLocks/>
          </p:cNvCxnSpPr>
          <p:nvPr/>
        </p:nvCxnSpPr>
        <p:spPr>
          <a:xfrm>
            <a:off x="1406136" y="2218397"/>
            <a:ext cx="4950751" cy="60888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43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2"/>
            <a:ext cx="8972550" cy="65049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Example 3a: </a:t>
            </a:r>
            <a:r>
              <a:rPr lang="en-GB" b="1" dirty="0"/>
              <a:t>Data Science </a:t>
            </a:r>
            <a:r>
              <a:rPr lang="en-GB" dirty="0"/>
              <a:t>items in</a:t>
            </a:r>
            <a:r>
              <a:rPr lang="en-GB" b="1" dirty="0"/>
              <a:t> </a:t>
            </a:r>
            <a:r>
              <a:rPr lang="en-GB" b="1" dirty="0">
                <a:solidFill>
                  <a:srgbClr val="0070C0"/>
                </a:solidFill>
              </a:rPr>
              <a:t>ACM  CCS  2012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685" y="371995"/>
            <a:ext cx="7206728" cy="477150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B. Mirkin Seminar 21 October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5884-731E-46FF-82B8-0CD426B4F3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6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479" y="1"/>
            <a:ext cx="8809265" cy="47707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Example 3B </a:t>
            </a:r>
            <a:r>
              <a:rPr lang="en-GB" dirty="0"/>
              <a:t>: </a:t>
            </a:r>
            <a:r>
              <a:rPr lang="en-GB" b="1" dirty="0"/>
              <a:t>DS  </a:t>
            </a:r>
            <a:r>
              <a:rPr lang="en-GB" dirty="0"/>
              <a:t>in  ACM CCS 2012, Lower ranks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375" y="377828"/>
            <a:ext cx="5277679" cy="469789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B. Mirkin Seminar 21 October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5884-731E-46FF-82B8-0CD426B4F3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7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Data Science Taxonomy (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Frolov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et al. 2018)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0" y="424175"/>
            <a:ext cx="8832300" cy="4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Based on Classification of Computing Systems 2012 by ACM</a:t>
            </a:r>
            <a:r>
              <a:rPr lang="ru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456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subjects</a:t>
            </a:r>
            <a:r>
              <a:rPr lang="ru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of which</a:t>
            </a:r>
            <a:r>
              <a:rPr lang="ru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317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lowest layer subjects (leaves)</a:t>
            </a:r>
            <a:r>
              <a:rPr lang="ru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https://www.hse.ru/mirror/pubs/share/213924179</a:t>
            </a: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69" y="1656080"/>
            <a:ext cx="8629657" cy="3084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1886</TotalTime>
  <Words>2464</Words>
  <Application>Microsoft Office PowerPoint</Application>
  <PresentationFormat>Экран (16:9)</PresentationFormat>
  <Paragraphs>374</Paragraphs>
  <Slides>56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3" baseType="lpstr">
      <vt:lpstr>Roboto</vt:lpstr>
      <vt:lpstr>Times New Roman</vt:lpstr>
      <vt:lpstr>Wingdings</vt:lpstr>
      <vt:lpstr>Calibri</vt:lpstr>
      <vt:lpstr>Gill Sans MT</vt:lpstr>
      <vt:lpstr>Arial</vt:lpstr>
      <vt:lpstr>Галерея</vt:lpstr>
      <vt:lpstr>Метод наиболее подходящего обобщения нечеткого множества запроса в таксономии</vt:lpstr>
      <vt:lpstr>Structure</vt:lpstr>
      <vt:lpstr>Структура</vt:lpstr>
      <vt:lpstr>Taxonomy</vt:lpstr>
      <vt:lpstr>Taxonomy:    A tree-like arrangement of objects over an extent of similarity.  Example 1: Biology </vt:lpstr>
      <vt:lpstr>Example 2:  IAB (The Interactive Advertising Bureau) Content Taxonomy  Fragment https://www.iab.com/</vt:lpstr>
      <vt:lpstr>Example 3a: Data Science items in ACM  CCS  2012 </vt:lpstr>
      <vt:lpstr>Example 3B : DS  in  ACM CCS 2012, Lower ranks</vt:lpstr>
      <vt:lpstr>Data Science Taxonomy (Frolov et al. 2018)</vt:lpstr>
      <vt:lpstr>ОБОБЩЕНИЕ как подъем в таксономии</vt:lpstr>
      <vt:lpstr>“to Generalize”     according to Merriam – webster (USA)</vt:lpstr>
      <vt:lpstr>Generalization: appropriately Lifting clusters to common root concepts</vt:lpstr>
      <vt:lpstr>Generalize: Given 5 leaves in a cluster, Where to lift that? Option А  </vt:lpstr>
      <vt:lpstr>Generalize: Given 5 leaves in a cluster, Where to lift that? Option B </vt:lpstr>
      <vt:lpstr>Minimize   the  penalty!</vt:lpstr>
      <vt:lpstr>Algorithm ParGenFS: </vt:lpstr>
      <vt:lpstr>Презентация PowerPoint</vt:lpstr>
      <vt:lpstr>Презентация PowerPoint</vt:lpstr>
      <vt:lpstr>Презентация PowerPoint</vt:lpstr>
      <vt:lpstr>Пример анализа научных публикаций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Cluster lifting  results suggest, 1:</vt:lpstr>
      <vt:lpstr>Cluster lifting results suggest 2:</vt:lpstr>
      <vt:lpstr>Cluster lifting results suggest 3:</vt:lpstr>
      <vt:lpstr>D. Frolov («Натиматика»):  archive of  ~ 20 mln visitors of popular sites, each tagged by labels from IAB Taxonomy according to their Internet behavior</vt:lpstr>
      <vt:lpstr>A user profile in IAB in Natimatica (green)</vt:lpstr>
      <vt:lpstr>Lifting user profile to a Head Subject</vt:lpstr>
      <vt:lpstr>Applying to (programmatic) Targeted adverts, 1: Example</vt:lpstr>
      <vt:lpstr>Applying to Targeted adverts, 2: Example</vt:lpstr>
      <vt:lpstr>Applying to Targeted adverts, 3: Example</vt:lpstr>
      <vt:lpstr>Applying to Targeted adverts, 4: Example</vt:lpstr>
      <vt:lpstr>Conclusion: done </vt:lpstr>
      <vt:lpstr>Conclusion:  To do: </vt:lpstr>
      <vt:lpstr>Publication so far</vt:lpstr>
      <vt:lpstr>Related stuff</vt:lpstr>
      <vt:lpstr>Some publications</vt:lpstr>
      <vt:lpstr>Origin:  ROUND 1 from EUGENE Koonin (NCBI NIH USA) Reconstruction of gene history</vt:lpstr>
      <vt:lpstr> Evolutionary tree over 26 extant bacterial genomes: box (presence of R13 Gene). Question: At what place R13 emerged (was ganed)</vt:lpstr>
      <vt:lpstr>        Evolutionary tree</vt:lpstr>
      <vt:lpstr>Evolutionary tree:  more realistic case</vt:lpstr>
      <vt:lpstr>         </vt:lpstr>
      <vt:lpstr>Final results  (Mirkin,…,Koonin, 2003):  20 reconstructions made over 3066 genes each from   gain weight 10,   loss weight 1      to   Gain weight 1,    Loss weight 10  LUCA contents differ each time; the best matching the theoretic Expectation (Model “Genome simple”)  GW=LW=1  LUCA  567 genes</vt:lpstr>
      <vt:lpstr>Origin:  ROUND 2 from prof Luis Moniz Pereira (Universidade nova Lisboa Portugal)  positioning of centria over the cs taxonomy</vt:lpstr>
      <vt:lpstr>          C. Computer Systems Organization      D. Software and H. Information Systems            F. Theory of Computation            D. Software                  H. Information Systems                              I. Computing Methodologies </vt:lpstr>
      <vt:lpstr>D. Frolov («Натиматика»):    archive of  ~ 5 mln visitors of popular sites, each tagged by labels from IAB Taxonomy according to their Internet behavior</vt:lpstr>
      <vt:lpstr>A user profile in IAB in Natimatica (green)</vt:lpstr>
      <vt:lpstr>Lifting user profile to a Head Subject</vt:lpstr>
      <vt:lpstr>Applying to (programmatic) Targeted adverts, 1: Example</vt:lpstr>
      <vt:lpstr>Applying to Targeted adverts, 2: Example</vt:lpstr>
      <vt:lpstr>Applying to Targeted adverts, 3: Example</vt:lpstr>
      <vt:lpstr>Applying to Targeted adverts, 4: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Концептуализация нечетких множеств путем их оптимального подъема в таксономии предметной области</dc:title>
  <dc:creator>Boris Mirkin</dc:creator>
  <cp:lastModifiedBy>Boris Mirkin</cp:lastModifiedBy>
  <cp:revision>107</cp:revision>
  <dcterms:modified xsi:type="dcterms:W3CDTF">2019-12-08T11:04:21Z</dcterms:modified>
</cp:coreProperties>
</file>