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c302a81c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fc302a81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b88f2c6b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fb88f2c6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7f5f90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247f5f90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b88f2c6b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fb88f2c6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b88f2c6bb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fb88f2c6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3110" y="3745230"/>
            <a:ext cx="617728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896987" y="431701"/>
            <a:ext cx="213259" cy="322771"/>
          </a:xfrm>
          <a:custGeom>
            <a:avLst/>
            <a:gdLst/>
            <a:ahLst/>
            <a:cxnLst/>
            <a:rect l="l" t="t" r="r" b="b"/>
            <a:pathLst>
              <a:path w="213259" h="322771" extrusionOk="0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788205" y="383546"/>
            <a:ext cx="1924370" cy="419079"/>
          </a:xfrm>
          <a:custGeom>
            <a:avLst/>
            <a:gdLst/>
            <a:ahLst/>
            <a:cxnLst/>
            <a:rect l="l" t="t" r="r" b="b"/>
            <a:pathLst>
              <a:path w="1924370" h="419079" extrusionOk="0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440" y="459740"/>
            <a:ext cx="1153478" cy="2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38" y="6184900"/>
            <a:ext cx="1294159" cy="3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515938" y="1636395"/>
            <a:ext cx="7586662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2">
  <p:cSld name="таблица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5937" y="1336082"/>
            <a:ext cx="1119663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следний слайд ">
  <p:cSld name="последний слайд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0571" y="2870676"/>
            <a:ext cx="5710857" cy="1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ловек + подпись ">
  <p:cSld name="человек + подпись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6948884" y="1203889"/>
            <a:ext cx="4710241" cy="4823882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2875" y="239422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195" y="98586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1152635" y="1447790"/>
            <a:ext cx="547168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661750" y="745314"/>
            <a:ext cx="5271690" cy="5367371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687545" y="2936221"/>
            <a:ext cx="302503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sz="2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520524" y="1165846"/>
            <a:ext cx="5752996" cy="14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и подпись ">
  <p:cSld name="рисунок и подпись 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7016433" y="1366510"/>
            <a:ext cx="4696142" cy="440638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526863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6027771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532875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чень люди + подпись">
  <p:cSld name="перечень люди + подпись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820010" y="2379663"/>
            <a:ext cx="4892565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643142" y="1447790"/>
            <a:ext cx="4892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5938" y="102647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2212659" y="143306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5"/>
          </p:nvPr>
        </p:nvSpPr>
        <p:spPr>
          <a:xfrm>
            <a:off x="532875" y="2854633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6"/>
          </p:nvPr>
        </p:nvSpPr>
        <p:spPr>
          <a:xfrm>
            <a:off x="2229596" y="3261224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7"/>
          </p:nvPr>
        </p:nvSpPr>
        <p:spPr>
          <a:xfrm>
            <a:off x="515938" y="4682788"/>
            <a:ext cx="1473200" cy="1473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body" idx="8"/>
          </p:nvPr>
        </p:nvSpPr>
        <p:spPr>
          <a:xfrm>
            <a:off x="2212659" y="5089379"/>
            <a:ext cx="2440622" cy="66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875" y="35814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">
  <p:cSld name="текст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15939" y="1180731"/>
            <a:ext cx="11196637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15939" y="2133600"/>
            <a:ext cx="11196637" cy="4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9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ие данные ">
  <p:cSld name="большие данные 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2590800" y="1270000"/>
            <a:ext cx="9121774" cy="96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532874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236720" y="2763358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7940566" y="2773356"/>
            <a:ext cx="3327926" cy="105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5"/>
          </p:nvPr>
        </p:nvSpPr>
        <p:spPr>
          <a:xfrm>
            <a:off x="515938" y="4349395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6"/>
          </p:nvPr>
        </p:nvSpPr>
        <p:spPr>
          <a:xfrm>
            <a:off x="4219784" y="4349394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7"/>
          </p:nvPr>
        </p:nvSpPr>
        <p:spPr>
          <a:xfrm>
            <a:off x="7940566" y="4349393"/>
            <a:ext cx="3344862" cy="147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">
  <p:cSld name="диаграмма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>
            <a:spLocks noGrp="1"/>
          </p:cNvSpPr>
          <p:nvPr>
            <p:ph type="chart" idx="2"/>
          </p:nvPr>
        </p:nvSpPr>
        <p:spPr>
          <a:xfrm>
            <a:off x="5272096" y="1117600"/>
            <a:ext cx="6440477" cy="461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85898" y="2377440"/>
            <a:ext cx="4322531" cy="2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515938" y="5049838"/>
            <a:ext cx="4392612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368300"/>
            <a:ext cx="461929" cy="4619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515938" y="1117600"/>
            <a:ext cx="4392491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1">
  <p:cSld name="таблица 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557533" y="2208362"/>
            <a:ext cx="3155042" cy="32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  <a:defRPr sz="1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15938" y="1239838"/>
            <a:ext cx="7688262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69979" y="6041431"/>
            <a:ext cx="442595" cy="4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25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prokopets@hse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475" y="5981400"/>
            <a:ext cx="523350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150" y="1145176"/>
            <a:ext cx="3879540" cy="266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800" y="1625725"/>
            <a:ext cx="5356201" cy="5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15875" y="-72500"/>
            <a:ext cx="16383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2150" y="5431625"/>
            <a:ext cx="1746041" cy="14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370925" y="1843975"/>
            <a:ext cx="90354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4400"/>
              <a:buNone/>
            </a:pPr>
            <a:r>
              <a:rPr lang="ru-RU" sz="4400" b="1">
                <a:solidFill>
                  <a:srgbClr val="102D69"/>
                </a:solidFill>
              </a:rPr>
              <a:t>Программы международной мобильности для студентов </a:t>
            </a: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925" y="5981400"/>
            <a:ext cx="2032500" cy="3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515938" y="368300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66556" y="2112612"/>
            <a:ext cx="7399861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студенты, которые обучаются на бюджетной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коммерческой основе, чей текущий средний балл </a:t>
            </a:r>
            <a:r>
              <a:rPr lang="ru-RU" sz="18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— 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232888" y="3559877"/>
            <a:ext cx="60942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бакалавриата, которые сдали не менее </a:t>
            </a: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четырех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214433" y="4996186"/>
            <a:ext cx="7200900" cy="87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5294" marR="0" lvl="0" indent="-2857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студенты магистратуры, которые сдали не менее 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двух сессий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момент подачи заявки.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15938" y="1327571"/>
            <a:ext cx="6380018" cy="51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50"/>
              <a:buFont typeface="Arial"/>
              <a:buNone/>
            </a:pPr>
            <a:r>
              <a:rPr lang="ru-RU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может участвовать?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515938" y="409864"/>
            <a:ext cx="9563244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Академическая мобильность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06563" y="155361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 программ мобильности: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841756" y="2734104"/>
            <a:ext cx="7169700" cy="3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21"/>
              <a:buFont typeface="Arial"/>
              <a:buNone/>
            </a:pPr>
            <a:r>
              <a:rPr lang="ru-RU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Заявления на участие в международной мобильности принимаются два раза в год: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-8" y="2285963"/>
            <a:ext cx="48309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общеуниверситетская</a:t>
            </a:r>
            <a:endParaRPr/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54809" y="3086880"/>
            <a:ext cx="609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факультетская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580725" y="3725070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осенью 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весенне-летнем семестре)</a:t>
            </a:r>
            <a:endParaRPr sz="1800" b="1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81550" y="4773445"/>
            <a:ext cx="48309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2444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>
                <a:solidFill>
                  <a:schemeClr val="dk1"/>
                </a:solidFill>
              </a:rPr>
              <a:t>весной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(на обучение в осенне-зимнем семестре)</a:t>
            </a:r>
            <a:endParaRPr sz="2500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36250" y="2209300"/>
            <a:ext cx="60336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1) с </a:t>
            </a:r>
            <a:r>
              <a:rPr lang="ru-RU" sz="1800" b="1" dirty="0" smtClean="0">
                <a:solidFill>
                  <a:schemeClr val="dk1"/>
                </a:solidFill>
              </a:rPr>
              <a:t>3 февраля до 23 февраля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2) с </a:t>
            </a:r>
            <a:r>
              <a:rPr lang="ru-RU" sz="1800" b="1" dirty="0" smtClean="0">
                <a:solidFill>
                  <a:schemeClr val="dk1"/>
                </a:solidFill>
              </a:rPr>
              <a:t>3 марта до 24 марта</a:t>
            </a:r>
            <a:r>
              <a:rPr lang="en-US" sz="1800" b="1" dirty="0" smtClean="0">
                <a:solidFill>
                  <a:schemeClr val="dk1"/>
                </a:solidFill>
              </a:rPr>
              <a:t>;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3) </a:t>
            </a:r>
            <a:r>
              <a:rPr lang="ru-RU" sz="1800" b="1" dirty="0" smtClean="0">
                <a:solidFill>
                  <a:schemeClr val="dk1"/>
                </a:solidFill>
              </a:rPr>
              <a:t>с 31 марта до 20 апреля</a:t>
            </a:r>
            <a:r>
              <a:rPr lang="en-US" sz="1800" b="1" dirty="0" smtClean="0">
                <a:solidFill>
                  <a:schemeClr val="dk1"/>
                </a:solidFill>
              </a:rPr>
              <a:t>.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00" y="3911880"/>
            <a:ext cx="4315953" cy="287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300" y="3895426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665700" y="2054227"/>
            <a:ext cx="6847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Выбрать до </a:t>
            </a:r>
            <a:r>
              <a:rPr lang="ru-RU" sz="1500" b="1" dirty="0">
                <a:solidFill>
                  <a:schemeClr val="dk1"/>
                </a:solidFill>
              </a:rPr>
              <a:t>двух</a:t>
            </a:r>
            <a:r>
              <a:rPr lang="ru-RU" sz="1500" dirty="0">
                <a:solidFill>
                  <a:schemeClr val="dk1"/>
                </a:solidFill>
              </a:rPr>
              <a:t> университетов 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(указать </a:t>
            </a:r>
            <a:r>
              <a:rPr lang="ru-RU" sz="1500" dirty="0">
                <a:solidFill>
                  <a:srgbClr val="102D69"/>
                </a:solidFill>
              </a:rPr>
              <a:t>их</a:t>
            </a:r>
            <a:r>
              <a:rPr lang="ru-RU" sz="1500" dirty="0">
                <a:solidFill>
                  <a:schemeClr val="dk1"/>
                </a:solidFill>
              </a:rPr>
              <a:t> в заявлении в порядке </a:t>
            </a:r>
            <a:r>
              <a:rPr lang="ru-RU" sz="1500" b="1" dirty="0">
                <a:solidFill>
                  <a:schemeClr val="dk1"/>
                </a:solidFill>
              </a:rPr>
              <a:t>приоритета</a:t>
            </a:r>
            <a:r>
              <a:rPr lang="ru-RU" sz="1500" dirty="0">
                <a:solidFill>
                  <a:schemeClr val="dk1"/>
                </a:solidFill>
              </a:rPr>
              <a:t>);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Подать документы через Единое окно в LMS </a:t>
            </a:r>
            <a:r>
              <a:rPr lang="ru-RU" sz="1500" dirty="0" smtClean="0">
                <a:solidFill>
                  <a:schemeClr val="dk1"/>
                </a:solidFill>
              </a:rPr>
              <a:t>(</a:t>
            </a:r>
            <a:r>
              <a:rPr lang="ru-RU" sz="1500" b="1" dirty="0" smtClean="0">
                <a:solidFill>
                  <a:schemeClr val="dk1"/>
                </a:solidFill>
              </a:rPr>
              <a:t>23 февраля</a:t>
            </a:r>
            <a:r>
              <a:rPr lang="en-US" sz="1500" b="1" dirty="0" smtClean="0">
                <a:solidFill>
                  <a:schemeClr val="dk1"/>
                </a:solidFill>
              </a:rPr>
              <a:t>,</a:t>
            </a:r>
            <a:r>
              <a:rPr lang="ru-RU" sz="1500" b="1" dirty="0" smtClean="0">
                <a:solidFill>
                  <a:schemeClr val="dk1"/>
                </a:solidFill>
              </a:rPr>
              <a:t> 23:59</a:t>
            </a:r>
            <a:r>
              <a:rPr lang="ru-RU" sz="1500" dirty="0" smtClean="0">
                <a:solidFill>
                  <a:schemeClr val="dk1"/>
                </a:solidFill>
              </a:rPr>
              <a:t>)</a:t>
            </a:r>
            <a:r>
              <a:rPr lang="en-US" sz="1500" dirty="0" smtClean="0">
                <a:solidFill>
                  <a:schemeClr val="dk1"/>
                </a:solidFill>
              </a:rPr>
              <a:t>.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800" b="1" dirty="0" smtClean="0">
                <a:solidFill>
                  <a:schemeClr val="dk1"/>
                </a:solidFill>
              </a:rPr>
              <a:t>(!)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>
                <a:solidFill>
                  <a:srgbClr val="102D69"/>
                </a:solidFill>
              </a:rPr>
              <a:t>Дублировать заявки нельзя.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Если </a:t>
            </a:r>
            <a:r>
              <a:rPr lang="ru-RU" sz="1500" dirty="0">
                <a:solidFill>
                  <a:srgbClr val="102D69"/>
                </a:solidFill>
              </a:rPr>
              <a:t>отправите несколько одинаковых заявок, рассматриваться </a:t>
            </a:r>
            <a:endParaRPr lang="ru-RU" sz="1500" dirty="0" smtClean="0">
              <a:solidFill>
                <a:srgbClr val="102D69"/>
              </a:solidFill>
            </a:endParaRPr>
          </a:p>
          <a:p>
            <a:pPr marL="133350" lvl="0">
              <a:lnSpc>
                <a:spcPct val="115000"/>
              </a:lnSpc>
              <a:buClr>
                <a:schemeClr val="dk1"/>
              </a:buClr>
              <a:buSzPts val="1500"/>
            </a:pPr>
            <a:r>
              <a:rPr lang="ru-RU" sz="1500" dirty="0" smtClean="0">
                <a:solidFill>
                  <a:srgbClr val="102D69"/>
                </a:solidFill>
              </a:rPr>
              <a:t>     будет </a:t>
            </a:r>
            <a:r>
              <a:rPr lang="ru-RU" sz="1500" dirty="0">
                <a:solidFill>
                  <a:srgbClr val="102D69"/>
                </a:solidFill>
              </a:rPr>
              <a:t>первая поданная заявка. </a:t>
            </a:r>
            <a:endParaRPr sz="1500" dirty="0">
              <a:solidFill>
                <a:srgbClr val="102D69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53800" y="275200"/>
            <a:ext cx="10423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400" b="1">
                <a:solidFill>
                  <a:schemeClr val="dk1"/>
                </a:solidFill>
              </a:rPr>
              <a:t>Общеуниверситетская</a:t>
            </a: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36238" y="1371763"/>
            <a:ext cx="5475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ru-RU" sz="2300" b="1">
                <a:solidFill>
                  <a:schemeClr val="dk1"/>
                </a:solidFill>
              </a:rPr>
              <a:t>Прием заявок проходит в 3 этапа: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515938" y="409864"/>
            <a:ext cx="9563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</a:t>
            </a:r>
            <a:endParaRPr sz="3000"/>
          </a:p>
        </p:txBody>
      </p:sp>
      <p:sp>
        <p:nvSpPr>
          <p:cNvPr id="117" name="Google Shape;117;p18"/>
          <p:cNvSpPr txBox="1"/>
          <p:nvPr/>
        </p:nvSpPr>
        <p:spPr>
          <a:xfrm>
            <a:off x="6527250" y="1837475"/>
            <a:ext cx="5192100" cy="173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2. </a:t>
            </a:r>
            <a:r>
              <a:rPr lang="ru-RU" sz="1500" b="1" dirty="0">
                <a:solidFill>
                  <a:schemeClr val="dk1"/>
                </a:solidFill>
              </a:rPr>
              <a:t>Приложить необходимые документы:</a:t>
            </a:r>
            <a:endParaRPr sz="1500" b="1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индивидуальный </a:t>
            </a:r>
            <a:r>
              <a:rPr lang="ru-RU" sz="1500" dirty="0">
                <a:solidFill>
                  <a:schemeClr val="dk1"/>
                </a:solidFill>
              </a:rPr>
              <a:t>учебный план, утвержденный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dk1"/>
                </a:solidFill>
              </a:rPr>
              <a:t>академ</a:t>
            </a:r>
            <a:r>
              <a:rPr lang="ru-RU" sz="1500" dirty="0">
                <a:solidFill>
                  <a:schemeClr val="dk1"/>
                </a:solidFill>
              </a:rPr>
              <a:t>. руководителем ОП ФКН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(шаблон </a:t>
            </a:r>
            <a:r>
              <a:rPr lang="ru-RU" sz="1500" dirty="0" err="1">
                <a:solidFill>
                  <a:schemeClr val="dk1"/>
                </a:solidFill>
              </a:rPr>
              <a:t>ИУПа</a:t>
            </a:r>
            <a:r>
              <a:rPr lang="ru-RU" sz="1500" dirty="0">
                <a:solidFill>
                  <a:schemeClr val="dk1"/>
                </a:solidFill>
              </a:rPr>
              <a:t> есть у менеджера ОП);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>
                <a:solidFill>
                  <a:schemeClr val="dk1"/>
                </a:solidFill>
              </a:rPr>
              <a:t>справка об успеваемости (на английском языке);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 dirty="0" smtClean="0">
                <a:solidFill>
                  <a:schemeClr val="dk1"/>
                </a:solidFill>
              </a:rPr>
              <a:t>скан загранпаспорта</a:t>
            </a:r>
            <a:r>
              <a:rPr lang="en-US" sz="1500" dirty="0" smtClean="0">
                <a:solidFill>
                  <a:schemeClr val="dk1"/>
                </a:solidFill>
              </a:rPr>
              <a:t>.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33059" y="1243668"/>
            <a:ext cx="60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Схема участия: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0" y="4157900"/>
            <a:ext cx="5546973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33050" y="1755563"/>
            <a:ext cx="53850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</a:rPr>
              <a:t>1. </a:t>
            </a:r>
            <a:r>
              <a:rPr lang="ru-RU" sz="1500" b="1">
                <a:solidFill>
                  <a:schemeClr val="dk1"/>
                </a:solidFill>
              </a:rPr>
              <a:t>Заполнить заявку: 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ФИО;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эл. почта и другие способы связи;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ОП ФКН;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курс;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ru-RU" sz="1500">
                <a:solidFill>
                  <a:schemeClr val="dk1"/>
                </a:solidFill>
              </a:rPr>
              <a:t>университет-партнер, в который вы хотите поехать (не более трех).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631829" y="4157900"/>
            <a:ext cx="51921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3. </a:t>
            </a:r>
            <a:r>
              <a:rPr lang="ru-RU" sz="1500" b="1" dirty="0">
                <a:solidFill>
                  <a:schemeClr val="dk1"/>
                </a:solidFill>
              </a:rPr>
              <a:t>При желании подать заявку на стипендию. </a:t>
            </a:r>
            <a:endParaRPr sz="1500" b="1" dirty="0">
              <a:solidFill>
                <a:schemeClr val="dk1"/>
              </a:solidFill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6050020" y="1641645"/>
            <a:ext cx="6094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получение языкового сертификата (при необходимости)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медицинская страховка (на весь период обучения)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визы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расчет средств для подтверждения финансовой состоятельности (для получения визы)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билеты (туда-обратно)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трансфер из аэропорта и обратно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сбор университета (при наличии)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855067" y="4283803"/>
            <a:ext cx="39093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SIM-карта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карты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проживание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проезд к месту обучения и обратно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питание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непредвиденные расходы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774875" y="1507500"/>
            <a:ext cx="598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Ваши расходы на поездку: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300" y="4169845"/>
            <a:ext cx="220027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-84241" y="2401002"/>
            <a:ext cx="5497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4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500" b="1" dirty="0">
                <a:solidFill>
                  <a:schemeClr val="dk1"/>
                </a:solidFill>
              </a:rPr>
              <a:t>Именная с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типендия ФКН </a:t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участников факультетской</a:t>
            </a:r>
            <a:r>
              <a:rPr lang="ru-RU" sz="25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мобильности</a:t>
            </a:r>
            <a:endParaRPr sz="2500" dirty="0"/>
          </a:p>
        </p:txBody>
      </p:sp>
      <p:sp>
        <p:nvSpPr>
          <p:cNvPr id="131" name="Google Shape;131;p19"/>
          <p:cNvSpPr txBox="1"/>
          <p:nvPr/>
        </p:nvSpPr>
        <p:spPr>
          <a:xfrm>
            <a:off x="4981336" y="368302"/>
            <a:ext cx="987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Плата за обучение в университете-партнере 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взимается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37" name="Google Shape;137;p20"/>
          <p:cNvSpPr txBox="1"/>
          <p:nvPr/>
        </p:nvSpPr>
        <p:spPr>
          <a:xfrm>
            <a:off x="205934" y="1236443"/>
            <a:ext cx="6094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Германия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Technical University of Applied Sciences Würzburg-Schweinfurt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922450" y="1705826"/>
            <a:ext cx="6094200" cy="507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Испания и Таиланд 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Harbour.Space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Кампусы: </a:t>
            </a:r>
            <a:r>
              <a:rPr lang="ru-RU" dirty="0">
                <a:solidFill>
                  <a:schemeClr val="dk1"/>
                </a:solidFill>
              </a:rPr>
              <a:t>Барселона, Бангкок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Стоимость обучения: </a:t>
            </a:r>
            <a:r>
              <a:rPr lang="ru-RU" dirty="0">
                <a:solidFill>
                  <a:schemeClr val="dk1"/>
                </a:solidFill>
              </a:rPr>
              <a:t>750 EUR / </a:t>
            </a:r>
            <a:r>
              <a:rPr lang="ru-RU" dirty="0" smtClean="0">
                <a:solidFill>
                  <a:schemeClr val="dk1"/>
                </a:solidFill>
              </a:rPr>
              <a:t>модуль + 150</a:t>
            </a:r>
            <a:r>
              <a:rPr lang="en-US" dirty="0" smtClean="0">
                <a:solidFill>
                  <a:schemeClr val="dk1"/>
                </a:solidFill>
              </a:rPr>
              <a:t> EUR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                                                                   (application fee)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Курсы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75" y="2356125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027" y="3494351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515951" y="150900"/>
            <a:ext cx="1062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</a:rPr>
              <a:t>Факультетская</a:t>
            </a: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мобильность: университеты-партнеры</a:t>
            </a:r>
            <a:endParaRPr sz="3000"/>
          </a:p>
        </p:txBody>
      </p:sp>
      <p:sp>
        <p:nvSpPr>
          <p:cNvPr id="146" name="Google Shape;146;p21"/>
          <p:cNvSpPr txBox="1"/>
          <p:nvPr/>
        </p:nvSpPr>
        <p:spPr>
          <a:xfrm>
            <a:off x="7302209" y="1638030"/>
            <a:ext cx="60942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</a:rPr>
              <a:t>Китай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Chinese University of Hong Kong, Shenzhen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Курсы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15951" y="2301122"/>
            <a:ext cx="6094200" cy="130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</a:rPr>
              <a:t>ЮАР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Stellenbosch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University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Рекомендованный уровень владения английским: </a:t>
            </a:r>
            <a:r>
              <a:rPr lang="ru-RU" dirty="0">
                <a:solidFill>
                  <a:schemeClr val="dk1"/>
                </a:solidFill>
              </a:rPr>
              <a:t>B2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Курсы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25" y="3799700"/>
            <a:ext cx="2690000" cy="2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2050" y="2691225"/>
            <a:ext cx="269000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617711" y="2411546"/>
            <a:ext cx="5260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 по международной работе ФКН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Светлана Прокопец – </a:t>
            </a:r>
            <a:r>
              <a:rPr lang="ru-RU" sz="1600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sprokopets@hse.ru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кабинет: 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T913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 smtClean="0">
                <a:solidFill>
                  <a:schemeClr val="dk1"/>
                </a:solidFill>
              </a:rPr>
              <a:t>пн-пт 10:00-18:00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107148" y="1534110"/>
            <a:ext cx="61401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Страница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b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 ФКН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115" y="3312938"/>
            <a:ext cx="2224548" cy="222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432</Words>
  <Application>Microsoft Office PowerPoint</Application>
  <PresentationFormat>Широкоэкранный</PresentationFormat>
  <Paragraphs>101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Прокопец Светлана Дмитриевна</dc:creator>
  <cp:lastModifiedBy>Администратор</cp:lastModifiedBy>
  <cp:revision>11</cp:revision>
  <dcterms:modified xsi:type="dcterms:W3CDTF">2025-02-20T07:42:49Z</dcterms:modified>
</cp:coreProperties>
</file>