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fc302a81cb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2fc302a81c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fb88f2c6bb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2fb88f2c6b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247f5f9035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2247f5f903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fb88f2c6bb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2fb88f2c6b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fb88f2c6bb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2fb88f2c6bb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573110" y="3745230"/>
            <a:ext cx="6177280" cy="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896987" y="431701"/>
            <a:ext cx="213259" cy="322771"/>
          </a:xfrm>
          <a:custGeom>
            <a:avLst/>
            <a:gdLst/>
            <a:ahLst/>
            <a:cxnLst/>
            <a:rect l="l" t="t" r="r" b="b"/>
            <a:pathLst>
              <a:path w="213259" h="322771" extrusionOk="0">
                <a:moveTo>
                  <a:pt x="0" y="0"/>
                </a:moveTo>
                <a:lnTo>
                  <a:pt x="213260" y="0"/>
                </a:lnTo>
                <a:lnTo>
                  <a:pt x="213260" y="322771"/>
                </a:lnTo>
                <a:lnTo>
                  <a:pt x="0" y="3227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9788205" y="383546"/>
            <a:ext cx="1924370" cy="419079"/>
          </a:xfrm>
          <a:custGeom>
            <a:avLst/>
            <a:gdLst/>
            <a:ahLst/>
            <a:cxnLst/>
            <a:rect l="l" t="t" r="r" b="b"/>
            <a:pathLst>
              <a:path w="1924370" h="419079" extrusionOk="0">
                <a:moveTo>
                  <a:pt x="419780" y="251772"/>
                </a:moveTo>
                <a:cubicBezTo>
                  <a:pt x="400009" y="347260"/>
                  <a:pt x="314522" y="419079"/>
                  <a:pt x="212044" y="419079"/>
                </a:cubicBezTo>
                <a:cubicBezTo>
                  <a:pt x="109566" y="419079"/>
                  <a:pt x="24078" y="347241"/>
                  <a:pt x="4308" y="251765"/>
                </a:cubicBezTo>
                <a:cubicBezTo>
                  <a:pt x="1483" y="238125"/>
                  <a:pt x="0" y="224004"/>
                  <a:pt x="0" y="209540"/>
                </a:cubicBezTo>
                <a:cubicBezTo>
                  <a:pt x="0" y="93830"/>
                  <a:pt x="94926" y="0"/>
                  <a:pt x="212044" y="0"/>
                </a:cubicBezTo>
                <a:cubicBezTo>
                  <a:pt x="329161" y="0"/>
                  <a:pt x="424087" y="93805"/>
                  <a:pt x="424087" y="209540"/>
                </a:cubicBezTo>
                <a:cubicBezTo>
                  <a:pt x="424087" y="224006"/>
                  <a:pt x="422604" y="238131"/>
                  <a:pt x="419780" y="251772"/>
                </a:cubicBezTo>
                <a:close/>
                <a:moveTo>
                  <a:pt x="248323" y="190665"/>
                </a:moveTo>
                <a:cubicBezTo>
                  <a:pt x="262087" y="185072"/>
                  <a:pt x="270465" y="176497"/>
                  <a:pt x="275975" y="169992"/>
                </a:cubicBezTo>
                <a:cubicBezTo>
                  <a:pt x="286498" y="158067"/>
                  <a:pt x="290787" y="143455"/>
                  <a:pt x="290787" y="129607"/>
                </a:cubicBezTo>
                <a:cubicBezTo>
                  <a:pt x="290787" y="118445"/>
                  <a:pt x="287670" y="96121"/>
                  <a:pt x="267822" y="80770"/>
                </a:cubicBezTo>
                <a:cubicBezTo>
                  <a:pt x="254183" y="70372"/>
                  <a:pt x="242114" y="65370"/>
                  <a:pt x="213315" y="65370"/>
                </a:cubicBezTo>
                <a:lnTo>
                  <a:pt x="198728" y="65370"/>
                </a:lnTo>
                <a:cubicBezTo>
                  <a:pt x="198254" y="65345"/>
                  <a:pt x="197831" y="65345"/>
                  <a:pt x="197282" y="65345"/>
                </a:cubicBezTo>
                <a:lnTo>
                  <a:pt x="137115" y="65345"/>
                </a:lnTo>
                <a:lnTo>
                  <a:pt x="137115" y="345948"/>
                </a:lnTo>
                <a:lnTo>
                  <a:pt x="308790" y="345948"/>
                </a:lnTo>
                <a:lnTo>
                  <a:pt x="308790" y="292084"/>
                </a:lnTo>
                <a:cubicBezTo>
                  <a:pt x="308790" y="240537"/>
                  <a:pt x="291984" y="205893"/>
                  <a:pt x="248323" y="190665"/>
                </a:cubicBezTo>
                <a:close/>
                <a:moveTo>
                  <a:pt x="219576" y="198596"/>
                </a:moveTo>
                <a:cubicBezTo>
                  <a:pt x="255497" y="205455"/>
                  <a:pt x="269892" y="236062"/>
                  <a:pt x="269892" y="286836"/>
                </a:cubicBezTo>
                <a:lnTo>
                  <a:pt x="269892" y="330449"/>
                </a:lnTo>
                <a:lnTo>
                  <a:pt x="238948" y="330449"/>
                </a:lnTo>
                <a:lnTo>
                  <a:pt x="238948" y="236792"/>
                </a:lnTo>
                <a:lnTo>
                  <a:pt x="203217" y="236792"/>
                </a:lnTo>
                <a:lnTo>
                  <a:pt x="203217" y="330547"/>
                </a:lnTo>
                <a:lnTo>
                  <a:pt x="175839" y="330547"/>
                </a:lnTo>
                <a:lnTo>
                  <a:pt x="175839" y="79317"/>
                </a:lnTo>
                <a:lnTo>
                  <a:pt x="203965" y="79342"/>
                </a:lnTo>
                <a:cubicBezTo>
                  <a:pt x="214487" y="79342"/>
                  <a:pt x="230445" y="81657"/>
                  <a:pt x="241740" y="95505"/>
                </a:cubicBezTo>
                <a:cubicBezTo>
                  <a:pt x="247625" y="102527"/>
                  <a:pt x="251215" y="111842"/>
                  <a:pt x="252488" y="121205"/>
                </a:cubicBezTo>
                <a:lnTo>
                  <a:pt x="203217" y="121205"/>
                </a:lnTo>
                <a:lnTo>
                  <a:pt x="203217" y="135028"/>
                </a:lnTo>
                <a:lnTo>
                  <a:pt x="252886" y="135028"/>
                </a:lnTo>
                <a:cubicBezTo>
                  <a:pt x="252512" y="143948"/>
                  <a:pt x="250642" y="153952"/>
                  <a:pt x="241791" y="164572"/>
                </a:cubicBezTo>
                <a:cubicBezTo>
                  <a:pt x="234011" y="174181"/>
                  <a:pt x="221194" y="183126"/>
                  <a:pt x="203167" y="183126"/>
                </a:cubicBezTo>
                <a:lnTo>
                  <a:pt x="202842" y="183126"/>
                </a:lnTo>
                <a:lnTo>
                  <a:pt x="202842" y="197121"/>
                </a:lnTo>
                <a:cubicBezTo>
                  <a:pt x="208874" y="197121"/>
                  <a:pt x="214444" y="197616"/>
                  <a:pt x="219576" y="198596"/>
                </a:cubicBezTo>
                <a:close/>
                <a:moveTo>
                  <a:pt x="887243" y="87242"/>
                </a:moveTo>
                <a:lnTo>
                  <a:pt x="870977" y="98682"/>
                </a:lnTo>
                <a:cubicBezTo>
                  <a:pt x="864072" y="88386"/>
                  <a:pt x="852406" y="81685"/>
                  <a:pt x="838274" y="81685"/>
                </a:cubicBezTo>
                <a:cubicBezTo>
                  <a:pt x="815265" y="81685"/>
                  <a:pt x="798999" y="99335"/>
                  <a:pt x="798999" y="121561"/>
                </a:cubicBezTo>
                <a:cubicBezTo>
                  <a:pt x="798999" y="143787"/>
                  <a:pt x="815265" y="161438"/>
                  <a:pt x="838274" y="161438"/>
                </a:cubicBezTo>
                <a:cubicBezTo>
                  <a:pt x="852406" y="161438"/>
                  <a:pt x="864072" y="154737"/>
                  <a:pt x="870977" y="144441"/>
                </a:cubicBezTo>
                <a:lnTo>
                  <a:pt x="887243" y="155881"/>
                </a:lnTo>
                <a:cubicBezTo>
                  <a:pt x="876395" y="171243"/>
                  <a:pt x="858487" y="181212"/>
                  <a:pt x="838274" y="181212"/>
                </a:cubicBezTo>
                <a:cubicBezTo>
                  <a:pt x="805074" y="181212"/>
                  <a:pt x="778290" y="154574"/>
                  <a:pt x="778290" y="121561"/>
                </a:cubicBezTo>
                <a:cubicBezTo>
                  <a:pt x="778290" y="88549"/>
                  <a:pt x="805074" y="61911"/>
                  <a:pt x="838274" y="61911"/>
                </a:cubicBezTo>
                <a:cubicBezTo>
                  <a:pt x="858487" y="61911"/>
                  <a:pt x="876395" y="71880"/>
                  <a:pt x="887243" y="87242"/>
                </a:cubicBezTo>
                <a:close/>
                <a:moveTo>
                  <a:pt x="597671" y="64362"/>
                </a:moveTo>
                <a:lnTo>
                  <a:pt x="559055" y="64362"/>
                </a:lnTo>
                <a:lnTo>
                  <a:pt x="559055" y="178761"/>
                </a:lnTo>
                <a:lnTo>
                  <a:pt x="600795" y="178761"/>
                </a:lnTo>
                <a:cubicBezTo>
                  <a:pt x="620023" y="178761"/>
                  <a:pt x="634812" y="165523"/>
                  <a:pt x="634812" y="148036"/>
                </a:cubicBezTo>
                <a:cubicBezTo>
                  <a:pt x="634812" y="135126"/>
                  <a:pt x="627418" y="122542"/>
                  <a:pt x="610985" y="118783"/>
                </a:cubicBezTo>
                <a:cubicBezTo>
                  <a:pt x="621504" y="114534"/>
                  <a:pt x="628403" y="104402"/>
                  <a:pt x="628403" y="92471"/>
                </a:cubicBezTo>
                <a:cubicBezTo>
                  <a:pt x="628403" y="76782"/>
                  <a:pt x="615256" y="64362"/>
                  <a:pt x="597671" y="64362"/>
                </a:cubicBezTo>
                <a:close/>
                <a:moveTo>
                  <a:pt x="579434" y="111756"/>
                </a:moveTo>
                <a:lnTo>
                  <a:pt x="579434" y="81522"/>
                </a:lnTo>
                <a:lnTo>
                  <a:pt x="591429" y="81522"/>
                </a:lnTo>
                <a:cubicBezTo>
                  <a:pt x="601619" y="81522"/>
                  <a:pt x="608847" y="86915"/>
                  <a:pt x="608847" y="96557"/>
                </a:cubicBezTo>
                <a:cubicBezTo>
                  <a:pt x="608847" y="105545"/>
                  <a:pt x="602766" y="111756"/>
                  <a:pt x="593567" y="111756"/>
                </a:cubicBezTo>
                <a:lnTo>
                  <a:pt x="579434" y="111756"/>
                </a:lnTo>
                <a:close/>
                <a:moveTo>
                  <a:pt x="579434" y="161601"/>
                </a:moveTo>
                <a:lnTo>
                  <a:pt x="579434" y="128098"/>
                </a:lnTo>
                <a:lnTo>
                  <a:pt x="594224" y="128098"/>
                </a:lnTo>
                <a:cubicBezTo>
                  <a:pt x="605561" y="128098"/>
                  <a:pt x="614438" y="135126"/>
                  <a:pt x="614438" y="144932"/>
                </a:cubicBezTo>
                <a:cubicBezTo>
                  <a:pt x="614438" y="155718"/>
                  <a:pt x="605394" y="161601"/>
                  <a:pt x="594224" y="161601"/>
                </a:cubicBezTo>
                <a:lnTo>
                  <a:pt x="579434" y="161601"/>
                </a:lnTo>
                <a:close/>
                <a:moveTo>
                  <a:pt x="689926" y="178761"/>
                </a:moveTo>
                <a:cubicBezTo>
                  <a:pt x="711453" y="178761"/>
                  <a:pt x="726900" y="163562"/>
                  <a:pt x="726900" y="142970"/>
                </a:cubicBezTo>
                <a:cubicBezTo>
                  <a:pt x="726900" y="122378"/>
                  <a:pt x="710796" y="107180"/>
                  <a:pt x="689926" y="107180"/>
                </a:cubicBezTo>
                <a:lnTo>
                  <a:pt x="671026" y="107343"/>
                </a:lnTo>
                <a:lnTo>
                  <a:pt x="671026" y="64362"/>
                </a:lnTo>
                <a:lnTo>
                  <a:pt x="650651" y="64362"/>
                </a:lnTo>
                <a:lnTo>
                  <a:pt x="650651" y="178761"/>
                </a:lnTo>
                <a:lnTo>
                  <a:pt x="689926" y="178761"/>
                </a:lnTo>
                <a:close/>
                <a:moveTo>
                  <a:pt x="739390" y="64362"/>
                </a:moveTo>
                <a:lnTo>
                  <a:pt x="739390" y="178761"/>
                </a:lnTo>
                <a:lnTo>
                  <a:pt x="759771" y="178761"/>
                </a:lnTo>
                <a:lnTo>
                  <a:pt x="759771" y="64362"/>
                </a:lnTo>
                <a:lnTo>
                  <a:pt x="739390" y="64362"/>
                </a:lnTo>
                <a:close/>
                <a:moveTo>
                  <a:pt x="687465" y="126138"/>
                </a:moveTo>
                <a:cubicBezTo>
                  <a:pt x="698802" y="126138"/>
                  <a:pt x="706525" y="133328"/>
                  <a:pt x="706525" y="143134"/>
                </a:cubicBezTo>
                <a:cubicBezTo>
                  <a:pt x="706525" y="153920"/>
                  <a:pt x="698635" y="159967"/>
                  <a:pt x="687465" y="159967"/>
                </a:cubicBezTo>
                <a:lnTo>
                  <a:pt x="671026" y="159967"/>
                </a:lnTo>
                <a:lnTo>
                  <a:pt x="671026" y="126138"/>
                </a:lnTo>
                <a:lnTo>
                  <a:pt x="687465" y="126138"/>
                </a:lnTo>
                <a:close/>
                <a:moveTo>
                  <a:pt x="903491" y="178761"/>
                </a:moveTo>
                <a:lnTo>
                  <a:pt x="1048767" y="178761"/>
                </a:lnTo>
                <a:lnTo>
                  <a:pt x="1048767" y="64362"/>
                </a:lnTo>
                <a:lnTo>
                  <a:pt x="1028386" y="64362"/>
                </a:lnTo>
                <a:lnTo>
                  <a:pt x="1028386" y="159967"/>
                </a:lnTo>
                <a:lnTo>
                  <a:pt x="986316" y="159967"/>
                </a:lnTo>
                <a:lnTo>
                  <a:pt x="986316" y="64362"/>
                </a:lnTo>
                <a:lnTo>
                  <a:pt x="965941" y="64362"/>
                </a:lnTo>
                <a:lnTo>
                  <a:pt x="965941" y="159967"/>
                </a:lnTo>
                <a:lnTo>
                  <a:pt x="923871" y="159967"/>
                </a:lnTo>
                <a:lnTo>
                  <a:pt x="923871" y="64362"/>
                </a:lnTo>
                <a:lnTo>
                  <a:pt x="903491" y="64362"/>
                </a:lnTo>
                <a:lnTo>
                  <a:pt x="903491" y="178761"/>
                </a:lnTo>
                <a:close/>
                <a:moveTo>
                  <a:pt x="1106347" y="64362"/>
                </a:moveTo>
                <a:lnTo>
                  <a:pt x="1122618" y="64362"/>
                </a:lnTo>
                <a:lnTo>
                  <a:pt x="1167644" y="178761"/>
                </a:lnTo>
                <a:lnTo>
                  <a:pt x="1146284" y="178761"/>
                </a:lnTo>
                <a:lnTo>
                  <a:pt x="1134779" y="149181"/>
                </a:lnTo>
                <a:lnTo>
                  <a:pt x="1094024" y="149181"/>
                </a:lnTo>
                <a:lnTo>
                  <a:pt x="1082519" y="178761"/>
                </a:lnTo>
                <a:lnTo>
                  <a:pt x="1061159" y="178761"/>
                </a:lnTo>
                <a:lnTo>
                  <a:pt x="1106347" y="64362"/>
                </a:lnTo>
                <a:close/>
                <a:moveTo>
                  <a:pt x="1100433" y="131531"/>
                </a:moveTo>
                <a:lnTo>
                  <a:pt x="1128203" y="131531"/>
                </a:lnTo>
                <a:lnTo>
                  <a:pt x="1114399" y="96394"/>
                </a:lnTo>
                <a:lnTo>
                  <a:pt x="1100433" y="131531"/>
                </a:lnTo>
                <a:close/>
                <a:moveTo>
                  <a:pt x="1219369" y="64362"/>
                </a:moveTo>
                <a:cubicBezTo>
                  <a:pt x="1197841" y="64362"/>
                  <a:pt x="1180913" y="81195"/>
                  <a:pt x="1180913" y="102114"/>
                </a:cubicBezTo>
                <a:cubicBezTo>
                  <a:pt x="1180913" y="118620"/>
                  <a:pt x="1192089" y="132021"/>
                  <a:pt x="1207368" y="136270"/>
                </a:cubicBezTo>
                <a:cubicBezTo>
                  <a:pt x="1204014" y="137405"/>
                  <a:pt x="1200901" y="141677"/>
                  <a:pt x="1197512" y="146333"/>
                </a:cubicBezTo>
                <a:cubicBezTo>
                  <a:pt x="1192607" y="153074"/>
                  <a:pt x="1187115" y="160621"/>
                  <a:pt x="1179431" y="160621"/>
                </a:cubicBezTo>
                <a:cubicBezTo>
                  <a:pt x="1177956" y="160621"/>
                  <a:pt x="1176313" y="160457"/>
                  <a:pt x="1174503" y="159803"/>
                </a:cubicBezTo>
                <a:lnTo>
                  <a:pt x="1174503" y="178761"/>
                </a:lnTo>
                <a:cubicBezTo>
                  <a:pt x="1178284" y="179905"/>
                  <a:pt x="1181408" y="180232"/>
                  <a:pt x="1184527" y="180232"/>
                </a:cubicBezTo>
                <a:cubicBezTo>
                  <a:pt x="1202654" y="180232"/>
                  <a:pt x="1211247" y="164546"/>
                  <a:pt x="1217882" y="152435"/>
                </a:cubicBezTo>
                <a:cubicBezTo>
                  <a:pt x="1221288" y="146211"/>
                  <a:pt x="1224181" y="140931"/>
                  <a:pt x="1227582" y="139212"/>
                </a:cubicBezTo>
                <a:lnTo>
                  <a:pt x="1236948" y="139212"/>
                </a:lnTo>
                <a:lnTo>
                  <a:pt x="1236948" y="178761"/>
                </a:lnTo>
                <a:lnTo>
                  <a:pt x="1257329" y="178761"/>
                </a:lnTo>
                <a:lnTo>
                  <a:pt x="1257329" y="64362"/>
                </a:lnTo>
                <a:lnTo>
                  <a:pt x="1219369" y="64362"/>
                </a:lnTo>
                <a:close/>
                <a:moveTo>
                  <a:pt x="1221340" y="120418"/>
                </a:moveTo>
                <a:cubicBezTo>
                  <a:pt x="1210164" y="120418"/>
                  <a:pt x="1201288" y="112736"/>
                  <a:pt x="1201288" y="101950"/>
                </a:cubicBezTo>
                <a:cubicBezTo>
                  <a:pt x="1201288" y="91164"/>
                  <a:pt x="1210164" y="83156"/>
                  <a:pt x="1221340" y="83156"/>
                </a:cubicBezTo>
                <a:lnTo>
                  <a:pt x="1236948" y="83156"/>
                </a:lnTo>
                <a:lnTo>
                  <a:pt x="1236948" y="120418"/>
                </a:lnTo>
                <a:lnTo>
                  <a:pt x="1221340" y="120418"/>
                </a:lnTo>
                <a:close/>
                <a:moveTo>
                  <a:pt x="1463453" y="178761"/>
                </a:moveTo>
                <a:lnTo>
                  <a:pt x="1318183" y="178761"/>
                </a:lnTo>
                <a:lnTo>
                  <a:pt x="1318183" y="64362"/>
                </a:lnTo>
                <a:lnTo>
                  <a:pt x="1338563" y="64362"/>
                </a:lnTo>
                <a:lnTo>
                  <a:pt x="1338563" y="159967"/>
                </a:lnTo>
                <a:lnTo>
                  <a:pt x="1380633" y="159967"/>
                </a:lnTo>
                <a:lnTo>
                  <a:pt x="1380633" y="64362"/>
                </a:lnTo>
                <a:lnTo>
                  <a:pt x="1401008" y="64362"/>
                </a:lnTo>
                <a:lnTo>
                  <a:pt x="1401008" y="159967"/>
                </a:lnTo>
                <a:lnTo>
                  <a:pt x="1443078" y="159967"/>
                </a:lnTo>
                <a:lnTo>
                  <a:pt x="1443078" y="64362"/>
                </a:lnTo>
                <a:lnTo>
                  <a:pt x="1463453" y="64362"/>
                </a:lnTo>
                <a:lnTo>
                  <a:pt x="1463453" y="178761"/>
                </a:lnTo>
                <a:close/>
                <a:moveTo>
                  <a:pt x="1505263" y="64362"/>
                </a:moveTo>
                <a:lnTo>
                  <a:pt x="1484888" y="64362"/>
                </a:lnTo>
                <a:lnTo>
                  <a:pt x="1484888" y="178761"/>
                </a:lnTo>
                <a:lnTo>
                  <a:pt x="1505263" y="178761"/>
                </a:lnTo>
                <a:lnTo>
                  <a:pt x="1505263" y="128916"/>
                </a:lnTo>
                <a:lnTo>
                  <a:pt x="1514629" y="128916"/>
                </a:lnTo>
                <a:cubicBezTo>
                  <a:pt x="1520756" y="129247"/>
                  <a:pt x="1525932" y="137727"/>
                  <a:pt x="1532024" y="147701"/>
                </a:cubicBezTo>
                <a:cubicBezTo>
                  <a:pt x="1540976" y="162354"/>
                  <a:pt x="1551898" y="180232"/>
                  <a:pt x="1570671" y="180232"/>
                </a:cubicBezTo>
                <a:cubicBezTo>
                  <a:pt x="1573789" y="180232"/>
                  <a:pt x="1577080" y="179578"/>
                  <a:pt x="1580365" y="178761"/>
                </a:cubicBezTo>
                <a:lnTo>
                  <a:pt x="1580365" y="159803"/>
                </a:lnTo>
                <a:cubicBezTo>
                  <a:pt x="1580077" y="159875"/>
                  <a:pt x="1579795" y="159946"/>
                  <a:pt x="1579524" y="160016"/>
                </a:cubicBezTo>
                <a:cubicBezTo>
                  <a:pt x="1577916" y="160426"/>
                  <a:pt x="1576509" y="160784"/>
                  <a:pt x="1575109" y="160784"/>
                </a:cubicBezTo>
                <a:cubicBezTo>
                  <a:pt x="1564209" y="160784"/>
                  <a:pt x="1557016" y="149152"/>
                  <a:pt x="1550192" y="138126"/>
                </a:cubicBezTo>
                <a:cubicBezTo>
                  <a:pt x="1544566" y="129032"/>
                  <a:pt x="1539195" y="120350"/>
                  <a:pt x="1532215" y="118947"/>
                </a:cubicBezTo>
                <a:lnTo>
                  <a:pt x="1575927" y="64362"/>
                </a:lnTo>
                <a:lnTo>
                  <a:pt x="1552100" y="64362"/>
                </a:lnTo>
                <a:lnTo>
                  <a:pt x="1515615" y="109958"/>
                </a:lnTo>
                <a:lnTo>
                  <a:pt x="1505263" y="109958"/>
                </a:lnTo>
                <a:lnTo>
                  <a:pt x="1505263" y="64362"/>
                </a:lnTo>
                <a:close/>
                <a:moveTo>
                  <a:pt x="1583316" y="121561"/>
                </a:moveTo>
                <a:cubicBezTo>
                  <a:pt x="1583316" y="88549"/>
                  <a:pt x="1609282" y="61911"/>
                  <a:pt x="1642481" y="61911"/>
                </a:cubicBezTo>
                <a:cubicBezTo>
                  <a:pt x="1675508" y="61911"/>
                  <a:pt x="1701802" y="88549"/>
                  <a:pt x="1701802" y="121561"/>
                </a:cubicBezTo>
                <a:cubicBezTo>
                  <a:pt x="1701802" y="154574"/>
                  <a:pt x="1675508" y="181212"/>
                  <a:pt x="1642481" y="181212"/>
                </a:cubicBezTo>
                <a:cubicBezTo>
                  <a:pt x="1609282" y="181212"/>
                  <a:pt x="1583316" y="154574"/>
                  <a:pt x="1583316" y="121561"/>
                </a:cubicBezTo>
                <a:close/>
                <a:moveTo>
                  <a:pt x="1604026" y="121561"/>
                </a:moveTo>
                <a:cubicBezTo>
                  <a:pt x="1604026" y="143787"/>
                  <a:pt x="1619472" y="161438"/>
                  <a:pt x="1642481" y="161438"/>
                </a:cubicBezTo>
                <a:cubicBezTo>
                  <a:pt x="1665652" y="161438"/>
                  <a:pt x="1681099" y="143787"/>
                  <a:pt x="1681099" y="121561"/>
                </a:cubicBezTo>
                <a:cubicBezTo>
                  <a:pt x="1681099" y="99335"/>
                  <a:pt x="1665652" y="81685"/>
                  <a:pt x="1642481" y="81685"/>
                </a:cubicBezTo>
                <a:cubicBezTo>
                  <a:pt x="1619472" y="81685"/>
                  <a:pt x="1604026" y="99335"/>
                  <a:pt x="1604026" y="121561"/>
                </a:cubicBezTo>
                <a:close/>
                <a:moveTo>
                  <a:pt x="1785417" y="178761"/>
                </a:moveTo>
                <a:lnTo>
                  <a:pt x="1805625" y="178761"/>
                </a:lnTo>
                <a:lnTo>
                  <a:pt x="1805625" y="64362"/>
                </a:lnTo>
                <a:lnTo>
                  <a:pt x="1728886" y="64362"/>
                </a:lnTo>
                <a:cubicBezTo>
                  <a:pt x="1728886" y="144605"/>
                  <a:pt x="1720667" y="160784"/>
                  <a:pt x="1705053" y="160784"/>
                </a:cubicBezTo>
                <a:cubicBezTo>
                  <a:pt x="1703295" y="160784"/>
                  <a:pt x="1702304" y="160496"/>
                  <a:pt x="1700828" y="160067"/>
                </a:cubicBezTo>
                <a:cubicBezTo>
                  <a:pt x="1700373" y="159936"/>
                  <a:pt x="1699877" y="159793"/>
                  <a:pt x="1699301" y="159640"/>
                </a:cubicBezTo>
                <a:lnTo>
                  <a:pt x="1699301" y="178761"/>
                </a:lnTo>
                <a:cubicBezTo>
                  <a:pt x="1703577" y="179741"/>
                  <a:pt x="1706373" y="180232"/>
                  <a:pt x="1709987" y="180232"/>
                </a:cubicBezTo>
                <a:cubicBezTo>
                  <a:pt x="1734967" y="180232"/>
                  <a:pt x="1746961" y="156861"/>
                  <a:pt x="1746961" y="82829"/>
                </a:cubicBezTo>
                <a:lnTo>
                  <a:pt x="1785417" y="82829"/>
                </a:lnTo>
                <a:lnTo>
                  <a:pt x="1785417" y="178761"/>
                </a:lnTo>
                <a:close/>
                <a:moveTo>
                  <a:pt x="1863073" y="64362"/>
                </a:moveTo>
                <a:lnTo>
                  <a:pt x="1879344" y="64362"/>
                </a:lnTo>
                <a:lnTo>
                  <a:pt x="1924370" y="178761"/>
                </a:lnTo>
                <a:lnTo>
                  <a:pt x="1903004" y="178761"/>
                </a:lnTo>
                <a:lnTo>
                  <a:pt x="1891500" y="149181"/>
                </a:lnTo>
                <a:lnTo>
                  <a:pt x="1850750" y="149181"/>
                </a:lnTo>
                <a:lnTo>
                  <a:pt x="1839245" y="178761"/>
                </a:lnTo>
                <a:lnTo>
                  <a:pt x="1817879" y="178761"/>
                </a:lnTo>
                <a:lnTo>
                  <a:pt x="1863073" y="64362"/>
                </a:lnTo>
                <a:close/>
                <a:moveTo>
                  <a:pt x="1857159" y="131531"/>
                </a:moveTo>
                <a:lnTo>
                  <a:pt x="1884929" y="131531"/>
                </a:lnTo>
                <a:lnTo>
                  <a:pt x="1871125" y="96394"/>
                </a:lnTo>
                <a:lnTo>
                  <a:pt x="1857159" y="131531"/>
                </a:lnTo>
                <a:close/>
                <a:moveTo>
                  <a:pt x="592086" y="283281"/>
                </a:moveTo>
                <a:lnTo>
                  <a:pt x="592086" y="300604"/>
                </a:lnTo>
                <a:lnTo>
                  <a:pt x="641879" y="300604"/>
                </a:lnTo>
                <a:cubicBezTo>
                  <a:pt x="639412" y="319562"/>
                  <a:pt x="624132" y="333943"/>
                  <a:pt x="603423" y="333943"/>
                </a:cubicBezTo>
                <a:cubicBezTo>
                  <a:pt x="589290" y="333943"/>
                  <a:pt x="577624" y="327243"/>
                  <a:pt x="570722" y="316947"/>
                </a:cubicBezTo>
                <a:lnTo>
                  <a:pt x="554453" y="328387"/>
                </a:lnTo>
                <a:cubicBezTo>
                  <a:pt x="565299" y="343749"/>
                  <a:pt x="583209" y="353718"/>
                  <a:pt x="603423" y="353718"/>
                </a:cubicBezTo>
                <a:cubicBezTo>
                  <a:pt x="636622" y="353718"/>
                  <a:pt x="663407" y="327079"/>
                  <a:pt x="663407" y="294067"/>
                </a:cubicBezTo>
                <a:cubicBezTo>
                  <a:pt x="663407" y="261055"/>
                  <a:pt x="636622" y="234416"/>
                  <a:pt x="603423" y="234416"/>
                </a:cubicBezTo>
                <a:cubicBezTo>
                  <a:pt x="583209" y="234416"/>
                  <a:pt x="565299" y="244385"/>
                  <a:pt x="554453" y="259748"/>
                </a:cubicBezTo>
                <a:lnTo>
                  <a:pt x="570722" y="271187"/>
                </a:lnTo>
                <a:cubicBezTo>
                  <a:pt x="577624" y="260892"/>
                  <a:pt x="589290" y="254191"/>
                  <a:pt x="603423" y="254191"/>
                </a:cubicBezTo>
                <a:cubicBezTo>
                  <a:pt x="622322" y="254191"/>
                  <a:pt x="636951" y="266612"/>
                  <a:pt x="640893" y="283281"/>
                </a:cubicBezTo>
                <a:lnTo>
                  <a:pt x="592086" y="283281"/>
                </a:lnTo>
                <a:close/>
                <a:moveTo>
                  <a:pt x="681943" y="236868"/>
                </a:moveTo>
                <a:lnTo>
                  <a:pt x="702324" y="236868"/>
                </a:lnTo>
                <a:lnTo>
                  <a:pt x="702324" y="282464"/>
                </a:lnTo>
                <a:lnTo>
                  <a:pt x="712675" y="282464"/>
                </a:lnTo>
                <a:lnTo>
                  <a:pt x="749160" y="236868"/>
                </a:lnTo>
                <a:lnTo>
                  <a:pt x="772987" y="236868"/>
                </a:lnTo>
                <a:lnTo>
                  <a:pt x="729275" y="291452"/>
                </a:lnTo>
                <a:cubicBezTo>
                  <a:pt x="736255" y="292856"/>
                  <a:pt x="741627" y="301538"/>
                  <a:pt x="747252" y="310632"/>
                </a:cubicBezTo>
                <a:cubicBezTo>
                  <a:pt x="754071" y="321657"/>
                  <a:pt x="761270" y="333290"/>
                  <a:pt x="772163" y="333290"/>
                </a:cubicBezTo>
                <a:cubicBezTo>
                  <a:pt x="773570" y="333290"/>
                  <a:pt x="774970" y="332932"/>
                  <a:pt x="776578" y="332522"/>
                </a:cubicBezTo>
                <a:lnTo>
                  <a:pt x="776982" y="332419"/>
                </a:lnTo>
                <a:lnTo>
                  <a:pt x="777426" y="332309"/>
                </a:lnTo>
                <a:lnTo>
                  <a:pt x="777426" y="351266"/>
                </a:lnTo>
                <a:cubicBezTo>
                  <a:pt x="774134" y="352084"/>
                  <a:pt x="770849" y="352737"/>
                  <a:pt x="767725" y="352737"/>
                </a:cubicBezTo>
                <a:cubicBezTo>
                  <a:pt x="748952" y="352737"/>
                  <a:pt x="738036" y="334860"/>
                  <a:pt x="729085" y="320207"/>
                </a:cubicBezTo>
                <a:cubicBezTo>
                  <a:pt x="722992" y="310232"/>
                  <a:pt x="717811" y="301752"/>
                  <a:pt x="711690" y="301421"/>
                </a:cubicBezTo>
                <a:lnTo>
                  <a:pt x="702324" y="301421"/>
                </a:lnTo>
                <a:lnTo>
                  <a:pt x="702324" y="351266"/>
                </a:lnTo>
                <a:lnTo>
                  <a:pt x="681943" y="351266"/>
                </a:lnTo>
                <a:lnTo>
                  <a:pt x="681943" y="236868"/>
                </a:lnTo>
                <a:close/>
                <a:moveTo>
                  <a:pt x="839536" y="234416"/>
                </a:moveTo>
                <a:cubicBezTo>
                  <a:pt x="806342" y="234416"/>
                  <a:pt x="780377" y="261055"/>
                  <a:pt x="780377" y="294067"/>
                </a:cubicBezTo>
                <a:cubicBezTo>
                  <a:pt x="780377" y="327079"/>
                  <a:pt x="806342" y="353718"/>
                  <a:pt x="839536" y="353718"/>
                </a:cubicBezTo>
                <a:cubicBezTo>
                  <a:pt x="872568" y="353718"/>
                  <a:pt x="898862" y="327079"/>
                  <a:pt x="898862" y="294067"/>
                </a:cubicBezTo>
                <a:cubicBezTo>
                  <a:pt x="898862" y="261055"/>
                  <a:pt x="872568" y="234416"/>
                  <a:pt x="839536" y="234416"/>
                </a:cubicBezTo>
                <a:close/>
                <a:moveTo>
                  <a:pt x="839536" y="333943"/>
                </a:moveTo>
                <a:cubicBezTo>
                  <a:pt x="816533" y="333943"/>
                  <a:pt x="801080" y="316293"/>
                  <a:pt x="801080" y="294067"/>
                </a:cubicBezTo>
                <a:cubicBezTo>
                  <a:pt x="801080" y="271841"/>
                  <a:pt x="816533" y="254191"/>
                  <a:pt x="839536" y="254191"/>
                </a:cubicBezTo>
                <a:cubicBezTo>
                  <a:pt x="862706" y="254191"/>
                  <a:pt x="878153" y="271841"/>
                  <a:pt x="878153" y="294067"/>
                </a:cubicBezTo>
                <a:cubicBezTo>
                  <a:pt x="878153" y="316293"/>
                  <a:pt x="862706" y="333943"/>
                  <a:pt x="839536" y="333943"/>
                </a:cubicBezTo>
                <a:close/>
                <a:moveTo>
                  <a:pt x="917456" y="236868"/>
                </a:moveTo>
                <a:lnTo>
                  <a:pt x="937831" y="236868"/>
                </a:lnTo>
                <a:lnTo>
                  <a:pt x="937831" y="282464"/>
                </a:lnTo>
                <a:lnTo>
                  <a:pt x="997486" y="282464"/>
                </a:lnTo>
                <a:lnTo>
                  <a:pt x="997486" y="236868"/>
                </a:lnTo>
                <a:lnTo>
                  <a:pt x="1017861" y="236868"/>
                </a:lnTo>
                <a:lnTo>
                  <a:pt x="1017861" y="351266"/>
                </a:lnTo>
                <a:lnTo>
                  <a:pt x="997486" y="351266"/>
                </a:lnTo>
                <a:lnTo>
                  <a:pt x="997486" y="301421"/>
                </a:lnTo>
                <a:lnTo>
                  <a:pt x="937831" y="301421"/>
                </a:lnTo>
                <a:lnTo>
                  <a:pt x="937831" y="351266"/>
                </a:lnTo>
                <a:lnTo>
                  <a:pt x="917456" y="351266"/>
                </a:lnTo>
                <a:lnTo>
                  <a:pt x="917456" y="236868"/>
                </a:lnTo>
                <a:close/>
                <a:moveTo>
                  <a:pt x="1095592" y="234416"/>
                </a:moveTo>
                <a:cubicBezTo>
                  <a:pt x="1062392" y="234416"/>
                  <a:pt x="1036426" y="261055"/>
                  <a:pt x="1036426" y="294067"/>
                </a:cubicBezTo>
                <a:cubicBezTo>
                  <a:pt x="1036426" y="327079"/>
                  <a:pt x="1062392" y="353718"/>
                  <a:pt x="1095592" y="353718"/>
                </a:cubicBezTo>
                <a:cubicBezTo>
                  <a:pt x="1128618" y="353718"/>
                  <a:pt x="1154912" y="327079"/>
                  <a:pt x="1154912" y="294067"/>
                </a:cubicBezTo>
                <a:cubicBezTo>
                  <a:pt x="1154912" y="261055"/>
                  <a:pt x="1128618" y="234416"/>
                  <a:pt x="1095592" y="234416"/>
                </a:cubicBezTo>
                <a:close/>
                <a:moveTo>
                  <a:pt x="1095592" y="333943"/>
                </a:moveTo>
                <a:cubicBezTo>
                  <a:pt x="1072583" y="333943"/>
                  <a:pt x="1057136" y="316293"/>
                  <a:pt x="1057136" y="294067"/>
                </a:cubicBezTo>
                <a:cubicBezTo>
                  <a:pt x="1057136" y="271841"/>
                  <a:pt x="1072583" y="254191"/>
                  <a:pt x="1095592" y="254191"/>
                </a:cubicBezTo>
                <a:cubicBezTo>
                  <a:pt x="1118762" y="254191"/>
                  <a:pt x="1134209" y="271841"/>
                  <a:pt x="1134209" y="294067"/>
                </a:cubicBezTo>
                <a:cubicBezTo>
                  <a:pt x="1134209" y="316293"/>
                  <a:pt x="1118762" y="333943"/>
                  <a:pt x="1095592" y="333943"/>
                </a:cubicBezTo>
                <a:close/>
                <a:moveTo>
                  <a:pt x="1294205" y="351266"/>
                </a:moveTo>
                <a:lnTo>
                  <a:pt x="1273831" y="351266"/>
                </a:lnTo>
                <a:lnTo>
                  <a:pt x="1267911" y="283281"/>
                </a:lnTo>
                <a:lnTo>
                  <a:pt x="1235865" y="351266"/>
                </a:lnTo>
                <a:lnTo>
                  <a:pt x="1225841" y="351266"/>
                </a:lnTo>
                <a:lnTo>
                  <a:pt x="1193962" y="283281"/>
                </a:lnTo>
                <a:lnTo>
                  <a:pt x="1188048" y="351266"/>
                </a:lnTo>
                <a:lnTo>
                  <a:pt x="1167668" y="351266"/>
                </a:lnTo>
                <a:lnTo>
                  <a:pt x="1177529" y="236868"/>
                </a:lnTo>
                <a:lnTo>
                  <a:pt x="1192648" y="236868"/>
                </a:lnTo>
                <a:lnTo>
                  <a:pt x="1230775" y="315639"/>
                </a:lnTo>
                <a:lnTo>
                  <a:pt x="1269064" y="236868"/>
                </a:lnTo>
                <a:lnTo>
                  <a:pt x="1284344" y="236868"/>
                </a:lnTo>
                <a:lnTo>
                  <a:pt x="1294205" y="351266"/>
                </a:lnTo>
                <a:close/>
                <a:moveTo>
                  <a:pt x="1332823" y="236868"/>
                </a:moveTo>
                <a:lnTo>
                  <a:pt x="1312448" y="236868"/>
                </a:lnTo>
                <a:lnTo>
                  <a:pt x="1312448" y="351266"/>
                </a:lnTo>
                <a:lnTo>
                  <a:pt x="1329537" y="351266"/>
                </a:lnTo>
                <a:lnTo>
                  <a:pt x="1389192" y="272495"/>
                </a:lnTo>
                <a:lnTo>
                  <a:pt x="1389192" y="351266"/>
                </a:lnTo>
                <a:lnTo>
                  <a:pt x="1409567" y="351266"/>
                </a:lnTo>
                <a:lnTo>
                  <a:pt x="1409567" y="236868"/>
                </a:lnTo>
                <a:lnTo>
                  <a:pt x="1392478" y="236868"/>
                </a:lnTo>
                <a:lnTo>
                  <a:pt x="1332823" y="315803"/>
                </a:lnTo>
                <a:lnTo>
                  <a:pt x="1332823" y="236868"/>
                </a:lnTo>
                <a:close/>
                <a:moveTo>
                  <a:pt x="1431003" y="236868"/>
                </a:moveTo>
                <a:lnTo>
                  <a:pt x="1451384" y="236868"/>
                </a:lnTo>
                <a:lnTo>
                  <a:pt x="1451384" y="282464"/>
                </a:lnTo>
                <a:lnTo>
                  <a:pt x="1461735" y="282464"/>
                </a:lnTo>
                <a:lnTo>
                  <a:pt x="1498214" y="236868"/>
                </a:lnTo>
                <a:lnTo>
                  <a:pt x="1522042" y="236868"/>
                </a:lnTo>
                <a:lnTo>
                  <a:pt x="1478329" y="291452"/>
                </a:lnTo>
                <a:cubicBezTo>
                  <a:pt x="1485315" y="292856"/>
                  <a:pt x="1490687" y="301538"/>
                  <a:pt x="1496312" y="310632"/>
                </a:cubicBezTo>
                <a:cubicBezTo>
                  <a:pt x="1503131" y="321658"/>
                  <a:pt x="1510324" y="333290"/>
                  <a:pt x="1521223" y="333290"/>
                </a:cubicBezTo>
                <a:cubicBezTo>
                  <a:pt x="1522624" y="333290"/>
                  <a:pt x="1524030" y="332932"/>
                  <a:pt x="1525638" y="332522"/>
                </a:cubicBezTo>
                <a:cubicBezTo>
                  <a:pt x="1525915" y="332452"/>
                  <a:pt x="1526192" y="332380"/>
                  <a:pt x="1526480" y="332309"/>
                </a:cubicBezTo>
                <a:lnTo>
                  <a:pt x="1526480" y="351266"/>
                </a:lnTo>
                <a:cubicBezTo>
                  <a:pt x="1523194" y="352084"/>
                  <a:pt x="1519909" y="352737"/>
                  <a:pt x="1516785" y="352737"/>
                </a:cubicBezTo>
                <a:cubicBezTo>
                  <a:pt x="1498012" y="352737"/>
                  <a:pt x="1487096" y="334860"/>
                  <a:pt x="1478145" y="320207"/>
                </a:cubicBezTo>
                <a:cubicBezTo>
                  <a:pt x="1472052" y="310232"/>
                  <a:pt x="1466871" y="301752"/>
                  <a:pt x="1460750" y="301421"/>
                </a:cubicBezTo>
                <a:lnTo>
                  <a:pt x="1451384" y="301421"/>
                </a:lnTo>
                <a:lnTo>
                  <a:pt x="1451384" y="351266"/>
                </a:lnTo>
                <a:lnTo>
                  <a:pt x="1431003" y="351266"/>
                </a:lnTo>
                <a:lnTo>
                  <a:pt x="1431003" y="236868"/>
                </a:lnTo>
                <a:close/>
                <a:moveTo>
                  <a:pt x="1558866" y="236868"/>
                </a:moveTo>
                <a:lnTo>
                  <a:pt x="1538486" y="236868"/>
                </a:lnTo>
                <a:lnTo>
                  <a:pt x="1538486" y="351266"/>
                </a:lnTo>
                <a:lnTo>
                  <a:pt x="1555581" y="351266"/>
                </a:lnTo>
                <a:lnTo>
                  <a:pt x="1615230" y="272495"/>
                </a:lnTo>
                <a:lnTo>
                  <a:pt x="1615230" y="351266"/>
                </a:lnTo>
                <a:lnTo>
                  <a:pt x="1635611" y="351266"/>
                </a:lnTo>
                <a:lnTo>
                  <a:pt x="1635611" y="236868"/>
                </a:lnTo>
                <a:lnTo>
                  <a:pt x="1618516" y="236868"/>
                </a:lnTo>
                <a:lnTo>
                  <a:pt x="1558866" y="315803"/>
                </a:lnTo>
                <a:lnTo>
                  <a:pt x="1558866" y="236868"/>
                </a:lnTo>
                <a:close/>
              </a:path>
            </a:pathLst>
          </a:custGeom>
          <a:solidFill>
            <a:srgbClr val="102D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9440" y="459740"/>
            <a:ext cx="1153478" cy="225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5938" y="6184900"/>
            <a:ext cx="1294159" cy="37207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515938" y="1636395"/>
            <a:ext cx="7586662" cy="2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 2">
  <p:cSld name="таблица 2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515937" y="1336082"/>
            <a:ext cx="11196637" cy="7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7" name="Google Shape;6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2875" y="6027771"/>
            <a:ext cx="461929" cy="461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следний слайд ">
  <p:cSld name="последний слайд 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40571" y="2870676"/>
            <a:ext cx="5710857" cy="1116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еловек + подпись ">
  <p:cSld name="человек + подпись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>
            <a:spLocks noGrp="1"/>
          </p:cNvSpPr>
          <p:nvPr>
            <p:ph type="pic" idx="2"/>
          </p:nvPr>
        </p:nvSpPr>
        <p:spPr>
          <a:xfrm>
            <a:off x="6948884" y="1203889"/>
            <a:ext cx="4710241" cy="4823882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532875" y="2394223"/>
            <a:ext cx="4892565" cy="339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  <a:defRPr sz="14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5195" y="985861"/>
            <a:ext cx="461929" cy="46192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>
            <a:spLocks noGrp="1"/>
          </p:cNvSpPr>
          <p:nvPr>
            <p:ph type="body" idx="3"/>
          </p:nvPr>
        </p:nvSpPr>
        <p:spPr>
          <a:xfrm>
            <a:off x="1152635" y="1447790"/>
            <a:ext cx="5471685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">
  <p:cSld name="цитата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>
            <a:spLocks noGrp="1"/>
          </p:cNvSpPr>
          <p:nvPr>
            <p:ph type="pic" idx="2"/>
          </p:nvPr>
        </p:nvSpPr>
        <p:spPr>
          <a:xfrm>
            <a:off x="661750" y="745314"/>
            <a:ext cx="5271690" cy="5367371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687545" y="2936221"/>
            <a:ext cx="302503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marR="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2400"/>
              <a:buFont typeface="Arial"/>
              <a:buNone/>
              <a:defRPr sz="24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3"/>
          </p:nvPr>
        </p:nvSpPr>
        <p:spPr>
          <a:xfrm>
            <a:off x="5520524" y="1165846"/>
            <a:ext cx="5752996" cy="1457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и подпись ">
  <p:cSld name="рисунок и подпись ">
    <p:bg>
      <p:bgPr>
        <a:solidFill>
          <a:schemeClr val="lt2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>
            <a:spLocks noGrp="1"/>
          </p:cNvSpPr>
          <p:nvPr>
            <p:ph type="pic" idx="2"/>
          </p:nvPr>
        </p:nvSpPr>
        <p:spPr>
          <a:xfrm>
            <a:off x="7016433" y="1366510"/>
            <a:ext cx="4696142" cy="4406387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1526863" y="2379663"/>
            <a:ext cx="4892565" cy="339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  <a:defRPr sz="14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2" name="Google Shape;3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2875" y="6027771"/>
            <a:ext cx="461929" cy="46192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 txBox="1">
            <a:spLocks noGrp="1"/>
          </p:cNvSpPr>
          <p:nvPr>
            <p:ph type="body" idx="3"/>
          </p:nvPr>
        </p:nvSpPr>
        <p:spPr>
          <a:xfrm>
            <a:off x="532875" y="1447790"/>
            <a:ext cx="4892675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чень люди + подпись">
  <p:cSld name="перечень люди + подпись">
    <p:bg>
      <p:bgPr>
        <a:solidFill>
          <a:schemeClr val="l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820010" y="2379663"/>
            <a:ext cx="4892565" cy="339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  <a:defRPr sz="14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5643142" y="1447790"/>
            <a:ext cx="4892675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>
            <a:spLocks noGrp="1"/>
          </p:cNvSpPr>
          <p:nvPr>
            <p:ph type="pic" idx="3"/>
          </p:nvPr>
        </p:nvSpPr>
        <p:spPr>
          <a:xfrm>
            <a:off x="515938" y="1026478"/>
            <a:ext cx="1473200" cy="14732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6"/>
          <p:cNvSpPr txBox="1">
            <a:spLocks noGrp="1"/>
          </p:cNvSpPr>
          <p:nvPr>
            <p:ph type="body" idx="4"/>
          </p:nvPr>
        </p:nvSpPr>
        <p:spPr>
          <a:xfrm>
            <a:off x="2212659" y="1433069"/>
            <a:ext cx="2440622" cy="66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  <a:defRPr sz="14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>
            <a:spLocks noGrp="1"/>
          </p:cNvSpPr>
          <p:nvPr>
            <p:ph type="pic" idx="5"/>
          </p:nvPr>
        </p:nvSpPr>
        <p:spPr>
          <a:xfrm>
            <a:off x="532875" y="2854633"/>
            <a:ext cx="1473200" cy="14732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6"/>
          <p:cNvSpPr txBox="1">
            <a:spLocks noGrp="1"/>
          </p:cNvSpPr>
          <p:nvPr>
            <p:ph type="body" idx="6"/>
          </p:nvPr>
        </p:nvSpPr>
        <p:spPr>
          <a:xfrm>
            <a:off x="2229596" y="3261224"/>
            <a:ext cx="2440622" cy="66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  <a:defRPr sz="14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>
            <a:spLocks noGrp="1"/>
          </p:cNvSpPr>
          <p:nvPr>
            <p:ph type="pic" idx="7"/>
          </p:nvPr>
        </p:nvSpPr>
        <p:spPr>
          <a:xfrm>
            <a:off x="515938" y="4682788"/>
            <a:ext cx="1473200" cy="14732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6"/>
          <p:cNvSpPr txBox="1">
            <a:spLocks noGrp="1"/>
          </p:cNvSpPr>
          <p:nvPr>
            <p:ph type="body" idx="8"/>
          </p:nvPr>
        </p:nvSpPr>
        <p:spPr>
          <a:xfrm>
            <a:off x="2212659" y="5089379"/>
            <a:ext cx="2440622" cy="66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  <a:defRPr sz="14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" name="Google Shape;43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2875" y="358140"/>
            <a:ext cx="461929" cy="461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">
  <p:cSld name="текст">
    <p:bg>
      <p:bgPr>
        <a:solidFill>
          <a:srgbClr val="FFFFFF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515939" y="1180731"/>
            <a:ext cx="11196637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515939" y="2133600"/>
            <a:ext cx="11196637" cy="42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939" y="368300"/>
            <a:ext cx="461929" cy="461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ольшие данные ">
  <p:cSld name="большие данные ">
    <p:bg>
      <p:bgPr>
        <a:solidFill>
          <a:srgbClr val="FFFFFF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2590800" y="1270000"/>
            <a:ext cx="9121774" cy="965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532874" y="2763358"/>
            <a:ext cx="3327926" cy="105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sz="8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3"/>
          </p:nvPr>
        </p:nvSpPr>
        <p:spPr>
          <a:xfrm>
            <a:off x="4236720" y="2763358"/>
            <a:ext cx="3327926" cy="105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sz="8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4"/>
          </p:nvPr>
        </p:nvSpPr>
        <p:spPr>
          <a:xfrm>
            <a:off x="7940566" y="2773356"/>
            <a:ext cx="3327926" cy="105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sz="8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5"/>
          </p:nvPr>
        </p:nvSpPr>
        <p:spPr>
          <a:xfrm>
            <a:off x="515938" y="4349395"/>
            <a:ext cx="3344862" cy="147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6"/>
          </p:nvPr>
        </p:nvSpPr>
        <p:spPr>
          <a:xfrm>
            <a:off x="4219784" y="4349394"/>
            <a:ext cx="3344862" cy="147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7"/>
          </p:nvPr>
        </p:nvSpPr>
        <p:spPr>
          <a:xfrm>
            <a:off x="7940566" y="4349393"/>
            <a:ext cx="3344862" cy="147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иаграмма">
  <p:cSld name="диаграмма">
    <p:bg>
      <p:bgPr>
        <a:solidFill>
          <a:schemeClr val="lt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>
            <a:spLocks noGrp="1"/>
          </p:cNvSpPr>
          <p:nvPr>
            <p:ph type="chart" idx="2"/>
          </p:nvPr>
        </p:nvSpPr>
        <p:spPr>
          <a:xfrm>
            <a:off x="5272096" y="1117600"/>
            <a:ext cx="6440477" cy="4619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585898" y="2377440"/>
            <a:ext cx="4322531" cy="2401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  <a:defRPr sz="14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3"/>
          </p:nvPr>
        </p:nvSpPr>
        <p:spPr>
          <a:xfrm>
            <a:off x="515938" y="5049838"/>
            <a:ext cx="4392612" cy="68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0" name="Google Shape;6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938" y="368300"/>
            <a:ext cx="461929" cy="46192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515938" y="1117600"/>
            <a:ext cx="4392491" cy="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 1">
  <p:cSld name="таблица 1"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8557533" y="2208362"/>
            <a:ext cx="3155042" cy="3295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  <a:defRPr sz="14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515938" y="1239838"/>
            <a:ext cx="7688262" cy="7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269979" y="6041431"/>
            <a:ext cx="442595" cy="44826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515939" y="979010"/>
            <a:ext cx="11196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515938" y="2550159"/>
            <a:ext cx="11196636" cy="3939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325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40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prokopets@hse.r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51475" y="5981400"/>
            <a:ext cx="523350" cy="5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2150" y="1145176"/>
            <a:ext cx="3879540" cy="266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4800" y="1625725"/>
            <a:ext cx="5356201" cy="523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15875" y="-72500"/>
            <a:ext cx="1638300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62150" y="5431625"/>
            <a:ext cx="1746041" cy="149775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>
            <a:off x="370925" y="1843975"/>
            <a:ext cx="9035400" cy="20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2D69"/>
              </a:buClr>
              <a:buSzPts val="4400"/>
              <a:buNone/>
            </a:pPr>
            <a:r>
              <a:rPr lang="ru-RU" sz="4400" b="1">
                <a:solidFill>
                  <a:srgbClr val="102D69"/>
                </a:solidFill>
              </a:rPr>
              <a:t>Программы международной мобильности для студентов </a:t>
            </a:r>
            <a:endParaRPr sz="28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endParaRPr/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0925" y="5981400"/>
            <a:ext cx="2032500" cy="39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/>
        </p:nvSpPr>
        <p:spPr>
          <a:xfrm>
            <a:off x="515938" y="368300"/>
            <a:ext cx="9563244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Академическая мобильность</a:t>
            </a:r>
            <a:endParaRPr/>
          </a:p>
        </p:txBody>
      </p:sp>
      <p:sp>
        <p:nvSpPr>
          <p:cNvPr id="87" name="Google Shape;87;p15"/>
          <p:cNvSpPr txBox="1"/>
          <p:nvPr/>
        </p:nvSpPr>
        <p:spPr>
          <a:xfrm>
            <a:off x="266556" y="2112612"/>
            <a:ext cx="7399861" cy="87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5294" marR="0" lvl="0" indent="-28574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все студенты, которые обучаются на бюджетной </a:t>
            </a: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коммерческой основе, чей текущий средний балл </a:t>
            </a:r>
            <a:r>
              <a:rPr lang="ru-RU" sz="1800" b="0" i="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— </a:t>
            </a:r>
            <a:r>
              <a:rPr lang="ru-RU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3232888" y="3559877"/>
            <a:ext cx="609426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студенты бакалавриата, которые сдали не менее </a:t>
            </a:r>
            <a:r>
              <a:rPr lang="ru-RU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четырех сессий 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момент подачи заявки;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5214433" y="4996186"/>
            <a:ext cx="7200900" cy="87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5294" marR="0" lvl="0" indent="-28574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студенты магистратуры, которые сдали не менее </a:t>
            </a: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двух сессий 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момент подачи заявки.</a:t>
            </a:r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515938" y="1327571"/>
            <a:ext cx="6380018" cy="514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50"/>
              <a:buFont typeface="Arial"/>
              <a:buNone/>
            </a:pPr>
            <a:r>
              <a:rPr lang="ru-RU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Кто может участвовать?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/>
        </p:nvSpPr>
        <p:spPr>
          <a:xfrm>
            <a:off x="515938" y="409864"/>
            <a:ext cx="9563244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Академическая мобильность</a:t>
            </a:r>
            <a:endParaRPr/>
          </a:p>
        </p:txBody>
      </p:sp>
      <p:sp>
        <p:nvSpPr>
          <p:cNvPr id="96" name="Google Shape;96;p16"/>
          <p:cNvSpPr txBox="1"/>
          <p:nvPr/>
        </p:nvSpPr>
        <p:spPr>
          <a:xfrm>
            <a:off x="206563" y="1553613"/>
            <a:ext cx="5475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ru-RU" sz="2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Виды программ мобильности:</a:t>
            </a:r>
            <a:endParaRPr/>
          </a:p>
        </p:txBody>
      </p:sp>
      <p:sp>
        <p:nvSpPr>
          <p:cNvPr id="97" name="Google Shape;97;p16"/>
          <p:cNvSpPr txBox="1"/>
          <p:nvPr/>
        </p:nvSpPr>
        <p:spPr>
          <a:xfrm>
            <a:off x="5841756" y="2734104"/>
            <a:ext cx="7169700" cy="35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21"/>
              <a:buFont typeface="Arial"/>
              <a:buNone/>
            </a:pPr>
            <a:r>
              <a:rPr lang="ru-RU"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Заявления на участие в международной мобильности принимаются два раза в год: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-8" y="2285963"/>
            <a:ext cx="4830900" cy="14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52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ru-RU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общеуниверситетская</a:t>
            </a:r>
            <a:endParaRPr/>
          </a:p>
          <a:p>
            <a:pPr marL="152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154809" y="3086880"/>
            <a:ext cx="6094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ru-RU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факультетская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6580725" y="3725070"/>
            <a:ext cx="4830900" cy="17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2444" lvl="0" indent="-342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❑"/>
            </a:pPr>
            <a:r>
              <a:rPr lang="ru-RU" sz="2500">
                <a:solidFill>
                  <a:schemeClr val="dk1"/>
                </a:solidFill>
              </a:rPr>
              <a:t>осенью </a:t>
            </a:r>
            <a:endParaRPr sz="2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>
                <a:solidFill>
                  <a:schemeClr val="dk1"/>
                </a:solidFill>
              </a:rPr>
              <a:t>(на обучение в весенне-летнем семестре)</a:t>
            </a:r>
            <a:endParaRPr sz="1800" b="1">
              <a:solidFill>
                <a:schemeClr val="dk1"/>
              </a:solidFill>
            </a:endParaRPr>
          </a:p>
          <a:p>
            <a:pPr marL="152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7181550" y="4773445"/>
            <a:ext cx="4830900" cy="17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2444" lvl="0" indent="-342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❑"/>
            </a:pPr>
            <a:r>
              <a:rPr lang="ru-RU" sz="2500">
                <a:solidFill>
                  <a:schemeClr val="dk1"/>
                </a:solidFill>
              </a:rPr>
              <a:t>весной</a:t>
            </a:r>
            <a:endParaRPr sz="2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>
                <a:solidFill>
                  <a:schemeClr val="dk1"/>
                </a:solidFill>
              </a:rPr>
              <a:t>(на обучение в осенне-зимнем семестре)</a:t>
            </a:r>
            <a:endParaRPr sz="2500">
              <a:solidFill>
                <a:schemeClr val="dk1"/>
              </a:solidFill>
            </a:endParaRPr>
          </a:p>
          <a:p>
            <a:pPr marL="152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/>
        </p:nvSpPr>
        <p:spPr>
          <a:xfrm>
            <a:off x="236250" y="2209300"/>
            <a:ext cx="6033600" cy="104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</a:rPr>
              <a:t>1) с </a:t>
            </a:r>
            <a:r>
              <a:rPr lang="ru-RU" sz="1800" b="1" dirty="0" smtClean="0">
                <a:solidFill>
                  <a:schemeClr val="dk1"/>
                </a:solidFill>
              </a:rPr>
              <a:t>3 февраля до 23 февраля</a:t>
            </a:r>
            <a:r>
              <a:rPr lang="en-US" sz="1800" b="1" dirty="0" smtClean="0">
                <a:solidFill>
                  <a:schemeClr val="dk1"/>
                </a:solidFill>
              </a:rPr>
              <a:t>;</a:t>
            </a:r>
            <a:endParaRPr sz="18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</a:rPr>
              <a:t>2) с </a:t>
            </a:r>
            <a:r>
              <a:rPr lang="ru-RU" sz="1800" b="1" dirty="0" smtClean="0">
                <a:solidFill>
                  <a:schemeClr val="dk1"/>
                </a:solidFill>
              </a:rPr>
              <a:t>3 марта до 24 марта</a:t>
            </a:r>
            <a:r>
              <a:rPr lang="en-US" sz="1800" b="1" dirty="0" smtClean="0">
                <a:solidFill>
                  <a:schemeClr val="dk1"/>
                </a:solidFill>
              </a:rPr>
              <a:t>;</a:t>
            </a:r>
            <a:endParaRPr sz="18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</a:rPr>
              <a:t>3) </a:t>
            </a:r>
            <a:r>
              <a:rPr lang="ru-RU" sz="1800" b="1" dirty="0" smtClean="0">
                <a:solidFill>
                  <a:schemeClr val="dk1"/>
                </a:solidFill>
              </a:rPr>
              <a:t>с 31 марта до 20 апреля</a:t>
            </a:r>
            <a:r>
              <a:rPr lang="en-US" sz="1800" b="1" dirty="0" smtClean="0">
                <a:solidFill>
                  <a:schemeClr val="dk1"/>
                </a:solidFill>
              </a:rPr>
              <a:t>.</a:t>
            </a:r>
            <a:endParaRPr sz="1800" b="1" dirty="0">
              <a:solidFill>
                <a:schemeClr val="dk1"/>
              </a:solidFill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800" y="3911880"/>
            <a:ext cx="4315953" cy="2879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0300" y="3895426"/>
            <a:ext cx="2200275" cy="22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5665700" y="2054227"/>
            <a:ext cx="6847500" cy="10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ru-RU" sz="1500" dirty="0">
                <a:solidFill>
                  <a:schemeClr val="dk1"/>
                </a:solidFill>
              </a:rPr>
              <a:t>Выбрать до </a:t>
            </a:r>
            <a:r>
              <a:rPr lang="ru-RU" sz="1500" b="1" dirty="0">
                <a:solidFill>
                  <a:schemeClr val="dk1"/>
                </a:solidFill>
              </a:rPr>
              <a:t>двух</a:t>
            </a:r>
            <a:r>
              <a:rPr lang="ru-RU" sz="1500" dirty="0">
                <a:solidFill>
                  <a:schemeClr val="dk1"/>
                </a:solidFill>
              </a:rPr>
              <a:t> университетов </a:t>
            </a:r>
            <a:endParaRPr sz="1500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chemeClr val="dk1"/>
                </a:solidFill>
              </a:rPr>
              <a:t>(указать </a:t>
            </a:r>
            <a:r>
              <a:rPr lang="ru-RU" sz="1500" dirty="0">
                <a:solidFill>
                  <a:srgbClr val="102D69"/>
                </a:solidFill>
              </a:rPr>
              <a:t>их</a:t>
            </a:r>
            <a:r>
              <a:rPr lang="ru-RU" sz="1500" dirty="0">
                <a:solidFill>
                  <a:schemeClr val="dk1"/>
                </a:solidFill>
              </a:rPr>
              <a:t> в заявлении в порядке </a:t>
            </a:r>
            <a:r>
              <a:rPr lang="ru-RU" sz="1500" b="1" dirty="0">
                <a:solidFill>
                  <a:schemeClr val="dk1"/>
                </a:solidFill>
              </a:rPr>
              <a:t>приоритета</a:t>
            </a:r>
            <a:r>
              <a:rPr lang="ru-RU" sz="1500" dirty="0">
                <a:solidFill>
                  <a:schemeClr val="dk1"/>
                </a:solidFill>
              </a:rPr>
              <a:t>);</a:t>
            </a:r>
            <a:endParaRPr sz="1500" dirty="0">
              <a:solidFill>
                <a:schemeClr val="dk1"/>
              </a:solidFill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ru-RU" sz="1500" dirty="0">
                <a:solidFill>
                  <a:schemeClr val="dk1"/>
                </a:solidFill>
              </a:rPr>
              <a:t>Подать документы через Единое окно в </a:t>
            </a:r>
            <a:r>
              <a:rPr lang="ru-RU" sz="1500" dirty="0" smtClean="0">
                <a:solidFill>
                  <a:schemeClr val="dk1"/>
                </a:solidFill>
              </a:rPr>
              <a:t>LMS</a:t>
            </a:r>
            <a:r>
              <a:rPr lang="en-US" sz="1500" dirty="0" smtClean="0">
                <a:solidFill>
                  <a:schemeClr val="dk1"/>
                </a:solidFill>
              </a:rPr>
              <a:t>.</a:t>
            </a:r>
            <a:endParaRPr lang="ru-RU" sz="1500" dirty="0" smtClean="0">
              <a:solidFill>
                <a:schemeClr val="dk1"/>
              </a:solidFill>
            </a:endParaRPr>
          </a:p>
          <a:p>
            <a:pPr marL="133350" lvl="0">
              <a:lnSpc>
                <a:spcPct val="115000"/>
              </a:lnSpc>
              <a:buClr>
                <a:schemeClr val="dk1"/>
              </a:buClr>
              <a:buSzPts val="1500"/>
            </a:pPr>
            <a:r>
              <a:rPr lang="ru-RU" sz="1800" b="1" dirty="0" smtClean="0">
                <a:solidFill>
                  <a:schemeClr val="dk1"/>
                </a:solidFill>
              </a:rPr>
              <a:t>(!)</a:t>
            </a:r>
            <a:r>
              <a:rPr lang="ru-RU" sz="1500" dirty="0" smtClean="0">
                <a:solidFill>
                  <a:schemeClr val="dk1"/>
                </a:solidFill>
              </a:rPr>
              <a:t> </a:t>
            </a:r>
            <a:r>
              <a:rPr lang="ru-RU" sz="1500" dirty="0">
                <a:solidFill>
                  <a:srgbClr val="102D69"/>
                </a:solidFill>
              </a:rPr>
              <a:t>Дублировать заявки нельзя. </a:t>
            </a:r>
            <a:endParaRPr lang="ru-RU" sz="1500" dirty="0" smtClean="0">
              <a:solidFill>
                <a:srgbClr val="102D69"/>
              </a:solidFill>
            </a:endParaRPr>
          </a:p>
          <a:p>
            <a:pPr marL="133350" lvl="0">
              <a:lnSpc>
                <a:spcPct val="115000"/>
              </a:lnSpc>
              <a:buClr>
                <a:schemeClr val="dk1"/>
              </a:buClr>
              <a:buSzPts val="1500"/>
            </a:pPr>
            <a:r>
              <a:rPr lang="ru-RU" sz="1500" dirty="0" smtClean="0">
                <a:solidFill>
                  <a:srgbClr val="102D69"/>
                </a:solidFill>
              </a:rPr>
              <a:t>     Если </a:t>
            </a:r>
            <a:r>
              <a:rPr lang="ru-RU" sz="1500" dirty="0">
                <a:solidFill>
                  <a:srgbClr val="102D69"/>
                </a:solidFill>
              </a:rPr>
              <a:t>отправите несколько одинаковых заявок, рассматриваться </a:t>
            </a:r>
            <a:endParaRPr lang="ru-RU" sz="1500" dirty="0" smtClean="0">
              <a:solidFill>
                <a:srgbClr val="102D69"/>
              </a:solidFill>
            </a:endParaRPr>
          </a:p>
          <a:p>
            <a:pPr marL="133350" lvl="0">
              <a:lnSpc>
                <a:spcPct val="115000"/>
              </a:lnSpc>
              <a:buClr>
                <a:schemeClr val="dk1"/>
              </a:buClr>
              <a:buSzPts val="1500"/>
            </a:pPr>
            <a:r>
              <a:rPr lang="ru-RU" sz="1500" dirty="0" smtClean="0">
                <a:solidFill>
                  <a:srgbClr val="102D69"/>
                </a:solidFill>
              </a:rPr>
              <a:t>     будет </a:t>
            </a:r>
            <a:r>
              <a:rPr lang="ru-RU" sz="1500" dirty="0">
                <a:solidFill>
                  <a:srgbClr val="102D69"/>
                </a:solidFill>
              </a:rPr>
              <a:t>первая поданная заявка. </a:t>
            </a:r>
            <a:endParaRPr sz="1500" dirty="0">
              <a:solidFill>
                <a:srgbClr val="102D69"/>
              </a:solidFill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453800" y="275200"/>
            <a:ext cx="10423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4400" b="1">
                <a:solidFill>
                  <a:schemeClr val="dk1"/>
                </a:solidFill>
              </a:rPr>
              <a:t>Общеуниверситетская</a:t>
            </a:r>
            <a:r>
              <a:rPr lang="ru-RU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мобильность</a:t>
            </a:r>
            <a:endParaRPr/>
          </a:p>
        </p:txBody>
      </p:sp>
      <p:sp>
        <p:nvSpPr>
          <p:cNvPr id="111" name="Google Shape;111;p17"/>
          <p:cNvSpPr txBox="1"/>
          <p:nvPr/>
        </p:nvSpPr>
        <p:spPr>
          <a:xfrm>
            <a:off x="236238" y="1371763"/>
            <a:ext cx="5475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ru-RU" sz="2300" b="1">
                <a:solidFill>
                  <a:schemeClr val="dk1"/>
                </a:solidFill>
              </a:rPr>
              <a:t>Прием заявок проходит в 3 этапа: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/>
        </p:nvSpPr>
        <p:spPr>
          <a:xfrm>
            <a:off x="515938" y="409864"/>
            <a:ext cx="95631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000" b="1">
                <a:solidFill>
                  <a:schemeClr val="dk1"/>
                </a:solidFill>
              </a:rPr>
              <a:t>Факультетская</a:t>
            </a:r>
            <a:r>
              <a:rPr lang="ru-RU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мобильность</a:t>
            </a:r>
            <a:endParaRPr sz="3000"/>
          </a:p>
        </p:txBody>
      </p:sp>
      <p:sp>
        <p:nvSpPr>
          <p:cNvPr id="117" name="Google Shape;117;p18"/>
          <p:cNvSpPr txBox="1"/>
          <p:nvPr/>
        </p:nvSpPr>
        <p:spPr>
          <a:xfrm>
            <a:off x="6527250" y="1837475"/>
            <a:ext cx="5192100" cy="2003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</a:rPr>
              <a:t>2. </a:t>
            </a:r>
            <a:r>
              <a:rPr lang="ru-RU" sz="1500" b="1" dirty="0">
                <a:solidFill>
                  <a:schemeClr val="dk1"/>
                </a:solidFill>
              </a:rPr>
              <a:t>Приложить необходимые документы:</a:t>
            </a:r>
            <a:endParaRPr sz="1500" b="1" dirty="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❏"/>
            </a:pPr>
            <a:r>
              <a:rPr lang="ru-RU" sz="1500" dirty="0" smtClean="0">
                <a:solidFill>
                  <a:schemeClr val="dk1"/>
                </a:solidFill>
              </a:rPr>
              <a:t>индивидуальный </a:t>
            </a:r>
            <a:r>
              <a:rPr lang="ru-RU" sz="1500" dirty="0">
                <a:solidFill>
                  <a:schemeClr val="dk1"/>
                </a:solidFill>
              </a:rPr>
              <a:t>учебный план, утвержденный 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 err="1">
                <a:solidFill>
                  <a:schemeClr val="dk1"/>
                </a:solidFill>
              </a:rPr>
              <a:t>академ</a:t>
            </a:r>
            <a:r>
              <a:rPr lang="ru-RU" sz="1500" dirty="0">
                <a:solidFill>
                  <a:schemeClr val="dk1"/>
                </a:solidFill>
              </a:rPr>
              <a:t>. руководителем ОП ФКН 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chemeClr val="dk1"/>
                </a:solidFill>
              </a:rPr>
              <a:t>(шаблон </a:t>
            </a:r>
            <a:r>
              <a:rPr lang="ru-RU" sz="1500" dirty="0" err="1">
                <a:solidFill>
                  <a:schemeClr val="dk1"/>
                </a:solidFill>
              </a:rPr>
              <a:t>ИУПа</a:t>
            </a:r>
            <a:r>
              <a:rPr lang="ru-RU" sz="1500" dirty="0">
                <a:solidFill>
                  <a:schemeClr val="dk1"/>
                </a:solidFill>
              </a:rPr>
              <a:t> есть у менеджера ОП); 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❏"/>
            </a:pPr>
            <a:r>
              <a:rPr lang="ru-RU" sz="1500" dirty="0">
                <a:solidFill>
                  <a:schemeClr val="dk1"/>
                </a:solidFill>
              </a:rPr>
              <a:t>справка об успеваемости (на английском языке);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❏"/>
            </a:pPr>
            <a:r>
              <a:rPr lang="ru-RU" sz="1500" dirty="0" smtClean="0">
                <a:solidFill>
                  <a:schemeClr val="dk1"/>
                </a:solidFill>
              </a:rPr>
              <a:t>CV; </a:t>
            </a: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❏"/>
            </a:pPr>
            <a:r>
              <a:rPr lang="ru-RU" sz="1500" dirty="0" smtClean="0">
                <a:solidFill>
                  <a:schemeClr val="dk1"/>
                </a:solidFill>
              </a:rPr>
              <a:t>мотивационное письмо (до 500 слов).</a:t>
            </a:r>
            <a:endParaRPr sz="1800" b="1" dirty="0">
              <a:solidFill>
                <a:schemeClr val="dk1"/>
              </a:solidFill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433059" y="1243668"/>
            <a:ext cx="609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</a:rPr>
              <a:t>Схема участия: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250" y="4157900"/>
            <a:ext cx="5546973" cy="27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/>
        </p:nvSpPr>
        <p:spPr>
          <a:xfrm>
            <a:off x="433050" y="1755563"/>
            <a:ext cx="5385000" cy="19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</a:rPr>
              <a:t>1. </a:t>
            </a:r>
            <a:r>
              <a:rPr lang="ru-RU" sz="1500" b="1">
                <a:solidFill>
                  <a:schemeClr val="dk1"/>
                </a:solidFill>
              </a:rPr>
              <a:t>Заполнить заявку: </a:t>
            </a:r>
            <a:endParaRPr sz="1500" b="1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❏"/>
            </a:pPr>
            <a:r>
              <a:rPr lang="ru-RU" sz="1500">
                <a:solidFill>
                  <a:schemeClr val="dk1"/>
                </a:solidFill>
              </a:rPr>
              <a:t>ФИО; 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❏"/>
            </a:pPr>
            <a:r>
              <a:rPr lang="ru-RU" sz="1500">
                <a:solidFill>
                  <a:schemeClr val="dk1"/>
                </a:solidFill>
              </a:rPr>
              <a:t>эл. почта и другие способы связи;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❏"/>
            </a:pPr>
            <a:r>
              <a:rPr lang="ru-RU" sz="1500">
                <a:solidFill>
                  <a:schemeClr val="dk1"/>
                </a:solidFill>
              </a:rPr>
              <a:t>ОП ФКН; 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❏"/>
            </a:pPr>
            <a:r>
              <a:rPr lang="ru-RU" sz="1500">
                <a:solidFill>
                  <a:schemeClr val="dk1"/>
                </a:solidFill>
              </a:rPr>
              <a:t>курс; 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❏"/>
            </a:pPr>
            <a:r>
              <a:rPr lang="ru-RU" sz="1500">
                <a:solidFill>
                  <a:schemeClr val="dk1"/>
                </a:solidFill>
              </a:rPr>
              <a:t>университет-партнер, в который вы хотите поехать (не более трех).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6579075" y="4475800"/>
            <a:ext cx="5192100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</a:rPr>
              <a:t>3. </a:t>
            </a:r>
            <a:r>
              <a:rPr lang="ru-RU" sz="1500" b="1">
                <a:solidFill>
                  <a:schemeClr val="dk1"/>
                </a:solidFill>
              </a:rPr>
              <a:t>При желании подать заявку на стипендию. </a:t>
            </a:r>
            <a:endParaRPr sz="1500" b="1">
              <a:solidFill>
                <a:schemeClr val="dk1"/>
              </a:solidFill>
            </a:endParaRPr>
          </a:p>
          <a:p>
            <a:pPr marL="152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/>
        </p:nvSpPr>
        <p:spPr>
          <a:xfrm>
            <a:off x="6050020" y="1641645"/>
            <a:ext cx="6094200" cy="30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получение языкового сертификата (при необходимости)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медицинская страховка (на весь период обучения)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оформление визы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расчет средств для подтверждения финансовой состоятельности (для получения визы)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билеты (туда-обратно)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трансфер из аэропорта и обратно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сбор университета (при наличии)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7855067" y="4283803"/>
            <a:ext cx="3909300" cy="18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marR="0" lvl="0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SIM-карта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оформление карты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проживание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проезд к месту обучения и обратно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питание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непредвиденные расходы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5774875" y="1507500"/>
            <a:ext cx="59895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ru-RU" sz="2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Ваши расходы на поездку:</a:t>
            </a:r>
            <a:endParaRPr sz="25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300" y="4169845"/>
            <a:ext cx="2200275" cy="22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/>
          <p:nvPr/>
        </p:nvSpPr>
        <p:spPr>
          <a:xfrm>
            <a:off x="-84241" y="2401002"/>
            <a:ext cx="54972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240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ru-RU" sz="2500" b="1" dirty="0">
                <a:solidFill>
                  <a:schemeClr val="dk1"/>
                </a:solidFill>
              </a:rPr>
              <a:t>Именная с</a:t>
            </a:r>
            <a:r>
              <a:rPr lang="ru-RU" sz="2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типендия ФКН </a:t>
            </a:r>
            <a:br>
              <a:rPr lang="ru-RU" sz="2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участников факультетской</a:t>
            </a:r>
            <a:r>
              <a:rPr lang="ru-RU" sz="25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мобильности</a:t>
            </a:r>
            <a:endParaRPr sz="2500" dirty="0"/>
          </a:p>
        </p:txBody>
      </p:sp>
      <p:sp>
        <p:nvSpPr>
          <p:cNvPr id="131" name="Google Shape;131;p19"/>
          <p:cNvSpPr txBox="1"/>
          <p:nvPr/>
        </p:nvSpPr>
        <p:spPr>
          <a:xfrm>
            <a:off x="4981336" y="368302"/>
            <a:ext cx="9879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Плата за обучение в университете-партнере 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взимается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/>
        </p:nvSpPr>
        <p:spPr>
          <a:xfrm>
            <a:off x="515951" y="150900"/>
            <a:ext cx="10620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000" b="1">
                <a:solidFill>
                  <a:schemeClr val="dk1"/>
                </a:solidFill>
              </a:rPr>
              <a:t>Факультетская</a:t>
            </a:r>
            <a:r>
              <a:rPr lang="ru-RU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мобильность: университеты-партнеры</a:t>
            </a:r>
            <a:endParaRPr sz="3000"/>
          </a:p>
        </p:txBody>
      </p:sp>
      <p:sp>
        <p:nvSpPr>
          <p:cNvPr id="137" name="Google Shape;137;p20"/>
          <p:cNvSpPr txBox="1"/>
          <p:nvPr/>
        </p:nvSpPr>
        <p:spPr>
          <a:xfrm>
            <a:off x="205934" y="1236443"/>
            <a:ext cx="60942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chemeClr val="dk1"/>
                </a:solidFill>
              </a:rPr>
              <a:t>Германия</a:t>
            </a:r>
            <a:endParaRPr sz="22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</a:rPr>
              <a:t>Technical University of Applied Sciences Würzburg-Schweinfurt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</a:rPr>
              <a:t>Курсы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6922450" y="1705826"/>
            <a:ext cx="6094200" cy="5070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chemeClr val="dk1"/>
                </a:solidFill>
              </a:rPr>
              <a:t>Испания и Таиланд </a:t>
            </a:r>
            <a:endParaRPr sz="22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err="1">
                <a:solidFill>
                  <a:schemeClr val="dk1"/>
                </a:solidFill>
              </a:rPr>
              <a:t>Harbour.Space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University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dk1"/>
                </a:solidFill>
              </a:rPr>
              <a:t>Кампусы: </a:t>
            </a:r>
            <a:r>
              <a:rPr lang="ru-RU" dirty="0">
                <a:solidFill>
                  <a:schemeClr val="dk1"/>
                </a:solidFill>
              </a:rPr>
              <a:t>Барселона, Бангкок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dk1"/>
                </a:solidFill>
              </a:rPr>
              <a:t>Рекомендованный уровень владения английским: </a:t>
            </a:r>
            <a:r>
              <a:rPr lang="ru-RU" dirty="0">
                <a:solidFill>
                  <a:schemeClr val="dk1"/>
                </a:solidFill>
              </a:rPr>
              <a:t>B2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dk1"/>
                </a:solidFill>
              </a:rPr>
              <a:t>Стоимость обучения: </a:t>
            </a:r>
            <a:r>
              <a:rPr lang="ru-RU" dirty="0">
                <a:solidFill>
                  <a:schemeClr val="dk1"/>
                </a:solidFill>
              </a:rPr>
              <a:t>750 EUR / </a:t>
            </a:r>
            <a:r>
              <a:rPr lang="ru-RU" dirty="0" smtClean="0">
                <a:solidFill>
                  <a:schemeClr val="dk1"/>
                </a:solidFill>
              </a:rPr>
              <a:t>модуль + 150</a:t>
            </a:r>
            <a:r>
              <a:rPr lang="en-US" dirty="0" smtClean="0">
                <a:solidFill>
                  <a:schemeClr val="dk1"/>
                </a:solidFill>
              </a:rPr>
              <a:t> EUR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smtClean="0">
                <a:solidFill>
                  <a:schemeClr val="dk1"/>
                </a:solidFill>
              </a:rPr>
              <a:t>                                                                        (application fee)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dk1"/>
                </a:solidFill>
              </a:rPr>
              <a:t>Курсы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8275" y="2356125"/>
            <a:ext cx="2690000" cy="26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9027" y="3494351"/>
            <a:ext cx="2690000" cy="26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/>
        </p:nvSpPr>
        <p:spPr>
          <a:xfrm>
            <a:off x="515951" y="150900"/>
            <a:ext cx="10620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000" b="1">
                <a:solidFill>
                  <a:schemeClr val="dk1"/>
                </a:solidFill>
              </a:rPr>
              <a:t>Факультетская</a:t>
            </a:r>
            <a:r>
              <a:rPr lang="ru-RU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мобильность: университеты-партнеры</a:t>
            </a:r>
            <a:endParaRPr sz="3000"/>
          </a:p>
        </p:txBody>
      </p:sp>
      <p:sp>
        <p:nvSpPr>
          <p:cNvPr id="146" name="Google Shape;146;p21"/>
          <p:cNvSpPr txBox="1"/>
          <p:nvPr/>
        </p:nvSpPr>
        <p:spPr>
          <a:xfrm>
            <a:off x="7302209" y="1638030"/>
            <a:ext cx="6094200" cy="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chemeClr val="dk1"/>
                </a:solidFill>
              </a:rPr>
              <a:t>Китай</a:t>
            </a:r>
            <a:endParaRPr sz="2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</a:rPr>
              <a:t>Chinese University of Hong Kong, Shenzhen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</a:rPr>
              <a:t>Курсы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515951" y="2301122"/>
            <a:ext cx="6094200" cy="1300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chemeClr val="dk1"/>
                </a:solidFill>
              </a:rPr>
              <a:t>ЮАР</a:t>
            </a:r>
            <a:endParaRPr sz="22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err="1">
                <a:solidFill>
                  <a:schemeClr val="dk1"/>
                </a:solidFill>
              </a:rPr>
              <a:t>Stellenbosch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University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dk1"/>
                </a:solidFill>
              </a:rPr>
              <a:t>Рекомендованный уровень владения английским: </a:t>
            </a:r>
            <a:r>
              <a:rPr lang="ru-RU" dirty="0">
                <a:solidFill>
                  <a:schemeClr val="dk1"/>
                </a:solidFill>
              </a:rPr>
              <a:t>B2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dk1"/>
                </a:solidFill>
              </a:rPr>
              <a:t>Курсы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148" name="Google Shape;14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025" y="3799700"/>
            <a:ext cx="2690000" cy="26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2050" y="2691225"/>
            <a:ext cx="2690000" cy="26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/>
        </p:nvSpPr>
        <p:spPr>
          <a:xfrm>
            <a:off x="617711" y="2411546"/>
            <a:ext cx="52602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Контакты:</a:t>
            </a: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Менеджер по международной работе ФКН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Светлана Прокопец – </a:t>
            </a:r>
            <a:r>
              <a:rPr lang="ru-RU" sz="1600" dirty="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sprokopets@hse.ru</a:t>
            </a: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кабинет: </a:t>
            </a:r>
            <a:r>
              <a:rPr lang="ru-RU" sz="1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T913</a:t>
            </a:r>
            <a:r>
              <a:rPr lang="en-US" sz="1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ru-RU" sz="1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dirty="0" smtClean="0">
                <a:solidFill>
                  <a:schemeClr val="dk1"/>
                </a:solidFill>
              </a:rPr>
              <a:t>пн-пт 10:00-18:00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8107148" y="1534110"/>
            <a:ext cx="6140100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ru-RU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Страница </a:t>
            </a:r>
            <a:br>
              <a:rPr lang="ru-RU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международных </a:t>
            </a:r>
            <a:br>
              <a:rPr lang="ru-RU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программ ФКН</a:t>
            </a:r>
            <a:endParaRPr sz="3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2115" y="3312938"/>
            <a:ext cx="2224548" cy="2224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">
      <a:dk1>
        <a:srgbClr val="102D69"/>
      </a:dk1>
      <a:lt1>
        <a:srgbClr val="102D69"/>
      </a:lt1>
      <a:dk2>
        <a:srgbClr val="DCFF05"/>
      </a:dk2>
      <a:lt2>
        <a:srgbClr val="DFC7F2"/>
      </a:lt2>
      <a:accent1>
        <a:srgbClr val="BA88E4"/>
      </a:accent1>
      <a:accent2>
        <a:srgbClr val="8966A6"/>
      </a:accent2>
      <a:accent3>
        <a:srgbClr val="F7FFC5"/>
      </a:accent3>
      <a:accent4>
        <a:srgbClr val="DCFF05"/>
      </a:accent4>
      <a:accent5>
        <a:srgbClr val="DFC7F2"/>
      </a:accent5>
      <a:accent6>
        <a:srgbClr val="102D69"/>
      </a:accent6>
      <a:hlink>
        <a:srgbClr val="102D69"/>
      </a:hlink>
      <a:folHlink>
        <a:srgbClr val="DCFF0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432</Words>
  <Application>Microsoft Office PowerPoint</Application>
  <PresentationFormat>Широкоэкранный</PresentationFormat>
  <Paragraphs>102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Noto Sans Symbols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Прокопец Светлана Дмитриевна</dc:creator>
  <cp:lastModifiedBy>Администратор</cp:lastModifiedBy>
  <cp:revision>12</cp:revision>
  <dcterms:modified xsi:type="dcterms:W3CDTF">2025-02-25T15:44:01Z</dcterms:modified>
</cp:coreProperties>
</file>