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71" r:id="rId5"/>
    <p:sldId id="273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85" r:id="rId15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5" userDrawn="1">
          <p15:clr>
            <a:srgbClr val="A4A3A4"/>
          </p15:clr>
        </p15:guide>
        <p15:guide id="4" pos="1209" userDrawn="1">
          <p15:clr>
            <a:srgbClr val="A4A3A4"/>
          </p15:clr>
        </p15:guide>
        <p15:guide id="5" pos="2955" userDrawn="1">
          <p15:clr>
            <a:srgbClr val="A4A3A4"/>
          </p15:clr>
        </p15:guide>
        <p15:guide id="6" pos="2071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0" pos="4702" userDrawn="1">
          <p15:clr>
            <a:srgbClr val="A4A3A4"/>
          </p15:clr>
        </p15:guide>
        <p15:guide id="11" pos="5586" userDrawn="1">
          <p15:clr>
            <a:srgbClr val="A4A3A4"/>
          </p15:clr>
        </p15:guide>
        <p15:guide id="12" pos="7333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5" pos="6471" userDrawn="1">
          <p15:clr>
            <a:srgbClr val="A4A3A4"/>
          </p15:clr>
        </p15:guide>
        <p15:guide id="16" orient="horz" pos="9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>
      <p:ext uri="{19B8F6BF-5375-455C-9EA6-DF929625EA0E}">
        <p15:presenceInfo xmlns:p15="http://schemas.microsoft.com/office/powerpoint/2012/main" userId="S::ykutkov@hse.ru::45dbd1ed-eea1-4925-9fa4-5001421b49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9C63"/>
    <a:srgbClr val="96628C"/>
    <a:srgbClr val="11A0D7"/>
    <a:srgbClr val="E61F3D"/>
    <a:srgbClr val="CD5A5A"/>
    <a:srgbClr val="FFD746"/>
    <a:srgbClr val="0E2D69"/>
    <a:srgbClr val="D9D9D9"/>
    <a:srgbClr val="EB681F"/>
    <a:srgbClr val="234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5798" autoAdjust="0"/>
    <p:restoredTop sz="94694"/>
  </p:normalViewPr>
  <p:slideViewPr>
    <p:cSldViewPr snapToGrid="0" snapToObjects="1">
      <p:cViewPr varScale="1">
        <p:scale>
          <a:sx n="67" d="100"/>
          <a:sy n="67" d="100"/>
        </p:scale>
        <p:origin x="250" y="67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orient="horz" pos="3952"/>
        <p:guide pos="6471"/>
        <p:guide orient="horz" pos="9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34" d="100"/>
          <a:sy n="134" d="100"/>
        </p:scale>
        <p:origin x="3648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en-RU" smtClean="0"/>
              <a:t>06/18/2025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>
            <a:extLst>
              <a:ext uri="{FF2B5EF4-FFF2-40B4-BE49-F238E27FC236}">
                <a16:creationId xmlns:a16="http://schemas.microsoft.com/office/drawing/2014/main" id="{313EF906-5BAC-0141-A198-076E155DF9E2}"/>
              </a:ext>
            </a:extLst>
          </p:cNvPr>
          <p:cNvCxnSpPr>
            <a:cxnSpLocks/>
          </p:cNvCxnSpPr>
          <p:nvPr userDrawn="1"/>
        </p:nvCxnSpPr>
        <p:spPr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0">
            <a:extLst>
              <a:ext uri="{FF2B5EF4-FFF2-40B4-BE49-F238E27FC236}">
                <a16:creationId xmlns:a16="http://schemas.microsoft.com/office/drawing/2014/main" id="{61206A97-26F2-E646-8775-9928FEF465B5}"/>
              </a:ext>
            </a:extLst>
          </p:cNvPr>
          <p:cNvCxnSpPr>
            <a:cxnSpLocks/>
          </p:cNvCxnSpPr>
          <p:nvPr userDrawn="1"/>
        </p:nvCxnSpPr>
        <p:spPr>
          <a:xfrm>
            <a:off x="8642581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>
            <a:extLst>
              <a:ext uri="{FF2B5EF4-FFF2-40B4-BE49-F238E27FC236}">
                <a16:creationId xmlns:a16="http://schemas.microsoft.com/office/drawing/2014/main" id="{28E0E5F6-C1CA-9B41-B1DB-6E4FB509084D}"/>
              </a:ext>
            </a:extLst>
          </p:cNvPr>
          <p:cNvCxnSpPr>
            <a:cxnSpLocks/>
          </p:cNvCxnSpPr>
          <p:nvPr userDrawn="1"/>
        </p:nvCxnSpPr>
        <p:spPr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18109844-C2E7-354F-9C01-8834E4DCE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HSE Sans" panose="02000000000000000000" pitchFamily="2" charset="0"/>
              </a:defRPr>
            </a:lvl1pPr>
            <a:lvl2pPr marL="457200" indent="0" algn="l">
              <a:buNone/>
              <a:defRPr sz="1600" b="0" i="0">
                <a:latin typeface="HSE Sans" panose="02000000000000000000" pitchFamily="2" charset="0"/>
              </a:defRPr>
            </a:lvl2pPr>
            <a:lvl3pPr marL="914400" indent="0" algn="l">
              <a:buNone/>
              <a:defRPr sz="1600" b="0" i="0">
                <a:latin typeface="HSE Sans" panose="02000000000000000000" pitchFamily="2" charset="0"/>
              </a:defRPr>
            </a:lvl3pPr>
            <a:lvl4pPr marL="1371600" indent="0" algn="l">
              <a:buNone/>
              <a:defRPr sz="1600" b="0" i="0">
                <a:latin typeface="HSE Sans" panose="02000000000000000000" pitchFamily="2" charset="0"/>
              </a:defRPr>
            </a:lvl4pPr>
            <a:lvl5pPr marL="1828800" indent="0" algn="l">
              <a:buNone/>
              <a:defRPr sz="1600" b="0" i="0">
                <a:latin typeface="HSE Sans" panose="02000000000000000000" pitchFamily="2" charset="0"/>
              </a:defRPr>
            </a:lvl5pPr>
          </a:lstStyle>
          <a:p>
            <a:r>
              <a:rPr lang="ru-RU" dirty="0">
                <a:latin typeface="HSE Sans" panose="02000000000000000000" pitchFamily="2" charset="0"/>
              </a:rPr>
              <a:t>Название факультета</a:t>
            </a:r>
            <a:br>
              <a:rPr lang="ru-RU" dirty="0">
                <a:latin typeface="HSE Sans" panose="02000000000000000000" pitchFamily="2" charset="0"/>
              </a:rPr>
            </a:br>
            <a:r>
              <a:rPr lang="ru-RU" dirty="0">
                <a:latin typeface="HSE Sans" panose="02000000000000000000" pitchFamily="2" charset="0"/>
              </a:rPr>
              <a:t>в две строки</a:t>
            </a:r>
            <a:r>
              <a:rPr lang="en-GB" dirty="0">
                <a:latin typeface="HSE Sans" panose="02000000000000000000" pitchFamily="2" charset="0"/>
              </a:rPr>
              <a:t> (16 </a:t>
            </a:r>
            <a:r>
              <a:rPr lang="en-GB" dirty="0" err="1">
                <a:latin typeface="HSE Sans" panose="02000000000000000000" pitchFamily="2" charset="0"/>
              </a:rPr>
              <a:t>pt</a:t>
            </a:r>
            <a:r>
              <a:rPr lang="en-GB" dirty="0">
                <a:latin typeface="HSE Sans" panose="02000000000000000000" pitchFamily="2" charset="0"/>
              </a:rPr>
              <a:t>)</a:t>
            </a:r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95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в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328428E-0D3D-6E4B-BAC0-3F63BAF7DB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86CF47C6-D972-9E44-A717-6848F348939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412FEF63-77C0-7C4A-B9BE-4BC0EEEEB78C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C4F550E9-E979-284D-B65F-44E092DD9D0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39D099-B515-F343-BF7A-A95468DA3860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396B1F99-9711-C64F-A7C9-4F1D89E7F11D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9C21DFE9-C3B2-C54E-9275-7776355F73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5A73F99D-6D58-724E-ADB3-150D9B24F8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7E89E360-BE39-5041-BAD6-C7B708340A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9" name="Заголовок 31">
            <a:extLst>
              <a:ext uri="{FF2B5EF4-FFF2-40B4-BE49-F238E27FC236}">
                <a16:creationId xmlns:a16="http://schemas.microsoft.com/office/drawing/2014/main" id="{1C20890C-BC1C-0745-9AF3-46700BA27C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CA2589F7-4500-024F-8E07-D726629A59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D2CA403A-98E7-6C42-8F44-30AB6622C802}"/>
              </a:ext>
            </a:extLst>
          </p:cNvPr>
          <p:cNvSpPr/>
          <p:nvPr userDrawn="1"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2" name="Oval 20">
            <a:extLst>
              <a:ext uri="{FF2B5EF4-FFF2-40B4-BE49-F238E27FC236}">
                <a16:creationId xmlns:a16="http://schemas.microsoft.com/office/drawing/2014/main" id="{42ABAA5D-E7AB-6E48-9D43-A48178C9BDD4}"/>
              </a:ext>
            </a:extLst>
          </p:cNvPr>
          <p:cNvSpPr/>
          <p:nvPr userDrawn="1"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9F185A-8F67-9C42-A7C5-87E483F4FC19}"/>
              </a:ext>
            </a:extLst>
          </p:cNvPr>
          <p:cNvSpPr/>
          <p:nvPr userDrawn="1"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9AE0F6-4E37-6C4D-AF45-824EEE489A15}"/>
              </a:ext>
            </a:extLst>
          </p:cNvPr>
          <p:cNvSpPr/>
          <p:nvPr userDrawn="1"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5" name="Oval 26">
            <a:extLst>
              <a:ext uri="{FF2B5EF4-FFF2-40B4-BE49-F238E27FC236}">
                <a16:creationId xmlns:a16="http://schemas.microsoft.com/office/drawing/2014/main" id="{330C0EA4-7FD1-CE4D-AC95-8C484C5AC790}"/>
              </a:ext>
            </a:extLst>
          </p:cNvPr>
          <p:cNvSpPr/>
          <p:nvPr userDrawn="1"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6" name="Oval 29">
            <a:extLst>
              <a:ext uri="{FF2B5EF4-FFF2-40B4-BE49-F238E27FC236}">
                <a16:creationId xmlns:a16="http://schemas.microsoft.com/office/drawing/2014/main" id="{4C53CF3D-7EFB-DF4F-8EA6-5644574E9AFB}"/>
              </a:ext>
            </a:extLst>
          </p:cNvPr>
          <p:cNvSpPr/>
          <p:nvPr userDrawn="1"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7" name="Oval 33">
            <a:extLst>
              <a:ext uri="{FF2B5EF4-FFF2-40B4-BE49-F238E27FC236}">
                <a16:creationId xmlns:a16="http://schemas.microsoft.com/office/drawing/2014/main" id="{B42CE88A-E9A3-2A4E-BD50-EB37311F39EC}"/>
              </a:ext>
            </a:extLst>
          </p:cNvPr>
          <p:cNvSpPr/>
          <p:nvPr userDrawn="1"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8" name="Oval 34">
            <a:extLst>
              <a:ext uri="{FF2B5EF4-FFF2-40B4-BE49-F238E27FC236}">
                <a16:creationId xmlns:a16="http://schemas.microsoft.com/office/drawing/2014/main" id="{B699EFDF-DB9D-3C4F-9D1F-461508017BDA}"/>
              </a:ext>
            </a:extLst>
          </p:cNvPr>
          <p:cNvSpPr/>
          <p:nvPr userDrawn="1"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9" name="Oval 35">
            <a:extLst>
              <a:ext uri="{FF2B5EF4-FFF2-40B4-BE49-F238E27FC236}">
                <a16:creationId xmlns:a16="http://schemas.microsoft.com/office/drawing/2014/main" id="{5DF3131C-EEA1-5446-B567-C9DA0A2A1AFF}"/>
              </a:ext>
            </a:extLst>
          </p:cNvPr>
          <p:cNvSpPr/>
          <p:nvPr userDrawn="1"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0" name="Oval 36">
            <a:extLst>
              <a:ext uri="{FF2B5EF4-FFF2-40B4-BE49-F238E27FC236}">
                <a16:creationId xmlns:a16="http://schemas.microsoft.com/office/drawing/2014/main" id="{6D03B317-B61D-2945-8C0A-A6EBD87ACD07}"/>
              </a:ext>
            </a:extLst>
          </p:cNvPr>
          <p:cNvSpPr/>
          <p:nvPr userDrawn="1"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1" name="Oval 37">
            <a:extLst>
              <a:ext uri="{FF2B5EF4-FFF2-40B4-BE49-F238E27FC236}">
                <a16:creationId xmlns:a16="http://schemas.microsoft.com/office/drawing/2014/main" id="{9C0266F1-C0B7-624A-A873-5F2C8801E766}"/>
              </a:ext>
            </a:extLst>
          </p:cNvPr>
          <p:cNvSpPr/>
          <p:nvPr userDrawn="1"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2" name="Oval 38">
            <a:extLst>
              <a:ext uri="{FF2B5EF4-FFF2-40B4-BE49-F238E27FC236}">
                <a16:creationId xmlns:a16="http://schemas.microsoft.com/office/drawing/2014/main" id="{30C0C10E-388C-9843-8270-19D471BD3756}"/>
              </a:ext>
            </a:extLst>
          </p:cNvPr>
          <p:cNvSpPr/>
          <p:nvPr userDrawn="1"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3" name="Oval 39">
            <a:extLst>
              <a:ext uri="{FF2B5EF4-FFF2-40B4-BE49-F238E27FC236}">
                <a16:creationId xmlns:a16="http://schemas.microsoft.com/office/drawing/2014/main" id="{87047EA3-79D2-8644-A568-E64AA1D7D370}"/>
              </a:ext>
            </a:extLst>
          </p:cNvPr>
          <p:cNvSpPr/>
          <p:nvPr userDrawn="1"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4" name="Oval 40">
            <a:extLst>
              <a:ext uri="{FF2B5EF4-FFF2-40B4-BE49-F238E27FC236}">
                <a16:creationId xmlns:a16="http://schemas.microsoft.com/office/drawing/2014/main" id="{7F5D1C6B-4E6B-0346-A5DC-C511DB14EFD6}"/>
              </a:ext>
            </a:extLst>
          </p:cNvPr>
          <p:cNvSpPr/>
          <p:nvPr userDrawn="1"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5" name="Oval 41">
            <a:extLst>
              <a:ext uri="{FF2B5EF4-FFF2-40B4-BE49-F238E27FC236}">
                <a16:creationId xmlns:a16="http://schemas.microsoft.com/office/drawing/2014/main" id="{EB421DBA-35DE-2C4F-A89E-27F0998EF4E8}"/>
              </a:ext>
            </a:extLst>
          </p:cNvPr>
          <p:cNvSpPr/>
          <p:nvPr userDrawn="1"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6" name="Oval 42">
            <a:extLst>
              <a:ext uri="{FF2B5EF4-FFF2-40B4-BE49-F238E27FC236}">
                <a16:creationId xmlns:a16="http://schemas.microsoft.com/office/drawing/2014/main" id="{081BD842-A9A1-5B44-81ED-A97BA390032B}"/>
              </a:ext>
            </a:extLst>
          </p:cNvPr>
          <p:cNvSpPr/>
          <p:nvPr userDrawn="1"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7" name="Oval 43">
            <a:extLst>
              <a:ext uri="{FF2B5EF4-FFF2-40B4-BE49-F238E27FC236}">
                <a16:creationId xmlns:a16="http://schemas.microsoft.com/office/drawing/2014/main" id="{036EE7D2-A33A-434C-B272-C82E2CDD4D4D}"/>
              </a:ext>
            </a:extLst>
          </p:cNvPr>
          <p:cNvSpPr/>
          <p:nvPr userDrawn="1"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8" name="Oval 44">
            <a:extLst>
              <a:ext uri="{FF2B5EF4-FFF2-40B4-BE49-F238E27FC236}">
                <a16:creationId xmlns:a16="http://schemas.microsoft.com/office/drawing/2014/main" id="{7DD65DA4-F076-C242-813E-8C17DCABCCFB}"/>
              </a:ext>
            </a:extLst>
          </p:cNvPr>
          <p:cNvSpPr/>
          <p:nvPr userDrawn="1"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9" name="Oval 45">
            <a:extLst>
              <a:ext uri="{FF2B5EF4-FFF2-40B4-BE49-F238E27FC236}">
                <a16:creationId xmlns:a16="http://schemas.microsoft.com/office/drawing/2014/main" id="{8A44D99D-BF66-2848-B460-F59D8ECF5690}"/>
              </a:ext>
            </a:extLst>
          </p:cNvPr>
          <p:cNvSpPr/>
          <p:nvPr userDrawn="1"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0" name="Oval 46">
            <a:extLst>
              <a:ext uri="{FF2B5EF4-FFF2-40B4-BE49-F238E27FC236}">
                <a16:creationId xmlns:a16="http://schemas.microsoft.com/office/drawing/2014/main" id="{9B130CEB-3D74-B647-BA6B-32F7D70FD354}"/>
              </a:ext>
            </a:extLst>
          </p:cNvPr>
          <p:cNvSpPr/>
          <p:nvPr userDrawn="1"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6705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A7FA04E4-3213-8F41-B068-4DC281441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938052A0-3DF0-DC47-B7E0-C20EF981C230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8C6147F0-3CA1-264C-B2B2-F88597196943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2CDF50E-4D58-AF4A-ABFD-140AF88B3681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2171D1-2A5B-7A4A-9760-17CCE51B980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3C71A0C3-CD3E-0748-98E5-6B2507CAB296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9856D01B-EC9A-6047-B7FB-D47084AB3F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83E23342-AC91-354A-9A28-A14FF7BADC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BB1CCE68-8F57-1A41-BC43-633D2EFC801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5234703-C735-5D41-99C2-019C7EBECCF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2F59B5-E815-AE43-BAE2-FA594BB42C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310809" y="2643809"/>
            <a:ext cx="1570383" cy="157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06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>
            <a:extLst>
              <a:ext uri="{FF2B5EF4-FFF2-40B4-BE49-F238E27FC236}">
                <a16:creationId xmlns:a16="http://schemas.microsoft.com/office/drawing/2014/main" id="{4A1436AC-5F96-2A4F-BFC7-B3442083E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1" name="Straight Connector 19">
            <a:extLst>
              <a:ext uri="{FF2B5EF4-FFF2-40B4-BE49-F238E27FC236}">
                <a16:creationId xmlns:a16="http://schemas.microsoft.com/office/drawing/2014/main" id="{067DD2ED-246D-7D41-B51F-FED98BF873F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1">
            <a:extLst>
              <a:ext uri="{FF2B5EF4-FFF2-40B4-BE49-F238E27FC236}">
                <a16:creationId xmlns:a16="http://schemas.microsoft.com/office/drawing/2014/main" id="{68E8C250-D449-A743-8975-B5BFB04D9744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5">
            <a:extLst>
              <a:ext uri="{FF2B5EF4-FFF2-40B4-BE49-F238E27FC236}">
                <a16:creationId xmlns:a16="http://schemas.microsoft.com/office/drawing/2014/main" id="{DD1C71CA-B883-AF42-959D-BCA5690AAA4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D3A12E-0E10-C441-81D2-C3C1EB6A053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9" name="Straight Connector 59">
            <a:extLst>
              <a:ext uri="{FF2B5EF4-FFF2-40B4-BE49-F238E27FC236}">
                <a16:creationId xmlns:a16="http://schemas.microsoft.com/office/drawing/2014/main" id="{3447008E-4F3B-FC4E-B96D-3927FAE1ED1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61115A7A-23E5-E442-9551-F72F1CDA57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4653" y="1447790"/>
            <a:ext cx="4325167" cy="4325107"/>
          </a:xfrm>
          <a:solidFill>
            <a:srgbClr val="D9D9D9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dirty="0">
                <a:solidFill>
                  <a:schemeClr val="tx1"/>
                </a:solidFill>
                <a:latin typeface="HSE Sans" panose="02000000000000000000" pitchFamily="2" charset="0"/>
              </a:rPr>
              <a:t>Чтобы слайд не выглядел пустым, сюда можно поставить иллюстрацию или фотографию</a:t>
            </a:r>
            <a:endParaRPr lang="en-RU" sz="280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32" name="Заголовок 31">
            <a:extLst>
              <a:ext uri="{FF2B5EF4-FFF2-40B4-BE49-F238E27FC236}">
                <a16:creationId xmlns:a16="http://schemas.microsoft.com/office/drawing/2014/main" id="{9ED7AA97-D972-DF4F-B662-A65F2A544C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8" y="1447790"/>
            <a:ext cx="524556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Текст 35">
            <a:extLst>
              <a:ext uri="{FF2B5EF4-FFF2-40B4-BE49-F238E27FC236}">
                <a16:creationId xmlns:a16="http://schemas.microsoft.com/office/drawing/2014/main" id="{69E35E54-2B19-7441-876F-1C6A84F4F1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5245561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38" name="Текст 37">
            <a:extLst>
              <a:ext uri="{FF2B5EF4-FFF2-40B4-BE49-F238E27FC236}">
                <a16:creationId xmlns:a16="http://schemas.microsoft.com/office/drawing/2014/main" id="{7FB4A275-856E-364D-8AA4-2071AADC6A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0" name="Текст 39">
            <a:extLst>
              <a:ext uri="{FF2B5EF4-FFF2-40B4-BE49-F238E27FC236}">
                <a16:creationId xmlns:a16="http://schemas.microsoft.com/office/drawing/2014/main" id="{58FBA0EA-8BE0-A643-B258-4E5C3446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1" name="Текст 39">
            <a:extLst>
              <a:ext uri="{FF2B5EF4-FFF2-40B4-BE49-F238E27FC236}">
                <a16:creationId xmlns:a16="http://schemas.microsoft.com/office/drawing/2014/main" id="{0BEC062F-1BEB-DE4C-B7EE-C552C9D45F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28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FDC66DB8-29BC-5940-A721-40F1002145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DE27C859-478F-3648-8A9D-2C85DBDCAC0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58EA1144-CFD8-1D47-B430-7014F576043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96EDC73C-5A3C-014E-8E52-04CAFCA9B20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5E88681-53A8-3B45-B80A-372EDFB53883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EDA7D8BF-DF37-704F-B77F-7E40752ACE25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5026DBD8-54A3-1446-9D3B-BA2B38460F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E8AA3569-5054-7D47-AB14-BCFB0440D0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Заголовок 31">
            <a:extLst>
              <a:ext uri="{FF2B5EF4-FFF2-40B4-BE49-F238E27FC236}">
                <a16:creationId xmlns:a16="http://schemas.microsoft.com/office/drawing/2014/main" id="{76942483-EB13-0A4B-8060-DB65024C2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66FAD63B-F743-0F47-BBE3-D773176670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11057971" cy="3745092"/>
          </a:xfrm>
        </p:spPr>
        <p:txBody>
          <a:bodyPr lIns="0" tIns="0" rIns="0" numCol="3" spcCol="25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</p:txBody>
      </p:sp>
      <p:sp>
        <p:nvSpPr>
          <p:cNvPr id="18" name="Текст 39">
            <a:extLst>
              <a:ext uri="{FF2B5EF4-FFF2-40B4-BE49-F238E27FC236}">
                <a16:creationId xmlns:a16="http://schemas.microsoft.com/office/drawing/2014/main" id="{8A048480-30C9-044E-8C2E-0F67398FEE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0E78CA68-7A0C-CF41-9AC6-A547FB9EC3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45DC512A-A23B-B24D-A1F6-6793976867CF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21F91649-DF0F-5F45-A43B-2CED9ACDD04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3137B760-1A50-1845-B7F2-1EF31C71C72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ECCF8F-5855-7943-B503-5573887A534D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FB81B23D-CDD8-E64C-9887-3540F7EE1C4B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C2D710AE-3CBE-5940-A7EB-F96132E65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FCC5A33D-0A3C-F140-B745-367744A5F3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5163BE0A-A745-414A-AF21-D968BD69D2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B3D47CF6-5FC1-2346-8894-A7CC39063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CD14B8F3-89C2-9F45-809E-D1EAF85AC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9892" y="2379663"/>
            <a:ext cx="5383968" cy="3451794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это часто не рекомендуется.</a:t>
            </a:r>
          </a:p>
          <a:p>
            <a:pPr lvl="0"/>
            <a:endParaRPr lang="ru-RU" dirty="0"/>
          </a:p>
        </p:txBody>
      </p:sp>
      <p:sp>
        <p:nvSpPr>
          <p:cNvPr id="24" name="Текст 39">
            <a:extLst>
              <a:ext uri="{FF2B5EF4-FFF2-40B4-BE49-F238E27FC236}">
                <a16:creationId xmlns:a16="http://schemas.microsoft.com/office/drawing/2014/main" id="{3BE4279A-8109-B244-B721-18F10C696B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5" name="Заголовок 31">
            <a:extLst>
              <a:ext uri="{FF2B5EF4-FFF2-40B4-BE49-F238E27FC236}">
                <a16:creationId xmlns:a16="http://schemas.microsoft.com/office/drawing/2014/main" id="{B32DC3D4-97A5-3E4F-A29B-422D5E3129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9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E89D752-CAC6-0943-9A3D-4C52DBF50C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64D89E64-93BB-044D-B3D4-8F2679C5CA4C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D0C3B169-866D-C645-AF76-00F8C2A97E9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FDDF48AB-D8AE-0E42-A544-8EA5B8744778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6DF89EC-1E7C-3B40-85F4-6D19A7D29AC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019D6862-BD52-734D-9E19-38C147CA2D2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A9BD5ADD-B3F2-C342-82F7-83683F040D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4F15CBC0-FC8B-744E-95A7-C9863CDC31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BC3B54AA-A0BD-E646-B3B7-C0E724D26D2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B3F16318-C9C3-B948-A508-4BC53D0B77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Текст 35">
            <a:extLst>
              <a:ext uri="{FF2B5EF4-FFF2-40B4-BE49-F238E27FC236}">
                <a16:creationId xmlns:a16="http://schemas.microsoft.com/office/drawing/2014/main" id="{23B3E5FB-BBCE-4149-AD9A-8CAB06CC9F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sp>
        <p:nvSpPr>
          <p:cNvPr id="19" name="Текст 35">
            <a:extLst>
              <a:ext uri="{FF2B5EF4-FFF2-40B4-BE49-F238E27FC236}">
                <a16:creationId xmlns:a16="http://schemas.microsoft.com/office/drawing/2014/main" id="{658542D3-7E45-6E46-8039-27C4C43DD6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57965DCA-4776-7546-97FD-A69317A34CF2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1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11D7C3EB-CCEB-E142-9753-8B2D75A0A8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527C9F89-51CC-D243-9351-73AB081DB944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F09EE119-6C80-E846-95F9-BB3907664128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C0A681B-44BF-6A46-98D8-483EF13B9114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5A5D7C-EB12-9D4D-A99A-4B26C81B738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D4C3D74D-BE91-9547-ADCA-ACCE93C1878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3E0AB43B-5E98-6042-A282-C61E0C5A37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7388A8DF-D130-5445-A3F8-F96E1202BA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02CBC466-1703-7541-94E4-AC76F4E6D9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5812BF3C-1D24-3640-84D2-BFFCA525AE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BCBBDD44-9DC9-F74E-979F-120A7BBD4EE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7C68DF7B-E804-E44B-83DF-5DC36AF76F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8" y="1447064"/>
            <a:ext cx="4322762" cy="70320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графика. Обратите внимание, что название графика набирается меньшим кеглем, 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8" name="Текст 35">
            <a:extLst>
              <a:ext uri="{FF2B5EF4-FFF2-40B4-BE49-F238E27FC236}">
                <a16:creationId xmlns:a16="http://schemas.microsoft.com/office/drawing/2014/main" id="{89E931D8-2901-A54D-86EA-096E47B818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фры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Icon&#10;&#10;Description automatically generated">
            <a:extLst>
              <a:ext uri="{FF2B5EF4-FFF2-40B4-BE49-F238E27FC236}">
                <a16:creationId xmlns:a16="http://schemas.microsoft.com/office/drawing/2014/main" id="{E9A64721-E55E-8749-B29E-51DD895593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7" name="Straight Connector 19">
            <a:extLst>
              <a:ext uri="{FF2B5EF4-FFF2-40B4-BE49-F238E27FC236}">
                <a16:creationId xmlns:a16="http://schemas.microsoft.com/office/drawing/2014/main" id="{B0C162B7-B84F-874A-960E-31F512518C6E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1">
            <a:extLst>
              <a:ext uri="{FF2B5EF4-FFF2-40B4-BE49-F238E27FC236}">
                <a16:creationId xmlns:a16="http://schemas.microsoft.com/office/drawing/2014/main" id="{1CB321BB-9FE3-294F-85D8-AA7DC75CA4AF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5">
            <a:extLst>
              <a:ext uri="{FF2B5EF4-FFF2-40B4-BE49-F238E27FC236}">
                <a16:creationId xmlns:a16="http://schemas.microsoft.com/office/drawing/2014/main" id="{0A610A45-8712-8A45-AFB3-931CF468EC3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0460EF6-ECAD-8941-8132-1B3E005D606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41AE56A2-5FAA-FD44-AE1A-338E1E304184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7">
            <a:extLst>
              <a:ext uri="{FF2B5EF4-FFF2-40B4-BE49-F238E27FC236}">
                <a16:creationId xmlns:a16="http://schemas.microsoft.com/office/drawing/2014/main" id="{D9986185-6D5E-FD48-A5CA-AF2D5B58A3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3" name="Текст 39">
            <a:extLst>
              <a:ext uri="{FF2B5EF4-FFF2-40B4-BE49-F238E27FC236}">
                <a16:creationId xmlns:a16="http://schemas.microsoft.com/office/drawing/2014/main" id="{5DBFD327-E3A8-944A-AABF-7D813AD0F1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D206FCE0-05C3-2C45-A7D6-1FC287C017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3B28B62E-5EE9-834C-9BB6-BD66079B81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Текст 35">
            <a:extLst>
              <a:ext uri="{FF2B5EF4-FFF2-40B4-BE49-F238E27FC236}">
                <a16:creationId xmlns:a16="http://schemas.microsoft.com/office/drawing/2014/main" id="{621215DE-C1FD-2B4C-B236-AF679CF906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5076" y="4103994"/>
            <a:ext cx="2758143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5" name="Текст 35">
            <a:extLst>
              <a:ext uri="{FF2B5EF4-FFF2-40B4-BE49-F238E27FC236}">
                <a16:creationId xmlns:a16="http://schemas.microsoft.com/office/drawing/2014/main" id="{8BC2F90D-0CE0-574C-A7C1-EAA3E6F1AB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7007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6" name="Текст 35">
            <a:extLst>
              <a:ext uri="{FF2B5EF4-FFF2-40B4-BE49-F238E27FC236}">
                <a16:creationId xmlns:a16="http://schemas.microsoft.com/office/drawing/2014/main" id="{239E188B-2696-8A48-9F8A-36223EEF61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18938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379BF4C6-F899-294C-B88E-8363AFBEEC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076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152</a:t>
            </a:r>
            <a:endParaRPr lang="ru-RU" dirty="0"/>
          </a:p>
        </p:txBody>
      </p:sp>
      <p:sp>
        <p:nvSpPr>
          <p:cNvPr id="29" name="Текст 27">
            <a:extLst>
              <a:ext uri="{FF2B5EF4-FFF2-40B4-BE49-F238E27FC236}">
                <a16:creationId xmlns:a16="http://schemas.microsoft.com/office/drawing/2014/main" id="{DE7F352B-F6D9-B545-A835-443A55956E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47007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95</a:t>
            </a:r>
            <a:endParaRPr lang="ru-RU" dirty="0"/>
          </a:p>
        </p:txBody>
      </p:sp>
      <p:sp>
        <p:nvSpPr>
          <p:cNvPr id="30" name="Текст 27">
            <a:extLst>
              <a:ext uri="{FF2B5EF4-FFF2-40B4-BE49-F238E27FC236}">
                <a16:creationId xmlns:a16="http://schemas.microsoft.com/office/drawing/2014/main" id="{D1D5AF9F-C1B0-7842-8789-1DB8963D981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18938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284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05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5425806-16DD-844E-927C-26E7143A9E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6" name="Straight Connector 19">
            <a:extLst>
              <a:ext uri="{FF2B5EF4-FFF2-40B4-BE49-F238E27FC236}">
                <a16:creationId xmlns:a16="http://schemas.microsoft.com/office/drawing/2014/main" id="{479746FF-3282-DF46-9D7C-D80431604A55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1">
            <a:extLst>
              <a:ext uri="{FF2B5EF4-FFF2-40B4-BE49-F238E27FC236}">
                <a16:creationId xmlns:a16="http://schemas.microsoft.com/office/drawing/2014/main" id="{51B44297-B0E7-D74D-B291-D39A0D468B42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id="{0EA4A057-F0CB-E04F-B472-4A1ABFB64C66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64502F5-56EE-354B-A3B1-E79F8B00517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0" name="Straight Connector 59">
            <a:extLst>
              <a:ext uri="{FF2B5EF4-FFF2-40B4-BE49-F238E27FC236}">
                <a16:creationId xmlns:a16="http://schemas.microsoft.com/office/drawing/2014/main" id="{A80E0956-5C10-CC40-A426-CBD2E0C4158E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екст 37">
            <a:extLst>
              <a:ext uri="{FF2B5EF4-FFF2-40B4-BE49-F238E27FC236}">
                <a16:creationId xmlns:a16="http://schemas.microsoft.com/office/drawing/2014/main" id="{6EC59AAD-5962-8D49-BF4D-7DA5D5730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2" name="Текст 39">
            <a:extLst>
              <a:ext uri="{FF2B5EF4-FFF2-40B4-BE49-F238E27FC236}">
                <a16:creationId xmlns:a16="http://schemas.microsoft.com/office/drawing/2014/main" id="{49041ACC-EEF4-D34B-A7DE-87B1AF2ED3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BF93B2CC-81A4-0943-AF6C-C865767929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22">
            <a:extLst>
              <a:ext uri="{FF2B5EF4-FFF2-40B4-BE49-F238E27FC236}">
                <a16:creationId xmlns:a16="http://schemas.microsoft.com/office/drawing/2014/main" id="{51340CB4-0355-3640-A212-F684523CDC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5"/>
            <a:ext cx="11058065" cy="30777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8C6F2EA4-CEDC-324C-9C06-8713118041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19" name="Таблица 18">
            <a:extLst>
              <a:ext uri="{FF2B5EF4-FFF2-40B4-BE49-F238E27FC236}">
                <a16:creationId xmlns:a16="http://schemas.microsoft.com/office/drawing/2014/main" id="{7B291085-A9B9-D842-B1A7-96258FAF012C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1984076"/>
            <a:ext cx="11058527" cy="3519576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6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259ABC72-D738-1143-BF2A-D85AE9A4F7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237A1E42-2FC3-8841-8C41-992C5BC2368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47503EA0-3883-E24D-9EB8-7B617518292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E0144DF2-9891-324D-B34E-AFA025FBCBF9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3F65D6-1072-F140-B6A5-758D7B595A9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5F1F09D4-22FA-7B4B-9488-F8FDDCC2D44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44D0326E-FD7A-3541-A998-62A1C30E27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279CCCA0-F959-5245-8321-106D3C5E83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8B839C6B-8494-8841-9714-4C8F710F84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8" name="Текст 22">
            <a:extLst>
              <a:ext uri="{FF2B5EF4-FFF2-40B4-BE49-F238E27FC236}">
                <a16:creationId xmlns:a16="http://schemas.microsoft.com/office/drawing/2014/main" id="{4D940599-2B77-CE47-91E6-CDB51ADE18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4"/>
            <a:ext cx="7617877" cy="53701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9" name="Текст 16">
            <a:extLst>
              <a:ext uri="{FF2B5EF4-FFF2-40B4-BE49-F238E27FC236}">
                <a16:creationId xmlns:a16="http://schemas.microsoft.com/office/drawing/2014/main" id="{A7333712-9DED-4F4B-B209-2F13075EDB3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20" name="Таблица 18">
            <a:extLst>
              <a:ext uri="{FF2B5EF4-FFF2-40B4-BE49-F238E27FC236}">
                <a16:creationId xmlns:a16="http://schemas.microsoft.com/office/drawing/2014/main" id="{DD467C42-8209-B740-8419-DBB6A6F7D5EE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2208362"/>
            <a:ext cx="7617895" cy="329529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Текст 35">
            <a:extLst>
              <a:ext uri="{FF2B5EF4-FFF2-40B4-BE49-F238E27FC236}">
                <a16:creationId xmlns:a16="http://schemas.microsoft.com/office/drawing/2014/main" id="{B4309850-76EA-224C-A9E2-B6BBDBF99D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6807" y="2208363"/>
            <a:ext cx="2930666" cy="2570672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F8FDE-7383-E947-8568-FF6B7A77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E6541-45CA-8B42-98B4-D42737B8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0645B-C5D9-8544-BBF2-E4A13F8E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en-RU" smtClean="0"/>
              <a:t>06/18/2025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52289-7F57-544F-95EE-F8B2E106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C5F56-F795-5643-ABE3-DDED2186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5785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4" r:id="rId7"/>
    <p:sldLayoutId id="2147483655" r:id="rId8"/>
    <p:sldLayoutId id="2147483656" r:id="rId9"/>
    <p:sldLayoutId id="2147483658" r:id="rId10"/>
    <p:sldLayoutId id="2147483657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scikit-learn.org/stable/modules/generated/sklearn.metrics.calinski_harabasz_score.html" TargetMode="External"/><Relationship Id="rId2" Type="http://schemas.openxmlformats.org/officeDocument/2006/relationships/hyperlink" Target="github.com/quynhu-d/stb-semantic-analysis-tools/blob/main/lib/clustering/WishartParallelKD.py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5C0D-D7DC-EF40-9E45-F5F0A481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Поймай бота: юмористические тексты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85EA7E-BEC4-B745-B2A8-D4E4AFC614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Факультет Компьютерных Наук</a:t>
            </a:r>
          </a:p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8D49EC-434A-5443-AC3F-85F01995E6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НУГ Поймай бота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6FAE0FA-3CAF-BA4B-8F9F-5FEF3C2F3CC6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ru-RU" dirty="0"/>
              <a:t>Москва,</a:t>
            </a:r>
          </a:p>
          <a:p>
            <a:r>
              <a:rPr lang="ru-RU" dirty="0"/>
              <a:t>2025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44AFB2BF-A7AB-5648-ADCD-2A7F1BD358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Король Михаил, </a:t>
            </a:r>
          </a:p>
          <a:p>
            <a:r>
              <a:rPr lang="ru-RU" sz="2000" dirty="0"/>
              <a:t>Стажер-исследователь, mkorol@hse.ru </a:t>
            </a:r>
          </a:p>
          <a:p>
            <a:r>
              <a:rPr lang="ru-RU" sz="2000" dirty="0"/>
              <a:t>Научный руководитель: д.ф.-м.н. профессор Громов В.А.</a:t>
            </a:r>
          </a:p>
        </p:txBody>
      </p:sp>
    </p:spTree>
    <p:extLst>
      <p:ext uri="{BB962C8B-B14F-4D97-AF65-F5344CB8AC3E}">
        <p14:creationId xmlns:p14="http://schemas.microsoft.com/office/powerpoint/2010/main" val="982325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21099D-3BFB-172C-1B0E-E1964F9E1C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252D8321-B8DC-7A06-593B-C62F047920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Компьютерных Наук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D5D19CF-F9C8-A6DE-F298-B46D1F64D9C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НУГ Поймай бота</a:t>
            </a:r>
          </a:p>
          <a:p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0CBDBA3-3379-86F3-886F-5E296EF05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Библиография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EC111A5-6548-549B-2A20-3D4A4CFE062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numCol="1"/>
          <a:lstStyle/>
          <a:p>
            <a:r>
              <a:rPr lang="en-US" sz="2000" dirty="0"/>
              <a:t>Gromov,</a:t>
            </a:r>
            <a:r>
              <a:rPr lang="ru-RU" sz="2000" dirty="0"/>
              <a:t> </a:t>
            </a:r>
            <a:r>
              <a:rPr lang="en-US" sz="2000" dirty="0"/>
              <a:t>V.</a:t>
            </a:r>
            <a:r>
              <a:rPr lang="ru-RU" sz="2000" dirty="0"/>
              <a:t> </a:t>
            </a:r>
            <a:r>
              <a:rPr lang="en-US" sz="2000" dirty="0"/>
              <a:t>A.</a:t>
            </a:r>
            <a:r>
              <a:rPr lang="ru-RU" sz="2000" dirty="0"/>
              <a:t> </a:t>
            </a:r>
            <a:r>
              <a:rPr lang="en-US" sz="2000" dirty="0"/>
              <a:t>And</a:t>
            </a:r>
            <a:r>
              <a:rPr lang="ru-RU" sz="2000" dirty="0"/>
              <a:t> </a:t>
            </a:r>
            <a:r>
              <a:rPr lang="en-US" sz="2000" dirty="0"/>
              <a:t>Dang, Q. N. (2023). Semantic and sentiment trajectories of literary masterpieces. Chaos, Solitons &amp; Fractals, 175:113934. </a:t>
            </a:r>
            <a:endParaRPr lang="ru-RU" sz="2000" dirty="0"/>
          </a:p>
          <a:p>
            <a:r>
              <a:rPr lang="en-US" sz="2000" dirty="0"/>
              <a:t>Gromov,</a:t>
            </a:r>
            <a:r>
              <a:rPr lang="ru-RU" sz="2000" dirty="0"/>
              <a:t> </a:t>
            </a:r>
            <a:r>
              <a:rPr lang="en-US" sz="2000" dirty="0"/>
              <a:t>V.</a:t>
            </a:r>
            <a:r>
              <a:rPr lang="ru-RU" sz="2000" dirty="0"/>
              <a:t> </a:t>
            </a:r>
            <a:r>
              <a:rPr lang="en-US" sz="2000" dirty="0"/>
              <a:t>A.</a:t>
            </a:r>
            <a:r>
              <a:rPr lang="ru-RU" sz="2000" dirty="0"/>
              <a:t> </a:t>
            </a:r>
            <a:r>
              <a:rPr lang="en-US" sz="2000" dirty="0"/>
              <a:t>And</a:t>
            </a:r>
            <a:r>
              <a:rPr lang="ru-RU" sz="2000" dirty="0"/>
              <a:t> </a:t>
            </a:r>
            <a:r>
              <a:rPr lang="en-US" sz="2000" dirty="0"/>
              <a:t>Kogan, A. S. (2024). Spot the bot: Coarse-Grained Partition of Semantic Paths for Bots and Humans. arXiv:2402.17392 [cs]. </a:t>
            </a:r>
            <a:endParaRPr lang="ru-RU" sz="2000" dirty="0"/>
          </a:p>
          <a:p>
            <a:r>
              <a:rPr lang="en-US" sz="2000" dirty="0" err="1"/>
              <a:t>Kostenetskiy</a:t>
            </a:r>
            <a:r>
              <a:rPr lang="en-US" sz="2000" dirty="0"/>
              <a:t>, P. S., </a:t>
            </a:r>
            <a:r>
              <a:rPr lang="en-US" sz="2000" dirty="0" err="1"/>
              <a:t>Chulkevich</a:t>
            </a:r>
            <a:r>
              <a:rPr lang="en-US" sz="2000" dirty="0"/>
              <a:t>, R. A., and Kozyrev, V. I. (2021). HPC</a:t>
            </a:r>
            <a:r>
              <a:rPr lang="ru-RU" sz="2000" dirty="0"/>
              <a:t> </a:t>
            </a:r>
            <a:r>
              <a:rPr lang="en-US" sz="2000" dirty="0"/>
              <a:t>Resources of the Higher School of Economics. Journal of Physics: Conference Series, 1740(1):012050</a:t>
            </a:r>
            <a:endParaRPr lang="ru-RU" sz="2000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CC688387-2C35-D240-D855-3486A77974D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Библиография</a:t>
            </a:r>
          </a:p>
        </p:txBody>
      </p:sp>
    </p:spTree>
    <p:extLst>
      <p:ext uri="{BB962C8B-B14F-4D97-AF65-F5344CB8AC3E}">
        <p14:creationId xmlns:p14="http://schemas.microsoft.com/office/powerpoint/2010/main" val="489864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16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0648CF85-8F56-2C4F-8090-85FF4624B5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Компьютерных Наук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76F3CC-3C73-F441-AAE6-50AF712EACB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НУГ Поймай бота</a:t>
            </a:r>
          </a:p>
          <a:p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7D49100-ECF5-A24F-9537-3BD16DFCC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Методология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B7E5D6A-C1E4-8943-BE6A-9D9537FCC2D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numCol="1"/>
          <a:lstStyle/>
          <a:p>
            <a:r>
              <a:rPr lang="ru-RU" sz="2000" dirty="0"/>
              <a:t>Были проверены свойства литературных и юмористических текстов следующими методами: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Вариации рядов расстояний между биграммами.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Плоскость Энтропия-Сложность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Кластеризация биграмм, топологический анализ.</a:t>
            </a:r>
          </a:p>
          <a:p>
            <a:r>
              <a:rPr lang="ru-RU" sz="2000" dirty="0"/>
              <a:t>Был собран, очищен и обработан корпус юмористических текстов из открытых источников в интернете.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1F4B1D31-3576-0740-BA52-B317564F66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Методология</a:t>
            </a:r>
          </a:p>
        </p:txBody>
      </p:sp>
    </p:spTree>
    <p:extLst>
      <p:ext uri="{BB962C8B-B14F-4D97-AF65-F5344CB8AC3E}">
        <p14:creationId xmlns:p14="http://schemas.microsoft.com/office/powerpoint/2010/main" val="2710688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E10681-1A5A-689B-B6C4-7EC5E6F197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18123EDC-857D-7F5D-C866-1AB4B54689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Компьютерных Наук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2C4EE15-C9B6-D31E-8799-77672481D43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НУГ Поймай бота</a:t>
            </a:r>
          </a:p>
          <a:p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DC6A1E1-F6CA-8CCE-4B0C-ADE97ABD3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Вариации рядов расстояний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1B284F0-E301-A66A-B9C3-34F7C5FDAB4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numCol="1"/>
          <a:lstStyle/>
          <a:p>
            <a:endParaRPr lang="ru-RU" sz="2000" dirty="0"/>
          </a:p>
          <a:p>
            <a:endParaRPr lang="ru-RU" sz="2000" dirty="0"/>
          </a:p>
          <a:p>
            <a:r>
              <a:rPr lang="ru-RU" sz="2000" dirty="0"/>
              <a:t>Идея в том, что в шутках часто встречается так называемый слом, например, два совершенно противоположных по смыслу слова, идущих подряд. Была проверена гипотеза, что в юмористических текстах такие сломы происходят статистически чаще. Но это не подтвердилось.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5D3E83AD-82FF-1F32-A9CE-DA6B629863F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Методология</a:t>
            </a:r>
          </a:p>
        </p:txBody>
      </p:sp>
    </p:spTree>
    <p:extLst>
      <p:ext uri="{BB962C8B-B14F-4D97-AF65-F5344CB8AC3E}">
        <p14:creationId xmlns:p14="http://schemas.microsoft.com/office/powerpoint/2010/main" val="1338909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21E452-D60E-4938-1253-EC6ED1ED39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9D7ADC59-09FA-E877-2517-FF5B5CC9E9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Компьютерных Наук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52E519-C359-554E-1D50-9030D1CFFA6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НУГ Поймай бота</a:t>
            </a:r>
          </a:p>
          <a:p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E012BEA-44F5-17EB-C3AA-7142F4288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Плоскость Энтропия-сложность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E8F13DC-D4D2-EF20-4D65-BB6AD27E3D5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numCol="1"/>
          <a:lstStyle/>
          <a:p>
            <a:endParaRPr lang="ru-RU" sz="2000" dirty="0"/>
          </a:p>
          <a:p>
            <a:r>
              <a:rPr lang="ru-RU" sz="2000" dirty="0"/>
              <a:t>В статье [</a:t>
            </a:r>
            <a:r>
              <a:rPr lang="ru-RU" sz="2000" dirty="0" err="1"/>
              <a:t>Gromov</a:t>
            </a:r>
            <a:r>
              <a:rPr lang="ru-RU" sz="2000" dirty="0"/>
              <a:t> </a:t>
            </a:r>
            <a:r>
              <a:rPr lang="ru-RU" sz="2000" dirty="0" err="1"/>
              <a:t>and</a:t>
            </a:r>
            <a:r>
              <a:rPr lang="ru-RU" sz="2000" dirty="0"/>
              <a:t> </a:t>
            </a:r>
            <a:r>
              <a:rPr lang="ru-RU" sz="2000" dirty="0" err="1"/>
              <a:t>Dang</a:t>
            </a:r>
            <a:r>
              <a:rPr lang="ru-RU" sz="2000" dirty="0"/>
              <a:t>, 2023] вводится метод плоскости Энтропия-Сложность, с помощью которого авторы показывают, что семантическая траектория действительно является хаотичным рядом. Рассматривая юмористические тексты, можно применить этот метод для семантических траекторий в юморе, сделать выводы, к каким последовательностям они относятся, а так же понять, есть ли на этой плоскости явное различие между литературными текстами и юмором. Были посчитаны необходимые характеристики для построения плоскости, так же написан код классификатора по полученному результату.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32F5BD7-ED15-2D64-6254-E04541BAF2D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Методология</a:t>
            </a:r>
          </a:p>
        </p:txBody>
      </p:sp>
    </p:spTree>
    <p:extLst>
      <p:ext uri="{BB962C8B-B14F-4D97-AF65-F5344CB8AC3E}">
        <p14:creationId xmlns:p14="http://schemas.microsoft.com/office/powerpoint/2010/main" val="3238349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57544F-6C3B-C377-643B-D7D555DB0F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CC8D6C1-1D09-BA4E-3BFC-2E5B82CFB3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Компьютерных Наук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F81C57D-30EE-D5F3-2824-AC88B7167B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НУГ Поймай бота</a:t>
            </a:r>
          </a:p>
          <a:p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17E95606-636C-65B8-8A12-4E2054A45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Экспериментальное исследование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DB2BC66-142F-335F-C88A-321C9127C56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numCol="1"/>
          <a:lstStyle/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r>
              <a:rPr lang="ru-RU" sz="2000" dirty="0"/>
              <a:t>Расположение данных на плоскости Энтропия-Сложность 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9A81E336-914D-893E-BEB6-35090EB19A5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Эксперимент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4B3BFB6-F1FC-5575-77E5-D1BB7F81DB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399" y="1836302"/>
            <a:ext cx="5953728" cy="369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353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F7551F-E4DC-1593-B179-8488A7CD80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1C7779C0-9F30-C8C8-963F-D55BDC0A93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Компьютерных Наук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5985EB2-796D-F784-0147-401A333DFE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НУГ Поймай бота</a:t>
            </a:r>
          </a:p>
          <a:p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D63E769-0F64-E67C-8915-A68AAD67C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Экспериментальное исследование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30245C6-1BD0-22C0-9A91-BE2C5D2C3E9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379663"/>
            <a:ext cx="5510103" cy="3745092"/>
          </a:xfrm>
        </p:spPr>
        <p:txBody>
          <a:bodyPr numCol="1"/>
          <a:lstStyle/>
          <a:p>
            <a:r>
              <a:rPr lang="ru-RU" sz="2000" dirty="0"/>
              <a:t>Был написан классификатор, работающий как на картинке. Области определялись через k-средних. Полученная точность 60 %. Связано с наслаиванием двух областей, большинство точек находится на пересечении. Наблюдается корреляция между нахождением в определенной точке плоскости и длиной текста, нежели с классификацией на юмор и литературу. Таким образом, метод показывает недостаточную разрешающую способность.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91AE8081-630B-FF75-E863-3B4F564B01F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Эксперимент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7525533-B642-15ED-89C5-80FCAD3DDA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1229" y="1703806"/>
            <a:ext cx="4531789" cy="351531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748564B-7D7C-93E3-1D8E-94B0A1C6A5D1}"/>
              </a:ext>
            </a:extLst>
          </p:cNvPr>
          <p:cNvSpPr txBox="1"/>
          <p:nvPr/>
        </p:nvSpPr>
        <p:spPr>
          <a:xfrm>
            <a:off x="8285018" y="541021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Классификатор</a:t>
            </a:r>
          </a:p>
        </p:txBody>
      </p:sp>
    </p:spTree>
    <p:extLst>
      <p:ext uri="{BB962C8B-B14F-4D97-AF65-F5344CB8AC3E}">
        <p14:creationId xmlns:p14="http://schemas.microsoft.com/office/powerpoint/2010/main" val="3815476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DBEE79-C930-4356-1752-3E9D8EC945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68183956-5D36-2B58-A9ED-58EF253F53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Компьютерных Наук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D985A6B-4DC6-C641-60D6-1D90EB9360F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НУГ Поймай бота</a:t>
            </a:r>
          </a:p>
          <a:p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25D556A-3612-510B-7EEC-82F1D3A23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Топологический анализ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6960098-D808-E241-84A6-DB525ADF3B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numCol="1"/>
          <a:lstStyle/>
          <a:p>
            <a:endParaRPr lang="ru-RU" sz="2000" dirty="0"/>
          </a:p>
          <a:p>
            <a:endParaRPr lang="ru-RU" sz="2000" dirty="0"/>
          </a:p>
          <a:p>
            <a:r>
              <a:rPr lang="ru-RU" sz="2000" dirty="0"/>
              <a:t>Для анализа семантических путей будем использовать кластеризацию Вишарта</a:t>
            </a:r>
            <a:r>
              <a:rPr lang="ru-RU" sz="2000" baseline="30000" dirty="0"/>
              <a:t>1</a:t>
            </a:r>
            <a:r>
              <a:rPr lang="ru-RU" sz="2000" dirty="0"/>
              <a:t>. Этот метод был выбран на основе экспериментов, проведенных в исследовании [</a:t>
            </a:r>
            <a:r>
              <a:rPr lang="ru-RU" sz="2000" dirty="0" err="1"/>
              <a:t>Gromov</a:t>
            </a:r>
            <a:r>
              <a:rPr lang="ru-RU" sz="2000" dirty="0"/>
              <a:t> </a:t>
            </a:r>
            <a:r>
              <a:rPr lang="ru-RU" sz="2000" dirty="0" err="1"/>
              <a:t>and</a:t>
            </a:r>
            <a:r>
              <a:rPr lang="ru-RU" sz="2000" dirty="0"/>
              <a:t> </a:t>
            </a:r>
            <a:r>
              <a:rPr lang="ru-RU" sz="2000" dirty="0" err="1"/>
              <a:t>Kogan</a:t>
            </a:r>
            <a:r>
              <a:rPr lang="ru-RU" sz="2000" dirty="0"/>
              <a:t>, 2024], где он показал высокую эффективность на похожей задаче. Для оценки качества кластеризации использовался индекс Калински-Харабаша</a:t>
            </a:r>
            <a:r>
              <a:rPr lang="ru-RU" sz="2000" baseline="30000" dirty="0"/>
              <a:t>2</a:t>
            </a:r>
            <a:r>
              <a:rPr lang="ru-RU" sz="2000" dirty="0"/>
              <a:t> (CH). Были подготовлены данные и произведен вычислительный эксперимент.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2AF484D0-730A-8B92-0B13-4C0282BB6D1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Эксперимент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BAADDB-C07D-27E4-6A93-597A1DC3E5AC}"/>
              </a:ext>
            </a:extLst>
          </p:cNvPr>
          <p:cNvSpPr txBox="1"/>
          <p:nvPr/>
        </p:nvSpPr>
        <p:spPr>
          <a:xfrm>
            <a:off x="585897" y="5981066"/>
            <a:ext cx="107194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1. </a:t>
            </a:r>
            <a:r>
              <a:rPr lang="en-US" dirty="0">
                <a:hlinkClick r:id="rId2" action="ppaction://hlinkfile"/>
              </a:rPr>
              <a:t>github.com/quynhu-d/stb-semantic-analysis-tools/blob/main/lib/clustering/WishartParallelKD.py </a:t>
            </a:r>
            <a:endParaRPr lang="ru-RU" dirty="0"/>
          </a:p>
          <a:p>
            <a:r>
              <a:rPr lang="en-US" dirty="0"/>
              <a:t>2</a:t>
            </a:r>
            <a:r>
              <a:rPr lang="ru-RU" dirty="0"/>
              <a:t>. </a:t>
            </a:r>
            <a:r>
              <a:rPr lang="en-US" dirty="0">
                <a:hlinkClick r:id="rId3" action="ppaction://hlinkfile"/>
              </a:rPr>
              <a:t>scikit-learn.org/stable/modules/generated/sklearn.metrics.calinski_harabasz_score.html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413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17EF5C-2E76-70F0-A25B-876BFF66BF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C89DA106-167F-B678-5568-2E351D20E4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Компьютерных Наук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9DF3747-E056-4461-C01D-3743CDFD7A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НУГ Поймай бота</a:t>
            </a:r>
          </a:p>
          <a:p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073AD78-2C18-528D-A991-35954FCA8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Топологический анализ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6BDF0C0-1D2F-9278-15E7-ED7DD2C7B00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numCol="1"/>
          <a:lstStyle/>
          <a:p>
            <a:endParaRPr lang="ru-RU" sz="2000" dirty="0"/>
          </a:p>
          <a:p>
            <a:endParaRPr lang="ru-RU" sz="2000" dirty="0"/>
          </a:p>
          <a:p>
            <a:r>
              <a:rPr lang="ru-RU" sz="2000" dirty="0"/>
              <a:t>По итогу эксперимента применение алгоритма кластеризации Уишарта не позволило достичь желаемого разделения между литературными и юмористическими текстами. Это может свидетельствовать о необходимости доработки методологии, либо об отсутствии фундаментальных топологических различий между указанными типами текстов.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01096221-961B-907D-FB8C-062F58390FD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Эксперимент</a:t>
            </a:r>
          </a:p>
        </p:txBody>
      </p:sp>
    </p:spTree>
    <p:extLst>
      <p:ext uri="{BB962C8B-B14F-4D97-AF65-F5344CB8AC3E}">
        <p14:creationId xmlns:p14="http://schemas.microsoft.com/office/powerpoint/2010/main" val="3675997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8755AA-90D4-2DD9-DADD-76982665C6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58FCD722-5B13-E659-4EC5-8C412682EB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Компьютерных Наук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5CDD58-8C69-2B86-AB0F-35A415A85A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НУГ Поймай бота</a:t>
            </a:r>
          </a:p>
          <a:p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F290721-037D-7617-8CFE-C32F349B1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Благодарность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80BA078-F9E2-D703-58E7-9D14D1DDCB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numCol="1"/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ru-RU" sz="2000" dirty="0"/>
              <a:t>Исследование выполнено с использованием суперкомпьютерного комплекса НИУВШЭ.[</a:t>
            </a:r>
            <a:r>
              <a:rPr lang="ru-RU" sz="2000" dirty="0" err="1"/>
              <a:t>Kostenetskiy</a:t>
            </a:r>
            <a:r>
              <a:rPr lang="ru-RU" sz="2000" dirty="0"/>
              <a:t> </a:t>
            </a:r>
            <a:r>
              <a:rPr lang="ru-RU" sz="2000" dirty="0" err="1"/>
              <a:t>et</a:t>
            </a:r>
            <a:r>
              <a:rPr lang="ru-RU" sz="2000" dirty="0"/>
              <a:t> </a:t>
            </a:r>
            <a:r>
              <a:rPr lang="ru-RU" sz="2000" dirty="0" err="1"/>
              <a:t>al</a:t>
            </a:r>
            <a:r>
              <a:rPr lang="ru-RU" sz="2000" dirty="0"/>
              <a:t>., 2021</a:t>
            </a:r>
            <a:r>
              <a:rPr lang="en-US" sz="2000" dirty="0"/>
              <a:t>]</a:t>
            </a:r>
            <a:endParaRPr lang="ru-RU" sz="2000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3F63B2FE-DC1A-7302-89F5-3BC11FA50C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Благодарность</a:t>
            </a:r>
          </a:p>
        </p:txBody>
      </p:sp>
    </p:spTree>
    <p:extLst>
      <p:ext uri="{BB962C8B-B14F-4D97-AF65-F5344CB8AC3E}">
        <p14:creationId xmlns:p14="http://schemas.microsoft.com/office/powerpoint/2010/main" val="3193521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00" dirty="0">
            <a:latin typeface="HSE Sans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9C74E6E830D74E9B0FDDB4017A5417" ma:contentTypeVersion="13" ma:contentTypeDescription="Создание документа." ma:contentTypeScope="" ma:versionID="d4e423622451d608a8a05f4da7a1e1a2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4831203c63c08b9f52ea6d3ee0d7a96e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3DAF31-D8A6-49A0-9A5D-8B2EA5B1C511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e96afe77-3acb-4328-97fc-408e1bde3ecd"/>
    <ds:schemaRef ds:uri="http://schemas.microsoft.com/office/2006/metadata/properties"/>
    <ds:schemaRef ds:uri="http://purl.org/dc/terms/"/>
    <ds:schemaRef ds:uri="http://www.w3.org/XML/1998/namespace"/>
    <ds:schemaRef ds:uri="http://schemas.openxmlformats.org/package/2006/metadata/core-properties"/>
    <ds:schemaRef ds:uri="9875bd71-cde8-496c-a136-433f55d5e6d0"/>
  </ds:schemaRefs>
</ds:datastoreItem>
</file>

<file path=customXml/itemProps2.xml><?xml version="1.0" encoding="utf-8"?>
<ds:datastoreItem xmlns:ds="http://schemas.openxmlformats.org/officeDocument/2006/customXml" ds:itemID="{4D4651DD-DCCC-4759-B2F6-7F520BDCC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75bd71-cde8-496c-a136-433f55d5e6d0"/>
    <ds:schemaRef ds:uri="e96afe77-3acb-4328-97fc-408e1bde3e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612</Words>
  <Application>Microsoft Office PowerPoint</Application>
  <PresentationFormat>Широкоэкранный</PresentationFormat>
  <Paragraphs>79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HSE Sans</vt:lpstr>
      <vt:lpstr>Office Theme</vt:lpstr>
      <vt:lpstr>Поймай бота: юмористические тексты</vt:lpstr>
      <vt:lpstr>Методология</vt:lpstr>
      <vt:lpstr>Вариации рядов расстояний</vt:lpstr>
      <vt:lpstr>Плоскость Энтропия-сложность</vt:lpstr>
      <vt:lpstr>Экспериментальное исследование</vt:lpstr>
      <vt:lpstr>Экспериментальное исследование</vt:lpstr>
      <vt:lpstr>Топологический анализ</vt:lpstr>
      <vt:lpstr>Топологический анализ</vt:lpstr>
      <vt:lpstr>Благодарность</vt:lpstr>
      <vt:lpstr>Библиография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Коган Александра Сергеевна</cp:lastModifiedBy>
  <cp:revision>16</cp:revision>
  <cp:lastPrinted>2021-11-11T13:08:42Z</cp:lastPrinted>
  <dcterms:created xsi:type="dcterms:W3CDTF">2021-11-11T08:52:47Z</dcterms:created>
  <dcterms:modified xsi:type="dcterms:W3CDTF">2025-06-18T10:15:40Z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