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71" r:id="rId5"/>
    <p:sldId id="273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85" r:id="rId15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798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250" y="67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06/18/2025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06/18/2025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scikit-learn.org/stable/modules/generated/sklearn.metrics.calinski_harabasz_score.html" TargetMode="External"/><Relationship Id="rId2" Type="http://schemas.openxmlformats.org/officeDocument/2006/relationships/hyperlink" Target="github.com/quynhu-d/stb-semantic-analysis-tools/blob/main/lib/clustering/WishartParallelKD.py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Поймай бота: юмористические тексты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Москва,</a:t>
            </a:r>
          </a:p>
          <a:p>
            <a:r>
              <a:rPr lang="ru-RU" dirty="0"/>
              <a:t>2025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Король Михаил, </a:t>
            </a:r>
          </a:p>
          <a:p>
            <a:r>
              <a:rPr lang="ru-RU" sz="2000" dirty="0"/>
              <a:t>Стажер-исследователь, mkorol@hse.ru </a:t>
            </a:r>
          </a:p>
          <a:p>
            <a:r>
              <a:rPr lang="ru-RU" sz="2000" dirty="0"/>
              <a:t>Научный руководитель: д.ф.-м.н. профессор Громов В.А.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1099D-3BFB-172C-1B0E-E1964F9E1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252D8321-B8DC-7A06-593B-C62F047920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5D19CF-F9C8-A6DE-F298-B46D1F64D9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0CBDBA3-3379-86F3-886F-5E296EF0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Библиография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EC111A5-6548-549B-2A20-3D4A4CFE06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en-US" sz="2000" dirty="0"/>
              <a:t>Gromov,</a:t>
            </a:r>
            <a:r>
              <a:rPr lang="ru-RU" sz="2000" dirty="0"/>
              <a:t> </a:t>
            </a:r>
            <a:r>
              <a:rPr lang="en-US" sz="2000" dirty="0"/>
              <a:t>V.</a:t>
            </a:r>
            <a:r>
              <a:rPr lang="ru-RU" sz="2000" dirty="0"/>
              <a:t> </a:t>
            </a:r>
            <a:r>
              <a:rPr lang="en-US" sz="2000" dirty="0"/>
              <a:t>A.</a:t>
            </a:r>
            <a:r>
              <a:rPr lang="ru-RU" sz="2000" dirty="0"/>
              <a:t> </a:t>
            </a:r>
            <a:r>
              <a:rPr lang="en-US" sz="2000" dirty="0"/>
              <a:t>And</a:t>
            </a:r>
            <a:r>
              <a:rPr lang="ru-RU" sz="2000" dirty="0"/>
              <a:t> </a:t>
            </a:r>
            <a:r>
              <a:rPr lang="en-US" sz="2000" dirty="0"/>
              <a:t>Dang, Q. N. (2023). Semantic and sentiment trajectories of literary masterpieces. Chaos, Solitons &amp; Fractals, 175:113934. </a:t>
            </a:r>
            <a:endParaRPr lang="ru-RU" sz="2000" dirty="0"/>
          </a:p>
          <a:p>
            <a:r>
              <a:rPr lang="en-US" sz="2000" dirty="0"/>
              <a:t>Gromov,</a:t>
            </a:r>
            <a:r>
              <a:rPr lang="ru-RU" sz="2000" dirty="0"/>
              <a:t> </a:t>
            </a:r>
            <a:r>
              <a:rPr lang="en-US" sz="2000" dirty="0"/>
              <a:t>V.</a:t>
            </a:r>
            <a:r>
              <a:rPr lang="ru-RU" sz="2000" dirty="0"/>
              <a:t> </a:t>
            </a:r>
            <a:r>
              <a:rPr lang="en-US" sz="2000" dirty="0"/>
              <a:t>A.</a:t>
            </a:r>
            <a:r>
              <a:rPr lang="ru-RU" sz="2000" dirty="0"/>
              <a:t> </a:t>
            </a:r>
            <a:r>
              <a:rPr lang="en-US" sz="2000" dirty="0"/>
              <a:t>And</a:t>
            </a:r>
            <a:r>
              <a:rPr lang="ru-RU" sz="2000" dirty="0"/>
              <a:t> </a:t>
            </a:r>
            <a:r>
              <a:rPr lang="en-US" sz="2000" dirty="0"/>
              <a:t>Kogan, A. S. (2024). Spot the bot: Coarse-Grained Partition of Semantic Paths for Bots and Humans. arXiv:2402.17392 [cs]. </a:t>
            </a:r>
            <a:endParaRPr lang="ru-RU" sz="2000" dirty="0"/>
          </a:p>
          <a:p>
            <a:r>
              <a:rPr lang="en-US" sz="2000" dirty="0" err="1"/>
              <a:t>Kostenetskiy</a:t>
            </a:r>
            <a:r>
              <a:rPr lang="en-US" sz="2000" dirty="0"/>
              <a:t>, P. S., </a:t>
            </a:r>
            <a:r>
              <a:rPr lang="en-US" sz="2000" dirty="0" err="1"/>
              <a:t>Chulkevich</a:t>
            </a:r>
            <a:r>
              <a:rPr lang="en-US" sz="2000" dirty="0"/>
              <a:t>, R. A., and Kozyrev, V. I. (2021). HPC</a:t>
            </a:r>
            <a:r>
              <a:rPr lang="ru-RU" sz="2000" dirty="0"/>
              <a:t> </a:t>
            </a:r>
            <a:r>
              <a:rPr lang="en-US" sz="2000" dirty="0"/>
              <a:t>Resources of the Higher School of Economics. Journal of Physics: Conference Series, 1740(1):012050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CC688387-2C35-D240-D855-3486A77974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Библиография</a:t>
            </a:r>
          </a:p>
        </p:txBody>
      </p:sp>
    </p:spTree>
    <p:extLst>
      <p:ext uri="{BB962C8B-B14F-4D97-AF65-F5344CB8AC3E}">
        <p14:creationId xmlns:p14="http://schemas.microsoft.com/office/powerpoint/2010/main" val="489864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0648CF85-8F56-2C4F-8090-85FF4624B5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576F3CC-3C73-F441-AAE6-50AF712EACB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7D49100-ECF5-A24F-9537-3BD16DFCC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Методология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7E5D6A-C1E4-8943-BE6A-9D9537FCC2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r>
              <a:rPr lang="ru-RU" sz="2000" dirty="0"/>
              <a:t>Были проверены свойства литературных и юмористических текстов следующими методами: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Вариации рядов расстояний между биграммами.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Плоскость Энтропия-Сложность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Кластеризация биграмм, топологический анализ.</a:t>
            </a:r>
          </a:p>
          <a:p>
            <a:r>
              <a:rPr lang="ru-RU" sz="2000" dirty="0"/>
              <a:t>Был собран, очищен и обработан корпус юмористических текстов из открытых источников в интернете.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F4B1D31-3576-0740-BA52-B317564F66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Методология</a:t>
            </a:r>
          </a:p>
        </p:txBody>
      </p:sp>
    </p:spTree>
    <p:extLst>
      <p:ext uri="{BB962C8B-B14F-4D97-AF65-F5344CB8AC3E}">
        <p14:creationId xmlns:p14="http://schemas.microsoft.com/office/powerpoint/2010/main" val="271068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10681-1A5A-689B-B6C4-7EC5E6F19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8123EDC-857D-7F5D-C866-1AB4B54689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C4EE15-C9B6-D31E-8799-77672481D43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DC6A1E1-F6CA-8CCE-4B0C-ADE97ABD3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Вариации рядов расстояний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B284F0-E301-A66A-B9C3-34F7C5FDA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Идея в том, что в шутках часто встречается так называемый слом, например, два совершенно противоположных по смыслу слова, идущих подряд. Была проверена гипотеза, что в юмористических текстах такие сломы происходят статистически чаще. Но это не подтвердилось.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5D3E83AD-82FF-1F32-A9CE-DA6B629863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Методология</a:t>
            </a:r>
          </a:p>
        </p:txBody>
      </p:sp>
    </p:spTree>
    <p:extLst>
      <p:ext uri="{BB962C8B-B14F-4D97-AF65-F5344CB8AC3E}">
        <p14:creationId xmlns:p14="http://schemas.microsoft.com/office/powerpoint/2010/main" val="1338909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21E452-D60E-4938-1253-EC6ED1ED39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9D7ADC59-09FA-E877-2517-FF5B5CC9E9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52E519-C359-554E-1D50-9030D1CFFA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E012BEA-44F5-17EB-C3AA-7142F4288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Плоскость Энтропия-сложность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E8F13DC-D4D2-EF20-4D65-BB6AD27E3D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endParaRPr lang="ru-RU" sz="2000" dirty="0"/>
          </a:p>
          <a:p>
            <a:r>
              <a:rPr lang="ru-RU" sz="2000" dirty="0"/>
              <a:t>В статье [</a:t>
            </a:r>
            <a:r>
              <a:rPr lang="ru-RU" sz="2000" dirty="0" err="1"/>
              <a:t>Gromov</a:t>
            </a:r>
            <a:r>
              <a:rPr lang="ru-RU" sz="2000" dirty="0"/>
              <a:t> </a:t>
            </a:r>
            <a:r>
              <a:rPr lang="ru-RU" sz="2000" dirty="0" err="1"/>
              <a:t>and</a:t>
            </a:r>
            <a:r>
              <a:rPr lang="ru-RU" sz="2000" dirty="0"/>
              <a:t> </a:t>
            </a:r>
            <a:r>
              <a:rPr lang="ru-RU" sz="2000" dirty="0" err="1"/>
              <a:t>Dang</a:t>
            </a:r>
            <a:r>
              <a:rPr lang="ru-RU" sz="2000" dirty="0"/>
              <a:t>, 2023] вводится метод плоскости Энтропия-Сложность, с помощью которого авторы показывают, что семантическая траектория действительно является хаотичным рядом. Рассматривая юмористические тексты, можно применить этот метод для семантических траекторий в юморе, сделать выводы, к каким последовательностям они относятся, а так же понять, есть ли на этой плоскости явное различие между литературными текстами и юмором. Были посчитаны необходимые характеристики для построения плоскости, так же написан код классификатора по полученному результату.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32F5BD7-ED15-2D64-6254-E04541BAF2D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Методология</a:t>
            </a:r>
          </a:p>
        </p:txBody>
      </p:sp>
    </p:spTree>
    <p:extLst>
      <p:ext uri="{BB962C8B-B14F-4D97-AF65-F5344CB8AC3E}">
        <p14:creationId xmlns:p14="http://schemas.microsoft.com/office/powerpoint/2010/main" val="323834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7544F-6C3B-C377-643B-D7D555DB0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ACC8D6C1-1D09-BA4E-3BFC-2E5B82CFB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81C57D-30EE-D5F3-2824-AC88B7167B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7E95606-636C-65B8-8A12-4E2054A4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Экспериментальное исследование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DB2BC66-142F-335F-C88A-321C9127C56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  <a:p>
            <a:pPr algn="ctr"/>
            <a:r>
              <a:rPr lang="ru-RU" sz="2000" dirty="0"/>
              <a:t>Расположение данных на плоскости Энтропия-Сложность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A81E336-914D-893E-BEB6-35090EB19A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Эксперимент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4B3BFB6-F1FC-5575-77E5-D1BB7F81D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399" y="1836302"/>
            <a:ext cx="5953728" cy="369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53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7551F-E4DC-1593-B179-8488A7CD8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C7779C0-9F30-C8C8-963F-D55BDC0A93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985EB2-796D-F784-0147-401A333DF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D63E769-0F64-E67C-8915-A68AAD67C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Экспериментальное исследование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0245C6-1BD0-22C0-9A91-BE2C5D2C3E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379663"/>
            <a:ext cx="5510103" cy="3745092"/>
          </a:xfrm>
        </p:spPr>
        <p:txBody>
          <a:bodyPr numCol="1"/>
          <a:lstStyle/>
          <a:p>
            <a:r>
              <a:rPr lang="ru-RU" sz="2000" dirty="0"/>
              <a:t>Был написан классификатор, работающий как на картинке. Области определялись через k-средних. Полученная точность 60 %. Связано с наслаиванием двух областей, большинство точек находится на пересечении. Наблюдается корреляция между нахождением в определенной точке плоскости и длиной текста, нежели с классификацией на юмор и литературу. Таким образом, метод показывает недостаточную разрешающую способность.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91AE8081-630B-FF75-E863-3B4F564B01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Эксперимент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7525533-B642-15ED-89C5-80FCAD3DD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229" y="1703806"/>
            <a:ext cx="4531789" cy="351531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748564B-7D7C-93E3-1D8E-94B0A1C6A5D1}"/>
              </a:ext>
            </a:extLst>
          </p:cNvPr>
          <p:cNvSpPr txBox="1"/>
          <p:nvPr/>
        </p:nvSpPr>
        <p:spPr>
          <a:xfrm>
            <a:off x="8285018" y="541021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Классификатор</a:t>
            </a:r>
          </a:p>
        </p:txBody>
      </p:sp>
    </p:spTree>
    <p:extLst>
      <p:ext uri="{BB962C8B-B14F-4D97-AF65-F5344CB8AC3E}">
        <p14:creationId xmlns:p14="http://schemas.microsoft.com/office/powerpoint/2010/main" val="3815476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BEE79-C930-4356-1752-3E9D8EC945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68183956-5D36-2B58-A9ED-58EF253F53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985A6B-4DC6-C641-60D6-1D90EB9360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25D556A-3612-510B-7EEC-82F1D3A2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Топологический анализ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960098-D808-E241-84A6-DB525ADF3B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Для анализа семантических путей будем использовать кластеризацию Вишарта</a:t>
            </a:r>
            <a:r>
              <a:rPr lang="ru-RU" sz="2000" baseline="30000" dirty="0"/>
              <a:t>1</a:t>
            </a:r>
            <a:r>
              <a:rPr lang="ru-RU" sz="2000" dirty="0"/>
              <a:t>. Этот метод был выбран на основе экспериментов, проведенных в исследовании [</a:t>
            </a:r>
            <a:r>
              <a:rPr lang="ru-RU" sz="2000" dirty="0" err="1"/>
              <a:t>Gromov</a:t>
            </a:r>
            <a:r>
              <a:rPr lang="ru-RU" sz="2000" dirty="0"/>
              <a:t> </a:t>
            </a:r>
            <a:r>
              <a:rPr lang="ru-RU" sz="2000" dirty="0" err="1"/>
              <a:t>and</a:t>
            </a:r>
            <a:r>
              <a:rPr lang="ru-RU" sz="2000" dirty="0"/>
              <a:t> </a:t>
            </a:r>
            <a:r>
              <a:rPr lang="ru-RU" sz="2000" dirty="0" err="1"/>
              <a:t>Kogan</a:t>
            </a:r>
            <a:r>
              <a:rPr lang="ru-RU" sz="2000" dirty="0"/>
              <a:t>, 2024], где он показал высокую эффективность на похожей задаче. Для оценки качества кластеризации использовался индекс Калински-Харабаша</a:t>
            </a:r>
            <a:r>
              <a:rPr lang="ru-RU" sz="2000" baseline="30000" dirty="0"/>
              <a:t>2</a:t>
            </a:r>
            <a:r>
              <a:rPr lang="ru-RU" sz="2000" dirty="0"/>
              <a:t> (CH). Были подготовлены данные и произведен вычислительный эксперимент.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2AF484D0-730A-8B92-0B13-4C0282BB6D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Эксперимент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BAADDB-C07D-27E4-6A93-597A1DC3E5AC}"/>
              </a:ext>
            </a:extLst>
          </p:cNvPr>
          <p:cNvSpPr txBox="1"/>
          <p:nvPr/>
        </p:nvSpPr>
        <p:spPr>
          <a:xfrm>
            <a:off x="585897" y="5981066"/>
            <a:ext cx="107194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 </a:t>
            </a:r>
            <a:r>
              <a:rPr lang="en-US" dirty="0">
                <a:hlinkClick r:id="rId2" action="ppaction://hlinkfile"/>
              </a:rPr>
              <a:t>github.com/quynhu-d/stb-semantic-analysis-tools/blob/main/lib/clustering/WishartParallelKD.py </a:t>
            </a:r>
            <a:endParaRPr lang="ru-RU" dirty="0"/>
          </a:p>
          <a:p>
            <a:r>
              <a:rPr lang="en-US" dirty="0"/>
              <a:t>2</a:t>
            </a:r>
            <a:r>
              <a:rPr lang="ru-RU" dirty="0"/>
              <a:t>. </a:t>
            </a:r>
            <a:r>
              <a:rPr lang="en-US" dirty="0">
                <a:hlinkClick r:id="rId3" action="ppaction://hlinkfile"/>
              </a:rPr>
              <a:t>scikit-learn.org/stable/modules/generated/sklearn.metrics.calinski_harabasz_score.html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13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7EF5C-2E76-70F0-A25B-876BFF66BF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C89DA106-167F-B678-5568-2E351D20E4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DF3747-E056-4461-C01D-3743CDFD7A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073AD78-2C18-528D-A991-35954FCA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Топологический анализ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6BDF0C0-1D2F-9278-15E7-ED7DD2C7B0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По итогу эксперимента применение алгоритма кластеризации Уишарта не позволило достичь желаемого разделения между литературными и юмористическими текстами. Это может свидетельствовать о необходимости доработки методологии, либо об отсутствии фундаментальных топологических различий между указанными типами текстов.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01096221-961B-907D-FB8C-062F58390F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Эксперимент</a:t>
            </a:r>
          </a:p>
        </p:txBody>
      </p:sp>
    </p:spTree>
    <p:extLst>
      <p:ext uri="{BB962C8B-B14F-4D97-AF65-F5344CB8AC3E}">
        <p14:creationId xmlns:p14="http://schemas.microsoft.com/office/powerpoint/2010/main" val="367599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755AA-90D4-2DD9-DADD-76982665C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58FCD722-5B13-E659-4EC5-8C412682EB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Компьютерных Наук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5CDD58-8C69-2B86-AB0F-35A415A85A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/>
              <a:t>НУГ Поймай бота</a:t>
            </a:r>
          </a:p>
          <a:p>
            <a:endParaRPr lang="ru-RU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F290721-037D-7617-8CFE-C32F349B1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Благодарность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80BA078-F9E2-D703-58E7-9D14D1DDCB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numCol="1"/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ru-RU" sz="2000" dirty="0"/>
              <a:t>Исследование выполнено с использованием суперкомпьютерного комплекса НИУВШЭ.[</a:t>
            </a:r>
            <a:r>
              <a:rPr lang="ru-RU" sz="2000" dirty="0" err="1"/>
              <a:t>Kostenetskiy</a:t>
            </a:r>
            <a:r>
              <a:rPr lang="ru-RU" sz="2000" dirty="0"/>
              <a:t> </a:t>
            </a:r>
            <a:r>
              <a:rPr lang="ru-RU" sz="2000" dirty="0" err="1"/>
              <a:t>et</a:t>
            </a:r>
            <a:r>
              <a:rPr lang="ru-RU" sz="2000" dirty="0"/>
              <a:t> </a:t>
            </a:r>
            <a:r>
              <a:rPr lang="ru-RU" sz="2000" dirty="0" err="1"/>
              <a:t>al</a:t>
            </a:r>
            <a:r>
              <a:rPr lang="ru-RU" sz="2000" dirty="0"/>
              <a:t>., 2021</a:t>
            </a:r>
            <a:r>
              <a:rPr lang="en-US" sz="2000" dirty="0"/>
              <a:t>]</a:t>
            </a:r>
            <a:endParaRPr lang="ru-RU" sz="200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3F63B2FE-DC1A-7302-89F5-3BC11FA50C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/>
              <a:t>Благодарность</a:t>
            </a:r>
          </a:p>
        </p:txBody>
      </p:sp>
    </p:spTree>
    <p:extLst>
      <p:ext uri="{BB962C8B-B14F-4D97-AF65-F5344CB8AC3E}">
        <p14:creationId xmlns:p14="http://schemas.microsoft.com/office/powerpoint/2010/main" val="3193521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612</Words>
  <Application>Microsoft Office PowerPoint</Application>
  <PresentationFormat>Широкоэкранный</PresentationFormat>
  <Paragraphs>79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HSE Sans</vt:lpstr>
      <vt:lpstr>Office Theme</vt:lpstr>
      <vt:lpstr>Поймай бота: юмористические тексты</vt:lpstr>
      <vt:lpstr>Методология</vt:lpstr>
      <vt:lpstr>Вариации рядов расстояний</vt:lpstr>
      <vt:lpstr>Плоскость Энтропия-сложность</vt:lpstr>
      <vt:lpstr>Экспериментальное исследование</vt:lpstr>
      <vt:lpstr>Экспериментальное исследование</vt:lpstr>
      <vt:lpstr>Топологический анализ</vt:lpstr>
      <vt:lpstr>Топологический анализ</vt:lpstr>
      <vt:lpstr>Благодарность</vt:lpstr>
      <vt:lpstr>Библиография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Коган Александра Сергеевна</cp:lastModifiedBy>
  <cp:revision>16</cp:revision>
  <cp:lastPrinted>2021-11-11T13:08:42Z</cp:lastPrinted>
  <dcterms:created xsi:type="dcterms:W3CDTF">2021-11-11T08:52:47Z</dcterms:created>
  <dcterms:modified xsi:type="dcterms:W3CDTF">2025-06-18T10:15:40Z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