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71" r:id="rId5"/>
    <p:sldId id="286" r:id="rId6"/>
    <p:sldId id="287" r:id="rId7"/>
    <p:sldId id="288" r:id="rId8"/>
    <p:sldId id="290" r:id="rId9"/>
    <p:sldId id="289" r:id="rId10"/>
    <p:sldId id="291" r:id="rId11"/>
    <p:sldId id="292" r:id="rId12"/>
    <p:sldId id="293" r:id="rId13"/>
    <p:sldId id="285" r:id="rId14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C63"/>
    <a:srgbClr val="96628C"/>
    <a:srgbClr val="11A0D7"/>
    <a:srgbClr val="E61F3D"/>
    <a:srgbClr val="CD5A5A"/>
    <a:srgbClr val="FFD746"/>
    <a:srgbClr val="0E2D69"/>
    <a:srgbClr val="D9D9D9"/>
    <a:srgbClr val="EB681F"/>
    <a:srgbClr val="234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798" autoAdjust="0"/>
    <p:restoredTop sz="94694"/>
  </p:normalViewPr>
  <p:slideViewPr>
    <p:cSldViewPr snapToGrid="0" snapToObjects="1">
      <p:cViewPr varScale="1">
        <p:scale>
          <a:sx n="67" d="100"/>
          <a:sy n="67" d="100"/>
        </p:scale>
        <p:origin x="250" y="62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06/18/2025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328428E-0D3D-6E4B-BAC0-3F63BAF7DB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A39D099-B515-F343-BF7A-A95468DA3860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9C21DFE9-C3B2-C54E-9275-7776355F73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A7FA04E4-3213-8F41-B068-4DC2814414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938052A0-3DF0-DC47-B7E0-C20EF981C230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8C6147F0-3CA1-264C-B2B2-F88597196943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2171D1-2A5B-7A4A-9760-17CCE51B980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9856D01B-EC9A-6047-B7FB-D47084AB3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83E23342-AC91-354A-9A28-A14FF7BADC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BB1CCE68-8F57-1A41-BC43-633D2EFC80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5234703-C735-5D41-99C2-019C7EBECC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2F59B5-E815-AE43-BAE2-FA594BB42C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310809" y="2643809"/>
            <a:ext cx="1570383" cy="157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DE27C859-478F-3648-8A9D-2C85DBDCAC0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58EA1144-CFD8-1D47-B430-7014F576043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96EDC73C-5A3C-014E-8E52-04CAFCA9B20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88681-53A8-3B45-B80A-372EDFB53883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EDA7D8BF-DF37-704F-B77F-7E40752ACE25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E8AA3569-5054-7D47-AB14-BCFB0440D0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sp>
        <p:nvSpPr>
          <p:cNvPr id="18" name="Текст 39">
            <a:extLst>
              <a:ext uri="{FF2B5EF4-FFF2-40B4-BE49-F238E27FC236}">
                <a16:creationId xmlns:a16="http://schemas.microsoft.com/office/drawing/2014/main" id="{8A048480-30C9-044E-8C2E-0F67398FEE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E89D752-CAC6-0943-9A3D-4C52DBF50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64D89E64-93BB-044D-B3D4-8F2679C5CA4C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D0C3B169-866D-C645-AF76-00F8C2A97E9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6DF89EC-1E7C-3B40-85F4-6D19A7D29AC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A9BD5ADD-B3F2-C342-82F7-83683F040D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4F15CBC0-FC8B-744E-95A7-C9863CDC3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BC3B54AA-A0BD-E646-B3B7-C0E724D26D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11D7C3EB-CCEB-E142-9753-8B2D75A0A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527C9F89-51CC-D243-9351-73AB081DB944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F09EE119-6C80-E846-95F9-BB3907664128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5A5D7C-EB12-9D4D-A99A-4B26C81B738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3E0AB43B-5E98-6042-A282-C61E0C5A37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7388A8DF-D130-5445-A3F8-F96E1202BA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02CBC466-1703-7541-94E4-AC76F4E6D9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id="{E9A64721-E55E-8749-B29E-51DD8955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>
            <a:extLst>
              <a:ext uri="{FF2B5EF4-FFF2-40B4-BE49-F238E27FC236}">
                <a16:creationId xmlns:a16="http://schemas.microsoft.com/office/drawing/2014/main" id="{B0C162B7-B84F-874A-960E-31F512518C6E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1CB321BB-9FE3-294F-85D8-AA7DC75CA4AF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460EF6-ECAD-8941-8132-1B3E005D606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>
            <a:extLst>
              <a:ext uri="{FF2B5EF4-FFF2-40B4-BE49-F238E27FC236}">
                <a16:creationId xmlns:a16="http://schemas.microsoft.com/office/drawing/2014/main" id="{D9986185-6D5E-FD48-A5CA-AF2D5B58A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>
            <a:extLst>
              <a:ext uri="{FF2B5EF4-FFF2-40B4-BE49-F238E27FC236}">
                <a16:creationId xmlns:a16="http://schemas.microsoft.com/office/drawing/2014/main" id="{5DBFD327-E3A8-944A-AABF-7D813AD0F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D206FCE0-05C3-2C45-A7D6-1FC287C017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5425806-16DD-844E-927C-26E7143A9E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479746FF-3282-DF46-9D7C-D80431604A55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>
            <a:extLst>
              <a:ext uri="{FF2B5EF4-FFF2-40B4-BE49-F238E27FC236}">
                <a16:creationId xmlns:a16="http://schemas.microsoft.com/office/drawing/2014/main" id="{51B44297-B0E7-D74D-B291-D39A0D468B42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64502F5-56EE-354B-A3B1-E79F8B00517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>
            <a:extLst>
              <a:ext uri="{FF2B5EF4-FFF2-40B4-BE49-F238E27FC236}">
                <a16:creationId xmlns:a16="http://schemas.microsoft.com/office/drawing/2014/main" id="{6EC59AAD-5962-8D49-BF4D-7DA5D57307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>
            <a:extLst>
              <a:ext uri="{FF2B5EF4-FFF2-40B4-BE49-F238E27FC236}">
                <a16:creationId xmlns:a16="http://schemas.microsoft.com/office/drawing/2014/main" id="{49041ACC-EEF4-D34B-A7DE-87B1AF2ED3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BF93B2CC-81A4-0943-AF6C-C8657679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259ABC72-D738-1143-BF2A-D85AE9A4F7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237A1E42-2FC3-8841-8C41-992C5BC2368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47503EA0-3883-E24D-9EB8-7B617518292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3F65D6-1072-F140-B6A5-758D7B595A9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44D0326E-FD7A-3541-A998-62A1C30E27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279CCCA0-F959-5245-8321-106D3C5E83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8B839C6B-8494-8841-9714-4C8F710F84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RU" smtClean="0"/>
              <a:t>06/18/2025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Поймай бота: графы знаний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ru-RU" dirty="0"/>
              <a:t>Москва,</a:t>
            </a:r>
          </a:p>
          <a:p>
            <a:r>
              <a:rPr lang="ru-RU" dirty="0"/>
              <a:t>2025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4AFB2BF-A7AB-5648-ADCD-2A7F1BD358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НУГ «Поймай бота»</a:t>
            </a:r>
          </a:p>
          <a:p>
            <a:r>
              <a:rPr lang="ru-RU" sz="2000" dirty="0"/>
              <a:t>Сериков Артём Игоревич</a:t>
            </a:r>
          </a:p>
        </p:txBody>
      </p:sp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16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E10681-1A5A-689B-B6C4-7EC5E6F197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18123EDC-857D-7F5D-C866-1AB4B54689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2C4EE15-C9B6-D31E-8799-77672481D43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DC6A1E1-F6CA-8CCE-4B0C-ADE97ABD3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Граф знаний научных статей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1B284F0-E301-A66A-B9C3-34F7C5FDAB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2"/>
          <a:lstStyle/>
          <a:p>
            <a:r>
              <a:rPr lang="ru-RU" sz="2000" dirty="0"/>
              <a:t>Источники: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WoS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Scopus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PubMed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Google Scholar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arXiv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IEEE Xplore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bioRxiv</a:t>
            </a:r>
            <a:endParaRPr lang="en-US" sz="2000" dirty="0"/>
          </a:p>
          <a:p>
            <a:r>
              <a:rPr lang="ru-RU" sz="2000" dirty="0"/>
              <a:t>Предобработка: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err="1"/>
              <a:t>Лемматизация</a:t>
            </a: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Разбиение на предложения</a:t>
            </a:r>
          </a:p>
          <a:p>
            <a:endParaRPr lang="ru-RU" sz="2000" dirty="0"/>
          </a:p>
          <a:p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5D3E83AD-82FF-1F32-A9CE-DA6B629863F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графы знаний</a:t>
            </a:r>
          </a:p>
        </p:txBody>
      </p:sp>
    </p:spTree>
    <p:extLst>
      <p:ext uri="{BB962C8B-B14F-4D97-AF65-F5344CB8AC3E}">
        <p14:creationId xmlns:p14="http://schemas.microsoft.com/office/powerpoint/2010/main" val="1338909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1546B7-B910-23C0-2328-7B41B9415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67A79363-C9DB-835C-4285-52E931EC5F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175F52-1F4C-9A29-F1AB-7A634FE352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569AB0C-F6BF-3807-AA66-E631133E8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поиска пустот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42D31F9-448B-B3FF-4EA8-BE01E684C8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8" y="2379663"/>
            <a:ext cx="6340190" cy="3745092"/>
          </a:xfrm>
        </p:spPr>
        <p:txBody>
          <a:bodyPr numCol="1"/>
          <a:lstStyle/>
          <a:p>
            <a:r>
              <a:rPr lang="ru-RU" sz="2400" dirty="0"/>
              <a:t>Граф знаний - метрический граф в топологическом пространстве.</a:t>
            </a:r>
          </a:p>
          <a:p>
            <a:endParaRPr lang="ru-RU" sz="2400" dirty="0"/>
          </a:p>
          <a:p>
            <a:r>
              <a:rPr lang="ru-RU" sz="2400" dirty="0"/>
              <a:t>Подход на основе поиска персистентных гомологий в топологических пространствах.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68F8DBBE-EB32-E3C6-20F0-4FCBDAF28E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графы знаний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16684AE-740E-E902-7125-8AC41D6F5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0457" y="2133780"/>
            <a:ext cx="3629025" cy="39909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E1A280F-3170-A5C8-36D3-9C559E91F3E0}"/>
              </a:ext>
            </a:extLst>
          </p:cNvPr>
          <p:cNvSpPr txBox="1"/>
          <p:nvPr/>
        </p:nvSpPr>
        <p:spPr>
          <a:xfrm>
            <a:off x="7597615" y="6279603"/>
            <a:ext cx="33747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https://arxiv.org/pdf/2105.03629</a:t>
            </a:r>
          </a:p>
        </p:txBody>
      </p:sp>
    </p:spTree>
    <p:extLst>
      <p:ext uri="{BB962C8B-B14F-4D97-AF65-F5344CB8AC3E}">
        <p14:creationId xmlns:p14="http://schemas.microsoft.com/office/powerpoint/2010/main" val="3045571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638A47-D634-780E-8388-F97F1897EE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EA111322-3A53-0BAA-B7DE-D49A86C761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9D266B4-9AD2-BC12-AA30-2A4967EE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E2C2FE3-8D9E-42CA-8CD3-288B4BA4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2E8E5B7-D499-C941-F1DE-077BAF4ED1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Определение фильтрации – последовательности из комплексов Вьеториса-</a:t>
            </a:r>
            <a:r>
              <a:rPr lang="ru-RU" sz="2000" dirty="0" err="1"/>
              <a:t>Рипса</a:t>
            </a:r>
            <a:r>
              <a:rPr lang="ru-RU" sz="2000" dirty="0"/>
              <a:t> c набором радиусов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Составление граничной матрицы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Приведение граничной матрицы к нормальной форме Смита (алгоритм редукции)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Выделение столбцов, соответствующих </a:t>
            </a:r>
            <a:r>
              <a:rPr lang="ru-RU" sz="2000" dirty="0" err="1"/>
              <a:t>симплекам</a:t>
            </a:r>
            <a:endParaRPr lang="ru-RU" sz="20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34B47E46-E96A-2315-3467-C4C7A53397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графы знаний</a:t>
            </a:r>
          </a:p>
        </p:txBody>
      </p:sp>
    </p:spTree>
    <p:extLst>
      <p:ext uri="{BB962C8B-B14F-4D97-AF65-F5344CB8AC3E}">
        <p14:creationId xmlns:p14="http://schemas.microsoft.com/office/powerpoint/2010/main" val="1731324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DE16D2-0F3A-528E-DBCD-2F8CC3CBD9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31B0F338-6627-41FF-44AB-726209541C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02BCE4-46EA-C66C-D0BF-8547E6DA1C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036F1F2-6B28-D99E-924A-2B0A06CA0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Поиск пустот в графе знаний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Текст 4">
                <a:extLst>
                  <a:ext uri="{FF2B5EF4-FFF2-40B4-BE49-F238E27FC236}">
                    <a16:creationId xmlns:a16="http://schemas.microsoft.com/office/drawing/2014/main" id="{DEF4FB4E-66B8-323F-E4A9-D02CF9FCD0FB}"/>
                  </a:ext>
                </a:extLst>
              </p:cNvPr>
              <p:cNvSpPr>
                <a:spLocks noGrp="1"/>
              </p:cNvSpPr>
              <p:nvPr>
                <p:ph type="body" sz="quarter" idx="12"/>
              </p:nvPr>
            </p:nvSpPr>
            <p:spPr/>
            <p:txBody>
              <a:bodyPr numCol="1"/>
              <a:lstStyle/>
              <a:p>
                <a:r>
                  <a:rPr lang="ru-RU" sz="2000" dirty="0"/>
                  <a:t>Выделение пустот графа знаний научных статей</a:t>
                </a:r>
              </a:p>
              <a:p>
                <a:endParaRPr lang="ru-RU" sz="2000" dirty="0"/>
              </a:p>
              <a:p>
                <a:r>
                  <a:rPr lang="ru-RU" sz="2000" dirty="0"/>
                  <a:t>Широкомасштабный эксперимент с помощью </a:t>
                </a:r>
                <a:r>
                  <a:rPr lang="en-US" sz="2000" dirty="0" err="1"/>
                  <a:t>cHARISMa</a:t>
                </a:r>
                <a:r>
                  <a:rPr lang="en-US" sz="2000" dirty="0"/>
                  <a:t>.</a:t>
                </a:r>
                <a:endParaRPr lang="ru-RU" sz="2000" dirty="0"/>
              </a:p>
              <a:p>
                <a:endParaRPr lang="ru-RU" sz="2000" dirty="0"/>
              </a:p>
              <a:p>
                <a:r>
                  <a:rPr lang="ru-RU" sz="2000" dirty="0"/>
                  <a:t>Выделены 2 набора пустот</a:t>
                </a:r>
                <a:r>
                  <a:rPr lang="en-US" sz="2000" dirty="0"/>
                  <a:t> (</a:t>
                </a:r>
                <a:r>
                  <a:rPr lang="ru-RU" sz="2000" dirty="0"/>
                  <a:t>в зависимости от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1" smtClean="0">
                        <a:latin typeface="Cambria Math" panose="02040503050406030204" pitchFamily="18" charset="0"/>
                      </a:rPr>
                      <m:t>ε</m:t>
                    </m:r>
                  </m:oMath>
                </a14:m>
                <a:r>
                  <a:rPr lang="en-US" sz="2000" dirty="0"/>
                  <a:t>)</a:t>
                </a:r>
                <a:r>
                  <a:rPr lang="ru-RU" sz="2000" dirty="0"/>
                  <a:t>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ru-RU" sz="2000" dirty="0"/>
                  <a:t>10 пустот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ru-RU" sz="2000" dirty="0"/>
                  <a:t>11 пустот</a:t>
                </a:r>
              </a:p>
            </p:txBody>
          </p:sp>
        </mc:Choice>
        <mc:Fallback>
          <p:sp>
            <p:nvSpPr>
              <p:cNvPr id="5" name="Текст 4">
                <a:extLst>
                  <a:ext uri="{FF2B5EF4-FFF2-40B4-BE49-F238E27FC236}">
                    <a16:creationId xmlns:a16="http://schemas.microsoft.com/office/drawing/2014/main" id="{DEF4FB4E-66B8-323F-E4A9-D02CF9FCD0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2"/>
              </p:nvPr>
            </p:nvSpPr>
            <p:spPr>
              <a:blipFill>
                <a:blip r:embed="rId2"/>
                <a:stretch>
                  <a:fillRect l="-1378" t="-21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Текст 5">
            <a:extLst>
              <a:ext uri="{FF2B5EF4-FFF2-40B4-BE49-F238E27FC236}">
                <a16:creationId xmlns:a16="http://schemas.microsoft.com/office/drawing/2014/main" id="{91AF2D69-F3F0-64EC-3F5E-A6EEF8A47F2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графы знаний</a:t>
            </a:r>
          </a:p>
        </p:txBody>
      </p:sp>
    </p:spTree>
    <p:extLst>
      <p:ext uri="{BB962C8B-B14F-4D97-AF65-F5344CB8AC3E}">
        <p14:creationId xmlns:p14="http://schemas.microsoft.com/office/powerpoint/2010/main" val="425920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3D72BB-57BE-C074-CF5C-22EECBA721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DB56F1AD-9BB3-D6CB-0BE6-473C738872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A30536A-CFFE-924C-6596-C9AF3F9997A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ACBA8A1-3469-D0B9-DCC2-1C8252DD5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Заполнение пустот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8F3AE8-C042-FE66-D4B7-2DCD5B41B2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r>
              <a:rPr lang="ru-RU" sz="2000" dirty="0"/>
              <a:t>Методы машинного обучения + анализ графа</a:t>
            </a:r>
            <a:endParaRPr lang="en-US" sz="2000" dirty="0"/>
          </a:p>
          <a:p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Поиск изоморфных подграфов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Поиск похожих подграфов на основе эмбеддингов</a:t>
            </a:r>
          </a:p>
          <a:p>
            <a:endParaRPr lang="ru-RU" sz="20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9D225A83-8DBE-9371-EB52-EE65391FE7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графы знаний</a:t>
            </a:r>
          </a:p>
        </p:txBody>
      </p:sp>
    </p:spTree>
    <p:extLst>
      <p:ext uri="{BB962C8B-B14F-4D97-AF65-F5344CB8AC3E}">
        <p14:creationId xmlns:p14="http://schemas.microsoft.com/office/powerpoint/2010/main" val="2962612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52CD9-FDDB-CA8B-5F0D-B88E92313E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320253B7-9BEF-C817-414D-DC5B1CFDA1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A7AA6C-0150-7D1A-1BFE-EE712A303B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CB4F33B-A6EB-D08C-49BF-97FA5F3F7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Поиск изоморфных подграфов</a:t>
            </a:r>
            <a:br>
              <a:rPr lang="en-US" dirty="0"/>
            </a:b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CFBB446-2E22-1DDD-3B42-7AE1230A26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r>
              <a:rPr lang="ru-RU" sz="2000" dirty="0"/>
              <a:t>Идея: если графы имеют одинаковую структуру – отношения между соответствующими узлами одинаковы</a:t>
            </a:r>
          </a:p>
          <a:p>
            <a:endParaRPr lang="ru-RU" sz="2000" dirty="0"/>
          </a:p>
          <a:p>
            <a:r>
              <a:rPr lang="ru-RU" sz="2000" dirty="0"/>
              <a:t>Методы поиска изоморфных подграфов: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VF2</a:t>
            </a: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gSpan</a:t>
            </a:r>
            <a:endParaRPr lang="ru-RU" sz="20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D6FB8CAC-5B1E-FC49-A712-286FBFE52EF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графы знаний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FDE9EA4-1607-F5CF-E59B-72F0D253B1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0415" y="2904421"/>
            <a:ext cx="3829050" cy="26955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EF79251-78CC-6E8E-984A-8CEC82F64E73}"/>
              </a:ext>
            </a:extLst>
          </p:cNvPr>
          <p:cNvSpPr txBox="1"/>
          <p:nvPr/>
        </p:nvSpPr>
        <p:spPr>
          <a:xfrm>
            <a:off x="6257035" y="5754844"/>
            <a:ext cx="6097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https://sites.cs.ucsb.edu/~xyan/papers/gSpan-short.pdf</a:t>
            </a:r>
          </a:p>
        </p:txBody>
      </p:sp>
    </p:spTree>
    <p:extLst>
      <p:ext uri="{BB962C8B-B14F-4D97-AF65-F5344CB8AC3E}">
        <p14:creationId xmlns:p14="http://schemas.microsoft.com/office/powerpoint/2010/main" val="1889174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CD7D14-06BF-7359-C3A3-E8E39AEC8B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744FB388-F2A9-B31D-DE69-69CF63364D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8D2C39-364F-7AA8-A524-09F3D534780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832378A-DEF7-AA3C-6FC3-C2575F789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Поиск похожих подграфов на основе эмбеддингов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E84DB69-BA6C-1964-C0C9-B71CDE72C66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r>
              <a:rPr lang="ru-RU" sz="2000" dirty="0"/>
              <a:t>Идея: использовать эмбеддинги узлов и ребер графа</a:t>
            </a:r>
          </a:p>
          <a:p>
            <a:r>
              <a:rPr lang="ru-RU" sz="2000" dirty="0"/>
              <a:t>Гипотеза: похожие подграфы имеют эмбеддинги в одной окрестности</a:t>
            </a:r>
          </a:p>
          <a:p>
            <a:endParaRPr lang="ru-RU" sz="2000" dirty="0"/>
          </a:p>
          <a:p>
            <a:r>
              <a:rPr lang="ru-RU" sz="2000" dirty="0"/>
              <a:t>Эмбеддинги узлов графа: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DeepWalk</a:t>
            </a: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Node2Vec</a:t>
            </a: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GraphSAGE</a:t>
            </a:r>
            <a:endParaRPr lang="ru-RU" sz="20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FE7666EC-2398-6124-6C17-8857023C91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графы знаний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8FFDE56-B5D9-4FCD-9EDC-7F824311E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862" y="3703320"/>
            <a:ext cx="6315075" cy="2057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813F253-9508-70ED-049E-A6082F292971}"/>
              </a:ext>
            </a:extLst>
          </p:cNvPr>
          <p:cNvSpPr txBox="1"/>
          <p:nvPr/>
        </p:nvSpPr>
        <p:spPr>
          <a:xfrm>
            <a:off x="6717983" y="5760720"/>
            <a:ext cx="6097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https://arxiv.org/pdf/1403.6652</a:t>
            </a:r>
          </a:p>
        </p:txBody>
      </p:sp>
    </p:spTree>
    <p:extLst>
      <p:ext uri="{BB962C8B-B14F-4D97-AF65-F5344CB8AC3E}">
        <p14:creationId xmlns:p14="http://schemas.microsoft.com/office/powerpoint/2010/main" val="1836214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A5112B-F15C-E169-9333-73C7361872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7589E00A-94AD-52FE-B3AB-8F74231A5F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BF6BD3-F96D-B691-1374-C19087430C4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984B201-7A38-247D-9B51-F3A935B6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Заполнение пустот. Итог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C961023-87F5-EA0F-18E5-E575588CE5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2"/>
          <a:lstStyle/>
          <a:p>
            <a:r>
              <a:rPr lang="ru-RU" sz="2000" dirty="0"/>
              <a:t>Поиск изоморфных подграфов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Точное соответствие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Медленно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Большие затраты памяти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/>
          </a:p>
          <a:p>
            <a:r>
              <a:rPr lang="ru-RU" sz="2000" dirty="0"/>
              <a:t>Поиск похожих подграфов на основе эмбеддингов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Более эффективен по времени и памяти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Учитывает семантическую схожесть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Качество сильно зависит от качества эмбеддингов</a:t>
            </a:r>
          </a:p>
          <a:p>
            <a:endParaRPr lang="ru-RU" sz="20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13E7DAFA-1423-971F-5517-6F61DA7A725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графы знаний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CB53D5-ADB6-BFF8-04FF-04B432D2FB34}"/>
              </a:ext>
            </a:extLst>
          </p:cNvPr>
          <p:cNvSpPr txBox="1"/>
          <p:nvPr/>
        </p:nvSpPr>
        <p:spPr>
          <a:xfrm>
            <a:off x="2366004" y="6000750"/>
            <a:ext cx="7459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ru-RU" sz="2000" dirty="0">
                <a:latin typeface="HSE Sans" panose="02000000000000000000" pitchFamily="2" charset="0"/>
              </a:rPr>
              <a:t>Нет универсального решения, требуется комбинированный метод</a:t>
            </a:r>
          </a:p>
        </p:txBody>
      </p:sp>
    </p:spTree>
    <p:extLst>
      <p:ext uri="{BB962C8B-B14F-4D97-AF65-F5344CB8AC3E}">
        <p14:creationId xmlns:p14="http://schemas.microsoft.com/office/powerpoint/2010/main" val="959219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3DAF31-D8A6-49A0-9A5D-8B2EA5B1C511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e96afe77-3acb-4328-97fc-408e1bde3ecd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9875bd71-cde8-496c-a136-433f55d5e6d0"/>
  </ds:schemaRefs>
</ds:datastoreItem>
</file>

<file path=customXml/itemProps2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364</Words>
  <Application>Microsoft Office PowerPoint</Application>
  <PresentationFormat>Широкоэкранный</PresentationFormat>
  <Paragraphs>97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HSE Sans</vt:lpstr>
      <vt:lpstr>Office Theme</vt:lpstr>
      <vt:lpstr>Поймай бота: графы знаний</vt:lpstr>
      <vt:lpstr>Граф знаний научных статей</vt:lpstr>
      <vt:lpstr>Алгоритм поиска пустот</vt:lpstr>
      <vt:lpstr>Алгоритм</vt:lpstr>
      <vt:lpstr>Поиск пустот в графе знаний</vt:lpstr>
      <vt:lpstr>Заполнение пустот</vt:lpstr>
      <vt:lpstr>Поиск изоморфных подграфов </vt:lpstr>
      <vt:lpstr>Поиск похожих подграфов на основе эмбеддингов</vt:lpstr>
      <vt:lpstr>Заполнение пустот. Итог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Коган Александра Сергеевна</cp:lastModifiedBy>
  <cp:revision>19</cp:revision>
  <cp:lastPrinted>2021-11-11T13:08:42Z</cp:lastPrinted>
  <dcterms:created xsi:type="dcterms:W3CDTF">2021-11-11T08:52:47Z</dcterms:created>
  <dcterms:modified xsi:type="dcterms:W3CDTF">2025-06-18T16:43:55Z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