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71" r:id="rId5"/>
    <p:sldId id="286" r:id="rId6"/>
    <p:sldId id="287" r:id="rId7"/>
    <p:sldId id="288" r:id="rId8"/>
    <p:sldId id="290" r:id="rId9"/>
    <p:sldId id="289" r:id="rId10"/>
    <p:sldId id="291" r:id="rId11"/>
    <p:sldId id="292" r:id="rId12"/>
    <p:sldId id="293" r:id="rId13"/>
    <p:sldId id="285" r:id="rId14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798" autoAdjust="0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250" y="6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06/18/2025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06/18/2025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Москва,</a:t>
            </a:r>
          </a:p>
          <a:p>
            <a:r>
              <a:rPr lang="ru-RU" dirty="0"/>
              <a:t>2025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НУГ «Поймай бота»</a:t>
            </a:r>
          </a:p>
          <a:p>
            <a:r>
              <a:rPr lang="ru-RU" sz="2000" dirty="0"/>
              <a:t>Сериков Артём Игоревич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E10681-1A5A-689B-B6C4-7EC5E6F19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8123EDC-857D-7F5D-C866-1AB4B5468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C4EE15-C9B6-D31E-8799-77672481D4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DC6A1E1-F6CA-8CCE-4B0C-ADE97ABD3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 знаний научных статей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B284F0-E301-A66A-B9C3-34F7C5FDA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2"/>
          <a:lstStyle/>
          <a:p>
            <a:r>
              <a:rPr lang="ru-RU" sz="2000" dirty="0"/>
              <a:t>Источники: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WoS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Scopus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PubMed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Google Scholar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arXiv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IEEE Xplore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bioRxiv</a:t>
            </a:r>
            <a:endParaRPr lang="en-US" sz="2000" dirty="0"/>
          </a:p>
          <a:p>
            <a:r>
              <a:rPr lang="ru-RU" sz="2000" dirty="0"/>
              <a:t>Предобработка: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Лемматизация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Разбиение на предложения</a:t>
            </a:r>
          </a:p>
          <a:p>
            <a:endParaRPr lang="ru-RU" sz="2000" dirty="0"/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D3E83AD-82FF-1F32-A9CE-DA6B629863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</p:spTree>
    <p:extLst>
      <p:ext uri="{BB962C8B-B14F-4D97-AF65-F5344CB8AC3E}">
        <p14:creationId xmlns:p14="http://schemas.microsoft.com/office/powerpoint/2010/main" val="133890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546B7-B910-23C0-2328-7B41B9415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67A79363-C9DB-835C-4285-52E931EC5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175F52-1F4C-9A29-F1AB-7A634FE352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569AB0C-F6BF-3807-AA66-E631133E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поиска пустот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2D31F9-448B-B3FF-4EA8-BE01E684C8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379663"/>
            <a:ext cx="6340190" cy="3745092"/>
          </a:xfrm>
        </p:spPr>
        <p:txBody>
          <a:bodyPr numCol="1"/>
          <a:lstStyle/>
          <a:p>
            <a:r>
              <a:rPr lang="ru-RU" sz="2400" dirty="0"/>
              <a:t>Граф знаний - метрический граф в топологическом пространстве.</a:t>
            </a:r>
          </a:p>
          <a:p>
            <a:endParaRPr lang="ru-RU" sz="2400" dirty="0"/>
          </a:p>
          <a:p>
            <a:r>
              <a:rPr lang="ru-RU" sz="2400" dirty="0"/>
              <a:t>Подход на основе поиска персистентных гомологий в топологических пространствах.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68F8DBBE-EB32-E3C6-20F0-4FCBDAF28E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6684AE-740E-E902-7125-8AC41D6F5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457" y="2133780"/>
            <a:ext cx="3629025" cy="3990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1A280F-3170-A5C8-36D3-9C559E91F3E0}"/>
              </a:ext>
            </a:extLst>
          </p:cNvPr>
          <p:cNvSpPr txBox="1"/>
          <p:nvPr/>
        </p:nvSpPr>
        <p:spPr>
          <a:xfrm>
            <a:off x="7597615" y="6279603"/>
            <a:ext cx="3374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https://arxiv.org/pdf/2105.03629</a:t>
            </a:r>
          </a:p>
        </p:txBody>
      </p:sp>
    </p:spTree>
    <p:extLst>
      <p:ext uri="{BB962C8B-B14F-4D97-AF65-F5344CB8AC3E}">
        <p14:creationId xmlns:p14="http://schemas.microsoft.com/office/powerpoint/2010/main" val="304557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38A47-D634-780E-8388-F97F1897E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A111322-3A53-0BAA-B7DE-D49A86C761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D266B4-9AD2-BC12-AA30-2A4967EE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E2C2FE3-8D9E-42CA-8CD3-288B4BA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E8E5B7-D499-C941-F1DE-077BAF4ED1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Определение фильтрации – последовательности из комплексов Вьеториса-</a:t>
            </a:r>
            <a:r>
              <a:rPr lang="ru-RU" sz="2000" dirty="0" err="1"/>
              <a:t>Рипса</a:t>
            </a:r>
            <a:r>
              <a:rPr lang="ru-RU" sz="2000" dirty="0"/>
              <a:t> c набором радиусов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Составление граничной матрицы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Приведение граничной матрицы к нормальной форме Смита (алгоритм редукции)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Выделение столбцов, соответствующих </a:t>
            </a:r>
            <a:r>
              <a:rPr lang="ru-RU" sz="2000" dirty="0" err="1"/>
              <a:t>симплекам</a:t>
            </a:r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4B47E46-E96A-2315-3467-C4C7A53397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</p:spTree>
    <p:extLst>
      <p:ext uri="{BB962C8B-B14F-4D97-AF65-F5344CB8AC3E}">
        <p14:creationId xmlns:p14="http://schemas.microsoft.com/office/powerpoint/2010/main" val="173132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E16D2-0F3A-528E-DBCD-2F8CC3CBD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1B0F338-6627-41FF-44AB-726209541C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02BCE4-46EA-C66C-D0BF-8547E6DA1C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036F1F2-6B28-D99E-924A-2B0A06CA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Поиск пустот в графе знаний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Текст 4">
                <a:extLst>
                  <a:ext uri="{FF2B5EF4-FFF2-40B4-BE49-F238E27FC236}">
                    <a16:creationId xmlns:a16="http://schemas.microsoft.com/office/drawing/2014/main" id="{DEF4FB4E-66B8-323F-E4A9-D02CF9FCD0FB}"/>
                  </a:ext>
                </a:extLst>
              </p:cNvPr>
              <p:cNvSpPr>
                <a:spLocks noGrp="1"/>
              </p:cNvSpPr>
              <p:nvPr>
                <p:ph type="body" sz="quarter" idx="12"/>
              </p:nvPr>
            </p:nvSpPr>
            <p:spPr/>
            <p:txBody>
              <a:bodyPr numCol="1"/>
              <a:lstStyle/>
              <a:p>
                <a:r>
                  <a:rPr lang="ru-RU" sz="2000" dirty="0"/>
                  <a:t>Выделение пустот графа знаний научных статей</a:t>
                </a:r>
              </a:p>
              <a:p>
                <a:endParaRPr lang="ru-RU" sz="2000" dirty="0"/>
              </a:p>
              <a:p>
                <a:r>
                  <a:rPr lang="ru-RU" sz="2000" dirty="0"/>
                  <a:t>Широкомасштабный эксперимент с помощью </a:t>
                </a:r>
                <a:r>
                  <a:rPr lang="en-US" sz="2000" dirty="0" err="1"/>
                  <a:t>cHARISMa</a:t>
                </a:r>
                <a:r>
                  <a:rPr lang="en-US" sz="2000" dirty="0"/>
                  <a:t>.</a:t>
                </a:r>
                <a:endParaRPr lang="ru-RU" sz="2000" dirty="0"/>
              </a:p>
              <a:p>
                <a:endParaRPr lang="ru-RU" sz="2000" dirty="0"/>
              </a:p>
              <a:p>
                <a:r>
                  <a:rPr lang="ru-RU" sz="2000" dirty="0"/>
                  <a:t>Выделены 2 набора пустот</a:t>
                </a:r>
                <a:r>
                  <a:rPr lang="en-US" sz="2000" dirty="0"/>
                  <a:t> (</a:t>
                </a:r>
                <a:r>
                  <a:rPr lang="ru-RU" sz="2000" dirty="0"/>
                  <a:t>в зависимости от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1" smtClean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sz="2000" dirty="0"/>
                  <a:t>)</a:t>
                </a:r>
                <a:r>
                  <a:rPr lang="ru-RU" sz="20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10 пустот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11 пустот</a:t>
                </a:r>
              </a:p>
            </p:txBody>
          </p:sp>
        </mc:Choice>
        <mc:Fallback>
          <p:sp>
            <p:nvSpPr>
              <p:cNvPr id="5" name="Текст 4">
                <a:extLst>
                  <a:ext uri="{FF2B5EF4-FFF2-40B4-BE49-F238E27FC236}">
                    <a16:creationId xmlns:a16="http://schemas.microsoft.com/office/drawing/2014/main" id="{DEF4FB4E-66B8-323F-E4A9-D02CF9FCD0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blipFill>
                <a:blip r:embed="rId2"/>
                <a:stretch>
                  <a:fillRect l="-1378" t="-2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Текст 5">
            <a:extLst>
              <a:ext uri="{FF2B5EF4-FFF2-40B4-BE49-F238E27FC236}">
                <a16:creationId xmlns:a16="http://schemas.microsoft.com/office/drawing/2014/main" id="{91AF2D69-F3F0-64EC-3F5E-A6EEF8A47F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</p:spTree>
    <p:extLst>
      <p:ext uri="{BB962C8B-B14F-4D97-AF65-F5344CB8AC3E}">
        <p14:creationId xmlns:p14="http://schemas.microsoft.com/office/powerpoint/2010/main" val="425920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D72BB-57BE-C074-CF5C-22EECBA72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B56F1AD-9BB3-D6CB-0BE6-473C73887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30536A-CFFE-924C-6596-C9AF3F9997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ACBA8A1-3469-D0B9-DCC2-1C8252DD5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Заполнение пустот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8F3AE8-C042-FE66-D4B7-2DCD5B41B2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ru-RU" sz="2000" dirty="0"/>
              <a:t>Методы машинного обучения + анализ графа</a:t>
            </a:r>
            <a:endParaRPr lang="en-US" sz="2000" dirty="0"/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Поиск изоморфных подграфов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Поиск похожих подграфов на основе эмбеддингов</a:t>
            </a:r>
          </a:p>
          <a:p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9D225A83-8DBE-9371-EB52-EE65391FE7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</p:spTree>
    <p:extLst>
      <p:ext uri="{BB962C8B-B14F-4D97-AF65-F5344CB8AC3E}">
        <p14:creationId xmlns:p14="http://schemas.microsoft.com/office/powerpoint/2010/main" val="296261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52CD9-FDDB-CA8B-5F0D-B88E92313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20253B7-9BEF-C817-414D-DC5B1CFDA1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A7AA6C-0150-7D1A-1BFE-EE712A303B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CB4F33B-A6EB-D08C-49BF-97FA5F3F7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Поиск изоморфных подграфов</a:t>
            </a:r>
            <a:br>
              <a:rPr lang="en-US" dirty="0"/>
            </a:b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FBB446-2E22-1DDD-3B42-7AE1230A26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ru-RU" sz="2000" dirty="0"/>
              <a:t>Идея: если графы имеют одинаковую структуру – отношения между соответствующими узлами одинаковы</a:t>
            </a:r>
          </a:p>
          <a:p>
            <a:endParaRPr lang="ru-RU" sz="2000" dirty="0"/>
          </a:p>
          <a:p>
            <a:r>
              <a:rPr lang="ru-RU" sz="2000" dirty="0"/>
              <a:t>Методы поиска изоморфных подграфов: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VF2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gSpan</a:t>
            </a:r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D6FB8CAC-5B1E-FC49-A712-286FBFE52E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DE9EA4-1607-F5CF-E59B-72F0D253B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415" y="2904421"/>
            <a:ext cx="3829050" cy="26955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EF79251-78CC-6E8E-984A-8CEC82F64E73}"/>
              </a:ext>
            </a:extLst>
          </p:cNvPr>
          <p:cNvSpPr txBox="1"/>
          <p:nvPr/>
        </p:nvSpPr>
        <p:spPr>
          <a:xfrm>
            <a:off x="6257035" y="575484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https://sites.cs.ucsb.edu/~xyan/papers/gSpan-short.pdf</a:t>
            </a:r>
          </a:p>
        </p:txBody>
      </p:sp>
    </p:spTree>
    <p:extLst>
      <p:ext uri="{BB962C8B-B14F-4D97-AF65-F5344CB8AC3E}">
        <p14:creationId xmlns:p14="http://schemas.microsoft.com/office/powerpoint/2010/main" val="188917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D7D14-06BF-7359-C3A3-E8E39AEC8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44FB388-F2A9-B31D-DE69-69CF63364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8D2C39-364F-7AA8-A524-09F3D53478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832378A-DEF7-AA3C-6FC3-C2575F78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Поиск похожих подграфов на основе эмбеддингов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84DB69-BA6C-1964-C0C9-B71CDE72C6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ru-RU" sz="2000" dirty="0"/>
              <a:t>Идея: использовать эмбеддинги узлов и ребер графа</a:t>
            </a:r>
          </a:p>
          <a:p>
            <a:r>
              <a:rPr lang="ru-RU" sz="2000" dirty="0"/>
              <a:t>Гипотеза: похожие подграфы имеют эмбеддинги в одной окрестности</a:t>
            </a:r>
          </a:p>
          <a:p>
            <a:endParaRPr lang="ru-RU" sz="2000" dirty="0"/>
          </a:p>
          <a:p>
            <a:r>
              <a:rPr lang="ru-RU" sz="2000" dirty="0"/>
              <a:t>Эмбеддинги узлов графа: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DeepWalk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Node2Vec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GraphSAGE</a:t>
            </a:r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E7666EC-2398-6124-6C17-8857023C91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8FFDE56-B5D9-4FCD-9EDC-7F824311E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862" y="3703320"/>
            <a:ext cx="6315075" cy="2057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813F253-9508-70ED-049E-A6082F292971}"/>
              </a:ext>
            </a:extLst>
          </p:cNvPr>
          <p:cNvSpPr txBox="1"/>
          <p:nvPr/>
        </p:nvSpPr>
        <p:spPr>
          <a:xfrm>
            <a:off x="6717983" y="5760720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https://arxiv.org/pdf/1403.6652</a:t>
            </a:r>
          </a:p>
        </p:txBody>
      </p:sp>
    </p:spTree>
    <p:extLst>
      <p:ext uri="{BB962C8B-B14F-4D97-AF65-F5344CB8AC3E}">
        <p14:creationId xmlns:p14="http://schemas.microsoft.com/office/powerpoint/2010/main" val="183621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5112B-F15C-E169-9333-73C736187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589E00A-94AD-52FE-B3AB-8F74231A5F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Компьютерных Наук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BF6BD3-F96D-B691-1374-C19087430C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НУГ Поймай бота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984B201-7A38-247D-9B51-F3A935B6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Заполнение пустот. Итог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961023-87F5-EA0F-18E5-E575588CE5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2"/>
          <a:lstStyle/>
          <a:p>
            <a:r>
              <a:rPr lang="ru-RU" sz="2000" dirty="0"/>
              <a:t>Поиск изоморфных подграфов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Точное соответствие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Медленно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Большие затраты памяти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r>
              <a:rPr lang="ru-RU" sz="2000" dirty="0"/>
              <a:t>Поиск похожих подграфов на основе эмбеддингов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Более эффективен по времени и памяти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Учитывает семантическую схожесть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Качество сильно зависит от качества эмбеддингов</a:t>
            </a:r>
          </a:p>
          <a:p>
            <a:endParaRPr lang="ru-RU" sz="20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3E7DAFA-1423-971F-5517-6F61DA7A725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Поймай бота: графы знаний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CB53D5-ADB6-BFF8-04FF-04B432D2FB34}"/>
              </a:ext>
            </a:extLst>
          </p:cNvPr>
          <p:cNvSpPr txBox="1"/>
          <p:nvPr/>
        </p:nvSpPr>
        <p:spPr>
          <a:xfrm>
            <a:off x="2366004" y="6000750"/>
            <a:ext cx="7459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2000" dirty="0">
                <a:latin typeface="HSE Sans" panose="02000000000000000000" pitchFamily="2" charset="0"/>
              </a:rPr>
              <a:t>Нет универсального решения, требуется комбинированный метод</a:t>
            </a:r>
          </a:p>
        </p:txBody>
      </p:sp>
    </p:spTree>
    <p:extLst>
      <p:ext uri="{BB962C8B-B14F-4D97-AF65-F5344CB8AC3E}">
        <p14:creationId xmlns:p14="http://schemas.microsoft.com/office/powerpoint/2010/main" val="95921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364</Words>
  <Application>Microsoft Office PowerPoint</Application>
  <PresentationFormat>Широкоэкранный</PresentationFormat>
  <Paragraphs>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HSE Sans</vt:lpstr>
      <vt:lpstr>Office Theme</vt:lpstr>
      <vt:lpstr>Поймай бота: графы знаний</vt:lpstr>
      <vt:lpstr>Граф знаний научных статей</vt:lpstr>
      <vt:lpstr>Алгоритм поиска пустот</vt:lpstr>
      <vt:lpstr>Алгоритм</vt:lpstr>
      <vt:lpstr>Поиск пустот в графе знаний</vt:lpstr>
      <vt:lpstr>Заполнение пустот</vt:lpstr>
      <vt:lpstr>Поиск изоморфных подграфов </vt:lpstr>
      <vt:lpstr>Поиск похожих подграфов на основе эмбеддингов</vt:lpstr>
      <vt:lpstr>Заполнение пустот. Итог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Коган Александра Сергеевна</cp:lastModifiedBy>
  <cp:revision>19</cp:revision>
  <cp:lastPrinted>2021-11-11T13:08:42Z</cp:lastPrinted>
  <dcterms:created xsi:type="dcterms:W3CDTF">2021-11-11T08:52:47Z</dcterms:created>
  <dcterms:modified xsi:type="dcterms:W3CDTF">2025-06-18T16:43:55Z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