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71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285" r:id="rId19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5" userDrawn="1">
          <p15:clr>
            <a:srgbClr val="A4A3A4"/>
          </p15:clr>
        </p15:guide>
        <p15:guide id="4" pos="1209" userDrawn="1">
          <p15:clr>
            <a:srgbClr val="A4A3A4"/>
          </p15:clr>
        </p15:guide>
        <p15:guide id="5" pos="2955" userDrawn="1">
          <p15:clr>
            <a:srgbClr val="A4A3A4"/>
          </p15:clr>
        </p15:guide>
        <p15:guide id="6" pos="2071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702" userDrawn="1">
          <p15:clr>
            <a:srgbClr val="A4A3A4"/>
          </p15:clr>
        </p15:guide>
        <p15:guide id="11" pos="5586" userDrawn="1">
          <p15:clr>
            <a:srgbClr val="A4A3A4"/>
          </p15:clr>
        </p15:guide>
        <p15:guide id="12" pos="7333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5" pos="6471" userDrawn="1">
          <p15:clr>
            <a:srgbClr val="A4A3A4"/>
          </p15:clr>
        </p15:guide>
        <p15:guide id="16" orient="horz" pos="9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тьков Юрий Юрьевич" initials="КЮЮ" lastIdx="4" clrIdx="0">
    <p:extLst>
      <p:ext uri="{19B8F6BF-5375-455C-9EA6-DF929625EA0E}">
        <p15:presenceInfo xmlns:p15="http://schemas.microsoft.com/office/powerpoint/2012/main" userId="S::ykutkov@hse.ru::45dbd1ed-eea1-4925-9fa4-5001421b49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9C63"/>
    <a:srgbClr val="96628C"/>
    <a:srgbClr val="11A0D7"/>
    <a:srgbClr val="E61F3D"/>
    <a:srgbClr val="CD5A5A"/>
    <a:srgbClr val="FFD746"/>
    <a:srgbClr val="0E2D69"/>
    <a:srgbClr val="D9D9D9"/>
    <a:srgbClr val="EB681F"/>
    <a:srgbClr val="234A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878" autoAdjust="0"/>
    <p:restoredTop sz="94694"/>
  </p:normalViewPr>
  <p:slideViewPr>
    <p:cSldViewPr snapToGrid="0" snapToObjects="1">
      <p:cViewPr varScale="1">
        <p:scale>
          <a:sx n="71" d="100"/>
          <a:sy n="71" d="100"/>
        </p:scale>
        <p:origin x="331" y="62"/>
      </p:cViewPr>
      <p:guideLst>
        <p:guide pos="325"/>
        <p:guide pos="1209"/>
        <p:guide pos="2955"/>
        <p:guide pos="2071"/>
        <p:guide pos="3840"/>
        <p:guide pos="4702"/>
        <p:guide pos="5586"/>
        <p:guide pos="7333"/>
        <p:guide orient="horz" pos="3952"/>
        <p:guide pos="6471"/>
        <p:guide orient="horz" pos="9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34" d="100"/>
          <a:sy n="134" d="100"/>
        </p:scale>
        <p:origin x="3648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1BF4-8B2C-784B-9959-B59A059012C3}" type="datetimeFigureOut">
              <a:rPr lang="en-RU" smtClean="0"/>
              <a:t>06/24/2025</a:t>
            </a:fld>
            <a:endParaRPr lang="en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48903-8EB5-294E-A216-6B54B0368783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3168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95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328428E-0D3D-6E4B-BAC0-3F63BAF7DB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86CF47C6-D972-9E44-A717-6848F348939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412FEF63-77C0-7C4A-B9BE-4BC0EEEEB78C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C4F550E9-E979-284D-B65F-44E092DD9D0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A39D099-B515-F343-BF7A-A95468DA3860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396B1F99-9711-C64F-A7C9-4F1D89E7F11D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9C21DFE9-C3B2-C54E-9275-7776355F73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5A73F99D-6D58-724E-ADB3-150D9B24F8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7E89E360-BE39-5041-BAD6-C7B708340A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Заголовок 31">
            <a:extLst>
              <a:ext uri="{FF2B5EF4-FFF2-40B4-BE49-F238E27FC236}">
                <a16:creationId xmlns:a16="http://schemas.microsoft.com/office/drawing/2014/main" id="{1C20890C-BC1C-0745-9AF3-46700BA2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Дополнительная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цветовая гамма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CA2589F7-4500-024F-8E07-D726629A59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Для оформления графиков, таблиц, диаграмм могут потребоваться дополнительные цвета и вы совершенно правы, задавая вопрос, какие цвета использовать и где их взять. Мы предлагаем использовать палитру цветов Вышки для этих целей.</a:t>
            </a: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D2CA403A-98E7-6C42-8F44-30AB6622C802}"/>
              </a:ext>
            </a:extLst>
          </p:cNvPr>
          <p:cNvSpPr/>
          <p:nvPr userDrawn="1"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42ABAA5D-E7AB-6E48-9D43-A48178C9BDD4}"/>
              </a:ext>
            </a:extLst>
          </p:cNvPr>
          <p:cNvSpPr/>
          <p:nvPr userDrawn="1"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9F185A-8F67-9C42-A7C5-87E483F4FC19}"/>
              </a:ext>
            </a:extLst>
          </p:cNvPr>
          <p:cNvSpPr/>
          <p:nvPr userDrawn="1"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79AE0F6-4E37-6C4D-AF45-824EEE489A15}"/>
              </a:ext>
            </a:extLst>
          </p:cNvPr>
          <p:cNvSpPr/>
          <p:nvPr userDrawn="1"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id="{330C0EA4-7FD1-CE4D-AC95-8C484C5AC790}"/>
              </a:ext>
            </a:extLst>
          </p:cNvPr>
          <p:cNvSpPr/>
          <p:nvPr userDrawn="1"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6" name="Oval 29">
            <a:extLst>
              <a:ext uri="{FF2B5EF4-FFF2-40B4-BE49-F238E27FC236}">
                <a16:creationId xmlns:a16="http://schemas.microsoft.com/office/drawing/2014/main" id="{4C53CF3D-7EFB-DF4F-8EA6-5644574E9AFB}"/>
              </a:ext>
            </a:extLst>
          </p:cNvPr>
          <p:cNvSpPr/>
          <p:nvPr userDrawn="1"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7" name="Oval 33">
            <a:extLst>
              <a:ext uri="{FF2B5EF4-FFF2-40B4-BE49-F238E27FC236}">
                <a16:creationId xmlns:a16="http://schemas.microsoft.com/office/drawing/2014/main" id="{B42CE88A-E9A3-2A4E-BD50-EB37311F39EC}"/>
              </a:ext>
            </a:extLst>
          </p:cNvPr>
          <p:cNvSpPr/>
          <p:nvPr userDrawn="1"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8" name="Oval 34">
            <a:extLst>
              <a:ext uri="{FF2B5EF4-FFF2-40B4-BE49-F238E27FC236}">
                <a16:creationId xmlns:a16="http://schemas.microsoft.com/office/drawing/2014/main" id="{B699EFDF-DB9D-3C4F-9D1F-461508017BDA}"/>
              </a:ext>
            </a:extLst>
          </p:cNvPr>
          <p:cNvSpPr/>
          <p:nvPr userDrawn="1"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9" name="Oval 35">
            <a:extLst>
              <a:ext uri="{FF2B5EF4-FFF2-40B4-BE49-F238E27FC236}">
                <a16:creationId xmlns:a16="http://schemas.microsoft.com/office/drawing/2014/main" id="{5DF3131C-EEA1-5446-B567-C9DA0A2A1AFF}"/>
              </a:ext>
            </a:extLst>
          </p:cNvPr>
          <p:cNvSpPr/>
          <p:nvPr userDrawn="1"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0" name="Oval 36">
            <a:extLst>
              <a:ext uri="{FF2B5EF4-FFF2-40B4-BE49-F238E27FC236}">
                <a16:creationId xmlns:a16="http://schemas.microsoft.com/office/drawing/2014/main" id="{6D03B317-B61D-2945-8C0A-A6EBD87ACD07}"/>
              </a:ext>
            </a:extLst>
          </p:cNvPr>
          <p:cNvSpPr/>
          <p:nvPr userDrawn="1"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1" name="Oval 37">
            <a:extLst>
              <a:ext uri="{FF2B5EF4-FFF2-40B4-BE49-F238E27FC236}">
                <a16:creationId xmlns:a16="http://schemas.microsoft.com/office/drawing/2014/main" id="{9C0266F1-C0B7-624A-A873-5F2C8801E766}"/>
              </a:ext>
            </a:extLst>
          </p:cNvPr>
          <p:cNvSpPr/>
          <p:nvPr userDrawn="1"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2" name="Oval 38">
            <a:extLst>
              <a:ext uri="{FF2B5EF4-FFF2-40B4-BE49-F238E27FC236}">
                <a16:creationId xmlns:a16="http://schemas.microsoft.com/office/drawing/2014/main" id="{30C0C10E-388C-9843-8270-19D471BD3756}"/>
              </a:ext>
            </a:extLst>
          </p:cNvPr>
          <p:cNvSpPr/>
          <p:nvPr userDrawn="1"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3" name="Oval 39">
            <a:extLst>
              <a:ext uri="{FF2B5EF4-FFF2-40B4-BE49-F238E27FC236}">
                <a16:creationId xmlns:a16="http://schemas.microsoft.com/office/drawing/2014/main" id="{87047EA3-79D2-8644-A568-E64AA1D7D370}"/>
              </a:ext>
            </a:extLst>
          </p:cNvPr>
          <p:cNvSpPr/>
          <p:nvPr userDrawn="1"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4" name="Oval 40">
            <a:extLst>
              <a:ext uri="{FF2B5EF4-FFF2-40B4-BE49-F238E27FC236}">
                <a16:creationId xmlns:a16="http://schemas.microsoft.com/office/drawing/2014/main" id="{7F5D1C6B-4E6B-0346-A5DC-C511DB14EFD6}"/>
              </a:ext>
            </a:extLst>
          </p:cNvPr>
          <p:cNvSpPr/>
          <p:nvPr userDrawn="1"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5" name="Oval 41">
            <a:extLst>
              <a:ext uri="{FF2B5EF4-FFF2-40B4-BE49-F238E27FC236}">
                <a16:creationId xmlns:a16="http://schemas.microsoft.com/office/drawing/2014/main" id="{EB421DBA-35DE-2C4F-A89E-27F0998EF4E8}"/>
              </a:ext>
            </a:extLst>
          </p:cNvPr>
          <p:cNvSpPr/>
          <p:nvPr userDrawn="1"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6" name="Oval 42">
            <a:extLst>
              <a:ext uri="{FF2B5EF4-FFF2-40B4-BE49-F238E27FC236}">
                <a16:creationId xmlns:a16="http://schemas.microsoft.com/office/drawing/2014/main" id="{081BD842-A9A1-5B44-81ED-A97BA390032B}"/>
              </a:ext>
            </a:extLst>
          </p:cNvPr>
          <p:cNvSpPr/>
          <p:nvPr userDrawn="1"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7" name="Oval 43">
            <a:extLst>
              <a:ext uri="{FF2B5EF4-FFF2-40B4-BE49-F238E27FC236}">
                <a16:creationId xmlns:a16="http://schemas.microsoft.com/office/drawing/2014/main" id="{036EE7D2-A33A-434C-B272-C82E2CDD4D4D}"/>
              </a:ext>
            </a:extLst>
          </p:cNvPr>
          <p:cNvSpPr/>
          <p:nvPr userDrawn="1"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8" name="Oval 44">
            <a:extLst>
              <a:ext uri="{FF2B5EF4-FFF2-40B4-BE49-F238E27FC236}">
                <a16:creationId xmlns:a16="http://schemas.microsoft.com/office/drawing/2014/main" id="{7DD65DA4-F076-C242-813E-8C17DCABCCFB}"/>
              </a:ext>
            </a:extLst>
          </p:cNvPr>
          <p:cNvSpPr/>
          <p:nvPr userDrawn="1"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9" name="Oval 45">
            <a:extLst>
              <a:ext uri="{FF2B5EF4-FFF2-40B4-BE49-F238E27FC236}">
                <a16:creationId xmlns:a16="http://schemas.microsoft.com/office/drawing/2014/main" id="{8A44D99D-BF66-2848-B460-F59D8ECF5690}"/>
              </a:ext>
            </a:extLst>
          </p:cNvPr>
          <p:cNvSpPr/>
          <p:nvPr userDrawn="1"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40" name="Oval 46">
            <a:extLst>
              <a:ext uri="{FF2B5EF4-FFF2-40B4-BE49-F238E27FC236}">
                <a16:creationId xmlns:a16="http://schemas.microsoft.com/office/drawing/2014/main" id="{9B130CEB-3D74-B647-BA6B-32F7D70FD354}"/>
              </a:ext>
            </a:extLst>
          </p:cNvPr>
          <p:cNvSpPr/>
          <p:nvPr userDrawn="1"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6705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938052A0-3DF0-DC47-B7E0-C20EF981C230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8C6147F0-3CA1-264C-B2B2-F88597196943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2CDF50E-4D58-AF4A-ABFD-140AF88B3681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3C71A0C3-CD3E-0748-98E5-6B2507CAB296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9856D01B-EC9A-6047-B7FB-D47084AB3F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83E23342-AC91-354A-9A28-A14FF7BAD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BB1CCE68-8F57-1A41-BC43-633D2EFC80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0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234703-C735-5D41-99C2-019C7EBECC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2F59B5-E815-AE43-BAE2-FA594BB42C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310809" y="2643809"/>
            <a:ext cx="1570383" cy="157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6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en-RU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8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FDC66DB8-29BC-5940-A721-40F1002145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DE27C859-478F-3648-8A9D-2C85DBDCAC0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58EA1144-CFD8-1D47-B430-7014F576043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96EDC73C-5A3C-014E-8E52-04CAFCA9B20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5E88681-53A8-3B45-B80A-372EDFB53883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EDA7D8BF-DF37-704F-B77F-7E40752ACE25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5026DBD8-54A3-1446-9D3B-BA2B38460F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E8AA3569-5054-7D47-AB14-BCFB0440D0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Заголовок 31">
            <a:extLst>
              <a:ext uri="{FF2B5EF4-FFF2-40B4-BE49-F238E27FC236}">
                <a16:creationId xmlns:a16="http://schemas.microsoft.com/office/drawing/2014/main" id="{76942483-EB13-0A4B-8060-DB65024C2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66FAD63B-F743-0F47-BBE3-D773176670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11057971" cy="3745092"/>
          </a:xfrm>
        </p:spPr>
        <p:txBody>
          <a:bodyPr lIns="0" tIns="0" rIns="0" numCol="3" spcCol="25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300" dirty="0">
                <a:latin typeface="HSE Sans" panose="02000000000000000000" pitchFamily="2" charset="0"/>
              </a:rPr>
              <a:t>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</a:t>
            </a:r>
          </a:p>
        </p:txBody>
      </p:sp>
      <p:sp>
        <p:nvSpPr>
          <p:cNvPr id="18" name="Текст 39">
            <a:extLst>
              <a:ext uri="{FF2B5EF4-FFF2-40B4-BE49-F238E27FC236}">
                <a16:creationId xmlns:a16="http://schemas.microsoft.com/office/drawing/2014/main" id="{8A048480-30C9-044E-8C2E-0F67398FE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18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0E78CA68-7A0C-CF41-9AC6-A547FB9EC3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45DC512A-A23B-B24D-A1F6-6793976867CF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21F91649-DF0F-5F45-A43B-2CED9ACDD04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3137B760-1A50-1845-B7F2-1EF31C71C72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5ECCF8F-5855-7943-B503-5573887A534D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FB81B23D-CDD8-E64C-9887-3540F7EE1C4B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C2D710AE-3CBE-5940-A7EB-F96132E659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FCC5A33D-0A3C-F140-B745-367744A5F3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5163BE0A-A745-414A-AF21-D968BD69D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B3D47CF6-5FC1-2346-8894-A7CC39063D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CD14B8F3-89C2-9F45-809E-D1EAF85AC5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9892" y="2379663"/>
            <a:ext cx="5383968" cy="3451794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Небольшую фразу, с важной информацией, можно выделить, набрав ее более крупным кеглем, чем обычный  текст. Делать это часто не рекомендуется.</a:t>
            </a:r>
          </a:p>
          <a:p>
            <a:pPr lvl="0"/>
            <a:endParaRPr lang="ru-RU" dirty="0"/>
          </a:p>
        </p:txBody>
      </p:sp>
      <p:sp>
        <p:nvSpPr>
          <p:cNvPr id="24" name="Текст 39">
            <a:extLst>
              <a:ext uri="{FF2B5EF4-FFF2-40B4-BE49-F238E27FC236}">
                <a16:creationId xmlns:a16="http://schemas.microsoft.com/office/drawing/2014/main" id="{3BE4279A-8109-B244-B721-18F10C696B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5" name="Заголовок 31">
            <a:extLst>
              <a:ext uri="{FF2B5EF4-FFF2-40B4-BE49-F238E27FC236}">
                <a16:creationId xmlns:a16="http://schemas.microsoft.com/office/drawing/2014/main" id="{B32DC3D4-97A5-3E4F-A29B-422D5E312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9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E89D752-CAC6-0943-9A3D-4C52DBF50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64D89E64-93BB-044D-B3D4-8F2679C5CA4C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D0C3B169-866D-C645-AF76-00F8C2A97E9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FDDF48AB-D8AE-0E42-A544-8EA5B8744778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6DF89EC-1E7C-3B40-85F4-6D19A7D29AC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019D6862-BD52-734D-9E19-38C147CA2D2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A9BD5ADD-B3F2-C342-82F7-83683F040D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4F15CBC0-FC8B-744E-95A7-C9863CDC31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BC3B54AA-A0BD-E646-B3B7-C0E724D26D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B3F16318-C9C3-B948-A508-4BC53D0B7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8" name="Текст 35">
            <a:extLst>
              <a:ext uri="{FF2B5EF4-FFF2-40B4-BE49-F238E27FC236}">
                <a16:creationId xmlns:a16="http://schemas.microsoft.com/office/drawing/2014/main" id="{23B3E5FB-BBCE-4149-AD9A-8CAB06CC9F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  <p:sp>
        <p:nvSpPr>
          <p:cNvPr id="19" name="Текст 35">
            <a:extLst>
              <a:ext uri="{FF2B5EF4-FFF2-40B4-BE49-F238E27FC236}">
                <a16:creationId xmlns:a16="http://schemas.microsoft.com/office/drawing/2014/main" id="{658542D3-7E45-6E46-8039-27C4C43DD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57965DCA-4776-7546-97FD-A69317A34CF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1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11D7C3EB-CCEB-E142-9753-8B2D75A0A8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527C9F89-51CC-D243-9351-73AB081DB944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F09EE119-6C80-E846-95F9-BB3907664128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C0A681B-44BF-6A46-98D8-483EF13B9114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5A5D7C-EB12-9D4D-A99A-4B26C81B738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D4C3D74D-BE91-9547-ADCA-ACCE93C1878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3E0AB43B-5E98-6042-A282-C61E0C5A37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7388A8DF-D130-5445-A3F8-F96E1202BA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02CBC466-1703-7541-94E4-AC76F4E6D9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5812BF3C-1D24-3640-84D2-BFFCA525AE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BCBBDD44-9DC9-F74E-979F-120A7BBD4EE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7C68DF7B-E804-E44B-83DF-5DC36AF76F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8" y="1447064"/>
            <a:ext cx="4322762" cy="70320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графика. Обратите внимание, что название графика набирается меньшим кеглем, чем заголовок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 (16pt)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8" name="Текст 35">
            <a:extLst>
              <a:ext uri="{FF2B5EF4-FFF2-40B4-BE49-F238E27FC236}">
                <a16:creationId xmlns:a16="http://schemas.microsoft.com/office/drawing/2014/main" id="{89E931D8-2901-A54D-86EA-096E47B818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8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con&#10;&#10;Description automatically generated">
            <a:extLst>
              <a:ext uri="{FF2B5EF4-FFF2-40B4-BE49-F238E27FC236}">
                <a16:creationId xmlns:a16="http://schemas.microsoft.com/office/drawing/2014/main" id="{E9A64721-E55E-8749-B29E-51DD895593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7" name="Straight Connector 19">
            <a:extLst>
              <a:ext uri="{FF2B5EF4-FFF2-40B4-BE49-F238E27FC236}">
                <a16:creationId xmlns:a16="http://schemas.microsoft.com/office/drawing/2014/main" id="{B0C162B7-B84F-874A-960E-31F512518C6E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1">
            <a:extLst>
              <a:ext uri="{FF2B5EF4-FFF2-40B4-BE49-F238E27FC236}">
                <a16:creationId xmlns:a16="http://schemas.microsoft.com/office/drawing/2014/main" id="{1CB321BB-9FE3-294F-85D8-AA7DC75CA4AF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5">
            <a:extLst>
              <a:ext uri="{FF2B5EF4-FFF2-40B4-BE49-F238E27FC236}">
                <a16:creationId xmlns:a16="http://schemas.microsoft.com/office/drawing/2014/main" id="{0A610A45-8712-8A45-AFB3-931CF468EC3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460EF6-ECAD-8941-8132-1B3E005D606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1" name="Straight Connector 59">
            <a:extLst>
              <a:ext uri="{FF2B5EF4-FFF2-40B4-BE49-F238E27FC236}">
                <a16:creationId xmlns:a16="http://schemas.microsoft.com/office/drawing/2014/main" id="{41AE56A2-5FAA-FD44-AE1A-338E1E304184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37">
            <a:extLst>
              <a:ext uri="{FF2B5EF4-FFF2-40B4-BE49-F238E27FC236}">
                <a16:creationId xmlns:a16="http://schemas.microsoft.com/office/drawing/2014/main" id="{D9986185-6D5E-FD48-A5CA-AF2D5B58A3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3" name="Текст 39">
            <a:extLst>
              <a:ext uri="{FF2B5EF4-FFF2-40B4-BE49-F238E27FC236}">
                <a16:creationId xmlns:a16="http://schemas.microsoft.com/office/drawing/2014/main" id="{5DBFD327-E3A8-944A-AABF-7D813AD0F1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D206FCE0-05C3-2C45-A7D6-1FC287C017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3B28B62E-5EE9-834C-9BB6-BD66079B8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4" name="Текст 35">
            <a:extLst>
              <a:ext uri="{FF2B5EF4-FFF2-40B4-BE49-F238E27FC236}">
                <a16:creationId xmlns:a16="http://schemas.microsoft.com/office/drawing/2014/main" id="{621215DE-C1FD-2B4C-B236-AF679CF906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076" y="4103994"/>
            <a:ext cx="2758143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5" name="Текст 35">
            <a:extLst>
              <a:ext uri="{FF2B5EF4-FFF2-40B4-BE49-F238E27FC236}">
                <a16:creationId xmlns:a16="http://schemas.microsoft.com/office/drawing/2014/main" id="{8BC2F90D-0CE0-574C-A7C1-EAA3E6F1AB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007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6" name="Текст 35">
            <a:extLst>
              <a:ext uri="{FF2B5EF4-FFF2-40B4-BE49-F238E27FC236}">
                <a16:creationId xmlns:a16="http://schemas.microsoft.com/office/drawing/2014/main" id="{239E188B-2696-8A48-9F8A-36223EEF61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18938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379BF4C6-F899-294C-B88E-8363AFBEEC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076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152</a:t>
            </a:r>
            <a:endParaRPr lang="ru-RU" dirty="0"/>
          </a:p>
        </p:txBody>
      </p:sp>
      <p:sp>
        <p:nvSpPr>
          <p:cNvPr id="29" name="Текст 27">
            <a:extLst>
              <a:ext uri="{FF2B5EF4-FFF2-40B4-BE49-F238E27FC236}">
                <a16:creationId xmlns:a16="http://schemas.microsoft.com/office/drawing/2014/main" id="{DE7F352B-F6D9-B545-A835-443A55956E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007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95</a:t>
            </a:r>
            <a:endParaRPr lang="ru-RU" dirty="0"/>
          </a:p>
        </p:txBody>
      </p:sp>
      <p:sp>
        <p:nvSpPr>
          <p:cNvPr id="30" name="Текст 27">
            <a:extLst>
              <a:ext uri="{FF2B5EF4-FFF2-40B4-BE49-F238E27FC236}">
                <a16:creationId xmlns:a16="http://schemas.microsoft.com/office/drawing/2014/main" id="{D1D5AF9F-C1B0-7842-8789-1DB8963D98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18938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284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05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5425806-16DD-844E-927C-26E7143A9E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6" name="Straight Connector 19">
            <a:extLst>
              <a:ext uri="{FF2B5EF4-FFF2-40B4-BE49-F238E27FC236}">
                <a16:creationId xmlns:a16="http://schemas.microsoft.com/office/drawing/2014/main" id="{479746FF-3282-DF46-9D7C-D80431604A55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51B44297-B0E7-D74D-B291-D39A0D468B42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5">
            <a:extLst>
              <a:ext uri="{FF2B5EF4-FFF2-40B4-BE49-F238E27FC236}">
                <a16:creationId xmlns:a16="http://schemas.microsoft.com/office/drawing/2014/main" id="{0EA4A057-F0CB-E04F-B472-4A1ABFB64C66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64502F5-56EE-354B-A3B1-E79F8B00517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0" name="Straight Connector 59">
            <a:extLst>
              <a:ext uri="{FF2B5EF4-FFF2-40B4-BE49-F238E27FC236}">
                <a16:creationId xmlns:a16="http://schemas.microsoft.com/office/drawing/2014/main" id="{A80E0956-5C10-CC40-A426-CBD2E0C4158E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37">
            <a:extLst>
              <a:ext uri="{FF2B5EF4-FFF2-40B4-BE49-F238E27FC236}">
                <a16:creationId xmlns:a16="http://schemas.microsoft.com/office/drawing/2014/main" id="{6EC59AAD-5962-8D49-BF4D-7DA5D57307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2" name="Текст 39">
            <a:extLst>
              <a:ext uri="{FF2B5EF4-FFF2-40B4-BE49-F238E27FC236}">
                <a16:creationId xmlns:a16="http://schemas.microsoft.com/office/drawing/2014/main" id="{49041ACC-EEF4-D34B-A7DE-87B1AF2ED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BF93B2CC-81A4-0943-AF6C-C865767929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22">
            <a:extLst>
              <a:ext uri="{FF2B5EF4-FFF2-40B4-BE49-F238E27FC236}">
                <a16:creationId xmlns:a16="http://schemas.microsoft.com/office/drawing/2014/main" id="{51340CB4-0355-3640-A212-F684523CDC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5"/>
            <a:ext cx="11058065" cy="30777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8C6F2EA4-CEDC-324C-9C06-8713118041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19" name="Таблица 18">
            <a:extLst>
              <a:ext uri="{FF2B5EF4-FFF2-40B4-BE49-F238E27FC236}">
                <a16:creationId xmlns:a16="http://schemas.microsoft.com/office/drawing/2014/main" id="{7B291085-A9B9-D842-B1A7-96258FAF012C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1984076"/>
            <a:ext cx="11058527" cy="35195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16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259ABC72-D738-1143-BF2A-D85AE9A4F7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237A1E42-2FC3-8841-8C41-992C5BC2368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47503EA0-3883-E24D-9EB8-7B617518292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E0144DF2-9891-324D-B34E-AFA025FBCBF9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33F65D6-1072-F140-B6A5-758D7B595A9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5F1F09D4-22FA-7B4B-9488-F8FDDCC2D44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44D0326E-FD7A-3541-A998-62A1C30E27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279CCCA0-F959-5245-8321-106D3C5E83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8B839C6B-8494-8841-9714-4C8F710F84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8" name="Текст 22">
            <a:extLst>
              <a:ext uri="{FF2B5EF4-FFF2-40B4-BE49-F238E27FC236}">
                <a16:creationId xmlns:a16="http://schemas.microsoft.com/office/drawing/2014/main" id="{4D940599-2B77-CE47-91E6-CDB51ADE1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4"/>
            <a:ext cx="7617877" cy="537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9" name="Текст 16">
            <a:extLst>
              <a:ext uri="{FF2B5EF4-FFF2-40B4-BE49-F238E27FC236}">
                <a16:creationId xmlns:a16="http://schemas.microsoft.com/office/drawing/2014/main" id="{A7333712-9DED-4F4B-B209-2F13075EDB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20" name="Таблица 18">
            <a:extLst>
              <a:ext uri="{FF2B5EF4-FFF2-40B4-BE49-F238E27FC236}">
                <a16:creationId xmlns:a16="http://schemas.microsoft.com/office/drawing/2014/main" id="{DD467C42-8209-B740-8419-DBB6A6F7D5E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2208362"/>
            <a:ext cx="7617895" cy="329529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35">
            <a:extLst>
              <a:ext uri="{FF2B5EF4-FFF2-40B4-BE49-F238E27FC236}">
                <a16:creationId xmlns:a16="http://schemas.microsoft.com/office/drawing/2014/main" id="{B4309850-76EA-224C-A9E2-B6BBDBF99D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86807" y="2208363"/>
            <a:ext cx="2930666" cy="2570672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F8FDE-7383-E947-8568-FF6B7A7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E6541-45CA-8B42-98B4-D42737B8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0645B-C5D9-8544-BBF2-E4A13F8E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3DFB-8595-A44B-9F09-A50FA310E559}" type="datetimeFigureOut">
              <a:rPr lang="en-RU" smtClean="0"/>
              <a:t>06/24/2025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52289-7F57-544F-95EE-F8B2E10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C5F56-F795-5643-ABE3-DDED2186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7850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4" r:id="rId7"/>
    <p:sldLayoutId id="2147483655" r:id="rId8"/>
    <p:sldLayoutId id="2147483656" r:id="rId9"/>
    <p:sldLayoutId id="2147483658" r:id="rId10"/>
    <p:sldLayoutId id="2147483657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105.03629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67" y="2404670"/>
            <a:ext cx="10149228" cy="1978323"/>
          </a:xfrm>
        </p:spPr>
        <p:txBody>
          <a:bodyPr/>
          <a:lstStyle/>
          <a:p>
            <a:r>
              <a:rPr lang="ru-RU" dirty="0"/>
              <a:t>Поймай бота: пустоты и плотные области семантических пространств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85EA7E-BEC4-B745-B2A8-D4E4AFC61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Факультет Компьютерных Наук</a:t>
            </a:r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НУГ Поймай бота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/>
              <a:t>Москва,</a:t>
            </a:r>
          </a:p>
          <a:p>
            <a:r>
              <a:rPr lang="ru-RU" dirty="0"/>
              <a:t>2025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4AFB2BF-A7AB-5648-ADCD-2A7F1BD358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7967" y="4172054"/>
            <a:ext cx="10136066" cy="652860"/>
          </a:xfrm>
        </p:spPr>
        <p:txBody>
          <a:bodyPr>
            <a:noAutofit/>
          </a:bodyPr>
          <a:lstStyle/>
          <a:p>
            <a:r>
              <a:rPr lang="ru-RU" sz="2000" dirty="0"/>
              <a:t>НУГ «Поймай бота»</a:t>
            </a:r>
            <a:endParaRPr lang="en-US" sz="2000" dirty="0"/>
          </a:p>
          <a:p>
            <a:r>
              <a:rPr lang="ru-RU" sz="2000" b="1" dirty="0"/>
              <a:t>Коган Александра Сергеевна</a:t>
            </a:r>
          </a:p>
          <a:p>
            <a:r>
              <a:rPr lang="ru-RU" sz="2000" dirty="0"/>
              <a:t>Преподаватель</a:t>
            </a:r>
            <a:r>
              <a:rPr lang="en-US" sz="2000" dirty="0"/>
              <a:t> </a:t>
            </a:r>
            <a:r>
              <a:rPr lang="ru-RU" sz="2000" dirty="0"/>
              <a:t>Базовой кафедры ПАО Сбербанк «Финансовые технологии и анализ данных»</a:t>
            </a:r>
            <a:endParaRPr lang="en-US" sz="2000" dirty="0"/>
          </a:p>
          <a:p>
            <a:r>
              <a:rPr lang="ru-RU" sz="2000" dirty="0"/>
              <a:t>Младший научный сотрудник Лаборатории анализа семантики</a:t>
            </a:r>
          </a:p>
          <a:p>
            <a:r>
              <a:rPr lang="ru-RU" sz="2000" dirty="0"/>
              <a:t>Аспирант Департамента анализа данных и искусственного интеллекта</a:t>
            </a:r>
          </a:p>
        </p:txBody>
      </p:sp>
    </p:spTree>
    <p:extLst>
      <p:ext uri="{BB962C8B-B14F-4D97-AF65-F5344CB8AC3E}">
        <p14:creationId xmlns:p14="http://schemas.microsoft.com/office/powerpoint/2010/main" val="982325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F53921-47E8-EF33-EF56-AB73546B9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490E4B08-6230-4BE2-2DBB-7DD864CE48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Факультет Компьютерных Наук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81F5BC-3699-0626-3A88-63992949F8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НУГ Поймай бота</a:t>
            </a:r>
          </a:p>
          <a:p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A23EDB3-3170-E3F3-EB1C-11C990482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Эксперимент с 3</a:t>
            </a:r>
            <a:r>
              <a:rPr lang="en-US" dirty="0"/>
              <a:t>D </a:t>
            </a:r>
            <a:r>
              <a:rPr lang="ru-RU" dirty="0"/>
              <a:t>сферой. Постановка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4485D05-2CBC-42EA-C656-307885BEE9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numCol="1"/>
          <a:lstStyle/>
          <a:p>
            <a:r>
              <a:rPr lang="ru-RU" sz="2000" dirty="0"/>
              <a:t>Идея: «дырка» - это внутренность </a:t>
            </a:r>
            <a:r>
              <a:rPr lang="en-US" sz="2000" dirty="0"/>
              <a:t>3D</a:t>
            </a:r>
            <a:r>
              <a:rPr lang="ru-RU" sz="2000" dirty="0"/>
              <a:t> сферы, как 2 метода оконтуривания справятся с ней</a:t>
            </a:r>
          </a:p>
          <a:p>
            <a:endParaRPr lang="ru-RU" sz="2000" dirty="0"/>
          </a:p>
          <a:p>
            <a:r>
              <a:rPr lang="ru-RU" sz="2000" dirty="0"/>
              <a:t>Проведение:</a:t>
            </a:r>
          </a:p>
          <a:p>
            <a:r>
              <a:rPr lang="ru-RU" sz="2000" dirty="0"/>
              <a:t>Границ «дырки»: 1000/100 точек на единичной сфере</a:t>
            </a:r>
          </a:p>
          <a:p>
            <a:r>
              <a:rPr lang="ru-RU" sz="2000" dirty="0"/>
              <a:t>Тестирование: 2000 точек (половина вне сферы, половина – внутри или на границе)</a:t>
            </a:r>
          </a:p>
          <a:p>
            <a:endParaRPr lang="ru-RU" sz="20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81400D4E-6FDC-1C09-57ED-4CCFB79FDB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Поймай бота: пустоты и плотные области семантических пространств</a:t>
            </a:r>
          </a:p>
        </p:txBody>
      </p:sp>
    </p:spTree>
    <p:extLst>
      <p:ext uri="{BB962C8B-B14F-4D97-AF65-F5344CB8AC3E}">
        <p14:creationId xmlns:p14="http://schemas.microsoft.com/office/powerpoint/2010/main" val="1859441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A7874F-2FB7-BB47-6C90-93CEE88FF7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65445168-73DA-466E-D57C-F9809C76ED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Факультет Компьютерных Наук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8B6B0D-2BCE-2CF8-FCBF-E307FE2DD9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НУГ Поймай бота</a:t>
            </a:r>
          </a:p>
          <a:p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34F61D8-9ECA-96C4-594E-C7C0714CC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Эксперимент с 3</a:t>
            </a:r>
            <a:r>
              <a:rPr lang="en-US" dirty="0"/>
              <a:t>D </a:t>
            </a:r>
            <a:r>
              <a:rPr lang="ru-RU" dirty="0"/>
              <a:t>сферой. Результат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79CDAA1-F7F7-5B52-1F5C-FC004CD435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numCol="1"/>
          <a:lstStyle/>
          <a:p>
            <a:r>
              <a:rPr lang="ru-RU" sz="2000" dirty="0"/>
              <a:t>Выпуклая оболочка: </a:t>
            </a:r>
            <a:r>
              <a:rPr lang="en-US" sz="2000" dirty="0"/>
              <a:t>Accuracy = </a:t>
            </a:r>
            <a:r>
              <a:rPr lang="ru-RU" sz="2000" dirty="0"/>
              <a:t>0.95/0.9</a:t>
            </a:r>
            <a:endParaRPr lang="en-US" sz="2000" dirty="0"/>
          </a:p>
          <a:p>
            <a:endParaRPr lang="en-US" sz="2000" dirty="0"/>
          </a:p>
          <a:p>
            <a:r>
              <a:rPr lang="ru-RU" sz="2000" dirty="0"/>
              <a:t>Точное оконтуривание: </a:t>
            </a:r>
            <a:r>
              <a:rPr lang="en-US" sz="2000" dirty="0"/>
              <a:t>Accuracy = </a:t>
            </a:r>
            <a:r>
              <a:rPr lang="ru-RU" sz="2000" dirty="0"/>
              <a:t>0.66/0.65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r>
              <a:rPr lang="ru-RU" sz="2000" dirty="0"/>
              <a:t>Почему? Точки границы покрывают границу реальной «дырки» не полностью. Выпуклая оболочка помогает достроить границу до (почти) корректной. Точное оконтуривание - нет 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6E7838C1-8DB5-E17D-0A0E-D0D876966B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Поймай бота: пустоты и плотные области семантических пространств</a:t>
            </a:r>
          </a:p>
        </p:txBody>
      </p:sp>
    </p:spTree>
    <p:extLst>
      <p:ext uri="{BB962C8B-B14F-4D97-AF65-F5344CB8AC3E}">
        <p14:creationId xmlns:p14="http://schemas.microsoft.com/office/powerpoint/2010/main" val="3883786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612F7-C792-332C-1FD9-8DDBE7132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69B6D3A0-C15F-C5BF-8BAB-F9363C7136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Факультет Компьютерных Наук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401626-AB7F-3489-BDDE-F099210317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НУГ Поймай бота</a:t>
            </a:r>
          </a:p>
          <a:p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B754644-3910-5D52-33D0-AF00D04CB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Эксперименты с языками. Постановка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Текст 4">
                <a:extLst>
                  <a:ext uri="{FF2B5EF4-FFF2-40B4-BE49-F238E27FC236}">
                    <a16:creationId xmlns:a16="http://schemas.microsoft.com/office/drawing/2014/main" id="{95769B6D-D991-DD88-8B7E-C37417C7DA7F}"/>
                  </a:ext>
                </a:extLst>
              </p:cNvPr>
              <p:cNvSpPr>
                <a:spLocks noGrp="1"/>
              </p:cNvSpPr>
              <p:nvPr>
                <p:ph type="body" sz="quarter" idx="12"/>
              </p:nvPr>
            </p:nvSpPr>
            <p:spPr/>
            <p:txBody>
              <a:bodyPr numCol="2"/>
              <a:lstStyle/>
              <a:p>
                <a:r>
                  <a:rPr lang="ru-RU" sz="2000" dirty="0"/>
                  <a:t>Языки: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ru-RU" sz="2000" dirty="0"/>
                  <a:t>Русский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ru-RU" sz="2000" dirty="0"/>
                  <a:t>Английский</a:t>
                </a:r>
              </a:p>
              <a:p>
                <a:endParaRPr lang="ru-RU" sz="2000" dirty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 (</a:t>
                </a:r>
                <a:r>
                  <a:rPr lang="ru-RU" sz="2000" dirty="0"/>
                  <a:t>униграммы, слова</a:t>
                </a:r>
                <a:r>
                  <a:rPr lang="en-US" sz="2000" dirty="0"/>
                  <a:t>)</a:t>
                </a:r>
                <a:endParaRPr lang="ru-RU" sz="2000" dirty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US" sz="2000" dirty="0"/>
                  <a:t> </a:t>
                </a:r>
                <a:endParaRPr lang="ru-RU" sz="2000" dirty="0"/>
              </a:p>
              <a:p>
                <a:endParaRPr lang="ru-RU" sz="2000" dirty="0"/>
              </a:p>
              <a:p>
                <a:endParaRPr lang="ru-RU" sz="2000" dirty="0"/>
              </a:p>
              <a:p>
                <a:r>
                  <a:rPr lang="ru-RU" sz="2000" dirty="0"/>
                  <a:t>Подготовка данных: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ru-RU" sz="2000" dirty="0"/>
                  <a:t>Удаление текстов-переводов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ru-RU" sz="2000" dirty="0"/>
                  <a:t>Токенизация + </a:t>
                </a:r>
                <a:r>
                  <a:rPr lang="ru-RU" sz="2000" dirty="0" err="1"/>
                  <a:t>Лемматизация</a:t>
                </a:r>
                <a:r>
                  <a:rPr lang="ru-RU" sz="2000" dirty="0"/>
                  <a:t> + Замена на специальные токены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ru-RU" sz="2000" dirty="0"/>
                  <a:t>Удаление «мусорных» токенов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ru-RU" sz="2000" dirty="0"/>
                  <a:t>Удаление стоп-слов и специальных токенов</a:t>
                </a:r>
              </a:p>
              <a:p>
                <a:endParaRPr lang="ru-RU" sz="2000" dirty="0"/>
              </a:p>
            </p:txBody>
          </p:sp>
        </mc:Choice>
        <mc:Fallback>
          <p:sp>
            <p:nvSpPr>
              <p:cNvPr id="5" name="Текст 4">
                <a:extLst>
                  <a:ext uri="{FF2B5EF4-FFF2-40B4-BE49-F238E27FC236}">
                    <a16:creationId xmlns:a16="http://schemas.microsoft.com/office/drawing/2014/main" id="{95769B6D-D991-DD88-8B7E-C37417C7DA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blipFill>
                <a:blip r:embed="rId2"/>
                <a:stretch>
                  <a:fillRect l="-1378" t="-21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Текст 5">
            <a:extLst>
              <a:ext uri="{FF2B5EF4-FFF2-40B4-BE49-F238E27FC236}">
                <a16:creationId xmlns:a16="http://schemas.microsoft.com/office/drawing/2014/main" id="{C4CB8AED-22CF-4AC2-7FB3-BCFC82131C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Поймай бота: пустоты и плотные области семантических пространств</a:t>
            </a:r>
          </a:p>
        </p:txBody>
      </p:sp>
    </p:spTree>
    <p:extLst>
      <p:ext uri="{BB962C8B-B14F-4D97-AF65-F5344CB8AC3E}">
        <p14:creationId xmlns:p14="http://schemas.microsoft.com/office/powerpoint/2010/main" val="887593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653C4C-D9DB-E88C-375E-3C1309896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32675AA9-9F2C-4F39-BC40-530F58B625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Факультет Компьютерных Наук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8C83DF-D462-771B-E113-BAA7919846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НУГ Поймай бота</a:t>
            </a:r>
          </a:p>
          <a:p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244B163-22F3-0CFA-C799-5BEBFE87A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Эксперименты с языками. Результат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18A7A276-BC1C-64B2-AEFB-1806BF05A0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Поймай бота: пустоты и плотные области семантических пространств</a:t>
            </a:r>
          </a:p>
        </p:txBody>
      </p:sp>
      <p:pic>
        <p:nvPicPr>
          <p:cNvPr id="7" name="Рисунок 6" descr="Изображение выглядит как снимок экрана, лин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6299E16-9F80-EAE3-5EC4-B41262540C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1515" y="2988433"/>
            <a:ext cx="13156614" cy="3289505"/>
          </a:xfrm>
          <a:prstGeom prst="rect">
            <a:avLst/>
          </a:prstGeom>
        </p:spPr>
      </p:pic>
      <p:sp>
        <p:nvSpPr>
          <p:cNvPr id="8" name="Текст 4">
            <a:extLst>
              <a:ext uri="{FF2B5EF4-FFF2-40B4-BE49-F238E27FC236}">
                <a16:creationId xmlns:a16="http://schemas.microsoft.com/office/drawing/2014/main" id="{EEEA5BAF-466E-F303-A005-3CE0C91067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7" y="2379663"/>
            <a:ext cx="11057971" cy="3745092"/>
          </a:xfrm>
        </p:spPr>
        <p:txBody>
          <a:bodyPr numCol="1"/>
          <a:lstStyle/>
          <a:p>
            <a:r>
              <a:rPr lang="ru-RU" sz="2000" dirty="0"/>
              <a:t>0.011/0.014 – русский/английский</a:t>
            </a:r>
          </a:p>
        </p:txBody>
      </p:sp>
    </p:spTree>
    <p:extLst>
      <p:ext uri="{BB962C8B-B14F-4D97-AF65-F5344CB8AC3E}">
        <p14:creationId xmlns:p14="http://schemas.microsoft.com/office/powerpoint/2010/main" val="194583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F2B8A3-557C-B96D-E986-794E140E0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829421D1-2874-51A7-A6C5-3DF83421CA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Факультет Компьютерных Наук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30585D-C68C-01A9-B364-43CE95121C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НУГ Поймай бота</a:t>
            </a:r>
          </a:p>
          <a:p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581DC4E-CB2A-2A3E-5FF8-66F160DB5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5ACC219-0A93-7688-EE87-8AFC60707C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numCol="1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Точки кластеров могут попадать в «дырки»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«Дырки» семантических пространств чаще всего выпуклы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Разные методы оконтуривания «дырок» дают похожие результаты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Малая часть точек кластеров семантического пространства попадает в «дырки»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FA646A7-7BBE-8C8B-AD08-DC1674FF38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Поймай бота: пустоты и плотные области семантических пространств</a:t>
            </a:r>
          </a:p>
        </p:txBody>
      </p:sp>
    </p:spTree>
    <p:extLst>
      <p:ext uri="{BB962C8B-B14F-4D97-AF65-F5344CB8AC3E}">
        <p14:creationId xmlns:p14="http://schemas.microsoft.com/office/powerpoint/2010/main" val="345730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161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638A47-D634-780E-8388-F97F1897E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EA111322-3A53-0BAA-B7DE-D49A86C761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Факультет Компьютерных Наук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D266B4-9AD2-BC12-AA30-2A4967EEF1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НУГ Поймай бота</a:t>
            </a:r>
          </a:p>
          <a:p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E2C2FE3-8D9E-42CA-8CD3-288B4BA41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Выделение широкомасштабных структур. Алгоритм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Текст 4">
                <a:extLst>
                  <a:ext uri="{FF2B5EF4-FFF2-40B4-BE49-F238E27FC236}">
                    <a16:creationId xmlns:a16="http://schemas.microsoft.com/office/drawing/2014/main" id="{72E8E5B7-D499-C941-F1DE-077BAF4ED128}"/>
                  </a:ext>
                </a:extLst>
              </p:cNvPr>
              <p:cNvSpPr>
                <a:spLocks noGrp="1"/>
              </p:cNvSpPr>
              <p:nvPr>
                <p:ph type="body" sz="quarter" idx="12"/>
              </p:nvPr>
            </p:nvSpPr>
            <p:spPr/>
            <p:txBody>
              <a:bodyPr numCol="1"/>
              <a:lstStyle/>
              <a:p>
                <a:pPr marL="342900" lvl="0" indent="-342900">
                  <a:buFont typeface="+mj-lt"/>
                  <a:buAutoNum type="arabicPeriod"/>
                </a:pPr>
                <a:r>
                  <a:rPr lang="ru-RU" sz="2000" dirty="0"/>
                  <a:t>Каждый текст делится на </a:t>
                </a:r>
                <a14:m>
                  <m:oMath xmlns:m="http://schemas.openxmlformats.org/officeDocument/2006/math">
                    <m:r>
                      <a:rPr lang="ru-RU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ru-RU" sz="2000" dirty="0"/>
                  <a:t>-граммы </a:t>
                </a:r>
              </a:p>
              <a:p>
                <a:pPr marL="342900" lvl="0" indent="-342900">
                  <a:buFont typeface="+mj-lt"/>
                  <a:buAutoNum type="arabicPeriod"/>
                </a:pPr>
                <a:r>
                  <a:rPr lang="ru-RU" sz="2000" dirty="0"/>
                  <a:t>Каждому слову текста ставится в соответствие эмбеддинг (SVD</a:t>
                </a:r>
                <a:r>
                  <a:rPr lang="en-US" sz="2000" dirty="0"/>
                  <a:t>, </a:t>
                </a:r>
                <a:r>
                  <a:rPr lang="ru-RU" sz="2000" dirty="0"/>
                  <a:t>CBoW</a:t>
                </a:r>
                <a:r>
                  <a:rPr lang="en-US" sz="2000" dirty="0"/>
                  <a:t>)</a:t>
                </a:r>
                <a:r>
                  <a:rPr lang="ru-RU" sz="20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ru-RU" sz="2000" dirty="0"/>
              </a:p>
              <a:p>
                <a:pPr marL="342900" lvl="0" indent="-342900">
                  <a:buFont typeface="+mj-lt"/>
                  <a:buAutoNum type="arabicPeriod"/>
                </a:pPr>
                <a:r>
                  <a:rPr lang="ru-RU" sz="2000" dirty="0"/>
                  <a:t>Эмбеддинг </a:t>
                </a:r>
                <a14:m>
                  <m:oMath xmlns:m="http://schemas.openxmlformats.org/officeDocument/2006/math">
                    <m:r>
                      <a:rPr lang="ru-RU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ru-RU" sz="2000" dirty="0"/>
                  <a:t>-граммы создается конкатенацией векторов входящих в нее слов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𝑛𝑅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2000" dirty="0"/>
              </a:p>
              <a:p>
                <a:pPr marL="342900" lvl="0" indent="-342900">
                  <a:buFont typeface="+mj-lt"/>
                  <a:buAutoNum type="arabicPeriod"/>
                </a:pPr>
                <a:r>
                  <a:rPr lang="ru-RU" sz="2000" dirty="0"/>
                  <a:t>Множества векторов </a:t>
                </a:r>
                <a14:m>
                  <m:oMath xmlns:m="http://schemas.openxmlformats.org/officeDocument/2006/math">
                    <m:r>
                      <a:rPr lang="ru-RU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ru-RU" sz="2000" dirty="0"/>
                  <a:t>-грамм всех текстов объединяются (дубликаты удаляются)</a:t>
                </a:r>
              </a:p>
              <a:p>
                <a:pPr marL="342900" lvl="0" indent="-342900">
                  <a:buFont typeface="+mj-lt"/>
                  <a:buAutoNum type="arabicPeriod"/>
                </a:pPr>
                <a:r>
                  <a:rPr lang="ru-RU" sz="2000" dirty="0"/>
                  <a:t>Производится кластеризация Уишарта + подбор гиперпараметров </a:t>
                </a:r>
                <a:r>
                  <a:rPr lang="en-US" sz="2000" dirty="0"/>
                  <a:t>CH index</a:t>
                </a:r>
                <a:endParaRPr lang="ru-RU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ru-RU" sz="2000" dirty="0"/>
              </a:p>
            </p:txBody>
          </p:sp>
        </mc:Choice>
        <mc:Fallback>
          <p:sp>
            <p:nvSpPr>
              <p:cNvPr id="5" name="Текст 4">
                <a:extLst>
                  <a:ext uri="{FF2B5EF4-FFF2-40B4-BE49-F238E27FC236}">
                    <a16:creationId xmlns:a16="http://schemas.microsoft.com/office/drawing/2014/main" id="{72E8E5B7-D499-C941-F1DE-077BAF4ED1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blipFill>
                <a:blip r:embed="rId2"/>
                <a:stretch>
                  <a:fillRect l="-1433" t="-22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Текст 5">
            <a:extLst>
              <a:ext uri="{FF2B5EF4-FFF2-40B4-BE49-F238E27FC236}">
                <a16:creationId xmlns:a16="http://schemas.microsoft.com/office/drawing/2014/main" id="{34B47E46-E96A-2315-3467-C4C7A53397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Поймай бота: пустоты и плотные области семантических пространств</a:t>
            </a:r>
          </a:p>
        </p:txBody>
      </p:sp>
    </p:spTree>
    <p:extLst>
      <p:ext uri="{BB962C8B-B14F-4D97-AF65-F5344CB8AC3E}">
        <p14:creationId xmlns:p14="http://schemas.microsoft.com/office/powerpoint/2010/main" val="1731324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78B8C-5D0B-A59F-9EF6-7208E2620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295FB8F4-8585-B4CC-B893-EB88E3C87A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Факультет Компьютерных Наук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21A94C-C5EB-6983-CC78-1FCEE0A8D9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НУГ Поймай бота</a:t>
            </a:r>
          </a:p>
          <a:p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365240A-F4E9-1F48-BEED-900231294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Топологический анализ. Идея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2EEC041-21DB-2C71-B1D5-D3396E7D17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8" y="2379663"/>
            <a:ext cx="6757400" cy="3745092"/>
          </a:xfrm>
        </p:spPr>
        <p:txBody>
          <a:bodyPr numCol="1"/>
          <a:lstStyle/>
          <a:p>
            <a:r>
              <a:rPr lang="ru-RU" sz="2000" dirty="0"/>
              <a:t>Выделение персистентных гомологий первого порядка («дырки»):</a:t>
            </a:r>
          </a:p>
          <a:p>
            <a:endParaRPr lang="ru-RU" sz="2000" dirty="0"/>
          </a:p>
          <a:p>
            <a:r>
              <a:rPr lang="ru-RU" sz="2000" dirty="0"/>
              <a:t>Последовательность точек выборки – контуры дырки</a:t>
            </a:r>
          </a:p>
          <a:p>
            <a:endParaRPr lang="ru-RU" sz="2000" dirty="0"/>
          </a:p>
          <a:p>
            <a:endParaRPr lang="ru-RU" sz="20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4E258D0-2DBF-68D6-4345-5A626F3D25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Поймай бота: пустоты и плотные области семантических пространств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31B226-D025-592C-C279-4A82C2114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3297" y="1326956"/>
            <a:ext cx="3629025" cy="39909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DFFFEF-E51F-364B-BB1F-D6E362C72C4C}"/>
              </a:ext>
            </a:extLst>
          </p:cNvPr>
          <p:cNvSpPr txBox="1"/>
          <p:nvPr/>
        </p:nvSpPr>
        <p:spPr>
          <a:xfrm>
            <a:off x="7597615" y="5633272"/>
            <a:ext cx="33747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Пример «дырок»</a:t>
            </a:r>
          </a:p>
          <a:p>
            <a:r>
              <a:rPr lang="ru-RU" dirty="0">
                <a:hlinkClick r:id="rId3"/>
              </a:rPr>
              <a:t>https://arxiv.org/pdf/2105.03629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8333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0FF888-C890-E999-899A-D0AD0F04EC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8534C49-8DF2-1FB0-3B1C-8A4286403E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Факультет Компьютерных Наук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048D87-14A3-A490-1DEB-F4661490C0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НУГ Поймай бота</a:t>
            </a:r>
          </a:p>
          <a:p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552C645-DDC4-82D4-9F7A-7E00D5186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Оконтуривание «дырок». Методы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AB9A380-C116-0A96-D363-12E994E61F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numCol="1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/>
              <a:t>Выпуклая оболочка - наименьшее выпуклое множество, содержащее данные точки</a:t>
            </a:r>
          </a:p>
          <a:p>
            <a:pPr lvl="1"/>
            <a:r>
              <a:rPr lang="ru-RU" sz="2000" dirty="0"/>
              <a:t>Простая форма «дырки»</a:t>
            </a:r>
          </a:p>
          <a:p>
            <a:pPr lvl="1"/>
            <a:r>
              <a:rPr lang="ru-RU" sz="2000" dirty="0"/>
              <a:t>Возможно увеличение размера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/>
              <a:t>Точное оконтуривание </a:t>
            </a:r>
          </a:p>
          <a:p>
            <a:pPr lvl="1"/>
            <a:r>
              <a:rPr lang="ru-RU" sz="2000" dirty="0"/>
              <a:t>Точная форма</a:t>
            </a:r>
          </a:p>
          <a:p>
            <a:pPr lvl="1"/>
            <a:r>
              <a:rPr lang="ru-RU" sz="2000" dirty="0"/>
              <a:t>Возможна слишком сложная форма (вследствие недостаточности данных)</a:t>
            </a:r>
          </a:p>
          <a:p>
            <a:pPr lvl="1"/>
            <a:r>
              <a:rPr lang="ru-RU" sz="2000" dirty="0" err="1"/>
              <a:t>Ресурсозатрантно</a:t>
            </a: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88F62F31-6C2E-026E-D30C-5239AAFFC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Поймай бота: пустоты и плотные области семантических пространств</a:t>
            </a:r>
          </a:p>
        </p:txBody>
      </p:sp>
    </p:spTree>
    <p:extLst>
      <p:ext uri="{BB962C8B-B14F-4D97-AF65-F5344CB8AC3E}">
        <p14:creationId xmlns:p14="http://schemas.microsoft.com/office/powerpoint/2010/main" val="605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3E53A-D430-628E-7790-933B1B99D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A83E5BA1-4E0B-0645-7545-40DD7F68A7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Факультет Компьютерных Наук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2CF002-A537-716B-741F-3DEE1A9058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НУГ Поймай бота</a:t>
            </a:r>
          </a:p>
          <a:p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2731D04-95E6-5A75-3723-F44A78845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Синтетические данные</a:t>
            </a:r>
            <a:br>
              <a:rPr lang="ru-RU" dirty="0"/>
            </a:br>
            <a:r>
              <a:rPr lang="ru-RU" dirty="0"/>
              <a:t> для экспериментов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B0BE93E-1443-21C6-7826-84B0FF7956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8" y="2379663"/>
            <a:ext cx="3878526" cy="3745092"/>
          </a:xfrm>
        </p:spPr>
        <p:txBody>
          <a:bodyPr numCol="1"/>
          <a:lstStyle/>
          <a:p>
            <a:r>
              <a:rPr lang="ru-RU" sz="2000" dirty="0"/>
              <a:t>Разные формы «дырок»: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Выпуклые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Буквой «Г»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Буквой «П»</a:t>
            </a:r>
          </a:p>
          <a:p>
            <a:endParaRPr lang="ru-RU" sz="2000" dirty="0"/>
          </a:p>
          <a:p>
            <a:r>
              <a:rPr lang="ru-RU" sz="2000" dirty="0"/>
              <a:t>Разные кластеры: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Равномерное распределение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Плотные кластеры с шумом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Невыпуклые формы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D114754-D8BF-5903-FA15-814C05EAB8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Поймай бота: пустоты и плотные области семантических пространств</a:t>
            </a:r>
          </a:p>
        </p:txBody>
      </p:sp>
      <p:pic>
        <p:nvPicPr>
          <p:cNvPr id="7" name="Рисунок 6" descr="Изображение выглядит как снимок экрана, искусство, Графика, текс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F2FAA52-28D4-B904-1722-98E48D939E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5" t="9912" r="10201" b="12296"/>
          <a:stretch>
            <a:fillRect/>
          </a:stretch>
        </p:blipFill>
        <p:spPr bwMode="auto">
          <a:xfrm>
            <a:off x="5138798" y="1105594"/>
            <a:ext cx="5555541" cy="55723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76703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51A6A8-BF08-7251-A57A-EB1D58951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91687A12-8C06-FA36-F8F4-08AD42EE5A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Факультет Компьютерных Наук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734E28-B9F1-16F6-C0C1-0B4F8EBDC6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НУГ Поймай бота</a:t>
            </a:r>
          </a:p>
          <a:p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D25AFF9-0194-A71E-88A7-2C5B43530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Кластеризация </a:t>
            </a:r>
            <a:r>
              <a:rPr lang="en-US" dirty="0"/>
              <a:t>vs. </a:t>
            </a:r>
            <a:r>
              <a:rPr lang="ru-RU" dirty="0"/>
              <a:t>«дырки»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26B7FF6-A3F3-64A4-43B8-27B49B3914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7" y="2379663"/>
            <a:ext cx="4480955" cy="3745092"/>
          </a:xfrm>
        </p:spPr>
        <p:txBody>
          <a:bodyPr numCol="1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Корректные кластеры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(Слишком) большие пустоты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Невыпуклые пустоты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/>
              <a:t>Точки кластеров могут попадать в «дырки»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9F96F93-5683-FD27-7AE0-441F299700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Поймай бота: пустоты и плотные области семантических пространств</a:t>
            </a:r>
          </a:p>
        </p:txBody>
      </p:sp>
      <p:pic>
        <p:nvPicPr>
          <p:cNvPr id="8" name="Рисунок 7" descr="Изображение выглядит как искусство, шаблон, Красочность, Симметр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2452660-8450-5D4D-FD02-50C79E59F8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7" t="10262" r="10208" b="11833"/>
          <a:stretch>
            <a:fillRect/>
          </a:stretch>
        </p:blipFill>
        <p:spPr bwMode="auto">
          <a:xfrm>
            <a:off x="5146197" y="1123539"/>
            <a:ext cx="5548141" cy="55903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26090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B04C7-B38F-0691-6B3B-CB3A2DDDB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2D82765D-90E8-A912-166D-689730C666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Факультет Компьютерных Наук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7E84AC-A5EA-B511-6E29-AB19B9560F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НУГ Поймай бота</a:t>
            </a:r>
          </a:p>
          <a:p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5D6130A-A131-EF66-F237-98807BCD8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Выпуклая оболочка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B793BFE-0502-7886-2103-6BD3409F12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Поймай бота: пустоты и плотные области семантических пространств</a:t>
            </a:r>
          </a:p>
        </p:txBody>
      </p:sp>
      <p:pic>
        <p:nvPicPr>
          <p:cNvPr id="7" name="Рисунок 6" descr="Изображение выглядит как диаграмма, График, линия, снимок экран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74B89D5-5CFE-1835-7CF0-1AC78B63B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606" y="2542235"/>
            <a:ext cx="5474194" cy="36187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6E91DB-C907-ECB6-11E0-048B789D953D}"/>
              </a:ext>
            </a:extLst>
          </p:cNvPr>
          <p:cNvSpPr txBox="1"/>
          <p:nvPr/>
        </p:nvSpPr>
        <p:spPr>
          <a:xfrm>
            <a:off x="774551" y="2542235"/>
            <a:ext cx="20094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2000" dirty="0">
                <a:latin typeface="HSE Sans" panose="02000000000000000000" pitchFamily="2" charset="0"/>
              </a:rPr>
              <a:t>Почти совпадает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AB2566DA-4805-AA99-E3AD-3BD4B12C5F3C}"/>
              </a:ext>
            </a:extLst>
          </p:cNvPr>
          <p:cNvCxnSpPr>
            <a:stCxn id="8" idx="3"/>
          </p:cNvCxnSpPr>
          <p:nvPr/>
        </p:nvCxnSpPr>
        <p:spPr>
          <a:xfrm>
            <a:off x="2784012" y="2742290"/>
            <a:ext cx="1056468" cy="200055"/>
          </a:xfrm>
          <a:prstGeom prst="straightConnector1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E6CC3F7-1905-B54E-4B6B-BB9EAA512A2F}"/>
              </a:ext>
            </a:extLst>
          </p:cNvPr>
          <p:cNvSpPr txBox="1"/>
          <p:nvPr/>
        </p:nvSpPr>
        <p:spPr>
          <a:xfrm>
            <a:off x="8902214" y="3750082"/>
            <a:ext cx="24045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2000" dirty="0">
                <a:latin typeface="HSE Sans" panose="02000000000000000000" pitchFamily="2" charset="0"/>
              </a:rPr>
              <a:t>Увеличение области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F942BDA1-4075-2FF0-75ED-F734A493C671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6734684" y="3950137"/>
            <a:ext cx="2167530" cy="900643"/>
          </a:xfrm>
          <a:prstGeom prst="straightConnector1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163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9602C-8B4A-EE17-AE5B-2D9B519E2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ABEF638A-94AB-B261-10F3-9E8A4ABF9A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Факультет Компьютерных Наук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553851-D7EB-CAFE-D054-79329C2180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НУГ Поймай бота</a:t>
            </a:r>
          </a:p>
          <a:p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60B32EE-8361-AD4C-66EC-EE242B751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Кластеризация </a:t>
            </a:r>
            <a:r>
              <a:rPr lang="en-US" dirty="0"/>
              <a:t>vs.</a:t>
            </a:r>
            <a:br>
              <a:rPr lang="ru-RU" dirty="0"/>
            </a:br>
            <a:r>
              <a:rPr lang="ru-RU" dirty="0"/>
              <a:t>Выпуклые оболочки «дырок»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41D165C-4ADB-0305-C739-7C4FBF9B9B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7" y="2379663"/>
            <a:ext cx="4427167" cy="3745092"/>
          </a:xfrm>
        </p:spPr>
        <p:txBody>
          <a:bodyPr numCol="1"/>
          <a:lstStyle/>
          <a:p>
            <a:endParaRPr lang="ru-RU" sz="2000" dirty="0"/>
          </a:p>
          <a:p>
            <a:endParaRPr lang="ru-RU" sz="2000" dirty="0"/>
          </a:p>
          <a:p>
            <a:r>
              <a:rPr lang="ru-RU" sz="2000" dirty="0"/>
              <a:t>Визуально:</a:t>
            </a:r>
          </a:p>
          <a:p>
            <a:r>
              <a:rPr lang="ru-RU" sz="2000" dirty="0"/>
              <a:t>В «дырки»  попадает больше точек кластеров (но не намного)</a:t>
            </a:r>
          </a:p>
          <a:p>
            <a:endParaRPr lang="ru-RU" sz="20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8EDF8801-9B83-8530-0501-866F124CD4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Поймай бота: пустоты и плотные области семантических пространств</a:t>
            </a:r>
          </a:p>
        </p:txBody>
      </p:sp>
      <p:pic>
        <p:nvPicPr>
          <p:cNvPr id="9" name="Рисунок 8" descr="Изображение выглядит как искусство, шаблон, Красочность, снимок экран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D544C9B-C46D-2C7E-9645-4608417808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7" t="10612" r="9852" b="11596"/>
          <a:stretch>
            <a:fillRect/>
          </a:stretch>
        </p:blipFill>
        <p:spPr bwMode="auto">
          <a:xfrm>
            <a:off x="5146197" y="1123540"/>
            <a:ext cx="5581114" cy="55903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21956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2A73A8-B758-74F1-3B8B-FAF85D432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4867FE24-230B-E378-2B4E-36A8FF52DD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Факультет Компьютерных Наук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864F01-A093-69B9-4F86-B0206BB95D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НУГ Поймай бота</a:t>
            </a:r>
          </a:p>
          <a:p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AA09844-E602-DBDF-9996-328222F9B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Сравнение методов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88F7178-C988-81B3-0689-2D9946EBC4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numCol="1"/>
          <a:lstStyle/>
          <a:p>
            <a:r>
              <a:rPr lang="ru-RU" sz="2000" dirty="0"/>
              <a:t>Средняя доля точек кластера, попадающих в «дырки» (усреднение по кластерам):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DCFC3268-2B60-09D4-6433-4C88432B0F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Поймай бота: пустоты и плотные области семантических пространств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4EF8DB9A-F54F-55EF-44BE-148150F3CA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802989"/>
              </p:ext>
            </p:extLst>
          </p:nvPr>
        </p:nvGraphicFramePr>
        <p:xfrm>
          <a:off x="585897" y="2874380"/>
          <a:ext cx="10090673" cy="3442716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457832">
                  <a:extLst>
                    <a:ext uri="{9D8B030D-6E8A-4147-A177-3AD203B41FA5}">
                      <a16:colId xmlns:a16="http://schemas.microsoft.com/office/drawing/2014/main" val="2861308398"/>
                    </a:ext>
                  </a:extLst>
                </a:gridCol>
                <a:gridCol w="3210227">
                  <a:extLst>
                    <a:ext uri="{9D8B030D-6E8A-4147-A177-3AD203B41FA5}">
                      <a16:colId xmlns:a16="http://schemas.microsoft.com/office/drawing/2014/main" val="3592201301"/>
                    </a:ext>
                  </a:extLst>
                </a:gridCol>
                <a:gridCol w="2296721">
                  <a:extLst>
                    <a:ext uri="{9D8B030D-6E8A-4147-A177-3AD203B41FA5}">
                      <a16:colId xmlns:a16="http://schemas.microsoft.com/office/drawing/2014/main" val="3471178939"/>
                    </a:ext>
                  </a:extLst>
                </a:gridCol>
                <a:gridCol w="2601223">
                  <a:extLst>
                    <a:ext uri="{9D8B030D-6E8A-4147-A177-3AD203B41FA5}">
                      <a16:colId xmlns:a16="http://schemas.microsoft.com/office/drawing/2014/main" val="1413523950"/>
                    </a:ext>
                  </a:extLst>
                </a:gridCol>
                <a:gridCol w="1524670">
                  <a:extLst>
                    <a:ext uri="{9D8B030D-6E8A-4147-A177-3AD203B41FA5}">
                      <a16:colId xmlns:a16="http://schemas.microsoft.com/office/drawing/2014/main" val="1388212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#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dirty="0">
                          <a:effectLst/>
                        </a:rPr>
                        <a:t>Датасет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>
                          <a:effectLst/>
                        </a:rPr>
                        <a:t>Выпуклая оболочка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>
                          <a:effectLst/>
                        </a:rPr>
                        <a:t>Точное оконтуривание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>
                          <a:effectLst/>
                        </a:rPr>
                        <a:t>Разница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203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>
                          <a:effectLst/>
                        </a:rPr>
                        <a:t>Moons  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>
                          <a:effectLst/>
                        </a:rPr>
                        <a:t>0.115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>
                          <a:effectLst/>
                        </a:rPr>
                        <a:t>0.111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>
                          <a:effectLst/>
                        </a:rPr>
                        <a:t>0.004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65224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>
                          <a:effectLst/>
                        </a:rPr>
                        <a:t>Rings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>
                          <a:effectLst/>
                        </a:rPr>
                        <a:t>0.998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>
                          <a:effectLst/>
                        </a:rPr>
                        <a:t>0.942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>
                          <a:effectLst/>
                        </a:rPr>
                        <a:t>0.056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95462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>
                          <a:effectLst/>
                        </a:rPr>
                        <a:t>Rectangle hole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>
                          <a:effectLst/>
                        </a:rPr>
                        <a:t>0.569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>
                          <a:effectLst/>
                        </a:rPr>
                        <a:t>0.530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>
                          <a:effectLst/>
                        </a:rPr>
                        <a:t>0.039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29930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>
                          <a:effectLst/>
                        </a:rPr>
                        <a:t>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>
                          <a:effectLst/>
                        </a:rPr>
                        <a:t>Rectangle hole dense cluster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>
                          <a:effectLst/>
                        </a:rPr>
                        <a:t>0.307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>
                          <a:effectLst/>
                        </a:rPr>
                        <a:t>0.267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>
                          <a:effectLst/>
                        </a:rPr>
                        <a:t>0.04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04381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>
                          <a:effectLst/>
                        </a:rPr>
                        <a:t>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>
                          <a:effectLst/>
                        </a:rPr>
                        <a:t>Angle hole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>
                          <a:effectLst/>
                        </a:rPr>
                        <a:t>0.681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>
                          <a:effectLst/>
                        </a:rPr>
                        <a:t>0.594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>
                          <a:effectLst/>
                        </a:rPr>
                        <a:t>0.087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25524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>
                          <a:effectLst/>
                        </a:rPr>
                        <a:t>6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>
                          <a:effectLst/>
                        </a:rPr>
                        <a:t>Angle hole dense cluster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>
                          <a:effectLst/>
                        </a:rPr>
                        <a:t>0.378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>
                          <a:effectLst/>
                        </a:rPr>
                        <a:t>0.371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>
                          <a:effectLst/>
                        </a:rPr>
                        <a:t>0.007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47851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>
                          <a:effectLst/>
                        </a:rPr>
                        <a:t>7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>
                          <a:effectLst/>
                        </a:rPr>
                        <a:t>Bean hole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>
                          <a:effectLst/>
                        </a:rPr>
                        <a:t>0.573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>
                          <a:effectLst/>
                        </a:rPr>
                        <a:t>0.517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>
                          <a:effectLst/>
                        </a:rPr>
                        <a:t>0.056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289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>
                          <a:effectLst/>
                        </a:rPr>
                        <a:t>8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>
                          <a:effectLst/>
                        </a:rPr>
                        <a:t>Bean hole dense cluster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>
                          <a:effectLst/>
                        </a:rPr>
                        <a:t>0.417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>
                          <a:effectLst/>
                        </a:rPr>
                        <a:t>0.399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>
                          <a:effectLst/>
                        </a:rPr>
                        <a:t>0.018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4342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>
                          <a:effectLst/>
                        </a:rPr>
                        <a:t>9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>
                          <a:effectLst/>
                        </a:rPr>
                        <a:t>Bean hole very dense cluster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>
                          <a:effectLst/>
                        </a:rPr>
                        <a:t>0.534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>
                          <a:effectLst/>
                        </a:rPr>
                        <a:t>0.532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000" dirty="0">
                          <a:effectLst/>
                        </a:rPr>
                        <a:t>0.002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1355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4763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000" dirty="0">
            <a:latin typeface="HSE Sans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A9C74E6E830D74E9B0FDDB4017A5417" ma:contentTypeVersion="13" ma:contentTypeDescription="Создание документа." ma:contentTypeScope="" ma:versionID="d4e423622451d608a8a05f4da7a1e1a2">
  <xsd:schema xmlns:xsd="http://www.w3.org/2001/XMLSchema" xmlns:xs="http://www.w3.org/2001/XMLSchema" xmlns:p="http://schemas.microsoft.com/office/2006/metadata/properties" xmlns:ns2="9875bd71-cde8-496c-a136-433f55d5e6d0" xmlns:ns3="e96afe77-3acb-4328-97fc-408e1bde3ecd" targetNamespace="http://schemas.microsoft.com/office/2006/metadata/properties" ma:root="true" ma:fieldsID="4831203c63c08b9f52ea6d3ee0d7a96e" ns2:_="" ns3:_="">
    <xsd:import namespace="9875bd71-cde8-496c-a136-433f55d5e6d0"/>
    <xsd:import namespace="e96afe77-3acb-4328-97fc-408e1bde3e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5bd71-cde8-496c-a136-433f55d5e6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afe77-3acb-4328-97fc-408e1bde3e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D4651DD-DCCC-4759-B2F6-7F520BDCC2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75bd71-cde8-496c-a136-433f55d5e6d0"/>
    <ds:schemaRef ds:uri="e96afe77-3acb-4328-97fc-408e1bde3e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4386AA-1848-4C75-B336-1053927CB0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3DAF31-D8A6-49A0-9A5D-8B2EA5B1C511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e96afe77-3acb-4328-97fc-408e1bde3ecd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9875bd71-cde8-496c-a136-433f55d5e6d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734</Words>
  <Application>Microsoft Office PowerPoint</Application>
  <PresentationFormat>Широкоэкранный</PresentationFormat>
  <Paragraphs>177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HSE Sans</vt:lpstr>
      <vt:lpstr>Office Theme</vt:lpstr>
      <vt:lpstr>Поймай бота: пустоты и плотные области семантических пространств</vt:lpstr>
      <vt:lpstr>Выделение широкомасштабных структур. Алгоритм</vt:lpstr>
      <vt:lpstr>Топологический анализ. Идея</vt:lpstr>
      <vt:lpstr>Оконтуривание «дырок». Методы</vt:lpstr>
      <vt:lpstr>Синтетические данные  для экспериментов</vt:lpstr>
      <vt:lpstr>Кластеризация vs. «дырки»</vt:lpstr>
      <vt:lpstr>Выпуклая оболочка</vt:lpstr>
      <vt:lpstr>Кластеризация vs. Выпуклые оболочки «дырок»</vt:lpstr>
      <vt:lpstr>Сравнение методов</vt:lpstr>
      <vt:lpstr>Эксперимент с 3D сферой. Постановка</vt:lpstr>
      <vt:lpstr>Эксперимент с 3D сферой. Результат</vt:lpstr>
      <vt:lpstr>Эксперименты с языками. Постановка</vt:lpstr>
      <vt:lpstr>Эксперименты с языками. Результат</vt:lpstr>
      <vt:lpstr>Выводы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Кутьков Юрий Юрьевич</dc:creator>
  <cp:lastModifiedBy>Коган Александра Сергеевна</cp:lastModifiedBy>
  <cp:revision>21</cp:revision>
  <cp:lastPrinted>2021-11-11T13:08:42Z</cp:lastPrinted>
  <dcterms:created xsi:type="dcterms:W3CDTF">2021-11-11T08:52:47Z</dcterms:created>
  <dcterms:modified xsi:type="dcterms:W3CDTF">2025-06-24T12:06:11Z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