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271" r:id="rId5"/>
    <p:sldId id="272" r:id="rId6"/>
    <p:sldId id="300" r:id="rId7"/>
    <p:sldId id="273" r:id="rId8"/>
    <p:sldId id="279" r:id="rId9"/>
    <p:sldId id="288" r:id="rId10"/>
    <p:sldId id="298" r:id="rId11"/>
    <p:sldId id="306" r:id="rId12"/>
    <p:sldId id="307" r:id="rId13"/>
    <p:sldId id="308" r:id="rId14"/>
    <p:sldId id="299" r:id="rId15"/>
    <p:sldId id="301" r:id="rId16"/>
    <p:sldId id="309" r:id="rId17"/>
    <p:sldId id="303" r:id="rId18"/>
    <p:sldId id="302" r:id="rId19"/>
    <p:sldId id="304" r:id="rId20"/>
    <p:sldId id="305" r:id="rId21"/>
    <p:sldId id="295" r:id="rId22"/>
    <p:sldId id="296" r:id="rId23"/>
    <p:sldId id="310" r:id="rId24"/>
    <p:sldId id="285" r:id="rId25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  <p:cmAuthor id="2" name="Oleg Safonov" initials="OS" lastIdx="1" clrIdx="1">
    <p:extLst>
      <p:ext uri="{19B8F6BF-5375-455C-9EA6-DF929625EA0E}">
        <p15:presenceInfo xmlns:p15="http://schemas.microsoft.com/office/powerpoint/2012/main" userId="Oleg Safon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C68"/>
    <a:srgbClr val="EB681F"/>
    <a:srgbClr val="0E2D69"/>
    <a:srgbClr val="47A0A0"/>
    <a:srgbClr val="FBBA00"/>
    <a:srgbClr val="E61F3D"/>
    <a:srgbClr val="7DA0D3"/>
    <a:srgbClr val="7D4EBA"/>
    <a:srgbClr val="029C63"/>
    <a:srgbClr val="966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6"/>
    <p:restoredTop sz="94635"/>
  </p:normalViewPr>
  <p:slideViewPr>
    <p:cSldViewPr snapToGrid="0" snapToObjects="1">
      <p:cViewPr varScale="1">
        <p:scale>
          <a:sx n="150" d="100"/>
          <a:sy n="150" d="100"/>
        </p:scale>
        <p:origin x="696" y="176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name>Тренд (2023)</c:nam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Лист1!$A$2:$A$9</c:f>
              <c:numCache>
                <c:formatCode>General</c:formatCode>
                <c:ptCount val="8"/>
                <c:pt idx="0">
                  <c:v>40</c:v>
                </c:pt>
                <c:pt idx="1">
                  <c:v>50</c:v>
                </c:pt>
                <c:pt idx="2">
                  <c:v>80</c:v>
                </c:pt>
                <c:pt idx="3">
                  <c:v>100</c:v>
                </c:pt>
                <c:pt idx="4">
                  <c:v>150</c:v>
                </c:pt>
                <c:pt idx="5">
                  <c:v>200</c:v>
                </c:pt>
                <c:pt idx="6">
                  <c:v>300</c:v>
                </c:pt>
                <c:pt idx="7">
                  <c:v>450</c:v>
                </c:pt>
              </c:numCache>
            </c:numRef>
          </c:xVal>
          <c:yVal>
            <c:numRef>
              <c:f>Лист1!$B$2:$B$9</c:f>
              <c:numCache>
                <c:formatCode>General</c:formatCode>
                <c:ptCount val="8"/>
                <c:pt idx="0">
                  <c:v>6</c:v>
                </c:pt>
                <c:pt idx="2">
                  <c:v>6</c:v>
                </c:pt>
                <c:pt idx="4">
                  <c:v>1</c:v>
                </c:pt>
                <c:pt idx="6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CE4-814F-B074-7723938C6E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name>Тренд (2024)</c:nam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Лист1!$A$2:$A$9</c:f>
              <c:numCache>
                <c:formatCode>General</c:formatCode>
                <c:ptCount val="8"/>
                <c:pt idx="0">
                  <c:v>40</c:v>
                </c:pt>
                <c:pt idx="1">
                  <c:v>50</c:v>
                </c:pt>
                <c:pt idx="2">
                  <c:v>80</c:v>
                </c:pt>
                <c:pt idx="3">
                  <c:v>100</c:v>
                </c:pt>
                <c:pt idx="4">
                  <c:v>150</c:v>
                </c:pt>
                <c:pt idx="5">
                  <c:v>200</c:v>
                </c:pt>
                <c:pt idx="6">
                  <c:v>300</c:v>
                </c:pt>
                <c:pt idx="7">
                  <c:v>450</c:v>
                </c:pt>
              </c:numCache>
            </c:numRef>
          </c:xVal>
          <c:yVal>
            <c:numRef>
              <c:f>Лист1!$C$2:$C$9</c:f>
              <c:numCache>
                <c:formatCode>General</c:formatCode>
                <c:ptCount val="8"/>
                <c:pt idx="1">
                  <c:v>9</c:v>
                </c:pt>
                <c:pt idx="3">
                  <c:v>6</c:v>
                </c:pt>
                <c:pt idx="5">
                  <c:v>1</c:v>
                </c:pt>
                <c:pt idx="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CE4-814F-B074-7723938C6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3178128"/>
        <c:axId val="318838991"/>
      </c:scatterChart>
      <c:valAx>
        <c:axId val="159317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Peak</a:t>
                </a:r>
                <a:r>
                  <a:rPr lang="en-US" baseline="0" dirty="0"/>
                  <a:t> players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838991"/>
        <c:crossesAt val="-4"/>
        <c:crossBetween val="midCat"/>
      </c:valAx>
      <c:valAx>
        <c:axId val="318838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Кол-во игр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3178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4/21/25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4/21/25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7" Type="http://schemas.openxmlformats.org/officeDocument/2006/relationships/image" Target="../media/image17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6.mo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ov"/><Relationship Id="rId7" Type="http://schemas.openxmlformats.org/officeDocument/2006/relationships/slideLayout" Target="../slideLayouts/slideLayout1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video" Target="../media/media9.mov"/><Relationship Id="rId5" Type="http://schemas.microsoft.com/office/2007/relationships/media" Target="../media/media9.mov"/><Relationship Id="rId10" Type="http://schemas.openxmlformats.org/officeDocument/2006/relationships/image" Target="../media/image20.png"/><Relationship Id="rId4" Type="http://schemas.openxmlformats.org/officeDocument/2006/relationships/video" Target="../media/media8.mo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e.steampowered.com/app/251570/7_Days_to_Die/" TargetMode="External"/><Relationship Id="rId3" Type="http://schemas.openxmlformats.org/officeDocument/2006/relationships/hyperlink" Target="https://store.steampowered.com/charts/bestofyear/bestof2024?tab=3" TargetMode="External"/><Relationship Id="rId7" Type="http://schemas.openxmlformats.org/officeDocument/2006/relationships/hyperlink" Target="https://store.steampowered.com/app/322330/Dont_Starve_Together/" TargetMode="External"/><Relationship Id="rId2" Type="http://schemas.openxmlformats.org/officeDocument/2006/relationships/hyperlink" Target="https://store.steampowered.com/charts/bestofyear/bestof2023?tab=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rdewvalley.net/" TargetMode="External"/><Relationship Id="rId5" Type="http://schemas.openxmlformats.org/officeDocument/2006/relationships/hyperlink" Target="https://store.steampowered.com/app/3590/Plants_vs_Zombies_GOTY_Edition/" TargetMode="External"/><Relationship Id="rId10" Type="http://schemas.openxmlformats.org/officeDocument/2006/relationships/hyperlink" Target="https://apps.apple.com/us/app/minigore-gameclub/id324016249" TargetMode="External"/><Relationship Id="rId4" Type="http://schemas.openxmlformats.org/officeDocument/2006/relationships/hyperlink" Target="https://miro.com/" TargetMode="External"/><Relationship Id="rId9" Type="http://schemas.openxmlformats.org/officeDocument/2006/relationships/hyperlink" Target="https://store.steampowered.com/app/2239150/Thronefall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1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2404671"/>
            <a:ext cx="7634059" cy="1431834"/>
          </a:xfrm>
        </p:spPr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</a:t>
            </a:r>
            <a:r>
              <a:rPr lang="ru-RU" dirty="0"/>
              <a:t>«</a:t>
            </a:r>
            <a:r>
              <a:rPr lang="en-US" dirty="0"/>
              <a:t>Farmageddon</a:t>
            </a:r>
            <a:r>
              <a:rPr lang="ru-RU" dirty="0"/>
              <a:t>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Факультет компьютерных наук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 2025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FE964BE-BA7C-3D8B-14A8-0762D72C5365}"/>
              </a:ext>
            </a:extLst>
          </p:cNvPr>
          <p:cNvSpPr txBox="1">
            <a:spLocks/>
          </p:cNvSpPr>
          <p:nvPr/>
        </p:nvSpPr>
        <p:spPr>
          <a:xfrm>
            <a:off x="1036759" y="3966435"/>
            <a:ext cx="7625267" cy="6528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13EA4053-CF8D-F75F-550A-0DFAD3A716FF}"/>
              </a:ext>
            </a:extLst>
          </p:cNvPr>
          <p:cNvSpPr txBox="1">
            <a:spLocks/>
          </p:cNvSpPr>
          <p:nvPr/>
        </p:nvSpPr>
        <p:spPr>
          <a:xfrm>
            <a:off x="1037741" y="3836505"/>
            <a:ext cx="7625267" cy="6528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E863F563-A015-10F0-D08D-A226A50C6154}"/>
              </a:ext>
            </a:extLst>
          </p:cNvPr>
          <p:cNvSpPr txBox="1">
            <a:spLocks/>
          </p:cNvSpPr>
          <p:nvPr/>
        </p:nvSpPr>
        <p:spPr>
          <a:xfrm>
            <a:off x="1027966" y="3939171"/>
            <a:ext cx="7625267" cy="297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Farmageddon Unity Game</a:t>
            </a:r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23B07CE-17F1-06F7-23C6-ECAA2A80A161}"/>
              </a:ext>
            </a:extLst>
          </p:cNvPr>
          <p:cNvSpPr txBox="1">
            <a:spLocks/>
          </p:cNvSpPr>
          <p:nvPr/>
        </p:nvSpPr>
        <p:spPr>
          <a:xfrm>
            <a:off x="1027964" y="4349010"/>
            <a:ext cx="7625267" cy="297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0" dirty="0">
                <a:effectLst/>
                <a:latin typeface="HSE Sans" panose="02000000000000000000" pitchFamily="50" charset="-52"/>
              </a:rPr>
              <a:t>•</a:t>
            </a:r>
            <a:r>
              <a:rPr lang="ru-RU" i="0" dirty="0">
                <a:effectLst/>
                <a:latin typeface="HSE Sans" panose="02000000000000000000" pitchFamily="50" charset="-52"/>
              </a:rPr>
              <a:t> Индивидуальный </a:t>
            </a:r>
            <a:r>
              <a:rPr lang="ru-RU" b="1" i="0" dirty="0">
                <a:effectLst/>
                <a:latin typeface="HSE Sans" panose="02000000000000000000" pitchFamily="50" charset="-52"/>
              </a:rPr>
              <a:t>•</a:t>
            </a:r>
            <a:r>
              <a:rPr lang="ru-RU" i="0" dirty="0">
                <a:effectLst/>
                <a:latin typeface="HSE Sans" panose="02000000000000000000" pitchFamily="50" charset="-52"/>
              </a:rPr>
              <a:t> Программный</a:t>
            </a:r>
            <a:endParaRPr lang="ru-RU" dirty="0">
              <a:latin typeface="HSE Sans" panose="02000000000000000000" pitchFamily="50" charset="-52"/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136F4F38-B7FB-9A46-CE65-90141227F3E5}"/>
              </a:ext>
            </a:extLst>
          </p:cNvPr>
          <p:cNvSpPr txBox="1">
            <a:spLocks/>
          </p:cNvSpPr>
          <p:nvPr/>
        </p:nvSpPr>
        <p:spPr>
          <a:xfrm>
            <a:off x="1027963" y="4941909"/>
            <a:ext cx="8403903" cy="6528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Исполнитель: Сафонов Олег Юрьевич, БПИ237</a:t>
            </a:r>
          </a:p>
          <a:p>
            <a:r>
              <a:rPr lang="ru-RU" dirty="0"/>
              <a:t>Научный руководитель: Макаров Сергей Львович (Доцент ДПИ ФКН, Кандидат технических наук)</a:t>
            </a: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734BD-D801-013A-1913-044757FCC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ropsShop">
            <a:hlinkClick r:id="" action="ppaction://media"/>
            <a:extLst>
              <a:ext uri="{FF2B5EF4-FFF2-40B4-BE49-F238E27FC236}">
                <a16:creationId xmlns:a16="http://schemas.microsoft.com/office/drawing/2014/main" id="{1E80BE94-2022-CCC6-5389-BFAB08C37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964" y="2641545"/>
            <a:ext cx="5298058" cy="2978778"/>
          </a:xfrm>
          <a:prstGeom prst="rect">
            <a:avLst/>
          </a:prstGeom>
        </p:spPr>
      </p:pic>
      <p:pic>
        <p:nvPicPr>
          <p:cNvPr id="15" name="ItemsShop">
            <a:hlinkClick r:id="" action="ppaction://media"/>
            <a:extLst>
              <a:ext uri="{FF2B5EF4-FFF2-40B4-BE49-F238E27FC236}">
                <a16:creationId xmlns:a16="http://schemas.microsoft.com/office/drawing/2014/main" id="{76549A60-A6E0-A33B-7BBF-F9F8D41EE95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0741" y="2641655"/>
            <a:ext cx="5297863" cy="2978668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1257EBC3-4919-7550-08EC-03BB4EB8E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7AB5D8-A4BE-5AA1-1C1C-D9EE3A9C19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2DE6AB-6720-BDE6-8F90-025E5EE06E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Магазины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B2A9C1AA-CE7F-32EB-133A-CDFFC58A9AB6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Магазины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57666BDA-DBFB-B031-2122-4B79FF679FD2}"/>
              </a:ext>
            </a:extLst>
          </p:cNvPr>
          <p:cNvSpPr txBox="1">
            <a:spLocks/>
          </p:cNvSpPr>
          <p:nvPr/>
        </p:nvSpPr>
        <p:spPr>
          <a:xfrm>
            <a:off x="7980242" y="2368807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Магазин предметов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26A5DB52-B168-5EB8-3FF0-66FFE881A50D}"/>
              </a:ext>
            </a:extLst>
          </p:cNvPr>
          <p:cNvSpPr txBox="1">
            <a:spLocks/>
          </p:cNvSpPr>
          <p:nvPr/>
        </p:nvSpPr>
        <p:spPr>
          <a:xfrm>
            <a:off x="2135943" y="2368806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Магазин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3291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0" mute="1"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94B7C-BDA6-A8A0-76BC-B8697A86A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oes">
            <a:hlinkClick r:id="" action="ppaction://media"/>
            <a:extLst>
              <a:ext uri="{FF2B5EF4-FFF2-40B4-BE49-F238E27FC236}">
                <a16:creationId xmlns:a16="http://schemas.microsoft.com/office/drawing/2014/main" id="{EFBF12CD-458D-3A1B-3D57-3A4E23F07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246" t="1091" r="1029" b="1942"/>
          <a:stretch/>
        </p:blipFill>
        <p:spPr>
          <a:xfrm>
            <a:off x="571839" y="3575475"/>
            <a:ext cx="3390020" cy="2835409"/>
          </a:xfrm>
          <a:prstGeom prst="rect">
            <a:avLst/>
          </a:prstGeom>
        </p:spPr>
      </p:pic>
      <p:pic>
        <p:nvPicPr>
          <p:cNvPr id="23" name="swords">
            <a:hlinkClick r:id="" action="ppaction://media"/>
            <a:extLst>
              <a:ext uri="{FF2B5EF4-FFF2-40B4-BE49-F238E27FC236}">
                <a16:creationId xmlns:a16="http://schemas.microsoft.com/office/drawing/2014/main" id="{C6847B5B-9D2D-D035-B2D7-CC97FA8A79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108"/>
          <a:stretch/>
        </p:blipFill>
        <p:spPr>
          <a:xfrm>
            <a:off x="8221066" y="3575475"/>
            <a:ext cx="3399095" cy="2826365"/>
          </a:xfrm>
          <a:prstGeom prst="rect">
            <a:avLst/>
          </a:prstGeom>
        </p:spPr>
      </p:pic>
      <p:pic>
        <p:nvPicPr>
          <p:cNvPr id="21" name="watering cans">
            <a:hlinkClick r:id="" action="ppaction://media"/>
            <a:extLst>
              <a:ext uri="{FF2B5EF4-FFF2-40B4-BE49-F238E27FC236}">
                <a16:creationId xmlns:a16="http://schemas.microsoft.com/office/drawing/2014/main" id="{47819B47-7671-B4B1-5B58-F83AFB27CA0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rcRect b="1041"/>
          <a:stretch/>
        </p:blipFill>
        <p:spPr>
          <a:xfrm>
            <a:off x="4401856" y="3575475"/>
            <a:ext cx="3388288" cy="2826364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D8F8B1AD-A3D0-7307-D155-80DD8EFE6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237BC4-0E7E-7B8B-3575-5A7BAA813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280662-8F95-8E12-82AD-722486DF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Инструменты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F2E454FC-353A-78B5-DE40-2306215B3136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Инструменты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FC094A14-EF00-4B58-EE03-96950A4C8453}"/>
              </a:ext>
            </a:extLst>
          </p:cNvPr>
          <p:cNvSpPr txBox="1">
            <a:spLocks/>
          </p:cNvSpPr>
          <p:nvPr/>
        </p:nvSpPr>
        <p:spPr>
          <a:xfrm>
            <a:off x="571839" y="2059162"/>
            <a:ext cx="7758153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Имеют несколько уровней с разными спрайтами и характеристиками.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В анимациях действий игрока имеют свои спрайты и контроллер анимаций.</a:t>
            </a: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latin typeface="HSE Sans" panose="02000000000000000000" pitchFamily="50" charset="-52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4C0D3164-D0C1-DAD3-3162-30BD2963E776}"/>
              </a:ext>
            </a:extLst>
          </p:cNvPr>
          <p:cNvSpPr txBox="1">
            <a:spLocks/>
          </p:cNvSpPr>
          <p:nvPr/>
        </p:nvSpPr>
        <p:spPr>
          <a:xfrm>
            <a:off x="1236337" y="3342284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4 уровня мотыг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EA2AFD74-CA66-25F4-7193-7A6B335586E5}"/>
              </a:ext>
            </a:extLst>
          </p:cNvPr>
          <p:cNvSpPr txBox="1">
            <a:spLocks/>
          </p:cNvSpPr>
          <p:nvPr/>
        </p:nvSpPr>
        <p:spPr>
          <a:xfrm>
            <a:off x="5060950" y="3338253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4 уровня лейек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A83981F3-931A-35CD-B1D4-BF044150133A}"/>
              </a:ext>
            </a:extLst>
          </p:cNvPr>
          <p:cNvSpPr txBox="1">
            <a:spLocks/>
          </p:cNvSpPr>
          <p:nvPr/>
        </p:nvSpPr>
        <p:spPr>
          <a:xfrm>
            <a:off x="8885563" y="3345041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4 уровня мечей</a:t>
            </a:r>
          </a:p>
        </p:txBody>
      </p:sp>
    </p:spTree>
    <p:extLst>
      <p:ext uri="{BB962C8B-B14F-4D97-AF65-F5344CB8AC3E}">
        <p14:creationId xmlns:p14="http://schemas.microsoft.com/office/powerpoint/2010/main" val="21688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0" mute="1">
                <p:cTn id="1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0" mute="1">
                <p:cTn id="2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36A06-9AFE-AAFD-1DAA-5F1975C4E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ventory">
            <a:hlinkClick r:id="" action="ppaction://media"/>
            <a:extLst>
              <a:ext uri="{FF2B5EF4-FFF2-40B4-BE49-F238E27FC236}">
                <a16:creationId xmlns:a16="http://schemas.microsoft.com/office/drawing/2014/main" id="{251DC93D-D2FC-5EF3-08E6-AFD9670BA0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92" t="1172" r="926" b="1412"/>
          <a:stretch/>
        </p:blipFill>
        <p:spPr>
          <a:xfrm>
            <a:off x="5969169" y="2059162"/>
            <a:ext cx="5650992" cy="3653028"/>
          </a:xfrm>
          <a:prstGeom prst="rect">
            <a:avLst/>
          </a:prstGeom>
        </p:spPr>
      </p:pic>
      <p:sp>
        <p:nvSpPr>
          <p:cNvPr id="8" name="Текст 3">
            <a:extLst>
              <a:ext uri="{FF2B5EF4-FFF2-40B4-BE49-F238E27FC236}">
                <a16:creationId xmlns:a16="http://schemas.microsoft.com/office/drawing/2014/main" id="{D4D22C80-7B0E-C6E8-0931-172EDC262931}"/>
              </a:ext>
            </a:extLst>
          </p:cNvPr>
          <p:cNvSpPr txBox="1">
            <a:spLocks/>
          </p:cNvSpPr>
          <p:nvPr/>
        </p:nvSpPr>
        <p:spPr>
          <a:xfrm>
            <a:off x="571840" y="2059162"/>
            <a:ext cx="5397330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Позволяет подбирать, перемещать, использовать, удалять, объединять предметы.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Логика инвентаря и предмета связана только посредством</a:t>
            </a:r>
            <a:r>
              <a:rPr lang="en-US" sz="1600" dirty="0">
                <a:latin typeface="HSE Sans" panose="02000000000000000000" pitchFamily="50" charset="-52"/>
              </a:rPr>
              <a:t> </a:t>
            </a:r>
            <a:r>
              <a:rPr lang="ru-RU" sz="1600" dirty="0">
                <a:latin typeface="HSE Sans" panose="02000000000000000000" pitchFamily="50" charset="-52"/>
              </a:rPr>
              <a:t>одного интерфейса.</a:t>
            </a: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latin typeface="HSE Sans" panose="02000000000000000000" pitchFamily="50" charset="-52"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1B97BC3A-012B-090A-2330-6B04A729ED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5D4A2E-D6BA-979E-12C8-83D6007EFF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840773-6DAE-5EFF-8565-BECC7C1370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Инвентарь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21F9620B-1D2D-4BAC-5EB9-DFFC594DFA75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Инвентарь</a:t>
            </a:r>
          </a:p>
        </p:txBody>
      </p:sp>
    </p:spTree>
    <p:extLst>
      <p:ext uri="{BB962C8B-B14F-4D97-AF65-F5344CB8AC3E}">
        <p14:creationId xmlns:p14="http://schemas.microsoft.com/office/powerpoint/2010/main" val="399560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8A836-6917-6D60-0BAB-29186BFD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766E574-D9D9-86A3-0C20-3E87DCA9AC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FF1DE7-3E44-FBF4-730A-057F12AB3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67D3A-603C-9F18-393F-9EBBAB7BD4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Растения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36ED3CF9-D37C-09CF-91BA-0D536E013606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Растения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9C240A49-3A53-7C9F-0025-B0B5560B36AD}"/>
              </a:ext>
            </a:extLst>
          </p:cNvPr>
          <p:cNvSpPr txBox="1">
            <a:spLocks/>
          </p:cNvSpPr>
          <p:nvPr/>
        </p:nvSpPr>
        <p:spPr>
          <a:xfrm>
            <a:off x="571839" y="2059162"/>
            <a:ext cx="5071877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Имеют уровень влаги, несколько фаз роста.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Могут погибнуть из-за жажды или перезреть.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Являются предметами необходимыми для выполнения квестов</a:t>
            </a:r>
            <a:r>
              <a:rPr lang="en-US" sz="1600" dirty="0">
                <a:latin typeface="HSE Sans" panose="02000000000000000000" pitchFamily="50" charset="-52"/>
              </a:rPr>
              <a:t>.</a:t>
            </a: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14" name="Crops_new">
            <a:hlinkClick r:id="" action="ppaction://media"/>
            <a:extLst>
              <a:ext uri="{FF2B5EF4-FFF2-40B4-BE49-F238E27FC236}">
                <a16:creationId xmlns:a16="http://schemas.microsoft.com/office/drawing/2014/main" id="{890B2280-5E82-1CB6-3284-127B74625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4364" y="2059162"/>
            <a:ext cx="5725797" cy="3220761"/>
          </a:xfrm>
          <a:prstGeom prst="rect">
            <a:avLst/>
          </a:prstGeom>
        </p:spPr>
      </p:pic>
      <p:sp>
        <p:nvSpPr>
          <p:cNvPr id="15" name="Текст 3">
            <a:extLst>
              <a:ext uri="{FF2B5EF4-FFF2-40B4-BE49-F238E27FC236}">
                <a16:creationId xmlns:a16="http://schemas.microsoft.com/office/drawing/2014/main" id="{FC7FD5F8-D9C9-8F72-1D0B-D54176A9B82B}"/>
              </a:ext>
            </a:extLst>
          </p:cNvPr>
          <p:cNvSpPr txBox="1">
            <a:spLocks/>
          </p:cNvSpPr>
          <p:nvPr/>
        </p:nvSpPr>
        <p:spPr>
          <a:xfrm>
            <a:off x="5894364" y="5356121"/>
            <a:ext cx="5725797" cy="228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Игра ускорена в 5 раз, спавн монстров и гибель растений от жажды выключены</a:t>
            </a:r>
          </a:p>
        </p:txBody>
      </p:sp>
    </p:spTree>
    <p:extLst>
      <p:ext uri="{BB962C8B-B14F-4D97-AF65-F5344CB8AC3E}">
        <p14:creationId xmlns:p14="http://schemas.microsoft.com/office/powerpoint/2010/main" val="18924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A4DE7-FBF4-704E-C6EA-3DA6FE51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7CC03F-060D-14B7-7D6C-BA43FDDE2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CFBE60-AC14-7384-9D1A-BAF2A19554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69A091-72AB-393F-794A-3E63E70287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Квесты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B14E52A0-F5EA-037E-1DC4-11D020373859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Квесты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CE5D509-394F-7EE6-F6D9-5F92604E22D8}"/>
              </a:ext>
            </a:extLst>
          </p:cNvPr>
          <p:cNvSpPr txBox="1">
            <a:spLocks/>
          </p:cNvSpPr>
          <p:nvPr/>
        </p:nvSpPr>
        <p:spPr>
          <a:xfrm>
            <a:off x="571839" y="2059162"/>
            <a:ext cx="5774647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Каждый игровой день обновляется список квестов и дедлайны.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Игрок выполняет квесты посредством продажи соответствующих предметов в магазине.</a:t>
            </a: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6" name="Рисунок 5" descr="Изображение выглядит как текст, снимок экран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D2A9E11-4916-C20F-66A0-21ED1D7D6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47" y="4168759"/>
            <a:ext cx="3154465" cy="215762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Шрифт, 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C9B0B-AD15-019A-2E97-F63C5F4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71" y="4159468"/>
            <a:ext cx="3154465" cy="2166919"/>
          </a:xfrm>
          <a:prstGeom prst="rect">
            <a:avLst/>
          </a:prstGeom>
        </p:spPr>
      </p:pic>
      <p:sp>
        <p:nvSpPr>
          <p:cNvPr id="11" name="Текст 3">
            <a:extLst>
              <a:ext uri="{FF2B5EF4-FFF2-40B4-BE49-F238E27FC236}">
                <a16:creationId xmlns:a16="http://schemas.microsoft.com/office/drawing/2014/main" id="{D459C555-FEE8-A964-5B43-79D1D17921D7}"/>
              </a:ext>
            </a:extLst>
          </p:cNvPr>
          <p:cNvSpPr txBox="1">
            <a:spLocks/>
          </p:cNvSpPr>
          <p:nvPr/>
        </p:nvSpPr>
        <p:spPr>
          <a:xfrm>
            <a:off x="1764529" y="3922304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Пример панели квестов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3948157C-6B94-4893-0A26-1CECF87F0E5B}"/>
              </a:ext>
            </a:extLst>
          </p:cNvPr>
          <p:cNvSpPr txBox="1">
            <a:spLocks/>
          </p:cNvSpPr>
          <p:nvPr/>
        </p:nvSpPr>
        <p:spPr>
          <a:xfrm>
            <a:off x="8263853" y="3922303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Пример выполненного квеста</a:t>
            </a:r>
          </a:p>
        </p:txBody>
      </p:sp>
    </p:spTree>
    <p:extLst>
      <p:ext uri="{BB962C8B-B14F-4D97-AF65-F5344CB8AC3E}">
        <p14:creationId xmlns:p14="http://schemas.microsoft.com/office/powerpoint/2010/main" val="2081886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776A-F9D9-6CFF-0D4B-E40844FF4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02C00EA-D833-09D3-3BB4-A44A95BCA5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B6D902-677B-8D20-1583-FD4F739321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2024B4-BFC6-929B-D58B-493C4A5DAF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Спавн врагов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72F89CBC-4FC3-6384-4328-318289391D06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Спавн врагов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72451FF4-81B3-94C8-1F5A-1B555B0BA517}"/>
              </a:ext>
            </a:extLst>
          </p:cNvPr>
          <p:cNvSpPr txBox="1">
            <a:spLocks/>
          </p:cNvSpPr>
          <p:nvPr/>
        </p:nvSpPr>
        <p:spPr>
          <a:xfrm>
            <a:off x="571839" y="2059162"/>
            <a:ext cx="5774647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Враги появляются ночью по волнам, первые 20 волн заданы вручную, каждая следующая генерируется.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Волны представляют из себя чанки врагов.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Чанк – набор типов врагов и их количество.</a:t>
            </a: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6" name="Рисунок 5" descr="Изображение выглядит как текст, снимок экрана, программное обеспечение, Мультимедийное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2D4912-D258-C445-8AB2-8E03B62A8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438" y="2059162"/>
            <a:ext cx="3615028" cy="3601664"/>
          </a:xfrm>
          <a:prstGeom prst="rect">
            <a:avLst/>
          </a:prstGeom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966F231A-3DBE-DC60-3D4D-FA8E24AF2399}"/>
              </a:ext>
            </a:extLst>
          </p:cNvPr>
          <p:cNvSpPr txBox="1">
            <a:spLocks/>
          </p:cNvSpPr>
          <p:nvPr/>
        </p:nvSpPr>
        <p:spPr>
          <a:xfrm>
            <a:off x="8427902" y="1818201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Пример одной волны</a:t>
            </a:r>
          </a:p>
        </p:txBody>
      </p:sp>
    </p:spTree>
    <p:extLst>
      <p:ext uri="{BB962C8B-B14F-4D97-AF65-F5344CB8AC3E}">
        <p14:creationId xmlns:p14="http://schemas.microsoft.com/office/powerpoint/2010/main" val="3573911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7901A-102A-5980-AD64-A5390D56E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637E12F-ACBE-854C-AAB1-937FD841D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6E76A-40AD-CB34-01C6-F3BC1AAF7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CE2F62-062E-8C68-E823-1C794204C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Аудио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F674D922-D5CE-C412-E1BE-153642FC63E7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Аудио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08173BCA-30C7-5F5C-8CDC-5566E7FF01AF}"/>
              </a:ext>
            </a:extLst>
          </p:cNvPr>
          <p:cNvSpPr txBox="1">
            <a:spLocks/>
          </p:cNvSpPr>
          <p:nvPr/>
        </p:nvSpPr>
        <p:spPr>
          <a:xfrm>
            <a:off x="571839" y="2059162"/>
            <a:ext cx="7547694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В игре есть как звуки, так и фоновая музыка.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Звуки и музыка поделены на группы. Каждая группа привязана к мастер группе.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Громкость каждой отдельной группы можно менять.</a:t>
            </a: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6" name="Рисунок 5" descr="Изображение выглядит как текст, снимок экрана, программное обеспечение, Мультимедийное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B0D8AC-79FF-65CC-5A9B-25978FB5A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189" y="1336490"/>
            <a:ext cx="2181972" cy="47988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Мультимедийное программное обеспечение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118CFF-3CBE-3A52-69DE-09799E07CA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3" t="40042" r="61465" b="29270"/>
          <a:stretch/>
        </p:blipFill>
        <p:spPr>
          <a:xfrm>
            <a:off x="6346486" y="5115231"/>
            <a:ext cx="2614602" cy="102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5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AF9B1-6FA1-1C56-4B6D-A576D283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E59418F-0508-B4DE-A43B-C0DB75F8E2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F2BB1C-646F-865C-E186-EDC77DFBAD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9B14D1-1EB1-D8CB-A237-C72FC55B9D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Игровая карта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01DA26C2-EBB4-E1B4-E8D6-E744A3FCD2D8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Игровая карта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908804B1-CF35-FF12-2623-CA6E18DD503E}"/>
              </a:ext>
            </a:extLst>
          </p:cNvPr>
          <p:cNvSpPr txBox="1">
            <a:spLocks/>
          </p:cNvSpPr>
          <p:nvPr/>
        </p:nvSpPr>
        <p:spPr>
          <a:xfrm>
            <a:off x="571839" y="2059162"/>
            <a:ext cx="5774647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Есть 2 источника с водой.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Магазин для покупки и продажи растений.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Магазин для покупки и продажи инструментов.</a:t>
            </a: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latin typeface="HSE Sans" panose="02000000000000000000" pitchFamily="50" charset="-52"/>
            </a:endParaRPr>
          </a:p>
        </p:txBody>
      </p:sp>
      <p:pic>
        <p:nvPicPr>
          <p:cNvPr id="6" name="Рисунок 5" descr="Изображение выглядит как карта, снимок экрана, 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56DA5C-ECFD-D22B-3856-DD082794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070" y="1282138"/>
            <a:ext cx="5359946" cy="53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29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>
            <a:extLst>
              <a:ext uri="{FF2B5EF4-FFF2-40B4-BE49-F238E27FC236}">
                <a16:creationId xmlns:a16="http://schemas.microsoft.com/office/drawing/2014/main" id="{94E3C476-0BA5-08BC-497B-194047CC2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1901825" cy="415925"/>
          </a:xfrm>
        </p:spPr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  <a:p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1C06A639-0074-B6B9-7F83-940800131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9275"/>
            <a:ext cx="2070100" cy="407988"/>
          </a:xfrm>
        </p:spPr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6243BFB-5712-64FE-EDAF-1D68E3F10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513" y="549275"/>
            <a:ext cx="2070100" cy="407988"/>
          </a:xfrm>
        </p:spPr>
        <p:txBody>
          <a:bodyPr/>
          <a:lstStyle/>
          <a:p>
            <a:r>
              <a:rPr lang="ru-RU" dirty="0"/>
              <a:t>Результаты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BBF73-0FF7-72AC-4FAA-19A56F771E08}"/>
              </a:ext>
            </a:extLst>
          </p:cNvPr>
          <p:cNvSpPr txBox="1"/>
          <p:nvPr/>
        </p:nvSpPr>
        <p:spPr>
          <a:xfrm>
            <a:off x="1736642" y="5207410"/>
            <a:ext cx="206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HSE Sans" panose="02000000000000000000" pitchFamily="2" charset="0"/>
              </a:rPr>
              <a:t>GitHub</a:t>
            </a:r>
            <a:r>
              <a:rPr lang="ru-RU" sz="1600" dirty="0">
                <a:latin typeface="HSE Sans" panose="02000000000000000000" pitchFamily="2" charset="0"/>
              </a:rPr>
              <a:t> репозиторий</a:t>
            </a:r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57AE1516-F35F-9EAF-B5D6-0D8EE09D1DFF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Результаты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3490E-8AFB-FCF3-1D72-8BB671D20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0" y="1803664"/>
            <a:ext cx="3250671" cy="3250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CB669B-4E4A-66F9-CA3A-7E5A7FD14CBB}"/>
              </a:ext>
            </a:extLst>
          </p:cNvPr>
          <p:cNvSpPr txBox="1"/>
          <p:nvPr/>
        </p:nvSpPr>
        <p:spPr>
          <a:xfrm>
            <a:off x="8380629" y="5207410"/>
            <a:ext cx="208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latin typeface="HSE Sans" panose="02000000000000000000" pitchFamily="2" charset="0"/>
              </a:rPr>
              <a:t>Релиз версия проекта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EB2228-B263-449B-F98F-D23E75F6E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6669" y="1803664"/>
            <a:ext cx="3250671" cy="325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6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F824F1E-607B-8E0E-C3D6-D64EC7E5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Дальнейшее развитие проекта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80A56B-BA91-D2AC-AFD5-E7FF031231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Новые типы врагов, построек, предметов</a:t>
            </a:r>
            <a:r>
              <a:rPr lang="en-US" sz="1800" dirty="0"/>
              <a:t>.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Портирование на мобильные устройства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Сюжет, </a:t>
            </a:r>
            <a:r>
              <a:rPr lang="en-US" sz="1800" dirty="0"/>
              <a:t>NPC, </a:t>
            </a:r>
            <a:r>
              <a:rPr lang="ru-RU" sz="1800" dirty="0"/>
              <a:t>расширение системы квестов.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Новые локации, погода, смена времён года.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Мультиплейер.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C0E9B78-9D55-26BE-2B2E-4087E9363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D2AB2D3-0C26-9288-298A-54B68F07A6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Дальнейшее развитие проекта</a:t>
            </a:r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5E7DA803-CBE1-E4FD-76A0-BDA7D662B2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1901825" cy="415925"/>
          </a:xfrm>
        </p:spPr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76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Предметная область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8" y="2379663"/>
            <a:ext cx="5747170" cy="33932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Компьютерная </a:t>
            </a:r>
            <a:r>
              <a:rPr lang="en-US" sz="1400" dirty="0"/>
              <a:t>2D </a:t>
            </a:r>
            <a:r>
              <a:rPr lang="ru-RU" sz="1400" dirty="0"/>
              <a:t>игра в смешанных жанрах</a:t>
            </a:r>
            <a:r>
              <a:rPr lang="en-US" sz="1400" dirty="0"/>
              <a:t>: Tower defense</a:t>
            </a:r>
            <a:r>
              <a:rPr lang="ru-RU" sz="1400" dirty="0"/>
              <a:t>, </a:t>
            </a:r>
            <a:r>
              <a:rPr lang="en-US" sz="1400" dirty="0"/>
              <a:t>Survival</a:t>
            </a:r>
            <a:r>
              <a:rPr lang="ru-RU" sz="1400" dirty="0"/>
              <a:t>, </a:t>
            </a:r>
            <a:r>
              <a:rPr lang="en-US" sz="1400" dirty="0"/>
              <a:t>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Ориентирована на молодую аудиторию возраста от 16 до 20 лет.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Требует быстрой реакции – игрок постоянно в движении.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Требует стратегического мышления – игрок постоянно вынужден адаптироваться к меняющимся ценам, условиям, планировать шаги наперёд.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Днём ты фермер, ухаживающий за растениями, а ночью – храбрый защитник своих посевов.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Предметная область</a:t>
            </a:r>
          </a:p>
        </p:txBody>
      </p:sp>
      <p:pic>
        <p:nvPicPr>
          <p:cNvPr id="8" name="Рисунок 7" descr="Изображение выглядит как пиксель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BA35CF-58AD-2707-098B-A7AAC45E56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2" t="817" r="455"/>
          <a:stretch/>
        </p:blipFill>
        <p:spPr>
          <a:xfrm>
            <a:off x="6413592" y="2224814"/>
            <a:ext cx="5249275" cy="296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93B43-11F8-BAED-5C31-80E82318F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D1001E7-6D52-AA60-C590-8974FC44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источников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AEAECE-8A76-262A-7F53-85F2C7744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1913468"/>
            <a:ext cx="11179383" cy="439581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Статистика </a:t>
            </a:r>
            <a:r>
              <a:rPr lang="en-US" sz="1800" dirty="0"/>
              <a:t>steam </a:t>
            </a:r>
            <a:r>
              <a:rPr lang="ru-RU" sz="1800" dirty="0"/>
              <a:t>по играм за 2023 </a:t>
            </a:r>
            <a:r>
              <a:rPr lang="en-US" sz="1800" dirty="0"/>
              <a:t>[</a:t>
            </a:r>
            <a:r>
              <a:rPr lang="ru-RU" sz="1800" dirty="0"/>
              <a:t>Электронный ресурс</a:t>
            </a:r>
            <a:r>
              <a:rPr lang="en-US" sz="1800" dirty="0"/>
              <a:t>]. URL: </a:t>
            </a:r>
            <a:r>
              <a:rPr lang="en-US" sz="1800" dirty="0">
                <a:hlinkClick r:id="rId2"/>
              </a:rPr>
              <a:t>https://store.steampowered.com/charts/bestofyear/bestof2023?tab=3</a:t>
            </a:r>
            <a:r>
              <a:rPr lang="ru-RU" sz="1800" dirty="0"/>
              <a:t> (дата обращения 20.04.2025).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Статистика </a:t>
            </a:r>
            <a:r>
              <a:rPr lang="en-US" sz="1800" dirty="0"/>
              <a:t>steam </a:t>
            </a:r>
            <a:r>
              <a:rPr lang="ru-RU" sz="1800" dirty="0"/>
              <a:t>по играм за 2024 </a:t>
            </a:r>
            <a:r>
              <a:rPr lang="en-US" sz="1800" dirty="0"/>
              <a:t>[</a:t>
            </a:r>
            <a:r>
              <a:rPr lang="ru-RU" sz="1800" dirty="0"/>
              <a:t>Электронный ресурс</a:t>
            </a:r>
            <a:r>
              <a:rPr lang="en-US" sz="1800" dirty="0"/>
              <a:t>]. URL: </a:t>
            </a:r>
            <a:r>
              <a:rPr lang="en-US" sz="1800" dirty="0">
                <a:hlinkClick r:id="rId3"/>
              </a:rPr>
              <a:t>https://store.steampowered.com/charts/bestofyear/bestof2024?tab=3</a:t>
            </a:r>
            <a:r>
              <a:rPr lang="ru-RU" sz="1800" dirty="0"/>
              <a:t> (дата обращения 20.04.2025).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Miro 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. </a:t>
            </a:r>
            <a:r>
              <a:rPr lang="en-US" sz="1800" dirty="0"/>
              <a:t>URL: </a:t>
            </a:r>
            <a:r>
              <a:rPr lang="en-US" sz="1800" dirty="0">
                <a:hlinkClick r:id="rId4"/>
              </a:rPr>
              <a:t>https://miro.com</a:t>
            </a:r>
            <a:r>
              <a:rPr lang="en-US" sz="1800" dirty="0"/>
              <a:t> (</a:t>
            </a:r>
            <a:r>
              <a:rPr lang="ru-RU" sz="1800" dirty="0"/>
              <a:t>дата обращения 20.04.2025</a:t>
            </a:r>
            <a:r>
              <a:rPr lang="en-US" sz="18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PvZ</a:t>
            </a:r>
            <a:r>
              <a:rPr lang="en-US" sz="1800" dirty="0"/>
              <a:t> 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. </a:t>
            </a:r>
            <a:r>
              <a:rPr lang="en-US" sz="1800" dirty="0"/>
              <a:t>URL: </a:t>
            </a:r>
            <a:r>
              <a:rPr lang="en-US" sz="1800" dirty="0">
                <a:hlinkClick r:id="rId5"/>
              </a:rPr>
              <a:t>https://store.steampowered.com/app/3590/Plants_vs_Zombies_GOTY_Edition/</a:t>
            </a:r>
            <a:r>
              <a:rPr lang="en-US" sz="1800" dirty="0"/>
              <a:t> </a:t>
            </a:r>
            <a:br>
              <a:rPr lang="ru-RU" sz="1800" dirty="0"/>
            </a:br>
            <a:r>
              <a:rPr lang="ru-RU" sz="1800" dirty="0"/>
              <a:t>(дата обращения 20.04.2025).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Stardew Valley 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. </a:t>
            </a:r>
            <a:r>
              <a:rPr lang="en-US" sz="1800" dirty="0"/>
              <a:t>URL: </a:t>
            </a:r>
            <a:r>
              <a:rPr lang="en-US" sz="1800" dirty="0">
                <a:hlinkClick r:id="rId6"/>
              </a:rPr>
              <a:t>https://www.stardewvalley.net</a:t>
            </a:r>
            <a:r>
              <a:rPr lang="en-US" sz="1800" dirty="0"/>
              <a:t> (</a:t>
            </a:r>
            <a:r>
              <a:rPr lang="ru-RU" sz="1800" dirty="0"/>
              <a:t>дата обращения 20.04.2025</a:t>
            </a:r>
            <a:r>
              <a:rPr lang="en-US" sz="1800" dirty="0"/>
              <a:t>)</a:t>
            </a:r>
            <a:r>
              <a:rPr lang="ru-RU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Don’t starve together 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. </a:t>
            </a:r>
            <a:r>
              <a:rPr lang="en-US" sz="1800" dirty="0"/>
              <a:t>URL: </a:t>
            </a:r>
            <a:r>
              <a:rPr lang="en-US" sz="1800" dirty="0">
                <a:hlinkClick r:id="rId7"/>
              </a:rPr>
              <a:t>https://store.steampowered.com/app/322330/Dont_Starve_Together/</a:t>
            </a:r>
            <a:r>
              <a:rPr lang="en-US" sz="1800" dirty="0"/>
              <a:t> (</a:t>
            </a:r>
            <a:r>
              <a:rPr lang="ru-RU" sz="1800" dirty="0"/>
              <a:t>дата обращения 20.04.2025</a:t>
            </a:r>
            <a:r>
              <a:rPr lang="en-US" sz="1800" dirty="0"/>
              <a:t>)</a:t>
            </a:r>
            <a:r>
              <a:rPr lang="ru-RU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7 </a:t>
            </a:r>
            <a:r>
              <a:rPr lang="en-US" sz="1800" dirty="0"/>
              <a:t>Days to die 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. </a:t>
            </a:r>
            <a:r>
              <a:rPr lang="en-US" sz="1800" dirty="0"/>
              <a:t>URL: </a:t>
            </a:r>
            <a:r>
              <a:rPr lang="en-US" sz="1800" dirty="0">
                <a:hlinkClick r:id="rId8"/>
              </a:rPr>
              <a:t>https://store.steampowered.com/app/251570/7_Days_to_Die/</a:t>
            </a:r>
            <a:br>
              <a:rPr lang="ru-RU" sz="1800" dirty="0"/>
            </a:br>
            <a:r>
              <a:rPr lang="en-US" sz="1800" dirty="0"/>
              <a:t>(</a:t>
            </a:r>
            <a:r>
              <a:rPr lang="ru-RU" sz="1800" dirty="0"/>
              <a:t>дата обращения 20.04.2025</a:t>
            </a:r>
            <a:r>
              <a:rPr lang="en-US" sz="1800" dirty="0"/>
              <a:t>)</a:t>
            </a:r>
            <a:r>
              <a:rPr lang="ru-RU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Thronefall</a:t>
            </a:r>
            <a:r>
              <a:rPr lang="en-US" sz="1800" dirty="0"/>
              <a:t> [</a:t>
            </a:r>
            <a:r>
              <a:rPr lang="ru-RU" sz="1800" dirty="0"/>
              <a:t>Электронный ресурс</a:t>
            </a:r>
            <a:r>
              <a:rPr lang="en-US" sz="1800" dirty="0"/>
              <a:t>]</a:t>
            </a:r>
            <a:r>
              <a:rPr lang="ru-RU" sz="1800" dirty="0"/>
              <a:t>. </a:t>
            </a:r>
            <a:r>
              <a:rPr lang="en-US" sz="1800" dirty="0"/>
              <a:t>URL: </a:t>
            </a:r>
            <a:r>
              <a:rPr lang="en-US" sz="1800" dirty="0">
                <a:hlinkClick r:id="rId9"/>
              </a:rPr>
              <a:t>https://store.steampowered.com/app/2239150/Thronefall/</a:t>
            </a:r>
            <a:r>
              <a:rPr lang="en-US" sz="1800" dirty="0"/>
              <a:t> </a:t>
            </a:r>
            <a:br>
              <a:rPr lang="ru-RU" sz="1800" dirty="0"/>
            </a:br>
            <a:r>
              <a:rPr lang="en-US" sz="1800" dirty="0"/>
              <a:t>(</a:t>
            </a:r>
            <a:r>
              <a:rPr lang="ru-RU" sz="1800" dirty="0"/>
              <a:t>дата обращения 20.04.2025</a:t>
            </a:r>
            <a:r>
              <a:rPr lang="en-US" sz="1800" dirty="0"/>
              <a:t>)</a:t>
            </a:r>
            <a:r>
              <a:rPr lang="ru-RU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Minigore</a:t>
            </a:r>
            <a:r>
              <a:rPr lang="en-US" sz="1800" dirty="0"/>
              <a:t> [</a:t>
            </a:r>
            <a:r>
              <a:rPr lang="ru-RU" sz="1800" dirty="0" err="1"/>
              <a:t>Элеткронный</a:t>
            </a:r>
            <a:r>
              <a:rPr lang="ru-RU" sz="1800" dirty="0"/>
              <a:t> ресурс</a:t>
            </a:r>
            <a:r>
              <a:rPr lang="en-US" sz="1800" dirty="0"/>
              <a:t>]</a:t>
            </a:r>
            <a:r>
              <a:rPr lang="ru-RU" sz="1800" dirty="0"/>
              <a:t>. </a:t>
            </a:r>
            <a:r>
              <a:rPr lang="en-US" sz="1800" dirty="0"/>
              <a:t>URL: </a:t>
            </a:r>
            <a:r>
              <a:rPr lang="en-US" sz="1800" dirty="0">
                <a:hlinkClick r:id="rId10"/>
              </a:rPr>
              <a:t>https://apps.apple.com/us/app/minigore-gameclub/id324016249</a:t>
            </a:r>
            <a:r>
              <a:rPr lang="en-US" sz="1800" dirty="0"/>
              <a:t> </a:t>
            </a:r>
            <a:br>
              <a:rPr lang="ru-RU" sz="1800" dirty="0"/>
            </a:br>
            <a:r>
              <a:rPr lang="en-US" sz="1800" dirty="0"/>
              <a:t>(</a:t>
            </a:r>
            <a:r>
              <a:rPr lang="ru-RU" sz="1800" dirty="0"/>
              <a:t>дата обращения 20.04.2025</a:t>
            </a:r>
            <a:r>
              <a:rPr lang="en-US" sz="1800"/>
              <a:t>).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96553A5-9888-302C-2303-BAFE4DC3CE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A80CB95-3804-47C3-3587-7F467D5D30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Список источников</a:t>
            </a:r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BF5D4171-F688-FC35-B242-1E3855443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541338"/>
            <a:ext cx="1901825" cy="415925"/>
          </a:xfrm>
        </p:spPr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687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85FD49-6E5B-AFE6-D9FF-7295FFC758AA}"/>
              </a:ext>
            </a:extLst>
          </p:cNvPr>
          <p:cNvSpPr txBox="1"/>
          <p:nvPr/>
        </p:nvSpPr>
        <p:spPr>
          <a:xfrm>
            <a:off x="4782979" y="4549140"/>
            <a:ext cx="26260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HSE Sans" panose="02000000000000000000" pitchFamily="2" charset="0"/>
              </a:rPr>
              <a:t>Спасибо за внимание!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HSE Sans" panose="02000000000000000000" pitchFamily="2" charset="0"/>
              </a:rPr>
              <a:t>oisafonov@edu.hse.ru</a:t>
            </a:r>
            <a:endParaRPr lang="ru-RU" sz="2000" dirty="0">
              <a:solidFill>
                <a:schemeClr val="bg1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6C547-FC54-79A8-9AC6-59BB39EE7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AD792A0-B23A-995B-AF0B-FBC3D10118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193333-65A9-A3F4-9B2B-6FCC6C8215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22F98D6-BCE4-9670-0421-EBBFC8E9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0"/>
            <a:ext cx="1971773" cy="777025"/>
          </a:xfrm>
        </p:spPr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A8A0E6-9B0D-F355-E9E7-A5A7566664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8" y="2379663"/>
            <a:ext cx="5172172" cy="3822354"/>
          </a:xfrm>
        </p:spPr>
        <p:txBody>
          <a:bodyPr numCol="1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Статистика </a:t>
            </a:r>
            <a:r>
              <a:rPr lang="en-US" sz="1400" dirty="0"/>
              <a:t>steam </a:t>
            </a:r>
            <a:r>
              <a:rPr lang="ru-RU" sz="1400" dirty="0"/>
              <a:t>самых популярных в 2023 году игр, связанных с фермерством и</a:t>
            </a:r>
            <a:r>
              <a:rPr lang="en-US" sz="1400" dirty="0"/>
              <a:t>/</a:t>
            </a:r>
            <a:r>
              <a:rPr lang="ru-RU" sz="1400" dirty="0"/>
              <a:t>или выживанием и</a:t>
            </a:r>
            <a:r>
              <a:rPr lang="en-US" sz="1400" dirty="0"/>
              <a:t>/</a:t>
            </a:r>
            <a:r>
              <a:rPr lang="ru-RU" sz="1400" dirty="0"/>
              <a:t>или строительством</a:t>
            </a:r>
            <a:r>
              <a:rPr lang="en-US" sz="1400" dirty="0"/>
              <a:t>/</a:t>
            </a:r>
            <a:r>
              <a:rPr lang="ru-RU" sz="1400" dirty="0"/>
              <a:t>защитой базы</a:t>
            </a:r>
            <a:r>
              <a:rPr lang="en-US" sz="1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40к</a:t>
            </a:r>
            <a:r>
              <a:rPr lang="en-US" sz="1400" dirty="0"/>
              <a:t>+</a:t>
            </a:r>
            <a:r>
              <a:rPr lang="ru-RU" sz="1400" dirty="0"/>
              <a:t> </a:t>
            </a:r>
            <a:r>
              <a:rPr lang="en-US" sz="1400" dirty="0"/>
              <a:t>PP: </a:t>
            </a:r>
            <a:r>
              <a:rPr lang="ru-RU" sz="1400" dirty="0"/>
              <a:t>6 игр, </a:t>
            </a:r>
            <a:r>
              <a:rPr lang="en-US" sz="1400" dirty="0"/>
              <a:t>80</a:t>
            </a:r>
            <a:r>
              <a:rPr lang="ru-RU" sz="1400" dirty="0"/>
              <a:t>к</a:t>
            </a:r>
            <a:r>
              <a:rPr lang="en-US" sz="1400" dirty="0"/>
              <a:t>+</a:t>
            </a:r>
            <a:r>
              <a:rPr lang="ru-RU" sz="1400" dirty="0"/>
              <a:t> </a:t>
            </a:r>
            <a:r>
              <a:rPr lang="en-US" sz="1400" dirty="0"/>
              <a:t>PP: </a:t>
            </a:r>
            <a:r>
              <a:rPr lang="ru-RU" sz="1400" dirty="0"/>
              <a:t>6</a:t>
            </a:r>
            <a:r>
              <a:rPr lang="en-US" sz="1400" dirty="0"/>
              <a:t> </a:t>
            </a:r>
            <a:r>
              <a:rPr lang="ru-RU" sz="1400" dirty="0"/>
              <a:t>игр, </a:t>
            </a:r>
            <a:r>
              <a:rPr lang="en-US" sz="1400" dirty="0"/>
              <a:t>150</a:t>
            </a:r>
            <a:r>
              <a:rPr lang="ru-RU" sz="1400" dirty="0"/>
              <a:t>к</a:t>
            </a:r>
            <a:r>
              <a:rPr lang="en-US" sz="1400" dirty="0"/>
              <a:t>+</a:t>
            </a:r>
            <a:r>
              <a:rPr lang="ru-RU" sz="1400" dirty="0"/>
              <a:t> </a:t>
            </a:r>
            <a:r>
              <a:rPr lang="en-US" sz="1400" dirty="0"/>
              <a:t>PP: 1</a:t>
            </a:r>
            <a:r>
              <a:rPr lang="ru-RU" sz="1400" dirty="0"/>
              <a:t> игра, </a:t>
            </a:r>
            <a:br>
              <a:rPr lang="ru-RU" sz="1400" dirty="0"/>
            </a:br>
            <a:r>
              <a:rPr lang="en-US" sz="1400" dirty="0"/>
              <a:t>300</a:t>
            </a:r>
            <a:r>
              <a:rPr lang="ru-RU" sz="1400" dirty="0"/>
              <a:t>к+ </a:t>
            </a:r>
            <a:r>
              <a:rPr lang="en-US" sz="1400" dirty="0"/>
              <a:t>PP: 1 </a:t>
            </a:r>
            <a:r>
              <a:rPr lang="ru-RU" sz="1400" dirty="0"/>
              <a:t>игра</a:t>
            </a:r>
            <a:r>
              <a:rPr lang="en-US" sz="1400" dirty="0"/>
              <a:t>.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Статистика </a:t>
            </a:r>
            <a:r>
              <a:rPr lang="en-US" sz="1400" dirty="0"/>
              <a:t>steam </a:t>
            </a:r>
            <a:r>
              <a:rPr lang="ru-RU" sz="1400" dirty="0"/>
              <a:t>самых популярных в 2024 году игр, связанных с фермерством и</a:t>
            </a:r>
            <a:r>
              <a:rPr lang="en-US" sz="1400" dirty="0"/>
              <a:t>/</a:t>
            </a:r>
            <a:r>
              <a:rPr lang="ru-RU" sz="1400" dirty="0"/>
              <a:t>или выживанием и</a:t>
            </a:r>
            <a:r>
              <a:rPr lang="en-US" sz="1400" dirty="0"/>
              <a:t>/</a:t>
            </a:r>
            <a:r>
              <a:rPr lang="ru-RU" sz="1400" dirty="0"/>
              <a:t>или строительством</a:t>
            </a:r>
            <a:r>
              <a:rPr lang="en-US" sz="1400" dirty="0"/>
              <a:t>/</a:t>
            </a:r>
            <a:r>
              <a:rPr lang="ru-RU" sz="1400" dirty="0"/>
              <a:t>защитой базы</a:t>
            </a:r>
            <a:r>
              <a:rPr lang="en-US" sz="1400" dirty="0"/>
              <a:t>:</a:t>
            </a:r>
            <a:endParaRPr lang="ru-R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50к+ </a:t>
            </a:r>
            <a:r>
              <a:rPr lang="en-US" sz="1400" dirty="0"/>
              <a:t>PP: </a:t>
            </a:r>
            <a:r>
              <a:rPr lang="ru-RU" sz="1400" dirty="0"/>
              <a:t>9 игр, </a:t>
            </a:r>
            <a:r>
              <a:rPr lang="en-US" sz="1400" dirty="0"/>
              <a:t>100</a:t>
            </a:r>
            <a:r>
              <a:rPr lang="ru-RU" sz="1400" dirty="0"/>
              <a:t>к</a:t>
            </a:r>
            <a:r>
              <a:rPr lang="en-US" sz="1400" dirty="0"/>
              <a:t>+ PP: </a:t>
            </a:r>
            <a:r>
              <a:rPr lang="ru-RU" sz="1400" dirty="0"/>
              <a:t>6 игры, 200к</a:t>
            </a:r>
            <a:r>
              <a:rPr lang="en-US" sz="1400" dirty="0"/>
              <a:t>+ PP: 1</a:t>
            </a:r>
            <a:r>
              <a:rPr lang="ru-RU" sz="1400" dirty="0"/>
              <a:t> игра, </a:t>
            </a:r>
            <a:br>
              <a:rPr lang="ru-RU" sz="1400" dirty="0"/>
            </a:br>
            <a:r>
              <a:rPr lang="ru-RU" sz="1400" dirty="0"/>
              <a:t>450к+ </a:t>
            </a:r>
            <a:r>
              <a:rPr lang="en-US" sz="1400" dirty="0"/>
              <a:t>PP: 1</a:t>
            </a:r>
            <a:r>
              <a:rPr lang="ru-RU" sz="1400" dirty="0"/>
              <a:t> игра</a:t>
            </a:r>
            <a:r>
              <a:rPr lang="en-US" sz="1400" dirty="0"/>
              <a:t>.</a:t>
            </a:r>
            <a:endParaRPr lang="ru-RU" sz="1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0424516-BA33-DD58-BE36-5FC65AD2EB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  <a:p>
            <a:endParaRPr lang="ru-RU" dirty="0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BBDD44A4-FF45-2C9D-A185-CDBC3FBFD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864319"/>
              </p:ext>
            </p:extLst>
          </p:nvPr>
        </p:nvGraphicFramePr>
        <p:xfrm>
          <a:off x="6195902" y="1836302"/>
          <a:ext cx="5410200" cy="3822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5122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D49100-ECF5-A24F-9537-3BD16DFC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0"/>
            <a:ext cx="1971773" cy="777025"/>
          </a:xfrm>
        </p:spPr>
        <p:txBody>
          <a:bodyPr/>
          <a:lstStyle/>
          <a:p>
            <a:r>
              <a:rPr lang="ru-RU" dirty="0"/>
              <a:t>Цель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7E5D6A-C1E4-8943-BE6A-9D9537FCC2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8" y="2379663"/>
            <a:ext cx="5172172" cy="3822354"/>
          </a:xfrm>
        </p:spPr>
        <p:txBody>
          <a:bodyPr numCol="1"/>
          <a:lstStyle/>
          <a:p>
            <a:pPr algn="just"/>
            <a:r>
              <a:rPr lang="ru-RU" sz="1800" kern="100" dirty="0">
                <a:effectLst/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Создать динамичную </a:t>
            </a:r>
            <a:r>
              <a:rPr lang="en-US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2D</a:t>
            </a:r>
            <a:r>
              <a:rPr lang="ru-RU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-игру на </a:t>
            </a:r>
            <a:r>
              <a:rPr lang="en-US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Unity</a:t>
            </a:r>
            <a:r>
              <a:rPr lang="ru-RU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совмещающую фермерские и боевые механики.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F4B1D31-3576-0740-BA52-B317564F66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Цель и задачи</a:t>
            </a:r>
          </a:p>
          <a:p>
            <a:endParaRPr lang="ru-RU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F7B505A-9729-25C1-E65E-80793719CD55}"/>
              </a:ext>
            </a:extLst>
          </p:cNvPr>
          <p:cNvSpPr txBox="1">
            <a:spLocks/>
          </p:cNvSpPr>
          <p:nvPr/>
        </p:nvSpPr>
        <p:spPr>
          <a:xfrm>
            <a:off x="6309055" y="1447790"/>
            <a:ext cx="1971773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Задачи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66238844-D3F3-D378-A691-C7C4E72CC647}"/>
              </a:ext>
            </a:extLst>
          </p:cNvPr>
          <p:cNvSpPr txBox="1">
            <a:spLocks/>
          </p:cNvSpPr>
          <p:nvPr/>
        </p:nvSpPr>
        <p:spPr>
          <a:xfrm>
            <a:off x="6259892" y="2379663"/>
            <a:ext cx="5172172" cy="3822354"/>
          </a:xfrm>
          <a:prstGeom prst="rect">
            <a:avLst/>
          </a:prstGeom>
        </p:spPr>
        <p:txBody>
          <a:bodyPr vert="horz" lIns="0" tIns="0" rIns="0" bIns="45720" numCol="1" spcCol="252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Провести сравнительный анализ</a:t>
            </a:r>
            <a:r>
              <a:rPr lang="en-US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Написать техническую документацию по ГОСТу</a:t>
            </a:r>
            <a:r>
              <a:rPr lang="en-US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Разработать архитектуры для реализации игровых механик</a:t>
            </a:r>
            <a:r>
              <a:rPr lang="en-US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Написать код и задокументировать его</a:t>
            </a:r>
            <a:r>
              <a:rPr lang="en-US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Найти необходимые ассеты для игры</a:t>
            </a:r>
            <a:r>
              <a:rPr lang="en-US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latin typeface="HSE Sans" panose="020000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Расположить и настроить все элементы в </a:t>
            </a:r>
            <a:r>
              <a:rPr lang="en-US" sz="1800" kern="100" dirty="0">
                <a:latin typeface="HSE Sans" panose="020000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Unity.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68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79B934C-D7E2-DD48-BCA2-BCD2E21D6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654682-36D6-CD40-8608-A97244D28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43567B-6E74-9542-8F9A-1A48CBB738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Анализ существующих решений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204F7D-250B-3E40-B4D7-7CC3EB67E9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Сравнительный анализ</a:t>
            </a:r>
            <a:r>
              <a:rPr lang="en-US" dirty="0"/>
              <a:t> (</a:t>
            </a:r>
            <a:r>
              <a:rPr lang="ru-RU" dirty="0"/>
              <a:t>полный представлен в ТЗ)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B139B2D5-1198-C647-919C-53E12F01A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25043"/>
              </p:ext>
            </p:extLst>
          </p:nvPr>
        </p:nvGraphicFramePr>
        <p:xfrm>
          <a:off x="585787" y="1678641"/>
          <a:ext cx="11058064" cy="491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697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1452049">
                  <a:extLst>
                    <a:ext uri="{9D8B030D-6E8A-4147-A177-3AD203B41FA5}">
                      <a16:colId xmlns:a16="http://schemas.microsoft.com/office/drawing/2014/main" val="1046102616"/>
                    </a:ext>
                  </a:extLst>
                </a:gridCol>
                <a:gridCol w="1408549">
                  <a:extLst>
                    <a:ext uri="{9D8B030D-6E8A-4147-A177-3AD203B41FA5}">
                      <a16:colId xmlns:a16="http://schemas.microsoft.com/office/drawing/2014/main" val="3784908466"/>
                    </a:ext>
                  </a:extLst>
                </a:gridCol>
                <a:gridCol w="1028639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  <a:gridCol w="1609879">
                  <a:extLst>
                    <a:ext uri="{9D8B030D-6E8A-4147-A177-3AD203B41FA5}">
                      <a16:colId xmlns:a16="http://schemas.microsoft.com/office/drawing/2014/main" val="1144053917"/>
                    </a:ext>
                  </a:extLst>
                </a:gridCol>
                <a:gridCol w="1296288">
                  <a:extLst>
                    <a:ext uri="{9D8B030D-6E8A-4147-A177-3AD203B41FA5}">
                      <a16:colId xmlns:a16="http://schemas.microsoft.com/office/drawing/2014/main" val="1079961596"/>
                    </a:ext>
                  </a:extLst>
                </a:gridCol>
                <a:gridCol w="868482">
                  <a:extLst>
                    <a:ext uri="{9D8B030D-6E8A-4147-A177-3AD203B41FA5}">
                      <a16:colId xmlns:a16="http://schemas.microsoft.com/office/drawing/2014/main" val="506595826"/>
                    </a:ext>
                  </a:extLst>
                </a:gridCol>
                <a:gridCol w="868481">
                  <a:extLst>
                    <a:ext uri="{9D8B030D-6E8A-4147-A177-3AD203B41FA5}">
                      <a16:colId xmlns:a16="http://schemas.microsoft.com/office/drawing/2014/main" val="812588847"/>
                    </a:ext>
                  </a:extLst>
                </a:gridCol>
              </a:tblGrid>
              <a:tr h="480177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Критерий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Farmageddon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PvZ</a:t>
                      </a:r>
                      <a:endParaRPr lang="en-US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дзен сад</a:t>
                      </a:r>
                      <a:r>
                        <a:rPr lang="en-US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Stardew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valley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Don’t starve together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7 Days to die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Thronefall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Minigore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345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Ближний бой</a:t>
                      </a:r>
                      <a:endParaRPr lang="en-RU" sz="13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1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3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3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3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3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3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3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7194020"/>
                  </a:ext>
                </a:extLst>
              </a:tr>
              <a:tr h="345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Присутствуют волны врагов</a:t>
                      </a:r>
                      <a:endParaRPr lang="en-RU" sz="13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F2C68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Квесты с продажей определённых видов растений к сроку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9955535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Смена дня и ночи</a:t>
                      </a:r>
                      <a:endParaRPr lang="en-RU" sz="1300" b="0" dirty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2909998"/>
                  </a:ext>
                </a:extLst>
              </a:tr>
              <a:tr h="6002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Смена погоды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0769363"/>
                  </a:ext>
                </a:extLst>
              </a:tr>
              <a:tr h="6752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Влияние внешних факторов на растения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7295060"/>
                  </a:ext>
                </a:extLst>
              </a:tr>
              <a:tr h="6752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Строительство не только в особых местах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0E2D69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233737"/>
                  </a:ext>
                </a:extLst>
              </a:tr>
              <a:tr h="480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Возможность сменить уровень громкости</a:t>
                      </a:r>
                      <a:endParaRPr lang="ru-RU" sz="1300" b="0" dirty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b="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+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n>
                            <a:noFill/>
                          </a:ln>
                          <a:solidFill>
                            <a:srgbClr val="102D69"/>
                          </a:solidFill>
                        </a:rPr>
                        <a:t>-</a:t>
                      </a:r>
                      <a:endParaRPr lang="en-RU" sz="1700" dirty="0"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2314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01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295505-3152-7EEA-19FC-BB1CCC5D8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945" y="2908572"/>
            <a:ext cx="7772400" cy="3567399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6096BE00-FB25-C23D-C334-7A282843C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798C89-A3F5-994E-7E8A-B533A82561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4D41F7-6A1B-83E0-0046-F0CF93E279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Система врагов и игрок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B40ED81B-61A3-2815-FCA6-A7E6D205C724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SE Sans" panose="02000000000000000000" pitchFamily="50" charset="-52"/>
              </a:rPr>
              <a:t>Finite-state machine</a:t>
            </a:r>
            <a:endParaRPr lang="ru-RU" sz="2400" dirty="0">
              <a:latin typeface="HSE Sans" panose="02000000000000000000" pitchFamily="50" charset="-52"/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121B3931-660E-0FDA-35ED-C6607AFC4782}"/>
              </a:ext>
            </a:extLst>
          </p:cNvPr>
          <p:cNvSpPr txBox="1">
            <a:spLocks/>
          </p:cNvSpPr>
          <p:nvPr/>
        </p:nvSpPr>
        <p:spPr>
          <a:xfrm>
            <a:off x="571839" y="2059162"/>
            <a:ext cx="5774647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Решает проблему с наличием множества типов поведения у сущности и условиями перехода между ними.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Используется для управления состояниями игрока и врагов.</a:t>
            </a: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dirty="0">
              <a:latin typeface="HSE Sans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357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CD4E3-C168-7C96-D2F3-17A149F73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8011EAB-3B76-51B7-009E-A05501B609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84F3BF-5063-D46C-6EC9-EAE2F9E4DC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86AC1D-EDA7-814F-176A-30FB695663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Строительство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0FAB9122-E936-2B20-E83D-F73F83F813C5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Строительство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619391EF-BB80-77C8-C503-7AEE02894204}"/>
              </a:ext>
            </a:extLst>
          </p:cNvPr>
          <p:cNvSpPr txBox="1">
            <a:spLocks/>
          </p:cNvSpPr>
          <p:nvPr/>
        </p:nvSpPr>
        <p:spPr>
          <a:xfrm>
            <a:off x="571839" y="2059162"/>
            <a:ext cx="5774647" cy="2943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Разделено на несколько этапов. 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Каждый этап – свой префаб.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HSE Sans" panose="02000000000000000000" pitchFamily="50" charset="-52"/>
              </a:rPr>
              <a:t>Совмещает использование физики и кэшированной версии карты.</a:t>
            </a:r>
          </a:p>
          <a:p>
            <a:pPr>
              <a:lnSpc>
                <a:spcPct val="110000"/>
              </a:lnSpc>
            </a:pPr>
            <a:endParaRPr lang="ru-RU" sz="1600" dirty="0">
              <a:latin typeface="HSE Sans" panose="02000000000000000000" pitchFamily="50" charset="-52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7F04DFD-2A47-6C8A-F254-2EC3D304BBAD}"/>
              </a:ext>
            </a:extLst>
          </p:cNvPr>
          <p:cNvGrpSpPr/>
          <p:nvPr/>
        </p:nvGrpSpPr>
        <p:grpSpPr>
          <a:xfrm>
            <a:off x="1696691" y="3251571"/>
            <a:ext cx="6633301" cy="3237846"/>
            <a:chOff x="1527183" y="3280754"/>
            <a:chExt cx="6633301" cy="3237846"/>
          </a:xfrm>
        </p:grpSpPr>
        <p:pic>
          <p:nvPicPr>
            <p:cNvPr id="10" name="Рисунок 9" descr="Изображение выглядит как шаблон, прямоугольный, Прямоугольник, Красочнос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2B2E20-4A13-2221-15D6-43E184007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9" t="1784" r="1520" b="124"/>
            <a:stretch/>
          </p:blipFill>
          <p:spPr>
            <a:xfrm>
              <a:off x="1527183" y="4091625"/>
              <a:ext cx="1134835" cy="148423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снимок экрана, пиксел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8653A-031A-A3A4-AE29-B3007A39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1509" y="3290586"/>
              <a:ext cx="1247775" cy="123663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снимок экрана, пиксель, Красочнос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B1A100-3508-930A-E297-2C7A72B72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508" y="5281966"/>
              <a:ext cx="1247775" cy="1236634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снимок экрана, пиксел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6ECA1E-6CEE-190C-F650-19DB15070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2709" y="3280754"/>
              <a:ext cx="1247775" cy="1236634"/>
            </a:xfrm>
            <a:prstGeom prst="rect">
              <a:avLst/>
            </a:prstGeom>
          </p:spPr>
        </p:pic>
        <p:cxnSp>
          <p:nvCxnSpPr>
            <p:cNvPr id="30" name="Скругленная соединительная линия 29">
              <a:extLst>
                <a:ext uri="{FF2B5EF4-FFF2-40B4-BE49-F238E27FC236}">
                  <a16:creationId xmlns:a16="http://schemas.microsoft.com/office/drawing/2014/main" id="{E0BD0C8D-EF61-5392-6D94-83D339198513}"/>
                </a:ext>
              </a:extLst>
            </p:cNvPr>
            <p:cNvCxnSpPr>
              <a:cxnSpLocks/>
              <a:stCxn id="10" idx="3"/>
              <a:endCxn id="22" idx="1"/>
            </p:cNvCxnSpPr>
            <p:nvPr/>
          </p:nvCxnSpPr>
          <p:spPr>
            <a:xfrm flipV="1">
              <a:off x="2662018" y="3908903"/>
              <a:ext cx="1729491" cy="924841"/>
            </a:xfrm>
            <a:prstGeom prst="curvedConnector3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Скругленная соединительная линия 31">
              <a:extLst>
                <a:ext uri="{FF2B5EF4-FFF2-40B4-BE49-F238E27FC236}">
                  <a16:creationId xmlns:a16="http://schemas.microsoft.com/office/drawing/2014/main" id="{B03BFF60-313E-FFEE-15E9-BAF9BBE3617B}"/>
                </a:ext>
              </a:extLst>
            </p:cNvPr>
            <p:cNvCxnSpPr>
              <a:cxnSpLocks/>
              <a:stCxn id="10" idx="3"/>
              <a:endCxn id="24" idx="1"/>
            </p:cNvCxnSpPr>
            <p:nvPr/>
          </p:nvCxnSpPr>
          <p:spPr>
            <a:xfrm>
              <a:off x="2662018" y="4833744"/>
              <a:ext cx="1729490" cy="1066539"/>
            </a:xfrm>
            <a:prstGeom prst="curvedConnector3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D35CB06E-D6CF-AF34-AE9F-B80CBB0E5132}"/>
                </a:ext>
              </a:extLst>
            </p:cNvPr>
            <p:cNvCxnSpPr>
              <a:cxnSpLocks/>
              <a:stCxn id="22" idx="2"/>
              <a:endCxn id="24" idx="0"/>
            </p:cNvCxnSpPr>
            <p:nvPr/>
          </p:nvCxnSpPr>
          <p:spPr>
            <a:xfrm flipH="1">
              <a:off x="5015396" y="4527220"/>
              <a:ext cx="1" cy="754746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9F77980B-838E-DB12-D8BB-DA58E3272FC6}"/>
                </a:ext>
              </a:extLst>
            </p:cNvPr>
            <p:cNvCxnSpPr>
              <a:cxnSpLocks/>
              <a:stCxn id="22" idx="3"/>
              <a:endCxn id="26" idx="1"/>
            </p:cNvCxnSpPr>
            <p:nvPr/>
          </p:nvCxnSpPr>
          <p:spPr>
            <a:xfrm flipV="1">
              <a:off x="5639284" y="3899071"/>
              <a:ext cx="1273425" cy="983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Текст 3">
            <a:extLst>
              <a:ext uri="{FF2B5EF4-FFF2-40B4-BE49-F238E27FC236}">
                <a16:creationId xmlns:a16="http://schemas.microsoft.com/office/drawing/2014/main" id="{8A4EAFDC-6A63-42BE-5549-53C81CC02C98}"/>
              </a:ext>
            </a:extLst>
          </p:cNvPr>
          <p:cNvSpPr txBox="1">
            <a:spLocks/>
          </p:cNvSpPr>
          <p:nvPr/>
        </p:nvSpPr>
        <p:spPr>
          <a:xfrm>
            <a:off x="6223139" y="3590751"/>
            <a:ext cx="444730" cy="2197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/>
              <a:t>ЛКМ</a:t>
            </a:r>
          </a:p>
        </p:txBody>
      </p:sp>
    </p:spTree>
    <p:extLst>
      <p:ext uri="{BB962C8B-B14F-4D97-AF65-F5344CB8AC3E}">
        <p14:creationId xmlns:p14="http://schemas.microsoft.com/office/powerpoint/2010/main" val="404343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76031-6B71-1B43-A98C-7B3C42497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carecrows">
            <a:hlinkClick r:id="" action="ppaction://media"/>
            <a:extLst>
              <a:ext uri="{FF2B5EF4-FFF2-40B4-BE49-F238E27FC236}">
                <a16:creationId xmlns:a16="http://schemas.microsoft.com/office/drawing/2014/main" id="{F36AFA70-8B51-7D6B-605C-313B7A513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897" y="2640630"/>
            <a:ext cx="4850623" cy="2903520"/>
          </a:xfrm>
          <a:prstGeom prst="rect">
            <a:avLst/>
          </a:prstGeom>
        </p:spPr>
      </p:pic>
      <p:pic>
        <p:nvPicPr>
          <p:cNvPr id="27" name="crop">
            <a:hlinkClick r:id="" action="ppaction://media"/>
            <a:extLst>
              <a:ext uri="{FF2B5EF4-FFF2-40B4-BE49-F238E27FC236}">
                <a16:creationId xmlns:a16="http://schemas.microsoft.com/office/drawing/2014/main" id="{5959554F-50B7-E1D6-A614-ED39F37C50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5478" y="2640631"/>
            <a:ext cx="4850624" cy="2903519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1155F36B-2792-B45E-0017-7B31B895F6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B98E9F-E9C0-A54C-CCC6-CC6F0D438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A18495-B5DE-0A21-4580-066E9364FC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Примеры построек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A8177912-3CA3-6461-1DC6-FCFC44728D4E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Примеры построек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B7453E70-AF06-3CEA-F9B0-6B2F5344CB49}"/>
              </a:ext>
            </a:extLst>
          </p:cNvPr>
          <p:cNvSpPr txBox="1">
            <a:spLocks/>
          </p:cNvSpPr>
          <p:nvPr/>
        </p:nvSpPr>
        <p:spPr>
          <a:xfrm>
            <a:off x="7388718" y="2404830"/>
            <a:ext cx="3584144" cy="2359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Пример посадки растения (является постройкой)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0162EBB7-252C-F6C7-4EC1-679310CAA52F}"/>
              </a:ext>
            </a:extLst>
          </p:cNvPr>
          <p:cNvSpPr txBox="1">
            <a:spLocks/>
          </p:cNvSpPr>
          <p:nvPr/>
        </p:nvSpPr>
        <p:spPr>
          <a:xfrm>
            <a:off x="1976159" y="2384472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Различные виды пугал</a:t>
            </a:r>
          </a:p>
        </p:txBody>
      </p:sp>
    </p:spTree>
    <p:extLst>
      <p:ext uri="{BB962C8B-B14F-4D97-AF65-F5344CB8AC3E}">
        <p14:creationId xmlns:p14="http://schemas.microsoft.com/office/powerpoint/2010/main" val="5113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0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0" mute="1"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30A4-11BB-C4C4-23D3-666383446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urrets">
            <a:hlinkClick r:id="" action="ppaction://media"/>
            <a:extLst>
              <a:ext uri="{FF2B5EF4-FFF2-40B4-BE49-F238E27FC236}">
                <a16:creationId xmlns:a16="http://schemas.microsoft.com/office/drawing/2014/main" id="{56C6150C-C2A2-C627-6C69-784BCA799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5482" y="2636912"/>
            <a:ext cx="4850623" cy="2903518"/>
          </a:xfrm>
          <a:prstGeom prst="rect">
            <a:avLst/>
          </a:prstGeom>
        </p:spPr>
      </p:pic>
      <p:pic>
        <p:nvPicPr>
          <p:cNvPr id="14" name="fences">
            <a:hlinkClick r:id="" action="ppaction://media"/>
            <a:extLst>
              <a:ext uri="{FF2B5EF4-FFF2-40B4-BE49-F238E27FC236}">
                <a16:creationId xmlns:a16="http://schemas.microsoft.com/office/drawing/2014/main" id="{97F0D3F5-4E9E-F53A-D747-EFDDE3A192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895" y="2636911"/>
            <a:ext cx="4850622" cy="2903518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965244C8-4F1C-0AA2-D6CA-9CA47230B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Департамент программной инженерии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92011-3A83-CA77-A5B1-CB6AC05C9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Игра на </a:t>
            </a:r>
            <a:r>
              <a:rPr lang="en-US" dirty="0"/>
              <a:t>Unity Farmageddon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C6950B-4499-AC27-4829-CCE89AD8E4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Функциональные требования.</a:t>
            </a:r>
          </a:p>
          <a:p>
            <a:r>
              <a:rPr lang="ru-RU" dirty="0"/>
              <a:t>Примеры построек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3EB7A8C-60CF-DD1C-8177-6FD7C090C5FF}"/>
              </a:ext>
            </a:extLst>
          </p:cNvPr>
          <p:cNvSpPr txBox="1">
            <a:spLocks/>
          </p:cNvSpPr>
          <p:nvPr/>
        </p:nvSpPr>
        <p:spPr>
          <a:xfrm>
            <a:off x="585898" y="1282138"/>
            <a:ext cx="5245560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HSE Sans" panose="02000000000000000000" pitchFamily="50" charset="-52"/>
              </a:rPr>
              <a:t>Примеры построек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96930CBA-6AE1-1F7F-C326-CB50021530F2}"/>
              </a:ext>
            </a:extLst>
          </p:cNvPr>
          <p:cNvSpPr txBox="1">
            <a:spLocks/>
          </p:cNvSpPr>
          <p:nvPr/>
        </p:nvSpPr>
        <p:spPr>
          <a:xfrm>
            <a:off x="1976159" y="2384472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Различные виды заборов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9F420404-5AD4-2A7F-FB10-EEB5BDC49701}"/>
              </a:ext>
            </a:extLst>
          </p:cNvPr>
          <p:cNvSpPr txBox="1">
            <a:spLocks/>
          </p:cNvSpPr>
          <p:nvPr/>
        </p:nvSpPr>
        <p:spPr>
          <a:xfrm>
            <a:off x="8145743" y="2380478"/>
            <a:ext cx="2070100" cy="167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Различные виды турелей</a:t>
            </a:r>
          </a:p>
        </p:txBody>
      </p:sp>
    </p:spTree>
    <p:extLst>
      <p:ext uri="{BB962C8B-B14F-4D97-AF65-F5344CB8AC3E}">
        <p14:creationId xmlns:p14="http://schemas.microsoft.com/office/powerpoint/2010/main" val="20200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0" mute="1"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3013</TotalTime>
  <Words>1204</Words>
  <Application>Microsoft Macintosh PowerPoint</Application>
  <PresentationFormat>Широкоэкранный</PresentationFormat>
  <Paragraphs>265</Paragraphs>
  <Slides>21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HSE Sans</vt:lpstr>
      <vt:lpstr>Calibri Light</vt:lpstr>
      <vt:lpstr>Office Theme</vt:lpstr>
      <vt:lpstr>Игра на Unity «Farmageddon»</vt:lpstr>
      <vt:lpstr>Предметная область</vt:lpstr>
      <vt:lpstr>Актуальность</vt:lpstr>
      <vt:lpstr>Цель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Дальнейшее развитие проекта</vt:lpstr>
      <vt:lpstr>Список источников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Oleg Safonov</cp:lastModifiedBy>
  <cp:revision>68</cp:revision>
  <cp:lastPrinted>2021-11-11T13:08:42Z</cp:lastPrinted>
  <dcterms:created xsi:type="dcterms:W3CDTF">2021-11-11T08:52:47Z</dcterms:created>
  <dcterms:modified xsi:type="dcterms:W3CDTF">2025-04-21T19:50:05Z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