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dcbaa604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34dcbaa604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dcbaa6049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34dcbaa6049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dcbaa6049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34dcbaa6049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dcbaa6049_0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34dcbaa6049_0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4dcbaa6049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34dcbaa6049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4dcbaa6049_0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34dcbaa6049_0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4dcbaa6049_0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34dcbaa6049_0_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dcbaa6049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34dcbaa6049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dcbaa6049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34dcbaa6049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dcbaa6049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34dcbaa6049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dcbaa6049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34dcbaa6049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4dcbaa6049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34dcbaa6049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dcbaa6049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34dcbaa6049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4dcbaa6049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4dcbaa6049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4dcbaa6049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34dcbaa6049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 1">
  <p:cSld name="таблица 1"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57533" y="2208362"/>
            <a:ext cx="3155042" cy="3295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b="0" i="0" sz="14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2" type="body"/>
          </p:nvPr>
        </p:nvSpPr>
        <p:spPr>
          <a:xfrm>
            <a:off x="515938" y="1239838"/>
            <a:ext cx="7688262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 2">
  <p:cSld name="таблица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515937" y="1336082"/>
            <a:ext cx="11196637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8" name="Google Shape;6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2875" y="6027771"/>
            <a:ext cx="461929" cy="46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следний слайд ">
  <p:cSld name="последний слайд 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0571" y="2870676"/>
            <a:ext cx="5710857" cy="111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573110" y="3745230"/>
            <a:ext cx="6177280" cy="853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>
            <a:off x="9896987" y="431701"/>
            <a:ext cx="213259" cy="322771"/>
          </a:xfrm>
          <a:custGeom>
            <a:rect b="b" l="l" r="r" t="t"/>
            <a:pathLst>
              <a:path extrusionOk="0" h="322771" w="213259">
                <a:moveTo>
                  <a:pt x="0" y="0"/>
                </a:moveTo>
                <a:lnTo>
                  <a:pt x="213260" y="0"/>
                </a:lnTo>
                <a:lnTo>
                  <a:pt x="213260" y="322771"/>
                </a:lnTo>
                <a:lnTo>
                  <a:pt x="0" y="3227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9788205" y="383546"/>
            <a:ext cx="1924370" cy="419079"/>
          </a:xfrm>
          <a:custGeom>
            <a:rect b="b" l="l" r="r" t="t"/>
            <a:pathLst>
              <a:path extrusionOk="0" h="419079" w="1924370">
                <a:moveTo>
                  <a:pt x="419780" y="251772"/>
                </a:moveTo>
                <a:cubicBezTo>
                  <a:pt x="400009" y="347260"/>
                  <a:pt x="314522" y="419079"/>
                  <a:pt x="212044" y="419079"/>
                </a:cubicBezTo>
                <a:cubicBezTo>
                  <a:pt x="109566" y="419079"/>
                  <a:pt x="24078" y="347241"/>
                  <a:pt x="4308" y="251765"/>
                </a:cubicBezTo>
                <a:cubicBezTo>
                  <a:pt x="1483" y="238125"/>
                  <a:pt x="0" y="224004"/>
                  <a:pt x="0" y="209540"/>
                </a:cubicBezTo>
                <a:cubicBezTo>
                  <a:pt x="0" y="93830"/>
                  <a:pt x="94926" y="0"/>
                  <a:pt x="212044" y="0"/>
                </a:cubicBezTo>
                <a:cubicBezTo>
                  <a:pt x="329161" y="0"/>
                  <a:pt x="424087" y="93805"/>
                  <a:pt x="424087" y="209540"/>
                </a:cubicBezTo>
                <a:cubicBezTo>
                  <a:pt x="424087" y="224006"/>
                  <a:pt x="422604" y="238131"/>
                  <a:pt x="419780" y="251772"/>
                </a:cubicBezTo>
                <a:close/>
                <a:moveTo>
                  <a:pt x="248323" y="190665"/>
                </a:moveTo>
                <a:cubicBezTo>
                  <a:pt x="262087" y="185072"/>
                  <a:pt x="270465" y="176497"/>
                  <a:pt x="275975" y="169992"/>
                </a:cubicBezTo>
                <a:cubicBezTo>
                  <a:pt x="286498" y="158067"/>
                  <a:pt x="290787" y="143455"/>
                  <a:pt x="290787" y="129607"/>
                </a:cubicBezTo>
                <a:cubicBezTo>
                  <a:pt x="290787" y="118445"/>
                  <a:pt x="287670" y="96121"/>
                  <a:pt x="267822" y="80770"/>
                </a:cubicBezTo>
                <a:cubicBezTo>
                  <a:pt x="254183" y="70372"/>
                  <a:pt x="242114" y="65370"/>
                  <a:pt x="213315" y="65370"/>
                </a:cubicBezTo>
                <a:lnTo>
                  <a:pt x="198728" y="65370"/>
                </a:lnTo>
                <a:cubicBezTo>
                  <a:pt x="198254" y="65345"/>
                  <a:pt x="197831" y="65345"/>
                  <a:pt x="197282" y="65345"/>
                </a:cubicBezTo>
                <a:lnTo>
                  <a:pt x="137115" y="65345"/>
                </a:lnTo>
                <a:lnTo>
                  <a:pt x="137115" y="345948"/>
                </a:lnTo>
                <a:lnTo>
                  <a:pt x="308790" y="345948"/>
                </a:lnTo>
                <a:lnTo>
                  <a:pt x="308790" y="292084"/>
                </a:lnTo>
                <a:cubicBezTo>
                  <a:pt x="308790" y="240537"/>
                  <a:pt x="291984" y="205893"/>
                  <a:pt x="248323" y="190665"/>
                </a:cubicBezTo>
                <a:close/>
                <a:moveTo>
                  <a:pt x="219576" y="198596"/>
                </a:moveTo>
                <a:cubicBezTo>
                  <a:pt x="255497" y="205455"/>
                  <a:pt x="269892" y="236062"/>
                  <a:pt x="269892" y="286836"/>
                </a:cubicBezTo>
                <a:lnTo>
                  <a:pt x="269892" y="330449"/>
                </a:lnTo>
                <a:lnTo>
                  <a:pt x="238948" y="330449"/>
                </a:lnTo>
                <a:lnTo>
                  <a:pt x="238948" y="236792"/>
                </a:lnTo>
                <a:lnTo>
                  <a:pt x="203217" y="236792"/>
                </a:lnTo>
                <a:lnTo>
                  <a:pt x="203217" y="330547"/>
                </a:lnTo>
                <a:lnTo>
                  <a:pt x="175839" y="330547"/>
                </a:lnTo>
                <a:lnTo>
                  <a:pt x="175839" y="79317"/>
                </a:lnTo>
                <a:lnTo>
                  <a:pt x="203965" y="79342"/>
                </a:lnTo>
                <a:cubicBezTo>
                  <a:pt x="214487" y="79342"/>
                  <a:pt x="230445" y="81657"/>
                  <a:pt x="241740" y="95505"/>
                </a:cubicBezTo>
                <a:cubicBezTo>
                  <a:pt x="247625" y="102527"/>
                  <a:pt x="251215" y="111842"/>
                  <a:pt x="252488" y="121205"/>
                </a:cubicBezTo>
                <a:lnTo>
                  <a:pt x="203217" y="121205"/>
                </a:lnTo>
                <a:lnTo>
                  <a:pt x="203217" y="135028"/>
                </a:lnTo>
                <a:lnTo>
                  <a:pt x="252886" y="135028"/>
                </a:lnTo>
                <a:cubicBezTo>
                  <a:pt x="252512" y="143948"/>
                  <a:pt x="250642" y="153952"/>
                  <a:pt x="241791" y="164572"/>
                </a:cubicBezTo>
                <a:cubicBezTo>
                  <a:pt x="234011" y="174181"/>
                  <a:pt x="221194" y="183126"/>
                  <a:pt x="203167" y="183126"/>
                </a:cubicBezTo>
                <a:lnTo>
                  <a:pt x="202842" y="183126"/>
                </a:lnTo>
                <a:lnTo>
                  <a:pt x="202842" y="197121"/>
                </a:lnTo>
                <a:cubicBezTo>
                  <a:pt x="208874" y="197121"/>
                  <a:pt x="214444" y="197616"/>
                  <a:pt x="219576" y="198596"/>
                </a:cubicBezTo>
                <a:close/>
                <a:moveTo>
                  <a:pt x="887243" y="87242"/>
                </a:moveTo>
                <a:lnTo>
                  <a:pt x="870977" y="98682"/>
                </a:lnTo>
                <a:cubicBezTo>
                  <a:pt x="864072" y="88386"/>
                  <a:pt x="852406" y="81685"/>
                  <a:pt x="838274" y="81685"/>
                </a:cubicBezTo>
                <a:cubicBezTo>
                  <a:pt x="815265" y="81685"/>
                  <a:pt x="798999" y="99335"/>
                  <a:pt x="798999" y="121561"/>
                </a:cubicBezTo>
                <a:cubicBezTo>
                  <a:pt x="798999" y="143787"/>
                  <a:pt x="815265" y="161438"/>
                  <a:pt x="838274" y="161438"/>
                </a:cubicBezTo>
                <a:cubicBezTo>
                  <a:pt x="852406" y="161438"/>
                  <a:pt x="864072" y="154737"/>
                  <a:pt x="870977" y="144441"/>
                </a:cubicBezTo>
                <a:lnTo>
                  <a:pt x="887243" y="155881"/>
                </a:lnTo>
                <a:cubicBezTo>
                  <a:pt x="876395" y="171243"/>
                  <a:pt x="858487" y="181212"/>
                  <a:pt x="838274" y="181212"/>
                </a:cubicBezTo>
                <a:cubicBezTo>
                  <a:pt x="805074" y="181212"/>
                  <a:pt x="778290" y="154574"/>
                  <a:pt x="778290" y="121561"/>
                </a:cubicBezTo>
                <a:cubicBezTo>
                  <a:pt x="778290" y="88549"/>
                  <a:pt x="805074" y="61911"/>
                  <a:pt x="838274" y="61911"/>
                </a:cubicBezTo>
                <a:cubicBezTo>
                  <a:pt x="858487" y="61911"/>
                  <a:pt x="876395" y="71880"/>
                  <a:pt x="887243" y="87242"/>
                </a:cubicBezTo>
                <a:close/>
                <a:moveTo>
                  <a:pt x="597671" y="64362"/>
                </a:moveTo>
                <a:lnTo>
                  <a:pt x="559055" y="64362"/>
                </a:lnTo>
                <a:lnTo>
                  <a:pt x="559055" y="178761"/>
                </a:lnTo>
                <a:lnTo>
                  <a:pt x="600795" y="178761"/>
                </a:lnTo>
                <a:cubicBezTo>
                  <a:pt x="620023" y="178761"/>
                  <a:pt x="634812" y="165523"/>
                  <a:pt x="634812" y="148036"/>
                </a:cubicBezTo>
                <a:cubicBezTo>
                  <a:pt x="634812" y="135126"/>
                  <a:pt x="627418" y="122542"/>
                  <a:pt x="610985" y="118783"/>
                </a:cubicBezTo>
                <a:cubicBezTo>
                  <a:pt x="621504" y="114534"/>
                  <a:pt x="628403" y="104402"/>
                  <a:pt x="628403" y="92471"/>
                </a:cubicBezTo>
                <a:cubicBezTo>
                  <a:pt x="628403" y="76782"/>
                  <a:pt x="615256" y="64362"/>
                  <a:pt x="597671" y="64362"/>
                </a:cubicBezTo>
                <a:close/>
                <a:moveTo>
                  <a:pt x="579434" y="111756"/>
                </a:moveTo>
                <a:lnTo>
                  <a:pt x="579434" y="81522"/>
                </a:lnTo>
                <a:lnTo>
                  <a:pt x="591429" y="81522"/>
                </a:lnTo>
                <a:cubicBezTo>
                  <a:pt x="601619" y="81522"/>
                  <a:pt x="608847" y="86915"/>
                  <a:pt x="608847" y="96557"/>
                </a:cubicBezTo>
                <a:cubicBezTo>
                  <a:pt x="608847" y="105545"/>
                  <a:pt x="602766" y="111756"/>
                  <a:pt x="593567" y="111756"/>
                </a:cubicBezTo>
                <a:lnTo>
                  <a:pt x="579434" y="111756"/>
                </a:lnTo>
                <a:close/>
                <a:moveTo>
                  <a:pt x="579434" y="161601"/>
                </a:moveTo>
                <a:lnTo>
                  <a:pt x="579434" y="128098"/>
                </a:lnTo>
                <a:lnTo>
                  <a:pt x="594224" y="128098"/>
                </a:lnTo>
                <a:cubicBezTo>
                  <a:pt x="605561" y="128098"/>
                  <a:pt x="614438" y="135126"/>
                  <a:pt x="614438" y="144932"/>
                </a:cubicBezTo>
                <a:cubicBezTo>
                  <a:pt x="614438" y="155718"/>
                  <a:pt x="605394" y="161601"/>
                  <a:pt x="594224" y="161601"/>
                </a:cubicBezTo>
                <a:lnTo>
                  <a:pt x="579434" y="161601"/>
                </a:lnTo>
                <a:close/>
                <a:moveTo>
                  <a:pt x="689926" y="178761"/>
                </a:moveTo>
                <a:cubicBezTo>
                  <a:pt x="711453" y="178761"/>
                  <a:pt x="726900" y="163562"/>
                  <a:pt x="726900" y="142970"/>
                </a:cubicBezTo>
                <a:cubicBezTo>
                  <a:pt x="726900" y="122378"/>
                  <a:pt x="710796" y="107180"/>
                  <a:pt x="689926" y="107180"/>
                </a:cubicBezTo>
                <a:lnTo>
                  <a:pt x="671026" y="107343"/>
                </a:lnTo>
                <a:lnTo>
                  <a:pt x="671026" y="64362"/>
                </a:lnTo>
                <a:lnTo>
                  <a:pt x="650651" y="64362"/>
                </a:lnTo>
                <a:lnTo>
                  <a:pt x="650651" y="178761"/>
                </a:lnTo>
                <a:lnTo>
                  <a:pt x="689926" y="178761"/>
                </a:lnTo>
                <a:close/>
                <a:moveTo>
                  <a:pt x="739390" y="64362"/>
                </a:moveTo>
                <a:lnTo>
                  <a:pt x="739390" y="178761"/>
                </a:lnTo>
                <a:lnTo>
                  <a:pt x="759771" y="178761"/>
                </a:lnTo>
                <a:lnTo>
                  <a:pt x="759771" y="64362"/>
                </a:lnTo>
                <a:lnTo>
                  <a:pt x="739390" y="64362"/>
                </a:lnTo>
                <a:close/>
                <a:moveTo>
                  <a:pt x="687465" y="126138"/>
                </a:moveTo>
                <a:cubicBezTo>
                  <a:pt x="698802" y="126138"/>
                  <a:pt x="706525" y="133328"/>
                  <a:pt x="706525" y="143134"/>
                </a:cubicBezTo>
                <a:cubicBezTo>
                  <a:pt x="706525" y="153920"/>
                  <a:pt x="698635" y="159967"/>
                  <a:pt x="687465" y="159967"/>
                </a:cubicBezTo>
                <a:lnTo>
                  <a:pt x="671026" y="159967"/>
                </a:lnTo>
                <a:lnTo>
                  <a:pt x="671026" y="126138"/>
                </a:lnTo>
                <a:lnTo>
                  <a:pt x="687465" y="126138"/>
                </a:lnTo>
                <a:close/>
                <a:moveTo>
                  <a:pt x="903491" y="178761"/>
                </a:moveTo>
                <a:lnTo>
                  <a:pt x="1048767" y="178761"/>
                </a:lnTo>
                <a:lnTo>
                  <a:pt x="1048767" y="64362"/>
                </a:lnTo>
                <a:lnTo>
                  <a:pt x="1028386" y="64362"/>
                </a:lnTo>
                <a:lnTo>
                  <a:pt x="1028386" y="159967"/>
                </a:lnTo>
                <a:lnTo>
                  <a:pt x="986316" y="159967"/>
                </a:lnTo>
                <a:lnTo>
                  <a:pt x="986316" y="64362"/>
                </a:lnTo>
                <a:lnTo>
                  <a:pt x="965941" y="64362"/>
                </a:lnTo>
                <a:lnTo>
                  <a:pt x="965941" y="159967"/>
                </a:lnTo>
                <a:lnTo>
                  <a:pt x="923871" y="159967"/>
                </a:lnTo>
                <a:lnTo>
                  <a:pt x="923871" y="64362"/>
                </a:lnTo>
                <a:lnTo>
                  <a:pt x="903491" y="64362"/>
                </a:lnTo>
                <a:lnTo>
                  <a:pt x="903491" y="178761"/>
                </a:lnTo>
                <a:close/>
                <a:moveTo>
                  <a:pt x="1106347" y="64362"/>
                </a:moveTo>
                <a:lnTo>
                  <a:pt x="1122618" y="64362"/>
                </a:lnTo>
                <a:lnTo>
                  <a:pt x="1167644" y="178761"/>
                </a:lnTo>
                <a:lnTo>
                  <a:pt x="1146284" y="178761"/>
                </a:lnTo>
                <a:lnTo>
                  <a:pt x="1134779" y="149181"/>
                </a:lnTo>
                <a:lnTo>
                  <a:pt x="1094024" y="149181"/>
                </a:lnTo>
                <a:lnTo>
                  <a:pt x="1082519" y="178761"/>
                </a:lnTo>
                <a:lnTo>
                  <a:pt x="1061159" y="178761"/>
                </a:lnTo>
                <a:lnTo>
                  <a:pt x="1106347" y="64362"/>
                </a:lnTo>
                <a:close/>
                <a:moveTo>
                  <a:pt x="1100433" y="131531"/>
                </a:moveTo>
                <a:lnTo>
                  <a:pt x="1128203" y="131531"/>
                </a:lnTo>
                <a:lnTo>
                  <a:pt x="1114399" y="96394"/>
                </a:lnTo>
                <a:lnTo>
                  <a:pt x="1100433" y="131531"/>
                </a:lnTo>
                <a:close/>
                <a:moveTo>
                  <a:pt x="1219369" y="64362"/>
                </a:moveTo>
                <a:cubicBezTo>
                  <a:pt x="1197841" y="64362"/>
                  <a:pt x="1180913" y="81195"/>
                  <a:pt x="1180913" y="102114"/>
                </a:cubicBezTo>
                <a:cubicBezTo>
                  <a:pt x="1180913" y="118620"/>
                  <a:pt x="1192089" y="132021"/>
                  <a:pt x="1207368" y="136270"/>
                </a:cubicBezTo>
                <a:cubicBezTo>
                  <a:pt x="1204014" y="137405"/>
                  <a:pt x="1200901" y="141677"/>
                  <a:pt x="1197512" y="146333"/>
                </a:cubicBezTo>
                <a:cubicBezTo>
                  <a:pt x="1192607" y="153074"/>
                  <a:pt x="1187115" y="160621"/>
                  <a:pt x="1179431" y="160621"/>
                </a:cubicBezTo>
                <a:cubicBezTo>
                  <a:pt x="1177956" y="160621"/>
                  <a:pt x="1176313" y="160457"/>
                  <a:pt x="1174503" y="159803"/>
                </a:cubicBezTo>
                <a:lnTo>
                  <a:pt x="1174503" y="178761"/>
                </a:lnTo>
                <a:cubicBezTo>
                  <a:pt x="1178284" y="179905"/>
                  <a:pt x="1181408" y="180232"/>
                  <a:pt x="1184527" y="180232"/>
                </a:cubicBezTo>
                <a:cubicBezTo>
                  <a:pt x="1202654" y="180232"/>
                  <a:pt x="1211247" y="164546"/>
                  <a:pt x="1217882" y="152435"/>
                </a:cubicBezTo>
                <a:cubicBezTo>
                  <a:pt x="1221288" y="146211"/>
                  <a:pt x="1224181" y="140931"/>
                  <a:pt x="1227582" y="139212"/>
                </a:cubicBezTo>
                <a:lnTo>
                  <a:pt x="1236948" y="139212"/>
                </a:lnTo>
                <a:lnTo>
                  <a:pt x="1236948" y="178761"/>
                </a:lnTo>
                <a:lnTo>
                  <a:pt x="1257329" y="178761"/>
                </a:lnTo>
                <a:lnTo>
                  <a:pt x="1257329" y="64362"/>
                </a:lnTo>
                <a:lnTo>
                  <a:pt x="1219369" y="64362"/>
                </a:lnTo>
                <a:close/>
                <a:moveTo>
                  <a:pt x="1221340" y="120418"/>
                </a:moveTo>
                <a:cubicBezTo>
                  <a:pt x="1210164" y="120418"/>
                  <a:pt x="1201288" y="112736"/>
                  <a:pt x="1201288" y="101950"/>
                </a:cubicBezTo>
                <a:cubicBezTo>
                  <a:pt x="1201288" y="91164"/>
                  <a:pt x="1210164" y="83156"/>
                  <a:pt x="1221340" y="83156"/>
                </a:cubicBezTo>
                <a:lnTo>
                  <a:pt x="1236948" y="83156"/>
                </a:lnTo>
                <a:lnTo>
                  <a:pt x="1236948" y="120418"/>
                </a:lnTo>
                <a:lnTo>
                  <a:pt x="1221340" y="120418"/>
                </a:lnTo>
                <a:close/>
                <a:moveTo>
                  <a:pt x="1463453" y="178761"/>
                </a:moveTo>
                <a:lnTo>
                  <a:pt x="1318183" y="178761"/>
                </a:lnTo>
                <a:lnTo>
                  <a:pt x="1318183" y="64362"/>
                </a:lnTo>
                <a:lnTo>
                  <a:pt x="1338563" y="64362"/>
                </a:lnTo>
                <a:lnTo>
                  <a:pt x="1338563" y="159967"/>
                </a:lnTo>
                <a:lnTo>
                  <a:pt x="1380633" y="159967"/>
                </a:lnTo>
                <a:lnTo>
                  <a:pt x="1380633" y="64362"/>
                </a:lnTo>
                <a:lnTo>
                  <a:pt x="1401008" y="64362"/>
                </a:lnTo>
                <a:lnTo>
                  <a:pt x="1401008" y="159967"/>
                </a:lnTo>
                <a:lnTo>
                  <a:pt x="1443078" y="159967"/>
                </a:lnTo>
                <a:lnTo>
                  <a:pt x="1443078" y="64362"/>
                </a:lnTo>
                <a:lnTo>
                  <a:pt x="1463453" y="64362"/>
                </a:lnTo>
                <a:lnTo>
                  <a:pt x="1463453" y="178761"/>
                </a:lnTo>
                <a:close/>
                <a:moveTo>
                  <a:pt x="1505263" y="64362"/>
                </a:moveTo>
                <a:lnTo>
                  <a:pt x="1484888" y="64362"/>
                </a:lnTo>
                <a:lnTo>
                  <a:pt x="1484888" y="178761"/>
                </a:lnTo>
                <a:lnTo>
                  <a:pt x="1505263" y="178761"/>
                </a:lnTo>
                <a:lnTo>
                  <a:pt x="1505263" y="128916"/>
                </a:lnTo>
                <a:lnTo>
                  <a:pt x="1514629" y="128916"/>
                </a:lnTo>
                <a:cubicBezTo>
                  <a:pt x="1520756" y="129247"/>
                  <a:pt x="1525932" y="137727"/>
                  <a:pt x="1532024" y="147701"/>
                </a:cubicBezTo>
                <a:cubicBezTo>
                  <a:pt x="1540976" y="162354"/>
                  <a:pt x="1551898" y="180232"/>
                  <a:pt x="1570671" y="180232"/>
                </a:cubicBezTo>
                <a:cubicBezTo>
                  <a:pt x="1573789" y="180232"/>
                  <a:pt x="1577080" y="179578"/>
                  <a:pt x="1580365" y="178761"/>
                </a:cubicBezTo>
                <a:lnTo>
                  <a:pt x="1580365" y="159803"/>
                </a:lnTo>
                <a:cubicBezTo>
                  <a:pt x="1580077" y="159875"/>
                  <a:pt x="1579795" y="159946"/>
                  <a:pt x="1579524" y="160016"/>
                </a:cubicBezTo>
                <a:cubicBezTo>
                  <a:pt x="1577916" y="160426"/>
                  <a:pt x="1576509" y="160784"/>
                  <a:pt x="1575109" y="160784"/>
                </a:cubicBezTo>
                <a:cubicBezTo>
                  <a:pt x="1564209" y="160784"/>
                  <a:pt x="1557016" y="149152"/>
                  <a:pt x="1550192" y="138126"/>
                </a:cubicBezTo>
                <a:cubicBezTo>
                  <a:pt x="1544566" y="129032"/>
                  <a:pt x="1539195" y="120350"/>
                  <a:pt x="1532215" y="118947"/>
                </a:cubicBezTo>
                <a:lnTo>
                  <a:pt x="1575927" y="64362"/>
                </a:lnTo>
                <a:lnTo>
                  <a:pt x="1552100" y="64362"/>
                </a:lnTo>
                <a:lnTo>
                  <a:pt x="1515615" y="109958"/>
                </a:lnTo>
                <a:lnTo>
                  <a:pt x="1505263" y="109958"/>
                </a:lnTo>
                <a:lnTo>
                  <a:pt x="1505263" y="64362"/>
                </a:lnTo>
                <a:close/>
                <a:moveTo>
                  <a:pt x="1583316" y="121561"/>
                </a:moveTo>
                <a:cubicBezTo>
                  <a:pt x="1583316" y="88549"/>
                  <a:pt x="1609282" y="61911"/>
                  <a:pt x="1642481" y="61911"/>
                </a:cubicBezTo>
                <a:cubicBezTo>
                  <a:pt x="1675508" y="61911"/>
                  <a:pt x="1701802" y="88549"/>
                  <a:pt x="1701802" y="121561"/>
                </a:cubicBezTo>
                <a:cubicBezTo>
                  <a:pt x="1701802" y="154574"/>
                  <a:pt x="1675508" y="181212"/>
                  <a:pt x="1642481" y="181212"/>
                </a:cubicBezTo>
                <a:cubicBezTo>
                  <a:pt x="1609282" y="181212"/>
                  <a:pt x="1583316" y="154574"/>
                  <a:pt x="1583316" y="121561"/>
                </a:cubicBezTo>
                <a:close/>
                <a:moveTo>
                  <a:pt x="1604026" y="121561"/>
                </a:moveTo>
                <a:cubicBezTo>
                  <a:pt x="1604026" y="143787"/>
                  <a:pt x="1619472" y="161438"/>
                  <a:pt x="1642481" y="161438"/>
                </a:cubicBezTo>
                <a:cubicBezTo>
                  <a:pt x="1665652" y="161438"/>
                  <a:pt x="1681099" y="143787"/>
                  <a:pt x="1681099" y="121561"/>
                </a:cubicBezTo>
                <a:cubicBezTo>
                  <a:pt x="1681099" y="99335"/>
                  <a:pt x="1665652" y="81685"/>
                  <a:pt x="1642481" y="81685"/>
                </a:cubicBezTo>
                <a:cubicBezTo>
                  <a:pt x="1619472" y="81685"/>
                  <a:pt x="1604026" y="99335"/>
                  <a:pt x="1604026" y="121561"/>
                </a:cubicBezTo>
                <a:close/>
                <a:moveTo>
                  <a:pt x="1785417" y="178761"/>
                </a:moveTo>
                <a:lnTo>
                  <a:pt x="1805625" y="178761"/>
                </a:lnTo>
                <a:lnTo>
                  <a:pt x="1805625" y="64362"/>
                </a:lnTo>
                <a:lnTo>
                  <a:pt x="1728886" y="64362"/>
                </a:lnTo>
                <a:cubicBezTo>
                  <a:pt x="1728886" y="144605"/>
                  <a:pt x="1720667" y="160784"/>
                  <a:pt x="1705053" y="160784"/>
                </a:cubicBezTo>
                <a:cubicBezTo>
                  <a:pt x="1703295" y="160784"/>
                  <a:pt x="1702304" y="160496"/>
                  <a:pt x="1700828" y="160067"/>
                </a:cubicBezTo>
                <a:cubicBezTo>
                  <a:pt x="1700373" y="159936"/>
                  <a:pt x="1699877" y="159793"/>
                  <a:pt x="1699301" y="159640"/>
                </a:cubicBezTo>
                <a:lnTo>
                  <a:pt x="1699301" y="178761"/>
                </a:lnTo>
                <a:cubicBezTo>
                  <a:pt x="1703577" y="179741"/>
                  <a:pt x="1706373" y="180232"/>
                  <a:pt x="1709987" y="180232"/>
                </a:cubicBezTo>
                <a:cubicBezTo>
                  <a:pt x="1734967" y="180232"/>
                  <a:pt x="1746961" y="156861"/>
                  <a:pt x="1746961" y="82829"/>
                </a:cubicBezTo>
                <a:lnTo>
                  <a:pt x="1785417" y="82829"/>
                </a:lnTo>
                <a:lnTo>
                  <a:pt x="1785417" y="178761"/>
                </a:lnTo>
                <a:close/>
                <a:moveTo>
                  <a:pt x="1863073" y="64362"/>
                </a:moveTo>
                <a:lnTo>
                  <a:pt x="1879344" y="64362"/>
                </a:lnTo>
                <a:lnTo>
                  <a:pt x="1924370" y="178761"/>
                </a:lnTo>
                <a:lnTo>
                  <a:pt x="1903004" y="178761"/>
                </a:lnTo>
                <a:lnTo>
                  <a:pt x="1891500" y="149181"/>
                </a:lnTo>
                <a:lnTo>
                  <a:pt x="1850750" y="149181"/>
                </a:lnTo>
                <a:lnTo>
                  <a:pt x="1839245" y="178761"/>
                </a:lnTo>
                <a:lnTo>
                  <a:pt x="1817879" y="178761"/>
                </a:lnTo>
                <a:lnTo>
                  <a:pt x="1863073" y="64362"/>
                </a:lnTo>
                <a:close/>
                <a:moveTo>
                  <a:pt x="1857159" y="131531"/>
                </a:moveTo>
                <a:lnTo>
                  <a:pt x="1884929" y="131531"/>
                </a:lnTo>
                <a:lnTo>
                  <a:pt x="1871125" y="96394"/>
                </a:lnTo>
                <a:lnTo>
                  <a:pt x="1857159" y="131531"/>
                </a:lnTo>
                <a:close/>
                <a:moveTo>
                  <a:pt x="592086" y="283281"/>
                </a:moveTo>
                <a:lnTo>
                  <a:pt x="592086" y="300604"/>
                </a:lnTo>
                <a:lnTo>
                  <a:pt x="641879" y="300604"/>
                </a:lnTo>
                <a:cubicBezTo>
                  <a:pt x="639412" y="319562"/>
                  <a:pt x="624132" y="333943"/>
                  <a:pt x="603423" y="333943"/>
                </a:cubicBezTo>
                <a:cubicBezTo>
                  <a:pt x="589290" y="333943"/>
                  <a:pt x="577624" y="327243"/>
                  <a:pt x="570722" y="316947"/>
                </a:cubicBezTo>
                <a:lnTo>
                  <a:pt x="554453" y="328387"/>
                </a:lnTo>
                <a:cubicBezTo>
                  <a:pt x="565299" y="343749"/>
                  <a:pt x="583209" y="353718"/>
                  <a:pt x="603423" y="353718"/>
                </a:cubicBezTo>
                <a:cubicBezTo>
                  <a:pt x="636622" y="353718"/>
                  <a:pt x="663407" y="327079"/>
                  <a:pt x="663407" y="294067"/>
                </a:cubicBezTo>
                <a:cubicBezTo>
                  <a:pt x="663407" y="261055"/>
                  <a:pt x="636622" y="234416"/>
                  <a:pt x="603423" y="234416"/>
                </a:cubicBezTo>
                <a:cubicBezTo>
                  <a:pt x="583209" y="234416"/>
                  <a:pt x="565299" y="244385"/>
                  <a:pt x="554453" y="259748"/>
                </a:cubicBezTo>
                <a:lnTo>
                  <a:pt x="570722" y="271187"/>
                </a:lnTo>
                <a:cubicBezTo>
                  <a:pt x="577624" y="260892"/>
                  <a:pt x="589290" y="254191"/>
                  <a:pt x="603423" y="254191"/>
                </a:cubicBezTo>
                <a:cubicBezTo>
                  <a:pt x="622322" y="254191"/>
                  <a:pt x="636951" y="266612"/>
                  <a:pt x="640893" y="283281"/>
                </a:cubicBezTo>
                <a:lnTo>
                  <a:pt x="592086" y="283281"/>
                </a:lnTo>
                <a:close/>
                <a:moveTo>
                  <a:pt x="681943" y="236868"/>
                </a:moveTo>
                <a:lnTo>
                  <a:pt x="702324" y="236868"/>
                </a:lnTo>
                <a:lnTo>
                  <a:pt x="702324" y="282464"/>
                </a:lnTo>
                <a:lnTo>
                  <a:pt x="712675" y="282464"/>
                </a:lnTo>
                <a:lnTo>
                  <a:pt x="749160" y="236868"/>
                </a:lnTo>
                <a:lnTo>
                  <a:pt x="772987" y="236868"/>
                </a:lnTo>
                <a:lnTo>
                  <a:pt x="729275" y="291452"/>
                </a:lnTo>
                <a:cubicBezTo>
                  <a:pt x="736255" y="292856"/>
                  <a:pt x="741627" y="301538"/>
                  <a:pt x="747252" y="310632"/>
                </a:cubicBezTo>
                <a:cubicBezTo>
                  <a:pt x="754071" y="321657"/>
                  <a:pt x="761270" y="333290"/>
                  <a:pt x="772163" y="333290"/>
                </a:cubicBezTo>
                <a:cubicBezTo>
                  <a:pt x="773570" y="333290"/>
                  <a:pt x="774970" y="332932"/>
                  <a:pt x="776578" y="332522"/>
                </a:cubicBezTo>
                <a:lnTo>
                  <a:pt x="776982" y="332419"/>
                </a:lnTo>
                <a:lnTo>
                  <a:pt x="777426" y="332309"/>
                </a:lnTo>
                <a:lnTo>
                  <a:pt x="777426" y="351266"/>
                </a:lnTo>
                <a:cubicBezTo>
                  <a:pt x="774134" y="352084"/>
                  <a:pt x="770849" y="352737"/>
                  <a:pt x="767725" y="352737"/>
                </a:cubicBezTo>
                <a:cubicBezTo>
                  <a:pt x="748952" y="352737"/>
                  <a:pt x="738036" y="334860"/>
                  <a:pt x="729085" y="320207"/>
                </a:cubicBezTo>
                <a:cubicBezTo>
                  <a:pt x="722992" y="310232"/>
                  <a:pt x="717811" y="301752"/>
                  <a:pt x="711690" y="301421"/>
                </a:cubicBezTo>
                <a:lnTo>
                  <a:pt x="702324" y="301421"/>
                </a:lnTo>
                <a:lnTo>
                  <a:pt x="702324" y="351266"/>
                </a:lnTo>
                <a:lnTo>
                  <a:pt x="681943" y="351266"/>
                </a:lnTo>
                <a:lnTo>
                  <a:pt x="681943" y="236868"/>
                </a:lnTo>
                <a:close/>
                <a:moveTo>
                  <a:pt x="839536" y="234416"/>
                </a:moveTo>
                <a:cubicBezTo>
                  <a:pt x="806342" y="234416"/>
                  <a:pt x="780377" y="261055"/>
                  <a:pt x="780377" y="294067"/>
                </a:cubicBezTo>
                <a:cubicBezTo>
                  <a:pt x="780377" y="327079"/>
                  <a:pt x="806342" y="353718"/>
                  <a:pt x="839536" y="353718"/>
                </a:cubicBezTo>
                <a:cubicBezTo>
                  <a:pt x="872568" y="353718"/>
                  <a:pt x="898862" y="327079"/>
                  <a:pt x="898862" y="294067"/>
                </a:cubicBezTo>
                <a:cubicBezTo>
                  <a:pt x="898862" y="261055"/>
                  <a:pt x="872568" y="234416"/>
                  <a:pt x="839536" y="234416"/>
                </a:cubicBezTo>
                <a:close/>
                <a:moveTo>
                  <a:pt x="839536" y="333943"/>
                </a:moveTo>
                <a:cubicBezTo>
                  <a:pt x="816533" y="333943"/>
                  <a:pt x="801080" y="316293"/>
                  <a:pt x="801080" y="294067"/>
                </a:cubicBezTo>
                <a:cubicBezTo>
                  <a:pt x="801080" y="271841"/>
                  <a:pt x="816533" y="254191"/>
                  <a:pt x="839536" y="254191"/>
                </a:cubicBezTo>
                <a:cubicBezTo>
                  <a:pt x="862706" y="254191"/>
                  <a:pt x="878153" y="271841"/>
                  <a:pt x="878153" y="294067"/>
                </a:cubicBezTo>
                <a:cubicBezTo>
                  <a:pt x="878153" y="316293"/>
                  <a:pt x="862706" y="333943"/>
                  <a:pt x="839536" y="333943"/>
                </a:cubicBezTo>
                <a:close/>
                <a:moveTo>
                  <a:pt x="917456" y="236868"/>
                </a:moveTo>
                <a:lnTo>
                  <a:pt x="937831" y="236868"/>
                </a:lnTo>
                <a:lnTo>
                  <a:pt x="937831" y="282464"/>
                </a:lnTo>
                <a:lnTo>
                  <a:pt x="997486" y="282464"/>
                </a:lnTo>
                <a:lnTo>
                  <a:pt x="997486" y="236868"/>
                </a:lnTo>
                <a:lnTo>
                  <a:pt x="1017861" y="236868"/>
                </a:lnTo>
                <a:lnTo>
                  <a:pt x="1017861" y="351266"/>
                </a:lnTo>
                <a:lnTo>
                  <a:pt x="997486" y="351266"/>
                </a:lnTo>
                <a:lnTo>
                  <a:pt x="997486" y="301421"/>
                </a:lnTo>
                <a:lnTo>
                  <a:pt x="937831" y="301421"/>
                </a:lnTo>
                <a:lnTo>
                  <a:pt x="937831" y="351266"/>
                </a:lnTo>
                <a:lnTo>
                  <a:pt x="917456" y="351266"/>
                </a:lnTo>
                <a:lnTo>
                  <a:pt x="917456" y="236868"/>
                </a:lnTo>
                <a:close/>
                <a:moveTo>
                  <a:pt x="1095592" y="234416"/>
                </a:moveTo>
                <a:cubicBezTo>
                  <a:pt x="1062392" y="234416"/>
                  <a:pt x="1036426" y="261055"/>
                  <a:pt x="1036426" y="294067"/>
                </a:cubicBezTo>
                <a:cubicBezTo>
                  <a:pt x="1036426" y="327079"/>
                  <a:pt x="1062392" y="353718"/>
                  <a:pt x="1095592" y="353718"/>
                </a:cubicBezTo>
                <a:cubicBezTo>
                  <a:pt x="1128618" y="353718"/>
                  <a:pt x="1154912" y="327079"/>
                  <a:pt x="1154912" y="294067"/>
                </a:cubicBezTo>
                <a:cubicBezTo>
                  <a:pt x="1154912" y="261055"/>
                  <a:pt x="1128618" y="234416"/>
                  <a:pt x="1095592" y="234416"/>
                </a:cubicBezTo>
                <a:close/>
                <a:moveTo>
                  <a:pt x="1095592" y="333943"/>
                </a:moveTo>
                <a:cubicBezTo>
                  <a:pt x="1072583" y="333943"/>
                  <a:pt x="1057136" y="316293"/>
                  <a:pt x="1057136" y="294067"/>
                </a:cubicBezTo>
                <a:cubicBezTo>
                  <a:pt x="1057136" y="271841"/>
                  <a:pt x="1072583" y="254191"/>
                  <a:pt x="1095592" y="254191"/>
                </a:cubicBezTo>
                <a:cubicBezTo>
                  <a:pt x="1118762" y="254191"/>
                  <a:pt x="1134209" y="271841"/>
                  <a:pt x="1134209" y="294067"/>
                </a:cubicBezTo>
                <a:cubicBezTo>
                  <a:pt x="1134209" y="316293"/>
                  <a:pt x="1118762" y="333943"/>
                  <a:pt x="1095592" y="333943"/>
                </a:cubicBezTo>
                <a:close/>
                <a:moveTo>
                  <a:pt x="1294205" y="351266"/>
                </a:moveTo>
                <a:lnTo>
                  <a:pt x="1273831" y="351266"/>
                </a:lnTo>
                <a:lnTo>
                  <a:pt x="1267911" y="283281"/>
                </a:lnTo>
                <a:lnTo>
                  <a:pt x="1235865" y="351266"/>
                </a:lnTo>
                <a:lnTo>
                  <a:pt x="1225841" y="351266"/>
                </a:lnTo>
                <a:lnTo>
                  <a:pt x="1193962" y="283281"/>
                </a:lnTo>
                <a:lnTo>
                  <a:pt x="1188048" y="351266"/>
                </a:lnTo>
                <a:lnTo>
                  <a:pt x="1167668" y="351266"/>
                </a:lnTo>
                <a:lnTo>
                  <a:pt x="1177529" y="236868"/>
                </a:lnTo>
                <a:lnTo>
                  <a:pt x="1192648" y="236868"/>
                </a:lnTo>
                <a:lnTo>
                  <a:pt x="1230775" y="315639"/>
                </a:lnTo>
                <a:lnTo>
                  <a:pt x="1269064" y="236868"/>
                </a:lnTo>
                <a:lnTo>
                  <a:pt x="1284344" y="236868"/>
                </a:lnTo>
                <a:lnTo>
                  <a:pt x="1294205" y="351266"/>
                </a:lnTo>
                <a:close/>
                <a:moveTo>
                  <a:pt x="1332823" y="236868"/>
                </a:moveTo>
                <a:lnTo>
                  <a:pt x="1312448" y="236868"/>
                </a:lnTo>
                <a:lnTo>
                  <a:pt x="1312448" y="351266"/>
                </a:lnTo>
                <a:lnTo>
                  <a:pt x="1329537" y="351266"/>
                </a:lnTo>
                <a:lnTo>
                  <a:pt x="1389192" y="272495"/>
                </a:lnTo>
                <a:lnTo>
                  <a:pt x="1389192" y="351266"/>
                </a:lnTo>
                <a:lnTo>
                  <a:pt x="1409567" y="351266"/>
                </a:lnTo>
                <a:lnTo>
                  <a:pt x="1409567" y="236868"/>
                </a:lnTo>
                <a:lnTo>
                  <a:pt x="1392478" y="236868"/>
                </a:lnTo>
                <a:lnTo>
                  <a:pt x="1332823" y="315803"/>
                </a:lnTo>
                <a:lnTo>
                  <a:pt x="1332823" y="236868"/>
                </a:lnTo>
                <a:close/>
                <a:moveTo>
                  <a:pt x="1431003" y="236868"/>
                </a:moveTo>
                <a:lnTo>
                  <a:pt x="1451384" y="236868"/>
                </a:lnTo>
                <a:lnTo>
                  <a:pt x="1451384" y="282464"/>
                </a:lnTo>
                <a:lnTo>
                  <a:pt x="1461735" y="282464"/>
                </a:lnTo>
                <a:lnTo>
                  <a:pt x="1498214" y="236868"/>
                </a:lnTo>
                <a:lnTo>
                  <a:pt x="1522042" y="236868"/>
                </a:lnTo>
                <a:lnTo>
                  <a:pt x="1478329" y="291452"/>
                </a:lnTo>
                <a:cubicBezTo>
                  <a:pt x="1485315" y="292856"/>
                  <a:pt x="1490687" y="301538"/>
                  <a:pt x="1496312" y="310632"/>
                </a:cubicBezTo>
                <a:cubicBezTo>
                  <a:pt x="1503131" y="321658"/>
                  <a:pt x="1510324" y="333290"/>
                  <a:pt x="1521223" y="333290"/>
                </a:cubicBezTo>
                <a:cubicBezTo>
                  <a:pt x="1522624" y="333290"/>
                  <a:pt x="1524030" y="332932"/>
                  <a:pt x="1525638" y="332522"/>
                </a:cubicBezTo>
                <a:cubicBezTo>
                  <a:pt x="1525915" y="332452"/>
                  <a:pt x="1526192" y="332380"/>
                  <a:pt x="1526480" y="332309"/>
                </a:cubicBezTo>
                <a:lnTo>
                  <a:pt x="1526480" y="351266"/>
                </a:lnTo>
                <a:cubicBezTo>
                  <a:pt x="1523194" y="352084"/>
                  <a:pt x="1519909" y="352737"/>
                  <a:pt x="1516785" y="352737"/>
                </a:cubicBezTo>
                <a:cubicBezTo>
                  <a:pt x="1498012" y="352737"/>
                  <a:pt x="1487096" y="334860"/>
                  <a:pt x="1478145" y="320207"/>
                </a:cubicBezTo>
                <a:cubicBezTo>
                  <a:pt x="1472052" y="310232"/>
                  <a:pt x="1466871" y="301752"/>
                  <a:pt x="1460750" y="301421"/>
                </a:cubicBezTo>
                <a:lnTo>
                  <a:pt x="1451384" y="301421"/>
                </a:lnTo>
                <a:lnTo>
                  <a:pt x="1451384" y="351266"/>
                </a:lnTo>
                <a:lnTo>
                  <a:pt x="1431003" y="351266"/>
                </a:lnTo>
                <a:lnTo>
                  <a:pt x="1431003" y="236868"/>
                </a:lnTo>
                <a:close/>
                <a:moveTo>
                  <a:pt x="1558866" y="236868"/>
                </a:moveTo>
                <a:lnTo>
                  <a:pt x="1538486" y="236868"/>
                </a:lnTo>
                <a:lnTo>
                  <a:pt x="1538486" y="351266"/>
                </a:lnTo>
                <a:lnTo>
                  <a:pt x="1555581" y="351266"/>
                </a:lnTo>
                <a:lnTo>
                  <a:pt x="1615230" y="272495"/>
                </a:lnTo>
                <a:lnTo>
                  <a:pt x="1615230" y="351266"/>
                </a:lnTo>
                <a:lnTo>
                  <a:pt x="1635611" y="351266"/>
                </a:lnTo>
                <a:lnTo>
                  <a:pt x="1635611" y="236868"/>
                </a:lnTo>
                <a:lnTo>
                  <a:pt x="1618516" y="236868"/>
                </a:lnTo>
                <a:lnTo>
                  <a:pt x="1558866" y="315803"/>
                </a:lnTo>
                <a:lnTo>
                  <a:pt x="1558866" y="236868"/>
                </a:lnTo>
                <a:close/>
              </a:path>
            </a:pathLst>
          </a:custGeom>
          <a:solidFill>
            <a:srgbClr val="102D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9440" y="459740"/>
            <a:ext cx="1153478" cy="22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938" y="6184900"/>
            <a:ext cx="1294159" cy="37207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idx="1" type="body"/>
          </p:nvPr>
        </p:nvSpPr>
        <p:spPr>
          <a:xfrm>
            <a:off x="515938" y="1636395"/>
            <a:ext cx="7586662" cy="20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и подпись ">
  <p:cSld name="рисунок и подпись ">
    <p:bg>
      <p:bgPr>
        <a:solidFill>
          <a:schemeClr val="lt2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>
            <p:ph idx="2" type="pic"/>
          </p:nvPr>
        </p:nvSpPr>
        <p:spPr>
          <a:xfrm>
            <a:off x="7016433" y="1366510"/>
            <a:ext cx="4696142" cy="440638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1526863" y="2379663"/>
            <a:ext cx="4892565" cy="3393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b="0" i="0" sz="14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2875" y="6027771"/>
            <a:ext cx="461929" cy="46192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>
            <p:ph idx="3" type="body"/>
          </p:nvPr>
        </p:nvSpPr>
        <p:spPr>
          <a:xfrm>
            <a:off x="532875" y="1447790"/>
            <a:ext cx="4892675" cy="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еречень люди + подпись">
  <p:cSld name="перечень люди + подпись">
    <p:bg>
      <p:bgPr>
        <a:solidFill>
          <a:schemeClr val="lt2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idx="1" type="body"/>
          </p:nvPr>
        </p:nvSpPr>
        <p:spPr>
          <a:xfrm>
            <a:off x="6820010" y="2379663"/>
            <a:ext cx="4892565" cy="3393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b="0" i="0" sz="14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5643142" y="1447790"/>
            <a:ext cx="4892675" cy="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5"/>
          <p:cNvSpPr/>
          <p:nvPr>
            <p:ph idx="3" type="pic"/>
          </p:nvPr>
        </p:nvSpPr>
        <p:spPr>
          <a:xfrm>
            <a:off x="515938" y="1026478"/>
            <a:ext cx="1473200" cy="14732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5"/>
          <p:cNvSpPr txBox="1"/>
          <p:nvPr>
            <p:ph idx="4" type="body"/>
          </p:nvPr>
        </p:nvSpPr>
        <p:spPr>
          <a:xfrm>
            <a:off x="2212659" y="1433069"/>
            <a:ext cx="2440622" cy="66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b="0" i="0" sz="14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/>
          <p:nvPr>
            <p:ph idx="5" type="pic"/>
          </p:nvPr>
        </p:nvSpPr>
        <p:spPr>
          <a:xfrm>
            <a:off x="532875" y="2854633"/>
            <a:ext cx="1473200" cy="14732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5"/>
          <p:cNvSpPr txBox="1"/>
          <p:nvPr>
            <p:ph idx="6" type="body"/>
          </p:nvPr>
        </p:nvSpPr>
        <p:spPr>
          <a:xfrm>
            <a:off x="2229596" y="3261224"/>
            <a:ext cx="2440622" cy="66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b="0" i="0" sz="14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/>
          <p:nvPr>
            <p:ph idx="7" type="pic"/>
          </p:nvPr>
        </p:nvSpPr>
        <p:spPr>
          <a:xfrm>
            <a:off x="515938" y="4682788"/>
            <a:ext cx="1473200" cy="14732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/>
          <p:nvPr>
            <p:ph idx="8" type="body"/>
          </p:nvPr>
        </p:nvSpPr>
        <p:spPr>
          <a:xfrm>
            <a:off x="2212659" y="5089379"/>
            <a:ext cx="2440622" cy="66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b="0" i="0" sz="14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2875" y="358140"/>
            <a:ext cx="461929" cy="46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еловек + подпись ">
  <p:cSld name="человек + подпись 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>
            <p:ph idx="2" type="pic"/>
          </p:nvPr>
        </p:nvSpPr>
        <p:spPr>
          <a:xfrm>
            <a:off x="6948884" y="1203889"/>
            <a:ext cx="4710241" cy="4823882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532875" y="2394223"/>
            <a:ext cx="4892565" cy="3393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b="0" i="0" sz="14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5195" y="985861"/>
            <a:ext cx="461929" cy="46192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/>
          <p:nvPr>
            <p:ph idx="3" type="body"/>
          </p:nvPr>
        </p:nvSpPr>
        <p:spPr>
          <a:xfrm>
            <a:off x="1152635" y="1447790"/>
            <a:ext cx="5471685" cy="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">
  <p:cSld name="цитат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>
            <p:ph idx="2" type="pic"/>
          </p:nvPr>
        </p:nvSpPr>
        <p:spPr>
          <a:xfrm>
            <a:off x="661750" y="745314"/>
            <a:ext cx="5271690" cy="5367371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687545" y="2936221"/>
            <a:ext cx="302503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2400"/>
              <a:buFont typeface="Arial"/>
              <a:buNone/>
              <a:defRPr b="0" i="0" sz="24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5520524" y="1165846"/>
            <a:ext cx="5752996" cy="1457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">
  <p:cSld name="текст">
    <p:bg>
      <p:bgPr>
        <a:solidFill>
          <a:srgbClr val="FFFFFF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515939" y="1180731"/>
            <a:ext cx="11196637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515939" y="2133600"/>
            <a:ext cx="11196637" cy="42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8" name="Google Shape;4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939" y="368300"/>
            <a:ext cx="461929" cy="46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иаграмма">
  <p:cSld name="диаграмма">
    <p:bg>
      <p:bgPr>
        <a:solidFill>
          <a:schemeClr val="lt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>
            <p:ph idx="2" type="chart"/>
          </p:nvPr>
        </p:nvSpPr>
        <p:spPr>
          <a:xfrm>
            <a:off x="5272096" y="1117600"/>
            <a:ext cx="6440477" cy="4619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585898" y="2377440"/>
            <a:ext cx="4322531" cy="2401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b="0" i="0" sz="14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3" type="body"/>
          </p:nvPr>
        </p:nvSpPr>
        <p:spPr>
          <a:xfrm>
            <a:off x="515938" y="5049838"/>
            <a:ext cx="4392612" cy="687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938" y="368300"/>
            <a:ext cx="461929" cy="46192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 txBox="1"/>
          <p:nvPr>
            <p:ph idx="4" type="body"/>
          </p:nvPr>
        </p:nvSpPr>
        <p:spPr>
          <a:xfrm>
            <a:off x="515938" y="1117600"/>
            <a:ext cx="4392491" cy="85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большие данные ">
  <p:cSld name="большие данные 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2590800" y="1270000"/>
            <a:ext cx="9121774" cy="965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532874" y="2763358"/>
            <a:ext cx="3327926" cy="1057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3" type="body"/>
          </p:nvPr>
        </p:nvSpPr>
        <p:spPr>
          <a:xfrm>
            <a:off x="4236720" y="2763358"/>
            <a:ext cx="3327926" cy="1057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4" type="body"/>
          </p:nvPr>
        </p:nvSpPr>
        <p:spPr>
          <a:xfrm>
            <a:off x="7940566" y="2773356"/>
            <a:ext cx="3327926" cy="1057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5" type="body"/>
          </p:nvPr>
        </p:nvSpPr>
        <p:spPr>
          <a:xfrm>
            <a:off x="515938" y="4349395"/>
            <a:ext cx="3344862" cy="1476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6" type="body"/>
          </p:nvPr>
        </p:nvSpPr>
        <p:spPr>
          <a:xfrm>
            <a:off x="4219784" y="4349394"/>
            <a:ext cx="3344862" cy="1476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7" type="body"/>
          </p:nvPr>
        </p:nvSpPr>
        <p:spPr>
          <a:xfrm>
            <a:off x="7940566" y="4349393"/>
            <a:ext cx="3344862" cy="1476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269979" y="6041431"/>
            <a:ext cx="442595" cy="4482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515939" y="979010"/>
            <a:ext cx="1119663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515938" y="2550159"/>
            <a:ext cx="11196636" cy="3939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32">
          <p15:clr>
            <a:srgbClr val="F26B43"/>
          </p15:clr>
        </p15:guide>
        <p15:guide id="2" pos="325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unity3d.com/Manual/index.html" TargetMode="External"/><Relationship Id="rId4" Type="http://schemas.openxmlformats.org/officeDocument/2006/relationships/hyperlink" Target="https://docs.unity3d.com/Manual/index.html" TargetMode="External"/><Relationship Id="rId5" Type="http://schemas.openxmlformats.org/officeDocument/2006/relationships/hyperlink" Target="https://learn.microsoft.com/en-us/dotnet/csharp/" TargetMode="External"/><Relationship Id="rId6" Type="http://schemas.openxmlformats.org/officeDocument/2006/relationships/hyperlink" Target="https://learn.microsoft.com/en-us/dotnet/csharp/" TargetMode="External"/><Relationship Id="rId7" Type="http://schemas.openxmlformats.org/officeDocument/2006/relationships/hyperlink" Target="https://github.com/Tengir/MotionTrackerVr?tab=readme-ov-file" TargetMode="External"/><Relationship Id="rId8" Type="http://schemas.openxmlformats.org/officeDocument/2006/relationships/hyperlink" Target="https://rutube.ru/video/5f447d0845361ce8332dc427e57bbcd7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/>
        </p:nvSpPr>
        <p:spPr>
          <a:xfrm>
            <a:off x="587400" y="368300"/>
            <a:ext cx="88569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</a:rPr>
              <a:t>Считыватель жестов VR</a:t>
            </a:r>
            <a:endParaRPr sz="4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</a:rPr>
              <a:t>Motion Tracker VR</a:t>
            </a:r>
            <a:endParaRPr sz="4400">
              <a:solidFill>
                <a:schemeClr val="dk1"/>
              </a:solidFill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6661225" y="4588375"/>
            <a:ext cx="5277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</a:rPr>
              <a:t>Выполнил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</a:rPr>
              <a:t>Студент БПИ238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</a:rPr>
              <a:t>Сангаджиев Тенгир Дмитриевич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587400" y="4588375"/>
            <a:ext cx="56280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</a:rPr>
              <a:t>Научный руководитель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</a:rPr>
              <a:t>Игровой продюсер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</a:rPr>
              <a:t>ООО «Лаборатория Наносемантика»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</a:rPr>
              <a:t>Иваниди Вилен Романович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587400" y="1907600"/>
            <a:ext cx="8856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</a:rPr>
              <a:t>индивидуальный программный проект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0700" y="368299"/>
            <a:ext cx="2707825" cy="51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idx="3" type="body"/>
          </p:nvPr>
        </p:nvSpPr>
        <p:spPr>
          <a:xfrm>
            <a:off x="515960" y="494440"/>
            <a:ext cx="54717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800"/>
              <a:t>Архитектура приложения</a:t>
            </a:r>
            <a:endParaRPr sz="2800"/>
          </a:p>
        </p:txBody>
      </p:sp>
      <p:sp>
        <p:nvSpPr>
          <p:cNvPr id="135" name="Google Shape;135;p23"/>
          <p:cNvSpPr txBox="1"/>
          <p:nvPr/>
        </p:nvSpPr>
        <p:spPr>
          <a:xfrm>
            <a:off x="515950" y="1566600"/>
            <a:ext cx="88569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</a:rPr>
              <a:t>GestureData					- представление жеста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</a:rPr>
              <a:t>GestureRecognizer			- распознавание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</a:rPr>
              <a:t>FileManagerGestureData	- работа с файлами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</a:rPr>
              <a:t>GestureRecorder				- запись и отрисовка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</a:rPr>
              <a:t>PlayerStateGestures			- состояние контекста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</a:rPr>
              <a:t>GestureManager				- управление работы плагина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</a:rPr>
              <a:t>PlayerGestureController		- связь между игроком и плагином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idx="3" type="body"/>
          </p:nvPr>
        </p:nvSpPr>
        <p:spPr>
          <a:xfrm>
            <a:off x="515947" y="494450"/>
            <a:ext cx="7298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800"/>
              <a:t> Средства реализации и эксперимент</a:t>
            </a:r>
            <a:endParaRPr sz="2800"/>
          </a:p>
        </p:txBody>
      </p:sp>
      <p:sp>
        <p:nvSpPr>
          <p:cNvPr id="141" name="Google Shape;141;p24"/>
          <p:cNvSpPr txBox="1"/>
          <p:nvPr/>
        </p:nvSpPr>
        <p:spPr>
          <a:xfrm>
            <a:off x="515950" y="1566600"/>
            <a:ext cx="8856900" cy="3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</a:rPr>
              <a:t>Средства: Unity, C#, OpenXR, Oculus Quest 2.</a:t>
            </a:r>
            <a:br>
              <a:rPr lang="ru-RU" sz="2300">
                <a:solidFill>
                  <a:schemeClr val="dk1"/>
                </a:solidFill>
              </a:rPr>
            </a:b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</a:rPr>
              <a:t>Записано около 800 жестов для тестирования алгоритмов.</a:t>
            </a:r>
            <a:br>
              <a:rPr lang="ru-RU" sz="2300">
                <a:solidFill>
                  <a:schemeClr val="dk1"/>
                </a:solidFill>
              </a:rPr>
            </a:b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</a:rPr>
              <a:t>Разработаны программы для автоматизации, анализа результатов и визуализации.</a:t>
            </a:r>
            <a:br>
              <a:rPr lang="ru-RU" sz="2300">
                <a:solidFill>
                  <a:schemeClr val="dk1"/>
                </a:solidFill>
              </a:rPr>
            </a:b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</a:rPr>
              <a:t>Метрика оценки — процент правильных распознаваний.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idx="3" type="body"/>
          </p:nvPr>
        </p:nvSpPr>
        <p:spPr>
          <a:xfrm>
            <a:off x="515947" y="494450"/>
            <a:ext cx="7298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800"/>
              <a:t>Особенности реализации и результаты экспериментов</a:t>
            </a:r>
            <a:endParaRPr sz="2800"/>
          </a:p>
        </p:txBody>
      </p:sp>
      <p:sp>
        <p:nvSpPr>
          <p:cNvPr id="147" name="Google Shape;147;p25"/>
          <p:cNvSpPr txBox="1"/>
          <p:nvPr/>
        </p:nvSpPr>
        <p:spPr>
          <a:xfrm>
            <a:off x="515950" y="1566600"/>
            <a:ext cx="88569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</a:rPr>
              <a:t>Класс работы с состояниями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</a:rPr>
              <a:t>Устойчивость к размеру жеста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</a:rPr>
              <a:t>Устойчивость к наклону головы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</a:rPr>
              <a:t>Устойчивость к отклоненным пропорциям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</a:rPr>
              <a:t>Дата ориентированная парадигма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</a:rPr>
              <a:t>Итоговая точность распознавания – 95%.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idx="3" type="body"/>
          </p:nvPr>
        </p:nvSpPr>
        <p:spPr>
          <a:xfrm>
            <a:off x="515947" y="494450"/>
            <a:ext cx="7298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800"/>
              <a:t>Основные результаты и выводы</a:t>
            </a:r>
            <a:endParaRPr sz="2800"/>
          </a:p>
        </p:txBody>
      </p:sp>
      <p:sp>
        <p:nvSpPr>
          <p:cNvPr id="153" name="Google Shape;153;p26"/>
          <p:cNvSpPr txBox="1"/>
          <p:nvPr/>
        </p:nvSpPr>
        <p:spPr>
          <a:xfrm>
            <a:off x="515950" y="1566600"/>
            <a:ext cx="8856900" cy="3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</a:rPr>
              <a:t>Разработан работающий и эффективный Unity-плагин.</a:t>
            </a:r>
            <a:br>
              <a:rPr lang="ru-RU" sz="2300">
                <a:solidFill>
                  <a:schemeClr val="dk1"/>
                </a:solidFill>
              </a:rPr>
            </a:b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</a:rPr>
              <a:t>Достигнута высокая точность и стабильность распознавания жестов.</a:t>
            </a:r>
            <a:br>
              <a:rPr lang="ru-RU" sz="2300">
                <a:solidFill>
                  <a:schemeClr val="dk1"/>
                </a:solidFill>
              </a:rPr>
            </a:b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</a:rPr>
              <a:t>Подтверждена полезность и удобство жестового управления в VR.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</a:rPr>
              <a:t>Разработана сцена с примером работы.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/>
        </p:nvSpPr>
        <p:spPr>
          <a:xfrm>
            <a:off x="618150" y="368300"/>
            <a:ext cx="885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Направления дальнейшей работы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59" name="Google Shape;159;p27"/>
          <p:cNvSpPr txBox="1"/>
          <p:nvPr/>
        </p:nvSpPr>
        <p:spPr>
          <a:xfrm>
            <a:off x="618150" y="1367475"/>
            <a:ext cx="88569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</a:rPr>
              <a:t>Модернизация класса данных жеста для более гибкой настройки границ распознавания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</a:rPr>
              <a:t>Нахождение оптимальных параметров для распознавания жеста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/>
        </p:nvSpPr>
        <p:spPr>
          <a:xfrm>
            <a:off x="618150" y="368300"/>
            <a:ext cx="885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Список источников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618150" y="1367475"/>
            <a:ext cx="12070800" cy="41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E2D69"/>
                </a:solidFill>
              </a:rPr>
              <a:t>Unity Documentation. URL:</a:t>
            </a:r>
            <a:r>
              <a:rPr lang="ru-RU" sz="1800">
                <a:solidFill>
                  <a:srgbClr val="0E2D69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ru-RU" sz="18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https://docs.unity3d.com/Manual/index.html</a:t>
            </a:r>
            <a:endParaRPr sz="1800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E2D69"/>
                </a:solidFill>
              </a:rPr>
              <a:t>C# Documentation. URL:</a:t>
            </a:r>
            <a:r>
              <a:rPr lang="ru-RU" sz="1800">
                <a:solidFill>
                  <a:srgbClr val="0E2D69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ru-RU" sz="1800">
                <a:solidFill>
                  <a:schemeClr val="hlink"/>
                </a:solidFill>
                <a:uFill>
                  <a:noFill/>
                </a:uFill>
                <a:hlinkClick r:id="rId6"/>
              </a:rPr>
              <a:t>https://learn.microsoft.com/en-us/dotnet/csharp/</a:t>
            </a:r>
            <a:endParaRPr sz="1800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hlink"/>
                </a:solidFill>
              </a:rPr>
              <a:t>OpenXR Specification. Документация стандарта OpenXR URL: https://www.khronos.org/openxr</a:t>
            </a:r>
            <a:endParaRPr sz="1800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</a:rPr>
              <a:t>ГитХаб </a:t>
            </a:r>
            <a:r>
              <a:rPr lang="ru-RU" sz="1800" u="sng">
                <a:solidFill>
                  <a:schemeClr val="hlink"/>
                </a:solidFill>
                <a:hlinkClick r:id="rId7"/>
              </a:rPr>
              <a:t>https://github.com/Tengir/MotionTrackerVr?tab=readme-ov-file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</a:rPr>
              <a:t>Видеообзор функционала (код видео немного устарел, но функциональность та же): </a:t>
            </a:r>
            <a:r>
              <a:rPr lang="ru-RU" sz="1800" u="sng">
                <a:solidFill>
                  <a:schemeClr val="hlink"/>
                </a:solidFill>
                <a:hlinkClick r:id="rId8"/>
              </a:rPr>
              <a:t>https://rutube.ru/video/5f447d0845361ce8332dc427e57bbcd7/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</a:rPr>
              <a:t>Архитектура плагина и последовательность процессов: https://www.figma.com/board/ELBNZO92Wn7b8YEaZeDxnU/MotionTrackerVr?node-id=0-1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665800" y="2235300"/>
            <a:ext cx="6350700" cy="3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/>
              <a:t>Виртуальная реальность (VR) – современная технология погружения пользователя в виртуальное пространство.</a:t>
            </a:r>
            <a:br>
              <a:rPr lang="ru-RU" sz="2200"/>
            </a:b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/>
              <a:t>Распознавание жестов – способ управления приложениями посредством движений контроллеров.</a:t>
            </a:r>
            <a:br>
              <a:rPr lang="ru-RU" sz="2200"/>
            </a:b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/>
              <a:t>Возможности жестового управления значительно расширяют интерактивность и удобство взаимодействия в VR-приложениях.</a:t>
            </a:r>
            <a:endParaRPr sz="2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</a:pPr>
            <a:r>
              <a:t/>
            </a:r>
            <a:endParaRPr sz="2200"/>
          </a:p>
        </p:txBody>
      </p:sp>
      <p:sp>
        <p:nvSpPr>
          <p:cNvPr id="85" name="Google Shape;85;p15"/>
          <p:cNvSpPr txBox="1"/>
          <p:nvPr>
            <p:ph idx="3" type="body"/>
          </p:nvPr>
        </p:nvSpPr>
        <p:spPr>
          <a:xfrm>
            <a:off x="532875" y="1447800"/>
            <a:ext cx="64836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3000"/>
              <a:t>Описание предметной области</a:t>
            </a:r>
            <a:endParaRPr sz="3000"/>
          </a:p>
        </p:txBody>
      </p:sp>
      <p:sp>
        <p:nvSpPr>
          <p:cNvPr id="86" name="Google Shape;86;p15"/>
          <p:cNvSpPr txBox="1"/>
          <p:nvPr/>
        </p:nvSpPr>
        <p:spPr>
          <a:xfrm>
            <a:off x="3063025" y="1712950"/>
            <a:ext cx="8856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6500" y="1597611"/>
            <a:ext cx="4903425" cy="405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618150" y="1420825"/>
            <a:ext cx="885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Актуальность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618150" y="2297975"/>
            <a:ext cx="88569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</a:rPr>
              <a:t>Растущий интерес к технологиям виртуальной и дополненной реальности.</a:t>
            </a:r>
            <a:br>
              <a:rPr lang="ru-RU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</a:rPr>
              <a:t>Повышенные требования к удобству и интуитивности интерфейсов.</a:t>
            </a:r>
            <a:br>
              <a:rPr lang="ru-RU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</a:rPr>
              <a:t>Необходимость в эффективных и точных решениях для распознавания жестов в обучающих и игровых приложениях.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>
          <a:xfrm>
            <a:off x="618150" y="368300"/>
            <a:ext cx="885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Цель и задачи работы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618150" y="1352100"/>
            <a:ext cx="8856900" cy="55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</a:rPr>
              <a:t>Цель работы:</a:t>
            </a:r>
            <a:r>
              <a:rPr lang="ru-RU" sz="2200">
                <a:solidFill>
                  <a:schemeClr val="dk1"/>
                </a:solidFill>
              </a:rPr>
              <a:t> Разработать плагин для Unity, позволяющий записывать и распознавать жесты в VR-приложениях.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</a:rPr>
              <a:t>Задачи работы: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-RU" sz="2200">
                <a:solidFill>
                  <a:schemeClr val="dk1"/>
                </a:solidFill>
              </a:rPr>
              <a:t>Исследовать существующие подходы и алгоритмы распознавания жестов.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-RU" sz="2200">
                <a:solidFill>
                  <a:schemeClr val="dk1"/>
                </a:solidFill>
              </a:rPr>
              <a:t>Разработать механизм записи жестов.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-RU" sz="2200">
                <a:solidFill>
                  <a:schemeClr val="dk1"/>
                </a:solidFill>
              </a:rPr>
              <a:t>Реализовать алгоритм распознавания жестов.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-RU" sz="2200">
                <a:solidFill>
                  <a:schemeClr val="dk1"/>
                </a:solidFill>
              </a:rPr>
              <a:t>Провести тестирование и экспериментальную оценку точности.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-RU" sz="2200">
                <a:solidFill>
                  <a:schemeClr val="dk1"/>
                </a:solidFill>
              </a:rPr>
              <a:t>Создать демонстрационное VR-приложение с жестовым управлением.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/>
        </p:nvSpPr>
        <p:spPr>
          <a:xfrm>
            <a:off x="618150" y="368300"/>
            <a:ext cx="885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Анализ существующих решений и аналогов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618150" y="1352100"/>
            <a:ext cx="8856900" cy="4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</a:rPr>
              <a:t>Проанализированы подходы и решения: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-RU" sz="2200">
                <a:solidFill>
                  <a:schemeClr val="dk1"/>
                </a:solidFill>
              </a:rPr>
              <a:t>Евклидовы </a:t>
            </a:r>
            <a:r>
              <a:rPr lang="ru-RU" sz="2200">
                <a:solidFill>
                  <a:schemeClr val="dk1"/>
                </a:solidFill>
              </a:rPr>
              <a:t>расстояния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-RU" sz="2200">
                <a:solidFill>
                  <a:schemeClr val="dk1"/>
                </a:solidFill>
              </a:rPr>
              <a:t>Геометрическое хеширование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-RU" sz="2200">
                <a:solidFill>
                  <a:schemeClr val="dk1"/>
                </a:solidFill>
              </a:rPr>
              <a:t>Сравнение векторов сегментов жестов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-RU" sz="2200">
                <a:solidFill>
                  <a:schemeClr val="dk1"/>
                </a:solidFill>
              </a:rPr>
              <a:t>Машинное обучение (нейронные сети)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</a:rPr>
              <a:t>Рассмотрены аналоги: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-RU" sz="2200">
                <a:solidFill>
                  <a:schemeClr val="dk1"/>
                </a:solidFill>
              </a:rPr>
              <a:t>MiVRy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-RU" sz="2200">
                <a:solidFill>
                  <a:schemeClr val="dk1"/>
                </a:solidFill>
              </a:rPr>
              <a:t>VR Infinite Gestures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-RU" sz="2200">
                <a:solidFill>
                  <a:schemeClr val="dk1"/>
                </a:solidFill>
              </a:rPr>
              <a:t>VR Magic Gesture AI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/>
        </p:nvSpPr>
        <p:spPr>
          <a:xfrm>
            <a:off x="618150" y="368300"/>
            <a:ext cx="885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Функциональные требования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618150" y="1352100"/>
            <a:ext cx="8856900" cy="27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200"/>
              <a:t>Разрабатываемый плагин должен: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ru-RU" sz="2200"/>
              <a:t>Записывать жесты пользователя.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/>
              <a:t>Распознавать жесты с высокой точностью в реальном времени.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/>
              <a:t>Легко интегрироваться в проекты и настраиваться в Unity.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/>
        </p:nvSpPr>
        <p:spPr>
          <a:xfrm>
            <a:off x="618150" y="368300"/>
            <a:ext cx="8856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Анализ существующих подходов и методов распознавания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618150" y="2044050"/>
            <a:ext cx="88569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/>
              <a:t>Евклидовы расстояния </a:t>
            </a:r>
            <a:r>
              <a:rPr lang="ru-RU" sz="2200"/>
              <a:t>— высокая точность и скорость. Необходимость предобработки данных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/>
              <a:t>Геометрическое хеширование — низкая точность при таком типе данных.</a:t>
            </a:r>
            <a:br>
              <a:rPr lang="ru-RU" sz="2200"/>
            </a:b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/>
              <a:t>Сравнение векторов направления сегментов — показало средние результаты и слабую устойчивость к шумам.</a:t>
            </a:r>
            <a:br>
              <a:rPr lang="ru-RU" sz="2200"/>
            </a:b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/>
              <a:t>Нейросети — высокая точность, но требует значительного объема обучающих данных и подготовки.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/>
        </p:nvSpPr>
        <p:spPr>
          <a:xfrm>
            <a:off x="618150" y="368300"/>
            <a:ext cx="885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Выбор метода и алгоритма распознавания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618150" y="1675000"/>
            <a:ext cx="88569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</a:rPr>
              <a:t>Выбран метод попарного сравнения нормализованных траекторий жестов через Евклидовы расстояния.</a:t>
            </a:r>
            <a:br>
              <a:rPr lang="ru-RU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</a:rPr>
              <a:t>Простота реализации и высокая точность на небольших жестах.</a:t>
            </a:r>
            <a:br>
              <a:rPr lang="ru-RU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</a:rPr>
              <a:t>Не требует большого объема обучающих данных.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</a:rPr>
              <a:t>Для корректной работы также используются 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-RU" sz="2200">
                <a:solidFill>
                  <a:schemeClr val="dk1"/>
                </a:solidFill>
              </a:rPr>
              <a:t>Параллельный перенос жестов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-RU" sz="2200">
                <a:solidFill>
                  <a:schemeClr val="dk1"/>
                </a:solidFill>
              </a:rPr>
              <a:t>Сглаживание жеста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-RU" sz="2200">
                <a:solidFill>
                  <a:schemeClr val="dk1"/>
                </a:solidFill>
              </a:rPr>
              <a:t>Сжатие объема точек жеста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-RU" sz="2200">
                <a:solidFill>
                  <a:schemeClr val="dk1"/>
                </a:solidFill>
              </a:rPr>
              <a:t>Нормализация по осям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/>
        </p:nvSpPr>
        <p:spPr>
          <a:xfrm>
            <a:off x="618150" y="368300"/>
            <a:ext cx="885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Описание разработанного алгоритма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618150" y="1367475"/>
            <a:ext cx="88569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</a:rPr>
              <a:t>Запись и визуализация жестов в реальном времени.</a:t>
            </a:r>
            <a:br>
              <a:rPr lang="ru-RU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</a:rPr>
              <a:t>Предварительная обработка: смещение к началу координат, масштабирование жеста по максимальной оси, добавление промежуточных точек, равномерное пересэмплирование до заданного числа точек.</a:t>
            </a:r>
            <a:br>
              <a:rPr lang="ru-RU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</a:rPr>
              <a:t>Распознавание: расчёт расстояний между жестами и выбор наиболее похожего.</a:t>
            </a:r>
            <a:br>
              <a:rPr lang="ru-RU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</a:rPr>
              <a:t>Поддержка состояний (контекстов), позволяющая использовать одни и те же жесты для разных действий в зависимости от ситуации.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Другая 4">
      <a:dk1>
        <a:srgbClr val="102D69"/>
      </a:dk1>
      <a:lt1>
        <a:srgbClr val="102D69"/>
      </a:lt1>
      <a:dk2>
        <a:srgbClr val="DCFF05"/>
      </a:dk2>
      <a:lt2>
        <a:srgbClr val="DFC7F2"/>
      </a:lt2>
      <a:accent1>
        <a:srgbClr val="BA88E4"/>
      </a:accent1>
      <a:accent2>
        <a:srgbClr val="8966A6"/>
      </a:accent2>
      <a:accent3>
        <a:srgbClr val="F7FFC5"/>
      </a:accent3>
      <a:accent4>
        <a:srgbClr val="DCFF05"/>
      </a:accent4>
      <a:accent5>
        <a:srgbClr val="DFC7F2"/>
      </a:accent5>
      <a:accent6>
        <a:srgbClr val="102D69"/>
      </a:accent6>
      <a:hlink>
        <a:srgbClr val="102D69"/>
      </a:hlink>
      <a:folHlink>
        <a:srgbClr val="DCFF0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