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-979" y="-259"/>
      </p:cViewPr>
      <p:guideLst>
        <p:guide pos="162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 and two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 column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 title and 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header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 bwMode="auto"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 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4832399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 bwMode="auto"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265500" y="1233175"/>
            <a:ext cx="4045199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265500" y="2803075"/>
            <a:ext cx="4045199" cy="123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g"/><Relationship Id="rId3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 txBox="1"/>
          <p:nvPr/>
        </p:nvSpPr>
        <p:spPr bwMode="auto">
          <a:xfrm>
            <a:off x="153763" y="357510"/>
            <a:ext cx="5439899" cy="10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  <a:defRPr/>
            </a:pPr>
            <a:r>
              <a:rPr lang="ru-RU" sz="2000" b="1">
                <a:latin typeface="Roboto"/>
                <a:ea typeface="Roboto"/>
                <a:cs typeface="Roboto"/>
              </a:rPr>
              <a:t>Современные методы кластеризации</a:t>
            </a:r>
            <a:endParaRPr/>
          </a:p>
          <a:p>
            <a:pPr lvl="0">
              <a:buSzPts val="2800"/>
              <a:defRPr/>
            </a:pPr>
            <a:endParaRPr lang="ru-RU" sz="2000" b="1">
              <a:latin typeface="Roboto"/>
              <a:ea typeface="Roboto"/>
              <a:cs typeface="Roboto"/>
            </a:endParaRPr>
          </a:p>
          <a:p>
            <a:pPr lvl="0">
              <a:buSzPts val="2800"/>
              <a:defRPr/>
            </a:pPr>
            <a:r>
              <a:rPr lang="en-US" sz="2000" b="1">
                <a:latin typeface="Roboto"/>
                <a:ea typeface="Roboto"/>
              </a:rPr>
              <a:t>Modern clustering methods</a:t>
            </a:r>
            <a:endParaRPr lang="ru-RU" sz="2000" b="1">
              <a:latin typeface="Roboto"/>
              <a:ea typeface="Roboto"/>
              <a:cs typeface="Roboto"/>
            </a:endParaRPr>
          </a:p>
        </p:txBody>
      </p:sp>
      <p:pic>
        <p:nvPicPr>
          <p:cNvPr id="3" name="Google Shape;55;p13" descr="Картинки по запросу здание на покровке вшэ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1783080"/>
            <a:ext cx="9144000" cy="336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53252" y="793175"/>
            <a:ext cx="964885" cy="294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85837" y="614329"/>
            <a:ext cx="649225" cy="652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2550695" y="2237449"/>
            <a:ext cx="6593305" cy="267765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/>
              <a:t>Тип проекта: </a:t>
            </a:r>
            <a:endParaRPr/>
          </a:p>
          <a:p>
            <a:pPr algn="r">
              <a:defRPr/>
            </a:pPr>
            <a:r>
              <a:rPr lang="ru-RU"/>
              <a:t>Исследовательский </a:t>
            </a:r>
            <a:endParaRPr/>
          </a:p>
          <a:p>
            <a:pPr algn="r">
              <a:defRPr/>
            </a:pPr>
            <a:endParaRPr lang="ru-RU"/>
          </a:p>
          <a:p>
            <a:pPr algn="r">
              <a:defRPr/>
            </a:pPr>
            <a:r>
              <a:rPr lang="ru-RU"/>
              <a:t>Вид проекта:</a:t>
            </a:r>
            <a:endParaRPr/>
          </a:p>
          <a:p>
            <a:pPr algn="r">
              <a:defRPr/>
            </a:pPr>
            <a:r>
              <a:rPr lang="ru-RU"/>
              <a:t>Индивидуальный</a:t>
            </a:r>
            <a:endParaRPr/>
          </a:p>
          <a:p>
            <a:pPr algn="r">
              <a:defRPr/>
            </a:pPr>
            <a:endParaRPr lang="ru-RU"/>
          </a:p>
          <a:p>
            <a:pPr algn="r">
              <a:defRPr/>
            </a:pPr>
            <a:r>
              <a:rPr lang="ru-RU"/>
              <a:t>Выполнил:</a:t>
            </a:r>
            <a:endParaRPr/>
          </a:p>
          <a:p>
            <a:pPr algn="r">
              <a:defRPr/>
            </a:pPr>
            <a:r>
              <a:rPr lang="ru-RU"/>
              <a:t>Студент </a:t>
            </a:r>
            <a:r>
              <a:rPr lang="en-US"/>
              <a:t>3</a:t>
            </a:r>
            <a:r>
              <a:rPr lang="ru-RU"/>
              <a:t> курса БПИ22</a:t>
            </a:r>
            <a:r>
              <a:rPr lang="en-US"/>
              <a:t>1</a:t>
            </a:r>
            <a:r>
              <a:rPr lang="ru-RU"/>
              <a:t> группы Сергеев Д. А. </a:t>
            </a:r>
            <a:endParaRPr/>
          </a:p>
          <a:p>
            <a:pPr algn="r">
              <a:defRPr/>
            </a:pPr>
            <a:r>
              <a:rPr lang="ru-RU"/>
              <a:t>Научный руководитель:</a:t>
            </a:r>
            <a:endParaRPr/>
          </a:p>
          <a:p>
            <a:pPr algn="r">
              <a:defRPr/>
            </a:pPr>
            <a:r>
              <a:rPr lang="ru-RU"/>
              <a:t>Руководитель направления по анализу данных </a:t>
            </a:r>
            <a:endParaRPr lang="en-US"/>
          </a:p>
          <a:p>
            <a:pPr algn="r">
              <a:defRPr/>
            </a:pPr>
            <a:r>
              <a:rPr lang="ru-RU"/>
              <a:t>лаборатории искусственного интеллекта Сбербанка </a:t>
            </a:r>
            <a:endParaRPr/>
          </a:p>
          <a:p>
            <a:pPr algn="r">
              <a:defRPr/>
            </a:pPr>
            <a:r>
              <a:rPr lang="ru-RU"/>
              <a:t>Качан</a:t>
            </a:r>
            <a:r>
              <a:rPr lang="ru-RU"/>
              <a:t> Олег Николаевич 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Пайплайн</a:t>
            </a:r>
            <a:endParaRPr lang="ru-RU" sz="30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088833"/>
            <a:ext cx="9026843" cy="11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DBSCAN</a:t>
            </a: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*</a:t>
            </a:r>
            <a:r>
              <a:rPr lang="en-US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 </a:t>
            </a: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 </a:t>
            </a:r>
            <a:r>
              <a:rPr lang="en-US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Persistable</a:t>
            </a: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02482" y="1874519"/>
            <a:ext cx="6592830" cy="32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661160" y="831533"/>
            <a:ext cx="33147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33550" y="1144905"/>
            <a:ext cx="2552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734503" y="1500188"/>
            <a:ext cx="45624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 1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49856" y="942023"/>
            <a:ext cx="3666401" cy="18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402580" y="944880"/>
            <a:ext cx="3543935" cy="183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354580" y="2863214"/>
            <a:ext cx="4341201" cy="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 1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6713" y="920115"/>
            <a:ext cx="3935882" cy="208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88536" y="877253"/>
            <a:ext cx="4160163" cy="21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45930" y="3057525"/>
            <a:ext cx="392485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658240" y="3040380"/>
            <a:ext cx="3973677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 2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754379"/>
            <a:ext cx="3231494" cy="286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9996" y="880110"/>
            <a:ext cx="2918468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979420" y="2071629"/>
            <a:ext cx="3145155" cy="289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 bwMode="auto">
          <a:xfrm>
            <a:off x="106680" y="3611880"/>
            <a:ext cx="2805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Кластеризация по расстоянию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126480" y="3459480"/>
            <a:ext cx="30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Roboto"/>
                <a:ea typeface="Roboto"/>
              </a:rPr>
              <a:t>Кластеризация по внутренней размерности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72640" y="4835722"/>
            <a:ext cx="513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Кластеризация по расстоянию и внутренней размерности</a:t>
            </a:r>
            <a:endParaRPr lang="ru-RU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 2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809919"/>
            <a:ext cx="2353348" cy="209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667501" y="877168"/>
            <a:ext cx="2476500" cy="22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659881" y="3024614"/>
            <a:ext cx="2331576" cy="21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2887722"/>
            <a:ext cx="234549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 bwMode="auto">
          <a:xfrm>
            <a:off x="2072754" y="2498214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oboto"/>
                <a:ea typeface="Roboto"/>
              </a:rPr>
              <a:t>KMeans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6018425" y="2751737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oboto"/>
                <a:ea typeface="Roboto"/>
              </a:rPr>
              <a:t>HDBSCAN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60505" y="4532926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oboto"/>
                <a:ea typeface="Roboto"/>
              </a:rPr>
              <a:t>Tomato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996195" y="460838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oboto"/>
                <a:ea typeface="Roboto"/>
              </a:rPr>
              <a:t>Genie</a:t>
            </a:r>
            <a:endParaRPr lang="ru-RU">
              <a:latin typeface="Roboto"/>
              <a:ea typeface="Robot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040380" y="1558290"/>
            <a:ext cx="2532698" cy="231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 bwMode="auto">
          <a:xfrm>
            <a:off x="3810000" y="37719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oboto"/>
                <a:ea typeface="Roboto"/>
              </a:rPr>
              <a:t>Persistable</a:t>
            </a:r>
            <a:endParaRPr lang="ru-RU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Пример 3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892875"/>
            <a:ext cx="8891728" cy="414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Интерфейс для кластеризации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/>
        </p:blipFill>
        <p:spPr bwMode="auto">
          <a:xfrm>
            <a:off x="1071564" y="1880273"/>
            <a:ext cx="2536030" cy="17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 bwMode="auto">
          <a:xfrm>
            <a:off x="4091940" y="945832"/>
            <a:ext cx="4358945" cy="41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Основные результаты и выводы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Google Shape;102;p17"/>
          <p:cNvSpPr/>
          <p:nvPr/>
        </p:nvSpPr>
        <p:spPr bwMode="auto">
          <a:xfrm>
            <a:off x="572105" y="2997601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Google Shape;106;p17"/>
          <p:cNvSpPr txBox="1"/>
          <p:nvPr/>
        </p:nvSpPr>
        <p:spPr bwMode="auto">
          <a:xfrm>
            <a:off x="714962" y="1269783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2" name="Google Shape;107;p17"/>
          <p:cNvSpPr/>
          <p:nvPr/>
        </p:nvSpPr>
        <p:spPr bwMode="auto">
          <a:xfrm>
            <a:off x="663701" y="928003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b="1">
                <a:latin typeface="Roboto"/>
                <a:ea typeface="Roboto"/>
                <a:cs typeface="Roboto"/>
              </a:rPr>
              <a:t>Результаты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just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pP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  <a:p>
            <a:pPr marL="0" marR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sz="1600" i="0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3" name="Google Shape;108;p17"/>
          <p:cNvSpPr/>
          <p:nvPr/>
        </p:nvSpPr>
        <p:spPr bwMode="auto">
          <a:xfrm>
            <a:off x="1035869" y="1377597"/>
            <a:ext cx="724005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Aft>
                <a:spcPts val="800"/>
              </a:spcAft>
              <a:buSzPts val="1100"/>
              <a:defRPr/>
            </a:pPr>
            <a:r>
              <a:rPr lang="ru-RU">
                <a:solidFill>
                  <a:schemeClr val="tx1"/>
                </a:solidFill>
                <a:latin typeface="Roboto"/>
                <a:ea typeface="Roboto"/>
                <a:cs typeface="Roboto"/>
              </a:rPr>
              <a:t>Рассмотрены существующие алгоритмы</a:t>
            </a:r>
            <a:endParaRPr lang="ru-RU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4" name="Google Shape;109;p17"/>
          <p:cNvSpPr/>
          <p:nvPr/>
        </p:nvSpPr>
        <p:spPr bwMode="auto">
          <a:xfrm>
            <a:off x="1103324" y="1698657"/>
            <a:ext cx="500561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5" name="Google Shape;110;p17"/>
          <p:cNvCxnSpPr>
            <a:cxnSpLocks/>
          </p:cNvCxnSpPr>
          <p:nvPr/>
        </p:nvCxnSpPr>
        <p:spPr bwMode="auto">
          <a:xfrm rot="16199999" flipH="1">
            <a:off x="-377141" y="2500971"/>
            <a:ext cx="2050652" cy="7774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11;p17"/>
          <p:cNvCxnSpPr>
            <a:cxnSpLocks/>
          </p:cNvCxnSpPr>
          <p:nvPr/>
        </p:nvCxnSpPr>
        <p:spPr bwMode="auto">
          <a:xfrm flipH="1">
            <a:off x="606823" y="157313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12;p17"/>
          <p:cNvCxnSpPr>
            <a:cxnSpLocks/>
          </p:cNvCxnSpPr>
          <p:nvPr/>
        </p:nvCxnSpPr>
        <p:spPr bwMode="auto">
          <a:xfrm flipH="1">
            <a:off x="614319" y="2034179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13;p17"/>
          <p:cNvCxnSpPr>
            <a:cxnSpLocks/>
          </p:cNvCxnSpPr>
          <p:nvPr/>
        </p:nvCxnSpPr>
        <p:spPr bwMode="auto">
          <a:xfrm flipH="1">
            <a:off x="614318" y="2412781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14;p17"/>
          <p:cNvSpPr/>
          <p:nvPr/>
        </p:nvSpPr>
        <p:spPr bwMode="auto">
          <a:xfrm>
            <a:off x="1020503" y="1867040"/>
            <a:ext cx="7831321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Aft>
                <a:spcPts val="800"/>
              </a:spcAft>
              <a:buSzPts val="1100"/>
              <a:defRPr/>
            </a:pPr>
            <a:r>
              <a:rPr lang="ru-RU">
                <a:latin typeface="Roboto"/>
                <a:ea typeface="Roboto"/>
                <a:cs typeface="Roboto"/>
              </a:rPr>
              <a:t>Реализован</a:t>
            </a:r>
            <a:r>
              <a:rPr lang="en-US">
                <a:latin typeface="Roboto"/>
                <a:ea typeface="Roboto"/>
                <a:cs typeface="Roboto"/>
              </a:rPr>
              <a:t> </a:t>
            </a:r>
            <a:r>
              <a:rPr lang="ru-RU">
                <a:latin typeface="Roboto"/>
                <a:ea typeface="Roboto"/>
                <a:cs typeface="Roboto"/>
              </a:rPr>
              <a:t>пайплайн</a:t>
            </a:r>
            <a:r>
              <a:rPr lang="ru-RU">
                <a:latin typeface="Roboto"/>
                <a:ea typeface="Roboto"/>
                <a:cs typeface="Roboto"/>
              </a:rPr>
              <a:t> кластеризации</a:t>
            </a:r>
            <a:endParaRPr lang="ru-RU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1034321" y="2256020"/>
            <a:ext cx="432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>
                <a:latin typeface="Roboto"/>
                <a:ea typeface="Roboto"/>
                <a:cs typeface="Roboto"/>
              </a:rPr>
              <a:t>Произведен сравнительный анализ фильтраций</a:t>
            </a:r>
            <a:endParaRPr/>
          </a:p>
        </p:txBody>
      </p:sp>
      <p:cxnSp>
        <p:nvCxnSpPr>
          <p:cNvPr id="27" name="Google Shape;113;p17"/>
          <p:cNvCxnSpPr>
            <a:cxnSpLocks/>
          </p:cNvCxnSpPr>
          <p:nvPr/>
        </p:nvCxnSpPr>
        <p:spPr bwMode="auto">
          <a:xfrm flipH="1">
            <a:off x="616817" y="273756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TextBox 27"/>
          <p:cNvSpPr txBox="1"/>
          <p:nvPr/>
        </p:nvSpPr>
        <p:spPr bwMode="auto">
          <a:xfrm>
            <a:off x="1019331" y="2585804"/>
            <a:ext cx="5360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Исследованы иерархические деревья при различных срезах</a:t>
            </a:r>
            <a:endParaRPr lang="ru-RU">
              <a:latin typeface="Roboto"/>
              <a:ea typeface="Roboto"/>
            </a:endParaRPr>
          </a:p>
        </p:txBody>
      </p:sp>
      <p:cxnSp>
        <p:nvCxnSpPr>
          <p:cNvPr id="21" name="Google Shape;113;p17"/>
          <p:cNvCxnSpPr>
            <a:cxnSpLocks/>
          </p:cNvCxnSpPr>
          <p:nvPr/>
        </p:nvCxnSpPr>
        <p:spPr bwMode="auto">
          <a:xfrm flipH="1">
            <a:off x="611820" y="309233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TextBox 21"/>
          <p:cNvSpPr txBox="1"/>
          <p:nvPr/>
        </p:nvSpPr>
        <p:spPr bwMode="auto">
          <a:xfrm>
            <a:off x="1041816" y="2938073"/>
            <a:ext cx="5088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Экспериментально подтверждена полезность алгоритма</a:t>
            </a:r>
            <a:endParaRPr lang="ru-RU">
              <a:latin typeface="Roboto"/>
              <a:ea typeface="Roboto"/>
            </a:endParaRPr>
          </a:p>
        </p:txBody>
      </p:sp>
      <p:cxnSp>
        <p:nvCxnSpPr>
          <p:cNvPr id="24" name="Google Shape;113;p17"/>
          <p:cNvCxnSpPr>
            <a:cxnSpLocks/>
          </p:cNvCxnSpPr>
          <p:nvPr/>
        </p:nvCxnSpPr>
        <p:spPr bwMode="auto">
          <a:xfrm flipH="1">
            <a:off x="621814" y="3417122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TextBox 24"/>
          <p:cNvSpPr txBox="1"/>
          <p:nvPr/>
        </p:nvSpPr>
        <p:spPr bwMode="auto">
          <a:xfrm>
            <a:off x="1056807" y="3282846"/>
            <a:ext cx="3839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Реализован интерфейс для кластеризации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65502" y="3692026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SzPts val="1100"/>
              <a:defRPr/>
            </a:pPr>
            <a:r>
              <a:rPr lang="ru-RU" b="1">
                <a:latin typeface="Roboto"/>
                <a:ea typeface="Roboto"/>
                <a:cs typeface="Roboto"/>
              </a:rPr>
              <a:t>Направления последующей работы </a:t>
            </a:r>
            <a:endParaRPr lang="ru-RU" b="1">
              <a:latin typeface="Roboto"/>
              <a:ea typeface="Roboto"/>
              <a:cs typeface="Roboto"/>
            </a:endParaRPr>
          </a:p>
        </p:txBody>
      </p:sp>
      <p:cxnSp>
        <p:nvCxnSpPr>
          <p:cNvPr id="32" name="Google Shape;110;p17"/>
          <p:cNvCxnSpPr>
            <a:cxnSpLocks/>
          </p:cNvCxnSpPr>
          <p:nvPr/>
        </p:nvCxnSpPr>
        <p:spPr bwMode="auto">
          <a:xfrm>
            <a:off x="651545" y="4128668"/>
            <a:ext cx="0" cy="835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111;p17"/>
          <p:cNvCxnSpPr>
            <a:cxnSpLocks/>
          </p:cNvCxnSpPr>
          <p:nvPr/>
        </p:nvCxnSpPr>
        <p:spPr bwMode="auto">
          <a:xfrm flipH="1">
            <a:off x="651545" y="422226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12;p17"/>
          <p:cNvCxnSpPr>
            <a:cxnSpLocks/>
          </p:cNvCxnSpPr>
          <p:nvPr/>
        </p:nvCxnSpPr>
        <p:spPr bwMode="auto">
          <a:xfrm flipH="1">
            <a:off x="651545" y="452591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113;p17"/>
          <p:cNvCxnSpPr>
            <a:cxnSpLocks/>
          </p:cNvCxnSpPr>
          <p:nvPr/>
        </p:nvCxnSpPr>
        <p:spPr bwMode="auto">
          <a:xfrm flipH="1">
            <a:off x="651545" y="482956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TextBox 35"/>
          <p:cNvSpPr txBox="1"/>
          <p:nvPr/>
        </p:nvSpPr>
        <p:spPr bwMode="auto">
          <a:xfrm>
            <a:off x="1094282" y="4047344"/>
            <a:ext cx="409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Расширение множества функций фильтрации 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1086787" y="4362139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Развитие интерфейса</a:t>
            </a:r>
            <a:endParaRPr lang="ru-RU">
              <a:latin typeface="Roboto"/>
              <a:ea typeface="Roboto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1079293" y="4646951"/>
            <a:ext cx="4644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Оптимизация процесса подбора подходящего среза</a:t>
            </a:r>
            <a:endParaRPr lang="ru-RU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C000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6076" y="2170697"/>
            <a:ext cx="8520600" cy="572700"/>
          </a:xfrm>
        </p:spPr>
        <p:txBody>
          <a:bodyPr/>
          <a:lstStyle/>
          <a:p>
            <a:pPr algn="ctr">
              <a:defRPr/>
            </a:pPr>
            <a:r>
              <a:rPr lang="ru-RU" sz="4000" b="1">
                <a:latin typeface="Roboto"/>
                <a:ea typeface="Roboto"/>
              </a:rPr>
              <a:t>Спасибо за внимание! </a:t>
            </a:r>
            <a:endParaRPr lang="ru-RU" sz="4000" b="1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Описание предметной области</a:t>
            </a:r>
            <a:endParaRPr lang="ru-RU" sz="3000" b="1">
              <a:latin typeface="Roboto"/>
              <a:ea typeface="Roboto"/>
              <a:cs typeface="Roboto"/>
            </a:endParaRPr>
          </a:p>
        </p:txBody>
      </p:sp>
      <p:pic>
        <p:nvPicPr>
          <p:cNvPr id="63" name="Google Shape;63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>
            <a:cxnSpLocks/>
            <a:endCxn id="65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6386" name="AutoShape 2" descr="YN7QcAkPtshmEYrq4EAAD5rUKFCho6dGiaGf4AAMgMLU8AAAAAYAHhCQAAAAAsoNseAAAAAFhAyxMAAAAAWEB4AgAAAAALCE8AAAAAYAHhCQAAAAAsIDwBAAAAgAWEJwAAAACwgPAEAAAAABYQngAAAADAAsITAAAAAFjwf3FuIa9dSXtDAAAAAElFTkSuQmCC (847×470)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2" name="AutoShape 8" descr="YN7QcAkPtshmEYrq4EAAD5rUKFCho6dGiaGf4AAMgMLU8AAAAAYAHhCQAAAAAsoNseAAAAAFhAyxMAAAAAWEB4AgAAAAALCE8AAAAAYAHhCQAAAAAsIDwBAAAAgAWEJwAAAACwgPAEAAAAABYQngAAAADAAsITAAAAAFjwf3FuIa9dSXtDAAAAAElFTkSuQmCC (847×470)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4" name="AutoShape 10" descr="YN7QcAkPtshmEYrq4EAAD5rUKFCho6dGiaGf4AAMgMLU8AAAAAYAHhCQAAAAAsoNseAAAAAFhAyxMAAAAAWEB4AgAAAAALCE8AAAAAYAHhCQAAAAAsIDwBAAAAgAWEJwAAAACwgPAEAAAAABYQngAAAADAAsITAAAAAFjwf3FuIa9dSXtDAAAAAElFTkSuQmCC (847×470)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6" name="AutoShape 12" descr="YN7QcAkPtshmEYrq4EAAD5rUKFCho6dGiaGf4AAMgMLU8AAAAAYAHhCQAAAAAsoNseAAAAAFhAyxMAAAAAWEB4AgAAAAALCE8AAAAAYAHhCQAAAAAsIDwBAAAAgAWEJwAAAACwgPAEAAAAABYQngAAAADAAsITAAAAAFjwf3FuIa9dSXtDAAAAAElFTkSuQmCC (847×470)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399" name="AutoShape 15" descr="_images/hdbscan_data_clustered.png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42368" y="990981"/>
            <a:ext cx="3767157" cy="3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02" name="AutoShape 18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04" name="AutoShape 20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06" name="AutoShape 22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08" name="AutoShape 24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10" name="AutoShape 26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412" name="AutoShape 28" descr="blob:https://colab.research.google.com/9717b092-161b-4cec-abe1-6410fb3dd50a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 bwMode="auto">
          <a:xfrm>
            <a:off x="203200" y="1021079"/>
            <a:ext cx="4709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Кластеризация</a:t>
            </a:r>
            <a:r>
              <a:rPr lang="ru-RU"/>
              <a:t> — это задача машинного обучения без учителя, направленная на группировку объектов в </a:t>
            </a:r>
            <a:r>
              <a:rPr lang="ru-RU"/>
              <a:t>наборы </a:t>
            </a:r>
            <a:r>
              <a:rPr lang="ru-RU"/>
              <a:t>таким образом, чтобы объекты внутри одного кластера были более схожи между собой, чем с объектами других кластеров</a:t>
            </a:r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203201" y="2176781"/>
            <a:ext cx="4937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Применения кластеризации: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Биология и генетика</a:t>
            </a:r>
            <a:r>
              <a:rPr lang="ru-RU"/>
              <a:t>:</a:t>
            </a:r>
            <a:br>
              <a:rPr lang="ru-RU"/>
            </a:br>
            <a:r>
              <a:rPr lang="ru-RU"/>
              <a:t>Классификация организмов, анализ экспрессии генов или группировка белков по функциональному сходству.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Рекомендательные системы</a:t>
            </a:r>
            <a:r>
              <a:rPr lang="ru-RU"/>
              <a:t>:</a:t>
            </a:r>
            <a:br>
              <a:rPr lang="ru-RU"/>
            </a:br>
            <a:r>
              <a:rPr lang="ru-RU"/>
              <a:t>Группировка пользователей или товаров для предложения релевантного </a:t>
            </a:r>
            <a:r>
              <a:rPr lang="ru-RU"/>
              <a:t>контента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 b="1"/>
              <a:t>Геоинформационные</a:t>
            </a:r>
            <a:r>
              <a:rPr lang="ru-RU" b="1"/>
              <a:t> системы</a:t>
            </a:r>
            <a:r>
              <a:rPr lang="ru-RU"/>
              <a:t>:</a:t>
            </a:r>
            <a:br>
              <a:rPr lang="ru-RU"/>
            </a:br>
            <a:r>
              <a:rPr lang="ru-RU"/>
              <a:t>Кластеризация точек на карте для анализа плотности событий или оптимизации логистики.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Цель и задачи работы </a:t>
            </a: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81" name="Google Shape;81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>
            <a:cxnSpLocks/>
            <a:endCxn id="8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" name="Google Shape;86;p16"/>
          <p:cNvSpPr txBox="1"/>
          <p:nvPr/>
        </p:nvSpPr>
        <p:spPr bwMode="auto">
          <a:xfrm>
            <a:off x="1114665" y="3064115"/>
            <a:ext cx="2927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>
                <a:latin typeface="Roboto"/>
                <a:ea typeface="Roboto"/>
                <a:cs typeface="Roboto"/>
              </a:rPr>
              <a:t>Задачи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45720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30" name="Google Shape;87;p16"/>
          <p:cNvCxnSpPr>
            <a:cxnSpLocks/>
          </p:cNvCxnSpPr>
          <p:nvPr/>
        </p:nvCxnSpPr>
        <p:spPr bwMode="auto">
          <a:xfrm flipH="1">
            <a:off x="1202115" y="3839827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88;p16"/>
          <p:cNvCxnSpPr>
            <a:cxnSpLocks/>
          </p:cNvCxnSpPr>
          <p:nvPr/>
        </p:nvCxnSpPr>
        <p:spPr bwMode="auto">
          <a:xfrm flipH="1">
            <a:off x="1202115" y="347762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89;p16"/>
          <p:cNvSpPr/>
          <p:nvPr/>
        </p:nvSpPr>
        <p:spPr bwMode="auto">
          <a:xfrm>
            <a:off x="638940" y="3159040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5" name="Google Shape;92;p16"/>
          <p:cNvSpPr txBox="1"/>
          <p:nvPr/>
        </p:nvSpPr>
        <p:spPr bwMode="auto">
          <a:xfrm>
            <a:off x="1652840" y="3332590"/>
            <a:ext cx="3875728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4999"/>
              </a:lnSpc>
              <a:defRPr/>
            </a:pPr>
            <a:r>
              <a:rPr lang="ru-RU" sz="1200">
                <a:latin typeface="Roboto"/>
                <a:ea typeface="Roboto"/>
              </a:rPr>
              <a:t>Изучить необходимую теорию </a:t>
            </a:r>
            <a:r>
              <a:rPr lang="en-US" sz="1200">
                <a:latin typeface="Roboto"/>
                <a:ea typeface="Roboto"/>
              </a:rPr>
              <a:t>TDA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6" name="Google Shape;93;p16"/>
          <p:cNvSpPr txBox="1"/>
          <p:nvPr/>
        </p:nvSpPr>
        <p:spPr bwMode="auto">
          <a:xfrm>
            <a:off x="1645220" y="3687788"/>
            <a:ext cx="732352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4999"/>
              </a:lnSpc>
              <a:defRPr/>
            </a:pPr>
            <a:r>
              <a:rPr lang="ru-RU" sz="1200">
                <a:latin typeface="Roboto"/>
                <a:ea typeface="Roboto"/>
              </a:rPr>
              <a:t>Проанализировать существующие методы  кластеризации</a:t>
            </a:r>
            <a:endParaRPr lang="ru-RU" sz="1200">
              <a:latin typeface="Roboto"/>
              <a:ea typeface="Roboto"/>
              <a:cs typeface="Roboto"/>
            </a:endParaRPr>
          </a:p>
        </p:txBody>
      </p:sp>
      <p:cxnSp>
        <p:nvCxnSpPr>
          <p:cNvPr id="37" name="Google Shape;87;p16"/>
          <p:cNvCxnSpPr>
            <a:cxnSpLocks/>
          </p:cNvCxnSpPr>
          <p:nvPr/>
        </p:nvCxnSpPr>
        <p:spPr bwMode="auto">
          <a:xfrm flipH="1">
            <a:off x="1202515" y="4195906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TextBox 37"/>
          <p:cNvSpPr txBox="1"/>
          <p:nvPr/>
        </p:nvSpPr>
        <p:spPr bwMode="auto">
          <a:xfrm>
            <a:off x="1644086" y="4039956"/>
            <a:ext cx="302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latin typeface="Roboto"/>
                <a:ea typeface="Roboto"/>
              </a:rPr>
              <a:t>Реализовать </a:t>
            </a:r>
            <a:r>
              <a:rPr lang="ru-RU" sz="1200">
                <a:latin typeface="Roboto"/>
                <a:ea typeface="Roboto"/>
              </a:rPr>
              <a:t>пайплайн</a:t>
            </a:r>
            <a:r>
              <a:rPr lang="ru-RU" sz="1200">
                <a:latin typeface="Roboto"/>
                <a:ea typeface="Roboto"/>
              </a:rPr>
              <a:t> кластеризации </a:t>
            </a:r>
            <a:endParaRPr lang="ru-RU" sz="1200">
              <a:latin typeface="Roboto"/>
              <a:ea typeface="Roboto"/>
            </a:endParaRPr>
          </a:p>
        </p:txBody>
      </p:sp>
      <p:cxnSp>
        <p:nvCxnSpPr>
          <p:cNvPr id="39" name="Google Shape;87;p16"/>
          <p:cNvCxnSpPr>
            <a:cxnSpLocks/>
          </p:cNvCxnSpPr>
          <p:nvPr/>
        </p:nvCxnSpPr>
        <p:spPr bwMode="auto">
          <a:xfrm flipH="1">
            <a:off x="1196787" y="451462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TextBox 39"/>
          <p:cNvSpPr txBox="1"/>
          <p:nvPr/>
        </p:nvSpPr>
        <p:spPr bwMode="auto">
          <a:xfrm>
            <a:off x="1630336" y="4350658"/>
            <a:ext cx="6362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latin typeface="Roboto"/>
                <a:ea typeface="Roboto"/>
              </a:rPr>
              <a:t>Изучить метрики сравнения  деревьев для анализа полученных иерархий кластеров</a:t>
            </a:r>
            <a:endParaRPr lang="ru-RU" sz="1200">
              <a:latin typeface="Roboto"/>
              <a:ea typeface="Roboto"/>
            </a:endParaRPr>
          </a:p>
        </p:txBody>
      </p:sp>
      <p:sp>
        <p:nvSpPr>
          <p:cNvPr id="19" name="Google Shape;90;p16"/>
          <p:cNvSpPr txBox="1"/>
          <p:nvPr/>
        </p:nvSpPr>
        <p:spPr bwMode="auto">
          <a:xfrm>
            <a:off x="1213811" y="1414185"/>
            <a:ext cx="2386200" cy="2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>
                <a:solidFill>
                  <a:schemeClr val="dk1"/>
                </a:solidFill>
                <a:latin typeface="Roboto"/>
                <a:ea typeface="Roboto"/>
                <a:cs typeface="Roboto"/>
              </a:rPr>
              <a:t>Цель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0" name="Google Shape;91;p16"/>
          <p:cNvSpPr/>
          <p:nvPr/>
        </p:nvSpPr>
        <p:spPr bwMode="auto">
          <a:xfrm>
            <a:off x="696920" y="1512088"/>
            <a:ext cx="475800" cy="139200"/>
          </a:xfrm>
          <a:prstGeom prst="chevron">
            <a:avLst>
              <a:gd name="adj" fmla="val 50000"/>
            </a:avLst>
          </a:prstGeom>
          <a:solidFill>
            <a:srgbClr val="FFD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1200913" y="1830832"/>
            <a:ext cx="7199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Развитие методов иерархической кластеризации на основе фильтрации данных по нескольким функциям и анализ их применимости к модельным и реальным данным</a:t>
            </a:r>
            <a:endParaRPr lang="ru-RU">
              <a:latin typeface="Roboto"/>
              <a:ea typeface="Roboto"/>
            </a:endParaRPr>
          </a:p>
        </p:txBody>
      </p:sp>
      <p:cxnSp>
        <p:nvCxnSpPr>
          <p:cNvPr id="22" name="Google Shape;87;p16"/>
          <p:cNvCxnSpPr>
            <a:cxnSpLocks/>
          </p:cNvCxnSpPr>
          <p:nvPr/>
        </p:nvCxnSpPr>
        <p:spPr bwMode="auto">
          <a:xfrm flipH="1">
            <a:off x="1196787" y="4857528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TextBox 22"/>
          <p:cNvSpPr txBox="1"/>
          <p:nvPr/>
        </p:nvSpPr>
        <p:spPr bwMode="auto">
          <a:xfrm>
            <a:off x="1607476" y="4678318"/>
            <a:ext cx="527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200">
                <a:latin typeface="Roboto"/>
                <a:ea typeface="Roboto"/>
              </a:rPr>
              <a:t>Провести эксперименты и проанализировать полученные результаты</a:t>
            </a:r>
            <a:endParaRPr lang="ru-RU" sz="1200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 bwMode="auto">
          <a:xfrm>
            <a:off x="266786" y="13208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Однопараметрическая фильтрация</a:t>
            </a: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81" name="Google Shape;81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>
            <a:cxnSpLocks/>
            <a:endCxn id="8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5172" y="1804823"/>
            <a:ext cx="2853401" cy="210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трелка вправо 26"/>
          <p:cNvSpPr/>
          <p:nvPr/>
        </p:nvSpPr>
        <p:spPr bwMode="auto">
          <a:xfrm>
            <a:off x="3148717" y="2838616"/>
            <a:ext cx="413467" cy="14312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 bwMode="auto">
          <a:xfrm>
            <a:off x="4907280" y="2834640"/>
            <a:ext cx="403860" cy="1676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335032" y="1756410"/>
            <a:ext cx="3492738" cy="212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701954" y="1069659"/>
            <a:ext cx="1154844" cy="360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 bwMode="auto">
          <a:xfrm>
            <a:off x="929640" y="135636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Roboto"/>
                <a:ea typeface="Roboto"/>
              </a:rPr>
              <a:t>Данные</a:t>
            </a:r>
            <a:endParaRPr lang="ru-RU" sz="2000" b="1">
              <a:latin typeface="Roboto"/>
              <a:ea typeface="Roboto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3634740" y="762000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Фильтрация</a:t>
            </a:r>
            <a:endParaRPr lang="ru-RU" b="1"/>
          </a:p>
        </p:txBody>
      </p:sp>
      <p:sp>
        <p:nvSpPr>
          <p:cNvPr id="41" name="TextBox 40"/>
          <p:cNvSpPr txBox="1"/>
          <p:nvPr/>
        </p:nvSpPr>
        <p:spPr bwMode="auto">
          <a:xfrm>
            <a:off x="6294120" y="1325880"/>
            <a:ext cx="202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Roboto"/>
                <a:ea typeface="Roboto"/>
              </a:rPr>
              <a:t>Дендрограмма</a:t>
            </a:r>
            <a:endParaRPr lang="ru-RU" sz="2000" b="1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 bwMode="auto">
          <a:xfrm>
            <a:off x="129626" y="147320"/>
            <a:ext cx="7048414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Двухпараметрическая фильтрация</a:t>
            </a:r>
            <a:endParaRPr sz="3000" b="1">
              <a:latin typeface="Roboto"/>
              <a:ea typeface="Roboto"/>
              <a:cs typeface="Roboto"/>
            </a:endParaRPr>
          </a:p>
        </p:txBody>
      </p:sp>
      <p:cxnSp>
        <p:nvCxnSpPr>
          <p:cNvPr id="82" name="Google Shape;82;p16"/>
          <p:cNvCxnSpPr>
            <a:cxnSpLocks/>
            <a:endCxn id="83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6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693" y="2086763"/>
            <a:ext cx="1586947" cy="128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 bwMode="auto">
          <a:xfrm rot="19799113">
            <a:off x="1752449" y="2479444"/>
            <a:ext cx="383152" cy="18993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201229" y="1153479"/>
            <a:ext cx="920290" cy="13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143125" y="3017519"/>
            <a:ext cx="106453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Стрелка вправо 15"/>
          <p:cNvSpPr/>
          <p:nvPr/>
        </p:nvSpPr>
        <p:spPr bwMode="auto">
          <a:xfrm rot="2388660">
            <a:off x="1741451" y="2815978"/>
            <a:ext cx="324117" cy="18993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304800" y="160020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Roboto"/>
                <a:ea typeface="Roboto"/>
              </a:rPr>
              <a:t>Данные</a:t>
            </a:r>
            <a:endParaRPr lang="ru-RU" sz="2000" b="1">
              <a:latin typeface="Roboto"/>
              <a:ea typeface="Robot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2049780" y="914400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Roboto"/>
                <a:ea typeface="Roboto"/>
              </a:rPr>
              <a:t>Фильтрация 1</a:t>
            </a:r>
            <a:endParaRPr lang="ru-RU" b="1">
              <a:latin typeface="Roboto"/>
              <a:ea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95500" y="2781300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Roboto"/>
                <a:ea typeface="Roboto"/>
              </a:rPr>
              <a:t>Фильтрация 2</a:t>
            </a:r>
            <a:endParaRPr lang="ru-RU" b="1">
              <a:latin typeface="Roboto"/>
              <a:ea typeface="Roboto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027538" y="1413510"/>
            <a:ext cx="241898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Стрелка вправо 20"/>
          <p:cNvSpPr/>
          <p:nvPr/>
        </p:nvSpPr>
        <p:spPr bwMode="auto">
          <a:xfrm rot="20044456">
            <a:off x="3352800" y="2567940"/>
            <a:ext cx="449580" cy="2133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71640" y="3332799"/>
            <a:ext cx="2214119" cy="167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Стрелка вправо 22"/>
          <p:cNvSpPr/>
          <p:nvPr/>
        </p:nvSpPr>
        <p:spPr bwMode="auto">
          <a:xfrm>
            <a:off x="6576060" y="1851660"/>
            <a:ext cx="403860" cy="21336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 bwMode="auto">
          <a:xfrm>
            <a:off x="4274820" y="998220"/>
            <a:ext cx="1970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Roboto"/>
                <a:ea typeface="Roboto"/>
              </a:rPr>
              <a:t>Бифильтрация</a:t>
            </a:r>
            <a:endParaRPr lang="ru-RU" sz="2000" b="1">
              <a:latin typeface="Roboto"/>
              <a:ea typeface="Roboto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7268528" y="1153478"/>
            <a:ext cx="12668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 bwMode="auto">
          <a:xfrm>
            <a:off x="7292340" y="83058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Roboto"/>
                <a:ea typeface="Roboto"/>
              </a:rPr>
              <a:t>Фильтрация </a:t>
            </a:r>
            <a:endParaRPr lang="ru-RU" b="1">
              <a:latin typeface="Roboto"/>
              <a:ea typeface="Roboto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996940" y="3040380"/>
            <a:ext cx="15680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500" b="1">
                <a:latin typeface="Roboto"/>
                <a:ea typeface="Roboto"/>
              </a:rPr>
              <a:t>Дендрограмма</a:t>
            </a:r>
            <a:endParaRPr lang="ru-RU" sz="1500" b="1">
              <a:latin typeface="Roboto"/>
              <a:ea typeface="Roboto"/>
            </a:endParaRPr>
          </a:p>
        </p:txBody>
      </p:sp>
      <p:sp>
        <p:nvSpPr>
          <p:cNvPr id="31" name="Стрелка вниз 30"/>
          <p:cNvSpPr/>
          <p:nvPr/>
        </p:nvSpPr>
        <p:spPr bwMode="auto">
          <a:xfrm rot="1506387">
            <a:off x="7566661" y="2865120"/>
            <a:ext cx="213360" cy="2819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Функции фильтрации</a:t>
            </a:r>
            <a:endParaRPr lang="ru-RU" sz="3000" b="1"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" name="Google Shape;102;p17"/>
          <p:cNvSpPr/>
          <p:nvPr/>
        </p:nvSpPr>
        <p:spPr bwMode="auto">
          <a:xfrm>
            <a:off x="3097655" y="3085055"/>
            <a:ext cx="244970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b="1">
                <a:latin typeface="Roboto"/>
                <a:ea typeface="Roboto"/>
                <a:cs typeface="Roboto"/>
              </a:rPr>
              <a:t>Фильтрации по плотности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just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3" name="Google Shape;103;p17"/>
          <p:cNvSpPr/>
          <p:nvPr/>
        </p:nvSpPr>
        <p:spPr bwMode="auto">
          <a:xfrm>
            <a:off x="3735655" y="3415579"/>
            <a:ext cx="264990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r>
              <a:rPr lang="ru-RU">
                <a:latin typeface="Roboto"/>
                <a:ea typeface="Roboto"/>
                <a:cs typeface="Roboto"/>
              </a:rPr>
              <a:t>Функция</a:t>
            </a:r>
            <a:r>
              <a:rPr lang="ru">
                <a:latin typeface="Roboto"/>
                <a:ea typeface="Roboto"/>
                <a:cs typeface="Roboto"/>
              </a:rPr>
              <a:t> Кристоффеля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04" name="Google Shape;104;p17"/>
          <p:cNvCxnSpPr>
            <a:cxnSpLocks/>
          </p:cNvCxnSpPr>
          <p:nvPr/>
        </p:nvCxnSpPr>
        <p:spPr bwMode="auto">
          <a:xfrm rot="5400000">
            <a:off x="2491637" y="4175134"/>
            <a:ext cx="1463772" cy="15766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105;p17"/>
          <p:cNvCxnSpPr>
            <a:cxnSpLocks/>
          </p:cNvCxnSpPr>
          <p:nvPr/>
        </p:nvCxnSpPr>
        <p:spPr bwMode="auto">
          <a:xfrm flipH="1">
            <a:off x="3231405" y="359115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" name="Google Shape;106;p17"/>
          <p:cNvSpPr txBox="1"/>
          <p:nvPr/>
        </p:nvSpPr>
        <p:spPr bwMode="auto">
          <a:xfrm>
            <a:off x="752438" y="1584576"/>
            <a:ext cx="4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4400" b="1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107" name="Google Shape;107;p17"/>
          <p:cNvSpPr/>
          <p:nvPr/>
        </p:nvSpPr>
        <p:spPr bwMode="auto">
          <a:xfrm>
            <a:off x="551275" y="112287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Фильтрации по расстоянию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just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pPr>
            <a:endParaRPr sz="1600">
              <a:solidFill>
                <a:srgbClr val="000000"/>
              </a:solidFill>
              <a:latin typeface="Roboto Medium"/>
              <a:ea typeface="Roboto Medium"/>
              <a:cs typeface="Roboto Medium"/>
            </a:endParaRPr>
          </a:p>
          <a:p>
            <a:pPr marL="0" marR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sz="1600" i="0">
              <a:solidFill>
                <a:srgbClr val="FFFFFF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108" name="Google Shape;108;p17"/>
          <p:cNvSpPr/>
          <p:nvPr/>
        </p:nvSpPr>
        <p:spPr bwMode="auto">
          <a:xfrm>
            <a:off x="1125560" y="1463415"/>
            <a:ext cx="37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r>
              <a:rPr lang="ru">
                <a:latin typeface="Roboto"/>
                <a:ea typeface="Roboto"/>
                <a:cs typeface="Roboto"/>
              </a:rPr>
              <a:t>Евклидово расстояние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9" name="Google Shape;109;p17"/>
          <p:cNvSpPr/>
          <p:nvPr/>
        </p:nvSpPr>
        <p:spPr bwMode="auto">
          <a:xfrm>
            <a:off x="1125560" y="1761990"/>
            <a:ext cx="422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>
                <a:latin typeface="Roboto"/>
                <a:ea typeface="Roboto"/>
              </a:rPr>
              <a:t>Манхэттенское расстояние</a:t>
            </a:r>
            <a:endParaRPr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10" name="Google Shape;110;p17"/>
          <p:cNvCxnSpPr>
            <a:cxnSpLocks/>
          </p:cNvCxnSpPr>
          <p:nvPr/>
        </p:nvCxnSpPr>
        <p:spPr bwMode="auto">
          <a:xfrm>
            <a:off x="666534" y="1542865"/>
            <a:ext cx="0" cy="8352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>
            <a:cxnSpLocks/>
          </p:cNvCxnSpPr>
          <p:nvPr/>
        </p:nvCxnSpPr>
        <p:spPr bwMode="auto">
          <a:xfrm flipH="1">
            <a:off x="666534" y="163646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>
            <a:cxnSpLocks/>
          </p:cNvCxnSpPr>
          <p:nvPr/>
        </p:nvCxnSpPr>
        <p:spPr bwMode="auto">
          <a:xfrm flipH="1">
            <a:off x="666534" y="194011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>
            <a:cxnSpLocks/>
          </p:cNvCxnSpPr>
          <p:nvPr/>
        </p:nvCxnSpPr>
        <p:spPr bwMode="auto">
          <a:xfrm flipH="1">
            <a:off x="666534" y="2243765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14;p17"/>
          <p:cNvSpPr/>
          <p:nvPr/>
        </p:nvSpPr>
        <p:spPr bwMode="auto">
          <a:xfrm>
            <a:off x="1117940" y="2070655"/>
            <a:ext cx="471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>
                <a:latin typeface="Roboto"/>
                <a:ea typeface="Roboto"/>
                <a:cs typeface="Roboto"/>
              </a:rPr>
              <a:t>Косинусное крсстояние и др.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7" name="Google Shape;117;p17"/>
          <p:cNvSpPr/>
          <p:nvPr/>
        </p:nvSpPr>
        <p:spPr bwMode="auto">
          <a:xfrm>
            <a:off x="3735655" y="3709905"/>
            <a:ext cx="126306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r>
              <a:rPr lang="en-US" i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KNN</a:t>
            </a:r>
            <a:endParaRPr i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18" name="Google Shape;118;p17"/>
          <p:cNvCxnSpPr>
            <a:cxnSpLocks/>
          </p:cNvCxnSpPr>
          <p:nvPr/>
        </p:nvCxnSpPr>
        <p:spPr bwMode="auto">
          <a:xfrm flipH="1">
            <a:off x="3231405" y="387853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02;p17"/>
          <p:cNvSpPr/>
          <p:nvPr/>
        </p:nvSpPr>
        <p:spPr bwMode="auto">
          <a:xfrm>
            <a:off x="6682740" y="3313655"/>
            <a:ext cx="264414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Другие фильтрации</a:t>
            </a:r>
            <a:endParaRPr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lvl="0" indent="0" algn="just"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pP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l">
              <a:spcBef>
                <a:spcPts val="800"/>
              </a:spcBef>
              <a:spcAft>
                <a:spcPts val="0"/>
              </a:spcAft>
              <a:buNone/>
              <a:defRPr/>
            </a:pPr>
            <a:endParaRPr sz="1600" b="1" i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957060" y="361950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По внутренней размерности</a:t>
            </a:r>
            <a:endParaRPr lang="ru-RU">
              <a:latin typeface="Roboto"/>
              <a:ea typeface="Roboto"/>
            </a:endParaRPr>
          </a:p>
        </p:txBody>
      </p:sp>
      <p:cxnSp>
        <p:nvCxnSpPr>
          <p:cNvPr id="36" name="Google Shape;104;p17"/>
          <p:cNvCxnSpPr>
            <a:cxnSpLocks/>
          </p:cNvCxnSpPr>
          <p:nvPr/>
        </p:nvCxnSpPr>
        <p:spPr bwMode="auto">
          <a:xfrm rot="5400000">
            <a:off x="6069228" y="4140844"/>
            <a:ext cx="899891" cy="8146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105;p17"/>
          <p:cNvCxnSpPr>
            <a:cxnSpLocks/>
          </p:cNvCxnSpPr>
          <p:nvPr/>
        </p:nvCxnSpPr>
        <p:spPr bwMode="auto">
          <a:xfrm flipH="1">
            <a:off x="6523245" y="3834996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18;p17"/>
          <p:cNvCxnSpPr>
            <a:cxnSpLocks/>
          </p:cNvCxnSpPr>
          <p:nvPr/>
        </p:nvCxnSpPr>
        <p:spPr bwMode="auto">
          <a:xfrm flipH="1">
            <a:off x="6508005" y="4427171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TextBox 40"/>
          <p:cNvSpPr txBox="1"/>
          <p:nvPr/>
        </p:nvSpPr>
        <p:spPr bwMode="auto">
          <a:xfrm>
            <a:off x="6972300" y="4282440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Roboto"/>
                <a:ea typeface="Roboto"/>
              </a:rPr>
              <a:t>По кривизне </a:t>
            </a:r>
            <a:endParaRPr lang="ru-RU">
              <a:latin typeface="Roboto"/>
              <a:ea typeface="Roboto"/>
            </a:endParaRPr>
          </a:p>
        </p:txBody>
      </p:sp>
      <p:cxnSp>
        <p:nvCxnSpPr>
          <p:cNvPr id="48" name="Google Shape;118;p17"/>
          <p:cNvCxnSpPr>
            <a:cxnSpLocks/>
          </p:cNvCxnSpPr>
          <p:nvPr/>
        </p:nvCxnSpPr>
        <p:spPr bwMode="auto">
          <a:xfrm flipH="1">
            <a:off x="3231405" y="417571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118;p17"/>
          <p:cNvCxnSpPr>
            <a:cxnSpLocks/>
          </p:cNvCxnSpPr>
          <p:nvPr/>
        </p:nvCxnSpPr>
        <p:spPr bwMode="auto">
          <a:xfrm flipH="1">
            <a:off x="3231405" y="44576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18;p17"/>
          <p:cNvCxnSpPr>
            <a:cxnSpLocks/>
          </p:cNvCxnSpPr>
          <p:nvPr/>
        </p:nvCxnSpPr>
        <p:spPr bwMode="auto">
          <a:xfrm flipH="1">
            <a:off x="3231405" y="4724350"/>
            <a:ext cx="351600" cy="30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17;p17"/>
          <p:cNvSpPr/>
          <p:nvPr/>
        </p:nvSpPr>
        <p:spPr bwMode="auto">
          <a:xfrm>
            <a:off x="3750895" y="3999465"/>
            <a:ext cx="175836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r>
              <a:rPr lang="ru-RU" i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Гауссово ядро</a:t>
            </a:r>
            <a:endParaRPr i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3" name="Google Shape;117;p17"/>
          <p:cNvSpPr/>
          <p:nvPr/>
        </p:nvSpPr>
        <p:spPr bwMode="auto">
          <a:xfrm>
            <a:off x="3766135" y="4304265"/>
            <a:ext cx="190314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Aft>
                <a:spcPts val="800"/>
              </a:spcAft>
              <a:buSzPts val="1100"/>
              <a:defRPr/>
            </a:pPr>
            <a:r>
              <a:rPr lang="ru-RU">
                <a:solidFill>
                  <a:schemeClr val="tx1"/>
                </a:solidFill>
                <a:latin typeface="Roboto"/>
                <a:ea typeface="Roboto"/>
                <a:cs typeface="Roboto"/>
              </a:rPr>
              <a:t>Ядро </a:t>
            </a:r>
            <a:r>
              <a:rPr lang="ru-RU">
                <a:latin typeface="Roboto"/>
                <a:ea typeface="Roboto"/>
              </a:rPr>
              <a:t>Эпичникова</a:t>
            </a:r>
            <a:r>
              <a:rPr lang="ru-RU" b="1"/>
              <a:t> </a:t>
            </a:r>
            <a:endParaRPr lang="ru-RU"/>
          </a:p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endParaRPr i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4" name="Google Shape;117;p17"/>
          <p:cNvSpPr/>
          <p:nvPr/>
        </p:nvSpPr>
        <p:spPr bwMode="auto">
          <a:xfrm>
            <a:off x="3743275" y="4563345"/>
            <a:ext cx="280230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Aft>
                <a:spcPts val="800"/>
              </a:spcAft>
              <a:buSzPts val="1100"/>
              <a:defRPr/>
            </a:pPr>
            <a:r>
              <a:rPr lang="ru-RU">
                <a:latin typeface="Roboto"/>
                <a:ea typeface="Roboto"/>
              </a:rPr>
              <a:t>Экспоненциальное ядро и др.</a:t>
            </a:r>
            <a:r>
              <a:rPr lang="ru-RU" b="1"/>
              <a:t> </a:t>
            </a:r>
            <a:endParaRPr lang="ru-RU"/>
          </a:p>
          <a:p>
            <a:pPr algn="just">
              <a:spcAft>
                <a:spcPts val="800"/>
              </a:spcAft>
              <a:buSzPts val="1100"/>
              <a:defRPr/>
            </a:pPr>
            <a:r>
              <a:rPr lang="ru-RU" b="1"/>
              <a:t> </a:t>
            </a:r>
            <a:endParaRPr lang="ru-RU"/>
          </a:p>
          <a:p>
            <a:pPr marL="0" lvl="0" indent="0" algn="just">
              <a:spcBef>
                <a:spcPts val="0"/>
              </a:spcBef>
              <a:spcAft>
                <a:spcPts val="800"/>
              </a:spcAft>
              <a:buSzPts val="1100"/>
              <a:buNone/>
              <a:defRPr/>
            </a:pPr>
            <a:endParaRPr i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680460" y="780098"/>
            <a:ext cx="2377440" cy="222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84640" y="2551749"/>
            <a:ext cx="2350939" cy="23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385253" y="836295"/>
            <a:ext cx="257586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Функции фильтрации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87808" y="1336094"/>
            <a:ext cx="8633037" cy="26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36220" y="4046220"/>
            <a:ext cx="87623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Оценки плотностей точек на </a:t>
            </a: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датасете</a:t>
            </a: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US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moons</a:t>
            </a:r>
            <a:r>
              <a:rPr lang="en-US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с помощью </a:t>
            </a:r>
            <a:r>
              <a:rPr lang="en-US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KNN, KDE </a:t>
            </a: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и </a:t>
            </a:r>
            <a:r>
              <a:rPr lang="en-US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Cristoffel</a:t>
            </a:r>
            <a:r>
              <a:rPr lang="en-US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ru-RU" sz="1500" b="0" i="0" u="none" strike="noStrike" cap="none">
                <a:ln>
                  <a:noFill/>
                </a:ln>
                <a:solidFill>
                  <a:srgbClr val="1A1A1A"/>
                </a:solidFill>
                <a:latin typeface="Roboto"/>
                <a:ea typeface="Roboto"/>
                <a:cs typeface="Times New Roman"/>
              </a:rPr>
              <a:t>соответственно</a:t>
            </a:r>
            <a:endParaRPr lang="ru-RU" sz="1500" b="0" i="0" u="none" strike="noStrike" cap="none">
              <a:ln>
                <a:noFill/>
              </a:ln>
              <a:solidFill>
                <a:schemeClr val="tx1"/>
              </a:solidFill>
              <a:latin typeface="Roboto"/>
              <a:ea typeface="Roboto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Бифильтрация</a:t>
            </a:r>
            <a:endParaRPr lang="ru-RU" sz="30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7528" y="1003935"/>
            <a:ext cx="77168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 bwMode="auto">
          <a:xfrm>
            <a:off x="551266" y="110650"/>
            <a:ext cx="67533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ru-RU" sz="3000" b="1">
                <a:solidFill>
                  <a:schemeClr val="dk1"/>
                </a:solidFill>
                <a:latin typeface="Roboto"/>
                <a:ea typeface="Roboto"/>
                <a:cs typeface="Roboto"/>
              </a:rPr>
              <a:t>Кластеризация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sz="3000" b="1">
              <a:latin typeface="Roboto"/>
              <a:ea typeface="Roboto"/>
              <a:cs typeface="Roboto"/>
            </a:endParaRPr>
          </a:p>
        </p:txBody>
      </p:sp>
      <p:pic>
        <p:nvPicPr>
          <p:cNvPr id="99" name="Google Shape;99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985238" y="4570717"/>
            <a:ext cx="2013299" cy="572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>
            <a:cxnSpLocks/>
            <a:endCxn id="101" idx="2"/>
          </p:cNvCxnSpPr>
          <p:nvPr/>
        </p:nvCxnSpPr>
        <p:spPr bwMode="auto">
          <a:xfrm>
            <a:off x="-24090" y="693999"/>
            <a:ext cx="6909900" cy="0"/>
          </a:xfrm>
          <a:prstGeom prst="straightConnector1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7"/>
          <p:cNvSpPr/>
          <p:nvPr/>
        </p:nvSpPr>
        <p:spPr bwMode="auto">
          <a:xfrm>
            <a:off x="6885810" y="557049"/>
            <a:ext cx="273900" cy="273900"/>
          </a:xfrm>
          <a:prstGeom prst="ellipse">
            <a:avLst/>
          </a:prstGeom>
          <a:noFill/>
          <a:ln w="76200" cap="flat" cmpd="sng">
            <a:solidFill>
              <a:srgbClr val="FFD7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242" name="AutoShape 2" descr="_images/component_counting.png"/>
          <p:cNvSpPr>
            <a:spLocks noChangeArrowheads="1" noChangeAspect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802380" y="1375410"/>
            <a:ext cx="5098733" cy="290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236220" y="1675130"/>
          <a:ext cx="3268980" cy="28041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817245"/>
                <a:gridCol w="775334"/>
                <a:gridCol w="859155"/>
                <a:gridCol w="817245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Cluster 1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Cluster 2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Distance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/>
                        <a:t>Size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0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1.0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1.5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5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2.0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6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7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2.5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8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9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4.0</a:t>
                      </a:r>
                      <a:endParaRPr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6</a:t>
                      </a:r>
                      <a:endParaRPr/>
                    </a:p>
                  </a:txBody>
                  <a:tcPr marL="76200" marR="76200" marT="76200" marB="76200" anchor="ctr"/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…</a:t>
                      </a:r>
                      <a:endParaRPr lang="ru-RU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…</a:t>
                      </a:r>
                      <a:endParaRPr lang="ru-RU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…</a:t>
                      </a:r>
                      <a:endParaRPr lang="ru-RU"/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/>
                        <a:t>…</a:t>
                      </a:r>
                      <a:endParaRPr lang="ru-RU"/>
                    </a:p>
                  </a:txBody>
                  <a:tcPr marL="76200" marR="76200" marT="76200" marB="7620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 bwMode="auto">
          <a:xfrm>
            <a:off x="815340" y="114300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latin typeface="Roboto"/>
                <a:ea typeface="Roboto"/>
              </a:rPr>
              <a:t>Linkage Matrix</a:t>
            </a:r>
            <a:endParaRPr lang="ru-RU" sz="2000">
              <a:latin typeface="Roboto"/>
              <a:ea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Simple L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(16:9)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Dima Sergeev</dc:creator>
  <cp:keywords/>
  <dc:description/>
  <dc:identifier/>
  <dc:language/>
  <cp:lastModifiedBy>Дарья Ильченко</cp:lastModifiedBy>
  <cp:revision>98</cp:revision>
  <dcterms:modified xsi:type="dcterms:W3CDTF">2025-08-19T10:09:25Z</dcterms:modified>
  <cp:category/>
  <cp:contentStatus/>
  <cp:version/>
</cp:coreProperties>
</file>