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1" r:id="rId3"/>
    <p:sldMasterId id="2147483652" r:id="rId4"/>
    <p:sldMasterId id="214748365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12192000"/>
  <p:notesSz cx="7772400" cy="10058400"/>
  <p:embeddedFontLst>
    <p:embeddedFont>
      <p:font typeface="Cantarell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Cantarell-regular.fntdata"/><Relationship Id="rId21" Type="http://schemas.openxmlformats.org/officeDocument/2006/relationships/slide" Target="slides/slide15.xml"/><Relationship Id="rId24" Type="http://schemas.openxmlformats.org/officeDocument/2006/relationships/font" Target="fonts/Cantarell-italic.fntdata"/><Relationship Id="rId23" Type="http://schemas.openxmlformats.org/officeDocument/2006/relationships/font" Target="fonts/Cantarell-bold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25" Type="http://schemas.openxmlformats.org/officeDocument/2006/relationships/font" Target="fonts/Cantarell-boldItalic.fntdata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1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a2e2bf4c7_1_13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5a2e2bf4c7_1_13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3fd0ecbda4_0_49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33fd0ecbda4_0_49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55035a8523_0_0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g355035a8523_0_0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55035a8523_0_9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355035a8523_0_9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5035a8523_0_17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355035a8523_0_17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8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41bdbe1700_0_0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g341bdbe1700_0_0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3fc66295f6_0_8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33fc66295f6_0_8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3fd0ecbda4_0_28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3fd0ecbda4_0_28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2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3fd0ecbda4_0_8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33fd0ecbda4_0_8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5a2e2bf4c7_1_4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35a2e2bf4c7_1_4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ложка" type="blank">
  <p:cSld name="BLANK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екст_2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чистый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1.jp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1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1.jp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ue circle with white text&#10;&#10;Description automatically generated with low confidence" id="6" name="Google Shape;6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13760" y="962280"/>
            <a:ext cx="883800" cy="883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1"/>
          <p:cNvCxnSpPr/>
          <p:nvPr/>
        </p:nvCxnSpPr>
        <p:spPr>
          <a:xfrm>
            <a:off x="6090120" y="985320"/>
            <a:ext cx="2520" cy="842400"/>
          </a:xfrm>
          <a:prstGeom prst="straightConnector1">
            <a:avLst/>
          </a:prstGeom>
          <a:noFill/>
          <a:ln cap="flat" cmpd="sng" w="12700">
            <a:solidFill>
              <a:srgbClr val="102D6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" name="Google Shape;8;p1"/>
          <p:cNvCxnSpPr/>
          <p:nvPr/>
        </p:nvCxnSpPr>
        <p:spPr>
          <a:xfrm>
            <a:off x="8642520" y="985320"/>
            <a:ext cx="2520" cy="842400"/>
          </a:xfrm>
          <a:prstGeom prst="straightConnector1">
            <a:avLst/>
          </a:prstGeom>
          <a:noFill/>
          <a:ln cap="flat" cmpd="sng" w="12700">
            <a:solidFill>
              <a:srgbClr val="102D6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" name="Google Shape;9;p1"/>
          <p:cNvCxnSpPr/>
          <p:nvPr/>
        </p:nvCxnSpPr>
        <p:spPr>
          <a:xfrm>
            <a:off x="11178720" y="985320"/>
            <a:ext cx="2520" cy="842400"/>
          </a:xfrm>
          <a:prstGeom prst="straightConnector1">
            <a:avLst/>
          </a:prstGeom>
          <a:noFill/>
          <a:ln cap="flat" cmpd="sng" w="12700">
            <a:solidFill>
              <a:srgbClr val="102D6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" name="Google Shape;10;p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con&#10;&#10;Description automatically generated" id="14" name="Google Shape;14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17320" y="464400"/>
            <a:ext cx="445680" cy="44568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" name="Google Shape;15;p3"/>
          <p:cNvCxnSpPr/>
          <p:nvPr/>
        </p:nvCxnSpPr>
        <p:spPr>
          <a:xfrm>
            <a:off x="3298680" y="464040"/>
            <a:ext cx="2520" cy="588960"/>
          </a:xfrm>
          <a:prstGeom prst="straightConnector1">
            <a:avLst/>
          </a:prstGeom>
          <a:noFill/>
          <a:ln cap="flat" cmpd="sng" w="12700">
            <a:solidFill>
              <a:srgbClr val="102D6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" name="Google Shape;16;p3"/>
          <p:cNvCxnSpPr/>
          <p:nvPr/>
        </p:nvCxnSpPr>
        <p:spPr>
          <a:xfrm>
            <a:off x="6099120" y="464040"/>
            <a:ext cx="2520" cy="588960"/>
          </a:xfrm>
          <a:prstGeom prst="straightConnector1">
            <a:avLst/>
          </a:prstGeom>
          <a:noFill/>
          <a:ln cap="flat" cmpd="sng" w="12700">
            <a:solidFill>
              <a:srgbClr val="102D6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" name="Google Shape;17;p3"/>
          <p:cNvCxnSpPr/>
          <p:nvPr/>
        </p:nvCxnSpPr>
        <p:spPr>
          <a:xfrm>
            <a:off x="10276920" y="464040"/>
            <a:ext cx="2520" cy="588960"/>
          </a:xfrm>
          <a:prstGeom prst="straightConnector1">
            <a:avLst/>
          </a:prstGeom>
          <a:noFill/>
          <a:ln cap="flat" cmpd="sng" w="12700">
            <a:solidFill>
              <a:srgbClr val="102D6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/>
          <p:nvPr/>
        </p:nvSpPr>
        <p:spPr>
          <a:xfrm>
            <a:off x="10410120" y="532440"/>
            <a:ext cx="669600" cy="304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RU" sz="2000" u="none" cap="none" strike="noStrike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Google Shape;19;p3"/>
          <p:cNvCxnSpPr/>
          <p:nvPr/>
        </p:nvCxnSpPr>
        <p:spPr>
          <a:xfrm>
            <a:off x="11643840" y="464040"/>
            <a:ext cx="2520" cy="588960"/>
          </a:xfrm>
          <a:prstGeom prst="straightConnector1">
            <a:avLst/>
          </a:prstGeom>
          <a:noFill/>
          <a:ln cap="flat" cmpd="sng" w="12700">
            <a:solidFill>
              <a:srgbClr val="102D6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" name="Google Shape;20;p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/>
          <p:nvPr/>
        </p:nvSpPr>
        <p:spPr>
          <a:xfrm>
            <a:off x="0" y="0"/>
            <a:ext cx="12189600" cy="6855480"/>
          </a:xfrm>
          <a:prstGeom prst="rect">
            <a:avLst/>
          </a:prstGeom>
          <a:solidFill>
            <a:srgbClr val="0F2C68"/>
          </a:solidFill>
          <a:ln cap="flat" cmpd="sng" w="12700">
            <a:solidFill>
              <a:srgbClr val="0B204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" name="Google Shape;25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10720" y="2643840"/>
            <a:ext cx="1567800" cy="156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idx="4294967295" type="title"/>
          </p:nvPr>
        </p:nvSpPr>
        <p:spPr>
          <a:xfrm>
            <a:off x="1027800" y="2404800"/>
            <a:ext cx="7631640" cy="1975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3200"/>
              <a:buFont typeface="Arial"/>
              <a:buNone/>
            </a:pPr>
            <a:r>
              <a:rPr lang="en-RU" sz="3200">
                <a:solidFill>
                  <a:srgbClr val="0E2D69"/>
                </a:solidFill>
              </a:rPr>
              <a:t>Плагин systemd для сервера мониторинга collectd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7"/>
          <p:cNvSpPr txBox="1"/>
          <p:nvPr>
            <p:ph idx="4294967295" type="body"/>
          </p:nvPr>
        </p:nvSpPr>
        <p:spPr>
          <a:xfrm>
            <a:off x="2075040" y="1188000"/>
            <a:ext cx="3846240" cy="43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24000" lvl="0" marL="432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0"/>
              <a:buFont typeface="Noto Sans Symbols"/>
              <a:buChar char="●"/>
            </a:pPr>
            <a:r>
              <a:rPr b="0" i="0" lang="en-RU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Индивидуальный программный проект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7"/>
          <p:cNvSpPr txBox="1"/>
          <p:nvPr>
            <p:ph idx="4294967295" type="body"/>
          </p:nvPr>
        </p:nvSpPr>
        <p:spPr>
          <a:xfrm>
            <a:off x="6259320" y="1143000"/>
            <a:ext cx="2275560" cy="683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200"/>
              <a:buFont typeface="Arial"/>
              <a:buNone/>
            </a:pPr>
            <a:r>
              <a:rPr b="0" i="0" lang="en-RU" sz="12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200"/>
              <a:buFont typeface="Arial"/>
              <a:buNone/>
            </a:pPr>
            <a:r>
              <a:rPr b="0" i="0" lang="en-RU" sz="12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200"/>
              <a:buFont typeface="Arial"/>
              <a:buNone/>
            </a:pPr>
            <a:r>
              <a:rPr b="0" i="0" lang="en-RU" sz="12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7"/>
          <p:cNvSpPr txBox="1"/>
          <p:nvPr>
            <p:ph idx="4294967295" type="body"/>
          </p:nvPr>
        </p:nvSpPr>
        <p:spPr>
          <a:xfrm>
            <a:off x="8786880" y="1173960"/>
            <a:ext cx="2412360" cy="652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200"/>
              <a:buFont typeface="Arial"/>
              <a:buNone/>
            </a:pPr>
            <a:r>
              <a:rPr b="0" i="0" lang="en-RU" sz="12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200"/>
              <a:buFont typeface="Arial"/>
              <a:buNone/>
            </a:pPr>
            <a:r>
              <a:rPr lang="en-RU" sz="1200">
                <a:solidFill>
                  <a:srgbClr val="0E2D69"/>
                </a:solidFill>
              </a:rPr>
              <a:t>Корнилов Матвей Викторович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7"/>
          <p:cNvSpPr txBox="1"/>
          <p:nvPr>
            <p:ph idx="4294967295" type="body"/>
          </p:nvPr>
        </p:nvSpPr>
        <p:spPr>
          <a:xfrm>
            <a:off x="1027800" y="4825080"/>
            <a:ext cx="7622640" cy="650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None/>
            </a:pPr>
            <a:r>
              <a:rPr lang="en-RU" sz="1600">
                <a:solidFill>
                  <a:srgbClr val="0E2D69"/>
                </a:solidFill>
              </a:rPr>
              <a:t>Systemd Plugin for Collectd Monitoring Daemon</a:t>
            </a:r>
            <a:endParaRPr b="0" i="0" sz="1600" u="none" cap="none" strike="noStrike">
              <a:solidFill>
                <a:srgbClr val="0E2D6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E2D6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6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6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  <p:pic>
        <p:nvPicPr>
          <p:cNvPr id="114" name="Google Shape;114;p16" title="screen-174758406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8475" y="2800340"/>
            <a:ext cx="5915025" cy="125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7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7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  <p:pic>
        <p:nvPicPr>
          <p:cNvPr id="122" name="Google Shape;122;p17" title="CPU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700" y="1861441"/>
            <a:ext cx="5489865" cy="33098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7" title="Memory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60061" y="1861462"/>
            <a:ext cx="5489865" cy="33098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8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8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  <p:pic>
        <p:nvPicPr>
          <p:cNvPr id="131" name="Google Shape;131;p18" title="screen-174646687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04925" y="1195200"/>
            <a:ext cx="6039550" cy="446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8"/>
          <p:cNvSpPr txBox="1"/>
          <p:nvPr/>
        </p:nvSpPr>
        <p:spPr>
          <a:xfrm>
            <a:off x="126400" y="6092825"/>
            <a:ext cx="5049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RU" sz="1800"/>
              <a:t>https://github.com/collectd/collectd/pull/4339</a:t>
            </a:r>
            <a:endParaRPr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9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9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  <p:pic>
        <p:nvPicPr>
          <p:cNvPr id="140" name="Google Shape;140;p19" title="screen-174646689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5175" y="1172500"/>
            <a:ext cx="5048999" cy="489053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9"/>
          <p:cNvSpPr txBox="1"/>
          <p:nvPr/>
        </p:nvSpPr>
        <p:spPr>
          <a:xfrm>
            <a:off x="126400" y="6092825"/>
            <a:ext cx="5049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RU" sz="1800"/>
              <a:t>https://github.com/collectd/collectd/pull/4339</a:t>
            </a:r>
            <a:endParaRPr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0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0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  <p:pic>
        <p:nvPicPr>
          <p:cNvPr id="149" name="Google Shape;149;p20" title="screen-174646691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42800" y="2375765"/>
            <a:ext cx="9525000" cy="2714625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0"/>
          <p:cNvSpPr txBox="1"/>
          <p:nvPr/>
        </p:nvSpPr>
        <p:spPr>
          <a:xfrm>
            <a:off x="126400" y="6092825"/>
            <a:ext cx="5049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RU" sz="1800"/>
              <a:t>https://github.com/collectd/collectd/pull/4339</a:t>
            </a:r>
            <a:endParaRPr sz="1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idx="4294967295" type="body"/>
          </p:nvPr>
        </p:nvSpPr>
        <p:spPr>
          <a:xfrm>
            <a:off x="1143720" y="541080"/>
            <a:ext cx="2054520" cy="413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8"/>
          <p:cNvSpPr txBox="1"/>
          <p:nvPr>
            <p:ph idx="4294967295" type="body"/>
          </p:nvPr>
        </p:nvSpPr>
        <p:spPr>
          <a:xfrm>
            <a:off x="3459240" y="548640"/>
            <a:ext cx="206748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8"/>
          <p:cNvSpPr txBox="1"/>
          <p:nvPr>
            <p:ph idx="4294967295" type="body"/>
          </p:nvPr>
        </p:nvSpPr>
        <p:spPr>
          <a:xfrm>
            <a:off x="585720" y="1371600"/>
            <a:ext cx="11055600" cy="4750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183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ntarell"/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Cantarell"/>
              <a:ea typeface="Cantarell"/>
              <a:cs typeface="Cantarell"/>
              <a:sym typeface="Cantarell"/>
            </a:endParaRPr>
          </a:p>
          <a:p>
            <a:pPr indent="0" lvl="0" marL="183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ntarell"/>
              <a:buNone/>
            </a:pPr>
            <a:r>
              <a:rPr b="1" i="0" lang="en-RU" sz="2200" u="none" cap="none" strike="noStrike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Цель:</a:t>
            </a:r>
            <a:r>
              <a:rPr lang="en-RU" sz="2200"/>
              <a:t> </a:t>
            </a: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разработка плагина сбора systemd метрик для сервера мониторинга collectd.</a:t>
            </a:r>
            <a:endParaRPr sz="2200">
              <a:solidFill>
                <a:schemeClr val="dk1"/>
              </a:solidFill>
              <a:latin typeface="Cantarell"/>
              <a:ea typeface="Cantarell"/>
              <a:cs typeface="Cantarell"/>
              <a:sym typeface="Cantarel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ntarell"/>
              <a:buNone/>
            </a:pPr>
            <a:r>
              <a:t/>
            </a:r>
            <a:endParaRPr sz="2200">
              <a:solidFill>
                <a:schemeClr val="dk1"/>
              </a:solidFill>
              <a:latin typeface="Cantarell"/>
              <a:ea typeface="Cantarell"/>
              <a:cs typeface="Cantarell"/>
              <a:sym typeface="Cantarell"/>
            </a:endParaRPr>
          </a:p>
          <a:p>
            <a:pPr indent="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ntarell"/>
              <a:buNone/>
            </a:pPr>
            <a:r>
              <a:rPr b="1" i="0" lang="en-RU" sz="2200" u="none" cap="none" strike="noStrike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Задачи: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Создание прототипа</a:t>
            </a:r>
            <a:r>
              <a:rPr b="0" i="0" lang="en-RU" sz="2200" u="none" cap="none" strike="noStrike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Полная реализация плагина</a:t>
            </a:r>
            <a:r>
              <a:rPr b="0" i="0" lang="en-RU" sz="2200" u="none" cap="none" strike="noStrike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Тестирование</a:t>
            </a:r>
            <a:r>
              <a:rPr b="0" i="0" lang="en-RU" sz="2200" u="none" cap="none" strike="noStrike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Документирование</a:t>
            </a:r>
            <a:r>
              <a:rPr b="0" i="0" lang="en-RU" sz="2200" u="none" cap="none" strike="noStrike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8"/>
          <p:cNvSpPr txBox="1"/>
          <p:nvPr>
            <p:ph idx="4294967295" type="body"/>
          </p:nvPr>
        </p:nvSpPr>
        <p:spPr>
          <a:xfrm>
            <a:off x="6260040" y="548640"/>
            <a:ext cx="3796200" cy="405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</a:t>
            </a:r>
            <a:r>
              <a:rPr lang="en-RU" sz="900">
                <a:solidFill>
                  <a:srgbClr val="0E2D69"/>
                </a:solidFill>
              </a:rPr>
              <a:t>факультета</a:t>
            </a:r>
            <a:r>
              <a:rPr lang="en-RU" sz="900">
                <a:solidFill>
                  <a:srgbClr val="0E2D69"/>
                </a:solidFill>
              </a:rPr>
              <a:t> физики ВШЭ</a:t>
            </a:r>
            <a:endParaRPr sz="900">
              <a:solidFill>
                <a:srgbClr val="0E2D6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idx="4294967295" type="body"/>
          </p:nvPr>
        </p:nvSpPr>
        <p:spPr>
          <a:xfrm>
            <a:off x="1143720" y="541080"/>
            <a:ext cx="2054520" cy="413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9"/>
          <p:cNvSpPr txBox="1"/>
          <p:nvPr>
            <p:ph idx="4294967295" type="body"/>
          </p:nvPr>
        </p:nvSpPr>
        <p:spPr>
          <a:xfrm>
            <a:off x="3459240" y="548640"/>
            <a:ext cx="206748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9"/>
          <p:cNvSpPr txBox="1"/>
          <p:nvPr>
            <p:ph idx="4294967295" type="body"/>
          </p:nvPr>
        </p:nvSpPr>
        <p:spPr>
          <a:xfrm>
            <a:off x="6260040" y="548640"/>
            <a:ext cx="3796200" cy="405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Руководитель проекта: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  <p:sp>
        <p:nvSpPr>
          <p:cNvPr id="53" name="Google Shape;53;p9"/>
          <p:cNvSpPr/>
          <p:nvPr/>
        </p:nvSpPr>
        <p:spPr>
          <a:xfrm>
            <a:off x="8672040" y="2743200"/>
            <a:ext cx="2298600" cy="1369440"/>
          </a:xfrm>
          <a:prstGeom prst="rect">
            <a:avLst/>
          </a:prstGeom>
          <a:solidFill>
            <a:srgbClr val="729FCF"/>
          </a:solidFill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RU" sz="1800"/>
              <a:t>Collectd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0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0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Руководитель проекта: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  <p:sp>
        <p:nvSpPr>
          <p:cNvPr id="61" name="Google Shape;61;p10"/>
          <p:cNvSpPr/>
          <p:nvPr/>
        </p:nvSpPr>
        <p:spPr>
          <a:xfrm>
            <a:off x="8672040" y="2743200"/>
            <a:ext cx="2298600" cy="1369500"/>
          </a:xfrm>
          <a:prstGeom prst="rect">
            <a:avLst/>
          </a:prstGeom>
          <a:solidFill>
            <a:srgbClr val="729FCF"/>
          </a:solidFill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RU" sz="1800"/>
              <a:t>Collectd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0"/>
          <p:cNvSpPr/>
          <p:nvPr/>
        </p:nvSpPr>
        <p:spPr>
          <a:xfrm>
            <a:off x="1371600" y="2743200"/>
            <a:ext cx="2298600" cy="1369500"/>
          </a:xfrm>
          <a:prstGeom prst="rect">
            <a:avLst/>
          </a:prstGeom>
          <a:solidFill>
            <a:srgbClr val="729FCF"/>
          </a:solidFill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RU" sz="1800"/>
              <a:t>Systemd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1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1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Руководитель проекта: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  <p:sp>
        <p:nvSpPr>
          <p:cNvPr id="70" name="Google Shape;70;p11"/>
          <p:cNvSpPr/>
          <p:nvPr/>
        </p:nvSpPr>
        <p:spPr>
          <a:xfrm>
            <a:off x="8672040" y="2743200"/>
            <a:ext cx="2298600" cy="1369500"/>
          </a:xfrm>
          <a:prstGeom prst="rect">
            <a:avLst/>
          </a:prstGeom>
          <a:solidFill>
            <a:srgbClr val="729FCF"/>
          </a:solidFill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RU" sz="1800"/>
              <a:t>Collectd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1"/>
          <p:cNvSpPr/>
          <p:nvPr/>
        </p:nvSpPr>
        <p:spPr>
          <a:xfrm>
            <a:off x="1371600" y="2743200"/>
            <a:ext cx="2298600" cy="1369500"/>
          </a:xfrm>
          <a:prstGeom prst="rect">
            <a:avLst/>
          </a:prstGeom>
          <a:solidFill>
            <a:srgbClr val="729FCF"/>
          </a:solidFill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RU" sz="1800"/>
              <a:t>Systemd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1"/>
          <p:cNvSpPr txBox="1"/>
          <p:nvPr/>
        </p:nvSpPr>
        <p:spPr>
          <a:xfrm>
            <a:off x="5747050" y="3094050"/>
            <a:ext cx="513000" cy="1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73" name="Google Shape;73;p11"/>
          <p:cNvSpPr/>
          <p:nvPr/>
        </p:nvSpPr>
        <p:spPr>
          <a:xfrm>
            <a:off x="4357275" y="3242875"/>
            <a:ext cx="3391800" cy="4632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1"/>
          <p:cNvSpPr txBox="1"/>
          <p:nvPr/>
        </p:nvSpPr>
        <p:spPr>
          <a:xfrm flipH="1">
            <a:off x="5594025" y="2920075"/>
            <a:ext cx="918300" cy="3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RU" sz="1800"/>
              <a:t>D-Bus</a:t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2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2"/>
          <p:cNvSpPr txBox="1"/>
          <p:nvPr>
            <p:ph idx="4294967295" type="body"/>
          </p:nvPr>
        </p:nvSpPr>
        <p:spPr>
          <a:xfrm>
            <a:off x="585720" y="1371600"/>
            <a:ext cx="11055600" cy="475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ntarell"/>
              <a:buNone/>
            </a:pPr>
            <a:r>
              <a:rPr b="1"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Функциональные требования</a:t>
            </a:r>
            <a:r>
              <a:rPr b="1" i="0" lang="en-RU" sz="2200" u="none" cap="none" strike="noStrike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: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Программа должна собирать systemd метрики</a:t>
            </a:r>
            <a:r>
              <a:rPr b="0" i="0" lang="en-RU" sz="2200" u="none" cap="none" strike="noStrike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.</a:t>
            </a:r>
            <a:endParaRPr sz="2200"/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Программа должна предоставлять возможность конфигурировать отслеживаемые systemd сервисы в файле конфигурации от collectd.</a:t>
            </a:r>
            <a:endParaRPr sz="2200">
              <a:solidFill>
                <a:schemeClr val="dk1"/>
              </a:solidFill>
              <a:latin typeface="Cantarell"/>
              <a:ea typeface="Cantarell"/>
              <a:cs typeface="Cantarell"/>
              <a:sym typeface="Cantarel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Если требуемая метрика не </a:t>
            </a: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присутствует</a:t>
            </a: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 в версии systemd пользователя, то программа должна продолжать своё выполнение, не собирая эту метрику.</a:t>
            </a:r>
            <a:endParaRPr sz="2200">
              <a:solidFill>
                <a:schemeClr val="dk1"/>
              </a:solidFill>
              <a:latin typeface="Cantarell"/>
              <a:ea typeface="Cantarell"/>
              <a:cs typeface="Cantarell"/>
              <a:sym typeface="Cantarell"/>
            </a:endParaRPr>
          </a:p>
        </p:txBody>
      </p:sp>
      <p:sp>
        <p:nvSpPr>
          <p:cNvPr id="82" name="Google Shape;82;p12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/>
          <p:nvPr>
            <p:ph idx="4294967295" type="body"/>
          </p:nvPr>
        </p:nvSpPr>
        <p:spPr>
          <a:xfrm>
            <a:off x="1143720" y="541080"/>
            <a:ext cx="2054520" cy="413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/>
          <p:nvPr>
            <p:ph idx="4294967295" type="body"/>
          </p:nvPr>
        </p:nvSpPr>
        <p:spPr>
          <a:xfrm>
            <a:off x="3459240" y="548640"/>
            <a:ext cx="206748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 txBox="1"/>
          <p:nvPr>
            <p:ph idx="4294967295" type="title"/>
          </p:nvPr>
        </p:nvSpPr>
        <p:spPr>
          <a:xfrm>
            <a:off x="568195" y="3041845"/>
            <a:ext cx="11055600" cy="7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RU" sz="2400">
                <a:solidFill>
                  <a:schemeClr val="dk1"/>
                </a:solidFill>
              </a:rPr>
              <a:t>Актуальность - потребность в гранулярном мониторинге систем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90" name="Google Shape;90;p13"/>
          <p:cNvSpPr txBox="1"/>
          <p:nvPr>
            <p:ph idx="4294967295" type="body"/>
          </p:nvPr>
        </p:nvSpPr>
        <p:spPr>
          <a:xfrm>
            <a:off x="6260040" y="548640"/>
            <a:ext cx="3796200" cy="405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4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 txBox="1"/>
          <p:nvPr>
            <p:ph idx="4294967295" type="body"/>
          </p:nvPr>
        </p:nvSpPr>
        <p:spPr>
          <a:xfrm>
            <a:off x="585720" y="1371600"/>
            <a:ext cx="11055600" cy="475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183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ntarell"/>
              <a:buNone/>
            </a:pPr>
            <a:r>
              <a:rPr b="1"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Аналоги</a:t>
            </a:r>
            <a:r>
              <a:rPr b="1" i="0" lang="en-RU" sz="2200" u="none" cap="none" strike="noStrike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: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https://github.com/mbachry/collectd-systemd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https://github.com/prometheus-community/systemd_exporter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4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idx="4294967295" type="body"/>
          </p:nvPr>
        </p:nvSpPr>
        <p:spPr>
          <a:xfrm>
            <a:off x="1143720" y="541080"/>
            <a:ext cx="20544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Индивидуальный программный проект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5"/>
          <p:cNvSpPr txBox="1"/>
          <p:nvPr>
            <p:ph idx="4294967295" type="body"/>
          </p:nvPr>
        </p:nvSpPr>
        <p:spPr>
          <a:xfrm>
            <a:off x="3459240" y="548640"/>
            <a:ext cx="2067600" cy="5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Автор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Исаев Роман Владимирович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БПИ226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5"/>
          <p:cNvSpPr txBox="1"/>
          <p:nvPr>
            <p:ph idx="4294967295" type="body"/>
          </p:nvPr>
        </p:nvSpPr>
        <p:spPr>
          <a:xfrm>
            <a:off x="6260040" y="548640"/>
            <a:ext cx="3796200" cy="4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b="0" i="0" lang="en-RU" sz="900" u="none" cap="none" strike="noStrik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rPr>
              <a:t>Руководитель проекта: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Корнилов Матвей Викторович</a:t>
            </a:r>
            <a:endParaRPr sz="900">
              <a:solidFill>
                <a:srgbClr val="0E2D6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900"/>
              <a:buFont typeface="Arial"/>
              <a:buNone/>
            </a:pPr>
            <a:r>
              <a:rPr lang="en-RU" sz="900">
                <a:solidFill>
                  <a:srgbClr val="0E2D69"/>
                </a:solidFill>
              </a:rPr>
              <a:t>доцент факультета физики ВШЭ</a:t>
            </a:r>
            <a:endParaRPr sz="900">
              <a:solidFill>
                <a:srgbClr val="0E2D69"/>
              </a:solidFill>
            </a:endParaRPr>
          </a:p>
        </p:txBody>
      </p:sp>
      <p:sp>
        <p:nvSpPr>
          <p:cNvPr id="106" name="Google Shape;106;p15"/>
          <p:cNvSpPr txBox="1"/>
          <p:nvPr>
            <p:ph idx="4294967295" type="body"/>
          </p:nvPr>
        </p:nvSpPr>
        <p:spPr>
          <a:xfrm>
            <a:off x="568195" y="1403225"/>
            <a:ext cx="11055600" cy="475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1836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Библиотеки для взаимодействия с D-Bus:</a:t>
            </a:r>
            <a:endParaRPr b="1" sz="2200">
              <a:solidFill>
                <a:schemeClr val="dk1"/>
              </a:solidFill>
              <a:latin typeface="Cantarell"/>
              <a:ea typeface="Cantarell"/>
              <a:cs typeface="Cantarell"/>
              <a:sym typeface="Cantarel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libdbus</a:t>
            </a:r>
            <a:endParaRPr sz="2200"/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GDBus</a:t>
            </a:r>
            <a:endParaRPr sz="2200">
              <a:solidFill>
                <a:schemeClr val="dk1"/>
              </a:solidFill>
              <a:latin typeface="Cantarell"/>
              <a:ea typeface="Cantarell"/>
              <a:cs typeface="Cantarell"/>
              <a:sym typeface="Cantarell"/>
            </a:endParaRPr>
          </a:p>
          <a:p>
            <a:pPr indent="-18360" lvl="0" marL="1836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990"/>
              <a:buFont typeface="Noto Sans Symbols"/>
              <a:buChar char="●"/>
            </a:pPr>
            <a:r>
              <a:rPr lang="en-RU" sz="2200">
                <a:solidFill>
                  <a:schemeClr val="dk1"/>
                </a:solidFill>
                <a:latin typeface="Cantarell"/>
                <a:ea typeface="Cantarell"/>
                <a:cs typeface="Cantarell"/>
                <a:sym typeface="Cantarell"/>
              </a:rPr>
              <a:t>sd-bus</a:t>
            </a:r>
            <a:endParaRPr sz="2200">
              <a:solidFill>
                <a:schemeClr val="dk1"/>
              </a:solidFill>
              <a:latin typeface="Cantarell"/>
              <a:ea typeface="Cantarell"/>
              <a:cs typeface="Cantarell"/>
              <a:sym typeface="Cantarel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