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1" r:id="rId3"/>
    <p:sldId id="268" r:id="rId4"/>
    <p:sldId id="270" r:id="rId5"/>
    <p:sldId id="266" r:id="rId6"/>
    <p:sldId id="281" r:id="rId7"/>
    <p:sldId id="280" r:id="rId8"/>
    <p:sldId id="261" r:id="rId9"/>
    <p:sldId id="282" r:id="rId10"/>
    <p:sldId id="264" r:id="rId11"/>
    <p:sldId id="283" r:id="rId12"/>
    <p:sldId id="284" r:id="rId13"/>
    <p:sldId id="273" r:id="rId14"/>
    <p:sldId id="265" r:id="rId15"/>
    <p:sldId id="272" r:id="rId16"/>
    <p:sldId id="275" r:id="rId17"/>
    <p:sldId id="274" r:id="rId18"/>
    <p:sldId id="276" r:id="rId19"/>
    <p:sldId id="277" r:id="rId20"/>
    <p:sldId id="278" r:id="rId21"/>
    <p:sldId id="279" r:id="rId22"/>
    <p:sldId id="26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D6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4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92" y="9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7" d="100"/>
          <a:sy n="57" d="100"/>
        </p:scale>
        <p:origin x="2510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2170FD7-6B04-4C84-9A84-1062B813F3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A676B14-E86F-4677-830A-A6E90A8BCC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D0332-8048-4258-AB75-944BCF0855E8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E57AF6F-1C34-4181-95D8-5F14FDE59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829381-4EC5-4D03-A3F8-83253E96B6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352FB-2303-45FA-8061-E59AD11B4B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86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653B6-211F-44BE-9B00-7F8056472DDA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188DB-EBD4-4590-8479-A2AD1C0DE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62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188DB-EBD4-4590-8479-A2AD1C0DE6E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352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C8CE8-4D43-4A62-8124-F27455C5F0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3110" y="3745230"/>
            <a:ext cx="6177280" cy="853440"/>
          </a:xfrm>
        </p:spPr>
        <p:txBody>
          <a:bodyPr anchor="b">
            <a:normAutofit/>
          </a:bodyPr>
          <a:lstStyle>
            <a:lvl1pPr algn="l">
              <a:defRPr sz="2400">
                <a:latin typeface="+mn-lt"/>
              </a:defRPr>
            </a:lvl1pPr>
          </a:lstStyle>
          <a:p>
            <a:r>
              <a:rPr lang="ru-RU" dirty="0">
                <a:effectLst/>
              </a:rPr>
              <a:t>Если нужно больше места, то используйте подзаголовок 24 </a:t>
            </a:r>
            <a:r>
              <a:rPr lang="ru-RU" dirty="0" err="1">
                <a:effectLst/>
              </a:rPr>
              <a:t>pt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AE1C6B95-41E5-4EDE-8E2B-5C62D900C462}"/>
              </a:ext>
            </a:extLst>
          </p:cNvPr>
          <p:cNvSpPr/>
          <p:nvPr userDrawn="1"/>
        </p:nvSpPr>
        <p:spPr>
          <a:xfrm>
            <a:off x="9896987" y="431701"/>
            <a:ext cx="213259" cy="322771"/>
          </a:xfrm>
          <a:custGeom>
            <a:avLst/>
            <a:gdLst>
              <a:gd name="connsiteX0" fmla="*/ 0 w 213259"/>
              <a:gd name="connsiteY0" fmla="*/ 0 h 322771"/>
              <a:gd name="connsiteX1" fmla="*/ 213260 w 213259"/>
              <a:gd name="connsiteY1" fmla="*/ 0 h 322771"/>
              <a:gd name="connsiteX2" fmla="*/ 213260 w 213259"/>
              <a:gd name="connsiteY2" fmla="*/ 322771 h 322771"/>
              <a:gd name="connsiteX3" fmla="*/ 0 w 213259"/>
              <a:gd name="connsiteY3" fmla="*/ 322771 h 32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259" h="322771">
                <a:moveTo>
                  <a:pt x="0" y="0"/>
                </a:moveTo>
                <a:lnTo>
                  <a:pt x="213260" y="0"/>
                </a:lnTo>
                <a:lnTo>
                  <a:pt x="213260" y="322771"/>
                </a:lnTo>
                <a:lnTo>
                  <a:pt x="0" y="322771"/>
                </a:lnTo>
                <a:close/>
              </a:path>
            </a:pathLst>
          </a:custGeom>
          <a:solidFill>
            <a:srgbClr val="FFFFFF"/>
          </a:solidFill>
          <a:ln w="574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B072D3B9-BFB6-4CAA-AE31-D62AE3BB7E5D}"/>
              </a:ext>
            </a:extLst>
          </p:cNvPr>
          <p:cNvSpPr/>
          <p:nvPr/>
        </p:nvSpPr>
        <p:spPr>
          <a:xfrm>
            <a:off x="9788205" y="383546"/>
            <a:ext cx="1924370" cy="419079"/>
          </a:xfrm>
          <a:custGeom>
            <a:avLst/>
            <a:gdLst>
              <a:gd name="connsiteX0" fmla="*/ 419780 w 1924370"/>
              <a:gd name="connsiteY0" fmla="*/ 251772 h 419079"/>
              <a:gd name="connsiteX1" fmla="*/ 212044 w 1924370"/>
              <a:gd name="connsiteY1" fmla="*/ 419079 h 419079"/>
              <a:gd name="connsiteX2" fmla="*/ 4308 w 1924370"/>
              <a:gd name="connsiteY2" fmla="*/ 251765 h 419079"/>
              <a:gd name="connsiteX3" fmla="*/ 0 w 1924370"/>
              <a:gd name="connsiteY3" fmla="*/ 209540 h 419079"/>
              <a:gd name="connsiteX4" fmla="*/ 212044 w 1924370"/>
              <a:gd name="connsiteY4" fmla="*/ 0 h 419079"/>
              <a:gd name="connsiteX5" fmla="*/ 424087 w 1924370"/>
              <a:gd name="connsiteY5" fmla="*/ 209540 h 419079"/>
              <a:gd name="connsiteX6" fmla="*/ 419780 w 1924370"/>
              <a:gd name="connsiteY6" fmla="*/ 251772 h 419079"/>
              <a:gd name="connsiteX7" fmla="*/ 248323 w 1924370"/>
              <a:gd name="connsiteY7" fmla="*/ 190665 h 419079"/>
              <a:gd name="connsiteX8" fmla="*/ 275975 w 1924370"/>
              <a:gd name="connsiteY8" fmla="*/ 169992 h 419079"/>
              <a:gd name="connsiteX9" fmla="*/ 290787 w 1924370"/>
              <a:gd name="connsiteY9" fmla="*/ 129607 h 419079"/>
              <a:gd name="connsiteX10" fmla="*/ 267822 w 1924370"/>
              <a:gd name="connsiteY10" fmla="*/ 80770 h 419079"/>
              <a:gd name="connsiteX11" fmla="*/ 213315 w 1924370"/>
              <a:gd name="connsiteY11" fmla="*/ 65370 h 419079"/>
              <a:gd name="connsiteX12" fmla="*/ 198728 w 1924370"/>
              <a:gd name="connsiteY12" fmla="*/ 65370 h 419079"/>
              <a:gd name="connsiteX13" fmla="*/ 197282 w 1924370"/>
              <a:gd name="connsiteY13" fmla="*/ 65345 h 419079"/>
              <a:gd name="connsiteX14" fmla="*/ 137115 w 1924370"/>
              <a:gd name="connsiteY14" fmla="*/ 65345 h 419079"/>
              <a:gd name="connsiteX15" fmla="*/ 137115 w 1924370"/>
              <a:gd name="connsiteY15" fmla="*/ 345948 h 419079"/>
              <a:gd name="connsiteX16" fmla="*/ 308790 w 1924370"/>
              <a:gd name="connsiteY16" fmla="*/ 345948 h 419079"/>
              <a:gd name="connsiteX17" fmla="*/ 308790 w 1924370"/>
              <a:gd name="connsiteY17" fmla="*/ 292084 h 419079"/>
              <a:gd name="connsiteX18" fmla="*/ 248323 w 1924370"/>
              <a:gd name="connsiteY18" fmla="*/ 190665 h 419079"/>
              <a:gd name="connsiteX19" fmla="*/ 219576 w 1924370"/>
              <a:gd name="connsiteY19" fmla="*/ 198596 h 419079"/>
              <a:gd name="connsiteX20" fmla="*/ 269892 w 1924370"/>
              <a:gd name="connsiteY20" fmla="*/ 286836 h 419079"/>
              <a:gd name="connsiteX21" fmla="*/ 269892 w 1924370"/>
              <a:gd name="connsiteY21" fmla="*/ 330449 h 419079"/>
              <a:gd name="connsiteX22" fmla="*/ 238948 w 1924370"/>
              <a:gd name="connsiteY22" fmla="*/ 330449 h 419079"/>
              <a:gd name="connsiteX23" fmla="*/ 238948 w 1924370"/>
              <a:gd name="connsiteY23" fmla="*/ 236792 h 419079"/>
              <a:gd name="connsiteX24" fmla="*/ 203217 w 1924370"/>
              <a:gd name="connsiteY24" fmla="*/ 236792 h 419079"/>
              <a:gd name="connsiteX25" fmla="*/ 203217 w 1924370"/>
              <a:gd name="connsiteY25" fmla="*/ 330547 h 419079"/>
              <a:gd name="connsiteX26" fmla="*/ 175839 w 1924370"/>
              <a:gd name="connsiteY26" fmla="*/ 330547 h 419079"/>
              <a:gd name="connsiteX27" fmla="*/ 175839 w 1924370"/>
              <a:gd name="connsiteY27" fmla="*/ 79317 h 419079"/>
              <a:gd name="connsiteX28" fmla="*/ 203965 w 1924370"/>
              <a:gd name="connsiteY28" fmla="*/ 79342 h 419079"/>
              <a:gd name="connsiteX29" fmla="*/ 241740 w 1924370"/>
              <a:gd name="connsiteY29" fmla="*/ 95505 h 419079"/>
              <a:gd name="connsiteX30" fmla="*/ 252488 w 1924370"/>
              <a:gd name="connsiteY30" fmla="*/ 121205 h 419079"/>
              <a:gd name="connsiteX31" fmla="*/ 203217 w 1924370"/>
              <a:gd name="connsiteY31" fmla="*/ 121205 h 419079"/>
              <a:gd name="connsiteX32" fmla="*/ 203217 w 1924370"/>
              <a:gd name="connsiteY32" fmla="*/ 135028 h 419079"/>
              <a:gd name="connsiteX33" fmla="*/ 252886 w 1924370"/>
              <a:gd name="connsiteY33" fmla="*/ 135028 h 419079"/>
              <a:gd name="connsiteX34" fmla="*/ 241791 w 1924370"/>
              <a:gd name="connsiteY34" fmla="*/ 164572 h 419079"/>
              <a:gd name="connsiteX35" fmla="*/ 203167 w 1924370"/>
              <a:gd name="connsiteY35" fmla="*/ 183126 h 419079"/>
              <a:gd name="connsiteX36" fmla="*/ 202842 w 1924370"/>
              <a:gd name="connsiteY36" fmla="*/ 183126 h 419079"/>
              <a:gd name="connsiteX37" fmla="*/ 202842 w 1924370"/>
              <a:gd name="connsiteY37" fmla="*/ 197121 h 419079"/>
              <a:gd name="connsiteX38" fmla="*/ 219576 w 1924370"/>
              <a:gd name="connsiteY38" fmla="*/ 198596 h 419079"/>
              <a:gd name="connsiteX39" fmla="*/ 887243 w 1924370"/>
              <a:gd name="connsiteY39" fmla="*/ 87242 h 419079"/>
              <a:gd name="connsiteX40" fmla="*/ 870977 w 1924370"/>
              <a:gd name="connsiteY40" fmla="*/ 98682 h 419079"/>
              <a:gd name="connsiteX41" fmla="*/ 838274 w 1924370"/>
              <a:gd name="connsiteY41" fmla="*/ 81685 h 419079"/>
              <a:gd name="connsiteX42" fmla="*/ 798999 w 1924370"/>
              <a:gd name="connsiteY42" fmla="*/ 121561 h 419079"/>
              <a:gd name="connsiteX43" fmla="*/ 838274 w 1924370"/>
              <a:gd name="connsiteY43" fmla="*/ 161438 h 419079"/>
              <a:gd name="connsiteX44" fmla="*/ 870977 w 1924370"/>
              <a:gd name="connsiteY44" fmla="*/ 144441 h 419079"/>
              <a:gd name="connsiteX45" fmla="*/ 887243 w 1924370"/>
              <a:gd name="connsiteY45" fmla="*/ 155881 h 419079"/>
              <a:gd name="connsiteX46" fmla="*/ 838274 w 1924370"/>
              <a:gd name="connsiteY46" fmla="*/ 181212 h 419079"/>
              <a:gd name="connsiteX47" fmla="*/ 778290 w 1924370"/>
              <a:gd name="connsiteY47" fmla="*/ 121561 h 419079"/>
              <a:gd name="connsiteX48" fmla="*/ 838274 w 1924370"/>
              <a:gd name="connsiteY48" fmla="*/ 61911 h 419079"/>
              <a:gd name="connsiteX49" fmla="*/ 887243 w 1924370"/>
              <a:gd name="connsiteY49" fmla="*/ 87242 h 419079"/>
              <a:gd name="connsiteX50" fmla="*/ 597671 w 1924370"/>
              <a:gd name="connsiteY50" fmla="*/ 64362 h 419079"/>
              <a:gd name="connsiteX51" fmla="*/ 559055 w 1924370"/>
              <a:gd name="connsiteY51" fmla="*/ 64362 h 419079"/>
              <a:gd name="connsiteX52" fmla="*/ 559055 w 1924370"/>
              <a:gd name="connsiteY52" fmla="*/ 178761 h 419079"/>
              <a:gd name="connsiteX53" fmla="*/ 600795 w 1924370"/>
              <a:gd name="connsiteY53" fmla="*/ 178761 h 419079"/>
              <a:gd name="connsiteX54" fmla="*/ 634812 w 1924370"/>
              <a:gd name="connsiteY54" fmla="*/ 148036 h 419079"/>
              <a:gd name="connsiteX55" fmla="*/ 610985 w 1924370"/>
              <a:gd name="connsiteY55" fmla="*/ 118783 h 419079"/>
              <a:gd name="connsiteX56" fmla="*/ 628403 w 1924370"/>
              <a:gd name="connsiteY56" fmla="*/ 92471 h 419079"/>
              <a:gd name="connsiteX57" fmla="*/ 597671 w 1924370"/>
              <a:gd name="connsiteY57" fmla="*/ 64362 h 419079"/>
              <a:gd name="connsiteX58" fmla="*/ 579434 w 1924370"/>
              <a:gd name="connsiteY58" fmla="*/ 111756 h 419079"/>
              <a:gd name="connsiteX59" fmla="*/ 579434 w 1924370"/>
              <a:gd name="connsiteY59" fmla="*/ 81522 h 419079"/>
              <a:gd name="connsiteX60" fmla="*/ 591429 w 1924370"/>
              <a:gd name="connsiteY60" fmla="*/ 81522 h 419079"/>
              <a:gd name="connsiteX61" fmla="*/ 608847 w 1924370"/>
              <a:gd name="connsiteY61" fmla="*/ 96557 h 419079"/>
              <a:gd name="connsiteX62" fmla="*/ 593567 w 1924370"/>
              <a:gd name="connsiteY62" fmla="*/ 111756 h 419079"/>
              <a:gd name="connsiteX63" fmla="*/ 579434 w 1924370"/>
              <a:gd name="connsiteY63" fmla="*/ 111756 h 419079"/>
              <a:gd name="connsiteX64" fmla="*/ 579434 w 1924370"/>
              <a:gd name="connsiteY64" fmla="*/ 161601 h 419079"/>
              <a:gd name="connsiteX65" fmla="*/ 579434 w 1924370"/>
              <a:gd name="connsiteY65" fmla="*/ 128098 h 419079"/>
              <a:gd name="connsiteX66" fmla="*/ 594224 w 1924370"/>
              <a:gd name="connsiteY66" fmla="*/ 128098 h 419079"/>
              <a:gd name="connsiteX67" fmla="*/ 614438 w 1924370"/>
              <a:gd name="connsiteY67" fmla="*/ 144932 h 419079"/>
              <a:gd name="connsiteX68" fmla="*/ 594224 w 1924370"/>
              <a:gd name="connsiteY68" fmla="*/ 161601 h 419079"/>
              <a:gd name="connsiteX69" fmla="*/ 579434 w 1924370"/>
              <a:gd name="connsiteY69" fmla="*/ 161601 h 419079"/>
              <a:gd name="connsiteX70" fmla="*/ 689926 w 1924370"/>
              <a:gd name="connsiteY70" fmla="*/ 178761 h 419079"/>
              <a:gd name="connsiteX71" fmla="*/ 726900 w 1924370"/>
              <a:gd name="connsiteY71" fmla="*/ 142970 h 419079"/>
              <a:gd name="connsiteX72" fmla="*/ 689926 w 1924370"/>
              <a:gd name="connsiteY72" fmla="*/ 107180 h 419079"/>
              <a:gd name="connsiteX73" fmla="*/ 671026 w 1924370"/>
              <a:gd name="connsiteY73" fmla="*/ 107343 h 419079"/>
              <a:gd name="connsiteX74" fmla="*/ 671026 w 1924370"/>
              <a:gd name="connsiteY74" fmla="*/ 64362 h 419079"/>
              <a:gd name="connsiteX75" fmla="*/ 650651 w 1924370"/>
              <a:gd name="connsiteY75" fmla="*/ 64362 h 419079"/>
              <a:gd name="connsiteX76" fmla="*/ 650651 w 1924370"/>
              <a:gd name="connsiteY76" fmla="*/ 178761 h 419079"/>
              <a:gd name="connsiteX77" fmla="*/ 689926 w 1924370"/>
              <a:gd name="connsiteY77" fmla="*/ 178761 h 419079"/>
              <a:gd name="connsiteX78" fmla="*/ 739390 w 1924370"/>
              <a:gd name="connsiteY78" fmla="*/ 64362 h 419079"/>
              <a:gd name="connsiteX79" fmla="*/ 739390 w 1924370"/>
              <a:gd name="connsiteY79" fmla="*/ 178761 h 419079"/>
              <a:gd name="connsiteX80" fmla="*/ 759771 w 1924370"/>
              <a:gd name="connsiteY80" fmla="*/ 178761 h 419079"/>
              <a:gd name="connsiteX81" fmla="*/ 759771 w 1924370"/>
              <a:gd name="connsiteY81" fmla="*/ 64362 h 419079"/>
              <a:gd name="connsiteX82" fmla="*/ 739390 w 1924370"/>
              <a:gd name="connsiteY82" fmla="*/ 64362 h 419079"/>
              <a:gd name="connsiteX83" fmla="*/ 687465 w 1924370"/>
              <a:gd name="connsiteY83" fmla="*/ 126138 h 419079"/>
              <a:gd name="connsiteX84" fmla="*/ 706525 w 1924370"/>
              <a:gd name="connsiteY84" fmla="*/ 143134 h 419079"/>
              <a:gd name="connsiteX85" fmla="*/ 687465 w 1924370"/>
              <a:gd name="connsiteY85" fmla="*/ 159967 h 419079"/>
              <a:gd name="connsiteX86" fmla="*/ 671026 w 1924370"/>
              <a:gd name="connsiteY86" fmla="*/ 159967 h 419079"/>
              <a:gd name="connsiteX87" fmla="*/ 671026 w 1924370"/>
              <a:gd name="connsiteY87" fmla="*/ 126138 h 419079"/>
              <a:gd name="connsiteX88" fmla="*/ 687465 w 1924370"/>
              <a:gd name="connsiteY88" fmla="*/ 126138 h 419079"/>
              <a:gd name="connsiteX89" fmla="*/ 903491 w 1924370"/>
              <a:gd name="connsiteY89" fmla="*/ 178761 h 419079"/>
              <a:gd name="connsiteX90" fmla="*/ 1048767 w 1924370"/>
              <a:gd name="connsiteY90" fmla="*/ 178761 h 419079"/>
              <a:gd name="connsiteX91" fmla="*/ 1048767 w 1924370"/>
              <a:gd name="connsiteY91" fmla="*/ 64362 h 419079"/>
              <a:gd name="connsiteX92" fmla="*/ 1028386 w 1924370"/>
              <a:gd name="connsiteY92" fmla="*/ 64362 h 419079"/>
              <a:gd name="connsiteX93" fmla="*/ 1028386 w 1924370"/>
              <a:gd name="connsiteY93" fmla="*/ 159967 h 419079"/>
              <a:gd name="connsiteX94" fmla="*/ 986316 w 1924370"/>
              <a:gd name="connsiteY94" fmla="*/ 159967 h 419079"/>
              <a:gd name="connsiteX95" fmla="*/ 986316 w 1924370"/>
              <a:gd name="connsiteY95" fmla="*/ 64362 h 419079"/>
              <a:gd name="connsiteX96" fmla="*/ 965941 w 1924370"/>
              <a:gd name="connsiteY96" fmla="*/ 64362 h 419079"/>
              <a:gd name="connsiteX97" fmla="*/ 965941 w 1924370"/>
              <a:gd name="connsiteY97" fmla="*/ 159967 h 419079"/>
              <a:gd name="connsiteX98" fmla="*/ 923871 w 1924370"/>
              <a:gd name="connsiteY98" fmla="*/ 159967 h 419079"/>
              <a:gd name="connsiteX99" fmla="*/ 923871 w 1924370"/>
              <a:gd name="connsiteY99" fmla="*/ 64362 h 419079"/>
              <a:gd name="connsiteX100" fmla="*/ 903491 w 1924370"/>
              <a:gd name="connsiteY100" fmla="*/ 64362 h 419079"/>
              <a:gd name="connsiteX101" fmla="*/ 903491 w 1924370"/>
              <a:gd name="connsiteY101" fmla="*/ 178761 h 419079"/>
              <a:gd name="connsiteX102" fmla="*/ 1106347 w 1924370"/>
              <a:gd name="connsiteY102" fmla="*/ 64362 h 419079"/>
              <a:gd name="connsiteX103" fmla="*/ 1122618 w 1924370"/>
              <a:gd name="connsiteY103" fmla="*/ 64362 h 419079"/>
              <a:gd name="connsiteX104" fmla="*/ 1167644 w 1924370"/>
              <a:gd name="connsiteY104" fmla="*/ 178761 h 419079"/>
              <a:gd name="connsiteX105" fmla="*/ 1146284 w 1924370"/>
              <a:gd name="connsiteY105" fmla="*/ 178761 h 419079"/>
              <a:gd name="connsiteX106" fmla="*/ 1134779 w 1924370"/>
              <a:gd name="connsiteY106" fmla="*/ 149181 h 419079"/>
              <a:gd name="connsiteX107" fmla="*/ 1094024 w 1924370"/>
              <a:gd name="connsiteY107" fmla="*/ 149181 h 419079"/>
              <a:gd name="connsiteX108" fmla="*/ 1082519 w 1924370"/>
              <a:gd name="connsiteY108" fmla="*/ 178761 h 419079"/>
              <a:gd name="connsiteX109" fmla="*/ 1061159 w 1924370"/>
              <a:gd name="connsiteY109" fmla="*/ 178761 h 419079"/>
              <a:gd name="connsiteX110" fmla="*/ 1106347 w 1924370"/>
              <a:gd name="connsiteY110" fmla="*/ 64362 h 419079"/>
              <a:gd name="connsiteX111" fmla="*/ 1100433 w 1924370"/>
              <a:gd name="connsiteY111" fmla="*/ 131531 h 419079"/>
              <a:gd name="connsiteX112" fmla="*/ 1128203 w 1924370"/>
              <a:gd name="connsiteY112" fmla="*/ 131531 h 419079"/>
              <a:gd name="connsiteX113" fmla="*/ 1114399 w 1924370"/>
              <a:gd name="connsiteY113" fmla="*/ 96394 h 419079"/>
              <a:gd name="connsiteX114" fmla="*/ 1100433 w 1924370"/>
              <a:gd name="connsiteY114" fmla="*/ 131531 h 419079"/>
              <a:gd name="connsiteX115" fmla="*/ 1219369 w 1924370"/>
              <a:gd name="connsiteY115" fmla="*/ 64362 h 419079"/>
              <a:gd name="connsiteX116" fmla="*/ 1180913 w 1924370"/>
              <a:gd name="connsiteY116" fmla="*/ 102114 h 419079"/>
              <a:gd name="connsiteX117" fmla="*/ 1207368 w 1924370"/>
              <a:gd name="connsiteY117" fmla="*/ 136270 h 419079"/>
              <a:gd name="connsiteX118" fmla="*/ 1197512 w 1924370"/>
              <a:gd name="connsiteY118" fmla="*/ 146333 h 419079"/>
              <a:gd name="connsiteX119" fmla="*/ 1179431 w 1924370"/>
              <a:gd name="connsiteY119" fmla="*/ 160621 h 419079"/>
              <a:gd name="connsiteX120" fmla="*/ 1174503 w 1924370"/>
              <a:gd name="connsiteY120" fmla="*/ 159803 h 419079"/>
              <a:gd name="connsiteX121" fmla="*/ 1174503 w 1924370"/>
              <a:gd name="connsiteY121" fmla="*/ 178761 h 419079"/>
              <a:gd name="connsiteX122" fmla="*/ 1184527 w 1924370"/>
              <a:gd name="connsiteY122" fmla="*/ 180232 h 419079"/>
              <a:gd name="connsiteX123" fmla="*/ 1217882 w 1924370"/>
              <a:gd name="connsiteY123" fmla="*/ 152435 h 419079"/>
              <a:gd name="connsiteX124" fmla="*/ 1227582 w 1924370"/>
              <a:gd name="connsiteY124" fmla="*/ 139212 h 419079"/>
              <a:gd name="connsiteX125" fmla="*/ 1236948 w 1924370"/>
              <a:gd name="connsiteY125" fmla="*/ 139212 h 419079"/>
              <a:gd name="connsiteX126" fmla="*/ 1236948 w 1924370"/>
              <a:gd name="connsiteY126" fmla="*/ 178761 h 419079"/>
              <a:gd name="connsiteX127" fmla="*/ 1257329 w 1924370"/>
              <a:gd name="connsiteY127" fmla="*/ 178761 h 419079"/>
              <a:gd name="connsiteX128" fmla="*/ 1257329 w 1924370"/>
              <a:gd name="connsiteY128" fmla="*/ 64362 h 419079"/>
              <a:gd name="connsiteX129" fmla="*/ 1219369 w 1924370"/>
              <a:gd name="connsiteY129" fmla="*/ 64362 h 419079"/>
              <a:gd name="connsiteX130" fmla="*/ 1221340 w 1924370"/>
              <a:gd name="connsiteY130" fmla="*/ 120418 h 419079"/>
              <a:gd name="connsiteX131" fmla="*/ 1201288 w 1924370"/>
              <a:gd name="connsiteY131" fmla="*/ 101950 h 419079"/>
              <a:gd name="connsiteX132" fmla="*/ 1221340 w 1924370"/>
              <a:gd name="connsiteY132" fmla="*/ 83156 h 419079"/>
              <a:gd name="connsiteX133" fmla="*/ 1236948 w 1924370"/>
              <a:gd name="connsiteY133" fmla="*/ 83156 h 419079"/>
              <a:gd name="connsiteX134" fmla="*/ 1236948 w 1924370"/>
              <a:gd name="connsiteY134" fmla="*/ 120418 h 419079"/>
              <a:gd name="connsiteX135" fmla="*/ 1221340 w 1924370"/>
              <a:gd name="connsiteY135" fmla="*/ 120418 h 419079"/>
              <a:gd name="connsiteX136" fmla="*/ 1463453 w 1924370"/>
              <a:gd name="connsiteY136" fmla="*/ 178761 h 419079"/>
              <a:gd name="connsiteX137" fmla="*/ 1318183 w 1924370"/>
              <a:gd name="connsiteY137" fmla="*/ 178761 h 419079"/>
              <a:gd name="connsiteX138" fmla="*/ 1318183 w 1924370"/>
              <a:gd name="connsiteY138" fmla="*/ 64362 h 419079"/>
              <a:gd name="connsiteX139" fmla="*/ 1338563 w 1924370"/>
              <a:gd name="connsiteY139" fmla="*/ 64362 h 419079"/>
              <a:gd name="connsiteX140" fmla="*/ 1338563 w 1924370"/>
              <a:gd name="connsiteY140" fmla="*/ 159967 h 419079"/>
              <a:gd name="connsiteX141" fmla="*/ 1380633 w 1924370"/>
              <a:gd name="connsiteY141" fmla="*/ 159967 h 419079"/>
              <a:gd name="connsiteX142" fmla="*/ 1380633 w 1924370"/>
              <a:gd name="connsiteY142" fmla="*/ 64362 h 419079"/>
              <a:gd name="connsiteX143" fmla="*/ 1401008 w 1924370"/>
              <a:gd name="connsiteY143" fmla="*/ 64362 h 419079"/>
              <a:gd name="connsiteX144" fmla="*/ 1401008 w 1924370"/>
              <a:gd name="connsiteY144" fmla="*/ 159967 h 419079"/>
              <a:gd name="connsiteX145" fmla="*/ 1443078 w 1924370"/>
              <a:gd name="connsiteY145" fmla="*/ 159967 h 419079"/>
              <a:gd name="connsiteX146" fmla="*/ 1443078 w 1924370"/>
              <a:gd name="connsiteY146" fmla="*/ 64362 h 419079"/>
              <a:gd name="connsiteX147" fmla="*/ 1463453 w 1924370"/>
              <a:gd name="connsiteY147" fmla="*/ 64362 h 419079"/>
              <a:gd name="connsiteX148" fmla="*/ 1463453 w 1924370"/>
              <a:gd name="connsiteY148" fmla="*/ 178761 h 419079"/>
              <a:gd name="connsiteX149" fmla="*/ 1505263 w 1924370"/>
              <a:gd name="connsiteY149" fmla="*/ 64362 h 419079"/>
              <a:gd name="connsiteX150" fmla="*/ 1484888 w 1924370"/>
              <a:gd name="connsiteY150" fmla="*/ 64362 h 419079"/>
              <a:gd name="connsiteX151" fmla="*/ 1484888 w 1924370"/>
              <a:gd name="connsiteY151" fmla="*/ 178761 h 419079"/>
              <a:gd name="connsiteX152" fmla="*/ 1505263 w 1924370"/>
              <a:gd name="connsiteY152" fmla="*/ 178761 h 419079"/>
              <a:gd name="connsiteX153" fmla="*/ 1505263 w 1924370"/>
              <a:gd name="connsiteY153" fmla="*/ 128916 h 419079"/>
              <a:gd name="connsiteX154" fmla="*/ 1514629 w 1924370"/>
              <a:gd name="connsiteY154" fmla="*/ 128916 h 419079"/>
              <a:gd name="connsiteX155" fmla="*/ 1532024 w 1924370"/>
              <a:gd name="connsiteY155" fmla="*/ 147701 h 419079"/>
              <a:gd name="connsiteX156" fmla="*/ 1570671 w 1924370"/>
              <a:gd name="connsiteY156" fmla="*/ 180232 h 419079"/>
              <a:gd name="connsiteX157" fmla="*/ 1580365 w 1924370"/>
              <a:gd name="connsiteY157" fmla="*/ 178761 h 419079"/>
              <a:gd name="connsiteX158" fmla="*/ 1580365 w 1924370"/>
              <a:gd name="connsiteY158" fmla="*/ 159803 h 419079"/>
              <a:gd name="connsiteX159" fmla="*/ 1579524 w 1924370"/>
              <a:gd name="connsiteY159" fmla="*/ 160016 h 419079"/>
              <a:gd name="connsiteX160" fmla="*/ 1575109 w 1924370"/>
              <a:gd name="connsiteY160" fmla="*/ 160784 h 419079"/>
              <a:gd name="connsiteX161" fmla="*/ 1550192 w 1924370"/>
              <a:gd name="connsiteY161" fmla="*/ 138126 h 419079"/>
              <a:gd name="connsiteX162" fmla="*/ 1532215 w 1924370"/>
              <a:gd name="connsiteY162" fmla="*/ 118947 h 419079"/>
              <a:gd name="connsiteX163" fmla="*/ 1575927 w 1924370"/>
              <a:gd name="connsiteY163" fmla="*/ 64362 h 419079"/>
              <a:gd name="connsiteX164" fmla="*/ 1552100 w 1924370"/>
              <a:gd name="connsiteY164" fmla="*/ 64362 h 419079"/>
              <a:gd name="connsiteX165" fmla="*/ 1515615 w 1924370"/>
              <a:gd name="connsiteY165" fmla="*/ 109958 h 419079"/>
              <a:gd name="connsiteX166" fmla="*/ 1505263 w 1924370"/>
              <a:gd name="connsiteY166" fmla="*/ 109958 h 419079"/>
              <a:gd name="connsiteX167" fmla="*/ 1505263 w 1924370"/>
              <a:gd name="connsiteY167" fmla="*/ 64362 h 419079"/>
              <a:gd name="connsiteX168" fmla="*/ 1583316 w 1924370"/>
              <a:gd name="connsiteY168" fmla="*/ 121561 h 419079"/>
              <a:gd name="connsiteX169" fmla="*/ 1642481 w 1924370"/>
              <a:gd name="connsiteY169" fmla="*/ 61911 h 419079"/>
              <a:gd name="connsiteX170" fmla="*/ 1701802 w 1924370"/>
              <a:gd name="connsiteY170" fmla="*/ 121561 h 419079"/>
              <a:gd name="connsiteX171" fmla="*/ 1642481 w 1924370"/>
              <a:gd name="connsiteY171" fmla="*/ 181212 h 419079"/>
              <a:gd name="connsiteX172" fmla="*/ 1583316 w 1924370"/>
              <a:gd name="connsiteY172" fmla="*/ 121561 h 419079"/>
              <a:gd name="connsiteX173" fmla="*/ 1604026 w 1924370"/>
              <a:gd name="connsiteY173" fmla="*/ 121561 h 419079"/>
              <a:gd name="connsiteX174" fmla="*/ 1642481 w 1924370"/>
              <a:gd name="connsiteY174" fmla="*/ 161438 h 419079"/>
              <a:gd name="connsiteX175" fmla="*/ 1681099 w 1924370"/>
              <a:gd name="connsiteY175" fmla="*/ 121561 h 419079"/>
              <a:gd name="connsiteX176" fmla="*/ 1642481 w 1924370"/>
              <a:gd name="connsiteY176" fmla="*/ 81685 h 419079"/>
              <a:gd name="connsiteX177" fmla="*/ 1604026 w 1924370"/>
              <a:gd name="connsiteY177" fmla="*/ 121561 h 419079"/>
              <a:gd name="connsiteX178" fmla="*/ 1785417 w 1924370"/>
              <a:gd name="connsiteY178" fmla="*/ 178761 h 419079"/>
              <a:gd name="connsiteX179" fmla="*/ 1805625 w 1924370"/>
              <a:gd name="connsiteY179" fmla="*/ 178761 h 419079"/>
              <a:gd name="connsiteX180" fmla="*/ 1805625 w 1924370"/>
              <a:gd name="connsiteY180" fmla="*/ 64362 h 419079"/>
              <a:gd name="connsiteX181" fmla="*/ 1728886 w 1924370"/>
              <a:gd name="connsiteY181" fmla="*/ 64362 h 419079"/>
              <a:gd name="connsiteX182" fmla="*/ 1705053 w 1924370"/>
              <a:gd name="connsiteY182" fmla="*/ 160784 h 419079"/>
              <a:gd name="connsiteX183" fmla="*/ 1700828 w 1924370"/>
              <a:gd name="connsiteY183" fmla="*/ 160067 h 419079"/>
              <a:gd name="connsiteX184" fmla="*/ 1699301 w 1924370"/>
              <a:gd name="connsiteY184" fmla="*/ 159640 h 419079"/>
              <a:gd name="connsiteX185" fmla="*/ 1699301 w 1924370"/>
              <a:gd name="connsiteY185" fmla="*/ 178761 h 419079"/>
              <a:gd name="connsiteX186" fmla="*/ 1709987 w 1924370"/>
              <a:gd name="connsiteY186" fmla="*/ 180232 h 419079"/>
              <a:gd name="connsiteX187" fmla="*/ 1746961 w 1924370"/>
              <a:gd name="connsiteY187" fmla="*/ 82829 h 419079"/>
              <a:gd name="connsiteX188" fmla="*/ 1785417 w 1924370"/>
              <a:gd name="connsiteY188" fmla="*/ 82829 h 419079"/>
              <a:gd name="connsiteX189" fmla="*/ 1785417 w 1924370"/>
              <a:gd name="connsiteY189" fmla="*/ 178761 h 419079"/>
              <a:gd name="connsiteX190" fmla="*/ 1863073 w 1924370"/>
              <a:gd name="connsiteY190" fmla="*/ 64362 h 419079"/>
              <a:gd name="connsiteX191" fmla="*/ 1879344 w 1924370"/>
              <a:gd name="connsiteY191" fmla="*/ 64362 h 419079"/>
              <a:gd name="connsiteX192" fmla="*/ 1924370 w 1924370"/>
              <a:gd name="connsiteY192" fmla="*/ 178761 h 419079"/>
              <a:gd name="connsiteX193" fmla="*/ 1903004 w 1924370"/>
              <a:gd name="connsiteY193" fmla="*/ 178761 h 419079"/>
              <a:gd name="connsiteX194" fmla="*/ 1891500 w 1924370"/>
              <a:gd name="connsiteY194" fmla="*/ 149181 h 419079"/>
              <a:gd name="connsiteX195" fmla="*/ 1850750 w 1924370"/>
              <a:gd name="connsiteY195" fmla="*/ 149181 h 419079"/>
              <a:gd name="connsiteX196" fmla="*/ 1839245 w 1924370"/>
              <a:gd name="connsiteY196" fmla="*/ 178761 h 419079"/>
              <a:gd name="connsiteX197" fmla="*/ 1817879 w 1924370"/>
              <a:gd name="connsiteY197" fmla="*/ 178761 h 419079"/>
              <a:gd name="connsiteX198" fmla="*/ 1863073 w 1924370"/>
              <a:gd name="connsiteY198" fmla="*/ 64362 h 419079"/>
              <a:gd name="connsiteX199" fmla="*/ 1857159 w 1924370"/>
              <a:gd name="connsiteY199" fmla="*/ 131531 h 419079"/>
              <a:gd name="connsiteX200" fmla="*/ 1884929 w 1924370"/>
              <a:gd name="connsiteY200" fmla="*/ 131531 h 419079"/>
              <a:gd name="connsiteX201" fmla="*/ 1871125 w 1924370"/>
              <a:gd name="connsiteY201" fmla="*/ 96394 h 419079"/>
              <a:gd name="connsiteX202" fmla="*/ 1857159 w 1924370"/>
              <a:gd name="connsiteY202" fmla="*/ 131531 h 419079"/>
              <a:gd name="connsiteX203" fmla="*/ 592086 w 1924370"/>
              <a:gd name="connsiteY203" fmla="*/ 283281 h 419079"/>
              <a:gd name="connsiteX204" fmla="*/ 592086 w 1924370"/>
              <a:gd name="connsiteY204" fmla="*/ 300604 h 419079"/>
              <a:gd name="connsiteX205" fmla="*/ 641879 w 1924370"/>
              <a:gd name="connsiteY205" fmla="*/ 300604 h 419079"/>
              <a:gd name="connsiteX206" fmla="*/ 603423 w 1924370"/>
              <a:gd name="connsiteY206" fmla="*/ 333943 h 419079"/>
              <a:gd name="connsiteX207" fmla="*/ 570722 w 1924370"/>
              <a:gd name="connsiteY207" fmla="*/ 316947 h 419079"/>
              <a:gd name="connsiteX208" fmla="*/ 554453 w 1924370"/>
              <a:gd name="connsiteY208" fmla="*/ 328387 h 419079"/>
              <a:gd name="connsiteX209" fmla="*/ 603423 w 1924370"/>
              <a:gd name="connsiteY209" fmla="*/ 353718 h 419079"/>
              <a:gd name="connsiteX210" fmla="*/ 663407 w 1924370"/>
              <a:gd name="connsiteY210" fmla="*/ 294067 h 419079"/>
              <a:gd name="connsiteX211" fmla="*/ 603423 w 1924370"/>
              <a:gd name="connsiteY211" fmla="*/ 234416 h 419079"/>
              <a:gd name="connsiteX212" fmla="*/ 554453 w 1924370"/>
              <a:gd name="connsiteY212" fmla="*/ 259748 h 419079"/>
              <a:gd name="connsiteX213" fmla="*/ 570722 w 1924370"/>
              <a:gd name="connsiteY213" fmla="*/ 271187 h 419079"/>
              <a:gd name="connsiteX214" fmla="*/ 603423 w 1924370"/>
              <a:gd name="connsiteY214" fmla="*/ 254191 h 419079"/>
              <a:gd name="connsiteX215" fmla="*/ 640893 w 1924370"/>
              <a:gd name="connsiteY215" fmla="*/ 283281 h 419079"/>
              <a:gd name="connsiteX216" fmla="*/ 592086 w 1924370"/>
              <a:gd name="connsiteY216" fmla="*/ 283281 h 419079"/>
              <a:gd name="connsiteX217" fmla="*/ 681943 w 1924370"/>
              <a:gd name="connsiteY217" fmla="*/ 236868 h 419079"/>
              <a:gd name="connsiteX218" fmla="*/ 702324 w 1924370"/>
              <a:gd name="connsiteY218" fmla="*/ 236868 h 419079"/>
              <a:gd name="connsiteX219" fmla="*/ 702324 w 1924370"/>
              <a:gd name="connsiteY219" fmla="*/ 282464 h 419079"/>
              <a:gd name="connsiteX220" fmla="*/ 712675 w 1924370"/>
              <a:gd name="connsiteY220" fmla="*/ 282464 h 419079"/>
              <a:gd name="connsiteX221" fmla="*/ 749160 w 1924370"/>
              <a:gd name="connsiteY221" fmla="*/ 236868 h 419079"/>
              <a:gd name="connsiteX222" fmla="*/ 772987 w 1924370"/>
              <a:gd name="connsiteY222" fmla="*/ 236868 h 419079"/>
              <a:gd name="connsiteX223" fmla="*/ 729275 w 1924370"/>
              <a:gd name="connsiteY223" fmla="*/ 291452 h 419079"/>
              <a:gd name="connsiteX224" fmla="*/ 747252 w 1924370"/>
              <a:gd name="connsiteY224" fmla="*/ 310632 h 419079"/>
              <a:gd name="connsiteX225" fmla="*/ 772163 w 1924370"/>
              <a:gd name="connsiteY225" fmla="*/ 333290 h 419079"/>
              <a:gd name="connsiteX226" fmla="*/ 776578 w 1924370"/>
              <a:gd name="connsiteY226" fmla="*/ 332522 h 419079"/>
              <a:gd name="connsiteX227" fmla="*/ 776982 w 1924370"/>
              <a:gd name="connsiteY227" fmla="*/ 332419 h 419079"/>
              <a:gd name="connsiteX228" fmla="*/ 777426 w 1924370"/>
              <a:gd name="connsiteY228" fmla="*/ 332309 h 419079"/>
              <a:gd name="connsiteX229" fmla="*/ 777426 w 1924370"/>
              <a:gd name="connsiteY229" fmla="*/ 351266 h 419079"/>
              <a:gd name="connsiteX230" fmla="*/ 767725 w 1924370"/>
              <a:gd name="connsiteY230" fmla="*/ 352737 h 419079"/>
              <a:gd name="connsiteX231" fmla="*/ 729085 w 1924370"/>
              <a:gd name="connsiteY231" fmla="*/ 320207 h 419079"/>
              <a:gd name="connsiteX232" fmla="*/ 711690 w 1924370"/>
              <a:gd name="connsiteY232" fmla="*/ 301421 h 419079"/>
              <a:gd name="connsiteX233" fmla="*/ 702324 w 1924370"/>
              <a:gd name="connsiteY233" fmla="*/ 301421 h 419079"/>
              <a:gd name="connsiteX234" fmla="*/ 702324 w 1924370"/>
              <a:gd name="connsiteY234" fmla="*/ 351266 h 419079"/>
              <a:gd name="connsiteX235" fmla="*/ 681943 w 1924370"/>
              <a:gd name="connsiteY235" fmla="*/ 351266 h 419079"/>
              <a:gd name="connsiteX236" fmla="*/ 681943 w 1924370"/>
              <a:gd name="connsiteY236" fmla="*/ 236868 h 419079"/>
              <a:gd name="connsiteX237" fmla="*/ 839536 w 1924370"/>
              <a:gd name="connsiteY237" fmla="*/ 234416 h 419079"/>
              <a:gd name="connsiteX238" fmla="*/ 780377 w 1924370"/>
              <a:gd name="connsiteY238" fmla="*/ 294067 h 419079"/>
              <a:gd name="connsiteX239" fmla="*/ 839536 w 1924370"/>
              <a:gd name="connsiteY239" fmla="*/ 353718 h 419079"/>
              <a:gd name="connsiteX240" fmla="*/ 898862 w 1924370"/>
              <a:gd name="connsiteY240" fmla="*/ 294067 h 419079"/>
              <a:gd name="connsiteX241" fmla="*/ 839536 w 1924370"/>
              <a:gd name="connsiteY241" fmla="*/ 234416 h 419079"/>
              <a:gd name="connsiteX242" fmla="*/ 839536 w 1924370"/>
              <a:gd name="connsiteY242" fmla="*/ 333943 h 419079"/>
              <a:gd name="connsiteX243" fmla="*/ 801080 w 1924370"/>
              <a:gd name="connsiteY243" fmla="*/ 294067 h 419079"/>
              <a:gd name="connsiteX244" fmla="*/ 839536 w 1924370"/>
              <a:gd name="connsiteY244" fmla="*/ 254191 h 419079"/>
              <a:gd name="connsiteX245" fmla="*/ 878153 w 1924370"/>
              <a:gd name="connsiteY245" fmla="*/ 294067 h 419079"/>
              <a:gd name="connsiteX246" fmla="*/ 839536 w 1924370"/>
              <a:gd name="connsiteY246" fmla="*/ 333943 h 419079"/>
              <a:gd name="connsiteX247" fmla="*/ 917456 w 1924370"/>
              <a:gd name="connsiteY247" fmla="*/ 236868 h 419079"/>
              <a:gd name="connsiteX248" fmla="*/ 937831 w 1924370"/>
              <a:gd name="connsiteY248" fmla="*/ 236868 h 419079"/>
              <a:gd name="connsiteX249" fmla="*/ 937831 w 1924370"/>
              <a:gd name="connsiteY249" fmla="*/ 282464 h 419079"/>
              <a:gd name="connsiteX250" fmla="*/ 997486 w 1924370"/>
              <a:gd name="connsiteY250" fmla="*/ 282464 h 419079"/>
              <a:gd name="connsiteX251" fmla="*/ 997486 w 1924370"/>
              <a:gd name="connsiteY251" fmla="*/ 236868 h 419079"/>
              <a:gd name="connsiteX252" fmla="*/ 1017861 w 1924370"/>
              <a:gd name="connsiteY252" fmla="*/ 236868 h 419079"/>
              <a:gd name="connsiteX253" fmla="*/ 1017861 w 1924370"/>
              <a:gd name="connsiteY253" fmla="*/ 351266 h 419079"/>
              <a:gd name="connsiteX254" fmla="*/ 997486 w 1924370"/>
              <a:gd name="connsiteY254" fmla="*/ 351266 h 419079"/>
              <a:gd name="connsiteX255" fmla="*/ 997486 w 1924370"/>
              <a:gd name="connsiteY255" fmla="*/ 301421 h 419079"/>
              <a:gd name="connsiteX256" fmla="*/ 937831 w 1924370"/>
              <a:gd name="connsiteY256" fmla="*/ 301421 h 419079"/>
              <a:gd name="connsiteX257" fmla="*/ 937831 w 1924370"/>
              <a:gd name="connsiteY257" fmla="*/ 351266 h 419079"/>
              <a:gd name="connsiteX258" fmla="*/ 917456 w 1924370"/>
              <a:gd name="connsiteY258" fmla="*/ 351266 h 419079"/>
              <a:gd name="connsiteX259" fmla="*/ 917456 w 1924370"/>
              <a:gd name="connsiteY259" fmla="*/ 236868 h 419079"/>
              <a:gd name="connsiteX260" fmla="*/ 1095592 w 1924370"/>
              <a:gd name="connsiteY260" fmla="*/ 234416 h 419079"/>
              <a:gd name="connsiteX261" fmla="*/ 1036426 w 1924370"/>
              <a:gd name="connsiteY261" fmla="*/ 294067 h 419079"/>
              <a:gd name="connsiteX262" fmla="*/ 1095592 w 1924370"/>
              <a:gd name="connsiteY262" fmla="*/ 353718 h 419079"/>
              <a:gd name="connsiteX263" fmla="*/ 1154912 w 1924370"/>
              <a:gd name="connsiteY263" fmla="*/ 294067 h 419079"/>
              <a:gd name="connsiteX264" fmla="*/ 1095592 w 1924370"/>
              <a:gd name="connsiteY264" fmla="*/ 234416 h 419079"/>
              <a:gd name="connsiteX265" fmla="*/ 1095592 w 1924370"/>
              <a:gd name="connsiteY265" fmla="*/ 333943 h 419079"/>
              <a:gd name="connsiteX266" fmla="*/ 1057136 w 1924370"/>
              <a:gd name="connsiteY266" fmla="*/ 294067 h 419079"/>
              <a:gd name="connsiteX267" fmla="*/ 1095592 w 1924370"/>
              <a:gd name="connsiteY267" fmla="*/ 254191 h 419079"/>
              <a:gd name="connsiteX268" fmla="*/ 1134209 w 1924370"/>
              <a:gd name="connsiteY268" fmla="*/ 294067 h 419079"/>
              <a:gd name="connsiteX269" fmla="*/ 1095592 w 1924370"/>
              <a:gd name="connsiteY269" fmla="*/ 333943 h 419079"/>
              <a:gd name="connsiteX270" fmla="*/ 1294205 w 1924370"/>
              <a:gd name="connsiteY270" fmla="*/ 351266 h 419079"/>
              <a:gd name="connsiteX271" fmla="*/ 1273831 w 1924370"/>
              <a:gd name="connsiteY271" fmla="*/ 351266 h 419079"/>
              <a:gd name="connsiteX272" fmla="*/ 1267911 w 1924370"/>
              <a:gd name="connsiteY272" fmla="*/ 283281 h 419079"/>
              <a:gd name="connsiteX273" fmla="*/ 1235865 w 1924370"/>
              <a:gd name="connsiteY273" fmla="*/ 351266 h 419079"/>
              <a:gd name="connsiteX274" fmla="*/ 1225841 w 1924370"/>
              <a:gd name="connsiteY274" fmla="*/ 351266 h 419079"/>
              <a:gd name="connsiteX275" fmla="*/ 1193962 w 1924370"/>
              <a:gd name="connsiteY275" fmla="*/ 283281 h 419079"/>
              <a:gd name="connsiteX276" fmla="*/ 1188048 w 1924370"/>
              <a:gd name="connsiteY276" fmla="*/ 351266 h 419079"/>
              <a:gd name="connsiteX277" fmla="*/ 1167668 w 1924370"/>
              <a:gd name="connsiteY277" fmla="*/ 351266 h 419079"/>
              <a:gd name="connsiteX278" fmla="*/ 1177529 w 1924370"/>
              <a:gd name="connsiteY278" fmla="*/ 236868 h 419079"/>
              <a:gd name="connsiteX279" fmla="*/ 1192648 w 1924370"/>
              <a:gd name="connsiteY279" fmla="*/ 236868 h 419079"/>
              <a:gd name="connsiteX280" fmla="*/ 1230775 w 1924370"/>
              <a:gd name="connsiteY280" fmla="*/ 315639 h 419079"/>
              <a:gd name="connsiteX281" fmla="*/ 1269064 w 1924370"/>
              <a:gd name="connsiteY281" fmla="*/ 236868 h 419079"/>
              <a:gd name="connsiteX282" fmla="*/ 1284344 w 1924370"/>
              <a:gd name="connsiteY282" fmla="*/ 236868 h 419079"/>
              <a:gd name="connsiteX283" fmla="*/ 1294205 w 1924370"/>
              <a:gd name="connsiteY283" fmla="*/ 351266 h 419079"/>
              <a:gd name="connsiteX284" fmla="*/ 1332823 w 1924370"/>
              <a:gd name="connsiteY284" fmla="*/ 236868 h 419079"/>
              <a:gd name="connsiteX285" fmla="*/ 1312448 w 1924370"/>
              <a:gd name="connsiteY285" fmla="*/ 236868 h 419079"/>
              <a:gd name="connsiteX286" fmla="*/ 1312448 w 1924370"/>
              <a:gd name="connsiteY286" fmla="*/ 351266 h 419079"/>
              <a:gd name="connsiteX287" fmla="*/ 1329537 w 1924370"/>
              <a:gd name="connsiteY287" fmla="*/ 351266 h 419079"/>
              <a:gd name="connsiteX288" fmla="*/ 1389192 w 1924370"/>
              <a:gd name="connsiteY288" fmla="*/ 272495 h 419079"/>
              <a:gd name="connsiteX289" fmla="*/ 1389192 w 1924370"/>
              <a:gd name="connsiteY289" fmla="*/ 351266 h 419079"/>
              <a:gd name="connsiteX290" fmla="*/ 1409567 w 1924370"/>
              <a:gd name="connsiteY290" fmla="*/ 351266 h 419079"/>
              <a:gd name="connsiteX291" fmla="*/ 1409567 w 1924370"/>
              <a:gd name="connsiteY291" fmla="*/ 236868 h 419079"/>
              <a:gd name="connsiteX292" fmla="*/ 1392478 w 1924370"/>
              <a:gd name="connsiteY292" fmla="*/ 236868 h 419079"/>
              <a:gd name="connsiteX293" fmla="*/ 1332823 w 1924370"/>
              <a:gd name="connsiteY293" fmla="*/ 315803 h 419079"/>
              <a:gd name="connsiteX294" fmla="*/ 1332823 w 1924370"/>
              <a:gd name="connsiteY294" fmla="*/ 236868 h 419079"/>
              <a:gd name="connsiteX295" fmla="*/ 1431003 w 1924370"/>
              <a:gd name="connsiteY295" fmla="*/ 236868 h 419079"/>
              <a:gd name="connsiteX296" fmla="*/ 1451384 w 1924370"/>
              <a:gd name="connsiteY296" fmla="*/ 236868 h 419079"/>
              <a:gd name="connsiteX297" fmla="*/ 1451384 w 1924370"/>
              <a:gd name="connsiteY297" fmla="*/ 282464 h 419079"/>
              <a:gd name="connsiteX298" fmla="*/ 1461735 w 1924370"/>
              <a:gd name="connsiteY298" fmla="*/ 282464 h 419079"/>
              <a:gd name="connsiteX299" fmla="*/ 1498214 w 1924370"/>
              <a:gd name="connsiteY299" fmla="*/ 236868 h 419079"/>
              <a:gd name="connsiteX300" fmla="*/ 1522042 w 1924370"/>
              <a:gd name="connsiteY300" fmla="*/ 236868 h 419079"/>
              <a:gd name="connsiteX301" fmla="*/ 1478329 w 1924370"/>
              <a:gd name="connsiteY301" fmla="*/ 291452 h 419079"/>
              <a:gd name="connsiteX302" fmla="*/ 1496312 w 1924370"/>
              <a:gd name="connsiteY302" fmla="*/ 310632 h 419079"/>
              <a:gd name="connsiteX303" fmla="*/ 1521223 w 1924370"/>
              <a:gd name="connsiteY303" fmla="*/ 333290 h 419079"/>
              <a:gd name="connsiteX304" fmla="*/ 1525638 w 1924370"/>
              <a:gd name="connsiteY304" fmla="*/ 332522 h 419079"/>
              <a:gd name="connsiteX305" fmla="*/ 1526480 w 1924370"/>
              <a:gd name="connsiteY305" fmla="*/ 332309 h 419079"/>
              <a:gd name="connsiteX306" fmla="*/ 1526480 w 1924370"/>
              <a:gd name="connsiteY306" fmla="*/ 351266 h 419079"/>
              <a:gd name="connsiteX307" fmla="*/ 1516785 w 1924370"/>
              <a:gd name="connsiteY307" fmla="*/ 352737 h 419079"/>
              <a:gd name="connsiteX308" fmla="*/ 1478145 w 1924370"/>
              <a:gd name="connsiteY308" fmla="*/ 320207 h 419079"/>
              <a:gd name="connsiteX309" fmla="*/ 1460750 w 1924370"/>
              <a:gd name="connsiteY309" fmla="*/ 301421 h 419079"/>
              <a:gd name="connsiteX310" fmla="*/ 1451384 w 1924370"/>
              <a:gd name="connsiteY310" fmla="*/ 301421 h 419079"/>
              <a:gd name="connsiteX311" fmla="*/ 1451384 w 1924370"/>
              <a:gd name="connsiteY311" fmla="*/ 351266 h 419079"/>
              <a:gd name="connsiteX312" fmla="*/ 1431003 w 1924370"/>
              <a:gd name="connsiteY312" fmla="*/ 351266 h 419079"/>
              <a:gd name="connsiteX313" fmla="*/ 1431003 w 1924370"/>
              <a:gd name="connsiteY313" fmla="*/ 236868 h 419079"/>
              <a:gd name="connsiteX314" fmla="*/ 1558866 w 1924370"/>
              <a:gd name="connsiteY314" fmla="*/ 236868 h 419079"/>
              <a:gd name="connsiteX315" fmla="*/ 1538486 w 1924370"/>
              <a:gd name="connsiteY315" fmla="*/ 236868 h 419079"/>
              <a:gd name="connsiteX316" fmla="*/ 1538486 w 1924370"/>
              <a:gd name="connsiteY316" fmla="*/ 351266 h 419079"/>
              <a:gd name="connsiteX317" fmla="*/ 1555581 w 1924370"/>
              <a:gd name="connsiteY317" fmla="*/ 351266 h 419079"/>
              <a:gd name="connsiteX318" fmla="*/ 1615230 w 1924370"/>
              <a:gd name="connsiteY318" fmla="*/ 272495 h 419079"/>
              <a:gd name="connsiteX319" fmla="*/ 1615230 w 1924370"/>
              <a:gd name="connsiteY319" fmla="*/ 351266 h 419079"/>
              <a:gd name="connsiteX320" fmla="*/ 1635611 w 1924370"/>
              <a:gd name="connsiteY320" fmla="*/ 351266 h 419079"/>
              <a:gd name="connsiteX321" fmla="*/ 1635611 w 1924370"/>
              <a:gd name="connsiteY321" fmla="*/ 236868 h 419079"/>
              <a:gd name="connsiteX322" fmla="*/ 1618516 w 1924370"/>
              <a:gd name="connsiteY322" fmla="*/ 236868 h 419079"/>
              <a:gd name="connsiteX323" fmla="*/ 1558866 w 1924370"/>
              <a:gd name="connsiteY323" fmla="*/ 315803 h 419079"/>
              <a:gd name="connsiteX324" fmla="*/ 1558866 w 1924370"/>
              <a:gd name="connsiteY324" fmla="*/ 236868 h 41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</a:cxnLst>
            <a:rect l="l" t="t" r="r" b="b"/>
            <a:pathLst>
              <a:path w="1924370" h="419079">
                <a:moveTo>
                  <a:pt x="419780" y="251772"/>
                </a:moveTo>
                <a:cubicBezTo>
                  <a:pt x="400009" y="347260"/>
                  <a:pt x="314522" y="419079"/>
                  <a:pt x="212044" y="419079"/>
                </a:cubicBezTo>
                <a:cubicBezTo>
                  <a:pt x="109566" y="419079"/>
                  <a:pt x="24078" y="347241"/>
                  <a:pt x="4308" y="251765"/>
                </a:cubicBezTo>
                <a:cubicBezTo>
                  <a:pt x="1483" y="238125"/>
                  <a:pt x="0" y="224004"/>
                  <a:pt x="0" y="209540"/>
                </a:cubicBezTo>
                <a:cubicBezTo>
                  <a:pt x="0" y="93830"/>
                  <a:pt x="94926" y="0"/>
                  <a:pt x="212044" y="0"/>
                </a:cubicBezTo>
                <a:cubicBezTo>
                  <a:pt x="329161" y="0"/>
                  <a:pt x="424087" y="93805"/>
                  <a:pt x="424087" y="209540"/>
                </a:cubicBezTo>
                <a:cubicBezTo>
                  <a:pt x="424087" y="224006"/>
                  <a:pt x="422604" y="238131"/>
                  <a:pt x="419780" y="251772"/>
                </a:cubicBezTo>
                <a:close/>
                <a:moveTo>
                  <a:pt x="248323" y="190665"/>
                </a:moveTo>
                <a:cubicBezTo>
                  <a:pt x="262087" y="185072"/>
                  <a:pt x="270465" y="176497"/>
                  <a:pt x="275975" y="169992"/>
                </a:cubicBezTo>
                <a:cubicBezTo>
                  <a:pt x="286498" y="158067"/>
                  <a:pt x="290787" y="143455"/>
                  <a:pt x="290787" y="129607"/>
                </a:cubicBezTo>
                <a:cubicBezTo>
                  <a:pt x="290787" y="118445"/>
                  <a:pt x="287670" y="96121"/>
                  <a:pt x="267822" y="80770"/>
                </a:cubicBezTo>
                <a:cubicBezTo>
                  <a:pt x="254183" y="70372"/>
                  <a:pt x="242114" y="65370"/>
                  <a:pt x="213315" y="65370"/>
                </a:cubicBezTo>
                <a:lnTo>
                  <a:pt x="198728" y="65370"/>
                </a:lnTo>
                <a:cubicBezTo>
                  <a:pt x="198254" y="65345"/>
                  <a:pt x="197831" y="65345"/>
                  <a:pt x="197282" y="65345"/>
                </a:cubicBezTo>
                <a:lnTo>
                  <a:pt x="137115" y="65345"/>
                </a:lnTo>
                <a:lnTo>
                  <a:pt x="137115" y="345948"/>
                </a:lnTo>
                <a:lnTo>
                  <a:pt x="308790" y="345948"/>
                </a:lnTo>
                <a:lnTo>
                  <a:pt x="308790" y="292084"/>
                </a:lnTo>
                <a:cubicBezTo>
                  <a:pt x="308790" y="240537"/>
                  <a:pt x="291984" y="205893"/>
                  <a:pt x="248323" y="190665"/>
                </a:cubicBezTo>
                <a:close/>
                <a:moveTo>
                  <a:pt x="219576" y="198596"/>
                </a:moveTo>
                <a:cubicBezTo>
                  <a:pt x="255497" y="205455"/>
                  <a:pt x="269892" y="236062"/>
                  <a:pt x="269892" y="286836"/>
                </a:cubicBezTo>
                <a:lnTo>
                  <a:pt x="269892" y="330449"/>
                </a:lnTo>
                <a:lnTo>
                  <a:pt x="238948" y="330449"/>
                </a:lnTo>
                <a:lnTo>
                  <a:pt x="238948" y="236792"/>
                </a:lnTo>
                <a:lnTo>
                  <a:pt x="203217" y="236792"/>
                </a:lnTo>
                <a:lnTo>
                  <a:pt x="203217" y="330547"/>
                </a:lnTo>
                <a:lnTo>
                  <a:pt x="175839" y="330547"/>
                </a:lnTo>
                <a:lnTo>
                  <a:pt x="175839" y="79317"/>
                </a:lnTo>
                <a:lnTo>
                  <a:pt x="203965" y="79342"/>
                </a:lnTo>
                <a:cubicBezTo>
                  <a:pt x="214487" y="79342"/>
                  <a:pt x="230445" y="81657"/>
                  <a:pt x="241740" y="95505"/>
                </a:cubicBezTo>
                <a:cubicBezTo>
                  <a:pt x="247625" y="102527"/>
                  <a:pt x="251215" y="111842"/>
                  <a:pt x="252488" y="121205"/>
                </a:cubicBezTo>
                <a:lnTo>
                  <a:pt x="203217" y="121205"/>
                </a:lnTo>
                <a:lnTo>
                  <a:pt x="203217" y="135028"/>
                </a:lnTo>
                <a:lnTo>
                  <a:pt x="252886" y="135028"/>
                </a:lnTo>
                <a:cubicBezTo>
                  <a:pt x="252512" y="143948"/>
                  <a:pt x="250642" y="153952"/>
                  <a:pt x="241791" y="164572"/>
                </a:cubicBezTo>
                <a:cubicBezTo>
                  <a:pt x="234011" y="174181"/>
                  <a:pt x="221194" y="183126"/>
                  <a:pt x="203167" y="183126"/>
                </a:cubicBezTo>
                <a:lnTo>
                  <a:pt x="202842" y="183126"/>
                </a:lnTo>
                <a:lnTo>
                  <a:pt x="202842" y="197121"/>
                </a:lnTo>
                <a:cubicBezTo>
                  <a:pt x="208874" y="197121"/>
                  <a:pt x="214444" y="197616"/>
                  <a:pt x="219576" y="198596"/>
                </a:cubicBezTo>
                <a:close/>
                <a:moveTo>
                  <a:pt x="887243" y="87242"/>
                </a:moveTo>
                <a:lnTo>
                  <a:pt x="870977" y="98682"/>
                </a:lnTo>
                <a:cubicBezTo>
                  <a:pt x="864072" y="88386"/>
                  <a:pt x="852406" y="81685"/>
                  <a:pt x="838274" y="81685"/>
                </a:cubicBezTo>
                <a:cubicBezTo>
                  <a:pt x="815265" y="81685"/>
                  <a:pt x="798999" y="99335"/>
                  <a:pt x="798999" y="121561"/>
                </a:cubicBezTo>
                <a:cubicBezTo>
                  <a:pt x="798999" y="143787"/>
                  <a:pt x="815265" y="161438"/>
                  <a:pt x="838274" y="161438"/>
                </a:cubicBezTo>
                <a:cubicBezTo>
                  <a:pt x="852406" y="161438"/>
                  <a:pt x="864072" y="154737"/>
                  <a:pt x="870977" y="144441"/>
                </a:cubicBezTo>
                <a:lnTo>
                  <a:pt x="887243" y="155881"/>
                </a:lnTo>
                <a:cubicBezTo>
                  <a:pt x="876395" y="171243"/>
                  <a:pt x="858487" y="181212"/>
                  <a:pt x="838274" y="181212"/>
                </a:cubicBezTo>
                <a:cubicBezTo>
                  <a:pt x="805074" y="181212"/>
                  <a:pt x="778290" y="154574"/>
                  <a:pt x="778290" y="121561"/>
                </a:cubicBezTo>
                <a:cubicBezTo>
                  <a:pt x="778290" y="88549"/>
                  <a:pt x="805074" y="61911"/>
                  <a:pt x="838274" y="61911"/>
                </a:cubicBezTo>
                <a:cubicBezTo>
                  <a:pt x="858487" y="61911"/>
                  <a:pt x="876395" y="71880"/>
                  <a:pt x="887243" y="87242"/>
                </a:cubicBezTo>
                <a:close/>
                <a:moveTo>
                  <a:pt x="597671" y="64362"/>
                </a:moveTo>
                <a:lnTo>
                  <a:pt x="559055" y="64362"/>
                </a:lnTo>
                <a:lnTo>
                  <a:pt x="559055" y="178761"/>
                </a:lnTo>
                <a:lnTo>
                  <a:pt x="600795" y="178761"/>
                </a:lnTo>
                <a:cubicBezTo>
                  <a:pt x="620023" y="178761"/>
                  <a:pt x="634812" y="165523"/>
                  <a:pt x="634812" y="148036"/>
                </a:cubicBezTo>
                <a:cubicBezTo>
                  <a:pt x="634812" y="135126"/>
                  <a:pt x="627418" y="122542"/>
                  <a:pt x="610985" y="118783"/>
                </a:cubicBezTo>
                <a:cubicBezTo>
                  <a:pt x="621504" y="114534"/>
                  <a:pt x="628403" y="104402"/>
                  <a:pt x="628403" y="92471"/>
                </a:cubicBezTo>
                <a:cubicBezTo>
                  <a:pt x="628403" y="76782"/>
                  <a:pt x="615256" y="64362"/>
                  <a:pt x="597671" y="64362"/>
                </a:cubicBezTo>
                <a:close/>
                <a:moveTo>
                  <a:pt x="579434" y="111756"/>
                </a:moveTo>
                <a:lnTo>
                  <a:pt x="579434" y="81522"/>
                </a:lnTo>
                <a:lnTo>
                  <a:pt x="591429" y="81522"/>
                </a:lnTo>
                <a:cubicBezTo>
                  <a:pt x="601619" y="81522"/>
                  <a:pt x="608847" y="86915"/>
                  <a:pt x="608847" y="96557"/>
                </a:cubicBezTo>
                <a:cubicBezTo>
                  <a:pt x="608847" y="105545"/>
                  <a:pt x="602766" y="111756"/>
                  <a:pt x="593567" y="111756"/>
                </a:cubicBezTo>
                <a:lnTo>
                  <a:pt x="579434" y="111756"/>
                </a:lnTo>
                <a:close/>
                <a:moveTo>
                  <a:pt x="579434" y="161601"/>
                </a:moveTo>
                <a:lnTo>
                  <a:pt x="579434" y="128098"/>
                </a:lnTo>
                <a:lnTo>
                  <a:pt x="594224" y="128098"/>
                </a:lnTo>
                <a:cubicBezTo>
                  <a:pt x="605561" y="128098"/>
                  <a:pt x="614438" y="135126"/>
                  <a:pt x="614438" y="144932"/>
                </a:cubicBezTo>
                <a:cubicBezTo>
                  <a:pt x="614438" y="155718"/>
                  <a:pt x="605394" y="161601"/>
                  <a:pt x="594224" y="161601"/>
                </a:cubicBezTo>
                <a:lnTo>
                  <a:pt x="579434" y="161601"/>
                </a:lnTo>
                <a:close/>
                <a:moveTo>
                  <a:pt x="689926" y="178761"/>
                </a:moveTo>
                <a:cubicBezTo>
                  <a:pt x="711453" y="178761"/>
                  <a:pt x="726900" y="163562"/>
                  <a:pt x="726900" y="142970"/>
                </a:cubicBezTo>
                <a:cubicBezTo>
                  <a:pt x="726900" y="122378"/>
                  <a:pt x="710796" y="107180"/>
                  <a:pt x="689926" y="107180"/>
                </a:cubicBezTo>
                <a:lnTo>
                  <a:pt x="671026" y="107343"/>
                </a:lnTo>
                <a:lnTo>
                  <a:pt x="671026" y="64362"/>
                </a:lnTo>
                <a:lnTo>
                  <a:pt x="650651" y="64362"/>
                </a:lnTo>
                <a:lnTo>
                  <a:pt x="650651" y="178761"/>
                </a:lnTo>
                <a:lnTo>
                  <a:pt x="689926" y="178761"/>
                </a:lnTo>
                <a:close/>
                <a:moveTo>
                  <a:pt x="739390" y="64362"/>
                </a:moveTo>
                <a:lnTo>
                  <a:pt x="739390" y="178761"/>
                </a:lnTo>
                <a:lnTo>
                  <a:pt x="759771" y="178761"/>
                </a:lnTo>
                <a:lnTo>
                  <a:pt x="759771" y="64362"/>
                </a:lnTo>
                <a:lnTo>
                  <a:pt x="739390" y="64362"/>
                </a:lnTo>
                <a:close/>
                <a:moveTo>
                  <a:pt x="687465" y="126138"/>
                </a:moveTo>
                <a:cubicBezTo>
                  <a:pt x="698802" y="126138"/>
                  <a:pt x="706525" y="133328"/>
                  <a:pt x="706525" y="143134"/>
                </a:cubicBezTo>
                <a:cubicBezTo>
                  <a:pt x="706525" y="153920"/>
                  <a:pt x="698635" y="159967"/>
                  <a:pt x="687465" y="159967"/>
                </a:cubicBezTo>
                <a:lnTo>
                  <a:pt x="671026" y="159967"/>
                </a:lnTo>
                <a:lnTo>
                  <a:pt x="671026" y="126138"/>
                </a:lnTo>
                <a:lnTo>
                  <a:pt x="687465" y="126138"/>
                </a:lnTo>
                <a:close/>
                <a:moveTo>
                  <a:pt x="903491" y="178761"/>
                </a:moveTo>
                <a:lnTo>
                  <a:pt x="1048767" y="178761"/>
                </a:lnTo>
                <a:lnTo>
                  <a:pt x="1048767" y="64362"/>
                </a:lnTo>
                <a:lnTo>
                  <a:pt x="1028386" y="64362"/>
                </a:lnTo>
                <a:lnTo>
                  <a:pt x="1028386" y="159967"/>
                </a:lnTo>
                <a:lnTo>
                  <a:pt x="986316" y="159967"/>
                </a:lnTo>
                <a:lnTo>
                  <a:pt x="986316" y="64362"/>
                </a:lnTo>
                <a:lnTo>
                  <a:pt x="965941" y="64362"/>
                </a:lnTo>
                <a:lnTo>
                  <a:pt x="965941" y="159967"/>
                </a:lnTo>
                <a:lnTo>
                  <a:pt x="923871" y="159967"/>
                </a:lnTo>
                <a:lnTo>
                  <a:pt x="923871" y="64362"/>
                </a:lnTo>
                <a:lnTo>
                  <a:pt x="903491" y="64362"/>
                </a:lnTo>
                <a:lnTo>
                  <a:pt x="903491" y="178761"/>
                </a:lnTo>
                <a:close/>
                <a:moveTo>
                  <a:pt x="1106347" y="64362"/>
                </a:moveTo>
                <a:lnTo>
                  <a:pt x="1122618" y="64362"/>
                </a:lnTo>
                <a:lnTo>
                  <a:pt x="1167644" y="178761"/>
                </a:lnTo>
                <a:lnTo>
                  <a:pt x="1146284" y="178761"/>
                </a:lnTo>
                <a:lnTo>
                  <a:pt x="1134779" y="149181"/>
                </a:lnTo>
                <a:lnTo>
                  <a:pt x="1094024" y="149181"/>
                </a:lnTo>
                <a:lnTo>
                  <a:pt x="1082519" y="178761"/>
                </a:lnTo>
                <a:lnTo>
                  <a:pt x="1061159" y="178761"/>
                </a:lnTo>
                <a:lnTo>
                  <a:pt x="1106347" y="64362"/>
                </a:lnTo>
                <a:close/>
                <a:moveTo>
                  <a:pt x="1100433" y="131531"/>
                </a:moveTo>
                <a:lnTo>
                  <a:pt x="1128203" y="131531"/>
                </a:lnTo>
                <a:lnTo>
                  <a:pt x="1114399" y="96394"/>
                </a:lnTo>
                <a:lnTo>
                  <a:pt x="1100433" y="131531"/>
                </a:lnTo>
                <a:close/>
                <a:moveTo>
                  <a:pt x="1219369" y="64362"/>
                </a:moveTo>
                <a:cubicBezTo>
                  <a:pt x="1197841" y="64362"/>
                  <a:pt x="1180913" y="81195"/>
                  <a:pt x="1180913" y="102114"/>
                </a:cubicBezTo>
                <a:cubicBezTo>
                  <a:pt x="1180913" y="118620"/>
                  <a:pt x="1192089" y="132021"/>
                  <a:pt x="1207368" y="136270"/>
                </a:cubicBezTo>
                <a:cubicBezTo>
                  <a:pt x="1204014" y="137405"/>
                  <a:pt x="1200901" y="141677"/>
                  <a:pt x="1197512" y="146333"/>
                </a:cubicBezTo>
                <a:cubicBezTo>
                  <a:pt x="1192607" y="153074"/>
                  <a:pt x="1187115" y="160621"/>
                  <a:pt x="1179431" y="160621"/>
                </a:cubicBezTo>
                <a:cubicBezTo>
                  <a:pt x="1177956" y="160621"/>
                  <a:pt x="1176313" y="160457"/>
                  <a:pt x="1174503" y="159803"/>
                </a:cubicBezTo>
                <a:lnTo>
                  <a:pt x="1174503" y="178761"/>
                </a:lnTo>
                <a:cubicBezTo>
                  <a:pt x="1178284" y="179905"/>
                  <a:pt x="1181408" y="180232"/>
                  <a:pt x="1184527" y="180232"/>
                </a:cubicBezTo>
                <a:cubicBezTo>
                  <a:pt x="1202654" y="180232"/>
                  <a:pt x="1211247" y="164546"/>
                  <a:pt x="1217882" y="152435"/>
                </a:cubicBezTo>
                <a:cubicBezTo>
                  <a:pt x="1221288" y="146211"/>
                  <a:pt x="1224181" y="140931"/>
                  <a:pt x="1227582" y="139212"/>
                </a:cubicBezTo>
                <a:lnTo>
                  <a:pt x="1236948" y="139212"/>
                </a:lnTo>
                <a:lnTo>
                  <a:pt x="1236948" y="178761"/>
                </a:lnTo>
                <a:lnTo>
                  <a:pt x="1257329" y="178761"/>
                </a:lnTo>
                <a:lnTo>
                  <a:pt x="1257329" y="64362"/>
                </a:lnTo>
                <a:lnTo>
                  <a:pt x="1219369" y="64362"/>
                </a:lnTo>
                <a:close/>
                <a:moveTo>
                  <a:pt x="1221340" y="120418"/>
                </a:moveTo>
                <a:cubicBezTo>
                  <a:pt x="1210164" y="120418"/>
                  <a:pt x="1201288" y="112736"/>
                  <a:pt x="1201288" y="101950"/>
                </a:cubicBezTo>
                <a:cubicBezTo>
                  <a:pt x="1201288" y="91164"/>
                  <a:pt x="1210164" y="83156"/>
                  <a:pt x="1221340" y="83156"/>
                </a:cubicBezTo>
                <a:lnTo>
                  <a:pt x="1236948" y="83156"/>
                </a:lnTo>
                <a:lnTo>
                  <a:pt x="1236948" y="120418"/>
                </a:lnTo>
                <a:lnTo>
                  <a:pt x="1221340" y="120418"/>
                </a:lnTo>
                <a:close/>
                <a:moveTo>
                  <a:pt x="1463453" y="178761"/>
                </a:moveTo>
                <a:lnTo>
                  <a:pt x="1318183" y="178761"/>
                </a:lnTo>
                <a:lnTo>
                  <a:pt x="1318183" y="64362"/>
                </a:lnTo>
                <a:lnTo>
                  <a:pt x="1338563" y="64362"/>
                </a:lnTo>
                <a:lnTo>
                  <a:pt x="1338563" y="159967"/>
                </a:lnTo>
                <a:lnTo>
                  <a:pt x="1380633" y="159967"/>
                </a:lnTo>
                <a:lnTo>
                  <a:pt x="1380633" y="64362"/>
                </a:lnTo>
                <a:lnTo>
                  <a:pt x="1401008" y="64362"/>
                </a:lnTo>
                <a:lnTo>
                  <a:pt x="1401008" y="159967"/>
                </a:lnTo>
                <a:lnTo>
                  <a:pt x="1443078" y="159967"/>
                </a:lnTo>
                <a:lnTo>
                  <a:pt x="1443078" y="64362"/>
                </a:lnTo>
                <a:lnTo>
                  <a:pt x="1463453" y="64362"/>
                </a:lnTo>
                <a:lnTo>
                  <a:pt x="1463453" y="178761"/>
                </a:lnTo>
                <a:close/>
                <a:moveTo>
                  <a:pt x="1505263" y="64362"/>
                </a:moveTo>
                <a:lnTo>
                  <a:pt x="1484888" y="64362"/>
                </a:lnTo>
                <a:lnTo>
                  <a:pt x="1484888" y="178761"/>
                </a:lnTo>
                <a:lnTo>
                  <a:pt x="1505263" y="178761"/>
                </a:lnTo>
                <a:lnTo>
                  <a:pt x="1505263" y="128916"/>
                </a:lnTo>
                <a:lnTo>
                  <a:pt x="1514629" y="128916"/>
                </a:lnTo>
                <a:cubicBezTo>
                  <a:pt x="1520756" y="129247"/>
                  <a:pt x="1525932" y="137727"/>
                  <a:pt x="1532024" y="147701"/>
                </a:cubicBezTo>
                <a:cubicBezTo>
                  <a:pt x="1540976" y="162354"/>
                  <a:pt x="1551898" y="180232"/>
                  <a:pt x="1570671" y="180232"/>
                </a:cubicBezTo>
                <a:cubicBezTo>
                  <a:pt x="1573789" y="180232"/>
                  <a:pt x="1577080" y="179578"/>
                  <a:pt x="1580365" y="178761"/>
                </a:cubicBezTo>
                <a:lnTo>
                  <a:pt x="1580365" y="159803"/>
                </a:lnTo>
                <a:cubicBezTo>
                  <a:pt x="1580077" y="159875"/>
                  <a:pt x="1579795" y="159946"/>
                  <a:pt x="1579524" y="160016"/>
                </a:cubicBezTo>
                <a:cubicBezTo>
                  <a:pt x="1577916" y="160426"/>
                  <a:pt x="1576509" y="160784"/>
                  <a:pt x="1575109" y="160784"/>
                </a:cubicBezTo>
                <a:cubicBezTo>
                  <a:pt x="1564209" y="160784"/>
                  <a:pt x="1557016" y="149152"/>
                  <a:pt x="1550192" y="138126"/>
                </a:cubicBezTo>
                <a:cubicBezTo>
                  <a:pt x="1544566" y="129032"/>
                  <a:pt x="1539195" y="120350"/>
                  <a:pt x="1532215" y="118947"/>
                </a:cubicBezTo>
                <a:lnTo>
                  <a:pt x="1575927" y="64362"/>
                </a:lnTo>
                <a:lnTo>
                  <a:pt x="1552100" y="64362"/>
                </a:lnTo>
                <a:lnTo>
                  <a:pt x="1515615" y="109958"/>
                </a:lnTo>
                <a:lnTo>
                  <a:pt x="1505263" y="109958"/>
                </a:lnTo>
                <a:lnTo>
                  <a:pt x="1505263" y="64362"/>
                </a:lnTo>
                <a:close/>
                <a:moveTo>
                  <a:pt x="1583316" y="121561"/>
                </a:moveTo>
                <a:cubicBezTo>
                  <a:pt x="1583316" y="88549"/>
                  <a:pt x="1609282" y="61911"/>
                  <a:pt x="1642481" y="61911"/>
                </a:cubicBezTo>
                <a:cubicBezTo>
                  <a:pt x="1675508" y="61911"/>
                  <a:pt x="1701802" y="88549"/>
                  <a:pt x="1701802" y="121561"/>
                </a:cubicBezTo>
                <a:cubicBezTo>
                  <a:pt x="1701802" y="154574"/>
                  <a:pt x="1675508" y="181212"/>
                  <a:pt x="1642481" y="181212"/>
                </a:cubicBezTo>
                <a:cubicBezTo>
                  <a:pt x="1609282" y="181212"/>
                  <a:pt x="1583316" y="154574"/>
                  <a:pt x="1583316" y="121561"/>
                </a:cubicBezTo>
                <a:close/>
                <a:moveTo>
                  <a:pt x="1604026" y="121561"/>
                </a:moveTo>
                <a:cubicBezTo>
                  <a:pt x="1604026" y="143787"/>
                  <a:pt x="1619472" y="161438"/>
                  <a:pt x="1642481" y="161438"/>
                </a:cubicBezTo>
                <a:cubicBezTo>
                  <a:pt x="1665652" y="161438"/>
                  <a:pt x="1681099" y="143787"/>
                  <a:pt x="1681099" y="121561"/>
                </a:cubicBezTo>
                <a:cubicBezTo>
                  <a:pt x="1681099" y="99335"/>
                  <a:pt x="1665652" y="81685"/>
                  <a:pt x="1642481" y="81685"/>
                </a:cubicBezTo>
                <a:cubicBezTo>
                  <a:pt x="1619472" y="81685"/>
                  <a:pt x="1604026" y="99335"/>
                  <a:pt x="1604026" y="121561"/>
                </a:cubicBezTo>
                <a:close/>
                <a:moveTo>
                  <a:pt x="1785417" y="178761"/>
                </a:moveTo>
                <a:lnTo>
                  <a:pt x="1805625" y="178761"/>
                </a:lnTo>
                <a:lnTo>
                  <a:pt x="1805625" y="64362"/>
                </a:lnTo>
                <a:lnTo>
                  <a:pt x="1728886" y="64362"/>
                </a:lnTo>
                <a:cubicBezTo>
                  <a:pt x="1728886" y="144605"/>
                  <a:pt x="1720667" y="160784"/>
                  <a:pt x="1705053" y="160784"/>
                </a:cubicBezTo>
                <a:cubicBezTo>
                  <a:pt x="1703295" y="160784"/>
                  <a:pt x="1702304" y="160496"/>
                  <a:pt x="1700828" y="160067"/>
                </a:cubicBezTo>
                <a:cubicBezTo>
                  <a:pt x="1700373" y="159936"/>
                  <a:pt x="1699877" y="159793"/>
                  <a:pt x="1699301" y="159640"/>
                </a:cubicBezTo>
                <a:lnTo>
                  <a:pt x="1699301" y="178761"/>
                </a:lnTo>
                <a:cubicBezTo>
                  <a:pt x="1703577" y="179741"/>
                  <a:pt x="1706373" y="180232"/>
                  <a:pt x="1709987" y="180232"/>
                </a:cubicBezTo>
                <a:cubicBezTo>
                  <a:pt x="1734967" y="180232"/>
                  <a:pt x="1746961" y="156861"/>
                  <a:pt x="1746961" y="82829"/>
                </a:cubicBezTo>
                <a:lnTo>
                  <a:pt x="1785417" y="82829"/>
                </a:lnTo>
                <a:lnTo>
                  <a:pt x="1785417" y="178761"/>
                </a:lnTo>
                <a:close/>
                <a:moveTo>
                  <a:pt x="1863073" y="64362"/>
                </a:moveTo>
                <a:lnTo>
                  <a:pt x="1879344" y="64362"/>
                </a:lnTo>
                <a:lnTo>
                  <a:pt x="1924370" y="178761"/>
                </a:lnTo>
                <a:lnTo>
                  <a:pt x="1903004" y="178761"/>
                </a:lnTo>
                <a:lnTo>
                  <a:pt x="1891500" y="149181"/>
                </a:lnTo>
                <a:lnTo>
                  <a:pt x="1850750" y="149181"/>
                </a:lnTo>
                <a:lnTo>
                  <a:pt x="1839245" y="178761"/>
                </a:lnTo>
                <a:lnTo>
                  <a:pt x="1817879" y="178761"/>
                </a:lnTo>
                <a:lnTo>
                  <a:pt x="1863073" y="64362"/>
                </a:lnTo>
                <a:close/>
                <a:moveTo>
                  <a:pt x="1857159" y="131531"/>
                </a:moveTo>
                <a:lnTo>
                  <a:pt x="1884929" y="131531"/>
                </a:lnTo>
                <a:lnTo>
                  <a:pt x="1871125" y="96394"/>
                </a:lnTo>
                <a:lnTo>
                  <a:pt x="1857159" y="131531"/>
                </a:lnTo>
                <a:close/>
                <a:moveTo>
                  <a:pt x="592086" y="283281"/>
                </a:moveTo>
                <a:lnTo>
                  <a:pt x="592086" y="300604"/>
                </a:lnTo>
                <a:lnTo>
                  <a:pt x="641879" y="300604"/>
                </a:lnTo>
                <a:cubicBezTo>
                  <a:pt x="639412" y="319562"/>
                  <a:pt x="624132" y="333943"/>
                  <a:pt x="603423" y="333943"/>
                </a:cubicBezTo>
                <a:cubicBezTo>
                  <a:pt x="589290" y="333943"/>
                  <a:pt x="577624" y="327243"/>
                  <a:pt x="570722" y="316947"/>
                </a:cubicBezTo>
                <a:lnTo>
                  <a:pt x="554453" y="328387"/>
                </a:lnTo>
                <a:cubicBezTo>
                  <a:pt x="565299" y="343749"/>
                  <a:pt x="583209" y="353718"/>
                  <a:pt x="603423" y="353718"/>
                </a:cubicBezTo>
                <a:cubicBezTo>
                  <a:pt x="636622" y="353718"/>
                  <a:pt x="663407" y="327079"/>
                  <a:pt x="663407" y="294067"/>
                </a:cubicBezTo>
                <a:cubicBezTo>
                  <a:pt x="663407" y="261055"/>
                  <a:pt x="636622" y="234416"/>
                  <a:pt x="603423" y="234416"/>
                </a:cubicBezTo>
                <a:cubicBezTo>
                  <a:pt x="583209" y="234416"/>
                  <a:pt x="565299" y="244385"/>
                  <a:pt x="554453" y="259748"/>
                </a:cubicBezTo>
                <a:lnTo>
                  <a:pt x="570722" y="271187"/>
                </a:lnTo>
                <a:cubicBezTo>
                  <a:pt x="577624" y="260892"/>
                  <a:pt x="589290" y="254191"/>
                  <a:pt x="603423" y="254191"/>
                </a:cubicBezTo>
                <a:cubicBezTo>
                  <a:pt x="622322" y="254191"/>
                  <a:pt x="636951" y="266612"/>
                  <a:pt x="640893" y="283281"/>
                </a:cubicBezTo>
                <a:lnTo>
                  <a:pt x="592086" y="283281"/>
                </a:lnTo>
                <a:close/>
                <a:moveTo>
                  <a:pt x="681943" y="236868"/>
                </a:moveTo>
                <a:lnTo>
                  <a:pt x="702324" y="236868"/>
                </a:lnTo>
                <a:lnTo>
                  <a:pt x="702324" y="282464"/>
                </a:lnTo>
                <a:lnTo>
                  <a:pt x="712675" y="282464"/>
                </a:lnTo>
                <a:lnTo>
                  <a:pt x="749160" y="236868"/>
                </a:lnTo>
                <a:lnTo>
                  <a:pt x="772987" y="236868"/>
                </a:lnTo>
                <a:lnTo>
                  <a:pt x="729275" y="291452"/>
                </a:lnTo>
                <a:cubicBezTo>
                  <a:pt x="736255" y="292856"/>
                  <a:pt x="741627" y="301538"/>
                  <a:pt x="747252" y="310632"/>
                </a:cubicBezTo>
                <a:cubicBezTo>
                  <a:pt x="754071" y="321657"/>
                  <a:pt x="761270" y="333290"/>
                  <a:pt x="772163" y="333290"/>
                </a:cubicBezTo>
                <a:cubicBezTo>
                  <a:pt x="773570" y="333290"/>
                  <a:pt x="774970" y="332932"/>
                  <a:pt x="776578" y="332522"/>
                </a:cubicBezTo>
                <a:lnTo>
                  <a:pt x="776982" y="332419"/>
                </a:lnTo>
                <a:lnTo>
                  <a:pt x="777426" y="332309"/>
                </a:lnTo>
                <a:lnTo>
                  <a:pt x="777426" y="351266"/>
                </a:lnTo>
                <a:cubicBezTo>
                  <a:pt x="774134" y="352084"/>
                  <a:pt x="770849" y="352737"/>
                  <a:pt x="767725" y="352737"/>
                </a:cubicBezTo>
                <a:cubicBezTo>
                  <a:pt x="748952" y="352737"/>
                  <a:pt x="738036" y="334860"/>
                  <a:pt x="729085" y="320207"/>
                </a:cubicBezTo>
                <a:cubicBezTo>
                  <a:pt x="722992" y="310232"/>
                  <a:pt x="717811" y="301752"/>
                  <a:pt x="711690" y="301421"/>
                </a:cubicBezTo>
                <a:lnTo>
                  <a:pt x="702324" y="301421"/>
                </a:lnTo>
                <a:lnTo>
                  <a:pt x="702324" y="351266"/>
                </a:lnTo>
                <a:lnTo>
                  <a:pt x="681943" y="351266"/>
                </a:lnTo>
                <a:lnTo>
                  <a:pt x="681943" y="236868"/>
                </a:lnTo>
                <a:close/>
                <a:moveTo>
                  <a:pt x="839536" y="234416"/>
                </a:moveTo>
                <a:cubicBezTo>
                  <a:pt x="806342" y="234416"/>
                  <a:pt x="780377" y="261055"/>
                  <a:pt x="780377" y="294067"/>
                </a:cubicBezTo>
                <a:cubicBezTo>
                  <a:pt x="780377" y="327079"/>
                  <a:pt x="806342" y="353718"/>
                  <a:pt x="839536" y="353718"/>
                </a:cubicBezTo>
                <a:cubicBezTo>
                  <a:pt x="872568" y="353718"/>
                  <a:pt x="898862" y="327079"/>
                  <a:pt x="898862" y="294067"/>
                </a:cubicBezTo>
                <a:cubicBezTo>
                  <a:pt x="898862" y="261055"/>
                  <a:pt x="872568" y="234416"/>
                  <a:pt x="839536" y="234416"/>
                </a:cubicBezTo>
                <a:close/>
                <a:moveTo>
                  <a:pt x="839536" y="333943"/>
                </a:moveTo>
                <a:cubicBezTo>
                  <a:pt x="816533" y="333943"/>
                  <a:pt x="801080" y="316293"/>
                  <a:pt x="801080" y="294067"/>
                </a:cubicBezTo>
                <a:cubicBezTo>
                  <a:pt x="801080" y="271841"/>
                  <a:pt x="816533" y="254191"/>
                  <a:pt x="839536" y="254191"/>
                </a:cubicBezTo>
                <a:cubicBezTo>
                  <a:pt x="862706" y="254191"/>
                  <a:pt x="878153" y="271841"/>
                  <a:pt x="878153" y="294067"/>
                </a:cubicBezTo>
                <a:cubicBezTo>
                  <a:pt x="878153" y="316293"/>
                  <a:pt x="862706" y="333943"/>
                  <a:pt x="839536" y="333943"/>
                </a:cubicBezTo>
                <a:close/>
                <a:moveTo>
                  <a:pt x="917456" y="236868"/>
                </a:moveTo>
                <a:lnTo>
                  <a:pt x="937831" y="236868"/>
                </a:lnTo>
                <a:lnTo>
                  <a:pt x="937831" y="282464"/>
                </a:lnTo>
                <a:lnTo>
                  <a:pt x="997486" y="282464"/>
                </a:lnTo>
                <a:lnTo>
                  <a:pt x="997486" y="236868"/>
                </a:lnTo>
                <a:lnTo>
                  <a:pt x="1017861" y="236868"/>
                </a:lnTo>
                <a:lnTo>
                  <a:pt x="1017861" y="351266"/>
                </a:lnTo>
                <a:lnTo>
                  <a:pt x="997486" y="351266"/>
                </a:lnTo>
                <a:lnTo>
                  <a:pt x="997486" y="301421"/>
                </a:lnTo>
                <a:lnTo>
                  <a:pt x="937831" y="301421"/>
                </a:lnTo>
                <a:lnTo>
                  <a:pt x="937831" y="351266"/>
                </a:lnTo>
                <a:lnTo>
                  <a:pt x="917456" y="351266"/>
                </a:lnTo>
                <a:lnTo>
                  <a:pt x="917456" y="236868"/>
                </a:lnTo>
                <a:close/>
                <a:moveTo>
                  <a:pt x="1095592" y="234416"/>
                </a:moveTo>
                <a:cubicBezTo>
                  <a:pt x="1062392" y="234416"/>
                  <a:pt x="1036426" y="261055"/>
                  <a:pt x="1036426" y="294067"/>
                </a:cubicBezTo>
                <a:cubicBezTo>
                  <a:pt x="1036426" y="327079"/>
                  <a:pt x="1062392" y="353718"/>
                  <a:pt x="1095592" y="353718"/>
                </a:cubicBezTo>
                <a:cubicBezTo>
                  <a:pt x="1128618" y="353718"/>
                  <a:pt x="1154912" y="327079"/>
                  <a:pt x="1154912" y="294067"/>
                </a:cubicBezTo>
                <a:cubicBezTo>
                  <a:pt x="1154912" y="261055"/>
                  <a:pt x="1128618" y="234416"/>
                  <a:pt x="1095592" y="234416"/>
                </a:cubicBezTo>
                <a:close/>
                <a:moveTo>
                  <a:pt x="1095592" y="333943"/>
                </a:moveTo>
                <a:cubicBezTo>
                  <a:pt x="1072583" y="333943"/>
                  <a:pt x="1057136" y="316293"/>
                  <a:pt x="1057136" y="294067"/>
                </a:cubicBezTo>
                <a:cubicBezTo>
                  <a:pt x="1057136" y="271841"/>
                  <a:pt x="1072583" y="254191"/>
                  <a:pt x="1095592" y="254191"/>
                </a:cubicBezTo>
                <a:cubicBezTo>
                  <a:pt x="1118762" y="254191"/>
                  <a:pt x="1134209" y="271841"/>
                  <a:pt x="1134209" y="294067"/>
                </a:cubicBezTo>
                <a:cubicBezTo>
                  <a:pt x="1134209" y="316293"/>
                  <a:pt x="1118762" y="333943"/>
                  <a:pt x="1095592" y="333943"/>
                </a:cubicBezTo>
                <a:close/>
                <a:moveTo>
                  <a:pt x="1294205" y="351266"/>
                </a:moveTo>
                <a:lnTo>
                  <a:pt x="1273831" y="351266"/>
                </a:lnTo>
                <a:lnTo>
                  <a:pt x="1267911" y="283281"/>
                </a:lnTo>
                <a:lnTo>
                  <a:pt x="1235865" y="351266"/>
                </a:lnTo>
                <a:lnTo>
                  <a:pt x="1225841" y="351266"/>
                </a:lnTo>
                <a:lnTo>
                  <a:pt x="1193962" y="283281"/>
                </a:lnTo>
                <a:lnTo>
                  <a:pt x="1188048" y="351266"/>
                </a:lnTo>
                <a:lnTo>
                  <a:pt x="1167668" y="351266"/>
                </a:lnTo>
                <a:lnTo>
                  <a:pt x="1177529" y="236868"/>
                </a:lnTo>
                <a:lnTo>
                  <a:pt x="1192648" y="236868"/>
                </a:lnTo>
                <a:lnTo>
                  <a:pt x="1230775" y="315639"/>
                </a:lnTo>
                <a:lnTo>
                  <a:pt x="1269064" y="236868"/>
                </a:lnTo>
                <a:lnTo>
                  <a:pt x="1284344" y="236868"/>
                </a:lnTo>
                <a:lnTo>
                  <a:pt x="1294205" y="351266"/>
                </a:lnTo>
                <a:close/>
                <a:moveTo>
                  <a:pt x="1332823" y="236868"/>
                </a:moveTo>
                <a:lnTo>
                  <a:pt x="1312448" y="236868"/>
                </a:lnTo>
                <a:lnTo>
                  <a:pt x="1312448" y="351266"/>
                </a:lnTo>
                <a:lnTo>
                  <a:pt x="1329537" y="351266"/>
                </a:lnTo>
                <a:lnTo>
                  <a:pt x="1389192" y="272495"/>
                </a:lnTo>
                <a:lnTo>
                  <a:pt x="1389192" y="351266"/>
                </a:lnTo>
                <a:lnTo>
                  <a:pt x="1409567" y="351266"/>
                </a:lnTo>
                <a:lnTo>
                  <a:pt x="1409567" y="236868"/>
                </a:lnTo>
                <a:lnTo>
                  <a:pt x="1392478" y="236868"/>
                </a:lnTo>
                <a:lnTo>
                  <a:pt x="1332823" y="315803"/>
                </a:lnTo>
                <a:lnTo>
                  <a:pt x="1332823" y="236868"/>
                </a:lnTo>
                <a:close/>
                <a:moveTo>
                  <a:pt x="1431003" y="236868"/>
                </a:moveTo>
                <a:lnTo>
                  <a:pt x="1451384" y="236868"/>
                </a:lnTo>
                <a:lnTo>
                  <a:pt x="1451384" y="282464"/>
                </a:lnTo>
                <a:lnTo>
                  <a:pt x="1461735" y="282464"/>
                </a:lnTo>
                <a:lnTo>
                  <a:pt x="1498214" y="236868"/>
                </a:lnTo>
                <a:lnTo>
                  <a:pt x="1522042" y="236868"/>
                </a:lnTo>
                <a:lnTo>
                  <a:pt x="1478329" y="291452"/>
                </a:lnTo>
                <a:cubicBezTo>
                  <a:pt x="1485315" y="292856"/>
                  <a:pt x="1490687" y="301538"/>
                  <a:pt x="1496312" y="310632"/>
                </a:cubicBezTo>
                <a:cubicBezTo>
                  <a:pt x="1503131" y="321658"/>
                  <a:pt x="1510324" y="333290"/>
                  <a:pt x="1521223" y="333290"/>
                </a:cubicBezTo>
                <a:cubicBezTo>
                  <a:pt x="1522624" y="333290"/>
                  <a:pt x="1524030" y="332932"/>
                  <a:pt x="1525638" y="332522"/>
                </a:cubicBezTo>
                <a:cubicBezTo>
                  <a:pt x="1525915" y="332452"/>
                  <a:pt x="1526192" y="332380"/>
                  <a:pt x="1526480" y="332309"/>
                </a:cubicBezTo>
                <a:lnTo>
                  <a:pt x="1526480" y="351266"/>
                </a:lnTo>
                <a:cubicBezTo>
                  <a:pt x="1523194" y="352084"/>
                  <a:pt x="1519909" y="352737"/>
                  <a:pt x="1516785" y="352737"/>
                </a:cubicBezTo>
                <a:cubicBezTo>
                  <a:pt x="1498012" y="352737"/>
                  <a:pt x="1487096" y="334860"/>
                  <a:pt x="1478145" y="320207"/>
                </a:cubicBezTo>
                <a:cubicBezTo>
                  <a:pt x="1472052" y="310232"/>
                  <a:pt x="1466871" y="301752"/>
                  <a:pt x="1460750" y="301421"/>
                </a:cubicBezTo>
                <a:lnTo>
                  <a:pt x="1451384" y="301421"/>
                </a:lnTo>
                <a:lnTo>
                  <a:pt x="1451384" y="351266"/>
                </a:lnTo>
                <a:lnTo>
                  <a:pt x="1431003" y="351266"/>
                </a:lnTo>
                <a:lnTo>
                  <a:pt x="1431003" y="236868"/>
                </a:lnTo>
                <a:close/>
                <a:moveTo>
                  <a:pt x="1558866" y="236868"/>
                </a:moveTo>
                <a:lnTo>
                  <a:pt x="1538486" y="236868"/>
                </a:lnTo>
                <a:lnTo>
                  <a:pt x="1538486" y="351266"/>
                </a:lnTo>
                <a:lnTo>
                  <a:pt x="1555581" y="351266"/>
                </a:lnTo>
                <a:lnTo>
                  <a:pt x="1615230" y="272495"/>
                </a:lnTo>
                <a:lnTo>
                  <a:pt x="1615230" y="351266"/>
                </a:lnTo>
                <a:lnTo>
                  <a:pt x="1635611" y="351266"/>
                </a:lnTo>
                <a:lnTo>
                  <a:pt x="1635611" y="236868"/>
                </a:lnTo>
                <a:lnTo>
                  <a:pt x="1618516" y="236868"/>
                </a:lnTo>
                <a:lnTo>
                  <a:pt x="1558866" y="315803"/>
                </a:lnTo>
                <a:lnTo>
                  <a:pt x="1558866" y="236868"/>
                </a:lnTo>
                <a:close/>
              </a:path>
            </a:pathLst>
          </a:custGeom>
          <a:solidFill>
            <a:srgbClr val="102D69"/>
          </a:solidFill>
          <a:ln w="574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EF0ECBB-3057-4652-93C7-34E56D139D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19440" y="459740"/>
            <a:ext cx="1153478" cy="22554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A2EE65D-3F42-4913-A192-F7FD4A3AC09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5938" y="6184900"/>
            <a:ext cx="1294159" cy="372071"/>
          </a:xfrm>
          <a:prstGeom prst="rect">
            <a:avLst/>
          </a:prstGeom>
        </p:spPr>
      </p:pic>
      <p:sp>
        <p:nvSpPr>
          <p:cNvPr id="29" name="Текст 28">
            <a:extLst>
              <a:ext uri="{FF2B5EF4-FFF2-40B4-BE49-F238E27FC236}">
                <a16:creationId xmlns:a16="http://schemas.microsoft.com/office/drawing/2014/main" id="{FFBE0272-1503-4D23-BFC6-004328A3E1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1636395"/>
            <a:ext cx="7586662" cy="2082800"/>
          </a:xfrm>
        </p:spPr>
        <p:txBody>
          <a:bodyPr>
            <a:norm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ru-RU" dirty="0">
                <a:effectLst/>
              </a:rPr>
              <a:t>Название презентации может быть набрано в две или три строки 4</a:t>
            </a:r>
            <a:r>
              <a:rPr lang="en-US" dirty="0">
                <a:effectLst/>
              </a:rPr>
              <a:t>4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8943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аблица 18">
            <a:extLst>
              <a:ext uri="{FF2B5EF4-FFF2-40B4-BE49-F238E27FC236}">
                <a16:creationId xmlns:a16="http://schemas.microsoft.com/office/drawing/2014/main" id="{042A1D81-11CC-4736-817F-FD249FD947A2}"/>
              </a:ext>
            </a:extLst>
          </p:cNvPr>
          <p:cNvSpPr>
            <a:spLocks noGrp="1"/>
          </p:cNvSpPr>
          <p:nvPr>
            <p:ph type="tbl" sz="quarter" idx="19" hasCustomPrompt="1"/>
          </p:nvPr>
        </p:nvSpPr>
        <p:spPr>
          <a:xfrm>
            <a:off x="515938" y="2265764"/>
            <a:ext cx="11196637" cy="351957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A2D3C880-29C2-4A49-82C6-6E2AD7032A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7" y="1336082"/>
            <a:ext cx="11196637" cy="73342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ru-RU" dirty="0"/>
              <a:t>Название таблицы. Обратите внимание, что название графика набирается меньшим кеглем, чем заголовок (18 </a:t>
            </a:r>
            <a:r>
              <a:rPr lang="ru-RU" dirty="0" err="1"/>
              <a:t>pt</a:t>
            </a:r>
            <a:r>
              <a:rPr lang="ru-RU" dirty="0"/>
              <a:t>)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6966978-3205-40DF-9666-F4D4B19697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875" y="6027771"/>
            <a:ext cx="461929" cy="46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1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216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оследний слайд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48C9FB-C68F-4F2C-9C36-3F60F60AE0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0571" y="2870676"/>
            <a:ext cx="5710857" cy="111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14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подпись 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23">
            <a:extLst>
              <a:ext uri="{FF2B5EF4-FFF2-40B4-BE49-F238E27FC236}">
                <a16:creationId xmlns:a16="http://schemas.microsoft.com/office/drawing/2014/main" id="{6426516B-0537-4C71-A809-C48A82AE7B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6433" y="1366510"/>
            <a:ext cx="4696142" cy="440638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  <a:latin typeface="Navigo" panose="02070503070706040303" pitchFamily="18" charset="-5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 dirty="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11" name="Текст 35">
            <a:extLst>
              <a:ext uri="{FF2B5EF4-FFF2-40B4-BE49-F238E27FC236}">
                <a16:creationId xmlns:a16="http://schemas.microsoft.com/office/drawing/2014/main" id="{FD55589A-D6B6-4427-A2EA-DF64DF9F39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6863" y="2379663"/>
            <a:ext cx="4892565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E2D69"/>
                </a:solidFill>
                <a:latin typeface="Navigo" panose="02070503070706040303" pitchFamily="18" charset="-52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</a:t>
            </a:r>
            <a:r>
              <a:rPr lang="en-US" dirty="0"/>
              <a:t>4pt)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724E17D-2682-444F-AB93-5EF4301A45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875" y="6027771"/>
            <a:ext cx="461929" cy="461929"/>
          </a:xfrm>
          <a:prstGeom prst="rect">
            <a:avLst/>
          </a:prstGeom>
        </p:spPr>
      </p:pic>
      <p:sp>
        <p:nvSpPr>
          <p:cNvPr id="20" name="Текст 19">
            <a:extLst>
              <a:ext uri="{FF2B5EF4-FFF2-40B4-BE49-F238E27FC236}">
                <a16:creationId xmlns:a16="http://schemas.microsoft.com/office/drawing/2014/main" id="{066FE877-9F41-4467-B3C1-8FEBDC9AE6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2875" y="1447790"/>
            <a:ext cx="4892675" cy="7874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ru-RU" dirty="0">
                <a:solidFill>
                  <a:srgbClr val="102D69"/>
                </a:solidFill>
                <a:latin typeface="+mj-lt"/>
              </a:rPr>
              <a:t>Заголовок может быть набран</a:t>
            </a:r>
            <a:br>
              <a:rPr lang="ru-RU" dirty="0">
                <a:solidFill>
                  <a:srgbClr val="102D69"/>
                </a:solidFill>
                <a:latin typeface="+mj-lt"/>
              </a:rPr>
            </a:br>
            <a:r>
              <a:rPr lang="ru-RU" dirty="0">
                <a:solidFill>
                  <a:srgbClr val="102D69"/>
                </a:solidFill>
                <a:latin typeface="+mj-lt"/>
              </a:rPr>
              <a:t>в две или три строки</a:t>
            </a:r>
            <a:r>
              <a:rPr lang="en-GB" dirty="0">
                <a:solidFill>
                  <a:srgbClr val="102D69"/>
                </a:solidFill>
                <a:latin typeface="+mj-lt"/>
              </a:rPr>
              <a:t> 24 </a:t>
            </a:r>
            <a:r>
              <a:rPr lang="en-GB" dirty="0" err="1">
                <a:solidFill>
                  <a:srgbClr val="102D69"/>
                </a:solidFill>
                <a:latin typeface="+mj-lt"/>
              </a:rPr>
              <a:t>pt</a:t>
            </a:r>
            <a:r>
              <a:rPr lang="en-GB" dirty="0">
                <a:solidFill>
                  <a:srgbClr val="102D69"/>
                </a:solidFill>
                <a:latin typeface="+mj-lt"/>
              </a:rPr>
              <a:t>)</a:t>
            </a:r>
            <a:endParaRPr lang="ru-RU" dirty="0">
              <a:solidFill>
                <a:srgbClr val="102D6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2556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чень люди + подпис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35">
            <a:extLst>
              <a:ext uri="{FF2B5EF4-FFF2-40B4-BE49-F238E27FC236}">
                <a16:creationId xmlns:a16="http://schemas.microsoft.com/office/drawing/2014/main" id="{FD55589A-D6B6-4427-A2EA-DF64DF9F39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0010" y="2379663"/>
            <a:ext cx="4892565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E2D69"/>
                </a:solidFill>
                <a:latin typeface="Navigo" panose="02070503070706040303" pitchFamily="18" charset="-52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</a:t>
            </a:r>
            <a:r>
              <a:rPr lang="en-US" dirty="0"/>
              <a:t>4pt)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066FE877-9F41-4467-B3C1-8FEBDC9AE6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3142" y="1447790"/>
            <a:ext cx="4892675" cy="7874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ru-RU" dirty="0">
                <a:solidFill>
                  <a:srgbClr val="102D69"/>
                </a:solidFill>
                <a:latin typeface="+mj-lt"/>
              </a:rPr>
              <a:t>Заголовок может быть набран</a:t>
            </a:r>
            <a:br>
              <a:rPr lang="ru-RU" dirty="0">
                <a:solidFill>
                  <a:srgbClr val="102D69"/>
                </a:solidFill>
                <a:latin typeface="+mj-lt"/>
              </a:rPr>
            </a:br>
            <a:r>
              <a:rPr lang="ru-RU" dirty="0">
                <a:solidFill>
                  <a:srgbClr val="102D69"/>
                </a:solidFill>
                <a:latin typeface="+mj-lt"/>
              </a:rPr>
              <a:t>в две или три строки</a:t>
            </a:r>
            <a:r>
              <a:rPr lang="en-GB" dirty="0">
                <a:solidFill>
                  <a:srgbClr val="102D69"/>
                </a:solidFill>
                <a:latin typeface="+mj-lt"/>
              </a:rPr>
              <a:t> 24 </a:t>
            </a:r>
            <a:r>
              <a:rPr lang="en-GB" dirty="0" err="1">
                <a:solidFill>
                  <a:srgbClr val="102D69"/>
                </a:solidFill>
                <a:latin typeface="+mj-lt"/>
              </a:rPr>
              <a:t>pt</a:t>
            </a:r>
            <a:r>
              <a:rPr lang="en-GB" dirty="0">
                <a:solidFill>
                  <a:srgbClr val="102D69"/>
                </a:solidFill>
                <a:latin typeface="+mj-lt"/>
              </a:rPr>
              <a:t>)</a:t>
            </a:r>
            <a:endParaRPr lang="ru-RU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774128DA-0D10-47E3-A39F-B1AB54E4C0A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5938" y="1026478"/>
            <a:ext cx="1473200" cy="1473200"/>
          </a:xfrm>
          <a:custGeom>
            <a:avLst/>
            <a:gdLst>
              <a:gd name="connsiteX0" fmla="*/ 736600 w 1473200"/>
              <a:gd name="connsiteY0" fmla="*/ 0 h 1473200"/>
              <a:gd name="connsiteX1" fmla="*/ 1473200 w 1473200"/>
              <a:gd name="connsiteY1" fmla="*/ 736600 h 1473200"/>
              <a:gd name="connsiteX2" fmla="*/ 736600 w 1473200"/>
              <a:gd name="connsiteY2" fmla="*/ 1473200 h 1473200"/>
              <a:gd name="connsiteX3" fmla="*/ 0 w 1473200"/>
              <a:gd name="connsiteY3" fmla="*/ 736600 h 1473200"/>
              <a:gd name="connsiteX4" fmla="*/ 736600 w 1473200"/>
              <a:gd name="connsiteY4" fmla="*/ 0 h 14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3200" h="1473200">
                <a:moveTo>
                  <a:pt x="736600" y="0"/>
                </a:moveTo>
                <a:cubicBezTo>
                  <a:pt x="1143413" y="0"/>
                  <a:pt x="1473200" y="329787"/>
                  <a:pt x="1473200" y="736600"/>
                </a:cubicBezTo>
                <a:cubicBezTo>
                  <a:pt x="1473200" y="1143413"/>
                  <a:pt x="1143413" y="1473200"/>
                  <a:pt x="736600" y="1473200"/>
                </a:cubicBezTo>
                <a:cubicBezTo>
                  <a:pt x="329787" y="1473200"/>
                  <a:pt x="0" y="1143413"/>
                  <a:pt x="0" y="736600"/>
                </a:cubicBezTo>
                <a:cubicBezTo>
                  <a:pt x="0" y="329787"/>
                  <a:pt x="329787" y="0"/>
                  <a:pt x="7366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  <a:p>
            <a:r>
              <a:rPr lang="en-US" dirty="0"/>
              <a:t>    </a:t>
            </a:r>
            <a:r>
              <a:rPr lang="ru-RU" dirty="0"/>
              <a:t>фото</a:t>
            </a:r>
          </a:p>
        </p:txBody>
      </p:sp>
      <p:sp>
        <p:nvSpPr>
          <p:cNvPr id="12" name="Текст 35">
            <a:extLst>
              <a:ext uri="{FF2B5EF4-FFF2-40B4-BE49-F238E27FC236}">
                <a16:creationId xmlns:a16="http://schemas.microsoft.com/office/drawing/2014/main" id="{0376118D-6153-4502-BBC3-C190ACEEAD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2659" y="1433069"/>
            <a:ext cx="2440622" cy="660019"/>
          </a:xfrm>
        </p:spPr>
        <p:txBody>
          <a:bodyPr lIns="0" tIns="0" rIns="0">
            <a:normAutofit/>
          </a:bodyPr>
          <a:lstStyle>
            <a:lvl1pPr marL="0" marR="0" indent="0" algn="l" defTabSz="3600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E2D69"/>
                </a:solidFill>
                <a:latin typeface="Navigo" panose="02070503070706040303" pitchFamily="18" charset="-52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Имя Фамилия </a:t>
            </a:r>
          </a:p>
          <a:p>
            <a:pPr lvl="0"/>
            <a:r>
              <a:rPr lang="ru-RU" dirty="0"/>
              <a:t>Должность, место работы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18FD0FB8-CAB8-44BC-A28C-CB3E6150A52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2875" y="2854633"/>
            <a:ext cx="1473200" cy="1473200"/>
          </a:xfrm>
          <a:custGeom>
            <a:avLst/>
            <a:gdLst>
              <a:gd name="connsiteX0" fmla="*/ 736600 w 1473200"/>
              <a:gd name="connsiteY0" fmla="*/ 0 h 1473200"/>
              <a:gd name="connsiteX1" fmla="*/ 1473200 w 1473200"/>
              <a:gd name="connsiteY1" fmla="*/ 736600 h 1473200"/>
              <a:gd name="connsiteX2" fmla="*/ 736600 w 1473200"/>
              <a:gd name="connsiteY2" fmla="*/ 1473200 h 1473200"/>
              <a:gd name="connsiteX3" fmla="*/ 0 w 1473200"/>
              <a:gd name="connsiteY3" fmla="*/ 736600 h 1473200"/>
              <a:gd name="connsiteX4" fmla="*/ 736600 w 1473200"/>
              <a:gd name="connsiteY4" fmla="*/ 0 h 14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3200" h="1473200">
                <a:moveTo>
                  <a:pt x="736600" y="0"/>
                </a:moveTo>
                <a:cubicBezTo>
                  <a:pt x="1143413" y="0"/>
                  <a:pt x="1473200" y="329787"/>
                  <a:pt x="1473200" y="736600"/>
                </a:cubicBezTo>
                <a:cubicBezTo>
                  <a:pt x="1473200" y="1143413"/>
                  <a:pt x="1143413" y="1473200"/>
                  <a:pt x="736600" y="1473200"/>
                </a:cubicBezTo>
                <a:cubicBezTo>
                  <a:pt x="329787" y="1473200"/>
                  <a:pt x="0" y="1143413"/>
                  <a:pt x="0" y="736600"/>
                </a:cubicBezTo>
                <a:cubicBezTo>
                  <a:pt x="0" y="329787"/>
                  <a:pt x="329787" y="0"/>
                  <a:pt x="7366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  <a:p>
            <a:r>
              <a:rPr lang="en-US" dirty="0"/>
              <a:t>    </a:t>
            </a:r>
            <a:r>
              <a:rPr lang="ru-RU" dirty="0"/>
              <a:t>фото</a:t>
            </a:r>
          </a:p>
        </p:txBody>
      </p:sp>
      <p:sp>
        <p:nvSpPr>
          <p:cNvPr id="16" name="Текст 35">
            <a:extLst>
              <a:ext uri="{FF2B5EF4-FFF2-40B4-BE49-F238E27FC236}">
                <a16:creationId xmlns:a16="http://schemas.microsoft.com/office/drawing/2014/main" id="{EAE8D89D-B470-4B63-A7F2-6F0B2E32B3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29596" y="3261224"/>
            <a:ext cx="2440622" cy="660019"/>
          </a:xfrm>
        </p:spPr>
        <p:txBody>
          <a:bodyPr lIns="0" tIns="0" rIns="0">
            <a:normAutofit/>
          </a:bodyPr>
          <a:lstStyle>
            <a:lvl1pPr marL="0" marR="0" indent="0" algn="l" defTabSz="3600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E2D69"/>
                </a:solidFill>
                <a:latin typeface="Navigo" panose="02070503070706040303" pitchFamily="18" charset="-52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Имя Фамилия </a:t>
            </a:r>
          </a:p>
          <a:p>
            <a:pPr lvl="0"/>
            <a:r>
              <a:rPr lang="ru-RU" dirty="0"/>
              <a:t>Должность, место работы</a:t>
            </a:r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C63FB19A-F381-4309-9102-A0F3EDCA35A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15938" y="4682788"/>
            <a:ext cx="1473200" cy="1473200"/>
          </a:xfrm>
          <a:custGeom>
            <a:avLst/>
            <a:gdLst>
              <a:gd name="connsiteX0" fmla="*/ 736600 w 1473200"/>
              <a:gd name="connsiteY0" fmla="*/ 0 h 1473200"/>
              <a:gd name="connsiteX1" fmla="*/ 1473200 w 1473200"/>
              <a:gd name="connsiteY1" fmla="*/ 736600 h 1473200"/>
              <a:gd name="connsiteX2" fmla="*/ 736600 w 1473200"/>
              <a:gd name="connsiteY2" fmla="*/ 1473200 h 1473200"/>
              <a:gd name="connsiteX3" fmla="*/ 0 w 1473200"/>
              <a:gd name="connsiteY3" fmla="*/ 736600 h 1473200"/>
              <a:gd name="connsiteX4" fmla="*/ 736600 w 1473200"/>
              <a:gd name="connsiteY4" fmla="*/ 0 h 14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3200" h="1473200">
                <a:moveTo>
                  <a:pt x="736600" y="0"/>
                </a:moveTo>
                <a:cubicBezTo>
                  <a:pt x="1143413" y="0"/>
                  <a:pt x="1473200" y="329787"/>
                  <a:pt x="1473200" y="736600"/>
                </a:cubicBezTo>
                <a:cubicBezTo>
                  <a:pt x="1473200" y="1143413"/>
                  <a:pt x="1143413" y="1473200"/>
                  <a:pt x="736600" y="1473200"/>
                </a:cubicBezTo>
                <a:cubicBezTo>
                  <a:pt x="329787" y="1473200"/>
                  <a:pt x="0" y="1143413"/>
                  <a:pt x="0" y="736600"/>
                </a:cubicBezTo>
                <a:cubicBezTo>
                  <a:pt x="0" y="329787"/>
                  <a:pt x="329787" y="0"/>
                  <a:pt x="7366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  <a:p>
            <a:r>
              <a:rPr lang="en-US" dirty="0"/>
              <a:t>    </a:t>
            </a:r>
            <a:r>
              <a:rPr lang="ru-RU" dirty="0"/>
              <a:t>фото</a:t>
            </a: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B327D5A7-0927-4A48-A545-D5BD1F6444F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12659" y="5089379"/>
            <a:ext cx="2440622" cy="660019"/>
          </a:xfrm>
        </p:spPr>
        <p:txBody>
          <a:bodyPr lIns="0" tIns="0" rIns="0">
            <a:normAutofit/>
          </a:bodyPr>
          <a:lstStyle>
            <a:lvl1pPr marL="0" marR="0" indent="0" algn="l" defTabSz="3600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E2D69"/>
                </a:solidFill>
                <a:latin typeface="Navigo" panose="02070503070706040303" pitchFamily="18" charset="-52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Имя Фамилия </a:t>
            </a:r>
          </a:p>
          <a:p>
            <a:pPr lvl="0"/>
            <a:r>
              <a:rPr lang="ru-RU" dirty="0"/>
              <a:t>Должность, место работы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08C4A91-5C7B-4586-8F8D-36020CA57C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875" y="358140"/>
            <a:ext cx="461929" cy="46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39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ловек + подпись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26B4DD23-F4AC-4E9A-BE63-1F2D0F227C6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948884" y="1203889"/>
            <a:ext cx="4710241" cy="4823882"/>
          </a:xfrm>
          <a:custGeom>
            <a:avLst/>
            <a:gdLst>
              <a:gd name="connsiteX0" fmla="*/ 1235040 w 4710241"/>
              <a:gd name="connsiteY0" fmla="*/ 1314 h 4823882"/>
              <a:gd name="connsiteX1" fmla="*/ 3642582 w 4710241"/>
              <a:gd name="connsiteY1" fmla="*/ 1191424 h 4823882"/>
              <a:gd name="connsiteX2" fmla="*/ 4326861 w 4710241"/>
              <a:gd name="connsiteY2" fmla="*/ 4491829 h 4823882"/>
              <a:gd name="connsiteX3" fmla="*/ 1067660 w 4710241"/>
              <a:gd name="connsiteY3" fmla="*/ 3632458 h 4823882"/>
              <a:gd name="connsiteX4" fmla="*/ 383381 w 4710241"/>
              <a:gd name="connsiteY4" fmla="*/ 332053 h 4823882"/>
              <a:gd name="connsiteX5" fmla="*/ 1235040 w 4710241"/>
              <a:gd name="connsiteY5" fmla="*/ 1314 h 482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10241" h="4823882">
                <a:moveTo>
                  <a:pt x="1235040" y="1314"/>
                </a:moveTo>
                <a:cubicBezTo>
                  <a:pt x="1970267" y="-26946"/>
                  <a:pt x="2893921" y="401699"/>
                  <a:pt x="3642582" y="1191424"/>
                </a:cubicBezTo>
                <a:cubicBezTo>
                  <a:pt x="4731544" y="2340115"/>
                  <a:pt x="5037906" y="3817756"/>
                  <a:pt x="4326861" y="4491829"/>
                </a:cubicBezTo>
                <a:cubicBezTo>
                  <a:pt x="3615816" y="5165902"/>
                  <a:pt x="2156622" y="4781149"/>
                  <a:pt x="1067660" y="3632458"/>
                </a:cubicBezTo>
                <a:cubicBezTo>
                  <a:pt x="-21302" y="2483768"/>
                  <a:pt x="-327664" y="1006126"/>
                  <a:pt x="383381" y="332053"/>
                </a:cubicBezTo>
                <a:cubicBezTo>
                  <a:pt x="605583" y="121406"/>
                  <a:pt x="900846" y="14159"/>
                  <a:pt x="1235040" y="1314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ru-RU" dirty="0"/>
              <a:t>           фотография человека </a:t>
            </a:r>
          </a:p>
        </p:txBody>
      </p:sp>
      <p:sp>
        <p:nvSpPr>
          <p:cNvPr id="11" name="Текст 35">
            <a:extLst>
              <a:ext uri="{FF2B5EF4-FFF2-40B4-BE49-F238E27FC236}">
                <a16:creationId xmlns:a16="http://schemas.microsoft.com/office/drawing/2014/main" id="{FD55589A-D6B6-4427-A2EA-DF64DF9F39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2875" y="2394223"/>
            <a:ext cx="4892565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E2D69"/>
                </a:solidFill>
                <a:latin typeface="Navigo" panose="02070503070706040303" pitchFamily="18" charset="-52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</a:t>
            </a:r>
            <a:r>
              <a:rPr lang="en-US" dirty="0"/>
              <a:t>4pt)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724E17D-2682-444F-AB93-5EF4301A45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05195" y="985861"/>
            <a:ext cx="461929" cy="461929"/>
          </a:xfrm>
          <a:prstGeom prst="rect">
            <a:avLst/>
          </a:prstGeom>
        </p:spPr>
      </p:pic>
      <p:sp>
        <p:nvSpPr>
          <p:cNvPr id="20" name="Текст 19">
            <a:extLst>
              <a:ext uri="{FF2B5EF4-FFF2-40B4-BE49-F238E27FC236}">
                <a16:creationId xmlns:a16="http://schemas.microsoft.com/office/drawing/2014/main" id="{066FE877-9F41-4467-B3C1-8FEBDC9AE6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2635" y="1447790"/>
            <a:ext cx="5471685" cy="787400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ru-RU" dirty="0">
                <a:solidFill>
                  <a:srgbClr val="102D69"/>
                </a:solidFill>
                <a:latin typeface="+mj-lt"/>
              </a:rPr>
              <a:t>Заголовок о человеке может быть набран в две или три строки</a:t>
            </a:r>
            <a:r>
              <a:rPr lang="en-GB" dirty="0">
                <a:solidFill>
                  <a:srgbClr val="102D69"/>
                </a:solidFill>
                <a:latin typeface="+mj-lt"/>
              </a:rPr>
              <a:t> 24 </a:t>
            </a:r>
            <a:r>
              <a:rPr lang="en-GB" dirty="0" err="1">
                <a:solidFill>
                  <a:srgbClr val="102D69"/>
                </a:solidFill>
                <a:latin typeface="+mj-lt"/>
              </a:rPr>
              <a:t>pt</a:t>
            </a:r>
            <a:r>
              <a:rPr lang="en-GB" dirty="0">
                <a:solidFill>
                  <a:srgbClr val="102D69"/>
                </a:solidFill>
                <a:latin typeface="+mj-lt"/>
              </a:rPr>
              <a:t>)</a:t>
            </a:r>
            <a:endParaRPr lang="ru-RU" dirty="0">
              <a:solidFill>
                <a:srgbClr val="102D6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405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26B4DD23-F4AC-4E9A-BE63-1F2D0F227C6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1750" y="745314"/>
            <a:ext cx="5271690" cy="5367371"/>
          </a:xfrm>
          <a:custGeom>
            <a:avLst/>
            <a:gdLst>
              <a:gd name="connsiteX0" fmla="*/ 1235040 w 4710241"/>
              <a:gd name="connsiteY0" fmla="*/ 1314 h 4823882"/>
              <a:gd name="connsiteX1" fmla="*/ 3642582 w 4710241"/>
              <a:gd name="connsiteY1" fmla="*/ 1191424 h 4823882"/>
              <a:gd name="connsiteX2" fmla="*/ 4326861 w 4710241"/>
              <a:gd name="connsiteY2" fmla="*/ 4491829 h 4823882"/>
              <a:gd name="connsiteX3" fmla="*/ 1067660 w 4710241"/>
              <a:gd name="connsiteY3" fmla="*/ 3632458 h 4823882"/>
              <a:gd name="connsiteX4" fmla="*/ 383381 w 4710241"/>
              <a:gd name="connsiteY4" fmla="*/ 332053 h 4823882"/>
              <a:gd name="connsiteX5" fmla="*/ 1235040 w 4710241"/>
              <a:gd name="connsiteY5" fmla="*/ 1314 h 482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10241" h="4823882">
                <a:moveTo>
                  <a:pt x="1235040" y="1314"/>
                </a:moveTo>
                <a:cubicBezTo>
                  <a:pt x="1970267" y="-26946"/>
                  <a:pt x="2893921" y="401699"/>
                  <a:pt x="3642582" y="1191424"/>
                </a:cubicBezTo>
                <a:cubicBezTo>
                  <a:pt x="4731544" y="2340115"/>
                  <a:pt x="5037906" y="3817756"/>
                  <a:pt x="4326861" y="4491829"/>
                </a:cubicBezTo>
                <a:cubicBezTo>
                  <a:pt x="3615816" y="5165902"/>
                  <a:pt x="2156622" y="4781149"/>
                  <a:pt x="1067660" y="3632458"/>
                </a:cubicBezTo>
                <a:cubicBezTo>
                  <a:pt x="-21302" y="2483768"/>
                  <a:pt x="-327664" y="1006126"/>
                  <a:pt x="383381" y="332053"/>
                </a:cubicBezTo>
                <a:cubicBezTo>
                  <a:pt x="605583" y="121406"/>
                  <a:pt x="900846" y="14159"/>
                  <a:pt x="1235040" y="1314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ru-RU" dirty="0"/>
              <a:t>           фотография человека </a:t>
            </a:r>
          </a:p>
        </p:txBody>
      </p:sp>
      <p:sp>
        <p:nvSpPr>
          <p:cNvPr id="11" name="Текст 35">
            <a:extLst>
              <a:ext uri="{FF2B5EF4-FFF2-40B4-BE49-F238E27FC236}">
                <a16:creationId xmlns:a16="http://schemas.microsoft.com/office/drawing/2014/main" id="{FD55589A-D6B6-4427-A2EA-DF64DF9F39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7545" y="2936221"/>
            <a:ext cx="3025030" cy="304801"/>
          </a:xfrm>
        </p:spPr>
        <p:txBody>
          <a:bodyPr lIns="0" tIns="0" rIns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rgbClr val="0E2D69"/>
                </a:solidFill>
                <a:latin typeface="Navigo" panose="02070503070706040303" pitchFamily="18" charset="-52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Имя Фамилия </a:t>
            </a:r>
            <a:r>
              <a:rPr lang="en-US" dirty="0"/>
              <a:t>24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066FE877-9F41-4467-B3C1-8FEBDC9AE6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20524" y="1165846"/>
            <a:ext cx="5752996" cy="145797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ru-RU" dirty="0">
                <a:solidFill>
                  <a:srgbClr val="102D69"/>
                </a:solidFill>
                <a:latin typeface="+mj-lt"/>
              </a:rPr>
              <a:t>«тут можно указать цитату человека, представленного на слайде. Цитата может быть набрана в две-четыре строки» </a:t>
            </a:r>
            <a:r>
              <a:rPr lang="en-US" dirty="0">
                <a:solidFill>
                  <a:srgbClr val="102D69"/>
                </a:solidFill>
                <a:latin typeface="+mj-lt"/>
              </a:rPr>
              <a:t>24 </a:t>
            </a:r>
            <a:r>
              <a:rPr lang="en-US" dirty="0" err="1">
                <a:solidFill>
                  <a:srgbClr val="102D69"/>
                </a:solidFill>
                <a:latin typeface="+mj-lt"/>
              </a:rPr>
              <a:t>pt</a:t>
            </a:r>
            <a:endParaRPr lang="ru-RU" dirty="0">
              <a:solidFill>
                <a:srgbClr val="102D6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427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31">
            <a:extLst>
              <a:ext uri="{FF2B5EF4-FFF2-40B4-BE49-F238E27FC236}">
                <a16:creationId xmlns:a16="http://schemas.microsoft.com/office/drawing/2014/main" id="{16741998-B783-4EA6-8BC7-DA0D42EAF9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1180731"/>
            <a:ext cx="11196637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Navigo" panose="02070503070706040303" pitchFamily="18" charset="-52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D3DB1E-C11D-40F5-A1A6-02C7EE3C7D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2133600"/>
            <a:ext cx="11196637" cy="4254500"/>
          </a:xfrm>
        </p:spPr>
        <p:txBody>
          <a:bodyPr numCol="2" spcCol="216000">
            <a:normAutofit/>
          </a:bodyPr>
          <a:lstStyle>
            <a:lvl1pPr marL="0" indent="0">
              <a:buNone/>
              <a:defRPr sz="1400">
                <a:latin typeface="Navigo" panose="02070503070706040303" pitchFamily="18" charset="-5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4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  <a:p>
            <a:pPr lvl="0"/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00D802D-BA4F-45D6-94CE-F86FDF7DAA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9" y="368300"/>
            <a:ext cx="461929" cy="46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36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ие данные 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9">
            <a:extLst>
              <a:ext uri="{FF2B5EF4-FFF2-40B4-BE49-F238E27FC236}">
                <a16:creationId xmlns:a16="http://schemas.microsoft.com/office/drawing/2014/main" id="{678A1A1F-E04C-42DD-87D1-5DA6168353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90800" y="1270000"/>
            <a:ext cx="9121774" cy="965190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ru-RU" dirty="0">
                <a:solidFill>
                  <a:srgbClr val="102D69"/>
                </a:solidFill>
                <a:latin typeface="+mj-lt"/>
              </a:rPr>
              <a:t>Заголовок может быть набран</a:t>
            </a:r>
            <a:r>
              <a:rPr lang="en-US" dirty="0">
                <a:solidFill>
                  <a:srgbClr val="102D69"/>
                </a:solidFill>
                <a:latin typeface="+mj-lt"/>
              </a:rPr>
              <a:t> </a:t>
            </a:r>
            <a:r>
              <a:rPr lang="ru-RU" dirty="0">
                <a:solidFill>
                  <a:srgbClr val="102D69"/>
                </a:solidFill>
                <a:latin typeface="+mj-lt"/>
              </a:rPr>
              <a:t>в две или три строки</a:t>
            </a:r>
            <a:r>
              <a:rPr lang="en-GB" dirty="0">
                <a:solidFill>
                  <a:srgbClr val="102D69"/>
                </a:solidFill>
                <a:latin typeface="+mj-lt"/>
              </a:rPr>
              <a:t> 24 </a:t>
            </a:r>
            <a:r>
              <a:rPr lang="en-GB" dirty="0" err="1">
                <a:solidFill>
                  <a:srgbClr val="102D69"/>
                </a:solidFill>
                <a:latin typeface="+mj-lt"/>
              </a:rPr>
              <a:t>pt</a:t>
            </a:r>
            <a:r>
              <a:rPr lang="en-GB" dirty="0">
                <a:solidFill>
                  <a:srgbClr val="102D69"/>
                </a:solidFill>
                <a:latin typeface="+mj-lt"/>
              </a:rPr>
              <a:t>)</a:t>
            </a:r>
            <a:endParaRPr lang="ru-RU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8ECA1632-23F5-4F50-9B84-CA3BB0A75C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2874" y="2763358"/>
            <a:ext cx="3327926" cy="1057870"/>
          </a:xfrm>
        </p:spPr>
        <p:txBody>
          <a:bodyPr>
            <a:normAutofit/>
          </a:bodyPr>
          <a:lstStyle>
            <a:lvl1pPr marL="0" indent="0">
              <a:buNone/>
              <a:defRPr sz="8800"/>
            </a:lvl1pPr>
          </a:lstStyle>
          <a:p>
            <a:pPr lvl="0"/>
            <a:r>
              <a:rPr lang="en-US" sz="8800" dirty="0"/>
              <a:t>203</a:t>
            </a:r>
            <a:endParaRPr lang="ru-RU" dirty="0"/>
          </a:p>
        </p:txBody>
      </p:sp>
      <p:sp>
        <p:nvSpPr>
          <p:cNvPr id="24" name="Текст 22">
            <a:extLst>
              <a:ext uri="{FF2B5EF4-FFF2-40B4-BE49-F238E27FC236}">
                <a16:creationId xmlns:a16="http://schemas.microsoft.com/office/drawing/2014/main" id="{680D396D-3A50-4374-B88E-40F886B4A4B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36720" y="2763358"/>
            <a:ext cx="3327926" cy="1057870"/>
          </a:xfrm>
        </p:spPr>
        <p:txBody>
          <a:bodyPr>
            <a:normAutofit/>
          </a:bodyPr>
          <a:lstStyle>
            <a:lvl1pPr marL="0" indent="0">
              <a:buNone/>
              <a:defRPr sz="8800"/>
            </a:lvl1pPr>
          </a:lstStyle>
          <a:p>
            <a:pPr lvl="0"/>
            <a:r>
              <a:rPr lang="en-US" sz="8800" dirty="0"/>
              <a:t>10</a:t>
            </a:r>
            <a:endParaRPr lang="ru-RU" dirty="0"/>
          </a:p>
        </p:txBody>
      </p:sp>
      <p:sp>
        <p:nvSpPr>
          <p:cNvPr id="26" name="Текст 22">
            <a:extLst>
              <a:ext uri="{FF2B5EF4-FFF2-40B4-BE49-F238E27FC236}">
                <a16:creationId xmlns:a16="http://schemas.microsoft.com/office/drawing/2014/main" id="{05274BE1-4242-4D9D-B2CE-E4AAFCE3CE4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40566" y="2773356"/>
            <a:ext cx="3327926" cy="1057870"/>
          </a:xfrm>
        </p:spPr>
        <p:txBody>
          <a:bodyPr>
            <a:normAutofit/>
          </a:bodyPr>
          <a:lstStyle>
            <a:lvl1pPr marL="0" indent="0">
              <a:buNone/>
              <a:defRPr sz="8800"/>
            </a:lvl1pPr>
          </a:lstStyle>
          <a:p>
            <a:pPr lvl="0"/>
            <a:r>
              <a:rPr lang="en-US" sz="8800" dirty="0"/>
              <a:t>543</a:t>
            </a:r>
            <a:endParaRPr lang="ru-RU" dirty="0"/>
          </a:p>
        </p:txBody>
      </p:sp>
      <p:sp>
        <p:nvSpPr>
          <p:cNvPr id="30" name="Текст 29">
            <a:extLst>
              <a:ext uri="{FF2B5EF4-FFF2-40B4-BE49-F238E27FC236}">
                <a16:creationId xmlns:a16="http://schemas.microsoft.com/office/drawing/2014/main" id="{F83BAD4A-3BB5-47E2-A4E6-B00FB5A4D8A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5938" y="4349395"/>
            <a:ext cx="3344862" cy="1476729"/>
          </a:xfrm>
        </p:spPr>
        <p:txBody>
          <a:bodyPr/>
          <a:lstStyle>
            <a:lvl1pPr marL="0" indent="0">
              <a:buNone/>
              <a:defRPr sz="1400" b="0">
                <a:latin typeface="+mn-lt"/>
              </a:defRPr>
            </a:lvl1pPr>
          </a:lstStyle>
          <a:p>
            <a:pPr lvl="0"/>
            <a:r>
              <a:rPr lang="ru-RU" dirty="0"/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 </a:t>
            </a:r>
            <a:r>
              <a:rPr lang="en-US" dirty="0"/>
              <a:t>14</a:t>
            </a:r>
            <a:r>
              <a:rPr lang="ru-RU" dirty="0"/>
              <a:t> </a:t>
            </a:r>
            <a:r>
              <a:rPr lang="ru-RU" dirty="0" err="1"/>
              <a:t>pt</a:t>
            </a:r>
            <a:r>
              <a:rPr lang="ru-RU" dirty="0"/>
              <a:t>.</a:t>
            </a:r>
          </a:p>
          <a:p>
            <a:pPr lvl="0"/>
            <a:endParaRPr lang="ru-RU" dirty="0"/>
          </a:p>
        </p:txBody>
      </p:sp>
      <p:sp>
        <p:nvSpPr>
          <p:cNvPr id="31" name="Текст 29">
            <a:extLst>
              <a:ext uri="{FF2B5EF4-FFF2-40B4-BE49-F238E27FC236}">
                <a16:creationId xmlns:a16="http://schemas.microsoft.com/office/drawing/2014/main" id="{9EB0C665-709C-40B6-BA26-156792C16C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19784" y="4349394"/>
            <a:ext cx="3344862" cy="1476729"/>
          </a:xfrm>
        </p:spPr>
        <p:txBody>
          <a:bodyPr/>
          <a:lstStyle>
            <a:lvl1pPr marL="0" indent="0">
              <a:buNone/>
              <a:defRPr sz="1400" b="0">
                <a:latin typeface="+mn-lt"/>
              </a:defRPr>
            </a:lvl1pPr>
          </a:lstStyle>
          <a:p>
            <a:pPr lvl="0"/>
            <a:r>
              <a:rPr lang="ru-RU" dirty="0"/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 </a:t>
            </a:r>
            <a:r>
              <a:rPr lang="en-US" dirty="0"/>
              <a:t>14</a:t>
            </a:r>
            <a:r>
              <a:rPr lang="ru-RU" dirty="0"/>
              <a:t> </a:t>
            </a:r>
            <a:r>
              <a:rPr lang="ru-RU" dirty="0" err="1"/>
              <a:t>pt</a:t>
            </a:r>
            <a:r>
              <a:rPr lang="ru-RU" dirty="0"/>
              <a:t>.</a:t>
            </a:r>
          </a:p>
          <a:p>
            <a:pPr lvl="0"/>
            <a:endParaRPr lang="ru-RU" dirty="0"/>
          </a:p>
        </p:txBody>
      </p:sp>
      <p:sp>
        <p:nvSpPr>
          <p:cNvPr id="32" name="Текст 29">
            <a:extLst>
              <a:ext uri="{FF2B5EF4-FFF2-40B4-BE49-F238E27FC236}">
                <a16:creationId xmlns:a16="http://schemas.microsoft.com/office/drawing/2014/main" id="{90AF322D-5028-4201-9D00-B3802D4313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40566" y="4349393"/>
            <a:ext cx="3344862" cy="1476729"/>
          </a:xfrm>
        </p:spPr>
        <p:txBody>
          <a:bodyPr/>
          <a:lstStyle>
            <a:lvl1pPr marL="0" indent="0">
              <a:buNone/>
              <a:defRPr sz="1400" b="0">
                <a:latin typeface="+mn-lt"/>
              </a:defRPr>
            </a:lvl1pPr>
          </a:lstStyle>
          <a:p>
            <a:pPr lvl="0"/>
            <a:r>
              <a:rPr lang="ru-RU" dirty="0"/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 </a:t>
            </a:r>
            <a:r>
              <a:rPr lang="en-US" dirty="0"/>
              <a:t>14</a:t>
            </a:r>
            <a:r>
              <a:rPr lang="ru-RU" dirty="0"/>
              <a:t> </a:t>
            </a:r>
            <a:r>
              <a:rPr lang="ru-RU" dirty="0" err="1"/>
              <a:t>pt</a:t>
            </a:r>
            <a:r>
              <a:rPr lang="ru-RU" dirty="0"/>
              <a:t>.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6911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иаграмма 7">
            <a:extLst>
              <a:ext uri="{FF2B5EF4-FFF2-40B4-BE49-F238E27FC236}">
                <a16:creationId xmlns:a16="http://schemas.microsoft.com/office/drawing/2014/main" id="{D23C8BC2-4593-447F-BCB5-752067B66F0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6" y="1117600"/>
            <a:ext cx="6440477" cy="46196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1" name="Текст 35">
            <a:extLst>
              <a:ext uri="{FF2B5EF4-FFF2-40B4-BE49-F238E27FC236}">
                <a16:creationId xmlns:a16="http://schemas.microsoft.com/office/drawing/2014/main" id="{3F2613E4-E957-4290-8428-C042F966F2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898" y="2377440"/>
            <a:ext cx="4322531" cy="2401594"/>
          </a:xfrm>
        </p:spPr>
        <p:txBody>
          <a:bodyPr lIns="0" tIns="0"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E2D69"/>
                </a:solidFill>
                <a:latin typeface="+mn-lt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</a:t>
            </a:r>
            <a:r>
              <a:rPr lang="en-US" dirty="0"/>
              <a:t>14 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62211184-B3A2-4E00-BC7C-4C9E7DC19D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938" y="5049838"/>
            <a:ext cx="4392612" cy="68738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Примечания, или любая другая пояснительная или дополнительная информация набираются шрифтом размером 12 </a:t>
            </a:r>
            <a:r>
              <a:rPr lang="ru-RU" dirty="0" err="1"/>
              <a:t>pt</a:t>
            </a:r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0847DE9-6645-4802-8359-8FC07DBD6C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8" y="368300"/>
            <a:ext cx="461929" cy="461929"/>
          </a:xfrm>
          <a:prstGeom prst="rect">
            <a:avLst/>
          </a:prstGeom>
        </p:spPr>
      </p:pic>
      <p:sp>
        <p:nvSpPr>
          <p:cNvPr id="10" name="Текст 19">
            <a:extLst>
              <a:ext uri="{FF2B5EF4-FFF2-40B4-BE49-F238E27FC236}">
                <a16:creationId xmlns:a16="http://schemas.microsoft.com/office/drawing/2014/main" id="{CCB0FD4A-9490-42B2-BF7E-62F801976C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8" y="1117600"/>
            <a:ext cx="4392491" cy="8534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ru-RU" dirty="0">
                <a:solidFill>
                  <a:srgbClr val="102D69"/>
                </a:solidFill>
                <a:latin typeface="+mj-lt"/>
              </a:rPr>
              <a:t>Заголовок может быть набран в две или три строки</a:t>
            </a:r>
            <a:r>
              <a:rPr lang="en-GB" dirty="0">
                <a:solidFill>
                  <a:srgbClr val="102D69"/>
                </a:solidFill>
                <a:latin typeface="+mj-lt"/>
              </a:rPr>
              <a:t> 24 </a:t>
            </a:r>
            <a:r>
              <a:rPr lang="en-GB" dirty="0" err="1">
                <a:solidFill>
                  <a:srgbClr val="102D69"/>
                </a:solidFill>
                <a:latin typeface="+mj-lt"/>
              </a:rPr>
              <a:t>pt</a:t>
            </a:r>
            <a:r>
              <a:rPr lang="en-GB" dirty="0">
                <a:solidFill>
                  <a:srgbClr val="102D69"/>
                </a:solidFill>
                <a:latin typeface="+mj-lt"/>
              </a:rPr>
              <a:t>)</a:t>
            </a:r>
            <a:endParaRPr lang="ru-RU" dirty="0">
              <a:solidFill>
                <a:srgbClr val="102D6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7503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аблица 18">
            <a:extLst>
              <a:ext uri="{FF2B5EF4-FFF2-40B4-BE49-F238E27FC236}">
                <a16:creationId xmlns:a16="http://schemas.microsoft.com/office/drawing/2014/main" id="{821275C1-81FD-44D5-90B5-EDA474043FBB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1" name="Текст 35">
            <a:extLst>
              <a:ext uri="{FF2B5EF4-FFF2-40B4-BE49-F238E27FC236}">
                <a16:creationId xmlns:a16="http://schemas.microsoft.com/office/drawing/2014/main" id="{E6A76587-D794-4849-8AF6-78A3CCF6B5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57533" y="2208362"/>
            <a:ext cx="3155042" cy="3295290"/>
          </a:xfrm>
        </p:spPr>
        <p:txBody>
          <a:bodyPr lIns="0" tIns="0"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E2D69"/>
                </a:solidFill>
                <a:latin typeface="+mn-lt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</a:t>
            </a:r>
            <a:r>
              <a:rPr lang="en-US" dirty="0"/>
              <a:t>14 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75538E3B-CA90-446A-B14F-069A04B31D3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8" y="1239838"/>
            <a:ext cx="7688262" cy="73342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ru-RU" dirty="0"/>
              <a:t>Название таблицы. Обратите внимание, что название графика набирается меньшим кеглем, чем заголовок (18 </a:t>
            </a:r>
            <a:r>
              <a:rPr lang="ru-RU" dirty="0" err="1"/>
              <a:t>pt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03751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F7381A-9CC3-4685-884D-1869DCFF915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269979" y="6041431"/>
            <a:ext cx="442595" cy="44826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150A52-4DEA-47D8-8DAF-B9A2A302C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979010"/>
            <a:ext cx="111966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B5238F-0EAD-43D8-915E-120763CCF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2550159"/>
            <a:ext cx="11196636" cy="3939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0183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9" r:id="rId4"/>
    <p:sldLayoutId id="2147483660" r:id="rId5"/>
    <p:sldLayoutId id="2147483658" r:id="rId6"/>
    <p:sldLayoutId id="2147483654" r:id="rId7"/>
    <p:sldLayoutId id="2147483657" r:id="rId8"/>
    <p:sldLayoutId id="2147483651" r:id="rId9"/>
    <p:sldLayoutId id="2147483662" r:id="rId10"/>
    <p:sldLayoutId id="2147483655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llmarena.ru/" TargetMode="External"/><Relationship Id="rId3" Type="http://schemas.openxmlformats.org/officeDocument/2006/relationships/hyperlink" Target="https://arxiv.org/pdf/2410.12837" TargetMode="External"/><Relationship Id="rId7" Type="http://schemas.openxmlformats.org/officeDocument/2006/relationships/hyperlink" Target="https://arxiv.org/pdf/2412.01130" TargetMode="External"/><Relationship Id="rId2" Type="http://schemas.openxmlformats.org/officeDocument/2006/relationships/hyperlink" Target="https://arxiv.org/abs/2005.1140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rxiv.org/abs/2404.45678" TargetMode="External"/><Relationship Id="rId5" Type="http://schemas.openxmlformats.org/officeDocument/2006/relationships/hyperlink" Target="https://arxiv.org/pdf/2410.06011" TargetMode="External"/><Relationship Id="rId4" Type="http://schemas.openxmlformats.org/officeDocument/2006/relationships/hyperlink" Target="https://arxiv.org/pdf/2501.14342" TargetMode="External"/><Relationship Id="rId9" Type="http://schemas.openxmlformats.org/officeDocument/2006/relationships/hyperlink" Target="https://llmarena.ai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A2DA171-5DF8-4844-AA8C-D413E1D32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3110" y="3745229"/>
            <a:ext cx="6177280" cy="1891895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Программный проект 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Выполнил</a:t>
            </a:r>
            <a:r>
              <a:rPr lang="en-US" dirty="0"/>
              <a:t>: </a:t>
            </a:r>
            <a:r>
              <a:rPr lang="ru-RU" dirty="0" err="1"/>
              <a:t>Гуч</a:t>
            </a:r>
            <a:r>
              <a:rPr lang="ru-RU" dirty="0"/>
              <a:t> Вячеслав, БПМИИ2312</a:t>
            </a:r>
            <a:br>
              <a:rPr lang="ru-RU" dirty="0"/>
            </a:br>
            <a:br>
              <a:rPr lang="en-US" dirty="0"/>
            </a:br>
            <a:r>
              <a:rPr lang="ru-RU" dirty="0"/>
              <a:t>Руководитель проекта</a:t>
            </a:r>
            <a:r>
              <a:rPr lang="en-US" dirty="0"/>
              <a:t>: </a:t>
            </a:r>
            <a:r>
              <a:rPr lang="ru-RU" dirty="0"/>
              <a:t>Степанов Илья Николаевич, Генеральный Директор ООО </a:t>
            </a:r>
            <a:r>
              <a:rPr lang="ru-RU" dirty="0" err="1"/>
              <a:t>Диси</a:t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4B83823-E82E-4749-A877-2EA2DB4994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Создание Системы Автономной Клиентской Поддержки на Естественном Языке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816237-68D7-84C3-335B-040C738B7E50}"/>
              </a:ext>
            </a:extLst>
          </p:cNvPr>
          <p:cNvSpPr txBox="1"/>
          <p:nvPr/>
        </p:nvSpPr>
        <p:spPr>
          <a:xfrm>
            <a:off x="130629" y="5918479"/>
            <a:ext cx="0" cy="0"/>
          </a:xfrm>
          <a:prstGeom prst="rect">
            <a:avLst/>
          </a:prstGeom>
        </p:spPr>
        <p:txBody>
          <a:bodyPr vert="horz" wrap="none" lIns="0" tIns="0" rIns="0" bIns="0" rtlCol="0" anchor="t">
            <a:normAutofit fontScale="25000" lnSpcReduction="20000"/>
          </a:bodyPr>
          <a:lstStyle/>
          <a:p>
            <a:pPr algn="l"/>
            <a:endParaRPr lang="en-KZ" sz="4400" dirty="0">
              <a:solidFill>
                <a:srgbClr val="102D6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0663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B69A106-084D-A75F-7BFA-0ECD77B8362D}"/>
              </a:ext>
            </a:extLst>
          </p:cNvPr>
          <p:cNvSpPr txBox="1"/>
          <p:nvPr/>
        </p:nvSpPr>
        <p:spPr>
          <a:xfrm>
            <a:off x="497682" y="23593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pPr algn="l"/>
            <a:r>
              <a:rPr lang="ru-RU" sz="4400" dirty="0">
                <a:solidFill>
                  <a:srgbClr val="102D69"/>
                </a:solidFill>
                <a:latin typeface="+mj-lt"/>
              </a:rPr>
              <a:t>Тестирование</a:t>
            </a:r>
            <a:endParaRPr lang="en-KZ" sz="4400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D3CB97-A37D-3B87-927C-6432DB862503}"/>
              </a:ext>
            </a:extLst>
          </p:cNvPr>
          <p:cNvSpPr txBox="1"/>
          <p:nvPr/>
        </p:nvSpPr>
        <p:spPr>
          <a:xfrm>
            <a:off x="515938" y="851772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pPr algn="l"/>
            <a:r>
              <a:rPr lang="en-US" sz="2000" dirty="0">
                <a:solidFill>
                  <a:srgbClr val="102D69"/>
                </a:solidFill>
                <a:latin typeface="+mj-lt"/>
              </a:rPr>
              <a:t>RAG, </a:t>
            </a:r>
            <a:r>
              <a:rPr lang="ru-RU" sz="2000" dirty="0">
                <a:solidFill>
                  <a:srgbClr val="102D69"/>
                </a:solidFill>
                <a:latin typeface="+mj-lt"/>
              </a:rPr>
              <a:t>оценка с помощью </a:t>
            </a:r>
            <a:r>
              <a:rPr lang="en-US" sz="2000" dirty="0">
                <a:solidFill>
                  <a:srgbClr val="102D69"/>
                </a:solidFill>
                <a:latin typeface="+mj-lt"/>
              </a:rPr>
              <a:t>RAGAS</a:t>
            </a:r>
            <a:endParaRPr lang="en-KZ" sz="2000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D0CE77-2358-7EBF-5FD0-3A9C6FD70EB7}"/>
              </a:ext>
            </a:extLst>
          </p:cNvPr>
          <p:cNvSpPr txBox="1"/>
          <p:nvPr/>
        </p:nvSpPr>
        <p:spPr>
          <a:xfrm>
            <a:off x="442915" y="268542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r>
              <a:rPr lang="ru-RU" sz="1800" dirty="0">
                <a:solidFill>
                  <a:srgbClr val="102D69"/>
                </a:solidFill>
                <a:effectLst/>
                <a:ea typeface="Times New Roman" panose="02020603050405020304" pitchFamily="18" charset="0"/>
              </a:rPr>
              <a:t>метрики качества контекста для </a:t>
            </a:r>
            <a:r>
              <a:rPr lang="en-US" sz="1800" dirty="0">
                <a:solidFill>
                  <a:srgbClr val="102D69"/>
                </a:solidFill>
                <a:effectLst/>
                <a:ea typeface="Times New Roman" panose="02020603050405020304" pitchFamily="18" charset="0"/>
              </a:rPr>
              <a:t>RAG</a:t>
            </a:r>
            <a:r>
              <a:rPr lang="en-KZ" dirty="0">
                <a:solidFill>
                  <a:srgbClr val="102D69"/>
                </a:solidFill>
                <a:effectLst/>
              </a:rPr>
              <a:t> </a:t>
            </a:r>
            <a:endParaRPr lang="en-KZ" sz="4400" dirty="0">
              <a:solidFill>
                <a:srgbClr val="102D69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9E457E-BD37-0602-F2EF-463802DCA07B}"/>
              </a:ext>
            </a:extLst>
          </p:cNvPr>
          <p:cNvSpPr txBox="1"/>
          <p:nvPr/>
        </p:nvSpPr>
        <p:spPr>
          <a:xfrm>
            <a:off x="1261896" y="4421670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r>
              <a:rPr lang="ru-RU" sz="1800" dirty="0">
                <a:effectLst/>
                <a:ea typeface="Times New Roman" panose="02020603050405020304" pitchFamily="18" charset="0"/>
              </a:rPr>
              <a:t>Метрики качества ответов для 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RAG</a:t>
            </a:r>
            <a:r>
              <a:rPr lang="en-KZ" dirty="0">
                <a:effectLst/>
              </a:rPr>
              <a:t> </a:t>
            </a:r>
            <a:endParaRPr lang="en-KZ" sz="4400" dirty="0">
              <a:solidFill>
                <a:srgbClr val="102D69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307BBD-4B56-6ADF-46A2-8C00637D7AF2}"/>
              </a:ext>
            </a:extLst>
          </p:cNvPr>
          <p:cNvSpPr txBox="1"/>
          <p:nvPr/>
        </p:nvSpPr>
        <p:spPr>
          <a:xfrm>
            <a:off x="4762250" y="6239324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r>
              <a:rPr lang="ru-RU" sz="1800" dirty="0">
                <a:effectLst/>
                <a:ea typeface="Times New Roman" panose="02020603050405020304" pitchFamily="18" charset="0"/>
              </a:rPr>
              <a:t>Использование токенов для ответа в 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RAG</a:t>
            </a:r>
            <a:endParaRPr lang="en-KZ" sz="4400" dirty="0">
              <a:solidFill>
                <a:srgbClr val="102D69"/>
              </a:solidFill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21592D7B-532F-F991-E659-9E0E198AEC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449018"/>
              </p:ext>
            </p:extLst>
          </p:nvPr>
        </p:nvGraphicFramePr>
        <p:xfrm>
          <a:off x="442915" y="1415652"/>
          <a:ext cx="3671886" cy="1173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3962">
                  <a:extLst>
                    <a:ext uri="{9D8B030D-6E8A-4147-A177-3AD203B41FA5}">
                      <a16:colId xmlns:a16="http://schemas.microsoft.com/office/drawing/2014/main" val="1450447772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4001483035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272440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KZ" sz="1200">
                          <a:effectLst/>
                        </a:rPr>
                        <a:t>Метрика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KZ" sz="1200">
                          <a:effectLst/>
                        </a:rPr>
                        <a:t>Значение (OpenAI)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KZ" sz="1200">
                          <a:effectLst/>
                        </a:rPr>
                        <a:t>Значение (Local LLM)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129473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Context Precision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0.873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0.812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1289712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Context Recall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0.924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0.896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94377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Context Entity Recall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0.891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 dirty="0">
                          <a:effectLst/>
                        </a:rPr>
                        <a:t>0.854</a:t>
                      </a:r>
                      <a:endParaRPr lang="en-K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33350035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849C317-5767-3864-B56B-74ECE8012E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04487"/>
              </p:ext>
            </p:extLst>
          </p:nvPr>
        </p:nvGraphicFramePr>
        <p:xfrm>
          <a:off x="1261896" y="3165114"/>
          <a:ext cx="6378156" cy="1211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6052">
                  <a:extLst>
                    <a:ext uri="{9D8B030D-6E8A-4147-A177-3AD203B41FA5}">
                      <a16:colId xmlns:a16="http://schemas.microsoft.com/office/drawing/2014/main" val="495829786"/>
                    </a:ext>
                  </a:extLst>
                </a:gridCol>
                <a:gridCol w="2126052">
                  <a:extLst>
                    <a:ext uri="{9D8B030D-6E8A-4147-A177-3AD203B41FA5}">
                      <a16:colId xmlns:a16="http://schemas.microsoft.com/office/drawing/2014/main" val="106351734"/>
                    </a:ext>
                  </a:extLst>
                </a:gridCol>
                <a:gridCol w="2126052">
                  <a:extLst>
                    <a:ext uri="{9D8B030D-6E8A-4147-A177-3AD203B41FA5}">
                      <a16:colId xmlns:a16="http://schemas.microsoft.com/office/drawing/2014/main" val="15142488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KZ" sz="1200" dirty="0">
                          <a:effectLst/>
                        </a:rPr>
                        <a:t>Метрика</a:t>
                      </a:r>
                      <a:endParaRPr lang="en-K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KZ" sz="1200">
                          <a:effectLst/>
                        </a:rPr>
                        <a:t>Значение (OpenAI)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KZ" sz="1200">
                          <a:effectLst/>
                        </a:rPr>
                        <a:t>Значение (Local LLM)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03375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Faithfulness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 dirty="0">
                          <a:effectLst/>
                        </a:rPr>
                        <a:t>0.958</a:t>
                      </a:r>
                      <a:endParaRPr lang="en-K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0.921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73033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Answer Correctness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0.912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0.883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845770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Answer Similarity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0.893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0.867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371029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Answer Relevancy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0.945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0.914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878395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 dirty="0">
                          <a:effectLst/>
                        </a:rPr>
                        <a:t>Harmfulness</a:t>
                      </a:r>
                      <a:endParaRPr lang="en-K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0.032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 dirty="0">
                          <a:effectLst/>
                        </a:rPr>
                        <a:t>0.048</a:t>
                      </a:r>
                      <a:endParaRPr lang="en-K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33072735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DAB4081E-A036-D719-86A8-A753D43C3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989104"/>
              </p:ext>
            </p:extLst>
          </p:nvPr>
        </p:nvGraphicFramePr>
        <p:xfrm>
          <a:off x="4762250" y="4805927"/>
          <a:ext cx="3549015" cy="1356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3005">
                  <a:extLst>
                    <a:ext uri="{9D8B030D-6E8A-4147-A177-3AD203B41FA5}">
                      <a16:colId xmlns:a16="http://schemas.microsoft.com/office/drawing/2014/main" val="2223803938"/>
                    </a:ext>
                  </a:extLst>
                </a:gridCol>
                <a:gridCol w="1183005">
                  <a:extLst>
                    <a:ext uri="{9D8B030D-6E8A-4147-A177-3AD203B41FA5}">
                      <a16:colId xmlns:a16="http://schemas.microsoft.com/office/drawing/2014/main" val="3378351962"/>
                    </a:ext>
                  </a:extLst>
                </a:gridCol>
                <a:gridCol w="1183005">
                  <a:extLst>
                    <a:ext uri="{9D8B030D-6E8A-4147-A177-3AD203B41FA5}">
                      <a16:colId xmlns:a16="http://schemas.microsoft.com/office/drawing/2014/main" val="3150002076"/>
                    </a:ext>
                  </a:extLst>
                </a:gridCol>
              </a:tblGrid>
              <a:tr h="1574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KZ" sz="1200">
                          <a:effectLst/>
                        </a:rPr>
                        <a:t>Метрика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KZ" sz="1200">
                          <a:effectLst/>
                        </a:rPr>
                        <a:t>OpenAI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KZ" sz="1200" dirty="0">
                          <a:effectLst/>
                        </a:rPr>
                        <a:t>Local LLM</a:t>
                      </a:r>
                      <a:endParaRPr lang="en-K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38712040"/>
                  </a:ext>
                </a:extLst>
              </a:tr>
              <a:tr h="1574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Среднее кол-во токенов запроса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 dirty="0">
                          <a:effectLst/>
                        </a:rPr>
                        <a:t>832</a:t>
                      </a:r>
                      <a:endParaRPr lang="en-K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847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43465288"/>
                  </a:ext>
                </a:extLst>
              </a:tr>
              <a:tr h="1574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Среднее кол-во токенов ответа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295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321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5081511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 dirty="0">
                          <a:effectLst/>
                        </a:rPr>
                        <a:t>Среднее кол-во токенов всего</a:t>
                      </a:r>
                      <a:endParaRPr lang="en-K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 dirty="0">
                          <a:effectLst/>
                        </a:rPr>
                        <a:t>1127</a:t>
                      </a:r>
                      <a:endParaRPr lang="en-K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 dirty="0">
                          <a:effectLst/>
                        </a:rPr>
                        <a:t>1168</a:t>
                      </a:r>
                      <a:endParaRPr lang="en-K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5127250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69102180-40A6-2488-E9D7-990A3F4E20AC}"/>
              </a:ext>
            </a:extLst>
          </p:cNvPr>
          <p:cNvSpPr txBox="1"/>
          <p:nvPr/>
        </p:nvSpPr>
        <p:spPr>
          <a:xfrm>
            <a:off x="5619801" y="1627435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pPr algn="l"/>
            <a:endParaRPr lang="en-KZ" sz="4400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7306827A-4288-5AA0-D4D0-4BE9E2119ED8}"/>
              </a:ext>
            </a:extLst>
          </p:cNvPr>
          <p:cNvSpPr txBox="1">
            <a:spLocks/>
          </p:cNvSpPr>
          <p:nvPr/>
        </p:nvSpPr>
        <p:spPr>
          <a:xfrm>
            <a:off x="8311265" y="1164791"/>
            <a:ext cx="3924547" cy="144379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i="0" u="none" strike="noStrike" dirty="0">
                <a:effectLst/>
                <a:latin typeface="YS Text"/>
              </a:rPr>
              <a:t>Relevance</a:t>
            </a:r>
            <a:r>
              <a:rPr lang="en-US" sz="1600" b="0" i="0" u="none" strike="noStrike" dirty="0">
                <a:effectLst/>
                <a:latin typeface="YS Text"/>
              </a:rPr>
              <a:t>. </a:t>
            </a:r>
            <a:r>
              <a:rPr lang="ru-RU" sz="1600" b="0" i="0" u="none" strike="noStrike" dirty="0">
                <a:effectLst/>
                <a:latin typeface="YS Text"/>
              </a:rPr>
              <a:t>Измеряет, насколько хорошо ответ соответствует вопросу. </a:t>
            </a:r>
            <a:br>
              <a:rPr lang="en-US" sz="1600" b="0" i="0" u="none" strike="noStrike" dirty="0">
                <a:effectLst/>
                <a:latin typeface="YS Text"/>
              </a:rPr>
            </a:br>
            <a:r>
              <a:rPr lang="en-US" sz="1600" b="1" i="0" u="none" strike="noStrike" dirty="0">
                <a:effectLst/>
                <a:latin typeface="YS Text"/>
              </a:rPr>
              <a:t>Context Recall</a:t>
            </a:r>
            <a:r>
              <a:rPr lang="en-US" sz="1600" b="0" i="0" u="none" strike="noStrike" dirty="0">
                <a:effectLst/>
                <a:latin typeface="YS Text"/>
              </a:rPr>
              <a:t>. </a:t>
            </a:r>
            <a:r>
              <a:rPr lang="ru-RU" sz="1600" b="0" i="0" u="none" strike="noStrike" dirty="0">
                <a:effectLst/>
                <a:latin typeface="YS Text"/>
              </a:rPr>
              <a:t>Оценивает, сколько релевантной информации из предоставленного контекста включено в ответ.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i="0" u="none" strike="noStrike" dirty="0">
                <a:effectLst/>
                <a:latin typeface="YS Text"/>
              </a:rPr>
              <a:t>Context Precision</a:t>
            </a:r>
            <a:r>
              <a:rPr lang="en-US" sz="1600" b="0" i="0" u="none" strike="noStrike" dirty="0">
                <a:effectLst/>
                <a:latin typeface="YS Text"/>
              </a:rPr>
              <a:t>. </a:t>
            </a:r>
            <a:r>
              <a:rPr lang="ru-RU" sz="1600" b="0" i="0" u="none" strike="noStrike" dirty="0">
                <a:effectLst/>
                <a:latin typeface="YS Text"/>
              </a:rPr>
              <a:t>Оценивает фокус и лаконичность ответа, измеряя долю полученного контекста, который фактически использован в ответе.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i="0" u="none" strike="noStrike" dirty="0">
                <a:effectLst/>
                <a:latin typeface="YS Text"/>
              </a:rPr>
              <a:t>Harmfulness</a:t>
            </a:r>
            <a:r>
              <a:rPr lang="en-US" sz="1600" b="0" i="0" u="none" strike="noStrike" dirty="0">
                <a:effectLst/>
                <a:latin typeface="YS Text"/>
              </a:rPr>
              <a:t>. </a:t>
            </a:r>
            <a:r>
              <a:rPr lang="ru-RU" sz="1600" b="0" i="0" u="none" strike="noStrike" dirty="0">
                <a:effectLst/>
                <a:latin typeface="YS Text"/>
              </a:rPr>
              <a:t>Проверяет наличие потенциально вредного или неуместного контента в ответе.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i="0" u="none" strike="noStrike" dirty="0">
                <a:effectLst/>
                <a:latin typeface="YS Text"/>
              </a:rPr>
              <a:t>Similarity </a:t>
            </a:r>
            <a:r>
              <a:rPr lang="ru-RU" sz="1600" b="1" i="0" u="none" strike="noStrike" dirty="0">
                <a:effectLst/>
                <a:latin typeface="YS Text"/>
              </a:rPr>
              <a:t>ответа</a:t>
            </a:r>
            <a:r>
              <a:rPr lang="ru-RU" sz="1600" b="0" i="0" u="none" strike="noStrike" dirty="0">
                <a:effectLst/>
                <a:latin typeface="YS Text"/>
              </a:rPr>
              <a:t>. Измеряет сходство между сгенерированным ответом и эталонным ответом (например, написанным человеком).</a:t>
            </a:r>
          </a:p>
          <a:p>
            <a:pPr algn="l"/>
            <a:endParaRPr lang="en-KZ" sz="1600" dirty="0">
              <a:solidFill>
                <a:srgbClr val="102D69"/>
              </a:solidFill>
              <a:latin typeface="+mj-lt"/>
            </a:endParaRPr>
          </a:p>
          <a:p>
            <a:endParaRPr lang="ru-RU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97C812-B024-85ED-9956-464D2FF08C03}"/>
              </a:ext>
            </a:extLst>
          </p:cNvPr>
          <p:cNvSpPr txBox="1"/>
          <p:nvPr/>
        </p:nvSpPr>
        <p:spPr>
          <a:xfrm>
            <a:off x="8650705" y="501252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pPr algn="l"/>
            <a:r>
              <a:rPr lang="ru-RU" sz="4400" dirty="0">
                <a:solidFill>
                  <a:srgbClr val="102D69"/>
                </a:solidFill>
                <a:latin typeface="+mj-lt"/>
              </a:rPr>
              <a:t>Справка</a:t>
            </a:r>
            <a:endParaRPr lang="en-KZ" sz="4400" dirty="0">
              <a:solidFill>
                <a:srgbClr val="102D6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2908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8A19D-26CC-096B-FDE0-0B0380CA7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AAE38C5-B1F4-5A3B-4443-A023E1705E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609861"/>
              </p:ext>
            </p:extLst>
          </p:nvPr>
        </p:nvGraphicFramePr>
        <p:xfrm>
          <a:off x="461170" y="3447650"/>
          <a:ext cx="9019716" cy="1211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4929">
                  <a:extLst>
                    <a:ext uri="{9D8B030D-6E8A-4147-A177-3AD203B41FA5}">
                      <a16:colId xmlns:a16="http://schemas.microsoft.com/office/drawing/2014/main" val="362203251"/>
                    </a:ext>
                  </a:extLst>
                </a:gridCol>
                <a:gridCol w="2254929">
                  <a:extLst>
                    <a:ext uri="{9D8B030D-6E8A-4147-A177-3AD203B41FA5}">
                      <a16:colId xmlns:a16="http://schemas.microsoft.com/office/drawing/2014/main" val="948101309"/>
                    </a:ext>
                  </a:extLst>
                </a:gridCol>
                <a:gridCol w="2254929">
                  <a:extLst>
                    <a:ext uri="{9D8B030D-6E8A-4147-A177-3AD203B41FA5}">
                      <a16:colId xmlns:a16="http://schemas.microsoft.com/office/drawing/2014/main" val="116823204"/>
                    </a:ext>
                  </a:extLst>
                </a:gridCol>
                <a:gridCol w="2254929">
                  <a:extLst>
                    <a:ext uri="{9D8B030D-6E8A-4147-A177-3AD203B41FA5}">
                      <a16:colId xmlns:a16="http://schemas.microsoft.com/office/drawing/2014/main" val="25251273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KZ" sz="1200">
                          <a:effectLst/>
                        </a:rPr>
                        <a:t>Модель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KZ" sz="1200">
                          <a:effectLst/>
                        </a:rPr>
                        <a:t>SQL-Eval (% верных запросов)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KZ" sz="1200">
                          <a:effectLst/>
                        </a:rPr>
                        <a:t>Поддержка сложных запросов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KZ" sz="1200">
                          <a:effectLst/>
                        </a:rPr>
                        <a:t>Средняя точность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678710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GPT-4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82.0%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Высокая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74-82%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321473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SQLCoder-2-15B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74.5%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Высокая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 dirty="0">
                          <a:effectLst/>
                        </a:rPr>
                        <a:t>65-74%</a:t>
                      </a:r>
                      <a:endParaRPr lang="en-K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33680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GPT-4o-mini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66.0%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Средняя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60-66%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55753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 dirty="0">
                          <a:effectLst/>
                        </a:rPr>
                        <a:t>SQLCoder-7B</a:t>
                      </a:r>
                      <a:endParaRPr lang="en-K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71.0%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Средняя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65-71%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32156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Qwen 2.5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71.1%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Высокая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 dirty="0">
                          <a:effectLst/>
                        </a:rPr>
                        <a:t>67-75%</a:t>
                      </a:r>
                      <a:endParaRPr lang="en-K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0559342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AF5ED90-EA97-38EB-E1D5-EC7764BBD6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749481"/>
              </p:ext>
            </p:extLst>
          </p:nvPr>
        </p:nvGraphicFramePr>
        <p:xfrm>
          <a:off x="479426" y="1398943"/>
          <a:ext cx="8363784" cy="14135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3964">
                  <a:extLst>
                    <a:ext uri="{9D8B030D-6E8A-4147-A177-3AD203B41FA5}">
                      <a16:colId xmlns:a16="http://schemas.microsoft.com/office/drawing/2014/main" val="3184212813"/>
                    </a:ext>
                  </a:extLst>
                </a:gridCol>
                <a:gridCol w="1393964">
                  <a:extLst>
                    <a:ext uri="{9D8B030D-6E8A-4147-A177-3AD203B41FA5}">
                      <a16:colId xmlns:a16="http://schemas.microsoft.com/office/drawing/2014/main" val="3900252172"/>
                    </a:ext>
                  </a:extLst>
                </a:gridCol>
                <a:gridCol w="1393964">
                  <a:extLst>
                    <a:ext uri="{9D8B030D-6E8A-4147-A177-3AD203B41FA5}">
                      <a16:colId xmlns:a16="http://schemas.microsoft.com/office/drawing/2014/main" val="2402237934"/>
                    </a:ext>
                  </a:extLst>
                </a:gridCol>
                <a:gridCol w="1393964">
                  <a:extLst>
                    <a:ext uri="{9D8B030D-6E8A-4147-A177-3AD203B41FA5}">
                      <a16:colId xmlns:a16="http://schemas.microsoft.com/office/drawing/2014/main" val="2945591610"/>
                    </a:ext>
                  </a:extLst>
                </a:gridCol>
                <a:gridCol w="1393964">
                  <a:extLst>
                    <a:ext uri="{9D8B030D-6E8A-4147-A177-3AD203B41FA5}">
                      <a16:colId xmlns:a16="http://schemas.microsoft.com/office/drawing/2014/main" val="3492985621"/>
                    </a:ext>
                  </a:extLst>
                </a:gridCol>
                <a:gridCol w="1393964">
                  <a:extLst>
                    <a:ext uri="{9D8B030D-6E8A-4147-A177-3AD203B41FA5}">
                      <a16:colId xmlns:a16="http://schemas.microsoft.com/office/drawing/2014/main" val="31752136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Категория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GPT-4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SQLCoder-2-15B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SQLCoder-7B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GPT-3.5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Qwen 2.5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243580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Даты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72%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76%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64%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68%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69%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93129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GROUP BY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91.4%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80%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82.9%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 dirty="0">
                          <a:effectLst/>
                        </a:rPr>
                        <a:t>77.1%</a:t>
                      </a:r>
                      <a:endParaRPr lang="en-K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83%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1986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ORDER BY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82.9%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77.1%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74.3%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68.6%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75%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353489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 dirty="0">
                          <a:effectLst/>
                        </a:rPr>
                        <a:t>Соотношения</a:t>
                      </a:r>
                      <a:endParaRPr lang="en-K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80%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60%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54.3%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37.1%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66%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957088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JOIN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82.9%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77.1%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74.3%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71.4%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76%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025527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WHERE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 dirty="0">
                          <a:effectLst/>
                        </a:rPr>
                        <a:t>80%</a:t>
                      </a:r>
                      <a:endParaRPr lang="en-K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77.1%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74.3%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74.3%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 dirty="0">
                          <a:effectLst/>
                        </a:rPr>
                        <a:t>75%</a:t>
                      </a:r>
                      <a:endParaRPr lang="en-K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8994313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1FAC67D-0F3D-B7EE-2D48-07919DDE0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114266"/>
              </p:ext>
            </p:extLst>
          </p:nvPr>
        </p:nvGraphicFramePr>
        <p:xfrm>
          <a:off x="479426" y="5441424"/>
          <a:ext cx="9807576" cy="807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1894">
                  <a:extLst>
                    <a:ext uri="{9D8B030D-6E8A-4147-A177-3AD203B41FA5}">
                      <a16:colId xmlns:a16="http://schemas.microsoft.com/office/drawing/2014/main" val="2813229456"/>
                    </a:ext>
                  </a:extLst>
                </a:gridCol>
                <a:gridCol w="2451894">
                  <a:extLst>
                    <a:ext uri="{9D8B030D-6E8A-4147-A177-3AD203B41FA5}">
                      <a16:colId xmlns:a16="http://schemas.microsoft.com/office/drawing/2014/main" val="3866412591"/>
                    </a:ext>
                  </a:extLst>
                </a:gridCol>
                <a:gridCol w="2451894">
                  <a:extLst>
                    <a:ext uri="{9D8B030D-6E8A-4147-A177-3AD203B41FA5}">
                      <a16:colId xmlns:a16="http://schemas.microsoft.com/office/drawing/2014/main" val="3458485810"/>
                    </a:ext>
                  </a:extLst>
                </a:gridCol>
                <a:gridCol w="2451894">
                  <a:extLst>
                    <a:ext uri="{9D8B030D-6E8A-4147-A177-3AD203B41FA5}">
                      <a16:colId xmlns:a16="http://schemas.microsoft.com/office/drawing/2014/main" val="15099353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 dirty="0">
                          <a:effectLst/>
                        </a:rPr>
                        <a:t>Модель</a:t>
                      </a:r>
                      <a:endParaRPr lang="en-K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Поддержка русского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Точность на русских запросах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Комментарий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742991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GPT-4/GPT-4o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Высокая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78-82%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Хорошая семантическая точность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583508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 dirty="0">
                          <a:effectLst/>
                        </a:rPr>
                        <a:t>Qwen 2.5</a:t>
                      </a:r>
                      <a:endParaRPr lang="en-K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Высокая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75-87.5%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Отличные результаты для русского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1858271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SQLCoder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Низкая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50-60%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 dirty="0">
                          <a:effectLst/>
                        </a:rPr>
                        <a:t>Ограниченная языковая поддержка</a:t>
                      </a:r>
                      <a:endParaRPr lang="en-K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7340116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C3FD9E7-0120-4209-F765-47A45293D7F7}"/>
              </a:ext>
            </a:extLst>
          </p:cNvPr>
          <p:cNvSpPr txBox="1"/>
          <p:nvPr/>
        </p:nvSpPr>
        <p:spPr>
          <a:xfrm>
            <a:off x="497682" y="23593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pPr algn="l"/>
            <a:r>
              <a:rPr lang="ru-RU" sz="4400" dirty="0">
                <a:solidFill>
                  <a:srgbClr val="102D69"/>
                </a:solidFill>
                <a:latin typeface="+mj-lt"/>
              </a:rPr>
              <a:t>Тестирование</a:t>
            </a:r>
            <a:endParaRPr lang="en-KZ" sz="4400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0B92CB-8DF6-C852-ED54-7CB084EA0B6C}"/>
              </a:ext>
            </a:extLst>
          </p:cNvPr>
          <p:cNvSpPr txBox="1"/>
          <p:nvPr/>
        </p:nvSpPr>
        <p:spPr>
          <a:xfrm>
            <a:off x="515938" y="851772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pPr algn="l"/>
            <a:r>
              <a:rPr lang="en-US" sz="2000" dirty="0">
                <a:solidFill>
                  <a:srgbClr val="102D69"/>
                </a:solidFill>
                <a:latin typeface="+mj-lt"/>
              </a:rPr>
              <a:t>text2SQL</a:t>
            </a:r>
            <a:endParaRPr lang="en-KZ" sz="2000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E0FD15-5913-AB5F-A3A2-D87396DF6A71}"/>
              </a:ext>
            </a:extLst>
          </p:cNvPr>
          <p:cNvSpPr txBox="1"/>
          <p:nvPr/>
        </p:nvSpPr>
        <p:spPr>
          <a:xfrm>
            <a:off x="479426" y="4765910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r>
              <a:rPr lang="ru-RU" sz="1800" dirty="0">
                <a:solidFill>
                  <a:srgbClr val="102D69"/>
                </a:solidFill>
                <a:effectLst/>
                <a:ea typeface="Times New Roman" panose="02020603050405020304" pitchFamily="18" charset="0"/>
              </a:rPr>
              <a:t>результаты тестирования моделей на базовые </a:t>
            </a:r>
            <a:r>
              <a:rPr lang="en-US" sz="1800" dirty="0">
                <a:solidFill>
                  <a:srgbClr val="102D69"/>
                </a:solidFill>
                <a:effectLst/>
                <a:ea typeface="Times New Roman" panose="02020603050405020304" pitchFamily="18" charset="0"/>
              </a:rPr>
              <a:t>SQL </a:t>
            </a:r>
            <a:r>
              <a:rPr lang="ru-RU" sz="1800" dirty="0">
                <a:solidFill>
                  <a:srgbClr val="102D69"/>
                </a:solidFill>
                <a:effectLst/>
                <a:ea typeface="Times New Roman" panose="02020603050405020304" pitchFamily="18" charset="0"/>
              </a:rPr>
              <a:t>запросы</a:t>
            </a:r>
            <a:endParaRPr lang="en-KZ" sz="1800" dirty="0">
              <a:solidFill>
                <a:srgbClr val="102D69"/>
              </a:solidFill>
              <a:effectLst/>
              <a:ea typeface="Times New Roman" panose="02020603050405020304" pitchFamily="18" charset="0"/>
            </a:endParaRPr>
          </a:p>
          <a:p>
            <a:pPr algn="l"/>
            <a:endParaRPr lang="en-KZ" sz="4400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FBF500-8E83-8B9F-38C8-4DE842301004}"/>
              </a:ext>
            </a:extLst>
          </p:cNvPr>
          <p:cNvSpPr txBox="1"/>
          <p:nvPr/>
        </p:nvSpPr>
        <p:spPr>
          <a:xfrm>
            <a:off x="461170" y="2864907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r>
              <a:rPr lang="en-KZ" sz="1800" dirty="0">
                <a:solidFill>
                  <a:srgbClr val="102D69"/>
                </a:solidFill>
                <a:effectLst/>
                <a:ea typeface="Times New Roman" panose="02020603050405020304" pitchFamily="18" charset="0"/>
              </a:rPr>
              <a:t>оценка моделей по различным категориям SQL-запросов</a:t>
            </a:r>
          </a:p>
          <a:p>
            <a:pPr algn="l"/>
            <a:endParaRPr lang="en-KZ" sz="4400" dirty="0">
              <a:solidFill>
                <a:srgbClr val="102D69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BAB025-6FF7-5139-E783-6023EF65F2E5}"/>
              </a:ext>
            </a:extLst>
          </p:cNvPr>
          <p:cNvSpPr txBox="1"/>
          <p:nvPr/>
        </p:nvSpPr>
        <p:spPr>
          <a:xfrm>
            <a:off x="515938" y="6355824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r>
              <a:rPr lang="en-KZ" sz="1800" dirty="0">
                <a:solidFill>
                  <a:srgbClr val="102D69"/>
                </a:solidFill>
                <a:effectLst/>
                <a:ea typeface="Times New Roman" panose="02020603050405020304" pitchFamily="18" charset="0"/>
              </a:rPr>
              <a:t>исследование способности моделей обрабатывать русскоязычные запросы</a:t>
            </a:r>
          </a:p>
          <a:p>
            <a:pPr algn="l"/>
            <a:endParaRPr lang="en-KZ" sz="4400" dirty="0">
              <a:solidFill>
                <a:srgbClr val="102D6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5128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4FFF7-6438-2EBD-804C-530D98844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AD312A3-671F-F962-803E-48ACCD59817B}"/>
              </a:ext>
            </a:extLst>
          </p:cNvPr>
          <p:cNvSpPr txBox="1"/>
          <p:nvPr/>
        </p:nvSpPr>
        <p:spPr>
          <a:xfrm>
            <a:off x="497682" y="23593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pPr algn="l"/>
            <a:r>
              <a:rPr lang="ru-RU" sz="4400" dirty="0">
                <a:solidFill>
                  <a:srgbClr val="102D69"/>
                </a:solidFill>
                <a:latin typeface="+mj-lt"/>
              </a:rPr>
              <a:t>Тестирование</a:t>
            </a:r>
            <a:endParaRPr lang="en-KZ" sz="4400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6202BE-1C7E-E3E6-283F-6486B0EFE602}"/>
              </a:ext>
            </a:extLst>
          </p:cNvPr>
          <p:cNvSpPr txBox="1"/>
          <p:nvPr/>
        </p:nvSpPr>
        <p:spPr>
          <a:xfrm>
            <a:off x="515938" y="851772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pPr algn="l"/>
            <a:r>
              <a:rPr lang="en-US" sz="2000" dirty="0">
                <a:solidFill>
                  <a:srgbClr val="102D69"/>
                </a:solidFill>
                <a:latin typeface="+mj-lt"/>
              </a:rPr>
              <a:t>Function Calling</a:t>
            </a:r>
            <a:endParaRPr lang="en-KZ" sz="2000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7CF33C-1936-70A8-F030-41DA72F3C11D}"/>
              </a:ext>
            </a:extLst>
          </p:cNvPr>
          <p:cNvSpPr txBox="1"/>
          <p:nvPr/>
        </p:nvSpPr>
        <p:spPr>
          <a:xfrm>
            <a:off x="515938" y="403339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r>
              <a:rPr lang="ru-RU" sz="1800" dirty="0">
                <a:effectLst/>
                <a:ea typeface="Times New Roman" panose="02020603050405020304" pitchFamily="18" charset="0"/>
              </a:rPr>
              <a:t>Результаты работы 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Function Calling 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по категориям</a:t>
            </a:r>
            <a:endParaRPr lang="en-KZ" sz="4400" dirty="0">
              <a:solidFill>
                <a:srgbClr val="102D69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EFE3DB-C7DD-6700-636B-8192D0CB2023}"/>
              </a:ext>
            </a:extLst>
          </p:cNvPr>
          <p:cNvSpPr txBox="1"/>
          <p:nvPr/>
        </p:nvSpPr>
        <p:spPr>
          <a:xfrm>
            <a:off x="5619801" y="1627435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pPr algn="l"/>
            <a:endParaRPr lang="en-KZ" sz="4400" dirty="0">
              <a:solidFill>
                <a:srgbClr val="102D69"/>
              </a:solidFill>
              <a:latin typeface="+mj-l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9CC3D1B-AA2D-CA43-7E62-787310450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963988"/>
              </p:ext>
            </p:extLst>
          </p:nvPr>
        </p:nvGraphicFramePr>
        <p:xfrm>
          <a:off x="515938" y="1624788"/>
          <a:ext cx="8507745" cy="21771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1549">
                  <a:extLst>
                    <a:ext uri="{9D8B030D-6E8A-4147-A177-3AD203B41FA5}">
                      <a16:colId xmlns:a16="http://schemas.microsoft.com/office/drawing/2014/main" val="427250477"/>
                    </a:ext>
                  </a:extLst>
                </a:gridCol>
                <a:gridCol w="1701549">
                  <a:extLst>
                    <a:ext uri="{9D8B030D-6E8A-4147-A177-3AD203B41FA5}">
                      <a16:colId xmlns:a16="http://schemas.microsoft.com/office/drawing/2014/main" val="3974051129"/>
                    </a:ext>
                  </a:extLst>
                </a:gridCol>
                <a:gridCol w="1701549">
                  <a:extLst>
                    <a:ext uri="{9D8B030D-6E8A-4147-A177-3AD203B41FA5}">
                      <a16:colId xmlns:a16="http://schemas.microsoft.com/office/drawing/2014/main" val="2362706768"/>
                    </a:ext>
                  </a:extLst>
                </a:gridCol>
                <a:gridCol w="1701549">
                  <a:extLst>
                    <a:ext uri="{9D8B030D-6E8A-4147-A177-3AD203B41FA5}">
                      <a16:colId xmlns:a16="http://schemas.microsoft.com/office/drawing/2014/main" val="1692185493"/>
                    </a:ext>
                  </a:extLst>
                </a:gridCol>
                <a:gridCol w="1701549">
                  <a:extLst>
                    <a:ext uri="{9D8B030D-6E8A-4147-A177-3AD203B41FA5}">
                      <a16:colId xmlns:a16="http://schemas.microsoft.com/office/drawing/2014/main" val="3459219216"/>
                    </a:ext>
                  </a:extLst>
                </a:gridCol>
              </a:tblGrid>
              <a:tr h="31580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KZ" sz="1200">
                          <a:effectLst/>
                        </a:rPr>
                        <a:t>Категория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KZ" sz="1200">
                          <a:effectLst/>
                        </a:rPr>
                        <a:t>Успешность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KZ" sz="1200">
                          <a:effectLst/>
                        </a:rPr>
                        <a:t>Релевантность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KZ" sz="1200">
                          <a:effectLst/>
                        </a:rPr>
                        <a:t>Корректность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KZ" sz="1200">
                          <a:effectLst/>
                        </a:rPr>
                        <a:t>Время ответа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53917751"/>
                  </a:ext>
                </a:extLst>
              </a:tr>
              <a:tr h="4653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advanced_search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100%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 dirty="0">
                          <a:effectLst/>
                        </a:rPr>
                        <a:t>0.92</a:t>
                      </a:r>
                      <a:endParaRPr lang="en-K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1.0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2.05 сек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00526903"/>
                  </a:ext>
                </a:extLst>
              </a:tr>
              <a:tr h="4653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 dirty="0">
                          <a:effectLst/>
                        </a:rPr>
                        <a:t>detailed_info</a:t>
                      </a:r>
                      <a:endParaRPr lang="en-K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100%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0.88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1.0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2.06 сек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80116718"/>
                  </a:ext>
                </a:extLst>
              </a:tr>
              <a:tr h="4653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error_handling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80%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0.85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1.0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2.28 сек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01385517"/>
                  </a:ext>
                </a:extLst>
              </a:tr>
              <a:tr h="4653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simple_search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100%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0.90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>
                          <a:effectLst/>
                        </a:rPr>
                        <a:t>1.0</a:t>
                      </a:r>
                      <a:endParaRPr lang="en-K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KZ" sz="1200" dirty="0">
                          <a:effectLst/>
                        </a:rPr>
                        <a:t>2.16 сек</a:t>
                      </a:r>
                      <a:endParaRPr lang="en-K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1484533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A29DB91-70B3-378B-34D0-F81105DAE29A}"/>
              </a:ext>
            </a:extLst>
          </p:cNvPr>
          <p:cNvSpPr txBox="1"/>
          <p:nvPr/>
        </p:nvSpPr>
        <p:spPr>
          <a:xfrm>
            <a:off x="7676147" y="5161547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pPr algn="l"/>
            <a:endParaRPr lang="en-KZ" sz="4400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6B45DFA-B2AD-CD87-565B-29E205D60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66602"/>
            <a:ext cx="643631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en-KZ" altLang="en-KZ" sz="1600" b="0" i="0" u="none" strike="noStrike" cap="none" normalizeH="0" baseline="0" dirty="0">
                <a:ln>
                  <a:noFill/>
                </a:ln>
                <a:solidFill>
                  <a:srgbClr val="102D69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simple_search</a:t>
            </a:r>
            <a:r>
              <a:rPr kumimoji="0" lang="en-KZ" altLang="en-KZ" sz="1600" b="0" i="0" u="none" strike="noStrike" cap="none" normalizeH="0" baseline="0" dirty="0">
                <a:ln>
                  <a:noFill/>
                </a:ln>
                <a:solidFill>
                  <a:srgbClr val="102D69"/>
                </a:solidFill>
                <a:effectLst/>
                <a:latin typeface="+mn-lt"/>
                <a:ea typeface="Times New Roman" panose="02020603050405020304" pitchFamily="18" charset="0"/>
              </a:rPr>
              <a:t> — базовый поиск организаций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en-KZ" altLang="en-KZ" sz="1600" b="0" i="0" u="none" strike="noStrike" cap="none" normalizeH="0" baseline="0" dirty="0">
                <a:ln>
                  <a:noFill/>
                </a:ln>
                <a:solidFill>
                  <a:srgbClr val="102D69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advanced_search</a:t>
            </a:r>
            <a:r>
              <a:rPr kumimoji="0" lang="en-KZ" altLang="en-KZ" sz="1600" b="0" i="0" u="none" strike="noStrike" cap="none" normalizeH="0" baseline="0" dirty="0">
                <a:ln>
                  <a:noFill/>
                </a:ln>
                <a:solidFill>
                  <a:srgbClr val="102D69"/>
                </a:solidFill>
                <a:effectLst/>
                <a:latin typeface="+mn-lt"/>
                <a:ea typeface="Times New Roman" panose="02020603050405020304" pitchFamily="18" charset="0"/>
              </a:rPr>
              <a:t> — поиск организаций с применением фильтров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en-KZ" altLang="en-KZ" sz="1600" b="0" i="0" u="none" strike="noStrike" cap="none" normalizeH="0" baseline="0" dirty="0">
                <a:ln>
                  <a:noFill/>
                </a:ln>
                <a:solidFill>
                  <a:srgbClr val="102D69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detailed_info</a:t>
            </a:r>
            <a:r>
              <a:rPr kumimoji="0" lang="en-KZ" altLang="en-KZ" sz="1600" b="0" i="0" u="none" strike="noStrike" cap="none" normalizeH="0" baseline="0" dirty="0">
                <a:ln>
                  <a:noFill/>
                </a:ln>
                <a:solidFill>
                  <a:srgbClr val="102D69"/>
                </a:solidFill>
                <a:effectLst/>
                <a:latin typeface="+mn-lt"/>
                <a:ea typeface="Times New Roman" panose="02020603050405020304" pitchFamily="18" charset="0"/>
              </a:rPr>
              <a:t> — получение подробной информации о компании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en-KZ" altLang="en-KZ" sz="1600" b="0" i="0" u="none" strike="noStrike" cap="none" normalizeH="0" baseline="0" dirty="0">
                <a:ln>
                  <a:noFill/>
                </a:ln>
                <a:solidFill>
                  <a:srgbClr val="102D69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error_handling</a:t>
            </a:r>
            <a:r>
              <a:rPr kumimoji="0" lang="en-KZ" altLang="en-KZ" sz="1600" b="0" i="0" u="none" strike="noStrike" cap="none" normalizeH="0" baseline="0" dirty="0">
                <a:ln>
                  <a:noFill/>
                </a:ln>
                <a:solidFill>
                  <a:srgbClr val="102D69"/>
                </a:solidFill>
                <a:effectLst/>
                <a:latin typeface="+mn-lt"/>
                <a:ea typeface="Times New Roman" panose="02020603050405020304" pitchFamily="18" charset="0"/>
              </a:rPr>
              <a:t> — оценка обработки ошибочных запросов</a:t>
            </a:r>
            <a:endParaRPr kumimoji="0" lang="en-KZ" altLang="en-KZ" sz="1600" b="0" i="0" u="none" strike="noStrike" cap="none" normalizeH="0" baseline="0" dirty="0">
              <a:ln>
                <a:noFill/>
              </a:ln>
              <a:solidFill>
                <a:srgbClr val="102D69"/>
              </a:solidFill>
              <a:effectLst/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A8A90C-26F8-7D5B-ADE9-DE4A5260536F}"/>
              </a:ext>
            </a:extLst>
          </p:cNvPr>
          <p:cNvSpPr txBox="1"/>
          <p:nvPr/>
        </p:nvSpPr>
        <p:spPr>
          <a:xfrm>
            <a:off x="515938" y="4577990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pPr algn="l"/>
            <a:r>
              <a:rPr lang="ru-RU" sz="4400" dirty="0">
                <a:solidFill>
                  <a:srgbClr val="102D69"/>
                </a:solidFill>
                <a:latin typeface="+mj-lt"/>
              </a:rPr>
              <a:t>Справка</a:t>
            </a:r>
            <a:endParaRPr lang="en-KZ" sz="4400" dirty="0">
              <a:solidFill>
                <a:srgbClr val="102D6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1457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8E3A9-BC27-CF26-4060-FC751FC37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5BA5258E-02EE-33E8-574A-74E2E87205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2755" y="648208"/>
            <a:ext cx="9121774" cy="965190"/>
          </a:xfrm>
        </p:spPr>
        <p:txBody>
          <a:bodyPr/>
          <a:lstStyle/>
          <a:p>
            <a:r>
              <a:rPr lang="ru-RU" dirty="0"/>
              <a:t>Основные результаты и выводы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ABDEB8-8952-7B71-C21C-B08F650F99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92899" y="2747341"/>
            <a:ext cx="3327926" cy="1057870"/>
          </a:xfrm>
        </p:spPr>
        <p:txBody>
          <a:bodyPr>
            <a:noAutofit/>
          </a:bodyPr>
          <a:lstStyle/>
          <a:p>
            <a:r>
              <a:rPr lang="ru-RU" dirty="0"/>
              <a:t>+35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6B26FC-D6F5-0D14-F925-57F6E5DC19C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89744" y="2874256"/>
            <a:ext cx="4111418" cy="1057870"/>
          </a:xfrm>
        </p:spPr>
        <p:txBody>
          <a:bodyPr>
            <a:noAutofit/>
          </a:bodyPr>
          <a:lstStyle/>
          <a:p>
            <a:r>
              <a:rPr lang="ru-RU" sz="7200" dirty="0"/>
              <a:t>120 часов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DED6E5-57FD-D164-B00F-A640124CC0B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2912" y="2747341"/>
            <a:ext cx="1983722" cy="1057870"/>
          </a:xfrm>
        </p:spPr>
        <p:txBody>
          <a:bodyPr>
            <a:noAutofit/>
          </a:bodyPr>
          <a:lstStyle/>
          <a:p>
            <a:r>
              <a:rPr lang="en-US" dirty="0"/>
              <a:t>25c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364501A-DBEF-1CBC-65D6-E2492370B35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165" y="3992896"/>
            <a:ext cx="3344862" cy="1476729"/>
          </a:xfrm>
        </p:spPr>
        <p:txBody>
          <a:bodyPr>
            <a:normAutofit/>
          </a:bodyPr>
          <a:lstStyle/>
          <a:p>
            <a:r>
              <a:rPr lang="ru-RU" sz="2000" dirty="0"/>
              <a:t>На столько пунктов возрос </a:t>
            </a:r>
            <a:r>
              <a:rPr lang="en-US" sz="2000" dirty="0" err="1"/>
              <a:t>eNPS</a:t>
            </a:r>
            <a:r>
              <a:rPr lang="en-US" sz="2000" dirty="0"/>
              <a:t> </a:t>
            </a:r>
            <a:r>
              <a:rPr lang="ru-RU" sz="2000" dirty="0"/>
              <a:t>после внедрения системы</a:t>
            </a:r>
            <a:br>
              <a:rPr lang="ru-RU" sz="2000" dirty="0"/>
            </a:br>
            <a:r>
              <a:rPr lang="ru-RU" sz="2000" b="1" dirty="0"/>
              <a:t>(было 20, стало 55)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70F0583-5AB1-2225-2D35-084CEA2A3B2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0796" y="4027167"/>
            <a:ext cx="3949314" cy="1476729"/>
          </a:xfrm>
        </p:spPr>
        <p:txBody>
          <a:bodyPr>
            <a:noAutofit/>
          </a:bodyPr>
          <a:lstStyle/>
          <a:p>
            <a:r>
              <a:rPr lang="ru-RU" sz="2000" dirty="0"/>
              <a:t>Столько часов в неделю экономим руководству из 12 человек, отвечавшему на вопросы сотрудников</a:t>
            </a:r>
            <a:br>
              <a:rPr lang="ru-RU" sz="2000" dirty="0"/>
            </a:br>
            <a:r>
              <a:rPr lang="ru-RU" sz="2000" b="1" dirty="0"/>
              <a:t>(освободили 10 сотрудников из расчета 2 часа в день, 5 дней в неделю )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29CCDD3A-1CDD-2A07-970E-E1DA6F5F684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95429" y="3954784"/>
            <a:ext cx="2894429" cy="1476729"/>
          </a:xfrm>
        </p:spPr>
        <p:txBody>
          <a:bodyPr>
            <a:normAutofit/>
          </a:bodyPr>
          <a:lstStyle/>
          <a:p>
            <a:r>
              <a:rPr lang="ru-RU" sz="2000" dirty="0"/>
              <a:t>Среднее время ответа на возникающий вопрос</a:t>
            </a:r>
            <a:br>
              <a:rPr lang="en-US" sz="2000" dirty="0"/>
            </a:br>
            <a:r>
              <a:rPr lang="en-US" sz="2000" b="1" dirty="0"/>
              <a:t>(</a:t>
            </a:r>
            <a:r>
              <a:rPr lang="ru-RU" sz="2000" b="1" dirty="0"/>
              <a:t>было 2-3 часа)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875CCC-B59B-853E-016D-44D3263CC096}"/>
              </a:ext>
            </a:extLst>
          </p:cNvPr>
          <p:cNvSpPr txBox="1"/>
          <p:nvPr/>
        </p:nvSpPr>
        <p:spPr>
          <a:xfrm>
            <a:off x="2288789" y="229014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pPr algn="l"/>
            <a:r>
              <a:rPr lang="ru-RU" sz="2000" dirty="0">
                <a:solidFill>
                  <a:srgbClr val="102D69"/>
                </a:solidFill>
                <a:latin typeface="+mj-lt"/>
              </a:rPr>
              <a:t>Система показала должное качество результатов, а именно</a:t>
            </a:r>
            <a:endParaRPr lang="en-KZ" sz="2000" dirty="0">
              <a:solidFill>
                <a:srgbClr val="102D6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1026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24AB3B8-DC78-44F7-A3D4-2CA4F7A448E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0865" y="482642"/>
            <a:ext cx="11196637" cy="733425"/>
          </a:xfrm>
        </p:spPr>
        <p:txBody>
          <a:bodyPr>
            <a:normAutofit/>
          </a:bodyPr>
          <a:lstStyle/>
          <a:p>
            <a:r>
              <a:rPr lang="ru-RU" sz="4400" dirty="0"/>
              <a:t>Планы по развитию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75CDC2F-3653-497D-3624-EAD2099B49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570811"/>
              </p:ext>
            </p:extLst>
          </p:nvPr>
        </p:nvGraphicFramePr>
        <p:xfrm>
          <a:off x="479426" y="2009140"/>
          <a:ext cx="9013953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4651">
                  <a:extLst>
                    <a:ext uri="{9D8B030D-6E8A-4147-A177-3AD203B41FA5}">
                      <a16:colId xmlns:a16="http://schemas.microsoft.com/office/drawing/2014/main" val="133004113"/>
                    </a:ext>
                  </a:extLst>
                </a:gridCol>
                <a:gridCol w="3004651">
                  <a:extLst>
                    <a:ext uri="{9D8B030D-6E8A-4147-A177-3AD203B41FA5}">
                      <a16:colId xmlns:a16="http://schemas.microsoft.com/office/drawing/2014/main" val="2897504057"/>
                    </a:ext>
                  </a:extLst>
                </a:gridCol>
                <a:gridCol w="3004651">
                  <a:extLst>
                    <a:ext uri="{9D8B030D-6E8A-4147-A177-3AD203B41FA5}">
                      <a16:colId xmlns:a16="http://schemas.microsoft.com/office/drawing/2014/main" val="21613701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Расширение базы знаний</a:t>
                      </a:r>
                      <a:endParaRPr lang="en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Улучшение качества</a:t>
                      </a:r>
                      <a:endParaRPr lang="en-KZ" dirty="0"/>
                    </a:p>
                    <a:p>
                      <a:endParaRPr lang="en-K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/>
                        <a:t>Новые каналы</a:t>
                      </a:r>
                      <a:endParaRPr lang="en-KZ"/>
                    </a:p>
                    <a:p>
                      <a:endParaRPr lang="en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753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/>
                        <a:t>Покрытие вопросами большее кол-во тем</a:t>
                      </a:r>
                      <a:endParaRPr lang="en-KZ"/>
                    </a:p>
                    <a:p>
                      <a:endParaRPr lang="en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Постоянный анализ обратной связи</a:t>
                      </a:r>
                      <a:endParaRPr lang="en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Интеграция с популярными мессенджерами</a:t>
                      </a:r>
                      <a:endParaRPr lang="en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064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K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Учёт частых вопросов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для кэширования</a:t>
                      </a:r>
                    </a:p>
                    <a:p>
                      <a:endParaRPr lang="en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Опробирование еще более новых и мощных моделей</a:t>
                      </a:r>
                      <a:endParaRPr lang="en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Добавление голосового интерфейса для обращения</a:t>
                      </a:r>
                      <a:r>
                        <a:rPr lang="en-US"/>
                        <a:t>(audio2text)</a:t>
                      </a:r>
                      <a:endParaRPr lang="en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964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Выявление текущих </a:t>
                      </a:r>
                      <a:r>
                        <a:rPr lang="en-US" dirty="0"/>
                        <a:t>bottleneck’</a:t>
                      </a:r>
                      <a:r>
                        <a:rPr lang="ru-RU" dirty="0" err="1"/>
                        <a:t>ов</a:t>
                      </a:r>
                      <a:r>
                        <a:rPr lang="ru-RU" dirty="0"/>
                        <a:t> качества</a:t>
                      </a:r>
                      <a:endParaRPr lang="en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Поддержка через дополнительные каналы(по требованию заказчика)</a:t>
                      </a:r>
                      <a:endParaRPr lang="en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538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240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9925D-B403-3183-1D90-073E6879A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AB964653-7BC8-3434-431F-EDFCBAE208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472" y="392176"/>
            <a:ext cx="9121774" cy="96519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Список использованных источников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D20CB508-FD34-61BC-802E-F729ED9E7D0B}"/>
              </a:ext>
            </a:extLst>
          </p:cNvPr>
          <p:cNvSpPr txBox="1">
            <a:spLocks/>
          </p:cNvSpPr>
          <p:nvPr/>
        </p:nvSpPr>
        <p:spPr>
          <a:xfrm>
            <a:off x="347472" y="1800357"/>
            <a:ext cx="9121774" cy="965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1600" dirty="0"/>
              <a:t>1. </a:t>
            </a:r>
            <a:r>
              <a:rPr lang="en-US" sz="1600" dirty="0"/>
              <a:t>Lewis, P., et al. «Retrieval-Augmented Generation for Knowledge-Intensive NLP Tasks» – </a:t>
            </a:r>
            <a:r>
              <a:rPr lang="en-US" sz="1600" dirty="0">
                <a:hlinkClick r:id="rId2"/>
              </a:rPr>
              <a:t>arXiv:2005.11401</a:t>
            </a:r>
            <a:endParaRPr lang="en-US" sz="1600" dirty="0"/>
          </a:p>
          <a:p>
            <a:pPr>
              <a:buNone/>
            </a:pPr>
            <a:r>
              <a:rPr lang="en-US" sz="1600" dirty="0"/>
              <a:t>2. Zhang, H., et al. «A Comprehensive Survey of Retrieval-Augmented Generation (RAG)» – </a:t>
            </a:r>
            <a:r>
              <a:rPr lang="en-US" sz="1600" dirty="0">
                <a:hlinkClick r:id="rId3"/>
              </a:rPr>
              <a:t>arXiv:2410.12837</a:t>
            </a:r>
            <a:endParaRPr lang="en-US" sz="1600" dirty="0"/>
          </a:p>
          <a:p>
            <a:pPr>
              <a:buNone/>
            </a:pPr>
            <a:r>
              <a:rPr lang="en-US" sz="1600" dirty="0"/>
              <a:t>3. Chen, J., et al. «Chain-of-Retrieval Augmented Generation» – </a:t>
            </a:r>
            <a:r>
              <a:rPr lang="en-US" sz="1600" dirty="0">
                <a:hlinkClick r:id="rId4"/>
              </a:rPr>
              <a:t>arXiv:2501.14342</a:t>
            </a:r>
            <a:endParaRPr lang="en-US" sz="1600" dirty="0"/>
          </a:p>
          <a:p>
            <a:pPr>
              <a:buNone/>
            </a:pPr>
            <a:r>
              <a:rPr lang="en-US" sz="1600" dirty="0"/>
              <a:t>4. Wang, X., et al. «Large Language Model Enhanced Text-to-SQL Generation: A Survey» – </a:t>
            </a:r>
            <a:r>
              <a:rPr lang="en-US" sz="1600" dirty="0">
                <a:hlinkClick r:id="rId5"/>
              </a:rPr>
              <a:t>arXiv:2410.06011</a:t>
            </a:r>
            <a:endParaRPr lang="en-US" sz="1600" dirty="0"/>
          </a:p>
          <a:p>
            <a:pPr>
              <a:buNone/>
            </a:pPr>
            <a:r>
              <a:rPr lang="en-US" sz="1600" dirty="0"/>
              <a:t>5. Zhou, P., et al. «A Survey on Employing Large Language Models for Text-to-SQL» – </a:t>
            </a:r>
            <a:r>
              <a:rPr lang="en-US" sz="1600" dirty="0">
                <a:hlinkClick r:id="rId6"/>
              </a:rPr>
              <a:t>arXiv:2404.45678</a:t>
            </a:r>
            <a:endParaRPr lang="en-US" sz="1600" dirty="0"/>
          </a:p>
          <a:p>
            <a:pPr>
              <a:buNone/>
            </a:pPr>
            <a:r>
              <a:rPr lang="en-US" sz="1600" dirty="0"/>
              <a:t>6. Johnson, M., et al. «Enhancing Function-Calling Capabilities in LLMs» – </a:t>
            </a:r>
            <a:r>
              <a:rPr lang="en-US" sz="1600" dirty="0">
                <a:hlinkClick r:id="rId7"/>
              </a:rPr>
              <a:t>arXiv:2412.01130</a:t>
            </a:r>
            <a:endParaRPr lang="en-US" sz="1600" dirty="0"/>
          </a:p>
          <a:p>
            <a:pPr>
              <a:buNone/>
            </a:pPr>
            <a:r>
              <a:rPr lang="en-US" sz="1600" dirty="0"/>
              <a:t>7. LLM Arena (</a:t>
            </a:r>
            <a:r>
              <a:rPr lang="ru-RU" sz="1600" dirty="0"/>
              <a:t>русскоязычный бенчмарк) – </a:t>
            </a:r>
            <a:r>
              <a:rPr lang="en-US" sz="1600" dirty="0">
                <a:hlinkClick r:id="rId8"/>
              </a:rPr>
              <a:t>llmarena.ru</a:t>
            </a:r>
            <a:endParaRPr lang="en-US" sz="1600" dirty="0"/>
          </a:p>
          <a:p>
            <a:r>
              <a:rPr lang="en-US" sz="1600" dirty="0"/>
              <a:t>8. </a:t>
            </a:r>
            <a:r>
              <a:rPr lang="en-US" sz="1600" dirty="0" err="1"/>
              <a:t>Lmarena.ai</a:t>
            </a:r>
            <a:r>
              <a:rPr lang="en-US" sz="1600" dirty="0"/>
              <a:t> (</a:t>
            </a:r>
            <a:r>
              <a:rPr lang="ru-RU" sz="1600" dirty="0"/>
              <a:t>международный бенчмарк) – </a:t>
            </a:r>
            <a:r>
              <a:rPr lang="en-US" sz="1600" dirty="0">
                <a:hlinkClick r:id="rId9"/>
              </a:rPr>
              <a:t>lmarena.ai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68219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ACD3C-F59D-5B41-843B-60EBFC774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923006-9D0D-E842-D517-63CD9A266112}"/>
              </a:ext>
            </a:extLst>
          </p:cNvPr>
          <p:cNvSpPr txBox="1"/>
          <p:nvPr/>
        </p:nvSpPr>
        <p:spPr>
          <a:xfrm>
            <a:off x="3048000" y="2369558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8000" b="1" dirty="0">
                <a:solidFill>
                  <a:srgbClr val="102D69"/>
                </a:solidFill>
                <a:latin typeface="+mj-lt"/>
              </a:rPr>
              <a:t>Приложение</a:t>
            </a:r>
            <a:endParaRPr lang="en-KZ" sz="8000" b="1" dirty="0">
              <a:solidFill>
                <a:srgbClr val="102D6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0228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1AC86-8DBE-5DA1-6695-8B81D3483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06CE91-A03A-481D-E582-542FABF73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77" y="795010"/>
            <a:ext cx="10972887" cy="5954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F53983-353E-0921-D934-F904E3D58A61}"/>
              </a:ext>
            </a:extLst>
          </p:cNvPr>
          <p:cNvSpPr txBox="1"/>
          <p:nvPr/>
        </p:nvSpPr>
        <p:spPr>
          <a:xfrm>
            <a:off x="207177" y="108169"/>
            <a:ext cx="3486912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pPr algn="l"/>
            <a:endParaRPr lang="en-KZ" sz="4400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671C33-EC53-CF26-2756-925029CDD96E}"/>
              </a:ext>
            </a:extLst>
          </p:cNvPr>
          <p:cNvSpPr txBox="1"/>
          <p:nvPr/>
        </p:nvSpPr>
        <p:spPr>
          <a:xfrm>
            <a:off x="329184" y="108169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pPr algn="l"/>
            <a:r>
              <a:rPr lang="en-KZ" sz="4400" dirty="0">
                <a:solidFill>
                  <a:srgbClr val="102D69"/>
                </a:solidFill>
                <a:latin typeface="+mj-lt"/>
              </a:rPr>
              <a:t>Streamlit app(company wiki)</a:t>
            </a:r>
          </a:p>
        </p:txBody>
      </p:sp>
    </p:spTree>
    <p:extLst>
      <p:ext uri="{BB962C8B-B14F-4D97-AF65-F5344CB8AC3E}">
        <p14:creationId xmlns:p14="http://schemas.microsoft.com/office/powerpoint/2010/main" val="835529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0955E-87EF-D0AA-4D04-0B3B115A7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A0075F-871E-C633-2E9A-F4BB07724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77" y="795010"/>
            <a:ext cx="10972887" cy="5954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9B35EE-2965-FD14-B157-C8F93E1F001F}"/>
              </a:ext>
            </a:extLst>
          </p:cNvPr>
          <p:cNvSpPr txBox="1"/>
          <p:nvPr/>
        </p:nvSpPr>
        <p:spPr>
          <a:xfrm>
            <a:off x="207177" y="108169"/>
            <a:ext cx="3486912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pPr algn="l"/>
            <a:endParaRPr lang="en-KZ" sz="4400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4DB95D-A88A-DD64-0C7F-C762DD83C47E}"/>
              </a:ext>
            </a:extLst>
          </p:cNvPr>
          <p:cNvSpPr txBox="1"/>
          <p:nvPr/>
        </p:nvSpPr>
        <p:spPr>
          <a:xfrm>
            <a:off x="329184" y="108169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pPr algn="l"/>
            <a:r>
              <a:rPr lang="en-KZ" sz="4400" dirty="0">
                <a:solidFill>
                  <a:srgbClr val="102D69"/>
                </a:solidFill>
                <a:latin typeface="+mj-lt"/>
              </a:rPr>
              <a:t>Streamlit app(Reporting)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0F11B-ADEC-2FEF-F279-773510F33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77" y="795010"/>
            <a:ext cx="10983098" cy="584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48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95D06-AB2D-E3C7-F5D0-4E91144FE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DFF434-D311-F668-E4C3-2944DF3A8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77" y="795010"/>
            <a:ext cx="10972887" cy="5954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8FD02D-052F-DCCC-C9EE-6DD9A0BBE477}"/>
              </a:ext>
            </a:extLst>
          </p:cNvPr>
          <p:cNvSpPr txBox="1"/>
          <p:nvPr/>
        </p:nvSpPr>
        <p:spPr>
          <a:xfrm>
            <a:off x="207177" y="108169"/>
            <a:ext cx="3486912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pPr algn="l"/>
            <a:endParaRPr lang="en-KZ" sz="4400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9C9FA2-143B-7FE3-F686-BA993E71425D}"/>
              </a:ext>
            </a:extLst>
          </p:cNvPr>
          <p:cNvSpPr txBox="1"/>
          <p:nvPr/>
        </p:nvSpPr>
        <p:spPr>
          <a:xfrm>
            <a:off x="329184" y="108169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pPr algn="l"/>
            <a:r>
              <a:rPr lang="en-KZ" sz="4400" dirty="0">
                <a:solidFill>
                  <a:srgbClr val="102D69"/>
                </a:solidFill>
                <a:latin typeface="+mj-lt"/>
              </a:rPr>
              <a:t>Streamlit app(Function Calling)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C33F7A-E0B0-8A7B-E1D6-1D5E54D83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77" y="795010"/>
            <a:ext cx="10983098" cy="58496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420CFF-A74D-55D1-4E25-94C11333C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77" y="795010"/>
            <a:ext cx="11152177" cy="595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58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95ED4-1AF3-B25D-8E8F-558727E6A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6BB317EB-610E-6FAC-9C44-F3F5ADAB3A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7744" y="306832"/>
            <a:ext cx="9121774" cy="965190"/>
          </a:xfrm>
        </p:spPr>
        <p:txBody>
          <a:bodyPr/>
          <a:lstStyle/>
          <a:p>
            <a:r>
              <a:rPr lang="ru-RU" dirty="0"/>
              <a:t>Предметная область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FBA025-6210-8597-776A-BC222888931A}"/>
              </a:ext>
            </a:extLst>
          </p:cNvPr>
          <p:cNvSpPr txBox="1"/>
          <p:nvPr/>
        </p:nvSpPr>
        <p:spPr>
          <a:xfrm>
            <a:off x="365760" y="1499616"/>
            <a:ext cx="3243072" cy="1450848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pPr algn="l"/>
            <a:endParaRPr lang="en-KZ" sz="4400" b="1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3A7E64-8213-8B0C-7A3E-B99657E33DDA}"/>
              </a:ext>
            </a:extLst>
          </p:cNvPr>
          <p:cNvSpPr txBox="1"/>
          <p:nvPr/>
        </p:nvSpPr>
        <p:spPr>
          <a:xfrm>
            <a:off x="475488" y="1804416"/>
            <a:ext cx="9924288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pPr algn="l"/>
            <a:endParaRPr lang="en-KZ" sz="1600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67EE4B5E-8789-9E1C-6147-69098601615B}"/>
              </a:ext>
            </a:extLst>
          </p:cNvPr>
          <p:cNvSpPr txBox="1">
            <a:spLocks/>
          </p:cNvSpPr>
          <p:nvPr/>
        </p:nvSpPr>
        <p:spPr>
          <a:xfrm>
            <a:off x="237744" y="1082521"/>
            <a:ext cx="11233150" cy="14437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/>
              <a:t>Проект направлен на создание системы автономной клиентской поддержки, которая использует </a:t>
            </a:r>
            <a:r>
              <a:rPr lang="en-US" sz="1600" dirty="0"/>
              <a:t>GPT-</a:t>
            </a:r>
            <a:r>
              <a:rPr lang="ru-RU" sz="1600" dirty="0"/>
              <a:t>подобные нейросети для автоматизации коммуникации с клиентами компании. Система состоит из трёх больших модулей</a:t>
            </a:r>
            <a:r>
              <a:rPr lang="en-US" sz="1600" dirty="0"/>
              <a:t>:</a:t>
            </a:r>
            <a:br>
              <a:rPr lang="en-US" sz="1600" dirty="0"/>
            </a:br>
            <a:br>
              <a:rPr lang="en-US" sz="1600" dirty="0"/>
            </a:br>
            <a:endParaRPr lang="ru-RU" sz="1600" dirty="0"/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22588945-9FB4-8AAB-BF4D-EF3CB9E97F46}"/>
              </a:ext>
            </a:extLst>
          </p:cNvPr>
          <p:cNvSpPr txBox="1">
            <a:spLocks/>
          </p:cNvSpPr>
          <p:nvPr/>
        </p:nvSpPr>
        <p:spPr>
          <a:xfrm>
            <a:off x="237744" y="2580105"/>
            <a:ext cx="11233150" cy="144379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1600" dirty="0"/>
              <a:t>1. </a:t>
            </a:r>
            <a:r>
              <a:rPr lang="en-US" sz="1600" b="1" dirty="0"/>
              <a:t>RAG</a:t>
            </a:r>
            <a:r>
              <a:rPr lang="ru-RU" sz="1600" b="1" dirty="0"/>
              <a:t>:</a:t>
            </a:r>
            <a:r>
              <a:rPr lang="ru-RU" sz="1600" dirty="0"/>
              <a:t> Система использует последние</a:t>
            </a:r>
            <a:r>
              <a:rPr lang="en-US" sz="1600" dirty="0"/>
              <a:t> GPT-</a:t>
            </a:r>
            <a:r>
              <a:rPr lang="ru-RU" sz="1600" dirty="0"/>
              <a:t>подобные модели, в частности </a:t>
            </a:r>
            <a:r>
              <a:rPr lang="en-US" sz="1600" dirty="0"/>
              <a:t>GPT-4o-mini </a:t>
            </a:r>
            <a:r>
              <a:rPr lang="ru-RU" sz="1600" dirty="0"/>
              <a:t>и </a:t>
            </a:r>
            <a:r>
              <a:rPr lang="en-US" sz="1600" dirty="0"/>
              <a:t>Qwen 2.5 32B</a:t>
            </a:r>
            <a:r>
              <a:rPr lang="ru-RU" sz="1600" dirty="0"/>
              <a:t>, векторное хранилище </a:t>
            </a:r>
            <a:r>
              <a:rPr lang="en-US" sz="1600" dirty="0"/>
              <a:t>Milvus</a:t>
            </a:r>
            <a:r>
              <a:rPr lang="ru-RU" sz="1600" dirty="0"/>
              <a:t> для автоматического и быстрого ответа по базе знаний клиентского сервиса. На этапе тестирование система смогла показать результаты с точностью около 82% на бенчмарках в </a:t>
            </a:r>
            <a:r>
              <a:rPr lang="en-US" sz="1600" dirty="0"/>
              <a:t>RAGAS</a:t>
            </a:r>
            <a:r>
              <a:rPr lang="ru-RU" sz="1600" dirty="0"/>
              <a:t> в 90-страничном документе </a:t>
            </a:r>
            <a:r>
              <a:rPr lang="en-US" sz="1600" dirty="0"/>
              <a:t>FAQ</a:t>
            </a:r>
            <a:endParaRPr lang="ru-RU" sz="1600" dirty="0"/>
          </a:p>
          <a:p>
            <a:pPr>
              <a:buNone/>
            </a:pPr>
            <a:r>
              <a:rPr lang="ru-RU" sz="1600" dirty="0"/>
              <a:t>2. </a:t>
            </a:r>
            <a:r>
              <a:rPr lang="en-US" sz="1600" b="1" dirty="0"/>
              <a:t>Text2SQL:</a:t>
            </a:r>
            <a:r>
              <a:rPr lang="en-US" sz="1600" dirty="0"/>
              <a:t> </a:t>
            </a:r>
            <a:r>
              <a:rPr lang="ru-RU" sz="1600" dirty="0"/>
              <a:t>Это механизм преобразования запросов на естественном языке в </a:t>
            </a:r>
            <a:r>
              <a:rPr lang="en-US" sz="1600" dirty="0"/>
              <a:t>SQL-</a:t>
            </a:r>
            <a:r>
              <a:rPr lang="ru-RU" sz="1600" dirty="0"/>
              <a:t>запросы. Система автоматически формирует запросы к базе данных, что позволяет клиенту получить информацию без необходимости формулировать точные запросы. На этапе тестирования система смогла сгенерировать корректные </a:t>
            </a:r>
            <a:r>
              <a:rPr lang="en-US" sz="1600" dirty="0"/>
              <a:t>SQL-</a:t>
            </a:r>
            <a:r>
              <a:rPr lang="ru-RU" sz="1600" dirty="0"/>
              <a:t>запросы с точностью 87,5% на русском языке в самописном тестировании</a:t>
            </a:r>
          </a:p>
          <a:p>
            <a:pPr marL="0" indent="0">
              <a:buNone/>
            </a:pPr>
            <a:r>
              <a:rPr lang="en-US" sz="1600" b="1" dirty="0"/>
              <a:t>3. Function Calling:</a:t>
            </a:r>
            <a:r>
              <a:rPr lang="en-US" sz="1600" dirty="0"/>
              <a:t> </a:t>
            </a:r>
            <a:r>
              <a:rPr lang="ru-RU" sz="1600" dirty="0"/>
              <a:t>Для выполнения операций с внешними системами, поддерживает вызовы функций через </a:t>
            </a:r>
            <a:r>
              <a:rPr lang="en-US" sz="1600" dirty="0"/>
              <a:t>API</a:t>
            </a:r>
            <a:r>
              <a:rPr lang="ru-RU" sz="1600" dirty="0"/>
              <a:t>, в частности </a:t>
            </a:r>
            <a:r>
              <a:rPr lang="en-US" sz="1600" dirty="0"/>
              <a:t>CrunchBase</a:t>
            </a:r>
            <a:r>
              <a:rPr lang="ru-RU" sz="1600" dirty="0"/>
              <a:t>.</a:t>
            </a:r>
            <a:r>
              <a:rPr lang="en-US" sz="1600" dirty="0"/>
              <a:t> </a:t>
            </a:r>
            <a:r>
              <a:rPr lang="ru-RU" sz="1600" dirty="0"/>
              <a:t>Выполняет роль  В рамках тестирования системы, точность вызова функций составила около </a:t>
            </a:r>
            <a:r>
              <a:rPr lang="en-US" sz="1600" dirty="0"/>
              <a:t>85</a:t>
            </a:r>
            <a:r>
              <a:rPr lang="ru-RU" sz="1600" dirty="0"/>
              <a:t>%.</a:t>
            </a:r>
          </a:p>
        </p:txBody>
      </p:sp>
    </p:spTree>
    <p:extLst>
      <p:ext uri="{BB962C8B-B14F-4D97-AF65-F5344CB8AC3E}">
        <p14:creationId xmlns:p14="http://schemas.microsoft.com/office/powerpoint/2010/main" val="4287734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7CD53-483B-BBBC-D33D-D3CEFB6B7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E520FE-9C4D-DACE-3413-0FABE362C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77" y="795010"/>
            <a:ext cx="10972887" cy="5954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29E2B5-B3A0-C51C-E0FF-ADCB20923BD2}"/>
              </a:ext>
            </a:extLst>
          </p:cNvPr>
          <p:cNvSpPr txBox="1"/>
          <p:nvPr/>
        </p:nvSpPr>
        <p:spPr>
          <a:xfrm>
            <a:off x="207177" y="108169"/>
            <a:ext cx="3486912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pPr algn="l"/>
            <a:endParaRPr lang="en-KZ" sz="4400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6F1B53-5C58-D1AB-1554-20C4EB7A0C28}"/>
              </a:ext>
            </a:extLst>
          </p:cNvPr>
          <p:cNvSpPr txBox="1"/>
          <p:nvPr/>
        </p:nvSpPr>
        <p:spPr>
          <a:xfrm>
            <a:off x="329184" y="108169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pPr algn="l"/>
            <a:r>
              <a:rPr lang="en-KZ" sz="4400" dirty="0">
                <a:solidFill>
                  <a:srgbClr val="102D69"/>
                </a:solidFill>
                <a:latin typeface="+mj-lt"/>
              </a:rPr>
              <a:t>Streamlit app(Function Calling)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D65EA2-0609-E30E-8333-E5EA30C4A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77" y="795010"/>
            <a:ext cx="10983098" cy="58496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DC16A2-51F2-802F-09FD-519CA50E7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77" y="795010"/>
            <a:ext cx="11152177" cy="595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0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98EF4-CF27-53E4-F935-2E1837432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BD56DD-CF5D-AFD8-4577-09A11FEEBBFC}"/>
              </a:ext>
            </a:extLst>
          </p:cNvPr>
          <p:cNvSpPr txBox="1"/>
          <p:nvPr/>
        </p:nvSpPr>
        <p:spPr>
          <a:xfrm>
            <a:off x="207177" y="108169"/>
            <a:ext cx="3486912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pPr algn="l"/>
            <a:endParaRPr lang="en-KZ" sz="4400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997458-DCB1-7559-A7B6-56B91BD0848D}"/>
              </a:ext>
            </a:extLst>
          </p:cNvPr>
          <p:cNvSpPr txBox="1"/>
          <p:nvPr/>
        </p:nvSpPr>
        <p:spPr>
          <a:xfrm>
            <a:off x="329184" y="108169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pPr algn="l"/>
            <a:r>
              <a:rPr lang="en-KZ" sz="4400" dirty="0">
                <a:solidFill>
                  <a:srgbClr val="102D69"/>
                </a:solidFill>
                <a:latin typeface="+mj-lt"/>
              </a:rPr>
              <a:t>API </a:t>
            </a:r>
            <a:r>
              <a:rPr lang="ru-RU" sz="4400" dirty="0">
                <a:solidFill>
                  <a:srgbClr val="102D69"/>
                </a:solidFill>
                <a:latin typeface="+mj-lt"/>
              </a:rPr>
              <a:t>спецификация</a:t>
            </a:r>
            <a:endParaRPr lang="en-KZ" sz="4400" dirty="0">
              <a:solidFill>
                <a:srgbClr val="102D69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66995B-8A13-7EC8-1385-6BF3D4192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04" y="1355370"/>
            <a:ext cx="9942681" cy="28350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F919AA-67B9-53E4-3A4D-81C2B6928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04" y="5187563"/>
            <a:ext cx="7772400" cy="10022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B93007-6735-3661-DF20-775CB54875B7}"/>
              </a:ext>
            </a:extLst>
          </p:cNvPr>
          <p:cNvSpPr txBox="1"/>
          <p:nvPr/>
        </p:nvSpPr>
        <p:spPr>
          <a:xfrm>
            <a:off x="451191" y="898170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pPr algn="l"/>
            <a:r>
              <a:rPr lang="en-KZ" sz="2400" dirty="0">
                <a:solidFill>
                  <a:srgbClr val="102D69"/>
                </a:solidFill>
                <a:latin typeface="+mj-lt"/>
              </a:rPr>
              <a:t>RAG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C1FC54-5DDF-6FEF-352F-991E77171AC6}"/>
              </a:ext>
            </a:extLst>
          </p:cNvPr>
          <p:cNvSpPr txBox="1"/>
          <p:nvPr/>
        </p:nvSpPr>
        <p:spPr>
          <a:xfrm>
            <a:off x="374904" y="4712630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pPr algn="l"/>
            <a:r>
              <a:rPr lang="en-KZ" sz="2400" dirty="0">
                <a:solidFill>
                  <a:srgbClr val="102D69"/>
                </a:solidFill>
                <a:latin typeface="+mj-lt"/>
              </a:rPr>
              <a:t>Text2SQL</a:t>
            </a:r>
          </a:p>
        </p:txBody>
      </p:sp>
    </p:spTree>
    <p:extLst>
      <p:ext uri="{BB962C8B-B14F-4D97-AF65-F5344CB8AC3E}">
        <p14:creationId xmlns:p14="http://schemas.microsoft.com/office/powerpoint/2010/main" val="1646711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846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803EEA8-B011-4259-A56B-401DF4DBCB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5" y="1311115"/>
            <a:ext cx="11233150" cy="1443790"/>
          </a:xfrm>
        </p:spPr>
        <p:txBody>
          <a:bodyPr>
            <a:normAutofit/>
          </a:bodyPr>
          <a:lstStyle/>
          <a:p>
            <a:r>
              <a:rPr lang="ru-RU" b="1" dirty="0"/>
              <a:t>Автоматизированная клиентская поддержка </a:t>
            </a:r>
            <a:r>
              <a:rPr lang="ru-RU" dirty="0"/>
              <a:t>представляет собой использование ИИ для эффективного взаимодействия с клиентами, обработки их запросов и предоставления своевременных решений их вопросов. Такие системы способны работать круглосуточно, обеспечивая быстрые и точные ответы на запросы, что способствует повышению удовлетворенности клиентов и снижению нагрузки на персонал.</a:t>
            </a: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7F5FB4-1E2E-4993-A6C6-76C960A8FD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9425" y="691403"/>
            <a:ext cx="4892675" cy="787400"/>
          </a:xfrm>
        </p:spPr>
        <p:txBody>
          <a:bodyPr/>
          <a:lstStyle/>
          <a:p>
            <a:r>
              <a:rPr lang="ru-RU" dirty="0"/>
              <a:t>Актуальность работы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8614A7-60F9-5D46-5650-D703CE8F6959}"/>
              </a:ext>
            </a:extLst>
          </p:cNvPr>
          <p:cNvSpPr txBox="1"/>
          <p:nvPr/>
        </p:nvSpPr>
        <p:spPr>
          <a:xfrm>
            <a:off x="4932948" y="3429000"/>
            <a:ext cx="3582826" cy="144379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pPr algn="l" latinLnBrk="1"/>
            <a:endParaRPr lang="en-KZ" sz="1400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D07323-F853-72B8-A767-2076145EE248}"/>
              </a:ext>
            </a:extLst>
          </p:cNvPr>
          <p:cNvSpPr txBox="1"/>
          <p:nvPr/>
        </p:nvSpPr>
        <p:spPr>
          <a:xfrm>
            <a:off x="479425" y="2370058"/>
            <a:ext cx="6642858" cy="1443790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/>
          <a:p>
            <a:pPr algn="l"/>
            <a:r>
              <a:rPr lang="ru-RU" sz="1600" b="1" i="0" u="none" strike="noStrike" dirty="0">
                <a:effectLst/>
                <a:latin typeface="fkGroteskNeue"/>
              </a:rPr>
              <a:t>Примеры успешных внедрений по миру</a:t>
            </a:r>
            <a:br>
              <a:rPr lang="en-US" sz="1600" b="1" i="0" u="none" strike="noStrike" dirty="0">
                <a:effectLst/>
                <a:latin typeface="fkGroteskNeue"/>
              </a:rPr>
            </a:br>
            <a:r>
              <a:rPr lang="en-US" sz="1600" b="1" i="0" u="none" strike="noStrike" dirty="0">
                <a:effectLst/>
                <a:latin typeface="fkGroteskNeue"/>
              </a:rPr>
              <a:t>1. Federal Bank (</a:t>
            </a:r>
            <a:r>
              <a:rPr lang="ru-RU" sz="1600" b="1" i="0" u="none" strike="noStrike" dirty="0">
                <a:effectLst/>
                <a:latin typeface="fkGroteskNeue"/>
              </a:rPr>
              <a:t>Индия)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effectLst/>
                <a:latin typeface="fkGroteskNeue"/>
              </a:rPr>
              <a:t>Автоматизация 90% запросов.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effectLst/>
                <a:latin typeface="fkGroteskNeue"/>
              </a:rPr>
              <a:t>Увеличение объема обслуживания в 3–4 раза.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effectLst/>
                <a:latin typeface="fkGroteskNeue"/>
              </a:rPr>
              <a:t>Рост удовлетворенности клиентов на 30%.</a:t>
            </a:r>
          </a:p>
          <a:p>
            <a:pPr algn="l"/>
            <a:r>
              <a:rPr lang="ru-RU" sz="1600" b="1" i="0" u="none" strike="noStrike" dirty="0">
                <a:effectLst/>
                <a:latin typeface="fkGroteskNeue"/>
              </a:rPr>
              <a:t>2. </a:t>
            </a:r>
            <a:r>
              <a:rPr lang="en-US" sz="1600" b="1" i="0" u="none" strike="noStrike" dirty="0">
                <a:effectLst/>
                <a:latin typeface="fkGroteskNeue"/>
              </a:rPr>
              <a:t>IndiGo Airlines (</a:t>
            </a:r>
            <a:r>
              <a:rPr lang="ru-RU" sz="1600" b="1" i="0" u="none" strike="noStrike" dirty="0">
                <a:effectLst/>
                <a:latin typeface="fkGroteskNeue"/>
              </a:rPr>
              <a:t>Индия)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effectLst/>
                <a:latin typeface="fkGroteskNeue"/>
              </a:rPr>
              <a:t>Обработка 42 млн сообщений за квартал.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effectLst/>
                <a:latin typeface="fkGroteskNeue"/>
              </a:rPr>
              <a:t>Уровень удовлетворенности клиентов — 87%.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effectLst/>
                <a:latin typeface="fkGroteskNeue"/>
              </a:rPr>
              <a:t>Автоматизация более 35 сценариев обслуживания.</a:t>
            </a:r>
          </a:p>
          <a:p>
            <a:pPr algn="l"/>
            <a:r>
              <a:rPr lang="ru-RU" sz="1600" b="1" i="0" u="none" strike="noStrike" dirty="0">
                <a:effectLst/>
                <a:latin typeface="fkGroteskNeue"/>
              </a:rPr>
              <a:t>3. </a:t>
            </a:r>
            <a:r>
              <a:rPr lang="en-US" sz="1600" b="1" i="0" u="none" strike="noStrike" dirty="0">
                <a:effectLst/>
                <a:latin typeface="fkGroteskNeue"/>
              </a:rPr>
              <a:t>Eye-</a:t>
            </a:r>
            <a:r>
              <a:rPr lang="en-US" sz="1600" b="1" i="0" u="none" strike="noStrike" dirty="0" err="1">
                <a:effectLst/>
                <a:latin typeface="fkGroteskNeue"/>
              </a:rPr>
              <a:t>oo</a:t>
            </a:r>
            <a:r>
              <a:rPr lang="en-US" sz="1600" b="1" i="0" u="none" strike="noStrike" dirty="0">
                <a:effectLst/>
                <a:latin typeface="fkGroteskNeue"/>
              </a:rPr>
              <a:t> (</a:t>
            </a:r>
            <a:r>
              <a:rPr lang="ru-RU" sz="1600" b="1" i="0" u="none" strike="noStrike" dirty="0">
                <a:effectLst/>
                <a:latin typeface="fkGroteskNeue"/>
              </a:rPr>
              <a:t>Европа, </a:t>
            </a:r>
            <a:r>
              <a:rPr lang="en-US" sz="1600" b="1" i="0" u="none" strike="noStrike" dirty="0">
                <a:effectLst/>
                <a:latin typeface="fkGroteskNeue"/>
              </a:rPr>
              <a:t>e-commerce)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effectLst/>
                <a:latin typeface="fkGroteskNeue"/>
              </a:rPr>
              <a:t>Увеличение продаж на 25%.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effectLst/>
                <a:latin typeface="fkGroteskNeue"/>
              </a:rPr>
              <a:t>Рост конверсий в 5 раз.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effectLst/>
                <a:latin typeface="fkGroteskNeue"/>
              </a:rPr>
              <a:t>€177,000 дополнительного дохода.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3AA6CC1E-8B29-CC72-B18E-DECF92017268}"/>
              </a:ext>
            </a:extLst>
          </p:cNvPr>
          <p:cNvSpPr txBox="1">
            <a:spLocks/>
          </p:cNvSpPr>
          <p:nvPr/>
        </p:nvSpPr>
        <p:spPr>
          <a:xfrm>
            <a:off x="6096000" y="2399252"/>
            <a:ext cx="6022848" cy="144379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kern="1200">
                <a:solidFill>
                  <a:srgbClr val="0E2D69"/>
                </a:solidFill>
                <a:latin typeface="Navigo" panose="02070503070706040303" pitchFamily="18" charset="-52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atinLnBrk="1">
              <a:buNone/>
            </a:pPr>
            <a:r>
              <a:rPr lang="ru-RU" sz="1600" b="1" dirty="0">
                <a:latin typeface="var(--font-fk-grotesk)"/>
              </a:rPr>
              <a:t>К</a:t>
            </a:r>
            <a:r>
              <a:rPr lang="ru-RU" sz="1600" b="1" i="0" u="none" strike="noStrike" dirty="0">
                <a:effectLst/>
                <a:latin typeface="var(--font-fk-grotesk)"/>
              </a:rPr>
              <a:t>лючевые метрики</a:t>
            </a:r>
            <a:r>
              <a:rPr lang="en-US" sz="1600" b="1" i="0" u="none" strike="noStrike" dirty="0">
                <a:effectLst/>
                <a:latin typeface="var(--font-fk-grotesk)"/>
              </a:rPr>
              <a:t> </a:t>
            </a:r>
            <a:r>
              <a:rPr lang="ru-RU" sz="1600" b="1" i="0" u="none" strike="noStrike" dirty="0">
                <a:effectLst/>
                <a:latin typeface="var(--font-fk-grotesk)"/>
              </a:rPr>
              <a:t>компании, на которые влияет автоматическая поддержка</a:t>
            </a:r>
          </a:p>
          <a:p>
            <a:pPr algn="l" latinLnBrk="1"/>
            <a:r>
              <a:rPr lang="ru-RU" sz="1600" b="0" i="0" u="none" strike="noStrike" dirty="0">
                <a:effectLst/>
                <a:latin typeface="fkGroteskNeue"/>
              </a:rPr>
              <a:t>- До </a:t>
            </a:r>
            <a:r>
              <a:rPr lang="ru-RU" sz="1600" b="1" i="0" u="none" strike="noStrike" dirty="0">
                <a:effectLst/>
                <a:latin typeface="fkGroteskNeue"/>
              </a:rPr>
              <a:t>70%</a:t>
            </a:r>
            <a:r>
              <a:rPr lang="ru-RU" sz="1600" b="0" i="0" u="none" strike="noStrike" dirty="0">
                <a:effectLst/>
                <a:latin typeface="fkGroteskNeue"/>
              </a:rPr>
              <a:t> сокращение среднего времени ответа (</a:t>
            </a:r>
            <a:r>
              <a:rPr lang="en-US" sz="1600" b="0" i="0" u="none" strike="noStrike" dirty="0">
                <a:effectLst/>
                <a:latin typeface="fkGroteskNeue"/>
              </a:rPr>
              <a:t>ASA) </a:t>
            </a:r>
            <a:br>
              <a:rPr lang="ru-RU" sz="1600" b="0" i="0" u="none" strike="noStrike" dirty="0">
                <a:effectLst/>
                <a:latin typeface="fkGroteskNeue"/>
              </a:rPr>
            </a:br>
            <a:r>
              <a:rPr lang="ru-RU" sz="1600" b="0" i="0" u="none" strike="noStrike" dirty="0">
                <a:effectLst/>
                <a:latin typeface="fkGroteskNeue"/>
              </a:rPr>
              <a:t>- Увеличение </a:t>
            </a:r>
            <a:r>
              <a:rPr lang="en-US" sz="1600" b="1" i="0" u="none" strike="noStrike" dirty="0">
                <a:effectLst/>
                <a:latin typeface="fkGroteskNeue"/>
              </a:rPr>
              <a:t>CSAT(</a:t>
            </a:r>
            <a:r>
              <a:rPr lang="en-US" sz="1600" b="1" i="0" u="none" strike="noStrike" dirty="0" err="1">
                <a:effectLst/>
                <a:latin typeface="fkGroteskNeue"/>
              </a:rPr>
              <a:t>eNPS</a:t>
            </a:r>
            <a:r>
              <a:rPr lang="en-US" sz="1600" b="1" i="0" u="none" strike="noStrike" dirty="0">
                <a:effectLst/>
                <a:latin typeface="fkGroteskNeue"/>
              </a:rPr>
              <a:t>) </a:t>
            </a:r>
            <a:r>
              <a:rPr lang="ru-RU" sz="1600" b="1" i="0" u="none" strike="noStrike" dirty="0">
                <a:effectLst/>
                <a:latin typeface="fkGroteskNeue"/>
              </a:rPr>
              <a:t>на 15–20%</a:t>
            </a:r>
            <a:br>
              <a:rPr lang="ru-RU" sz="1600" b="0" i="0" u="none" strike="noStrike" dirty="0">
                <a:effectLst/>
                <a:latin typeface="fkGroteskNeue"/>
              </a:rPr>
            </a:br>
            <a:r>
              <a:rPr lang="ru-RU" sz="1600" b="0" i="0" u="none" strike="noStrike" dirty="0">
                <a:effectLst/>
                <a:latin typeface="fkGroteskNeue"/>
              </a:rPr>
              <a:t>-</a:t>
            </a:r>
            <a:r>
              <a:rPr lang="en-US" sz="1600" b="0" i="0" u="none" strike="noStrike" dirty="0">
                <a:effectLst/>
                <a:latin typeface="fkGroteskNeue"/>
              </a:rPr>
              <a:t> </a:t>
            </a:r>
            <a:r>
              <a:rPr lang="ru-RU" sz="1600" b="0" i="0" u="none" strike="noStrike" dirty="0">
                <a:effectLst/>
                <a:latin typeface="fkGroteskNeue"/>
              </a:rPr>
              <a:t>Снижение </a:t>
            </a:r>
            <a:r>
              <a:rPr lang="ru-RU" sz="1600" b="1" i="0" u="none" strike="noStrike" dirty="0">
                <a:effectLst/>
                <a:latin typeface="fkGroteskNeue"/>
              </a:rPr>
              <a:t>затрат на поддержку до 30%</a:t>
            </a:r>
            <a:endParaRPr lang="en-KZ" sz="1600" dirty="0">
              <a:solidFill>
                <a:srgbClr val="102D69"/>
              </a:solidFill>
              <a:latin typeface="+mj-lt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80020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C0FA4-F41F-831E-5F9A-D26912E96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215B046-CA52-5269-7DE7-DF83259A8C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5" y="1202536"/>
            <a:ext cx="11233150" cy="14437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Цель проекта: </a:t>
            </a:r>
            <a:r>
              <a:rPr lang="ru-RU" dirty="0"/>
              <a:t>Разработать автономную систему поддержки клиентов, способную понимать и обрабатывать запросы на естественном языке, автоматически генерировать </a:t>
            </a:r>
            <a:r>
              <a:rPr lang="en-US" dirty="0"/>
              <a:t>SQL-</a:t>
            </a:r>
            <a:r>
              <a:rPr lang="ru-RU" dirty="0"/>
              <a:t>запросы для доступа к базам данных и вызывать необходимые внешние функции через </a:t>
            </a:r>
            <a:r>
              <a:rPr lang="en-US" dirty="0"/>
              <a:t>API, </a:t>
            </a:r>
            <a:r>
              <a:rPr lang="ru-RU" dirty="0"/>
              <a:t>что позволит значительно повысить эффективность обслуживания и снизить нагрузку на операционный персонал.</a:t>
            </a: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F91BC4-DF01-AC10-754C-2AB4A3F0DF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9425" y="691403"/>
            <a:ext cx="4892675" cy="787400"/>
          </a:xfrm>
        </p:spPr>
        <p:txBody>
          <a:bodyPr/>
          <a:lstStyle/>
          <a:p>
            <a:r>
              <a:rPr lang="ru-RU" dirty="0"/>
              <a:t>Цель и задачи работы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1710D7-8175-F2D4-B932-6769554BCBFF}"/>
              </a:ext>
            </a:extLst>
          </p:cNvPr>
          <p:cNvSpPr txBox="1"/>
          <p:nvPr/>
        </p:nvSpPr>
        <p:spPr>
          <a:xfrm>
            <a:off x="4932948" y="3429000"/>
            <a:ext cx="3582826" cy="144379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pPr algn="l" latinLnBrk="1"/>
            <a:endParaRPr lang="en-KZ" sz="1400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2" name="Текст 2">
            <a:extLst>
              <a:ext uri="{FF2B5EF4-FFF2-40B4-BE49-F238E27FC236}">
                <a16:creationId xmlns:a16="http://schemas.microsoft.com/office/drawing/2014/main" id="{1E001D27-C95D-CEAB-36EA-21D13A57B91B}"/>
              </a:ext>
            </a:extLst>
          </p:cNvPr>
          <p:cNvSpPr txBox="1">
            <a:spLocks/>
          </p:cNvSpPr>
          <p:nvPr/>
        </p:nvSpPr>
        <p:spPr>
          <a:xfrm>
            <a:off x="631825" y="2435564"/>
            <a:ext cx="9828911" cy="144379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kern="1200">
                <a:solidFill>
                  <a:srgbClr val="0E2D69"/>
                </a:solidFill>
                <a:latin typeface="Navigo" panose="02070503070706040303" pitchFamily="18" charset="-52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1600" b="1" dirty="0"/>
              <a:t>Задачи</a:t>
            </a:r>
            <a:r>
              <a:rPr lang="en-US" sz="1600" b="1" dirty="0"/>
              <a:t>:</a:t>
            </a:r>
            <a:br>
              <a:rPr lang="ru-RU" sz="1600" b="1" dirty="0"/>
            </a:br>
            <a:r>
              <a:rPr lang="ru-RU" sz="1600" dirty="0"/>
              <a:t>1. </a:t>
            </a:r>
            <a:r>
              <a:rPr lang="ru-RU" sz="1600" b="1" dirty="0"/>
              <a:t>Провести анализ </a:t>
            </a:r>
            <a:r>
              <a:rPr lang="ru-RU" sz="1600" dirty="0"/>
              <a:t>современных технологий обработки естественного языка, механизмов преобразования текстовых запросов в </a:t>
            </a:r>
            <a:r>
              <a:rPr lang="en-US" sz="1600" dirty="0"/>
              <a:t>SQL </a:t>
            </a:r>
            <a:r>
              <a:rPr lang="ru-RU" sz="1600" dirty="0"/>
              <a:t>и возможности вызова внешних функций для оптимального выбора инструментов.</a:t>
            </a:r>
          </a:p>
          <a:p>
            <a:pPr>
              <a:buNone/>
            </a:pPr>
            <a:r>
              <a:rPr lang="ru-RU" sz="1600" dirty="0"/>
              <a:t>2. </a:t>
            </a:r>
            <a:r>
              <a:rPr lang="ru-RU" sz="1600" b="1" dirty="0"/>
              <a:t>Разработать базовую архитектуру системы</a:t>
            </a:r>
            <a:r>
              <a:rPr lang="ru-RU" sz="1600" dirty="0"/>
              <a:t>, которая объединит обработку запросов клиентов, генерацию </a:t>
            </a:r>
            <a:r>
              <a:rPr lang="en-US" sz="1600" dirty="0"/>
              <a:t>SQL </a:t>
            </a:r>
            <a:r>
              <a:rPr lang="ru-RU" sz="1600" dirty="0"/>
              <a:t>и интеграцию с внешними источниками данных, сохраняя высокие показатели безопасности.</a:t>
            </a:r>
          </a:p>
          <a:p>
            <a:pPr>
              <a:buNone/>
            </a:pPr>
            <a:r>
              <a:rPr lang="ru-RU" sz="1600" dirty="0"/>
              <a:t>3. </a:t>
            </a:r>
            <a:r>
              <a:rPr lang="ru-RU" sz="1600" b="1" dirty="0"/>
              <a:t>Обеспечить надежную защиту системы: </a:t>
            </a:r>
            <a:r>
              <a:rPr lang="ru-RU" sz="1600" dirty="0"/>
              <a:t>реализовать меры по предотвращению </a:t>
            </a:r>
            <a:r>
              <a:rPr lang="en-US" sz="1600" dirty="0"/>
              <a:t>SQL-</a:t>
            </a:r>
            <a:r>
              <a:rPr lang="ru-RU" sz="1600" dirty="0"/>
              <a:t>инъекций, контроль доступа и валидацию входящих данных.</a:t>
            </a:r>
          </a:p>
          <a:p>
            <a:pPr>
              <a:buNone/>
            </a:pPr>
            <a:r>
              <a:rPr lang="ru-RU" sz="1600" dirty="0"/>
              <a:t>4. </a:t>
            </a:r>
            <a:r>
              <a:rPr lang="ru-RU" sz="1600" b="1" dirty="0"/>
              <a:t>Провести комплексное тестирование системы </a:t>
            </a:r>
            <a:r>
              <a:rPr lang="ru-RU" sz="1600" dirty="0"/>
              <a:t>с использованием реальных пользовательских сценариев, включая замер времени отклика, точность выполнения запросов и ключевых метрик эффективности.</a:t>
            </a:r>
          </a:p>
          <a:p>
            <a:r>
              <a:rPr lang="ru-RU" sz="1600" dirty="0"/>
              <a:t>5. </a:t>
            </a:r>
            <a:r>
              <a:rPr lang="ru-RU" sz="1600" b="1" dirty="0"/>
              <a:t>Измерить эффективность решения на клиентах</a:t>
            </a:r>
            <a:r>
              <a:rPr lang="en-US" sz="1600" b="1" dirty="0"/>
              <a:t>: </a:t>
            </a:r>
            <a:r>
              <a:rPr lang="ru-RU" sz="1600" dirty="0"/>
              <a:t>используется </a:t>
            </a:r>
            <a:r>
              <a:rPr lang="en-US" sz="1600" dirty="0" err="1"/>
              <a:t>eNPS</a:t>
            </a:r>
            <a:r>
              <a:rPr lang="en-US" sz="1600" dirty="0"/>
              <a:t> (Employee/Client Net Promoter Score)</a:t>
            </a:r>
            <a:r>
              <a:rPr lang="ru-RU" sz="1600" dirty="0"/>
              <a:t> в качестве базовой метрики и её базовое значение до внедрения</a:t>
            </a:r>
            <a:r>
              <a:rPr lang="en-US" sz="1600" dirty="0"/>
              <a:t>, </a:t>
            </a:r>
            <a:r>
              <a:rPr lang="ru-RU" sz="1600" dirty="0"/>
              <a:t>для объективной оценки влияния автоматизации на качество обслуживания и снижение нагрузки на операторов.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47085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FFCDFF-EE7B-6DFD-CDB1-1C8B5713F23B}"/>
              </a:ext>
            </a:extLst>
          </p:cNvPr>
          <p:cNvSpPr txBox="1"/>
          <p:nvPr/>
        </p:nvSpPr>
        <p:spPr>
          <a:xfrm>
            <a:off x="512064" y="1584960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/>
          <a:p>
            <a:pPr algn="l"/>
            <a:endParaRPr lang="en-KZ" sz="1600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E6430FB8-C84A-35EE-8C77-CD0821306E8D}"/>
              </a:ext>
            </a:extLst>
          </p:cNvPr>
          <p:cNvSpPr txBox="1">
            <a:spLocks/>
          </p:cNvSpPr>
          <p:nvPr/>
        </p:nvSpPr>
        <p:spPr>
          <a:xfrm>
            <a:off x="324866" y="1060704"/>
            <a:ext cx="11233150" cy="52903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1400" dirty="0"/>
              <a:t>• </a:t>
            </a:r>
            <a:r>
              <a:rPr lang="ru-RU" sz="1400" b="1" dirty="0"/>
              <a:t>Языковые модели (</a:t>
            </a:r>
            <a:r>
              <a:rPr lang="en-US" sz="1400" b="1" dirty="0"/>
              <a:t>LLM):</a:t>
            </a:r>
            <a:endParaRPr lang="en-US" sz="1400" dirty="0"/>
          </a:p>
          <a:p>
            <a:pPr>
              <a:buNone/>
            </a:pPr>
            <a:r>
              <a:rPr lang="en-US" sz="1400" dirty="0"/>
              <a:t>	• </a:t>
            </a:r>
            <a:r>
              <a:rPr lang="ru-RU" sz="1400" dirty="0"/>
              <a:t>Среди открытых решений выделяются модели </a:t>
            </a:r>
            <a:r>
              <a:rPr lang="en-US" sz="1400" dirty="0"/>
              <a:t>Qwen 2.5, </a:t>
            </a:r>
            <a:r>
              <a:rPr lang="en-US" sz="1400" dirty="0" err="1"/>
              <a:t>LLaMA</a:t>
            </a:r>
            <a:r>
              <a:rPr lang="en-US" sz="1400" dirty="0"/>
              <a:t> </a:t>
            </a:r>
            <a:r>
              <a:rPr lang="ru-RU" sz="1400" dirty="0"/>
              <a:t>и </a:t>
            </a:r>
            <a:r>
              <a:rPr lang="en-US" sz="1400" dirty="0"/>
              <a:t>Falcon, </a:t>
            </a:r>
            <a:r>
              <a:rPr lang="ru-RU" sz="1400" dirty="0"/>
              <a:t>которые показывают высокие результаты по скорости и качеству генерации.</a:t>
            </a:r>
          </a:p>
          <a:p>
            <a:pPr>
              <a:buNone/>
            </a:pPr>
            <a:r>
              <a:rPr lang="en-US" sz="1400" dirty="0"/>
              <a:t>	</a:t>
            </a:r>
            <a:r>
              <a:rPr lang="ru-RU" sz="1400" dirty="0"/>
              <a:t>• Коммерческие решения (например, </a:t>
            </a:r>
            <a:r>
              <a:rPr lang="en-US" sz="1400" dirty="0"/>
              <a:t>GPT-4o, GPT-4.5) </a:t>
            </a:r>
            <a:r>
              <a:rPr lang="ru-RU" sz="1400" dirty="0"/>
              <a:t>демонстрируют стабильную и высокую производительность, хорошую поддержку русского языка и высокие оценки на мировых и русскоязычных бенчмарках.</a:t>
            </a:r>
          </a:p>
          <a:p>
            <a:pPr>
              <a:buNone/>
            </a:pPr>
            <a:r>
              <a:rPr lang="ru-RU" sz="1400" dirty="0"/>
              <a:t>• </a:t>
            </a:r>
            <a:r>
              <a:rPr lang="en-US" sz="1400" b="1" dirty="0"/>
              <a:t>Text2SQL:</a:t>
            </a:r>
            <a:endParaRPr lang="en-US" sz="1400" dirty="0"/>
          </a:p>
          <a:p>
            <a:pPr>
              <a:buNone/>
            </a:pPr>
            <a:r>
              <a:rPr lang="en-US" sz="1400" dirty="0"/>
              <a:t>	• </a:t>
            </a:r>
            <a:r>
              <a:rPr lang="ru-RU" sz="1400" dirty="0"/>
              <a:t>Наилучшие результаты по точности преобразования естественного языка в </a:t>
            </a:r>
            <a:r>
              <a:rPr lang="en-US" sz="1400" dirty="0"/>
              <a:t>SQL </a:t>
            </a:r>
            <a:r>
              <a:rPr lang="ru-RU" sz="1400" dirty="0"/>
              <a:t>показали модели </a:t>
            </a:r>
            <a:r>
              <a:rPr lang="en-US" sz="1400" dirty="0"/>
              <a:t>GPT-4 </a:t>
            </a:r>
            <a:r>
              <a:rPr lang="ru-RU" sz="1400" dirty="0"/>
              <a:t>и </a:t>
            </a:r>
            <a:r>
              <a:rPr lang="en-US" sz="1400" dirty="0"/>
              <a:t>Qwen 2.5, </a:t>
            </a:r>
            <a:r>
              <a:rPr lang="ru-RU" sz="1400" dirty="0"/>
              <a:t>эффективно работающие с русскоязычными запросами.</a:t>
            </a:r>
          </a:p>
          <a:p>
            <a:pPr>
              <a:buNone/>
            </a:pPr>
            <a:r>
              <a:rPr lang="en-US" sz="1400" dirty="0"/>
              <a:t>	</a:t>
            </a:r>
            <a:r>
              <a:rPr lang="ru-RU" sz="1400" dirty="0"/>
              <a:t>• </a:t>
            </a:r>
            <a:r>
              <a:rPr lang="en-US" sz="1400" dirty="0" err="1"/>
              <a:t>SQLCoder</a:t>
            </a:r>
            <a:r>
              <a:rPr lang="en-US" sz="1400" dirty="0"/>
              <a:t> </a:t>
            </a:r>
            <a:r>
              <a:rPr lang="ru-RU" sz="1400" dirty="0"/>
              <a:t>продемонстрировал средние результаты, с ограничениями по поддержке русского языка.</a:t>
            </a:r>
          </a:p>
          <a:p>
            <a:pPr>
              <a:buNone/>
            </a:pPr>
            <a:r>
              <a:rPr lang="ru-RU" sz="1400" dirty="0"/>
              <a:t>• </a:t>
            </a:r>
            <a:r>
              <a:rPr lang="en-US" sz="1400" b="1" dirty="0"/>
              <a:t>Function Calling:</a:t>
            </a:r>
            <a:endParaRPr lang="en-US" sz="1400" dirty="0"/>
          </a:p>
          <a:p>
            <a:pPr>
              <a:buNone/>
            </a:pPr>
            <a:r>
              <a:rPr lang="ru-RU" sz="1400" dirty="0"/>
              <a:t>	</a:t>
            </a:r>
            <a:r>
              <a:rPr lang="en-US" sz="1400" dirty="0"/>
              <a:t>• </a:t>
            </a:r>
            <a:r>
              <a:rPr lang="ru-RU" sz="1400" dirty="0"/>
              <a:t>Подходы, включающие описание функций в </a:t>
            </a:r>
            <a:r>
              <a:rPr lang="ru-RU" sz="1400" dirty="0" err="1"/>
              <a:t>промптах</a:t>
            </a:r>
            <a:r>
              <a:rPr lang="ru-RU" sz="1400" dirty="0"/>
              <a:t> и интеграцию инструкций, существенно улучшают точность вызова внешних </a:t>
            </a:r>
            <a:r>
              <a:rPr lang="en-US" sz="1400" dirty="0"/>
              <a:t>API.</a:t>
            </a:r>
          </a:p>
          <a:p>
            <a:pPr>
              <a:buNone/>
            </a:pPr>
            <a:r>
              <a:rPr lang="ru-RU" sz="1400" dirty="0"/>
              <a:t>	</a:t>
            </a:r>
            <a:r>
              <a:rPr lang="en-US" sz="1400" dirty="0"/>
              <a:t>• </a:t>
            </a:r>
            <a:r>
              <a:rPr lang="ru-RU" sz="1400" dirty="0"/>
              <a:t>Наиболее эффективными признаны подходы с использованием выделенных ролей и специальных токенов для определения необходимости вызова функции.</a:t>
            </a:r>
          </a:p>
          <a:p>
            <a:pPr>
              <a:buNone/>
            </a:pPr>
            <a:r>
              <a:rPr lang="ru-RU" sz="1400" dirty="0"/>
              <a:t>• </a:t>
            </a:r>
            <a:r>
              <a:rPr lang="en-US" sz="1400" b="1" dirty="0"/>
              <a:t>Retrieval-Augmented Generation (RAG):</a:t>
            </a:r>
            <a:endParaRPr lang="en-US" sz="1400" dirty="0"/>
          </a:p>
          <a:p>
            <a:pPr>
              <a:buNone/>
            </a:pPr>
            <a:r>
              <a:rPr lang="ru-RU" sz="1400" dirty="0"/>
              <a:t>	</a:t>
            </a:r>
            <a:r>
              <a:rPr lang="en-US" sz="1400" dirty="0"/>
              <a:t>• RAG-</a:t>
            </a:r>
            <a:r>
              <a:rPr lang="ru-RU" sz="1400" dirty="0"/>
              <a:t>подходы (например, </a:t>
            </a:r>
            <a:r>
              <a:rPr lang="en-US" sz="1400" dirty="0"/>
              <a:t>FAISS, </a:t>
            </a:r>
            <a:r>
              <a:rPr lang="en-US" sz="1400" dirty="0" err="1"/>
              <a:t>ChromaDB</a:t>
            </a:r>
            <a:r>
              <a:rPr lang="en-US" sz="1400" dirty="0"/>
              <a:t> </a:t>
            </a:r>
            <a:r>
              <a:rPr lang="ru-RU" sz="1400" dirty="0"/>
              <a:t>и </a:t>
            </a:r>
            <a:r>
              <a:rPr lang="en-US" sz="1400" dirty="0"/>
              <a:t>Milvus) </a:t>
            </a:r>
            <a:r>
              <a:rPr lang="ru-RU" sz="1400" dirty="0"/>
              <a:t>значительно повышают качество ответов за счёт актуальной информации из внешних источников.</a:t>
            </a:r>
          </a:p>
          <a:p>
            <a:pPr>
              <a:buNone/>
            </a:pPr>
            <a:r>
              <a:rPr lang="ru-RU" sz="1400" dirty="0"/>
              <a:t>	• </a:t>
            </a:r>
            <a:r>
              <a:rPr lang="en-US" sz="1400" dirty="0"/>
              <a:t>Milvus </a:t>
            </a:r>
            <a:r>
              <a:rPr lang="ru-RU" sz="1400" dirty="0"/>
              <a:t>рекомендован как оптимальное решение благодаря своей производительности, масштабируемости и хорошей интеграции в сложные системы.</a:t>
            </a:r>
          </a:p>
          <a:p>
            <a:pPr>
              <a:buNone/>
            </a:pPr>
            <a:r>
              <a:rPr lang="ru-RU" sz="1400" dirty="0"/>
              <a:t>• </a:t>
            </a:r>
            <a:r>
              <a:rPr lang="ru-RU" sz="1400" b="1" dirty="0"/>
              <a:t>Общий </a:t>
            </a:r>
            <a:r>
              <a:rPr lang="ru-RU" sz="1400" b="1" dirty="0" err="1"/>
              <a:t>вывод:</a:t>
            </a:r>
            <a:r>
              <a:rPr lang="ru-RU" sz="1400" dirty="0" err="1"/>
              <a:t>Анализ</a:t>
            </a:r>
            <a:r>
              <a:rPr lang="ru-RU" sz="1400" dirty="0"/>
              <a:t> литературы и существующих решений подтвердил, что применение современных языковых моделей и специализированных подходов (</a:t>
            </a:r>
            <a:r>
              <a:rPr lang="en-US" sz="1400" dirty="0"/>
              <a:t>text2sql, function calling </a:t>
            </a:r>
            <a:r>
              <a:rPr lang="ru-RU" sz="1400" dirty="0"/>
              <a:t>и </a:t>
            </a:r>
            <a:r>
              <a:rPr lang="en-US" sz="1400" dirty="0"/>
              <a:t>RAG) </a:t>
            </a:r>
            <a:r>
              <a:rPr lang="ru-RU" sz="1400" dirty="0"/>
              <a:t>позволяет создать эффективную, гибкую и масштабируемую систему автоматизированной клиентской поддержки.</a:t>
            </a:r>
          </a:p>
          <a:p>
            <a:pPr algn="l"/>
            <a:endParaRPr lang="en-KZ" sz="1400" dirty="0">
              <a:solidFill>
                <a:srgbClr val="102D69"/>
              </a:solidFill>
              <a:latin typeface="+mj-lt"/>
            </a:endParaRPr>
          </a:p>
          <a:p>
            <a:endParaRPr lang="ru-RU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D955CF-E017-56AF-1330-5D1B19E0E4D7}"/>
              </a:ext>
            </a:extLst>
          </p:cNvPr>
          <p:cNvSpPr txBox="1"/>
          <p:nvPr/>
        </p:nvSpPr>
        <p:spPr>
          <a:xfrm>
            <a:off x="841248" y="451104"/>
            <a:ext cx="48768" cy="45719"/>
          </a:xfrm>
          <a:prstGeom prst="rect">
            <a:avLst/>
          </a:prstGeom>
        </p:spPr>
        <p:txBody>
          <a:bodyPr vert="horz" wrap="square" lIns="0" tIns="0" rIns="0" bIns="0" rtlCol="0" anchor="t">
            <a:normAutofit fontScale="25000" lnSpcReduction="20000"/>
          </a:bodyPr>
          <a:lstStyle/>
          <a:p>
            <a:pPr algn="l"/>
            <a:endParaRPr lang="en-KZ" sz="4400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09ED12-B67C-C4FA-8C5C-0A100B136F8D}"/>
              </a:ext>
            </a:extLst>
          </p:cNvPr>
          <p:cNvSpPr txBox="1"/>
          <p:nvPr/>
        </p:nvSpPr>
        <p:spPr>
          <a:xfrm>
            <a:off x="707136" y="451104"/>
            <a:ext cx="2328672" cy="609600"/>
          </a:xfrm>
          <a:prstGeom prst="rect">
            <a:avLst/>
          </a:prstGeom>
        </p:spPr>
        <p:txBody>
          <a:bodyPr vert="horz" wrap="square" lIns="0" tIns="0" rIns="0" bIns="0" rtlCol="0" anchor="t">
            <a:normAutofit lnSpcReduction="10000"/>
          </a:bodyPr>
          <a:lstStyle/>
          <a:p>
            <a:pPr algn="l"/>
            <a:endParaRPr lang="en-KZ" sz="4400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4F55E8-FCB2-FD12-9F54-321480C8EE8D}"/>
              </a:ext>
            </a:extLst>
          </p:cNvPr>
          <p:cNvSpPr txBox="1"/>
          <p:nvPr/>
        </p:nvSpPr>
        <p:spPr>
          <a:xfrm>
            <a:off x="512064" y="451104"/>
            <a:ext cx="6473952" cy="512064"/>
          </a:xfrm>
          <a:prstGeom prst="rect">
            <a:avLst/>
          </a:prstGeom>
        </p:spPr>
        <p:txBody>
          <a:bodyPr vert="horz" wrap="square" lIns="0" tIns="0" rIns="0" bIns="0" rtlCol="0" anchor="t">
            <a:normAutofit fontScale="85000" lnSpcReduction="10000"/>
          </a:bodyPr>
          <a:lstStyle/>
          <a:p>
            <a:pPr algn="l"/>
            <a:r>
              <a:rPr lang="ru-RU" sz="4400" dirty="0">
                <a:solidFill>
                  <a:srgbClr val="102D69"/>
                </a:solidFill>
                <a:latin typeface="+mj-lt"/>
              </a:rPr>
              <a:t>Саммари обзора литературы</a:t>
            </a:r>
            <a:endParaRPr lang="en-KZ" sz="4400" dirty="0">
              <a:solidFill>
                <a:srgbClr val="102D6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8092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49FE3-1733-122B-0E46-C2B6D7735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B12132-E1DB-E595-66C2-57748357EDFB}"/>
              </a:ext>
            </a:extLst>
          </p:cNvPr>
          <p:cNvSpPr txBox="1"/>
          <p:nvPr/>
        </p:nvSpPr>
        <p:spPr>
          <a:xfrm>
            <a:off x="512064" y="1584960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/>
          <a:p>
            <a:pPr algn="l"/>
            <a:endParaRPr lang="en-KZ" sz="1600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87DBD593-8C30-9D54-FADC-3CD7F4544FB9}"/>
              </a:ext>
            </a:extLst>
          </p:cNvPr>
          <p:cNvSpPr txBox="1">
            <a:spLocks/>
          </p:cNvSpPr>
          <p:nvPr/>
        </p:nvSpPr>
        <p:spPr>
          <a:xfrm>
            <a:off x="324866" y="1060704"/>
            <a:ext cx="11233150" cy="52903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53DE78-02BD-2602-6495-4AA7841CBC97}"/>
              </a:ext>
            </a:extLst>
          </p:cNvPr>
          <p:cNvSpPr txBox="1"/>
          <p:nvPr/>
        </p:nvSpPr>
        <p:spPr>
          <a:xfrm>
            <a:off x="841248" y="451104"/>
            <a:ext cx="48768" cy="45719"/>
          </a:xfrm>
          <a:prstGeom prst="rect">
            <a:avLst/>
          </a:prstGeom>
        </p:spPr>
        <p:txBody>
          <a:bodyPr vert="horz" wrap="square" lIns="0" tIns="0" rIns="0" bIns="0" rtlCol="0" anchor="t">
            <a:normAutofit fontScale="25000" lnSpcReduction="20000"/>
          </a:bodyPr>
          <a:lstStyle/>
          <a:p>
            <a:pPr algn="l"/>
            <a:endParaRPr lang="en-KZ" sz="4400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CBCB2E-7F30-22AF-DFEA-182969B3DFEB}"/>
              </a:ext>
            </a:extLst>
          </p:cNvPr>
          <p:cNvSpPr txBox="1"/>
          <p:nvPr/>
        </p:nvSpPr>
        <p:spPr>
          <a:xfrm>
            <a:off x="707136" y="451104"/>
            <a:ext cx="2328672" cy="609600"/>
          </a:xfrm>
          <a:prstGeom prst="rect">
            <a:avLst/>
          </a:prstGeom>
        </p:spPr>
        <p:txBody>
          <a:bodyPr vert="horz" wrap="square" lIns="0" tIns="0" rIns="0" bIns="0" rtlCol="0" anchor="t">
            <a:normAutofit lnSpcReduction="10000"/>
          </a:bodyPr>
          <a:lstStyle/>
          <a:p>
            <a:pPr algn="l"/>
            <a:endParaRPr lang="en-KZ" sz="4400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7B0410-5438-54A7-79DC-2F3BB78852B1}"/>
              </a:ext>
            </a:extLst>
          </p:cNvPr>
          <p:cNvSpPr txBox="1"/>
          <p:nvPr/>
        </p:nvSpPr>
        <p:spPr>
          <a:xfrm>
            <a:off x="512064" y="451104"/>
            <a:ext cx="6473952" cy="512064"/>
          </a:xfrm>
          <a:prstGeom prst="rect">
            <a:avLst/>
          </a:prstGeom>
        </p:spPr>
        <p:txBody>
          <a:bodyPr vert="horz" wrap="square" lIns="0" tIns="0" rIns="0" bIns="0" rtlCol="0" anchor="t">
            <a:normAutofit fontScale="62500" lnSpcReduction="20000"/>
          </a:bodyPr>
          <a:lstStyle/>
          <a:p>
            <a:pPr algn="l"/>
            <a:r>
              <a:rPr lang="ru-RU" sz="4400" dirty="0">
                <a:solidFill>
                  <a:srgbClr val="102D69"/>
                </a:solidFill>
                <a:latin typeface="+mj-lt"/>
              </a:rPr>
              <a:t>Выбор используемых моделей и подходов</a:t>
            </a:r>
            <a:endParaRPr lang="en-KZ" sz="4400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AB12A3-F3EB-6F27-264F-9B2C806DD49E}"/>
              </a:ext>
            </a:extLst>
          </p:cNvPr>
          <p:cNvSpPr txBox="1"/>
          <p:nvPr/>
        </p:nvSpPr>
        <p:spPr>
          <a:xfrm>
            <a:off x="324866" y="1161207"/>
            <a:ext cx="3975716" cy="1696453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pPr algn="l"/>
            <a:r>
              <a:rPr lang="ru-RU" sz="2000" b="1" dirty="0">
                <a:solidFill>
                  <a:srgbClr val="102D69"/>
                </a:solidFill>
                <a:latin typeface="+mj-lt"/>
              </a:rPr>
              <a:t>Модели</a:t>
            </a:r>
            <a:r>
              <a:rPr lang="en-US" sz="2000" dirty="0">
                <a:solidFill>
                  <a:srgbClr val="102D69"/>
                </a:solidFill>
                <a:latin typeface="+mj-lt"/>
              </a:rPr>
              <a:t>: </a:t>
            </a:r>
            <a:br>
              <a:rPr lang="en-US" sz="2000" dirty="0">
                <a:solidFill>
                  <a:srgbClr val="102D69"/>
                </a:solidFill>
                <a:latin typeface="+mj-lt"/>
              </a:rPr>
            </a:br>
            <a:r>
              <a:rPr lang="en-US" sz="2000" dirty="0">
                <a:solidFill>
                  <a:srgbClr val="102D69"/>
                </a:solidFill>
                <a:latin typeface="+mj-lt"/>
              </a:rPr>
              <a:t>- gpt-40-mini</a:t>
            </a:r>
            <a:r>
              <a:rPr lang="ru-RU" sz="2000" dirty="0">
                <a:solidFill>
                  <a:srgbClr val="102D69"/>
                </a:solidFill>
                <a:latin typeface="+mj-lt"/>
              </a:rPr>
              <a:t> для запросов по </a:t>
            </a:r>
            <a:r>
              <a:rPr lang="en-US" sz="2000" dirty="0">
                <a:solidFill>
                  <a:srgbClr val="102D69"/>
                </a:solidFill>
                <a:latin typeface="+mj-lt"/>
              </a:rPr>
              <a:t>API</a:t>
            </a:r>
            <a:br>
              <a:rPr lang="ru-RU" sz="2000" dirty="0">
                <a:solidFill>
                  <a:srgbClr val="102D69"/>
                </a:solidFill>
                <a:latin typeface="+mj-lt"/>
              </a:rPr>
            </a:br>
            <a:r>
              <a:rPr lang="ru-RU" sz="2000" dirty="0">
                <a:solidFill>
                  <a:srgbClr val="102D69"/>
                </a:solidFill>
                <a:latin typeface="+mj-lt"/>
              </a:rPr>
              <a:t>- </a:t>
            </a:r>
            <a:r>
              <a:rPr lang="en-KZ" sz="2000" dirty="0">
                <a:effectLst/>
                <a:ea typeface="Times New Roman" panose="02020603050405020304" pitchFamily="18" charset="0"/>
              </a:rPr>
              <a:t>Qwen2.5-32B-Instruct-GPTQ-Int4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 в качестве локальной модели</a:t>
            </a:r>
            <a:r>
              <a:rPr lang="en-KZ" sz="2000" dirty="0">
                <a:effectLst/>
              </a:rPr>
              <a:t> </a:t>
            </a:r>
            <a:endParaRPr lang="en-KZ" sz="2000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D673A8-64C1-C73A-1235-3B1538E59AE6}"/>
              </a:ext>
            </a:extLst>
          </p:cNvPr>
          <p:cNvSpPr txBox="1"/>
          <p:nvPr/>
        </p:nvSpPr>
        <p:spPr>
          <a:xfrm>
            <a:off x="2312724" y="2481875"/>
            <a:ext cx="1203158" cy="1224012"/>
          </a:xfrm>
          <a:prstGeom prst="rect">
            <a:avLst/>
          </a:prstGeom>
        </p:spPr>
        <p:txBody>
          <a:bodyPr vert="horz" wrap="none" lIns="0" tIns="0" rIns="0" bIns="0" rtlCol="0" anchor="t">
            <a:normAutofit fontScale="40000" lnSpcReduction="20000"/>
          </a:bodyPr>
          <a:lstStyle/>
          <a:p>
            <a:pPr algn="l"/>
            <a:r>
              <a:rPr lang="en-US" sz="4400" b="1" dirty="0">
                <a:solidFill>
                  <a:srgbClr val="102D69"/>
                </a:solidFill>
                <a:latin typeface="+mj-lt"/>
              </a:rPr>
              <a:t>T</a:t>
            </a:r>
            <a:r>
              <a:rPr lang="en-KZ" sz="4400" b="1" dirty="0">
                <a:solidFill>
                  <a:srgbClr val="102D69"/>
                </a:solidFill>
                <a:latin typeface="+mj-lt"/>
              </a:rPr>
              <a:t>ext2sql:</a:t>
            </a:r>
          </a:p>
          <a:p>
            <a:pPr algn="l"/>
            <a:r>
              <a:rPr lang="en-KZ" sz="4400" dirty="0">
                <a:solidFill>
                  <a:srgbClr val="102D69"/>
                </a:solidFill>
                <a:latin typeface="+mj-lt"/>
              </a:rPr>
              <a:t>- </a:t>
            </a:r>
            <a:r>
              <a:rPr lang="en-US" sz="4400" dirty="0">
                <a:solidFill>
                  <a:srgbClr val="102D69"/>
                </a:solidFill>
                <a:latin typeface="+mj-lt"/>
              </a:rPr>
              <a:t>few-shot prompting</a:t>
            </a:r>
            <a:r>
              <a:rPr lang="ru-RU" sz="4400" dirty="0">
                <a:solidFill>
                  <a:srgbClr val="102D69"/>
                </a:solidFill>
                <a:latin typeface="+mj-lt"/>
              </a:rPr>
              <a:t> из </a:t>
            </a:r>
            <a:r>
              <a:rPr lang="en-US" sz="4400" dirty="0">
                <a:solidFill>
                  <a:srgbClr val="102D69"/>
                </a:solidFill>
                <a:latin typeface="+mj-lt"/>
              </a:rPr>
              <a:t>RAG</a:t>
            </a:r>
            <a:br>
              <a:rPr lang="en-US" sz="4400" dirty="0">
                <a:solidFill>
                  <a:srgbClr val="102D69"/>
                </a:solidFill>
                <a:latin typeface="+mj-lt"/>
              </a:rPr>
            </a:br>
            <a:r>
              <a:rPr lang="en-US" sz="4400" dirty="0">
                <a:solidFill>
                  <a:srgbClr val="102D69"/>
                </a:solidFill>
                <a:latin typeface="+mj-lt"/>
              </a:rPr>
              <a:t>- </a:t>
            </a:r>
            <a:r>
              <a:rPr lang="ru-RU" sz="4400" dirty="0">
                <a:solidFill>
                  <a:srgbClr val="102D69"/>
                </a:solidFill>
                <a:latin typeface="+mj-lt"/>
              </a:rPr>
              <a:t>Ограничение </a:t>
            </a:r>
            <a:r>
              <a:rPr lang="en-US" sz="4400" dirty="0" err="1">
                <a:solidFill>
                  <a:srgbClr val="102D69"/>
                </a:solidFill>
                <a:latin typeface="+mj-lt"/>
              </a:rPr>
              <a:t>sql</a:t>
            </a:r>
            <a:r>
              <a:rPr lang="en-US" sz="4400" dirty="0">
                <a:solidFill>
                  <a:srgbClr val="102D69"/>
                </a:solidFill>
                <a:latin typeface="+mj-lt"/>
              </a:rPr>
              <a:t> </a:t>
            </a:r>
            <a:r>
              <a:rPr lang="ru-RU" sz="4400" dirty="0">
                <a:solidFill>
                  <a:srgbClr val="102D69"/>
                </a:solidFill>
                <a:latin typeface="+mj-lt"/>
              </a:rPr>
              <a:t>инъекций на уровне запросов к БД</a:t>
            </a:r>
            <a:br>
              <a:rPr lang="ru-RU" sz="4400" dirty="0">
                <a:solidFill>
                  <a:srgbClr val="102D69"/>
                </a:solidFill>
                <a:latin typeface="+mj-lt"/>
              </a:rPr>
            </a:br>
            <a:r>
              <a:rPr lang="ru-RU" sz="4400" dirty="0">
                <a:solidFill>
                  <a:srgbClr val="102D69"/>
                </a:solidFill>
                <a:latin typeface="+mj-lt"/>
              </a:rPr>
              <a:t>- Тестирование с полусинтетическим </a:t>
            </a:r>
            <a:r>
              <a:rPr lang="en-US" sz="4400" dirty="0">
                <a:solidFill>
                  <a:srgbClr val="102D69"/>
                </a:solidFill>
                <a:latin typeface="+mj-lt"/>
              </a:rPr>
              <a:t>golden set</a:t>
            </a:r>
            <a:br>
              <a:rPr lang="en-US" sz="4400" dirty="0">
                <a:solidFill>
                  <a:srgbClr val="102D69"/>
                </a:solidFill>
                <a:latin typeface="+mj-lt"/>
              </a:rPr>
            </a:br>
            <a:endParaRPr lang="en-KZ" sz="4400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B69979-98D2-2FA1-29BE-D48F816103D8}"/>
              </a:ext>
            </a:extLst>
          </p:cNvPr>
          <p:cNvSpPr txBox="1"/>
          <p:nvPr/>
        </p:nvSpPr>
        <p:spPr>
          <a:xfrm>
            <a:off x="5075167" y="3546107"/>
            <a:ext cx="1203158" cy="1224012"/>
          </a:xfrm>
          <a:prstGeom prst="rect">
            <a:avLst/>
          </a:prstGeom>
        </p:spPr>
        <p:txBody>
          <a:bodyPr vert="horz" wrap="none" lIns="0" tIns="0" rIns="0" bIns="0" rtlCol="0" anchor="t">
            <a:normAutofit fontScale="92500" lnSpcReduction="10000"/>
          </a:bodyPr>
          <a:lstStyle/>
          <a:p>
            <a:pPr algn="l"/>
            <a:r>
              <a:rPr lang="en-US" b="1" dirty="0">
                <a:solidFill>
                  <a:srgbClr val="102D69"/>
                </a:solidFill>
                <a:latin typeface="+mj-lt"/>
              </a:rPr>
              <a:t>AI FAQ</a:t>
            </a:r>
            <a:r>
              <a:rPr lang="en-KZ" b="1" dirty="0">
                <a:solidFill>
                  <a:srgbClr val="102D69"/>
                </a:solidFill>
                <a:latin typeface="+mj-lt"/>
              </a:rPr>
              <a:t>:</a:t>
            </a:r>
          </a:p>
          <a:p>
            <a:pPr algn="l"/>
            <a:r>
              <a:rPr lang="en-KZ" dirty="0">
                <a:solidFill>
                  <a:srgbClr val="102D69"/>
                </a:solidFill>
                <a:latin typeface="+mj-lt"/>
              </a:rPr>
              <a:t>- </a:t>
            </a:r>
            <a:r>
              <a:rPr lang="en-US" dirty="0">
                <a:solidFill>
                  <a:srgbClr val="102D69"/>
                </a:solidFill>
                <a:latin typeface="+mj-lt"/>
              </a:rPr>
              <a:t>RAG</a:t>
            </a:r>
            <a:r>
              <a:rPr lang="ru-RU" dirty="0">
                <a:solidFill>
                  <a:srgbClr val="102D69"/>
                </a:solidFill>
                <a:latin typeface="+mj-lt"/>
              </a:rPr>
              <a:t> как способ добавления большого контекста</a:t>
            </a:r>
            <a:br>
              <a:rPr lang="en-US" dirty="0">
                <a:solidFill>
                  <a:srgbClr val="102D69"/>
                </a:solidFill>
                <a:latin typeface="+mj-lt"/>
              </a:rPr>
            </a:br>
            <a:r>
              <a:rPr lang="en-US" dirty="0">
                <a:solidFill>
                  <a:srgbClr val="102D69"/>
                </a:solidFill>
                <a:latin typeface="+mj-lt"/>
              </a:rPr>
              <a:t>- BM25 + </a:t>
            </a:r>
            <a:r>
              <a:rPr lang="ru-RU" dirty="0">
                <a:solidFill>
                  <a:srgbClr val="102D69"/>
                </a:solidFill>
                <a:latin typeface="+mj-lt"/>
              </a:rPr>
              <a:t>векторный поиск для </a:t>
            </a:r>
            <a:r>
              <a:rPr lang="en-US" dirty="0">
                <a:solidFill>
                  <a:srgbClr val="102D69"/>
                </a:solidFill>
                <a:latin typeface="+mj-lt"/>
              </a:rPr>
              <a:t>Retrieval</a:t>
            </a:r>
            <a:br>
              <a:rPr lang="en-US" dirty="0">
                <a:solidFill>
                  <a:srgbClr val="102D69"/>
                </a:solidFill>
                <a:latin typeface="+mj-lt"/>
              </a:rPr>
            </a:br>
            <a:r>
              <a:rPr lang="en-US" dirty="0">
                <a:solidFill>
                  <a:srgbClr val="102D69"/>
                </a:solidFill>
                <a:latin typeface="+mj-lt"/>
              </a:rPr>
              <a:t>- Milvus </a:t>
            </a:r>
            <a:r>
              <a:rPr lang="ru-RU" dirty="0">
                <a:solidFill>
                  <a:srgbClr val="102D69"/>
                </a:solidFill>
                <a:latin typeface="+mj-lt"/>
              </a:rPr>
              <a:t>как векторное хранилище</a:t>
            </a:r>
            <a:br>
              <a:rPr lang="ru-RU" dirty="0">
                <a:solidFill>
                  <a:srgbClr val="102D69"/>
                </a:solidFill>
                <a:latin typeface="+mj-lt"/>
              </a:rPr>
            </a:br>
            <a:r>
              <a:rPr lang="ru-RU" dirty="0">
                <a:solidFill>
                  <a:srgbClr val="102D69"/>
                </a:solidFill>
                <a:latin typeface="+mj-lt"/>
              </a:rPr>
              <a:t>- Тестирование на базе </a:t>
            </a:r>
            <a:r>
              <a:rPr lang="en-US" dirty="0">
                <a:solidFill>
                  <a:srgbClr val="102D69"/>
                </a:solidFill>
                <a:latin typeface="+mj-lt"/>
              </a:rPr>
              <a:t>RAGAS</a:t>
            </a:r>
            <a:endParaRPr lang="en-KZ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A36D94-4F5C-32D8-6158-73BFE92A41D6}"/>
              </a:ext>
            </a:extLst>
          </p:cNvPr>
          <p:cNvSpPr txBox="1"/>
          <p:nvPr/>
        </p:nvSpPr>
        <p:spPr>
          <a:xfrm>
            <a:off x="6791674" y="4961823"/>
            <a:ext cx="1203158" cy="1224012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pPr algn="l"/>
            <a:r>
              <a:rPr lang="en-US" b="1" dirty="0">
                <a:solidFill>
                  <a:srgbClr val="102D69"/>
                </a:solidFill>
                <a:latin typeface="+mj-lt"/>
              </a:rPr>
              <a:t>Function Calling</a:t>
            </a:r>
            <a:r>
              <a:rPr lang="en-KZ" b="1" dirty="0">
                <a:solidFill>
                  <a:srgbClr val="102D69"/>
                </a:solidFill>
                <a:latin typeface="+mj-lt"/>
              </a:rPr>
              <a:t>:</a:t>
            </a:r>
          </a:p>
          <a:p>
            <a:pPr algn="l"/>
            <a:r>
              <a:rPr lang="en-KZ" dirty="0">
                <a:solidFill>
                  <a:srgbClr val="102D69"/>
                </a:solidFill>
                <a:latin typeface="+mj-lt"/>
              </a:rPr>
              <a:t>- </a:t>
            </a:r>
            <a:r>
              <a:rPr lang="ru-RU" dirty="0" err="1">
                <a:solidFill>
                  <a:srgbClr val="102D69"/>
                </a:solidFill>
                <a:latin typeface="+mj-lt"/>
              </a:rPr>
              <a:t>Промптинг</a:t>
            </a:r>
            <a:r>
              <a:rPr lang="ru-RU" dirty="0">
                <a:solidFill>
                  <a:srgbClr val="102D69"/>
                </a:solidFill>
                <a:latin typeface="+mj-lt"/>
              </a:rPr>
              <a:t> с добавлением схемы </a:t>
            </a:r>
            <a:r>
              <a:rPr lang="ru-RU" dirty="0" err="1">
                <a:solidFill>
                  <a:srgbClr val="102D69"/>
                </a:solidFill>
                <a:latin typeface="+mj-lt"/>
              </a:rPr>
              <a:t>спецификаци</a:t>
            </a:r>
            <a:r>
              <a:rPr lang="ru-RU" dirty="0">
                <a:solidFill>
                  <a:srgbClr val="102D69"/>
                </a:solidFill>
                <a:latin typeface="+mj-lt"/>
              </a:rPr>
              <a:t> </a:t>
            </a:r>
            <a:r>
              <a:rPr lang="en-US" dirty="0">
                <a:solidFill>
                  <a:srgbClr val="102D69"/>
                </a:solidFill>
                <a:latin typeface="+mj-lt"/>
              </a:rPr>
              <a:t>API</a:t>
            </a:r>
            <a:r>
              <a:rPr lang="ru-RU" dirty="0">
                <a:solidFill>
                  <a:srgbClr val="102D69"/>
                </a:solidFill>
                <a:latin typeface="+mj-lt"/>
              </a:rPr>
              <a:t> </a:t>
            </a:r>
            <a:br>
              <a:rPr lang="ru-RU" dirty="0">
                <a:solidFill>
                  <a:srgbClr val="102D69"/>
                </a:solidFill>
                <a:latin typeface="+mj-lt"/>
              </a:rPr>
            </a:br>
            <a:r>
              <a:rPr lang="ru-RU" dirty="0">
                <a:solidFill>
                  <a:srgbClr val="102D69"/>
                </a:solidFill>
                <a:latin typeface="+mj-lt"/>
              </a:rPr>
              <a:t>запрашиваемого сайта</a:t>
            </a:r>
            <a:br>
              <a:rPr lang="ru-RU" dirty="0">
                <a:solidFill>
                  <a:srgbClr val="102D69"/>
                </a:solidFill>
                <a:latin typeface="+mj-lt"/>
              </a:rPr>
            </a:br>
            <a:r>
              <a:rPr lang="ru-RU" sz="1800" dirty="0">
                <a:solidFill>
                  <a:srgbClr val="102D69"/>
                </a:solidFill>
                <a:latin typeface="+mj-lt"/>
              </a:rPr>
              <a:t>- Тестирование с полусинтетическим </a:t>
            </a:r>
            <a:r>
              <a:rPr lang="en-US" sz="1800" dirty="0">
                <a:solidFill>
                  <a:srgbClr val="102D69"/>
                </a:solidFill>
                <a:latin typeface="+mj-lt"/>
              </a:rPr>
              <a:t>golden set</a:t>
            </a:r>
            <a:endParaRPr lang="en-KZ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B2B885-3500-8515-C385-DD17BD77E190}"/>
              </a:ext>
            </a:extLst>
          </p:cNvPr>
          <p:cNvSpPr txBox="1"/>
          <p:nvPr/>
        </p:nvSpPr>
        <p:spPr>
          <a:xfrm>
            <a:off x="5941441" y="1347537"/>
            <a:ext cx="483422" cy="348916"/>
          </a:xfrm>
          <a:prstGeom prst="rect">
            <a:avLst/>
          </a:prstGeom>
        </p:spPr>
        <p:txBody>
          <a:bodyPr vert="horz" wrap="square" lIns="0" tIns="0" rIns="0" bIns="0" rtlCol="0" anchor="t">
            <a:normAutofit fontScale="55000" lnSpcReduction="20000"/>
          </a:bodyPr>
          <a:lstStyle/>
          <a:p>
            <a:pPr algn="l"/>
            <a:endParaRPr lang="en-KZ" sz="4400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17" name="Graphic 13" descr="Acquisition with solid fill">
            <a:extLst>
              <a:ext uri="{FF2B5EF4-FFF2-40B4-BE49-F238E27FC236}">
                <a16:creationId xmlns:a16="http://schemas.microsoft.com/office/drawing/2014/main" id="{BCF8A656-F215-C571-095D-9367E31D3831}"/>
              </a:ext>
            </a:extLst>
          </p:cNvPr>
          <p:cNvSpPr/>
          <p:nvPr/>
        </p:nvSpPr>
        <p:spPr>
          <a:xfrm rot="2425942" flipV="1">
            <a:off x="1472282" y="2245795"/>
            <a:ext cx="693065" cy="507130"/>
          </a:xfrm>
          <a:custGeom>
            <a:avLst/>
            <a:gdLst>
              <a:gd name="connsiteX0" fmla="*/ 687072 w 693065"/>
              <a:gd name="connsiteY0" fmla="*/ 60650 h 330198"/>
              <a:gd name="connsiteX1" fmla="*/ 628112 w 693065"/>
              <a:gd name="connsiteY1" fmla="*/ 5101 h 330198"/>
              <a:gd name="connsiteX2" fmla="*/ 601189 w 693065"/>
              <a:gd name="connsiteY2" fmla="*/ 6076 h 330198"/>
              <a:gd name="connsiteX3" fmla="*/ 599194 w 693065"/>
              <a:gd name="connsiteY3" fmla="*/ 8625 h 330198"/>
              <a:gd name="connsiteX4" fmla="*/ 602909 w 693065"/>
              <a:gd name="connsiteY4" fmla="*/ 33704 h 330198"/>
              <a:gd name="connsiteX5" fmla="*/ 625893 w 693065"/>
              <a:gd name="connsiteY5" fmla="*/ 55040 h 330198"/>
              <a:gd name="connsiteX6" fmla="*/ 18008 w 693065"/>
              <a:gd name="connsiteY6" fmla="*/ 55040 h 330198"/>
              <a:gd name="connsiteX7" fmla="*/ 29 w 693065"/>
              <a:gd name="connsiteY7" fmla="*/ 75105 h 330198"/>
              <a:gd name="connsiteX8" fmla="*/ 18008 w 693065"/>
              <a:gd name="connsiteY8" fmla="*/ 93083 h 330198"/>
              <a:gd name="connsiteX9" fmla="*/ 392340 w 693065"/>
              <a:gd name="connsiteY9" fmla="*/ 93083 h 330198"/>
              <a:gd name="connsiteX10" fmla="*/ 307044 w 693065"/>
              <a:gd name="connsiteY10" fmla="*/ 257970 h 330198"/>
              <a:gd name="connsiteX11" fmla="*/ 307044 w 693065"/>
              <a:gd name="connsiteY11" fmla="*/ 311148 h 330198"/>
              <a:gd name="connsiteX12" fmla="*/ 326094 w 693065"/>
              <a:gd name="connsiteY12" fmla="*/ 330198 h 330198"/>
              <a:gd name="connsiteX13" fmla="*/ 345144 w 693065"/>
              <a:gd name="connsiteY13" fmla="*/ 311148 h 330198"/>
              <a:gd name="connsiteX14" fmla="*/ 345144 w 693065"/>
              <a:gd name="connsiteY14" fmla="*/ 267495 h 330198"/>
              <a:gd name="connsiteX15" fmla="*/ 519508 w 693065"/>
              <a:gd name="connsiteY15" fmla="*/ 93188 h 330198"/>
              <a:gd name="connsiteX16" fmla="*/ 628427 w 693065"/>
              <a:gd name="connsiteY16" fmla="*/ 93188 h 330198"/>
              <a:gd name="connsiteX17" fmla="*/ 602500 w 693065"/>
              <a:gd name="connsiteY17" fmla="*/ 119077 h 330198"/>
              <a:gd name="connsiteX18" fmla="*/ 600652 w 693065"/>
              <a:gd name="connsiteY18" fmla="*/ 145747 h 330198"/>
              <a:gd name="connsiteX19" fmla="*/ 627509 w 693065"/>
              <a:gd name="connsiteY19" fmla="*/ 147877 h 330198"/>
              <a:gd name="connsiteX20" fmla="*/ 628617 w 693065"/>
              <a:gd name="connsiteY20" fmla="*/ 146852 h 330198"/>
              <a:gd name="connsiteX21" fmla="*/ 687472 w 693065"/>
              <a:gd name="connsiteY21" fmla="*/ 88006 h 330198"/>
              <a:gd name="connsiteX22" fmla="*/ 687500 w 693065"/>
              <a:gd name="connsiteY22" fmla="*/ 61066 h 330198"/>
              <a:gd name="connsiteX23" fmla="*/ 687072 w 693065"/>
              <a:gd name="connsiteY23" fmla="*/ 60650 h 33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93065" h="330198">
                <a:moveTo>
                  <a:pt x="687072" y="60650"/>
                </a:moveTo>
                <a:lnTo>
                  <a:pt x="628112" y="5101"/>
                </a:lnTo>
                <a:cubicBezTo>
                  <a:pt x="620409" y="-2064"/>
                  <a:pt x="608355" y="-1628"/>
                  <a:pt x="601189" y="6076"/>
                </a:cubicBezTo>
                <a:cubicBezTo>
                  <a:pt x="600454" y="6867"/>
                  <a:pt x="599786" y="7720"/>
                  <a:pt x="599194" y="8625"/>
                </a:cubicBezTo>
                <a:cubicBezTo>
                  <a:pt x="594194" y="16781"/>
                  <a:pt x="595759" y="27348"/>
                  <a:pt x="602909" y="33704"/>
                </a:cubicBezTo>
                <a:lnTo>
                  <a:pt x="625893" y="55040"/>
                </a:lnTo>
                <a:lnTo>
                  <a:pt x="18008" y="55040"/>
                </a:lnTo>
                <a:cubicBezTo>
                  <a:pt x="7502" y="55616"/>
                  <a:pt x="-547" y="64599"/>
                  <a:pt x="29" y="75105"/>
                </a:cubicBezTo>
                <a:cubicBezTo>
                  <a:pt x="561" y="84805"/>
                  <a:pt x="8307" y="92551"/>
                  <a:pt x="18008" y="93083"/>
                </a:cubicBezTo>
                <a:lnTo>
                  <a:pt x="392340" y="93083"/>
                </a:lnTo>
                <a:cubicBezTo>
                  <a:pt x="338887" y="130993"/>
                  <a:pt x="307100" y="192439"/>
                  <a:pt x="307044" y="257970"/>
                </a:cubicBezTo>
                <a:lnTo>
                  <a:pt x="307044" y="311148"/>
                </a:lnTo>
                <a:cubicBezTo>
                  <a:pt x="307044" y="321670"/>
                  <a:pt x="315572" y="330198"/>
                  <a:pt x="326094" y="330198"/>
                </a:cubicBezTo>
                <a:cubicBezTo>
                  <a:pt x="336615" y="330198"/>
                  <a:pt x="345144" y="321670"/>
                  <a:pt x="345144" y="311148"/>
                </a:cubicBezTo>
                <a:lnTo>
                  <a:pt x="345144" y="267495"/>
                </a:lnTo>
                <a:cubicBezTo>
                  <a:pt x="345452" y="171334"/>
                  <a:pt x="423347" y="93465"/>
                  <a:pt x="519508" y="93188"/>
                </a:cubicBezTo>
                <a:lnTo>
                  <a:pt x="628427" y="93188"/>
                </a:lnTo>
                <a:lnTo>
                  <a:pt x="602500" y="119077"/>
                </a:lnTo>
                <a:cubicBezTo>
                  <a:pt x="595097" y="126160"/>
                  <a:pt x="594296" y="137710"/>
                  <a:pt x="600652" y="145747"/>
                </a:cubicBezTo>
                <a:cubicBezTo>
                  <a:pt x="607480" y="153751"/>
                  <a:pt x="619504" y="154704"/>
                  <a:pt x="627509" y="147877"/>
                </a:cubicBezTo>
                <a:cubicBezTo>
                  <a:pt x="627891" y="147550"/>
                  <a:pt x="628261" y="147208"/>
                  <a:pt x="628617" y="146852"/>
                </a:cubicBezTo>
                <a:lnTo>
                  <a:pt x="687472" y="88006"/>
                </a:lnTo>
                <a:cubicBezTo>
                  <a:pt x="694919" y="80574"/>
                  <a:pt x="694931" y="68512"/>
                  <a:pt x="687500" y="61066"/>
                </a:cubicBezTo>
                <a:cubicBezTo>
                  <a:pt x="687359" y="60925"/>
                  <a:pt x="687217" y="60787"/>
                  <a:pt x="687072" y="6065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KZ"/>
          </a:p>
        </p:txBody>
      </p:sp>
      <p:sp>
        <p:nvSpPr>
          <p:cNvPr id="18" name="Graphic 13" descr="Acquisition with solid fill">
            <a:extLst>
              <a:ext uri="{FF2B5EF4-FFF2-40B4-BE49-F238E27FC236}">
                <a16:creationId xmlns:a16="http://schemas.microsoft.com/office/drawing/2014/main" id="{8171F02D-76F2-CCB2-2EC6-D7E6B750A819}"/>
              </a:ext>
            </a:extLst>
          </p:cNvPr>
          <p:cNvSpPr/>
          <p:nvPr/>
        </p:nvSpPr>
        <p:spPr>
          <a:xfrm rot="2614036" flipV="1">
            <a:off x="4110458" y="3511543"/>
            <a:ext cx="693065" cy="507130"/>
          </a:xfrm>
          <a:custGeom>
            <a:avLst/>
            <a:gdLst>
              <a:gd name="connsiteX0" fmla="*/ 687072 w 693065"/>
              <a:gd name="connsiteY0" fmla="*/ 60650 h 330198"/>
              <a:gd name="connsiteX1" fmla="*/ 628112 w 693065"/>
              <a:gd name="connsiteY1" fmla="*/ 5101 h 330198"/>
              <a:gd name="connsiteX2" fmla="*/ 601189 w 693065"/>
              <a:gd name="connsiteY2" fmla="*/ 6076 h 330198"/>
              <a:gd name="connsiteX3" fmla="*/ 599194 w 693065"/>
              <a:gd name="connsiteY3" fmla="*/ 8625 h 330198"/>
              <a:gd name="connsiteX4" fmla="*/ 602909 w 693065"/>
              <a:gd name="connsiteY4" fmla="*/ 33704 h 330198"/>
              <a:gd name="connsiteX5" fmla="*/ 625893 w 693065"/>
              <a:gd name="connsiteY5" fmla="*/ 55040 h 330198"/>
              <a:gd name="connsiteX6" fmla="*/ 18008 w 693065"/>
              <a:gd name="connsiteY6" fmla="*/ 55040 h 330198"/>
              <a:gd name="connsiteX7" fmla="*/ 29 w 693065"/>
              <a:gd name="connsiteY7" fmla="*/ 75105 h 330198"/>
              <a:gd name="connsiteX8" fmla="*/ 18008 w 693065"/>
              <a:gd name="connsiteY8" fmla="*/ 93083 h 330198"/>
              <a:gd name="connsiteX9" fmla="*/ 392340 w 693065"/>
              <a:gd name="connsiteY9" fmla="*/ 93083 h 330198"/>
              <a:gd name="connsiteX10" fmla="*/ 307044 w 693065"/>
              <a:gd name="connsiteY10" fmla="*/ 257970 h 330198"/>
              <a:gd name="connsiteX11" fmla="*/ 307044 w 693065"/>
              <a:gd name="connsiteY11" fmla="*/ 311148 h 330198"/>
              <a:gd name="connsiteX12" fmla="*/ 326094 w 693065"/>
              <a:gd name="connsiteY12" fmla="*/ 330198 h 330198"/>
              <a:gd name="connsiteX13" fmla="*/ 345144 w 693065"/>
              <a:gd name="connsiteY13" fmla="*/ 311148 h 330198"/>
              <a:gd name="connsiteX14" fmla="*/ 345144 w 693065"/>
              <a:gd name="connsiteY14" fmla="*/ 267495 h 330198"/>
              <a:gd name="connsiteX15" fmla="*/ 519508 w 693065"/>
              <a:gd name="connsiteY15" fmla="*/ 93188 h 330198"/>
              <a:gd name="connsiteX16" fmla="*/ 628427 w 693065"/>
              <a:gd name="connsiteY16" fmla="*/ 93188 h 330198"/>
              <a:gd name="connsiteX17" fmla="*/ 602500 w 693065"/>
              <a:gd name="connsiteY17" fmla="*/ 119077 h 330198"/>
              <a:gd name="connsiteX18" fmla="*/ 600652 w 693065"/>
              <a:gd name="connsiteY18" fmla="*/ 145747 h 330198"/>
              <a:gd name="connsiteX19" fmla="*/ 627509 w 693065"/>
              <a:gd name="connsiteY19" fmla="*/ 147877 h 330198"/>
              <a:gd name="connsiteX20" fmla="*/ 628617 w 693065"/>
              <a:gd name="connsiteY20" fmla="*/ 146852 h 330198"/>
              <a:gd name="connsiteX21" fmla="*/ 687472 w 693065"/>
              <a:gd name="connsiteY21" fmla="*/ 88006 h 330198"/>
              <a:gd name="connsiteX22" fmla="*/ 687500 w 693065"/>
              <a:gd name="connsiteY22" fmla="*/ 61066 h 330198"/>
              <a:gd name="connsiteX23" fmla="*/ 687072 w 693065"/>
              <a:gd name="connsiteY23" fmla="*/ 60650 h 33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93065" h="330198">
                <a:moveTo>
                  <a:pt x="687072" y="60650"/>
                </a:moveTo>
                <a:lnTo>
                  <a:pt x="628112" y="5101"/>
                </a:lnTo>
                <a:cubicBezTo>
                  <a:pt x="620409" y="-2064"/>
                  <a:pt x="608355" y="-1628"/>
                  <a:pt x="601189" y="6076"/>
                </a:cubicBezTo>
                <a:cubicBezTo>
                  <a:pt x="600454" y="6867"/>
                  <a:pt x="599786" y="7720"/>
                  <a:pt x="599194" y="8625"/>
                </a:cubicBezTo>
                <a:cubicBezTo>
                  <a:pt x="594194" y="16781"/>
                  <a:pt x="595759" y="27348"/>
                  <a:pt x="602909" y="33704"/>
                </a:cubicBezTo>
                <a:lnTo>
                  <a:pt x="625893" y="55040"/>
                </a:lnTo>
                <a:lnTo>
                  <a:pt x="18008" y="55040"/>
                </a:lnTo>
                <a:cubicBezTo>
                  <a:pt x="7502" y="55616"/>
                  <a:pt x="-547" y="64599"/>
                  <a:pt x="29" y="75105"/>
                </a:cubicBezTo>
                <a:cubicBezTo>
                  <a:pt x="561" y="84805"/>
                  <a:pt x="8307" y="92551"/>
                  <a:pt x="18008" y="93083"/>
                </a:cubicBezTo>
                <a:lnTo>
                  <a:pt x="392340" y="93083"/>
                </a:lnTo>
                <a:cubicBezTo>
                  <a:pt x="338887" y="130993"/>
                  <a:pt x="307100" y="192439"/>
                  <a:pt x="307044" y="257970"/>
                </a:cubicBezTo>
                <a:lnTo>
                  <a:pt x="307044" y="311148"/>
                </a:lnTo>
                <a:cubicBezTo>
                  <a:pt x="307044" y="321670"/>
                  <a:pt x="315572" y="330198"/>
                  <a:pt x="326094" y="330198"/>
                </a:cubicBezTo>
                <a:cubicBezTo>
                  <a:pt x="336615" y="330198"/>
                  <a:pt x="345144" y="321670"/>
                  <a:pt x="345144" y="311148"/>
                </a:cubicBezTo>
                <a:lnTo>
                  <a:pt x="345144" y="267495"/>
                </a:lnTo>
                <a:cubicBezTo>
                  <a:pt x="345452" y="171334"/>
                  <a:pt x="423347" y="93465"/>
                  <a:pt x="519508" y="93188"/>
                </a:cubicBezTo>
                <a:lnTo>
                  <a:pt x="628427" y="93188"/>
                </a:lnTo>
                <a:lnTo>
                  <a:pt x="602500" y="119077"/>
                </a:lnTo>
                <a:cubicBezTo>
                  <a:pt x="595097" y="126160"/>
                  <a:pt x="594296" y="137710"/>
                  <a:pt x="600652" y="145747"/>
                </a:cubicBezTo>
                <a:cubicBezTo>
                  <a:pt x="607480" y="153751"/>
                  <a:pt x="619504" y="154704"/>
                  <a:pt x="627509" y="147877"/>
                </a:cubicBezTo>
                <a:cubicBezTo>
                  <a:pt x="627891" y="147550"/>
                  <a:pt x="628261" y="147208"/>
                  <a:pt x="628617" y="146852"/>
                </a:cubicBezTo>
                <a:lnTo>
                  <a:pt x="687472" y="88006"/>
                </a:lnTo>
                <a:cubicBezTo>
                  <a:pt x="694919" y="80574"/>
                  <a:pt x="694931" y="68512"/>
                  <a:pt x="687500" y="61066"/>
                </a:cubicBezTo>
                <a:cubicBezTo>
                  <a:pt x="687359" y="60925"/>
                  <a:pt x="687217" y="60787"/>
                  <a:pt x="687072" y="6065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KZ"/>
          </a:p>
        </p:txBody>
      </p:sp>
      <p:sp>
        <p:nvSpPr>
          <p:cNvPr id="19" name="Graphic 13" descr="Acquisition with solid fill">
            <a:extLst>
              <a:ext uri="{FF2B5EF4-FFF2-40B4-BE49-F238E27FC236}">
                <a16:creationId xmlns:a16="http://schemas.microsoft.com/office/drawing/2014/main" id="{FD5E9DD1-BF14-B1FF-AF67-E4F8C4AE33EC}"/>
              </a:ext>
            </a:extLst>
          </p:cNvPr>
          <p:cNvSpPr/>
          <p:nvPr/>
        </p:nvSpPr>
        <p:spPr>
          <a:xfrm rot="2788883" flipV="1">
            <a:off x="5931792" y="4831008"/>
            <a:ext cx="693065" cy="507130"/>
          </a:xfrm>
          <a:custGeom>
            <a:avLst/>
            <a:gdLst>
              <a:gd name="connsiteX0" fmla="*/ 687072 w 693065"/>
              <a:gd name="connsiteY0" fmla="*/ 60650 h 330198"/>
              <a:gd name="connsiteX1" fmla="*/ 628112 w 693065"/>
              <a:gd name="connsiteY1" fmla="*/ 5101 h 330198"/>
              <a:gd name="connsiteX2" fmla="*/ 601189 w 693065"/>
              <a:gd name="connsiteY2" fmla="*/ 6076 h 330198"/>
              <a:gd name="connsiteX3" fmla="*/ 599194 w 693065"/>
              <a:gd name="connsiteY3" fmla="*/ 8625 h 330198"/>
              <a:gd name="connsiteX4" fmla="*/ 602909 w 693065"/>
              <a:gd name="connsiteY4" fmla="*/ 33704 h 330198"/>
              <a:gd name="connsiteX5" fmla="*/ 625893 w 693065"/>
              <a:gd name="connsiteY5" fmla="*/ 55040 h 330198"/>
              <a:gd name="connsiteX6" fmla="*/ 18008 w 693065"/>
              <a:gd name="connsiteY6" fmla="*/ 55040 h 330198"/>
              <a:gd name="connsiteX7" fmla="*/ 29 w 693065"/>
              <a:gd name="connsiteY7" fmla="*/ 75105 h 330198"/>
              <a:gd name="connsiteX8" fmla="*/ 18008 w 693065"/>
              <a:gd name="connsiteY8" fmla="*/ 93083 h 330198"/>
              <a:gd name="connsiteX9" fmla="*/ 392340 w 693065"/>
              <a:gd name="connsiteY9" fmla="*/ 93083 h 330198"/>
              <a:gd name="connsiteX10" fmla="*/ 307044 w 693065"/>
              <a:gd name="connsiteY10" fmla="*/ 257970 h 330198"/>
              <a:gd name="connsiteX11" fmla="*/ 307044 w 693065"/>
              <a:gd name="connsiteY11" fmla="*/ 311148 h 330198"/>
              <a:gd name="connsiteX12" fmla="*/ 326094 w 693065"/>
              <a:gd name="connsiteY12" fmla="*/ 330198 h 330198"/>
              <a:gd name="connsiteX13" fmla="*/ 345144 w 693065"/>
              <a:gd name="connsiteY13" fmla="*/ 311148 h 330198"/>
              <a:gd name="connsiteX14" fmla="*/ 345144 w 693065"/>
              <a:gd name="connsiteY14" fmla="*/ 267495 h 330198"/>
              <a:gd name="connsiteX15" fmla="*/ 519508 w 693065"/>
              <a:gd name="connsiteY15" fmla="*/ 93188 h 330198"/>
              <a:gd name="connsiteX16" fmla="*/ 628427 w 693065"/>
              <a:gd name="connsiteY16" fmla="*/ 93188 h 330198"/>
              <a:gd name="connsiteX17" fmla="*/ 602500 w 693065"/>
              <a:gd name="connsiteY17" fmla="*/ 119077 h 330198"/>
              <a:gd name="connsiteX18" fmla="*/ 600652 w 693065"/>
              <a:gd name="connsiteY18" fmla="*/ 145747 h 330198"/>
              <a:gd name="connsiteX19" fmla="*/ 627509 w 693065"/>
              <a:gd name="connsiteY19" fmla="*/ 147877 h 330198"/>
              <a:gd name="connsiteX20" fmla="*/ 628617 w 693065"/>
              <a:gd name="connsiteY20" fmla="*/ 146852 h 330198"/>
              <a:gd name="connsiteX21" fmla="*/ 687472 w 693065"/>
              <a:gd name="connsiteY21" fmla="*/ 88006 h 330198"/>
              <a:gd name="connsiteX22" fmla="*/ 687500 w 693065"/>
              <a:gd name="connsiteY22" fmla="*/ 61066 h 330198"/>
              <a:gd name="connsiteX23" fmla="*/ 687072 w 693065"/>
              <a:gd name="connsiteY23" fmla="*/ 60650 h 33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93065" h="330198">
                <a:moveTo>
                  <a:pt x="687072" y="60650"/>
                </a:moveTo>
                <a:lnTo>
                  <a:pt x="628112" y="5101"/>
                </a:lnTo>
                <a:cubicBezTo>
                  <a:pt x="620409" y="-2064"/>
                  <a:pt x="608355" y="-1628"/>
                  <a:pt x="601189" y="6076"/>
                </a:cubicBezTo>
                <a:cubicBezTo>
                  <a:pt x="600454" y="6867"/>
                  <a:pt x="599786" y="7720"/>
                  <a:pt x="599194" y="8625"/>
                </a:cubicBezTo>
                <a:cubicBezTo>
                  <a:pt x="594194" y="16781"/>
                  <a:pt x="595759" y="27348"/>
                  <a:pt x="602909" y="33704"/>
                </a:cubicBezTo>
                <a:lnTo>
                  <a:pt x="625893" y="55040"/>
                </a:lnTo>
                <a:lnTo>
                  <a:pt x="18008" y="55040"/>
                </a:lnTo>
                <a:cubicBezTo>
                  <a:pt x="7502" y="55616"/>
                  <a:pt x="-547" y="64599"/>
                  <a:pt x="29" y="75105"/>
                </a:cubicBezTo>
                <a:cubicBezTo>
                  <a:pt x="561" y="84805"/>
                  <a:pt x="8307" y="92551"/>
                  <a:pt x="18008" y="93083"/>
                </a:cubicBezTo>
                <a:lnTo>
                  <a:pt x="392340" y="93083"/>
                </a:lnTo>
                <a:cubicBezTo>
                  <a:pt x="338887" y="130993"/>
                  <a:pt x="307100" y="192439"/>
                  <a:pt x="307044" y="257970"/>
                </a:cubicBezTo>
                <a:lnTo>
                  <a:pt x="307044" y="311148"/>
                </a:lnTo>
                <a:cubicBezTo>
                  <a:pt x="307044" y="321670"/>
                  <a:pt x="315572" y="330198"/>
                  <a:pt x="326094" y="330198"/>
                </a:cubicBezTo>
                <a:cubicBezTo>
                  <a:pt x="336615" y="330198"/>
                  <a:pt x="345144" y="321670"/>
                  <a:pt x="345144" y="311148"/>
                </a:cubicBezTo>
                <a:lnTo>
                  <a:pt x="345144" y="267495"/>
                </a:lnTo>
                <a:cubicBezTo>
                  <a:pt x="345452" y="171334"/>
                  <a:pt x="423347" y="93465"/>
                  <a:pt x="519508" y="93188"/>
                </a:cubicBezTo>
                <a:lnTo>
                  <a:pt x="628427" y="93188"/>
                </a:lnTo>
                <a:lnTo>
                  <a:pt x="602500" y="119077"/>
                </a:lnTo>
                <a:cubicBezTo>
                  <a:pt x="595097" y="126160"/>
                  <a:pt x="594296" y="137710"/>
                  <a:pt x="600652" y="145747"/>
                </a:cubicBezTo>
                <a:cubicBezTo>
                  <a:pt x="607480" y="153751"/>
                  <a:pt x="619504" y="154704"/>
                  <a:pt x="627509" y="147877"/>
                </a:cubicBezTo>
                <a:cubicBezTo>
                  <a:pt x="627891" y="147550"/>
                  <a:pt x="628261" y="147208"/>
                  <a:pt x="628617" y="146852"/>
                </a:cubicBezTo>
                <a:lnTo>
                  <a:pt x="687472" y="88006"/>
                </a:lnTo>
                <a:cubicBezTo>
                  <a:pt x="694919" y="80574"/>
                  <a:pt x="694931" y="68512"/>
                  <a:pt x="687500" y="61066"/>
                </a:cubicBezTo>
                <a:cubicBezTo>
                  <a:pt x="687359" y="60925"/>
                  <a:pt x="687217" y="60787"/>
                  <a:pt x="687072" y="6065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KZ"/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D1E25BD5-4976-5C2E-84C1-83A03BAF3ABE}"/>
              </a:ext>
            </a:extLst>
          </p:cNvPr>
          <p:cNvSpPr txBox="1">
            <a:spLocks/>
          </p:cNvSpPr>
          <p:nvPr/>
        </p:nvSpPr>
        <p:spPr>
          <a:xfrm>
            <a:off x="7297078" y="1113657"/>
            <a:ext cx="5287712" cy="144379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/>
              <a:t>Проводился анализ по критериям</a:t>
            </a:r>
            <a:r>
              <a:rPr lang="en-US" b="1" dirty="0"/>
              <a:t>:</a:t>
            </a:r>
            <a:br>
              <a:rPr lang="en-US" dirty="0"/>
            </a:br>
            <a:r>
              <a:rPr lang="en-US" dirty="0"/>
              <a:t>- </a:t>
            </a:r>
            <a:r>
              <a:rPr lang="ru-RU" dirty="0"/>
              <a:t>Популярность подхода</a:t>
            </a:r>
            <a:br>
              <a:rPr lang="ru-RU" dirty="0"/>
            </a:br>
            <a:r>
              <a:rPr lang="ru-RU" dirty="0"/>
              <a:t>- Поддержка русского языка(для модели)</a:t>
            </a:r>
            <a:br>
              <a:rPr lang="ru-RU" dirty="0"/>
            </a:br>
            <a:r>
              <a:rPr lang="ru-RU" dirty="0"/>
              <a:t>- Место на мировых и </a:t>
            </a:r>
            <a:r>
              <a:rPr lang="ru-RU" dirty="0" err="1"/>
              <a:t>локальныхбенчмарках</a:t>
            </a:r>
            <a:br>
              <a:rPr lang="ru-RU" dirty="0"/>
            </a:br>
            <a:r>
              <a:rPr lang="ru-RU" dirty="0"/>
              <a:t>- Контекстное окно</a:t>
            </a:r>
            <a:br>
              <a:rPr lang="ru-RU" dirty="0"/>
            </a:br>
            <a:r>
              <a:rPr lang="ru-RU" dirty="0"/>
              <a:t>- требования к серверу и </a:t>
            </a:r>
            <a:r>
              <a:rPr lang="ru-RU" dirty="0" err="1"/>
              <a:t>тд</a:t>
            </a:r>
            <a:endParaRPr lang="ru-RU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E3185A0-63DC-E1CA-B2BC-E8E449F4AAE5}"/>
              </a:ext>
            </a:extLst>
          </p:cNvPr>
          <p:cNvCxnSpPr>
            <a:cxnSpLocks/>
          </p:cNvCxnSpPr>
          <p:nvPr/>
        </p:nvCxnSpPr>
        <p:spPr>
          <a:xfrm>
            <a:off x="7235420" y="755904"/>
            <a:ext cx="0" cy="1953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ACF0413-B2EE-FB13-0BF9-40A27E9075F4}"/>
              </a:ext>
            </a:extLst>
          </p:cNvPr>
          <p:cNvCxnSpPr>
            <a:cxnSpLocks/>
          </p:cNvCxnSpPr>
          <p:nvPr/>
        </p:nvCxnSpPr>
        <p:spPr>
          <a:xfrm flipH="1">
            <a:off x="7235420" y="2709847"/>
            <a:ext cx="49565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810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F4304-B614-D05D-BC42-1D2791617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2FBFF-5403-E930-113F-4CF98E498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961275"/>
            <a:ext cx="11196637" cy="777025"/>
          </a:xfrm>
        </p:spPr>
        <p:txBody>
          <a:bodyPr/>
          <a:lstStyle/>
          <a:p>
            <a:r>
              <a:rPr lang="ru-RU" dirty="0"/>
              <a:t>Функциональные требования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5D9A67-E6AD-8E2E-FCD9-ECEE2F048C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9" y="1738300"/>
            <a:ext cx="11196637" cy="4649800"/>
          </a:xfrm>
        </p:spPr>
        <p:txBody>
          <a:bodyPr/>
          <a:lstStyle/>
          <a:p>
            <a:pPr marL="342900" lvl="0" indent="-342900">
              <a:buNone/>
              <a:tabLst>
                <a:tab pos="457200" algn="l"/>
              </a:tabLst>
            </a:pPr>
            <a:r>
              <a:rPr lang="en-KZ" sz="1200" b="1" dirty="0">
                <a:solidFill>
                  <a:srgbClr val="102D69"/>
                </a:solidFill>
                <a:effectLst/>
                <a:latin typeface="+mn-lt"/>
                <a:ea typeface="Times New Roman" panose="02020603050405020304" pitchFamily="18" charset="0"/>
              </a:rPr>
              <a:t>Обработка естественного языка</a:t>
            </a:r>
            <a:endParaRPr lang="en-KZ" sz="1200" dirty="0">
              <a:solidFill>
                <a:srgbClr val="102D69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KZ" sz="1200" dirty="0">
                <a:solidFill>
                  <a:srgbClr val="102D6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Поддержка диалога на естественном языке с пользователем.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KZ" sz="1200" dirty="0">
                <a:solidFill>
                  <a:srgbClr val="102D6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Распознавание смысловых единиц и анализ входных сообщений.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KZ" sz="1200" dirty="0">
                <a:solidFill>
                  <a:srgbClr val="102D6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корректного контекстуального понимания запросов.</a:t>
            </a:r>
          </a:p>
          <a:p>
            <a:pPr marL="342900" lvl="0" indent="-342900">
              <a:buNone/>
              <a:tabLst>
                <a:tab pos="457200" algn="l"/>
              </a:tabLst>
            </a:pPr>
            <a:r>
              <a:rPr lang="en-KZ" sz="1200" b="1" dirty="0">
                <a:solidFill>
                  <a:srgbClr val="102D69"/>
                </a:solidFill>
                <a:effectLst/>
                <a:latin typeface="+mn-lt"/>
                <a:ea typeface="Times New Roman" panose="02020603050405020304" pitchFamily="18" charset="0"/>
              </a:rPr>
              <a:t>Function Calling</a:t>
            </a:r>
            <a:endParaRPr lang="en-KZ" sz="1200" dirty="0">
              <a:solidFill>
                <a:srgbClr val="102D69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KZ" sz="1200" dirty="0">
                <a:solidFill>
                  <a:srgbClr val="102D6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Поддержка вызова внешних API для выполнения операций, связанных с пользовательскими запросами.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KZ" sz="1200" dirty="0">
                <a:solidFill>
                  <a:srgbClr val="102D6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Корректная обработка параметров функций и возврат релевантных данных.</a:t>
            </a:r>
          </a:p>
          <a:p>
            <a:pPr marL="342900" lvl="0" indent="-342900">
              <a:buNone/>
              <a:tabLst>
                <a:tab pos="457200" algn="l"/>
              </a:tabLst>
            </a:pPr>
            <a:r>
              <a:rPr lang="en-KZ" sz="1200" b="1" dirty="0">
                <a:solidFill>
                  <a:srgbClr val="102D69"/>
                </a:solidFill>
                <a:effectLst/>
                <a:latin typeface="+mn-lt"/>
                <a:ea typeface="Times New Roman" panose="02020603050405020304" pitchFamily="18" charset="0"/>
              </a:rPr>
              <a:t>Text2SQL (Преобразование текста в SQL)</a:t>
            </a:r>
            <a:endParaRPr lang="en-KZ" sz="1200" dirty="0">
              <a:solidFill>
                <a:srgbClr val="102D69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KZ" sz="1200" dirty="0">
                <a:solidFill>
                  <a:srgbClr val="102D6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Автоматическая генерация SQL-запросов на основе естественного языка.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KZ" sz="1200" dirty="0">
                <a:solidFill>
                  <a:srgbClr val="102D6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Доступ к базе данных клиента для предоставления актуальных ответов.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KZ" sz="1200" dirty="0">
                <a:solidFill>
                  <a:srgbClr val="102D6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Валидация сгенерированных SQL-запросов перед их выполнением.</a:t>
            </a:r>
          </a:p>
          <a:p>
            <a:pPr marL="342900" lvl="0" indent="-342900">
              <a:buNone/>
              <a:tabLst>
                <a:tab pos="457200" algn="l"/>
              </a:tabLst>
            </a:pPr>
            <a:r>
              <a:rPr lang="en-KZ" sz="1200" b="1" dirty="0">
                <a:solidFill>
                  <a:srgbClr val="102D69"/>
                </a:solidFill>
                <a:effectLst/>
                <a:latin typeface="+mn-lt"/>
                <a:ea typeface="Times New Roman" panose="02020603050405020304" pitchFamily="18" charset="0"/>
              </a:rPr>
              <a:t>Контекстная поддержка</a:t>
            </a:r>
            <a:endParaRPr lang="en-KZ" sz="1200" dirty="0">
              <a:solidFill>
                <a:srgbClr val="102D69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KZ" sz="1200" dirty="0">
                <a:solidFill>
                  <a:srgbClr val="102D6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Возможность хранения контекста разговора для более точных ответов.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KZ" sz="1200" dirty="0">
                <a:solidFill>
                  <a:srgbClr val="102D6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Поддержка сложных, многоэтапных диалогов.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KZ" sz="1200" dirty="0">
                <a:solidFill>
                  <a:srgbClr val="102D6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Взаимодействие с Knowledge Graph или Retrieval-Augmented Generation для более точного ответа.</a:t>
            </a:r>
          </a:p>
          <a:p>
            <a:pPr marL="342900" lvl="0" indent="-342900">
              <a:buNone/>
              <a:tabLst>
                <a:tab pos="457200" algn="l"/>
              </a:tabLst>
            </a:pPr>
            <a:r>
              <a:rPr lang="en-KZ" sz="1200" b="1" dirty="0">
                <a:solidFill>
                  <a:srgbClr val="102D69"/>
                </a:solidFill>
                <a:effectLst/>
                <a:latin typeface="+mn-lt"/>
                <a:ea typeface="Times New Roman" panose="02020603050405020304" pitchFamily="18" charset="0"/>
              </a:rPr>
              <a:t>Тестирование и валидация системы</a:t>
            </a:r>
            <a:endParaRPr lang="en-KZ" sz="1200" dirty="0">
              <a:solidFill>
                <a:srgbClr val="102D69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KZ" sz="1200" dirty="0">
                <a:solidFill>
                  <a:srgbClr val="102D6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Автоматизированное тестирование точности ответов с использованием Golden Set.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KZ" sz="1200" dirty="0">
                <a:solidFill>
                  <a:srgbClr val="102D6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Сравнение результатов работы системы до и после внедрения.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KZ" sz="1200" dirty="0">
                <a:solidFill>
                  <a:srgbClr val="102D6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Замер ENPS (Net Promoter Score) и времени отклика.</a:t>
            </a:r>
          </a:p>
          <a:p>
            <a:pPr marL="342900" lvl="0" indent="-342900">
              <a:buNone/>
              <a:tabLst>
                <a:tab pos="457200" algn="l"/>
              </a:tabLst>
            </a:pPr>
            <a:r>
              <a:rPr lang="en-KZ" sz="1200" b="1" dirty="0">
                <a:solidFill>
                  <a:srgbClr val="102D69"/>
                </a:solidFill>
                <a:effectLst/>
                <a:latin typeface="+mn-lt"/>
                <a:ea typeface="Times New Roman" panose="02020603050405020304" pitchFamily="18" charset="0"/>
              </a:rPr>
              <a:t>Документация и развертывание</a:t>
            </a:r>
            <a:endParaRPr lang="en-KZ" sz="1200" dirty="0">
              <a:solidFill>
                <a:srgbClr val="102D69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KZ" sz="1200" dirty="0">
                <a:solidFill>
                  <a:srgbClr val="102D6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Полноценное описание API и функций системы.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KZ" sz="1200" dirty="0">
                <a:solidFill>
                  <a:srgbClr val="102D6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Поддержка развертывания с использованием Docker.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KZ" sz="1200" dirty="0">
                <a:solidFill>
                  <a:srgbClr val="102D6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моделей на выделенных датасетах заказчика.</a:t>
            </a:r>
          </a:p>
          <a:p>
            <a:endParaRPr lang="ru-RU" dirty="0">
              <a:solidFill>
                <a:srgbClr val="102D6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654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F60B2-BFBB-42C8-BAEC-B2C2356A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1024320"/>
            <a:ext cx="11196637" cy="777025"/>
          </a:xfrm>
        </p:spPr>
        <p:txBody>
          <a:bodyPr/>
          <a:lstStyle/>
          <a:p>
            <a:r>
              <a:rPr lang="ru-RU" dirty="0"/>
              <a:t>Архитектура решения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0CBA04-7E7A-47C1-A70B-BCC3BB30F7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460" y="1892968"/>
            <a:ext cx="11196637" cy="4254500"/>
          </a:xfrm>
        </p:spPr>
        <p:txBody>
          <a:bodyPr>
            <a:norm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ru-RU" b="1" dirty="0">
                <a:effectLst/>
              </a:rPr>
              <a:t>Языки и фреймворки:</a:t>
            </a:r>
            <a:endParaRPr lang="ru-RU" dirty="0">
              <a:effectLst/>
            </a:endParaRPr>
          </a:p>
          <a:p>
            <a:pPr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Python 3.x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- </a:t>
            </a:r>
            <a:r>
              <a:rPr lang="en-US" dirty="0">
                <a:effectLst/>
              </a:rPr>
              <a:t>Poetry(</a:t>
            </a:r>
            <a:r>
              <a:rPr lang="ru-RU" dirty="0">
                <a:effectLst/>
              </a:rPr>
              <a:t>для </a:t>
            </a:r>
            <a:r>
              <a:rPr lang="en-US" dirty="0">
                <a:effectLst/>
              </a:rPr>
              <a:t>text2sql)</a:t>
            </a:r>
            <a:r>
              <a:rPr lang="ru-RU" dirty="0">
                <a:effectLst/>
              </a:rPr>
              <a:t> для управления зависимостями</a:t>
            </a:r>
            <a:endParaRPr lang="en-US" dirty="0">
              <a:effectLst/>
            </a:endParaRPr>
          </a:p>
          <a:p>
            <a:pPr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</a:rPr>
              <a:t>FastAPI</a:t>
            </a:r>
            <a:r>
              <a:rPr lang="en-US" dirty="0">
                <a:effectLst/>
              </a:rPr>
              <a:t> (</a:t>
            </a:r>
            <a:r>
              <a:rPr lang="ru-RU" dirty="0">
                <a:effectLst/>
              </a:rPr>
              <a:t>для </a:t>
            </a:r>
            <a:r>
              <a:rPr lang="en-US" dirty="0">
                <a:effectLst/>
              </a:rPr>
              <a:t>RESTful API)</a:t>
            </a:r>
          </a:p>
          <a:p>
            <a:pPr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</a:rPr>
              <a:t>Streamlit</a:t>
            </a:r>
            <a:r>
              <a:rPr lang="en-US" dirty="0">
                <a:effectLst/>
              </a:rPr>
              <a:t> (</a:t>
            </a:r>
            <a:r>
              <a:rPr lang="ru-RU" dirty="0">
                <a:effectLst/>
              </a:rPr>
              <a:t>для веб-интерфейса)</a:t>
            </a:r>
          </a:p>
          <a:p>
            <a:pPr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Docker </a:t>
            </a:r>
            <a:r>
              <a:rPr lang="ru-RU" dirty="0">
                <a:effectLst/>
              </a:rPr>
              <a:t>и </a:t>
            </a:r>
            <a:r>
              <a:rPr lang="en-US" dirty="0">
                <a:effectLst/>
              </a:rPr>
              <a:t>Docker Compose (</a:t>
            </a:r>
            <a:r>
              <a:rPr lang="ru-RU" dirty="0">
                <a:effectLst/>
              </a:rPr>
              <a:t>для контейнеризации)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- </a:t>
            </a:r>
            <a:r>
              <a:rPr lang="en-US" dirty="0" err="1">
                <a:effectLst/>
              </a:rPr>
              <a:t>vllm</a:t>
            </a:r>
            <a:r>
              <a:rPr lang="en-US" dirty="0">
                <a:effectLst/>
              </a:rPr>
              <a:t> </a:t>
            </a:r>
            <a:r>
              <a:rPr lang="ru-RU" dirty="0">
                <a:effectLst/>
              </a:rPr>
              <a:t>для развёртывания локальной модели</a:t>
            </a:r>
          </a:p>
          <a:p>
            <a:pPr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ru-RU" b="1" dirty="0">
                <a:effectLst/>
              </a:rPr>
              <a:t>Базы данных и хранилища:</a:t>
            </a:r>
            <a:endParaRPr lang="ru-RU" dirty="0">
              <a:effectLst/>
            </a:endParaRPr>
          </a:p>
          <a:p>
            <a:pPr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Milvus (</a:t>
            </a:r>
            <a:r>
              <a:rPr lang="ru-RU" dirty="0">
                <a:effectLst/>
              </a:rPr>
              <a:t>векторная база данных)</a:t>
            </a:r>
          </a:p>
          <a:p>
            <a:pPr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</a:rPr>
              <a:t>MinIO</a:t>
            </a:r>
            <a:r>
              <a:rPr lang="en-US" dirty="0">
                <a:effectLst/>
              </a:rPr>
              <a:t> (</a:t>
            </a:r>
            <a:r>
              <a:rPr lang="ru-RU" dirty="0">
                <a:effectLst/>
              </a:rPr>
              <a:t>объектное хранилище)</a:t>
            </a:r>
          </a:p>
          <a:p>
            <a:pPr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ETCD (</a:t>
            </a:r>
            <a:r>
              <a:rPr lang="ru-RU" dirty="0">
                <a:effectLst/>
              </a:rPr>
              <a:t>распределенное хранилище ключ-значение для </a:t>
            </a:r>
            <a:r>
              <a:rPr lang="en-US" dirty="0">
                <a:effectLst/>
              </a:rPr>
              <a:t>Milvus)</a:t>
            </a:r>
          </a:p>
          <a:p>
            <a:pPr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ru-RU" b="1" dirty="0">
                <a:effectLst/>
              </a:rPr>
              <a:t>Модели машинного обучения:</a:t>
            </a:r>
            <a:endParaRPr lang="ru-RU" dirty="0">
              <a:effectLst/>
            </a:endParaRPr>
          </a:p>
          <a:p>
            <a:pPr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OpenAI GPT (</a:t>
            </a:r>
            <a:r>
              <a:rPr lang="ru-RU" dirty="0">
                <a:effectLst/>
              </a:rPr>
              <a:t>для генерации ответов)</a:t>
            </a:r>
          </a:p>
          <a:p>
            <a:pPr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Sentence Transformers (</a:t>
            </a:r>
            <a:r>
              <a:rPr lang="ru-RU" dirty="0">
                <a:effectLst/>
              </a:rPr>
              <a:t>для создания векторных представлений)</a:t>
            </a:r>
            <a:br>
              <a:rPr lang="ru-RU" dirty="0">
                <a:effectLst/>
              </a:rPr>
            </a:br>
            <a:r>
              <a:rPr lang="en-US" b="1" dirty="0">
                <a:effectLst/>
              </a:rPr>
              <a:t>API </a:t>
            </a:r>
            <a:r>
              <a:rPr lang="ru-RU" b="1" dirty="0">
                <a:effectLst/>
              </a:rPr>
              <a:t>и интеграции:</a:t>
            </a:r>
            <a:endParaRPr lang="ru-RU" dirty="0">
              <a:effectLst/>
            </a:endParaRPr>
          </a:p>
          <a:p>
            <a:pPr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Crunchbase API</a:t>
            </a:r>
          </a:p>
          <a:p>
            <a:pPr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SQLalchemy</a:t>
            </a:r>
            <a:r>
              <a:rPr lang="en-US" dirty="0"/>
              <a:t> </a:t>
            </a:r>
            <a:r>
              <a:rPr lang="ru-RU" dirty="0"/>
              <a:t>для и</a:t>
            </a:r>
            <a:r>
              <a:rPr lang="ru-RU" dirty="0">
                <a:effectLst/>
              </a:rPr>
              <a:t>нтеграции с базой данных </a:t>
            </a:r>
            <a:br>
              <a:rPr lang="ru-RU" dirty="0">
                <a:effectLst/>
              </a:rPr>
            </a:br>
            <a:br>
              <a:rPr lang="ru-RU" dirty="0">
                <a:effectLst/>
              </a:rPr>
            </a:br>
            <a:r>
              <a:rPr lang="ru-RU" b="1" dirty="0">
                <a:effectLst/>
              </a:rPr>
              <a:t>Контейнеризация:</a:t>
            </a: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/>
              <a:t>Система развернута в </a:t>
            </a:r>
            <a:r>
              <a:rPr lang="en-US" dirty="0"/>
              <a:t>Docker-</a:t>
            </a:r>
            <a:r>
              <a:rPr lang="ru-RU" dirty="0"/>
              <a:t>контейнерах с использованием </a:t>
            </a:r>
            <a:r>
              <a:rPr lang="en-US" dirty="0"/>
              <a:t>Docker Compose, </a:t>
            </a:r>
            <a:r>
              <a:rPr lang="ru-RU" dirty="0"/>
              <a:t>что обеспечивает: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>
                <a:effectLst/>
              </a:rPr>
              <a:t>Изоляцию компонентов</a:t>
            </a:r>
          </a:p>
          <a:p>
            <a:pPr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ru-RU" dirty="0">
                <a:effectLst/>
              </a:rPr>
              <a:t>Простоту масштабирования</a:t>
            </a:r>
          </a:p>
          <a:p>
            <a:pPr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ru-RU" dirty="0">
                <a:effectLst/>
              </a:rPr>
              <a:t>Портативность и воспроизводимость среды</a:t>
            </a:r>
          </a:p>
          <a:p>
            <a:pPr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ru-RU" dirty="0">
                <a:effectLst/>
              </a:rPr>
              <a:t>Простоту управления зависимостями</a:t>
            </a:r>
            <a:br>
              <a:rPr lang="ru-RU" dirty="0">
                <a:effectLst/>
              </a:rPr>
            </a:br>
            <a:endParaRPr lang="ru-RU" dirty="0">
              <a:effectLst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b="1" dirty="0"/>
              <a:t>Основные контейнеры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>- </a:t>
            </a:r>
            <a:r>
              <a:rPr lang="en-US" dirty="0" err="1">
                <a:effectLst/>
              </a:rPr>
              <a:t>streamlit</a:t>
            </a:r>
            <a:r>
              <a:rPr lang="en-US" dirty="0">
                <a:effectLst/>
              </a:rPr>
              <a:t> - </a:t>
            </a:r>
            <a:r>
              <a:rPr lang="ru-RU" dirty="0">
                <a:effectLst/>
              </a:rPr>
              <a:t>веб-интерфейс</a:t>
            </a:r>
          </a:p>
          <a:p>
            <a:pPr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ru-RU" dirty="0">
                <a:effectLst/>
              </a:rPr>
              <a:t> </a:t>
            </a:r>
            <a:r>
              <a:rPr lang="en-US" dirty="0">
                <a:effectLst/>
              </a:rPr>
              <a:t>text2sql - </a:t>
            </a:r>
            <a:r>
              <a:rPr lang="ru-RU" dirty="0">
                <a:effectLst/>
              </a:rPr>
              <a:t>сервис преобразования естественного языка в </a:t>
            </a:r>
            <a:r>
              <a:rPr lang="en-US" dirty="0">
                <a:effectLst/>
              </a:rPr>
              <a:t>SQL</a:t>
            </a:r>
          </a:p>
          <a:p>
            <a:pPr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ru-RU" dirty="0">
                <a:effectLst/>
              </a:rPr>
              <a:t> </a:t>
            </a:r>
            <a:r>
              <a:rPr lang="en-US" dirty="0" err="1">
                <a:effectLst/>
              </a:rPr>
              <a:t>funccal</a:t>
            </a:r>
            <a:r>
              <a:rPr lang="en-US" dirty="0">
                <a:effectLst/>
              </a:rPr>
              <a:t> - </a:t>
            </a:r>
            <a:r>
              <a:rPr lang="ru-RU" dirty="0">
                <a:effectLst/>
              </a:rPr>
              <a:t>сервис для работы с </a:t>
            </a:r>
            <a:r>
              <a:rPr lang="en-US" dirty="0">
                <a:effectLst/>
              </a:rPr>
              <a:t>Crunchbase API</a:t>
            </a:r>
          </a:p>
          <a:p>
            <a:pPr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ru-RU" dirty="0">
                <a:effectLst/>
              </a:rPr>
              <a:t> </a:t>
            </a:r>
            <a:r>
              <a:rPr lang="en-US" dirty="0">
                <a:effectLst/>
              </a:rPr>
              <a:t>rag-pilot - </a:t>
            </a:r>
            <a:r>
              <a:rPr lang="ru-RU" dirty="0">
                <a:effectLst/>
              </a:rPr>
              <a:t>сервис для работы с документами</a:t>
            </a:r>
          </a:p>
          <a:p>
            <a:pPr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ru-RU" dirty="0">
                <a:effectLst/>
              </a:rPr>
              <a:t> </a:t>
            </a:r>
            <a:r>
              <a:rPr lang="en-US" dirty="0">
                <a:effectLst/>
              </a:rPr>
              <a:t>milvus-standalone - </a:t>
            </a:r>
            <a:r>
              <a:rPr lang="ru-RU" dirty="0">
                <a:effectLst/>
              </a:rPr>
              <a:t>векторная база данных</a:t>
            </a:r>
          </a:p>
          <a:p>
            <a:pPr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ru-RU" dirty="0">
                <a:effectLst/>
              </a:rPr>
              <a:t> </a:t>
            </a:r>
            <a:r>
              <a:rPr lang="en-US" dirty="0" err="1">
                <a:effectLst/>
              </a:rPr>
              <a:t>etcd</a:t>
            </a:r>
            <a:r>
              <a:rPr lang="en-US" dirty="0">
                <a:effectLst/>
              </a:rPr>
              <a:t> - </a:t>
            </a:r>
            <a:r>
              <a:rPr lang="ru-RU" dirty="0">
                <a:effectLst/>
              </a:rPr>
              <a:t>хранилище для </a:t>
            </a:r>
            <a:r>
              <a:rPr lang="en-US" dirty="0">
                <a:effectLst/>
              </a:rPr>
              <a:t>Milvus</a:t>
            </a:r>
          </a:p>
          <a:p>
            <a:pPr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ru-RU" dirty="0">
                <a:effectLst/>
              </a:rPr>
              <a:t> </a:t>
            </a:r>
            <a:r>
              <a:rPr lang="en-US" dirty="0" err="1">
                <a:effectLst/>
              </a:rPr>
              <a:t>minio</a:t>
            </a:r>
            <a:r>
              <a:rPr lang="en-US" dirty="0">
                <a:effectLst/>
              </a:rPr>
              <a:t> - </a:t>
            </a:r>
            <a:r>
              <a:rPr lang="ru-RU" dirty="0">
                <a:effectLst/>
              </a:rPr>
              <a:t>объектное хранилищ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141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BFA1E-716F-D7D7-2867-9F9338342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32865B-3D32-F037-0EFD-AFC761625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1024320"/>
            <a:ext cx="11196637" cy="777025"/>
          </a:xfrm>
        </p:spPr>
        <p:txBody>
          <a:bodyPr/>
          <a:lstStyle/>
          <a:p>
            <a:r>
              <a:rPr lang="ru-RU" dirty="0"/>
              <a:t>Архитектура решения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E8CF68-6FB4-ACFC-8BEF-39745EFC55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3302" y="1604209"/>
            <a:ext cx="11196637" cy="4134853"/>
          </a:xfrm>
        </p:spPr>
        <p:txBody>
          <a:bodyPr>
            <a:normAutofit lnSpcReduction="10000"/>
          </a:bodyPr>
          <a:lstStyle/>
          <a:p>
            <a:pPr>
              <a:spcBef>
                <a:spcPts val="1350"/>
              </a:spcBef>
              <a:spcAft>
                <a:spcPts val="600"/>
              </a:spcAft>
              <a:buNone/>
            </a:pPr>
            <a:r>
              <a:rPr lang="ru-RU" b="1" dirty="0">
                <a:effectLst/>
              </a:rPr>
              <a:t>Веб-интерфейс (</a:t>
            </a:r>
            <a:r>
              <a:rPr lang="en-US" b="1" dirty="0" err="1">
                <a:effectLst/>
              </a:rPr>
              <a:t>Streamlit</a:t>
            </a:r>
            <a:r>
              <a:rPr lang="en-US" b="1" dirty="0">
                <a:effectLst/>
              </a:rPr>
              <a:t>)</a:t>
            </a:r>
          </a:p>
          <a:p>
            <a:pPr>
              <a:spcBef>
                <a:spcPts val="150"/>
              </a:spcBef>
              <a:spcAft>
                <a:spcPts val="150"/>
              </a:spcAft>
              <a:buFont typeface="+mj-lt"/>
              <a:buAutoNum type="arabicPeriod"/>
            </a:pPr>
            <a:r>
              <a:rPr lang="ru-RU" dirty="0"/>
              <a:t>Веб-интерфейс разделен на три основные вкладки:</a:t>
            </a:r>
            <a:r>
              <a:rPr lang="en-US" b="1" dirty="0">
                <a:effectLst/>
              </a:rPr>
              <a:t>AI Company wiki:</a:t>
            </a:r>
            <a:endParaRPr lang="en-US" dirty="0">
              <a:effectLst/>
            </a:endParaRPr>
          </a:p>
          <a:p>
            <a:pPr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ru-RU" dirty="0">
                <a:effectLst/>
              </a:rPr>
              <a:t>Загрузка документов (</a:t>
            </a:r>
            <a:r>
              <a:rPr lang="en-US" dirty="0">
                <a:effectLst/>
              </a:rPr>
              <a:t>PDF, DOCX, TXT)</a:t>
            </a:r>
          </a:p>
          <a:p>
            <a:pPr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ru-RU" dirty="0">
                <a:effectLst/>
              </a:rPr>
              <a:t>Чат с </a:t>
            </a:r>
            <a:r>
              <a:rPr lang="en-US" dirty="0">
                <a:effectLst/>
              </a:rPr>
              <a:t>AI-</a:t>
            </a:r>
            <a:r>
              <a:rPr lang="ru-RU" dirty="0">
                <a:effectLst/>
              </a:rPr>
              <a:t>ассистентом на основе загруженных документов</a:t>
            </a:r>
          </a:p>
          <a:p>
            <a:pPr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ru-RU" dirty="0">
                <a:effectLst/>
              </a:rPr>
              <a:t>Отображение источников информации с фрагментами документов</a:t>
            </a:r>
          </a:p>
          <a:p>
            <a:pPr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ru-RU" dirty="0">
                <a:effectLst/>
              </a:rPr>
              <a:t>Метрики доверия и времени исполнения</a:t>
            </a:r>
          </a:p>
          <a:p>
            <a:pPr>
              <a:spcBef>
                <a:spcPts val="150"/>
              </a:spcBef>
              <a:spcAft>
                <a:spcPts val="150"/>
              </a:spcAft>
              <a:buFont typeface="+mj-lt"/>
              <a:buAutoNum type="arabicPeriod" startAt="2"/>
            </a:pPr>
            <a:r>
              <a:rPr lang="en-US" b="1" dirty="0">
                <a:effectLst/>
              </a:rPr>
              <a:t>Reporting:</a:t>
            </a:r>
            <a:endParaRPr lang="en-US" dirty="0">
              <a:effectLst/>
            </a:endParaRPr>
          </a:p>
          <a:p>
            <a:pPr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ru-RU" dirty="0">
                <a:effectLst/>
              </a:rPr>
              <a:t>Интерфейс для преобразования запросов на естественном языке в </a:t>
            </a:r>
            <a:r>
              <a:rPr lang="en-US" dirty="0">
                <a:effectLst/>
              </a:rPr>
              <a:t>SQL</a:t>
            </a:r>
          </a:p>
          <a:p>
            <a:pPr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ru-RU" dirty="0">
                <a:effectLst/>
              </a:rPr>
              <a:t>Отображение сгенерированного </a:t>
            </a:r>
            <a:r>
              <a:rPr lang="en-US" dirty="0">
                <a:effectLst/>
              </a:rPr>
              <a:t>SQL-</a:t>
            </a:r>
            <a:r>
              <a:rPr lang="ru-RU" dirty="0">
                <a:effectLst/>
              </a:rPr>
              <a:t>кода</a:t>
            </a:r>
          </a:p>
          <a:p>
            <a:pPr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ru-RU" dirty="0">
                <a:effectLst/>
              </a:rPr>
              <a:t>Представление результатов запроса в виде таблицы</a:t>
            </a:r>
          </a:p>
          <a:p>
            <a:pPr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ru-RU" dirty="0">
                <a:effectLst/>
              </a:rPr>
              <a:t>Метаданные о запросе (время генерации, время выполнения, токены)</a:t>
            </a:r>
          </a:p>
          <a:p>
            <a:pPr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ru-RU" dirty="0">
                <a:effectLst/>
              </a:rPr>
              <a:t>История запросов с возможностью экспорта результатов</a:t>
            </a:r>
          </a:p>
          <a:p>
            <a:pPr>
              <a:spcBef>
                <a:spcPts val="150"/>
              </a:spcBef>
              <a:spcAft>
                <a:spcPts val="150"/>
              </a:spcAft>
              <a:buFont typeface="+mj-lt"/>
              <a:buAutoNum type="arabicPeriod" startAt="3"/>
            </a:pPr>
            <a:r>
              <a:rPr lang="en-US" b="1" dirty="0" err="1">
                <a:effectLst/>
              </a:rPr>
              <a:t>FuncCal</a:t>
            </a:r>
            <a:r>
              <a:rPr lang="en-US" b="1" dirty="0">
                <a:effectLst/>
              </a:rPr>
              <a:t>:</a:t>
            </a:r>
            <a:endParaRPr lang="en-US" dirty="0">
              <a:effectLst/>
            </a:endParaRPr>
          </a:p>
          <a:p>
            <a:pPr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ru-RU" dirty="0">
                <a:effectLst/>
              </a:rPr>
              <a:t>Интерфейс для поиска информации о компаниях в </a:t>
            </a:r>
            <a:r>
              <a:rPr lang="en-US" dirty="0">
                <a:effectLst/>
              </a:rPr>
              <a:t>Crunchbase</a:t>
            </a:r>
          </a:p>
          <a:p>
            <a:pPr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ru-RU" dirty="0">
                <a:effectLst/>
              </a:rPr>
              <a:t>Детальные профили компаний</a:t>
            </a:r>
          </a:p>
          <a:p>
            <a:pPr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ru-RU" dirty="0">
                <a:effectLst/>
              </a:rPr>
              <a:t>Метаданные о финансировании, сотрудниках и статусе компании</a:t>
            </a:r>
          </a:p>
          <a:p>
            <a:pPr>
              <a:spcBef>
                <a:spcPts val="1350"/>
              </a:spcBef>
              <a:spcAft>
                <a:spcPts val="600"/>
              </a:spcAft>
              <a:buNone/>
            </a:pPr>
            <a:r>
              <a:rPr lang="ru-RU" b="1" dirty="0">
                <a:effectLst/>
              </a:rPr>
              <a:t>Обработка документов</a:t>
            </a:r>
          </a:p>
          <a:p>
            <a:pPr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ru-RU" dirty="0"/>
              <a:t>Система поддерживает следующие операции с документами: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>
                <a:effectLst/>
              </a:rPr>
              <a:t>Загрузка документов через веб-интерфейс</a:t>
            </a:r>
          </a:p>
          <a:p>
            <a:pPr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ru-RU" dirty="0">
                <a:effectLst/>
              </a:rPr>
              <a:t>Автоматическая обработка и индексация содержимого</a:t>
            </a:r>
          </a:p>
          <a:p>
            <a:pPr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ru-RU" dirty="0">
                <a:effectLst/>
              </a:rPr>
              <a:t>Разбиение документов на </a:t>
            </a:r>
            <a:r>
              <a:rPr lang="ru-RU" dirty="0" err="1">
                <a:effectLst/>
              </a:rPr>
              <a:t>чанки</a:t>
            </a:r>
            <a:r>
              <a:rPr lang="ru-RU" dirty="0">
                <a:effectLst/>
              </a:rPr>
              <a:t> (фрагменты) оптимального размера</a:t>
            </a:r>
          </a:p>
          <a:p>
            <a:pPr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ru-RU" dirty="0">
                <a:effectLst/>
              </a:rPr>
              <a:t>Создание векторных представлений для каждого </a:t>
            </a:r>
            <a:r>
              <a:rPr lang="ru-RU" dirty="0" err="1">
                <a:effectLst/>
              </a:rPr>
              <a:t>чанка</a:t>
            </a:r>
            <a:endParaRPr lang="ru-RU" dirty="0">
              <a:effectLst/>
            </a:endParaRPr>
          </a:p>
          <a:p>
            <a:pPr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ru-RU" dirty="0">
                <a:effectLst/>
              </a:rPr>
              <a:t>Хранение </a:t>
            </a:r>
            <a:r>
              <a:rPr lang="ru-RU" dirty="0" err="1">
                <a:effectLst/>
              </a:rPr>
              <a:t>чанков</a:t>
            </a:r>
            <a:r>
              <a:rPr lang="ru-RU" dirty="0">
                <a:effectLst/>
              </a:rPr>
              <a:t> и метаданных в </a:t>
            </a:r>
            <a:r>
              <a:rPr lang="en-US" dirty="0">
                <a:effectLst/>
              </a:rPr>
              <a:t>Milvus </a:t>
            </a:r>
            <a:r>
              <a:rPr lang="ru-RU" dirty="0">
                <a:effectLst/>
              </a:rPr>
              <a:t>и </a:t>
            </a:r>
            <a:r>
              <a:rPr lang="en-US" dirty="0" err="1">
                <a:effectLst/>
              </a:rPr>
              <a:t>MinIO</a:t>
            </a:r>
            <a:endParaRPr lang="en-US" dirty="0">
              <a:effectLst/>
            </a:endParaRPr>
          </a:p>
          <a:p>
            <a:pPr>
              <a:spcBef>
                <a:spcPts val="1350"/>
              </a:spcBef>
              <a:spcAft>
                <a:spcPts val="600"/>
              </a:spcAft>
              <a:buNone/>
            </a:pPr>
            <a:r>
              <a:rPr lang="ru-RU" b="1" dirty="0">
                <a:effectLst/>
              </a:rPr>
              <a:t>Генерация ответов</a:t>
            </a:r>
            <a:br>
              <a:rPr lang="ru-RU" b="1" dirty="0">
                <a:effectLst/>
              </a:rPr>
            </a:br>
            <a:br>
              <a:rPr lang="ru-RU" dirty="0"/>
            </a:br>
            <a:r>
              <a:rPr lang="ru-RU" dirty="0"/>
              <a:t>1. </a:t>
            </a:r>
            <a:r>
              <a:rPr lang="ru-RU" dirty="0">
                <a:effectLst/>
              </a:rPr>
              <a:t>Анализ запроса пользователя</a:t>
            </a:r>
          </a:p>
          <a:p>
            <a:pPr>
              <a:spcBef>
                <a:spcPts val="150"/>
              </a:spcBef>
              <a:spcAft>
                <a:spcPts val="150"/>
              </a:spcAft>
              <a:buFont typeface="+mj-lt"/>
              <a:buAutoNum type="arabicPeriod" startAt="2"/>
            </a:pPr>
            <a:r>
              <a:rPr lang="ru-RU" dirty="0">
                <a:effectLst/>
              </a:rPr>
              <a:t>Поиск релевантных фрагментов в базе знаний</a:t>
            </a:r>
          </a:p>
          <a:p>
            <a:pPr>
              <a:spcBef>
                <a:spcPts val="150"/>
              </a:spcBef>
              <a:spcAft>
                <a:spcPts val="150"/>
              </a:spcAft>
              <a:buFont typeface="+mj-lt"/>
              <a:buAutoNum type="arabicPeriod" startAt="3"/>
            </a:pPr>
            <a:r>
              <a:rPr lang="ru-RU" dirty="0">
                <a:effectLst/>
              </a:rPr>
              <a:t>Подготовка контекста для языковой модели, включающего найденные фрагменты</a:t>
            </a:r>
          </a:p>
          <a:p>
            <a:pPr>
              <a:spcBef>
                <a:spcPts val="150"/>
              </a:spcBef>
              <a:spcAft>
                <a:spcPts val="150"/>
              </a:spcAft>
              <a:buFont typeface="+mj-lt"/>
              <a:buAutoNum type="arabicPeriod" startAt="4"/>
            </a:pPr>
            <a:r>
              <a:rPr lang="ru-RU" dirty="0">
                <a:effectLst/>
              </a:rPr>
              <a:t>Генерация ответа с использованием языковой модели</a:t>
            </a:r>
          </a:p>
          <a:p>
            <a:pPr>
              <a:spcBef>
                <a:spcPts val="150"/>
              </a:spcBef>
              <a:spcAft>
                <a:spcPts val="150"/>
              </a:spcAft>
              <a:buFont typeface="+mj-lt"/>
              <a:buAutoNum type="arabicPeriod" startAt="5"/>
            </a:pPr>
            <a:r>
              <a:rPr lang="ru-RU" dirty="0">
                <a:effectLst/>
              </a:rPr>
              <a:t>Форматирование ответа и предоставление метаданных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266550-E22E-A502-3D1A-21BB10D71654}"/>
              </a:ext>
            </a:extLst>
          </p:cNvPr>
          <p:cNvSpPr txBox="1"/>
          <p:nvPr/>
        </p:nvSpPr>
        <p:spPr>
          <a:xfrm>
            <a:off x="191087" y="5943600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pPr algn="l"/>
            <a:r>
              <a:rPr lang="ru-RU" sz="3000" dirty="0">
                <a:solidFill>
                  <a:srgbClr val="102D69"/>
                </a:solidFill>
                <a:latin typeface="+mj-lt"/>
              </a:rPr>
              <a:t>Скриншоты функционала и </a:t>
            </a:r>
            <a:r>
              <a:rPr lang="en-US" sz="3000" dirty="0">
                <a:solidFill>
                  <a:srgbClr val="102D69"/>
                </a:solidFill>
                <a:latin typeface="+mj-lt"/>
              </a:rPr>
              <a:t>API </a:t>
            </a:r>
            <a:r>
              <a:rPr lang="ru-RU" sz="3000" dirty="0">
                <a:solidFill>
                  <a:srgbClr val="102D69"/>
                </a:solidFill>
                <a:latin typeface="+mj-lt"/>
              </a:rPr>
              <a:t>в приложении у презентации</a:t>
            </a:r>
            <a:endParaRPr lang="en-KZ" sz="3000" dirty="0">
              <a:solidFill>
                <a:srgbClr val="102D6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17380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4">
      <a:dk1>
        <a:srgbClr val="102D69"/>
      </a:dk1>
      <a:lt1>
        <a:srgbClr val="102D69"/>
      </a:lt1>
      <a:dk2>
        <a:srgbClr val="DCFF05"/>
      </a:dk2>
      <a:lt2>
        <a:srgbClr val="DFC7F2"/>
      </a:lt2>
      <a:accent1>
        <a:srgbClr val="BA88E4"/>
      </a:accent1>
      <a:accent2>
        <a:srgbClr val="8966A6"/>
      </a:accent2>
      <a:accent3>
        <a:srgbClr val="F7FFC5"/>
      </a:accent3>
      <a:accent4>
        <a:srgbClr val="DCFF05"/>
      </a:accent4>
      <a:accent5>
        <a:srgbClr val="DFC7F2"/>
      </a:accent5>
      <a:accent6>
        <a:srgbClr val="102D69"/>
      </a:accent6>
      <a:hlink>
        <a:srgbClr val="102D69"/>
      </a:hlink>
      <a:folHlink>
        <a:srgbClr val="DCFF05"/>
      </a:folHlink>
    </a:clrScheme>
    <a:fontScheme name="FCS">
      <a:majorFont>
        <a:latin typeface="Navigo"/>
        <a:ea typeface=""/>
        <a:cs typeface=""/>
      </a:majorFont>
      <a:minorFont>
        <a:latin typeface="Navig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t">
        <a:normAutofit lnSpcReduction="10000"/>
      </a:bodyPr>
      <a:lstStyle>
        <a:defPPr algn="l">
          <a:defRPr sz="4400" dirty="0" smtClean="0">
            <a:solidFill>
              <a:srgbClr val="102D69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2235</Words>
  <Application>Microsoft Macintosh PowerPoint</Application>
  <PresentationFormat>Widescreen</PresentationFormat>
  <Paragraphs>342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Courier New</vt:lpstr>
      <vt:lpstr>fkGroteskNeue</vt:lpstr>
      <vt:lpstr>HSE Sans</vt:lpstr>
      <vt:lpstr>Navigo</vt:lpstr>
      <vt:lpstr>Times New Roman</vt:lpstr>
      <vt:lpstr>var(--font-fk-grotesk)</vt:lpstr>
      <vt:lpstr>YS Text</vt:lpstr>
      <vt:lpstr>Тема Office</vt:lpstr>
      <vt:lpstr>Программный проект   Выполнил: Гуч Вячеслав, БПМИИ2312  Руководитель проекта: Степанов Илья Николаевич, Генеральный Директор ООО Диси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Функциональные требования</vt:lpstr>
      <vt:lpstr>Архитектура решения</vt:lpstr>
      <vt:lpstr>Архитектура решения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pribludovapolina@gmail.com</dc:creator>
  <cp:lastModifiedBy>Vyacheslav Guch</cp:lastModifiedBy>
  <cp:revision>38</cp:revision>
  <dcterms:created xsi:type="dcterms:W3CDTF">2024-05-30T13:40:21Z</dcterms:created>
  <dcterms:modified xsi:type="dcterms:W3CDTF">2025-04-09T11:43:59Z</dcterms:modified>
</cp:coreProperties>
</file>