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Raleway" pitchFamily="2" charset="-52"/>
      <p:regular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75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89" y="205185"/>
            <a:ext cx="7556421" cy="6835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Анализ спутниковых данных для классификации типов местности и разработки рекомендаций по посадке растений</a:t>
            </a: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  Analyzing satellite data to classify terrain types and develop planting recommendations.</a:t>
            </a:r>
          </a:p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962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290CAD-7BD0-4104-A71C-22581ACCA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0276" y="7240816"/>
            <a:ext cx="2686425" cy="9145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660637-1FEE-4961-ADAF-9899B2E1012D}"/>
              </a:ext>
            </a:extLst>
          </p:cNvPr>
          <p:cNvSpPr txBox="1"/>
          <p:nvPr/>
        </p:nvSpPr>
        <p:spPr>
          <a:xfrm>
            <a:off x="10058400" y="7240816"/>
            <a:ext cx="5486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Автор</a:t>
            </a:r>
            <a:r>
              <a:rPr lang="en-US" sz="1800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: </a:t>
            </a:r>
            <a:r>
              <a:rPr lang="ru-RU" sz="1800" dirty="0" err="1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Засимук</a:t>
            </a:r>
            <a:r>
              <a:rPr lang="ru-RU" sz="1800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 Даниил БПМИ </a:t>
            </a:r>
            <a:r>
              <a:rPr lang="en-US" sz="1800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238</a:t>
            </a:r>
            <a:br>
              <a:rPr lang="ru-RU" sz="1800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</a:br>
            <a:r>
              <a:rPr lang="ru-RU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Научный Руководитель</a:t>
            </a:r>
            <a:r>
              <a:rPr lang="en-US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: </a:t>
            </a:r>
            <a:r>
              <a:rPr lang="ru-RU" sz="1800" dirty="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Куренков Владимир Вячеславович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456988-B93E-4887-869F-5558C449A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287" y="6803045"/>
            <a:ext cx="5287113" cy="1333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F73D5D-2E20-4008-97EE-A42C83992E65}"/>
              </a:ext>
            </a:extLst>
          </p:cNvPr>
          <p:cNvSpPr txBox="1"/>
          <p:nvPr/>
        </p:nvSpPr>
        <p:spPr>
          <a:xfrm>
            <a:off x="1400177" y="3514635"/>
            <a:ext cx="12137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Raleway" pitchFamily="2" charset="-52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93773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98232"/>
            <a:ext cx="622994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Цели и задачи проекта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023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444829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4023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Основная цель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2892743"/>
            <a:ext cx="2927747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Анализ спутниковых данных для классификации земельных участков и предоставления рекомендаций по посадке культур.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685467" y="24023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537" y="2444829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22583" y="24023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Источник данных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22583" y="2892743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Снимки со спутника Sentinel-2, обрабатываемые с помощью Python.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91502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95753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9150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Ключевые индексы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405443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NDVI, SAVI, SWIR и Moisture Index для оценки растительности и влажности.</a:t>
            </a:r>
            <a:endParaRPr lang="en-US" sz="17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5C0380-A051-4EA0-B244-83F8E5E855AA}"/>
              </a:ext>
            </a:extLst>
          </p:cNvPr>
          <p:cNvSpPr txBox="1"/>
          <p:nvPr/>
        </p:nvSpPr>
        <p:spPr>
          <a:xfrm>
            <a:off x="14188440" y="7775416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72704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Используемые технологии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Python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38015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Основной язык программирования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28728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GeoPandas и Rasterio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442614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Обработка геопространственных данных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35118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NumPy, Pandas, Matplotlib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35118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Анализ и визуализация данных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34254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Scikit-learn и Statsmodels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43131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Машинное обучение и прогнозирование</a:t>
            </a:r>
            <a:endParaRPr lang="en-US" sz="175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C6E1017-95FE-456B-936E-AFFB3CB4E4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61757" y="7280012"/>
            <a:ext cx="2686425" cy="9145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058BB0-98CD-41BA-966F-6FC6214E29BC}"/>
              </a:ext>
            </a:extLst>
          </p:cNvPr>
          <p:cNvSpPr txBox="1"/>
          <p:nvPr/>
        </p:nvSpPr>
        <p:spPr>
          <a:xfrm>
            <a:off x="14253542" y="7825208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953828" y="521137"/>
            <a:ext cx="59793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Архитектура системы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762958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1989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Загрузка данных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48019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Получение снимков Sentinel-2 через API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123843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3506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Предобработка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384107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Нормализация и репроекция растровых данных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484727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4711541"/>
            <a:ext cx="30289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Вычисление индексов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5201960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Расчет NDVI, SAVI, SWIR для каждого пикселя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845612"/>
            <a:ext cx="1134070" cy="166985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68022" y="6072426"/>
            <a:ext cx="33716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Анализ и классификация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2268022" y="6562844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Корреляционный анализ, прогнозирование и классификация земель</a:t>
            </a:r>
            <a:endParaRPr lang="en-US" sz="175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C140C0-E5F1-437B-BFF9-712F8472D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94486" y="7288649"/>
            <a:ext cx="2686425" cy="9145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5503BA0-D00F-45A6-8057-8B389EDB05F8}"/>
              </a:ext>
            </a:extLst>
          </p:cNvPr>
          <p:cNvSpPr txBox="1"/>
          <p:nvPr/>
        </p:nvSpPr>
        <p:spPr>
          <a:xfrm>
            <a:off x="14286271" y="7833845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8857"/>
            <a:ext cx="94283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Корреляционный анализ индексов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91264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321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Карты корреляции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8119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Визуализация взаимосвязи между NDVI и SAVI/SWIR по каждому пикселю территории.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491264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321617"/>
            <a:ext cx="38654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Интерпретация результатов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812036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Высокая корреляция NDVI и SAVI указывает на схожую динамику растительности.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491264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321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NDVI vs SWIR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8119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Отрицательная корреляция может указывать на потребление влаги растениями.</a:t>
            </a:r>
            <a:endParaRPr lang="en-US" sz="175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CDB148-EB98-44F1-8F04-D545FDBCB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3975" y="7217267"/>
            <a:ext cx="2686425" cy="9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EBEB5E-7864-4A90-B4F5-A8438B75C7F2}"/>
              </a:ext>
            </a:extLst>
          </p:cNvPr>
          <p:cNvSpPr txBox="1"/>
          <p:nvPr/>
        </p:nvSpPr>
        <p:spPr>
          <a:xfrm>
            <a:off x="14244320" y="7783006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92454" y="421243"/>
            <a:ext cx="4654987" cy="478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50"/>
              </a:lnSpc>
              <a:buNone/>
            </a:pPr>
            <a:r>
              <a:rPr lang="en-US" sz="30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Анализ временных рядов</a:t>
            </a:r>
            <a:endParaRPr lang="en-US" sz="3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0C147C-4D0F-404D-B3A0-29186AB5F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975" y="7223696"/>
            <a:ext cx="2686425" cy="914528"/>
          </a:xfrm>
          <a:prstGeom prst="rect">
            <a:avLst/>
          </a:prstGeom>
        </p:spPr>
      </p:pic>
      <p:sp>
        <p:nvSpPr>
          <p:cNvPr id="13" name="AutoShape 2">
            <a:extLst>
              <a:ext uri="{FF2B5EF4-FFF2-40B4-BE49-F238E27FC236}">
                <a16:creationId xmlns:a16="http://schemas.microsoft.com/office/drawing/2014/main" id="{8CE350E2-100D-4BC6-B35F-9A06EB3C5B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396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Загруженное изображение">
            <a:extLst>
              <a:ext uri="{FF2B5EF4-FFF2-40B4-BE49-F238E27FC236}">
                <a16:creationId xmlns:a16="http://schemas.microsoft.com/office/drawing/2014/main" id="{BB1DDF02-6814-43DF-8B34-A261343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2" y="899993"/>
            <a:ext cx="10012363" cy="72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E6A594-6AB9-45D7-BC16-BA40EC7C1306}"/>
              </a:ext>
            </a:extLst>
          </p:cNvPr>
          <p:cNvSpPr txBox="1"/>
          <p:nvPr/>
        </p:nvSpPr>
        <p:spPr>
          <a:xfrm>
            <a:off x="14244320" y="7792005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06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5813" y="3424714"/>
            <a:ext cx="10217825" cy="701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Прогнозирование с помощью SARIMA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85813" y="5136594"/>
            <a:ext cx="4128373" cy="224433"/>
          </a:xfrm>
          <a:prstGeom prst="roundRect">
            <a:avLst>
              <a:gd name="adj" fmla="val 4202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85813" y="5697736"/>
            <a:ext cx="4128373" cy="701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Формирование временных рядов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85813" y="6533912"/>
            <a:ext cx="4128373" cy="1077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Создание DataFrame с индексом типа datetime и колонкой значений индекса.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50894" y="4799767"/>
            <a:ext cx="4128492" cy="224433"/>
          </a:xfrm>
          <a:prstGeom prst="roundRect">
            <a:avLst>
              <a:gd name="adj" fmla="val 4202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250894" y="5360908"/>
            <a:ext cx="3538538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Обучение модели SARIMA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0894" y="5846326"/>
            <a:ext cx="4128492" cy="1077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Параметры модели: (1,1,1) для несезонной части и (1,1,1,12) для сезонной компоненты.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716095" y="4463058"/>
            <a:ext cx="4128492" cy="224433"/>
          </a:xfrm>
          <a:prstGeom prst="roundRect">
            <a:avLst>
              <a:gd name="adj" fmla="val 4202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716095" y="5024199"/>
            <a:ext cx="2952512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Построение прогноза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6095" y="5509617"/>
            <a:ext cx="4128492" cy="718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Прогнозирование значений NDVI, SAVI и SWIR на 12 месяцев вперед.</a:t>
            </a:r>
            <a:endParaRPr lang="en-US" sz="175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E8D610-E40E-4B40-B743-38868E001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0418" y="7315072"/>
            <a:ext cx="2686425" cy="9145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9818EF-06BC-4920-9E7B-68BA66F67DCE}"/>
              </a:ext>
            </a:extLst>
          </p:cNvPr>
          <p:cNvSpPr txBox="1"/>
          <p:nvPr/>
        </p:nvSpPr>
        <p:spPr>
          <a:xfrm>
            <a:off x="14272203" y="7782432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07594"/>
            <a:ext cx="98501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Классификация земельных участков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313861" y="3271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Вода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761661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NDVI &lt; 0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609868" y="337935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721" y="3503295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2938582"/>
            <a:ext cx="34659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Пустыня/городские зоны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429000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NDVI от 0 до 0.2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7574756" y="2740938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609" y="2864882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594771" y="4269224"/>
            <a:ext cx="31794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Редкая растительность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594771" y="4759643"/>
            <a:ext cx="42418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NDVI от 0.2 до 0.4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789075" y="4412456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4928" y="4536400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9481304" y="5599867"/>
            <a:ext cx="33831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Средняя растительность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9481304" y="6090285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NDVI от 0.4 до 0.6</a:t>
            </a:r>
            <a:endParaRPr lang="en-US" sz="175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7574756" y="6083856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0609" y="6207800"/>
            <a:ext cx="255151" cy="318968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>
            <a:off x="1790819" y="5267206"/>
            <a:ext cx="33582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Плотная растительность</a:t>
            </a:r>
            <a:endParaRPr lang="en-US" sz="2200" dirty="0"/>
          </a:p>
        </p:txBody>
      </p:sp>
      <p:sp>
        <p:nvSpPr>
          <p:cNvPr id="24" name="Text 14"/>
          <p:cNvSpPr/>
          <p:nvPr/>
        </p:nvSpPr>
        <p:spPr>
          <a:xfrm>
            <a:off x="793790" y="5757624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NDVI &gt; 0.6</a:t>
            </a:r>
            <a:endParaRPr lang="en-US" sz="1750" dirty="0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26" name="Shape 15"/>
          <p:cNvSpPr/>
          <p:nvPr/>
        </p:nvSpPr>
        <p:spPr>
          <a:xfrm>
            <a:off x="5609868" y="5445443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5721" y="5569387"/>
            <a:ext cx="255151" cy="31896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1FE01BB-C534-4629-90A8-6990B11FE3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43975" y="7304897"/>
            <a:ext cx="2686425" cy="9145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632E341-3355-4F68-A67F-C65962D93C1B}"/>
              </a:ext>
            </a:extLst>
          </p:cNvPr>
          <p:cNvSpPr txBox="1"/>
          <p:nvPr/>
        </p:nvSpPr>
        <p:spPr>
          <a:xfrm>
            <a:off x="14224000" y="7826028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737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Машинное обучение для классификации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55094"/>
            <a:ext cx="3664863" cy="2765227"/>
          </a:xfrm>
          <a:prstGeom prst="roundRect">
            <a:avLst>
              <a:gd name="adj" fmla="val 344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889528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Многослойный перцептрон (MLP)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734276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Использование нейронной сети с архитектурой (64, 32, 5) для классификации типов земель.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655094"/>
            <a:ext cx="3664863" cy="2765227"/>
          </a:xfrm>
          <a:prstGeom prst="roundRect">
            <a:avLst>
              <a:gd name="adj" fmla="val 3445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28895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Входные признаки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379946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Три индекса (NDVI, SAVI, SWIR) для каждого пикселя территории.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647134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881568"/>
            <a:ext cx="68303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Преимущества перед пороговой классификацией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371987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Учитывает взаимосвязи между индексами, обеспечивая более точную классификацию сложных случаев.</a:t>
            </a:r>
            <a:endParaRPr lang="en-US" sz="17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75194F-C753-433A-9549-3225ED9FDE74}"/>
              </a:ext>
            </a:extLst>
          </p:cNvPr>
          <p:cNvSpPr txBox="1"/>
          <p:nvPr/>
        </p:nvSpPr>
        <p:spPr>
          <a:xfrm>
            <a:off x="14213840" y="7805896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362</Words>
  <Application>Microsoft Office PowerPoint</Application>
  <PresentationFormat>Произвольный</PresentationFormat>
  <Paragraphs>78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Roboto</vt:lpstr>
      <vt:lpstr>Raleway</vt:lpstr>
      <vt:lpstr>Calibri Light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zasimukd@gmail.com</cp:lastModifiedBy>
  <cp:revision>6</cp:revision>
  <dcterms:created xsi:type="dcterms:W3CDTF">2025-04-06T14:51:14Z</dcterms:created>
  <dcterms:modified xsi:type="dcterms:W3CDTF">2025-04-10T19:32:10Z</dcterms:modified>
</cp:coreProperties>
</file>