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76B786-5128-4CF9-96C4-0189FB4024DA}">
  <a:tblStyle styleId="{5376B786-5128-4CF9-96C4-0189FB4024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04fd057823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04fd057823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04fd057823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04fd057823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04fd057823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04fd057823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4fd057823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04fd057823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04fd057823_0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4fd057823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04fd057823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4fd057823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04fd057823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4fd057823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04fd057823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4fd057823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04fd057823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4fd057823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04fd057823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4fd057823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04fd057823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4fd057823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04fd057823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4fd057823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304fd057823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04fd057823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04fd057823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4fd057823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304fd057823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4fd05782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4fd05782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04fd057823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4fd057823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4fd057823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04fd057823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4fd057823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4fd057823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04fd057823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4fd057823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04fd057823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04fd057823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4fd05782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4fd05782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04fd057823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4fd057823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04fd057823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04fd057823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4fd05782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04fd05782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04fd057823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8" name="Google Shape;1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9" name="Google Shape;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7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8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9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0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0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title"/>
          </p:nvPr>
        </p:nvSpPr>
        <p:spPr>
          <a:xfrm>
            <a:off x="1027977" y="2404675"/>
            <a:ext cx="98643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/>
              <a:t>Детекция нелегальных адресов в сети Биткоин</a:t>
            </a:r>
            <a:endParaRPr/>
          </a:p>
        </p:txBody>
      </p:sp>
      <p:sp>
        <p:nvSpPr>
          <p:cNvPr id="184" name="Google Shape;184;p14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Автор: Егор Трусов, БПМИ223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Руководитель: Денис Богуцкий, Аспирант</a:t>
            </a:r>
            <a:endParaRPr/>
          </a:p>
        </p:txBody>
      </p:sp>
      <p:sp>
        <p:nvSpPr>
          <p:cNvPr id="185" name="Google Shape;185;p14"/>
          <p:cNvSpPr txBox="1"/>
          <p:nvPr>
            <p:ph idx="4" type="body"/>
          </p:nvPr>
        </p:nvSpPr>
        <p:spPr>
          <a:xfrm>
            <a:off x="1027892" y="4172114"/>
            <a:ext cx="76254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/>
              <a:t>Исследовательский проект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Анализ транзакционных комиссий</a:t>
            </a:r>
            <a:endParaRPr/>
          </a:p>
        </p:txBody>
      </p:sp>
      <p:sp>
        <p:nvSpPr>
          <p:cNvPr id="285" name="Google Shape;285;p23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 txBox="1"/>
          <p:nvPr>
            <p:ph idx="3" type="body"/>
          </p:nvPr>
        </p:nvSpPr>
        <p:spPr>
          <a:xfrm>
            <a:off x="585900" y="2379675"/>
            <a:ext cx="67563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Участники в подозрительных сценариях могут иметь поведение: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Предложение завышенных комиссий майнерам для включения транзакции в блок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Ручное выставление значений комиссий (зачастую значения комиссий нелегальных транзакций - целые числа)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87" name="Google Shape;287;p23" title="Screenshot 2025-05-07 at 01.02.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200" y="2000665"/>
            <a:ext cx="4545000" cy="351734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 txBox="1"/>
          <p:nvPr/>
        </p:nvSpPr>
        <p:spPr>
          <a:xfrm>
            <a:off x="7315650" y="5518000"/>
            <a:ext cx="459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Анализ отношения комиссий к средним по блоку у легальных/нелегальных участников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4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Кластеризация участников на пользователей</a:t>
            </a:r>
            <a:endParaRPr/>
          </a:p>
        </p:txBody>
      </p:sp>
      <p:sp>
        <p:nvSpPr>
          <p:cNvPr id="297" name="Google Shape;297;p24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4"/>
          <p:cNvSpPr txBox="1"/>
          <p:nvPr>
            <p:ph idx="3" type="body"/>
          </p:nvPr>
        </p:nvSpPr>
        <p:spPr>
          <a:xfrm>
            <a:off x="585900" y="2379675"/>
            <a:ext cx="68784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Вариант определения принадлежности нескольких кошельков одному лицу: Кошельки считаются принадлежащими одному пользователю, если они выступают как входные адреса для одной и той же транзакции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После кластеризации датасет разбит на 450.000 участников-</a:t>
            </a:r>
            <a:r>
              <a:rPr lang="ru-RU" sz="1500"/>
              <a:t>пользователей</a:t>
            </a:r>
            <a:endParaRPr sz="1500"/>
          </a:p>
        </p:txBody>
      </p:sp>
      <p:pic>
        <p:nvPicPr>
          <p:cNvPr id="299" name="Google Shape;299;p24" title="Screenshot 2025-05-07 at 01.11.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975" y="2094801"/>
            <a:ext cx="4545001" cy="37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4" title="Screenshot 2025-05-07 at 01.14.51.png"/>
          <p:cNvPicPr preferRelativeResize="0"/>
          <p:nvPr/>
        </p:nvPicPr>
        <p:blipFill rotWithShape="1">
          <a:blip r:embed="rId4">
            <a:alphaModFix/>
          </a:blip>
          <a:srcRect b="0" l="0" r="0" t="9690"/>
          <a:stretch/>
        </p:blipFill>
        <p:spPr>
          <a:xfrm>
            <a:off x="638475" y="3603825"/>
            <a:ext cx="5735425" cy="24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4"/>
          <p:cNvSpPr txBox="1"/>
          <p:nvPr/>
        </p:nvSpPr>
        <p:spPr>
          <a:xfrm>
            <a:off x="1291375" y="5840725"/>
            <a:ext cx="459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Согласованность классов кошельков, принадлежащих одному пользователю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Сбор финальных датасетов</a:t>
            </a:r>
            <a:endParaRPr/>
          </a:p>
        </p:txBody>
      </p:sp>
      <p:sp>
        <p:nvSpPr>
          <p:cNvPr id="310" name="Google Shape;310;p25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"/>
          <p:cNvSpPr txBox="1"/>
          <p:nvPr>
            <p:ph idx="3" type="body"/>
          </p:nvPr>
        </p:nvSpPr>
        <p:spPr>
          <a:xfrm>
            <a:off x="585900" y="2379675"/>
            <a:ext cx="100104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Собран датасет графа взаимодействий пользователей: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Подсчитаны</a:t>
            </a:r>
            <a:r>
              <a:rPr lang="ru-RU" sz="1500"/>
              <a:t> признаки пользователей на основе активности их кошельков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Данные разбиты по временным отрезкам (Time steps)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Класс пользователя - минимальный из классов его адресов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Датасет полностью соответствует по структуре датасету Elliptic++ в разрезе кошельков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Собран правильный, расширенный датасет признаков кошельков</a:t>
            </a:r>
            <a:r>
              <a:rPr lang="ru-RU" sz="1500"/>
              <a:t>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Собраны с нуля признаки в разрезе каждого отрезка Time step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ru-RU" sz="1500"/>
              <a:t>Добавлены признаки</a:t>
            </a:r>
            <a:r>
              <a:rPr lang="ru-RU" sz="1500"/>
              <a:t>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Признаки пользователя, к которому принадлежит кошелек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Взаимодействие с биржевыми кошельками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Данные по нормальности комиссий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Коэфициенты Джини полученных/отправленных BTC, fees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Количество входящих/выходящих соседей + транзакций 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 txBox="1"/>
          <p:nvPr>
            <p:ph type="title"/>
          </p:nvPr>
        </p:nvSpPr>
        <p:spPr>
          <a:xfrm>
            <a:off x="585898" y="1447790"/>
            <a:ext cx="10714699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Классификация - Эксперименты</a:t>
            </a:r>
            <a:endParaRPr/>
          </a:p>
        </p:txBody>
      </p:sp>
      <p:sp>
        <p:nvSpPr>
          <p:cNvPr id="319" name="Google Shape;319;p26"/>
          <p:cNvSpPr txBox="1"/>
          <p:nvPr>
            <p:ph idx="3" type="body"/>
          </p:nvPr>
        </p:nvSpPr>
        <p:spPr>
          <a:xfrm>
            <a:off x="585902" y="2379681"/>
            <a:ext cx="8988300" cy="3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1500"/>
              <a:t>Бейзлайн для всех моделей - случайное предсказание с учетом дизбаланса классов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1500"/>
              <a:t>Модели-классификаторы: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Random forest (c Cost matrix для балансировки классов)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XGBoost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Наличие пользовательских признаков дало сильный прирост к метрикам Precicion и Recall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20" name="Google Shape;320;p26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7543800" y="5059275"/>
            <a:ext cx="228600" cy="736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6"/>
          <p:cNvSpPr txBox="1"/>
          <p:nvPr/>
        </p:nvSpPr>
        <p:spPr>
          <a:xfrm>
            <a:off x="7763450" y="5199516"/>
            <a:ext cx="459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Результаты на сплите статьи Elliptic++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323" name="Google Shape;323;p26" title="Screenshot 2025-05-07 at 10.20.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3582101"/>
            <a:ext cx="6893373" cy="31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6"/>
          <p:cNvSpPr/>
          <p:nvPr/>
        </p:nvSpPr>
        <p:spPr>
          <a:xfrm>
            <a:off x="7543800" y="5889825"/>
            <a:ext cx="228600" cy="777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7763450" y="6066041"/>
            <a:ext cx="459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Результаты на верном сплите по времени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7543800" y="4498825"/>
            <a:ext cx="228600" cy="415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7763450" y="4422766"/>
            <a:ext cx="459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Результаты классификации моделей из статьи Elliptic++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328" name="Google Shape;328;p26"/>
          <p:cNvCxnSpPr/>
          <p:nvPr/>
        </p:nvCxnSpPr>
        <p:spPr>
          <a:xfrm>
            <a:off x="5177125" y="5701650"/>
            <a:ext cx="1963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6"/>
          <p:cNvCxnSpPr/>
          <p:nvPr/>
        </p:nvCxnSpPr>
        <p:spPr>
          <a:xfrm>
            <a:off x="5177125" y="6666825"/>
            <a:ext cx="1963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36" name="Google Shape;336;p27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Классификация - Эксперименты (пользовательская эвристика)</a:t>
            </a:r>
            <a:endParaRPr/>
          </a:p>
        </p:txBody>
      </p:sp>
      <p:sp>
        <p:nvSpPr>
          <p:cNvPr id="337" name="Google Shape;337;p27"/>
          <p:cNvSpPr txBox="1"/>
          <p:nvPr>
            <p:ph idx="3" type="body"/>
          </p:nvPr>
        </p:nvSpPr>
        <p:spPr>
          <a:xfrm>
            <a:off x="585900" y="2379677"/>
            <a:ext cx="90153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На основании того, что классы кошельков одного пользователя согласованы, предложена эвристика для пост-процессинга результатов классификации: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При наличии у пользователя одного кошелька, классифицированного как нелегальный, все кошельки пользователя размечаются нелегальными</a:t>
            </a:r>
            <a:endParaRPr sz="1500"/>
          </a:p>
        </p:txBody>
      </p:sp>
      <p:sp>
        <p:nvSpPr>
          <p:cNvPr id="338" name="Google Shape;338;p27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39" name="Google Shape;339;p27" title="Screenshot 2025-05-07 at 10.40.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00" y="3521724"/>
            <a:ext cx="5196327" cy="30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/>
          <p:nvPr/>
        </p:nvSpPr>
        <p:spPr>
          <a:xfrm>
            <a:off x="1661800" y="5138150"/>
            <a:ext cx="95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Classification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3678375" y="5138150"/>
            <a:ext cx="95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Users heuristic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Классификация - Эксперименты (пользовательская эвристика)</a:t>
            </a:r>
            <a:endParaRPr/>
          </a:p>
        </p:txBody>
      </p:sp>
      <p:sp>
        <p:nvSpPr>
          <p:cNvPr id="349" name="Google Shape;349;p28"/>
          <p:cNvSpPr txBox="1"/>
          <p:nvPr>
            <p:ph idx="3" type="body"/>
          </p:nvPr>
        </p:nvSpPr>
        <p:spPr>
          <a:xfrm>
            <a:off x="585900" y="2379677"/>
            <a:ext cx="90153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Пост-процессинг с пользовательской эвристикой дал прирост в Recall +13%, c потерей в метрике </a:t>
            </a:r>
            <a:r>
              <a:rPr lang="ru-RU" sz="1500"/>
              <a:t>Precision</a:t>
            </a:r>
            <a:r>
              <a:rPr lang="ru-RU" sz="1500"/>
              <a:t> в 4%</a:t>
            </a:r>
            <a:endParaRPr sz="1500"/>
          </a:p>
        </p:txBody>
      </p:sp>
      <p:sp>
        <p:nvSpPr>
          <p:cNvPr id="350" name="Google Shape;350;p28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51" name="Google Shape;351;p28" title="Screenshot 2025-05-07 at 10.44.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99" y="3059273"/>
            <a:ext cx="7744001" cy="353253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/>
          <p:nvPr/>
        </p:nvSpPr>
        <p:spPr>
          <a:xfrm>
            <a:off x="8054350" y="5957200"/>
            <a:ext cx="228600" cy="589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8395625" y="5928550"/>
            <a:ext cx="351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Результаты с применением пользовательской эвристики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9" name="Google Shape;359;p29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60" name="Google Shape;360;p29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Поиск аномалий - базовые модели</a:t>
            </a:r>
            <a:endParaRPr/>
          </a:p>
        </p:txBody>
      </p:sp>
      <p:sp>
        <p:nvSpPr>
          <p:cNvPr id="361" name="Google Shape;361;p29"/>
          <p:cNvSpPr txBox="1"/>
          <p:nvPr>
            <p:ph idx="3" type="body"/>
          </p:nvPr>
        </p:nvSpPr>
        <p:spPr>
          <a:xfrm>
            <a:off x="585900" y="2379677"/>
            <a:ext cx="90153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Один из подходов поиска нелегальных участников - рассмотрение их как аномалий в данных.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Исследованы подходы: 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One class SVM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Isolation forest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Autoencoder (вычисление скора аномальности как ошибки реконструкции признаков кошелька)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Variational AE (принцип работы такой же, как и AE)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62" name="Google Shape;362;p29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grpSp>
        <p:nvGrpSpPr>
          <p:cNvPr id="363" name="Google Shape;363;p29"/>
          <p:cNvGrpSpPr/>
          <p:nvPr/>
        </p:nvGrpSpPr>
        <p:grpSpPr>
          <a:xfrm>
            <a:off x="509700" y="3837255"/>
            <a:ext cx="6728919" cy="2858562"/>
            <a:chOff x="669475" y="3072827"/>
            <a:chExt cx="9041815" cy="3785172"/>
          </a:xfrm>
        </p:grpSpPr>
        <p:pic>
          <p:nvPicPr>
            <p:cNvPr id="364" name="Google Shape;364;p29" title="Screenshot 2025-05-07 at 11.14.38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9475" y="3072827"/>
              <a:ext cx="9041815" cy="2054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9" title="Screenshot 2025-05-07 at 11.14.52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2700" y="5008150"/>
              <a:ext cx="8915400" cy="1849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1" name="Google Shape;371;p30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72" name="Google Shape;372;p30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Поиск аномалий - AnoGAN</a:t>
            </a:r>
            <a:endParaRPr/>
          </a:p>
        </p:txBody>
      </p:sp>
      <p:sp>
        <p:nvSpPr>
          <p:cNvPr id="373" name="Google Shape;373;p30"/>
          <p:cNvSpPr txBox="1"/>
          <p:nvPr>
            <p:ph idx="3" type="body"/>
          </p:nvPr>
        </p:nvSpPr>
        <p:spPr>
          <a:xfrm>
            <a:off x="585900" y="2379675"/>
            <a:ext cx="9015300" cy="2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Один из подходов поиска аномалий - использование архитектуры GAN. Один из основных подходов - AnoGAN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Происходит обучение Генератора и Дискриминатора, Генератор учится моделировать данные из распределения легальных кошельков на основе векторов латентного пространства (Обучение архитектуры CTGAN)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 использованием обученного Генератора происходит попытка</a:t>
            </a:r>
            <a:endParaRPr sz="15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восстановить новый объект итеративным процессом</a:t>
            </a:r>
            <a:endParaRPr sz="15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(приближается латентный вектор):</a:t>
            </a:r>
            <a:endParaRPr sz="1500"/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Начальная инициализация - случайный вектор</a:t>
            </a:r>
            <a:endParaRPr sz="1500"/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Шаг приближения осуществляется градиентным спуском</a:t>
            </a:r>
            <a:endParaRPr sz="1500"/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Скор аномальности объекта - значение лосс-функции</a:t>
            </a:r>
            <a:endParaRPr sz="1500"/>
          </a:p>
        </p:txBody>
      </p:sp>
      <p:sp>
        <p:nvSpPr>
          <p:cNvPr id="374" name="Google Shape;374;p30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75" name="Google Shape;375;p30" title="Screenshot 2025-05-07 at 11.28.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50" y="5060200"/>
            <a:ext cx="4582126" cy="13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 title="Screenshot 2025-05-07 at 11.28.2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8000" y="3323225"/>
            <a:ext cx="4028927" cy="277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0"/>
          <p:cNvSpPr txBox="1"/>
          <p:nvPr/>
        </p:nvSpPr>
        <p:spPr>
          <a:xfrm>
            <a:off x="8329900" y="6010200"/>
            <a:ext cx="351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Скоры аномальности легальных и нелегальных объектов (AnoGAN)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3" name="Google Shape;383;p31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84" name="Google Shape;384;p31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Поиск аномалий - Результаты</a:t>
            </a:r>
            <a:endParaRPr/>
          </a:p>
        </p:txBody>
      </p:sp>
      <p:sp>
        <p:nvSpPr>
          <p:cNvPr id="385" name="Google Shape;385;p31"/>
          <p:cNvSpPr txBox="1"/>
          <p:nvPr>
            <p:ph idx="3" type="body"/>
          </p:nvPr>
        </p:nvSpPr>
        <p:spPr>
          <a:xfrm>
            <a:off x="585900" y="2379675"/>
            <a:ext cx="9015300" cy="2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Подходы поиска аномалий в чистом виде сильно проигрывают результатам классификаторов</a:t>
            </a:r>
            <a:endParaRPr sz="1500"/>
          </a:p>
        </p:txBody>
      </p:sp>
      <p:sp>
        <p:nvSpPr>
          <p:cNvPr id="386" name="Google Shape;386;p31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87" name="Google Shape;387;p31" title="Screenshot 2025-05-07 at 11.31.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661" y="2981450"/>
            <a:ext cx="6677275" cy="3292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31"/>
          <p:cNvCxnSpPr/>
          <p:nvPr/>
        </p:nvCxnSpPr>
        <p:spPr>
          <a:xfrm>
            <a:off x="6615975" y="4827600"/>
            <a:ext cx="2286000" cy="13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4" name="Google Shape;394;p32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395" name="Google Shape;395;p32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Поиск аномалий - VAE - Распределение ошибок реконструкций</a:t>
            </a:r>
            <a:endParaRPr/>
          </a:p>
        </p:txBody>
      </p:sp>
      <p:sp>
        <p:nvSpPr>
          <p:cNvPr id="396" name="Google Shape;396;p32"/>
          <p:cNvSpPr txBox="1"/>
          <p:nvPr>
            <p:ph idx="3" type="body"/>
          </p:nvPr>
        </p:nvSpPr>
        <p:spPr>
          <a:xfrm>
            <a:off x="585900" y="2379675"/>
            <a:ext cx="9015300" cy="2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Распределения ошибок реконструкции легальных и нелегальных кошельков заметно отличаются, что делает скор хорошим признаком для моделей классификации</a:t>
            </a:r>
            <a:endParaRPr sz="1500"/>
          </a:p>
        </p:txBody>
      </p:sp>
      <p:sp>
        <p:nvSpPr>
          <p:cNvPr id="397" name="Google Shape;397;p32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398" name="Google Shape;398;p32" title="Screenshot 2025-05-07 at 11.35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564" y="3060650"/>
            <a:ext cx="4994874" cy="350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2"/>
          <p:cNvCxnSpPr/>
          <p:nvPr/>
        </p:nvCxnSpPr>
        <p:spPr>
          <a:xfrm flipH="1">
            <a:off x="6436125" y="3116025"/>
            <a:ext cx="4068600" cy="1755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32"/>
          <p:cNvCxnSpPr/>
          <p:nvPr/>
        </p:nvCxnSpPr>
        <p:spPr>
          <a:xfrm>
            <a:off x="2326825" y="3497025"/>
            <a:ext cx="2503500" cy="870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32"/>
          <p:cNvSpPr txBox="1"/>
          <p:nvPr>
            <p:ph idx="3" type="body"/>
          </p:nvPr>
        </p:nvSpPr>
        <p:spPr>
          <a:xfrm>
            <a:off x="10578375" y="2870325"/>
            <a:ext cx="1395900" cy="15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Нелегальные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участники</a:t>
            </a:r>
            <a:endParaRPr sz="1500"/>
          </a:p>
        </p:txBody>
      </p:sp>
      <p:sp>
        <p:nvSpPr>
          <p:cNvPr id="402" name="Google Shape;402;p32"/>
          <p:cNvSpPr txBox="1"/>
          <p:nvPr>
            <p:ph idx="3" type="body"/>
          </p:nvPr>
        </p:nvSpPr>
        <p:spPr>
          <a:xfrm>
            <a:off x="930925" y="3149625"/>
            <a:ext cx="1395900" cy="15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Легальные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участники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Описание предметной области</a:t>
            </a:r>
            <a:endParaRPr/>
          </a:p>
        </p:txBody>
      </p:sp>
      <p:sp>
        <p:nvSpPr>
          <p:cNvPr id="191" name="Google Shape;191;p15"/>
          <p:cNvSpPr txBox="1"/>
          <p:nvPr>
            <p:ph idx="1" type="body"/>
          </p:nvPr>
        </p:nvSpPr>
        <p:spPr>
          <a:xfrm>
            <a:off x="585900" y="2379675"/>
            <a:ext cx="88674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Обнаружение мошенничества в Биткоинах находится на стыке блокчейн-аналитики, кибербезопасности и машинного обучения. По мере роста популярности криптовалют растет и их использование в незаконных целях, таких как отмывание денег, мошенничество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Примеры нелегальных сценариев: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- Поддержка Ponzi схем (финансовых пирамид)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- Трансфер больших сумм с целью финансирования нелегальных активностей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- Создание фиктивных кошельков и осуществление циклических / фиктивных пере-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водов для искусственного наращивания метрики активности и надежности кошелька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1500"/>
              <a:t>В использовании эффективных решений для поиска мошенников среди участников Биткоин-сетей могут быть заинтересованы: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Компании-владельцы криптобирж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Государственные учреждения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192" name="Google Shape;192;p15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15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4" name="Google Shape;194;p15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8" name="Google Shape;408;p33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Ансамбль VAE + XGBoost</a:t>
            </a:r>
            <a:endParaRPr/>
          </a:p>
        </p:txBody>
      </p:sp>
      <p:sp>
        <p:nvSpPr>
          <p:cNvPr id="410" name="Google Shape;410;p33"/>
          <p:cNvSpPr txBox="1"/>
          <p:nvPr>
            <p:ph idx="3" type="body"/>
          </p:nvPr>
        </p:nvSpPr>
        <p:spPr>
          <a:xfrm>
            <a:off x="585900" y="2379675"/>
            <a:ext cx="9015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Распределения ошибок реконструкции легальных и нелегальных кошельков заметно отличаются, что делает скор хорошим признаком для моделей классификации</a:t>
            </a:r>
            <a:endParaRPr sz="1500"/>
          </a:p>
        </p:txBody>
      </p:sp>
      <p:sp>
        <p:nvSpPr>
          <p:cNvPr id="411" name="Google Shape;411;p33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412" name="Google Shape;412;p33" title="Screenshot 2025-05-07 at 11.49.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00" y="2930822"/>
            <a:ext cx="8602327" cy="186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33"/>
          <p:cNvCxnSpPr/>
          <p:nvPr/>
        </p:nvCxnSpPr>
        <p:spPr>
          <a:xfrm rot="10800000">
            <a:off x="7598350" y="3992450"/>
            <a:ext cx="2340300" cy="204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Google Shape;414;p33"/>
          <p:cNvCxnSpPr/>
          <p:nvPr/>
        </p:nvCxnSpPr>
        <p:spPr>
          <a:xfrm rot="10800000">
            <a:off x="6335625" y="3992425"/>
            <a:ext cx="3562200" cy="35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33"/>
          <p:cNvSpPr txBox="1"/>
          <p:nvPr>
            <p:ph idx="3" type="body"/>
          </p:nvPr>
        </p:nvSpPr>
        <p:spPr>
          <a:xfrm>
            <a:off x="9991150" y="4142000"/>
            <a:ext cx="15738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VAE score usage</a:t>
            </a:r>
            <a:endParaRPr sz="1500"/>
          </a:p>
        </p:txBody>
      </p:sp>
      <p:pic>
        <p:nvPicPr>
          <p:cNvPr id="416" name="Google Shape;416;p33" title="Screenshot 2025-05-07 at 11.52.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900" y="4871350"/>
            <a:ext cx="3771851" cy="15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3"/>
          <p:cNvSpPr txBox="1"/>
          <p:nvPr>
            <p:ph idx="3" type="body"/>
          </p:nvPr>
        </p:nvSpPr>
        <p:spPr>
          <a:xfrm>
            <a:off x="4319100" y="5712275"/>
            <a:ext cx="52821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Матрица ошибок ансамбля XGBoost + VAE</a:t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3" name="Google Shape;423;p34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24" name="Google Shape;424;p34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Важности признаков в итоговом ансамбле</a:t>
            </a:r>
            <a:endParaRPr/>
          </a:p>
        </p:txBody>
      </p:sp>
      <p:sp>
        <p:nvSpPr>
          <p:cNvPr id="425" name="Google Shape;425;p34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426" name="Google Shape;426;p34"/>
          <p:cNvPicPr preferRelativeResize="0"/>
          <p:nvPr/>
        </p:nvPicPr>
        <p:blipFill rotWithShape="1">
          <a:blip r:embed="rId3">
            <a:alphaModFix/>
          </a:blip>
          <a:srcRect b="0" l="0" r="0" t="5042"/>
          <a:stretch/>
        </p:blipFill>
        <p:spPr>
          <a:xfrm>
            <a:off x="1806038" y="1842075"/>
            <a:ext cx="7207724" cy="48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4"/>
          <p:cNvSpPr/>
          <p:nvPr/>
        </p:nvSpPr>
        <p:spPr>
          <a:xfrm>
            <a:off x="3143725" y="2453200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4"/>
          <p:cNvSpPr/>
          <p:nvPr/>
        </p:nvSpPr>
        <p:spPr>
          <a:xfrm>
            <a:off x="3287725" y="2961950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4"/>
          <p:cNvSpPr/>
          <p:nvPr/>
        </p:nvSpPr>
        <p:spPr>
          <a:xfrm>
            <a:off x="2857650" y="3105950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4"/>
          <p:cNvSpPr/>
          <p:nvPr/>
        </p:nvSpPr>
        <p:spPr>
          <a:xfrm>
            <a:off x="3085450" y="3313175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4"/>
          <p:cNvSpPr/>
          <p:nvPr/>
        </p:nvSpPr>
        <p:spPr>
          <a:xfrm>
            <a:off x="3085450" y="3492975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4"/>
          <p:cNvSpPr/>
          <p:nvPr/>
        </p:nvSpPr>
        <p:spPr>
          <a:xfrm>
            <a:off x="2901400" y="3636975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4"/>
          <p:cNvSpPr/>
          <p:nvPr/>
        </p:nvSpPr>
        <p:spPr>
          <a:xfrm>
            <a:off x="2941450" y="3823625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4"/>
          <p:cNvSpPr/>
          <p:nvPr/>
        </p:nvSpPr>
        <p:spPr>
          <a:xfrm>
            <a:off x="2648450" y="4154175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4"/>
          <p:cNvSpPr/>
          <p:nvPr/>
        </p:nvSpPr>
        <p:spPr>
          <a:xfrm>
            <a:off x="2792450" y="4298175"/>
            <a:ext cx="144000" cy="144000"/>
          </a:xfrm>
          <a:prstGeom prst="ellipse">
            <a:avLst/>
          </a:prstGeom>
          <a:solidFill>
            <a:srgbClr val="E61F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4"/>
          <p:cNvSpPr/>
          <p:nvPr/>
        </p:nvSpPr>
        <p:spPr>
          <a:xfrm>
            <a:off x="3719175" y="4820625"/>
            <a:ext cx="144000" cy="144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Итоги проекта</a:t>
            </a:r>
            <a:endParaRPr/>
          </a:p>
        </p:txBody>
      </p:sp>
      <p:sp>
        <p:nvSpPr>
          <p:cNvPr id="444" name="Google Shape;444;p35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 txBox="1"/>
          <p:nvPr>
            <p:ph idx="3" type="body"/>
          </p:nvPr>
        </p:nvSpPr>
        <p:spPr>
          <a:xfrm>
            <a:off x="585900" y="2379675"/>
            <a:ext cx="90153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 новый взгляд на данные транзакций между кошельками - рассмотрение враимодействий в разрезе пользователей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Созданы новые датасеты:</a:t>
            </a:r>
            <a:endParaRPr sz="1500"/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Корректная версия датасета Elliptic++</a:t>
            </a:r>
            <a:endParaRPr sz="1500"/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Датасет графа транзакций в разрезе пользователей (содержит ребра, признаки транзакций и пользователей)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 ряд новых, полезных признаков для повышения качества классификации кошельков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Исследована возможность применения подхода к детекции аномалии к решению задачи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 уникальный метод ансамблирования подходов поиска аномалии и классификации, бющий другие подходы по качеству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Результаты, получившиеся в ходе эксперимента, достаточно хороши для использования предложенных мной подходов на практике. Результаты классификаторов, 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Цели и задачи работы</a:t>
            </a:r>
            <a:endParaRPr/>
          </a:p>
        </p:txBody>
      </p:sp>
      <p:sp>
        <p:nvSpPr>
          <p:cNvPr id="203" name="Google Shape;203;p16"/>
          <p:cNvSpPr txBox="1"/>
          <p:nvPr>
            <p:ph idx="3" type="body"/>
          </p:nvPr>
        </p:nvSpPr>
        <p:spPr>
          <a:xfrm>
            <a:off x="585899" y="2379675"/>
            <a:ext cx="86790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Цель проекта</a:t>
            </a:r>
            <a:r>
              <a:rPr lang="ru-RU" sz="1500"/>
              <a:t> - Исследование существующих подходов детекции нелегальных участников сети Биткоин, формирование новых подходов решения данной задачи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Задачи проекта</a:t>
            </a:r>
            <a:r>
              <a:rPr lang="ru-RU" sz="1500"/>
              <a:t>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Усовершенствование подходов классификации для поиска нелегальных участников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Создание ряда новых признаков в данных для повышения качества моделей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Предложение новых эвристик для предобработки данных и пост-процессинга результатов моделей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Исследование подхода поиска аномалий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Предложение решения, бьющее бенчмарки, предложенные в существующих статьях</a:t>
            </a:r>
            <a:endParaRPr sz="1500"/>
          </a:p>
        </p:txBody>
      </p:sp>
      <p:sp>
        <p:nvSpPr>
          <p:cNvPr id="204" name="Google Shape;204;p16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Существующие работы</a:t>
            </a:r>
            <a:endParaRPr/>
          </a:p>
        </p:txBody>
      </p:sp>
      <p:sp>
        <p:nvSpPr>
          <p:cNvPr id="213" name="Google Shape;213;p17"/>
          <p:cNvSpPr txBox="1"/>
          <p:nvPr>
            <p:ph idx="3" type="body"/>
          </p:nvPr>
        </p:nvSpPr>
        <p:spPr>
          <a:xfrm>
            <a:off x="585899" y="2379675"/>
            <a:ext cx="86790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Статья Ellipctic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Сформирован датасет с кошельками + транзакциями, транзакции размечены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Исследованы графовые нейронные сети для классификации транзакций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Статья Elliptic++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Расширен датасет оригинальной статьи Elliptic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Предложены методы поиска мошенников в разрезе кошельков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1500"/>
              <a:t>Data mining for detecting Bitcoin Ponzi Schemes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Исследование методов классификации для поиска кошельков Пирамид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Предложен ряд уникальных признаков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Проблемы - низкое качество результатов моделей, эксперименты проведены на маленьком датасете</a:t>
            </a:r>
            <a:endParaRPr sz="1500"/>
          </a:p>
        </p:txBody>
      </p:sp>
      <p:sp>
        <p:nvSpPr>
          <p:cNvPr id="214" name="Google Shape;214;p17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Сбор датасета для экспериментов</a:t>
            </a:r>
            <a:endParaRPr/>
          </a:p>
        </p:txBody>
      </p:sp>
      <p:sp>
        <p:nvSpPr>
          <p:cNvPr id="223" name="Google Shape;223;p18"/>
          <p:cNvSpPr txBox="1"/>
          <p:nvPr>
            <p:ph idx="3" type="body"/>
          </p:nvPr>
        </p:nvSpPr>
        <p:spPr>
          <a:xfrm>
            <a:off x="585899" y="2379675"/>
            <a:ext cx="86790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Основа - датасет Elliptic++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В нем предложена разметка кошельков на легальные/нелегальные/неизвестные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Результаты классификаторов из статьи можно использовать как бейзлайн для экспериментов в проекте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Посчитаны исходные/агрегированные признаки активности кошельков</a:t>
            </a:r>
            <a:endParaRPr sz="1500"/>
          </a:p>
        </p:txBody>
      </p:sp>
      <p:sp>
        <p:nvSpPr>
          <p:cNvPr id="224" name="Google Shape;224;p18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1062325" y="4567625"/>
            <a:ext cx="4074300" cy="160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</a:rPr>
              <a:t>Elliptic dataset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200.000 wallets (raw ids)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230.000 txs (features + classes)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6472400" y="4567625"/>
            <a:ext cx="4339200" cy="160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</a:rPr>
              <a:t>Elliptic++ dataset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</a:rPr>
              <a:t>800.000</a:t>
            </a:r>
            <a:r>
              <a:rPr lang="ru-RU" sz="1600">
                <a:solidFill>
                  <a:schemeClr val="dk1"/>
                </a:solidFill>
              </a:rPr>
              <a:t> wallets (features + classes)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</a:rPr>
              <a:t>1.200.000</a:t>
            </a:r>
            <a:r>
              <a:rPr lang="ru-RU" sz="1600">
                <a:solidFill>
                  <a:schemeClr val="dk1"/>
                </a:solidFill>
              </a:rPr>
              <a:t> transactions (features + classes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5282363" y="5163725"/>
            <a:ext cx="10443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Особенности датасета</a:t>
            </a:r>
            <a:endParaRPr/>
          </a:p>
        </p:txBody>
      </p:sp>
      <p:sp>
        <p:nvSpPr>
          <p:cNvPr id="236" name="Google Shape;236;p19"/>
          <p:cNvSpPr txBox="1"/>
          <p:nvPr>
            <p:ph idx="3" type="body"/>
          </p:nvPr>
        </p:nvSpPr>
        <p:spPr>
          <a:xfrm>
            <a:off x="585900" y="2379675"/>
            <a:ext cx="67563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Высокий </a:t>
            </a:r>
            <a:r>
              <a:rPr lang="ru-RU" sz="1500"/>
              <a:t>дисбаланс</a:t>
            </a:r>
            <a:r>
              <a:rPr lang="ru-RU" sz="1500"/>
              <a:t> классов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Отсутствие временных меток (вместо номеров блоков/времени - отрезки Time step длиной в 2 </a:t>
            </a:r>
            <a:r>
              <a:rPr lang="ru-RU" sz="1500"/>
              <a:t>недели</a:t>
            </a:r>
            <a:r>
              <a:rPr lang="ru-RU" sz="1500"/>
              <a:t>, индексируемые от 1 до 49)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Данные признаков кошельков представлены в разрезе Time step</a:t>
            </a:r>
            <a:endParaRPr sz="1500"/>
          </a:p>
        </p:txBody>
      </p:sp>
      <p:sp>
        <p:nvSpPr>
          <p:cNvPr id="237" name="Google Shape;237;p19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8" name="Google Shape;238;p19"/>
          <p:cNvGraphicFramePr/>
          <p:nvPr/>
        </p:nvGraphicFramePr>
        <p:xfrm>
          <a:off x="7645625" y="1895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{5376B786-5128-4CF9-96C4-0189FB4024DA}</a:tableStyleId>
              </a:tblPr>
              <a:tblGrid>
                <a:gridCol w="1853600"/>
                <a:gridCol w="1853600"/>
              </a:tblGrid>
              <a:tr h="19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Wallet class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chemeClr val="dk1"/>
                          </a:solidFill>
                        </a:rPr>
                        <a:t>Percent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1 (illicit)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2%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2 (licit)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18%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3 (unknown)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80%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9" name="Google Shape;239;p19" title="Screenshot 2025-05-07 at 00.46.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00" y="3552502"/>
            <a:ext cx="6299001" cy="31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Ошибка в исходном датасете Elliptic++</a:t>
            </a:r>
            <a:endParaRPr/>
          </a:p>
        </p:txBody>
      </p:sp>
      <p:sp>
        <p:nvSpPr>
          <p:cNvPr id="248" name="Google Shape;248;p20"/>
          <p:cNvSpPr txBox="1"/>
          <p:nvPr>
            <p:ph idx="3" type="body"/>
          </p:nvPr>
        </p:nvSpPr>
        <p:spPr>
          <a:xfrm>
            <a:off x="585900" y="2379675"/>
            <a:ext cx="93648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Была найдена ошибка в построении датасета и проведении экспериментов авторами статьи Elliptic++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Неверно посчитаны признаки кошельков внутри одного временного отрезка (вместо активности внутри Time Step взята активность по всему периоду)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За счет этого произошел Data leak в обучающих и тестовых данных</a:t>
            </a:r>
            <a:endParaRPr sz="1500"/>
          </a:p>
        </p:txBody>
      </p:sp>
      <p:sp>
        <p:nvSpPr>
          <p:cNvPr id="249" name="Google Shape;249;p20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0" title="Screenshot 2025-05-07 at 00.48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702" y="3558725"/>
            <a:ext cx="5889649" cy="293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0"/>
          <p:cNvCxnSpPr>
            <a:stCxn id="248" idx="1"/>
          </p:cNvCxnSpPr>
          <p:nvPr/>
        </p:nvCxnSpPr>
        <p:spPr>
          <a:xfrm flipH="1" rot="10800000">
            <a:off x="585900" y="3859275"/>
            <a:ext cx="2829600" cy="3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0"/>
          <p:cNvCxnSpPr/>
          <p:nvPr/>
        </p:nvCxnSpPr>
        <p:spPr>
          <a:xfrm flipH="1" rot="10800000">
            <a:off x="645450" y="4303100"/>
            <a:ext cx="2971800" cy="21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0"/>
          <p:cNvCxnSpPr/>
          <p:nvPr/>
        </p:nvCxnSpPr>
        <p:spPr>
          <a:xfrm flipH="1" rot="10800000">
            <a:off x="645450" y="4531700"/>
            <a:ext cx="2971800" cy="21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Анализ данных</a:t>
            </a:r>
            <a:endParaRPr/>
          </a:p>
        </p:txBody>
      </p:sp>
      <p:sp>
        <p:nvSpPr>
          <p:cNvPr id="262" name="Google Shape;262;p21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1" title="Screenshot 2025-05-07 at 00.53.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87" y="2224795"/>
            <a:ext cx="5174875" cy="231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1143700" y="4542275"/>
            <a:ext cx="459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Анализ количества соседей у легальных/нелегальных участников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65" name="Google Shape;265;p21" title="Screenshot 2025-05-07 at 00.54.4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475" y="2292050"/>
            <a:ext cx="5033676" cy="244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6890075" y="4667775"/>
            <a:ext cx="459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Соотношение количества </a:t>
            </a:r>
            <a:r>
              <a:rPr lang="ru-RU" sz="1500">
                <a:solidFill>
                  <a:schemeClr val="dk1"/>
                </a:solidFill>
              </a:rPr>
              <a:t> легальных/нелегальных участников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Взаимодействие с биржевыми адресами</a:t>
            </a:r>
            <a:endParaRPr/>
          </a:p>
        </p:txBody>
      </p:sp>
      <p:sp>
        <p:nvSpPr>
          <p:cNvPr id="275" name="Google Shape;275;p22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"/>
          <p:cNvSpPr txBox="1"/>
          <p:nvPr>
            <p:ph idx="3" type="body"/>
          </p:nvPr>
        </p:nvSpPr>
        <p:spPr>
          <a:xfrm>
            <a:off x="585900" y="2379675"/>
            <a:ext cx="6756300" cy="37452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Выделены адреса с большим числом входящих/выходящих непосредственных соседей (биржевые адреса):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Количество биржевых адресов - 80шт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ru-RU" sz="1500"/>
              <a:t>Соседи кошельков покрывают 100.000 (15%) всех адресов датасета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/>
              <a:t>Наблюдение - нелегальные участники </a:t>
            </a:r>
            <a:r>
              <a:rPr b="1" lang="ru-RU" sz="1500"/>
              <a:t>не взаимодействуют напрямую</a:t>
            </a:r>
            <a:r>
              <a:rPr lang="ru-RU" sz="1500"/>
              <a:t> с биржевыми кошельками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