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71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300" r:id="rId20"/>
    <p:sldId id="285" r:id="rId21"/>
  </p:sldIdLst>
  <p:sldSz cx="12192000" cy="6858000"/>
  <p:notesSz cx="6858000" cy="9144000"/>
  <p:defaultTextStyle>
    <a:defPPr>
      <a:defRPr lang="en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25" userDrawn="1">
          <p15:clr>
            <a:srgbClr val="A4A3A4"/>
          </p15:clr>
        </p15:guide>
        <p15:guide id="4" pos="1209" userDrawn="1">
          <p15:clr>
            <a:srgbClr val="A4A3A4"/>
          </p15:clr>
        </p15:guide>
        <p15:guide id="5" pos="2955" userDrawn="1">
          <p15:clr>
            <a:srgbClr val="A4A3A4"/>
          </p15:clr>
        </p15:guide>
        <p15:guide id="6" pos="2071" userDrawn="1">
          <p15:clr>
            <a:srgbClr val="A4A3A4"/>
          </p15:clr>
        </p15:guide>
        <p15:guide id="9" pos="3840" userDrawn="1">
          <p15:clr>
            <a:srgbClr val="A4A3A4"/>
          </p15:clr>
        </p15:guide>
        <p15:guide id="10" pos="4702" userDrawn="1">
          <p15:clr>
            <a:srgbClr val="A4A3A4"/>
          </p15:clr>
        </p15:guide>
        <p15:guide id="11" pos="5586" userDrawn="1">
          <p15:clr>
            <a:srgbClr val="A4A3A4"/>
          </p15:clr>
        </p15:guide>
        <p15:guide id="12" pos="7333" userDrawn="1">
          <p15:clr>
            <a:srgbClr val="A4A3A4"/>
          </p15:clr>
        </p15:guide>
        <p15:guide id="13" orient="horz" pos="3952" userDrawn="1">
          <p15:clr>
            <a:srgbClr val="A4A3A4"/>
          </p15:clr>
        </p15:guide>
        <p15:guide id="15" pos="6471" userDrawn="1">
          <p15:clr>
            <a:srgbClr val="A4A3A4"/>
          </p15:clr>
        </p15:guide>
        <p15:guide id="16" orient="horz" pos="9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утьков Юрий Юрьевич" initials="КЮЮ" lastIdx="4" clrIdx="0">
    <p:extLst>
      <p:ext uri="{19B8F6BF-5375-455C-9EA6-DF929625EA0E}">
        <p15:presenceInfo xmlns:p15="http://schemas.microsoft.com/office/powerpoint/2012/main" userId="S::ykutkov@hse.ru::45dbd1ed-eea1-4925-9fa4-5001421b49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9C63"/>
    <a:srgbClr val="96628C"/>
    <a:srgbClr val="11A0D7"/>
    <a:srgbClr val="E61F3D"/>
    <a:srgbClr val="CD5A5A"/>
    <a:srgbClr val="FFD746"/>
    <a:srgbClr val="0E2D69"/>
    <a:srgbClr val="D9D9D9"/>
    <a:srgbClr val="EB681F"/>
    <a:srgbClr val="234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C21501-8AC7-D24B-9BD4-4AB280FA19DE}" v="6" dt="2021-11-26T18:08:21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/>
    <p:restoredTop sz="94682"/>
  </p:normalViewPr>
  <p:slideViewPr>
    <p:cSldViewPr snapToGrid="0" snapToObjects="1">
      <p:cViewPr>
        <p:scale>
          <a:sx n="75" d="100"/>
          <a:sy n="75" d="100"/>
        </p:scale>
        <p:origin x="232" y="1120"/>
      </p:cViewPr>
      <p:guideLst>
        <p:guide pos="325"/>
        <p:guide pos="1209"/>
        <p:guide pos="2955"/>
        <p:guide pos="2071"/>
        <p:guide pos="3840"/>
        <p:guide pos="4702"/>
        <p:guide pos="5586"/>
        <p:guide pos="7333"/>
        <p:guide orient="horz" pos="3952"/>
        <p:guide pos="6471"/>
        <p:guide orient="horz" pos="9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134" d="100"/>
          <a:sy n="134" d="100"/>
        </p:scale>
        <p:origin x="3648" y="1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1BF4-8B2C-784B-9959-B59A059012C3}" type="datetimeFigureOut">
              <a:rPr lang="en-RU" smtClean="0"/>
              <a:t>5/7/25</a:t>
            </a:fld>
            <a:endParaRPr lang="en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748903-8EB5-294E-A216-6B54B0368783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1731680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id="{313EF906-5BAC-0141-A198-076E155DF9E2}"/>
              </a:ext>
            </a:extLst>
          </p:cNvPr>
          <p:cNvCxnSpPr>
            <a:cxnSpLocks/>
          </p:cNvCxnSpPr>
          <p:nvPr userDrawn="1"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id="{61206A97-26F2-E646-8775-9928FEF465B5}"/>
              </a:ext>
            </a:extLst>
          </p:cNvPr>
          <p:cNvCxnSpPr>
            <a:cxnSpLocks/>
          </p:cNvCxnSpPr>
          <p:nvPr userDrawn="1"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id="{28E0E5F6-C1CA-9B41-B1DB-6E4FB509084D}"/>
              </a:ext>
            </a:extLst>
          </p:cNvPr>
          <p:cNvCxnSpPr>
            <a:cxnSpLocks/>
          </p:cNvCxnSpPr>
          <p:nvPr userDrawn="1"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959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в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328428E-0D3D-6E4B-BAC0-3F63BAF7DB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86CF47C6-D972-9E44-A717-6848F348939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412FEF63-77C0-7C4A-B9BE-4BC0EEEEB78C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C4F550E9-E979-284D-B65F-44E092DD9D0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39D099-B515-F343-BF7A-A95468DA3860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396B1F99-9711-C64F-A7C9-4F1D89E7F11D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9C21DFE9-C3B2-C54E-9275-7776355F73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5A73F99D-6D58-724E-ADB3-150D9B24F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7E89E360-BE39-5041-BAD6-C7B708340A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9" name="Заголовок 31">
            <a:extLst>
              <a:ext uri="{FF2B5EF4-FFF2-40B4-BE49-F238E27FC236}">
                <a16:creationId xmlns:a16="http://schemas.microsoft.com/office/drawing/2014/main" id="{1C20890C-BC1C-0745-9AF3-46700BA27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CA2589F7-4500-024F-8E07-D726629A59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id="{D2CA403A-98E7-6C42-8F44-30AB6622C802}"/>
              </a:ext>
            </a:extLst>
          </p:cNvPr>
          <p:cNvSpPr/>
          <p:nvPr userDrawn="1"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42ABAA5D-E7AB-6E48-9D43-A48178C9BDD4}"/>
              </a:ext>
            </a:extLst>
          </p:cNvPr>
          <p:cNvSpPr/>
          <p:nvPr userDrawn="1"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F185A-8F67-9C42-A7C5-87E483F4FC19}"/>
              </a:ext>
            </a:extLst>
          </p:cNvPr>
          <p:cNvSpPr/>
          <p:nvPr userDrawn="1"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79AE0F6-4E37-6C4D-AF45-824EEE489A15}"/>
              </a:ext>
            </a:extLst>
          </p:cNvPr>
          <p:cNvSpPr/>
          <p:nvPr userDrawn="1"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5" name="Oval 26">
            <a:extLst>
              <a:ext uri="{FF2B5EF4-FFF2-40B4-BE49-F238E27FC236}">
                <a16:creationId xmlns:a16="http://schemas.microsoft.com/office/drawing/2014/main" id="{330C0EA4-7FD1-CE4D-AC95-8C484C5AC790}"/>
              </a:ext>
            </a:extLst>
          </p:cNvPr>
          <p:cNvSpPr/>
          <p:nvPr userDrawn="1"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id="{4C53CF3D-7EFB-DF4F-8EA6-5644574E9AFB}"/>
              </a:ext>
            </a:extLst>
          </p:cNvPr>
          <p:cNvSpPr/>
          <p:nvPr userDrawn="1"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7" name="Oval 33">
            <a:extLst>
              <a:ext uri="{FF2B5EF4-FFF2-40B4-BE49-F238E27FC236}">
                <a16:creationId xmlns:a16="http://schemas.microsoft.com/office/drawing/2014/main" id="{B42CE88A-E9A3-2A4E-BD50-EB37311F39EC}"/>
              </a:ext>
            </a:extLst>
          </p:cNvPr>
          <p:cNvSpPr/>
          <p:nvPr userDrawn="1"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8" name="Oval 34">
            <a:extLst>
              <a:ext uri="{FF2B5EF4-FFF2-40B4-BE49-F238E27FC236}">
                <a16:creationId xmlns:a16="http://schemas.microsoft.com/office/drawing/2014/main" id="{B699EFDF-DB9D-3C4F-9D1F-461508017BDA}"/>
              </a:ext>
            </a:extLst>
          </p:cNvPr>
          <p:cNvSpPr/>
          <p:nvPr userDrawn="1"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9" name="Oval 35">
            <a:extLst>
              <a:ext uri="{FF2B5EF4-FFF2-40B4-BE49-F238E27FC236}">
                <a16:creationId xmlns:a16="http://schemas.microsoft.com/office/drawing/2014/main" id="{5DF3131C-EEA1-5446-B567-C9DA0A2A1AFF}"/>
              </a:ext>
            </a:extLst>
          </p:cNvPr>
          <p:cNvSpPr/>
          <p:nvPr userDrawn="1"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0" name="Oval 36">
            <a:extLst>
              <a:ext uri="{FF2B5EF4-FFF2-40B4-BE49-F238E27FC236}">
                <a16:creationId xmlns:a16="http://schemas.microsoft.com/office/drawing/2014/main" id="{6D03B317-B61D-2945-8C0A-A6EBD87ACD07}"/>
              </a:ext>
            </a:extLst>
          </p:cNvPr>
          <p:cNvSpPr/>
          <p:nvPr userDrawn="1"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9C0266F1-C0B7-624A-A873-5F2C8801E766}"/>
              </a:ext>
            </a:extLst>
          </p:cNvPr>
          <p:cNvSpPr/>
          <p:nvPr userDrawn="1"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id="{30C0C10E-388C-9843-8270-19D471BD3756}"/>
              </a:ext>
            </a:extLst>
          </p:cNvPr>
          <p:cNvSpPr/>
          <p:nvPr userDrawn="1"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3" name="Oval 39">
            <a:extLst>
              <a:ext uri="{FF2B5EF4-FFF2-40B4-BE49-F238E27FC236}">
                <a16:creationId xmlns:a16="http://schemas.microsoft.com/office/drawing/2014/main" id="{87047EA3-79D2-8644-A568-E64AA1D7D370}"/>
              </a:ext>
            </a:extLst>
          </p:cNvPr>
          <p:cNvSpPr/>
          <p:nvPr userDrawn="1"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4" name="Oval 40">
            <a:extLst>
              <a:ext uri="{FF2B5EF4-FFF2-40B4-BE49-F238E27FC236}">
                <a16:creationId xmlns:a16="http://schemas.microsoft.com/office/drawing/2014/main" id="{7F5D1C6B-4E6B-0346-A5DC-C511DB14EFD6}"/>
              </a:ext>
            </a:extLst>
          </p:cNvPr>
          <p:cNvSpPr/>
          <p:nvPr userDrawn="1"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5" name="Oval 41">
            <a:extLst>
              <a:ext uri="{FF2B5EF4-FFF2-40B4-BE49-F238E27FC236}">
                <a16:creationId xmlns:a16="http://schemas.microsoft.com/office/drawing/2014/main" id="{EB421DBA-35DE-2C4F-A89E-27F0998EF4E8}"/>
              </a:ext>
            </a:extLst>
          </p:cNvPr>
          <p:cNvSpPr/>
          <p:nvPr userDrawn="1"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6" name="Oval 42">
            <a:extLst>
              <a:ext uri="{FF2B5EF4-FFF2-40B4-BE49-F238E27FC236}">
                <a16:creationId xmlns:a16="http://schemas.microsoft.com/office/drawing/2014/main" id="{081BD842-A9A1-5B44-81ED-A97BA390032B}"/>
              </a:ext>
            </a:extLst>
          </p:cNvPr>
          <p:cNvSpPr/>
          <p:nvPr userDrawn="1"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7" name="Oval 43">
            <a:extLst>
              <a:ext uri="{FF2B5EF4-FFF2-40B4-BE49-F238E27FC236}">
                <a16:creationId xmlns:a16="http://schemas.microsoft.com/office/drawing/2014/main" id="{036EE7D2-A33A-434C-B272-C82E2CDD4D4D}"/>
              </a:ext>
            </a:extLst>
          </p:cNvPr>
          <p:cNvSpPr/>
          <p:nvPr userDrawn="1"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8" name="Oval 44">
            <a:extLst>
              <a:ext uri="{FF2B5EF4-FFF2-40B4-BE49-F238E27FC236}">
                <a16:creationId xmlns:a16="http://schemas.microsoft.com/office/drawing/2014/main" id="{7DD65DA4-F076-C242-813E-8C17DCABCCFB}"/>
              </a:ext>
            </a:extLst>
          </p:cNvPr>
          <p:cNvSpPr/>
          <p:nvPr userDrawn="1"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9" name="Oval 45">
            <a:extLst>
              <a:ext uri="{FF2B5EF4-FFF2-40B4-BE49-F238E27FC236}">
                <a16:creationId xmlns:a16="http://schemas.microsoft.com/office/drawing/2014/main" id="{8A44D99D-BF66-2848-B460-F59D8ECF5690}"/>
              </a:ext>
            </a:extLst>
          </p:cNvPr>
          <p:cNvSpPr/>
          <p:nvPr userDrawn="1"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0" name="Oval 46">
            <a:extLst>
              <a:ext uri="{FF2B5EF4-FFF2-40B4-BE49-F238E27FC236}">
                <a16:creationId xmlns:a16="http://schemas.microsoft.com/office/drawing/2014/main" id="{9B130CEB-3D74-B647-BA6B-32F7D70FD354}"/>
              </a:ext>
            </a:extLst>
          </p:cNvPr>
          <p:cNvSpPr/>
          <p:nvPr userDrawn="1"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86705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A7FA04E4-3213-8F41-B068-4DC281441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938052A0-3DF0-DC47-B7E0-C20EF981C230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8C6147F0-3CA1-264C-B2B2-F88597196943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2CDF50E-4D58-AF4A-ABFD-140AF88B3681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2171D1-2A5B-7A4A-9760-17CCE51B980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3C71A0C3-CD3E-0748-98E5-6B2507CAB296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9856D01B-EC9A-6047-B7FB-D47084AB3F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83E23342-AC91-354A-9A28-A14FF7BADC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BB1CCE68-8F57-1A41-BC43-633D2EFC80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20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5234703-C735-5D41-99C2-019C7EBECCF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2F59B5-E815-AE43-BAE2-FA594BB42C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5310809" y="2643809"/>
            <a:ext cx="1570383" cy="157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06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con&#10;&#10;Description automatically generated">
            <a:extLst>
              <a:ext uri="{FF2B5EF4-FFF2-40B4-BE49-F238E27FC236}">
                <a16:creationId xmlns:a16="http://schemas.microsoft.com/office/drawing/2014/main" id="{4A1436AC-5F96-2A4F-BFC7-B3442083EB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id="{067DD2ED-246D-7D41-B51F-FED98BF873F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id="{68E8C250-D449-A743-8975-B5BFB04D9744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5">
            <a:extLst>
              <a:ext uri="{FF2B5EF4-FFF2-40B4-BE49-F238E27FC236}">
                <a16:creationId xmlns:a16="http://schemas.microsoft.com/office/drawing/2014/main" id="{DD1C71CA-B883-AF42-959D-BCA5690AAA4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4D3A12E-0E10-C441-81D2-C3C1EB6A053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9" name="Straight Connector 59">
            <a:extLst>
              <a:ext uri="{FF2B5EF4-FFF2-40B4-BE49-F238E27FC236}">
                <a16:creationId xmlns:a16="http://schemas.microsoft.com/office/drawing/2014/main" id="{3447008E-4F3B-FC4E-B96D-3927FAE1ED1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61115A7A-23E5-E442-9551-F72F1CDA57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4653" y="1447790"/>
            <a:ext cx="4325167" cy="4325107"/>
          </a:xfrm>
          <a:solidFill>
            <a:srgbClr val="D9D9D9"/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800" dirty="0">
                <a:solidFill>
                  <a:schemeClr val="tx1"/>
                </a:solidFill>
                <a:latin typeface="HSE Sans" panose="02000000000000000000" pitchFamily="2" charset="0"/>
              </a:rPr>
              <a:t>Чтобы слайд не выглядел пустым, сюда можно поставить иллюстрацию или фотографию</a:t>
            </a:r>
            <a:endParaRPr lang="en-RU" sz="280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id="{9ED7AA97-D972-DF4F-B662-A65F2A544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8" y="1447790"/>
            <a:ext cx="524556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6" name="Текст 35">
            <a:extLst>
              <a:ext uri="{FF2B5EF4-FFF2-40B4-BE49-F238E27FC236}">
                <a16:creationId xmlns:a16="http://schemas.microsoft.com/office/drawing/2014/main" id="{69E35E54-2B19-7441-876F-1C6A84F4F1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5245561" cy="3393234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38" name="Текст 37">
            <a:extLst>
              <a:ext uri="{FF2B5EF4-FFF2-40B4-BE49-F238E27FC236}">
                <a16:creationId xmlns:a16="http://schemas.microsoft.com/office/drawing/2014/main" id="{7FB4A275-856E-364D-8AA4-2071AADC6A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Текст 39">
            <a:extLst>
              <a:ext uri="{FF2B5EF4-FFF2-40B4-BE49-F238E27FC236}">
                <a16:creationId xmlns:a16="http://schemas.microsoft.com/office/drawing/2014/main" id="{58FBA0EA-8BE0-A643-B258-4E5C3446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Текст 39">
            <a:extLst>
              <a:ext uri="{FF2B5EF4-FFF2-40B4-BE49-F238E27FC236}">
                <a16:creationId xmlns:a16="http://schemas.microsoft.com/office/drawing/2014/main" id="{0BEC062F-1BEB-DE4C-B7EE-C552C9D45F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2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FDC66DB8-29BC-5940-A721-40F1002145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DE27C859-478F-3648-8A9D-2C85DBDCAC0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58EA1144-CFD8-1D47-B430-7014F576043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96EDC73C-5A3C-014E-8E52-04CAFCA9B20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E88681-53A8-3B45-B80A-372EDFB53883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EDA7D8BF-DF37-704F-B77F-7E40752ACE25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5026DBD8-54A3-1446-9D3B-BA2B3846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E8AA3569-5054-7D47-AB14-BCFB0440D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Заголовок 31">
            <a:extLst>
              <a:ext uri="{FF2B5EF4-FFF2-40B4-BE49-F238E27FC236}">
                <a16:creationId xmlns:a16="http://schemas.microsoft.com/office/drawing/2014/main" id="{76942483-EB13-0A4B-8060-DB65024C2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66FAD63B-F743-0F47-BBE3-D773176670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11057971" cy="3745092"/>
          </a:xfrm>
        </p:spPr>
        <p:txBody>
          <a:bodyPr lIns="0" tIns="0" rIns="0" numCol="3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</p:txBody>
      </p:sp>
      <p:sp>
        <p:nvSpPr>
          <p:cNvPr id="18" name="Текст 39">
            <a:extLst>
              <a:ext uri="{FF2B5EF4-FFF2-40B4-BE49-F238E27FC236}">
                <a16:creationId xmlns:a16="http://schemas.microsoft.com/office/drawing/2014/main" id="{8A048480-30C9-044E-8C2E-0F67398FEE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183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0E78CA68-7A0C-CF41-9AC6-A547FB9EC3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45DC512A-A23B-B24D-A1F6-6793976867CF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21F91649-DF0F-5F45-A43B-2CED9ACDD04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3137B760-1A50-1845-B7F2-1EF31C71C72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ECCF8F-5855-7943-B503-5573887A534D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FB81B23D-CDD8-E64C-9887-3540F7EE1C4B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C2D710AE-3CBE-5940-A7EB-F96132E65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FCC5A33D-0A3C-F140-B745-367744A5F3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5163BE0A-A745-414A-AF21-D968BD69D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B3D47CF6-5FC1-2346-8894-A7CC39063D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CD14B8F3-89C2-9F45-809E-D1EAF85AC5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9892" y="2379663"/>
            <a:ext cx="5383968" cy="3451794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это часто не рекомендуется.</a:t>
            </a:r>
          </a:p>
          <a:p>
            <a:pPr lvl="0"/>
            <a:endParaRPr lang="ru-RU" dirty="0"/>
          </a:p>
        </p:txBody>
      </p:sp>
      <p:sp>
        <p:nvSpPr>
          <p:cNvPr id="24" name="Текст 39">
            <a:extLst>
              <a:ext uri="{FF2B5EF4-FFF2-40B4-BE49-F238E27FC236}">
                <a16:creationId xmlns:a16="http://schemas.microsoft.com/office/drawing/2014/main" id="{3BE4279A-8109-B244-B721-18F10C696B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5" name="Заголовок 31">
            <a:extLst>
              <a:ext uri="{FF2B5EF4-FFF2-40B4-BE49-F238E27FC236}">
                <a16:creationId xmlns:a16="http://schemas.microsoft.com/office/drawing/2014/main" id="{B32DC3D4-97A5-3E4F-A29B-422D5E3129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795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E89D752-CAC6-0943-9A3D-4C52DBF50C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64D89E64-93BB-044D-B3D4-8F2679C5CA4C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D0C3B169-866D-C645-AF76-00F8C2A97E9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FDDF48AB-D8AE-0E42-A544-8EA5B8744778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6DF89EC-1E7C-3B40-85F4-6D19A7D29AC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019D6862-BD52-734D-9E19-38C147CA2D2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A9BD5ADD-B3F2-C342-82F7-83683F040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4F15CBC0-FC8B-744E-95A7-C9863CDC3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BC3B54AA-A0BD-E646-B3B7-C0E724D26D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B3F16318-C9C3-B948-A508-4BC53D0B7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Текст 35">
            <a:extLst>
              <a:ext uri="{FF2B5EF4-FFF2-40B4-BE49-F238E27FC236}">
                <a16:creationId xmlns:a16="http://schemas.microsoft.com/office/drawing/2014/main" id="{23B3E5FB-BBCE-4149-AD9A-8CAB06CC9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19" name="Текст 35">
            <a:extLst>
              <a:ext uri="{FF2B5EF4-FFF2-40B4-BE49-F238E27FC236}">
                <a16:creationId xmlns:a16="http://schemas.microsoft.com/office/drawing/2014/main" id="{658542D3-7E45-6E46-8039-27C4C43DD6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57965DCA-4776-7546-97FD-A69317A34C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711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11D7C3EB-CCEB-E142-9753-8B2D75A0A8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527C9F89-51CC-D243-9351-73AB081DB944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F09EE119-6C80-E846-95F9-BB3907664128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C0A681B-44BF-6A46-98D8-483EF13B9114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5A5D7C-EB12-9D4D-A99A-4B26C81B738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D4C3D74D-BE91-9547-ADCA-ACCE93C1878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3E0AB43B-5E98-6042-A282-C61E0C5A37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7388A8DF-D130-5445-A3F8-F96E1202BA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02CBC466-1703-7541-94E4-AC76F4E6D9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5812BF3C-1D24-3640-84D2-BFFCA525AE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BCBBDD44-9DC9-F74E-979F-120A7BBD4EE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7C68DF7B-E804-E44B-83DF-5DC36AF76F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8" y="1447064"/>
            <a:ext cx="4322762" cy="703205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внимание, что название графика 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8" name="Текст 35">
            <a:extLst>
              <a:ext uri="{FF2B5EF4-FFF2-40B4-BE49-F238E27FC236}">
                <a16:creationId xmlns:a16="http://schemas.microsoft.com/office/drawing/2014/main" id="{89E931D8-2901-A54D-86EA-096E47B818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889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фр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con&#10;&#10;Description automatically generated">
            <a:extLst>
              <a:ext uri="{FF2B5EF4-FFF2-40B4-BE49-F238E27FC236}">
                <a16:creationId xmlns:a16="http://schemas.microsoft.com/office/drawing/2014/main" id="{E9A64721-E55E-8749-B29E-51DD895593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7" name="Straight Connector 19">
            <a:extLst>
              <a:ext uri="{FF2B5EF4-FFF2-40B4-BE49-F238E27FC236}">
                <a16:creationId xmlns:a16="http://schemas.microsoft.com/office/drawing/2014/main" id="{B0C162B7-B84F-874A-960E-31F512518C6E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id="{1CB321BB-9FE3-294F-85D8-AA7DC75CA4AF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0A610A45-8712-8A45-AFB3-931CF468EC3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460EF6-ECAD-8941-8132-1B3E005D606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41AE56A2-5FAA-FD44-AE1A-338E1E304184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37">
            <a:extLst>
              <a:ext uri="{FF2B5EF4-FFF2-40B4-BE49-F238E27FC236}">
                <a16:creationId xmlns:a16="http://schemas.microsoft.com/office/drawing/2014/main" id="{D9986185-6D5E-FD48-A5CA-AF2D5B58A3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Текст 39">
            <a:extLst>
              <a:ext uri="{FF2B5EF4-FFF2-40B4-BE49-F238E27FC236}">
                <a16:creationId xmlns:a16="http://schemas.microsoft.com/office/drawing/2014/main" id="{5DBFD327-E3A8-944A-AABF-7D813AD0F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D206FCE0-05C3-2C45-A7D6-1FC287C017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3B28B62E-5EE9-834C-9BB6-BD66079B81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4" name="Текст 35">
            <a:extLst>
              <a:ext uri="{FF2B5EF4-FFF2-40B4-BE49-F238E27FC236}">
                <a16:creationId xmlns:a16="http://schemas.microsoft.com/office/drawing/2014/main" id="{621215DE-C1FD-2B4C-B236-AF679CF906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5076" y="4103994"/>
            <a:ext cx="2758143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5" name="Текст 35">
            <a:extLst>
              <a:ext uri="{FF2B5EF4-FFF2-40B4-BE49-F238E27FC236}">
                <a16:creationId xmlns:a16="http://schemas.microsoft.com/office/drawing/2014/main" id="{8BC2F90D-0CE0-574C-A7C1-EAA3E6F1A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47007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6" name="Текст 35">
            <a:extLst>
              <a:ext uri="{FF2B5EF4-FFF2-40B4-BE49-F238E27FC236}">
                <a16:creationId xmlns:a16="http://schemas.microsoft.com/office/drawing/2014/main" id="{239E188B-2696-8A48-9F8A-36223EEF61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8938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379BF4C6-F899-294C-B88E-8363AFBEEC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076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152</a:t>
            </a:r>
            <a:endParaRPr lang="ru-RU" dirty="0"/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id="{DE7F352B-F6D9-B545-A835-443A55956E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7007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95</a:t>
            </a:r>
            <a:endParaRPr lang="ru-RU" dirty="0"/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id="{D1D5AF9F-C1B0-7842-8789-1DB8963D98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8938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284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05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C5425806-16DD-844E-927C-26E7143A9E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479746FF-3282-DF46-9D7C-D80431604A55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1">
            <a:extLst>
              <a:ext uri="{FF2B5EF4-FFF2-40B4-BE49-F238E27FC236}">
                <a16:creationId xmlns:a16="http://schemas.microsoft.com/office/drawing/2014/main" id="{51B44297-B0E7-D74D-B291-D39A0D468B42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0EA4A057-F0CB-E04F-B472-4A1ABFB64C66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4502F5-56EE-354B-A3B1-E79F8B00517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0" name="Straight Connector 59">
            <a:extLst>
              <a:ext uri="{FF2B5EF4-FFF2-40B4-BE49-F238E27FC236}">
                <a16:creationId xmlns:a16="http://schemas.microsoft.com/office/drawing/2014/main" id="{A80E0956-5C10-CC40-A426-CBD2E0C4158E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37">
            <a:extLst>
              <a:ext uri="{FF2B5EF4-FFF2-40B4-BE49-F238E27FC236}">
                <a16:creationId xmlns:a16="http://schemas.microsoft.com/office/drawing/2014/main" id="{6EC59AAD-5962-8D49-BF4D-7DA5D5730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2" name="Текст 39">
            <a:extLst>
              <a:ext uri="{FF2B5EF4-FFF2-40B4-BE49-F238E27FC236}">
                <a16:creationId xmlns:a16="http://schemas.microsoft.com/office/drawing/2014/main" id="{49041ACC-EEF4-D34B-A7DE-87B1AF2ED3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BF93B2CC-81A4-0943-AF6C-C8657679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22">
            <a:extLst>
              <a:ext uri="{FF2B5EF4-FFF2-40B4-BE49-F238E27FC236}">
                <a16:creationId xmlns:a16="http://schemas.microsoft.com/office/drawing/2014/main" id="{51340CB4-0355-3640-A212-F684523CD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5"/>
            <a:ext cx="11058065" cy="30777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8C6F2EA4-CEDC-324C-9C06-8713118041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19" name="Таблица 18">
            <a:extLst>
              <a:ext uri="{FF2B5EF4-FFF2-40B4-BE49-F238E27FC236}">
                <a16:creationId xmlns:a16="http://schemas.microsoft.com/office/drawing/2014/main" id="{7B291085-A9B9-D842-B1A7-96258FAF012C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1984076"/>
            <a:ext cx="11058527" cy="3519576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16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259ABC72-D738-1143-BF2A-D85AE9A4F7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237A1E42-2FC3-8841-8C41-992C5BC2368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47503EA0-3883-E24D-9EB8-7B617518292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E0144DF2-9891-324D-B34E-AFA025FBCBF9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33F65D6-1072-F140-B6A5-758D7B595A9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5F1F09D4-22FA-7B4B-9488-F8FDDCC2D44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44D0326E-FD7A-3541-A998-62A1C30E27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279CCCA0-F959-5245-8321-106D3C5E83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8B839C6B-8494-8841-9714-4C8F710F84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8" name="Текст 22">
            <a:extLst>
              <a:ext uri="{FF2B5EF4-FFF2-40B4-BE49-F238E27FC236}">
                <a16:creationId xmlns:a16="http://schemas.microsoft.com/office/drawing/2014/main" id="{4D940599-2B77-CE47-91E6-CDB51ADE18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4"/>
            <a:ext cx="7617877" cy="5370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id="{A7333712-9DED-4F4B-B209-2F13075ED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20" name="Таблица 18">
            <a:extLst>
              <a:ext uri="{FF2B5EF4-FFF2-40B4-BE49-F238E27FC236}">
                <a16:creationId xmlns:a16="http://schemas.microsoft.com/office/drawing/2014/main" id="{DD467C42-8209-B740-8419-DBB6A6F7D5EE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2208362"/>
            <a:ext cx="7617895" cy="3295290"/>
          </a:xfrm>
        </p:spPr>
        <p:txBody>
          <a:bodyPr/>
          <a:lstStyle/>
          <a:p>
            <a:endParaRPr lang="ru-RU"/>
          </a:p>
        </p:txBody>
      </p:sp>
      <p:sp>
        <p:nvSpPr>
          <p:cNvPr id="21" name="Текст 35">
            <a:extLst>
              <a:ext uri="{FF2B5EF4-FFF2-40B4-BE49-F238E27FC236}">
                <a16:creationId xmlns:a16="http://schemas.microsoft.com/office/drawing/2014/main" id="{B4309850-76EA-224C-A9E2-B6BBDBF99D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86807" y="2208363"/>
            <a:ext cx="2930666" cy="2570672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3DFB-8595-A44B-9F09-A50FA310E559}" type="datetimeFigureOut">
              <a:rPr lang="en-RU" smtClean="0"/>
              <a:t>5/7/25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57850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4" r:id="rId7"/>
    <p:sldLayoutId id="2147483655" r:id="rId8"/>
    <p:sldLayoutId id="2147483656" r:id="rId9"/>
    <p:sldLayoutId id="2147483658" r:id="rId10"/>
    <p:sldLayoutId id="2147483657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cs.hse.ru/mirror/pubs/share/993745809.pdf" TargetMode="Externa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cs.hse.ru/mirror/pubs/share/993745809.pdf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0" i="0" dirty="0">
                <a:effectLst/>
                <a:latin typeface="fkGroteskNeue"/>
              </a:rPr>
              <a:t>Апробация алгоритма </a:t>
            </a:r>
            <a:r>
              <a:rPr lang="en" sz="2400" b="0" i="0" dirty="0">
                <a:effectLst/>
                <a:latin typeface="fkGroteskNeue"/>
              </a:rPr>
              <a:t>SDA </a:t>
            </a:r>
            <a:r>
              <a:rPr lang="ru-RU" sz="2400" b="0" i="0" dirty="0">
                <a:effectLst/>
                <a:latin typeface="fkGroteskNeue"/>
              </a:rPr>
              <a:t>на данных тактильного воображения</a:t>
            </a:r>
            <a:br>
              <a:rPr lang="ru-RU" sz="2400" b="0" i="0" dirty="0">
                <a:effectLst/>
                <a:latin typeface="fkGroteskNeue"/>
              </a:rPr>
            </a:br>
            <a:br>
              <a:rPr lang="ru-RU" sz="2400" b="0" i="0" dirty="0">
                <a:effectLst/>
                <a:latin typeface="fkGroteskNeue"/>
              </a:rPr>
            </a:br>
            <a:r>
              <a:rPr lang="en" sz="2400" b="0" i="0" dirty="0">
                <a:effectLst/>
                <a:latin typeface="fkGroteskNeue"/>
              </a:rPr>
              <a:t> Validation of the SDA Algorithm on Tactile Imagery Data</a:t>
            </a:r>
            <a:br>
              <a:rPr lang="ru-RU" sz="2400" b="0" i="0" dirty="0">
                <a:effectLst/>
                <a:latin typeface="fkGroteskNeue"/>
              </a:rPr>
            </a:br>
            <a:endParaRPr lang="ru-RU" sz="24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Факультет компьютерных наук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ru-RU" dirty="0"/>
              <a:t>Москва, 2025</a:t>
            </a:r>
          </a:p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44AFB2BF-A7AB-5648-ADCD-2A7F1BD358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27967" y="4605867"/>
            <a:ext cx="7625267" cy="871907"/>
          </a:xfrm>
        </p:spPr>
        <p:txBody>
          <a:bodyPr>
            <a:normAutofit/>
          </a:bodyPr>
          <a:lstStyle/>
          <a:p>
            <a:r>
              <a:rPr lang="ru-RU" b="0" i="0" dirty="0">
                <a:effectLst/>
                <a:latin typeface="fkGroteskNeue"/>
              </a:rPr>
              <a:t>Исследовательский проект</a:t>
            </a:r>
            <a:endParaRPr lang="en-US" b="0" i="0" dirty="0">
              <a:effectLst/>
              <a:latin typeface="fkGroteskNeue"/>
            </a:endParaRPr>
          </a:p>
          <a:p>
            <a:pPr algn="l"/>
            <a:r>
              <a:rPr lang="ru-RU" b="0" i="0" dirty="0">
                <a:effectLst/>
                <a:latin typeface="fkGroteskNeue"/>
              </a:rPr>
              <a:t>Автор: Нелипович Софья Олеговна, группа БПМИ223</a:t>
            </a:r>
            <a:endParaRPr lang="en-US" dirty="0">
              <a:latin typeface="fkGroteskNeue"/>
            </a:endParaRPr>
          </a:p>
          <a:p>
            <a:pPr algn="l"/>
            <a:r>
              <a:rPr lang="ru-RU" b="0" i="0" dirty="0">
                <a:effectLst/>
                <a:latin typeface="fkGroteskNeue"/>
              </a:rPr>
              <a:t>Руководитель: Чернышев Всеволод Леонидович, доцент, к.ф.-м.н.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325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248B7D-7EA9-7FD9-38E9-39CEB5A22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11C39923-861D-B40C-82D8-F30516E121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33005F5-8F79-D68A-1021-20A6C9D1F9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138263-5FCB-0793-6F6F-36D7CD850E2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algn="l">
              <a:buNone/>
            </a:pPr>
            <a:r>
              <a:rPr lang="ru-RU" b="0" i="0" dirty="0">
                <a:effectLst/>
                <a:latin typeface="fkGroteskNeue"/>
              </a:rPr>
              <a:t>Выбор средств реализации, данные для эксперимента, метрики</a:t>
            </a:r>
            <a:br>
              <a:rPr lang="ru-RU" dirty="0"/>
            </a:br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6DE4DCD-E8BB-35F0-20BA-AD3BC2332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ru-RU" sz="2400" b="1" dirty="0"/>
              <a:t>Выбор средств реализации, данные для эксперимента, метрики</a:t>
            </a:r>
            <a:endParaRPr lang="ru-RU" b="0" i="0" dirty="0">
              <a:effectLst/>
              <a:latin typeface="fkGroteskNeue"/>
            </a:endParaRP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EB0A000A-A890-E31F-79E1-6FF99FE8E2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8" y="2052434"/>
            <a:ext cx="6244989" cy="357390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5400" b="1" dirty="0"/>
              <a:t>Данные для анализа:</a:t>
            </a:r>
            <a:endParaRPr lang="ru-RU" sz="5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/>
              <a:t> ЭЭГ-записи 22 здоровых добровольцев (средний возраст 24.5 ± 3.3 года)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/>
              <a:t> Два состояния: покой (</a:t>
            </a:r>
            <a:r>
              <a:rPr lang="en" sz="5400" dirty="0"/>
              <a:t>rest) </a:t>
            </a:r>
            <a:r>
              <a:rPr lang="ru-RU" sz="5400" dirty="0"/>
              <a:t>и тактильное воображение/стимуляция (</a:t>
            </a:r>
            <a:r>
              <a:rPr lang="en" sz="5400" dirty="0"/>
              <a:t>TI/TS)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/>
              <a:t> Длительность эпох: 6 секунд для каждого состояния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/>
              <a:t> Частота дискретизации: 500 Гц</a:t>
            </a:r>
          </a:p>
          <a:p>
            <a:pPr>
              <a:buNone/>
            </a:pPr>
            <a:r>
              <a:rPr lang="ru-RU" sz="5400" b="1" dirty="0"/>
              <a:t>Предобработка данных:</a:t>
            </a:r>
            <a:endParaRPr lang="ru-RU" sz="54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/>
              <a:t> Полосовая фильтрация (5-250 Гц)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/>
              <a:t> Удаление артефактов с помощью </a:t>
            </a:r>
            <a:r>
              <a:rPr lang="en" sz="5400" dirty="0"/>
              <a:t>ICA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/>
              <a:t> Разбиение на эпохи по 1 секунде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5400" dirty="0"/>
              <a:t> Нормализация признаков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0C18AD-82A2-80D5-A198-7D2CDA76A5E1}"/>
              </a:ext>
            </a:extLst>
          </p:cNvPr>
          <p:cNvSpPr txBox="1"/>
          <p:nvPr/>
        </p:nvSpPr>
        <p:spPr>
          <a:xfrm>
            <a:off x="6096000" y="3225473"/>
            <a:ext cx="6101542" cy="3359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Метрики оценки качества: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E2D69"/>
              </a:solidFill>
              <a:effectLst/>
              <a:uLnTx/>
              <a:uFillTx/>
              <a:latin typeface="HSE Sans" panose="020000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 Силуэтный коэффициент (</a:t>
            </a: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Silhouette Score) -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оценка плотности и разделения кластеров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 Индекс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Калински-Харабаса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 (</a:t>
            </a:r>
            <a:r>
              <a:rPr kumimoji="0" lang="en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Calinski-Harabasz</a:t>
            </a: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) -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отношение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межкластерной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 и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внутрикластерной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 дисперсии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 Индекс Дэвиса-Болдуина (</a:t>
            </a: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Davies-Bouldin) -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компактность и разделимость кластеров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Критерии выбора оптимального разбиения: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E2D69"/>
              </a:solidFill>
              <a:effectLst/>
              <a:uLnTx/>
              <a:uFillTx/>
              <a:latin typeface="HSE Sans" panose="02000000000000000000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 Максимизация </a:t>
            </a: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Silhouette Score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 Минимизация </a:t>
            </a:r>
            <a:r>
              <a:rPr kumimoji="0" lang="en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Davies-Bouldin Index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E2D69"/>
                </a:solidFill>
                <a:effectLst/>
                <a:uLnTx/>
                <a:uFillTx/>
                <a:latin typeface="HSE Sans" panose="02000000000000000000" pitchFamily="2" charset="0"/>
                <a:ea typeface="+mn-ea"/>
                <a:cs typeface="+mn-cs"/>
              </a:rPr>
              <a:t> Экспертная интерпретация выделенных этапов</a:t>
            </a:r>
          </a:p>
        </p:txBody>
      </p:sp>
    </p:spTree>
    <p:extLst>
      <p:ext uri="{BB962C8B-B14F-4D97-AF65-F5344CB8AC3E}">
        <p14:creationId xmlns:p14="http://schemas.microsoft.com/office/powerpoint/2010/main" val="3432013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12E35-A20F-1BE8-15AF-4A2113585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883F4ACA-51EA-C4C2-E898-3464621E75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CA4961-478C-BB68-26E6-04EE45EA4B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CB706A8-9357-C680-BEDF-C63B4E12582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sz="1000" b="1" dirty="0"/>
              <a:t>Особенности реализации и результаты экспериментов</a:t>
            </a:r>
            <a:endParaRPr lang="ru-RU" sz="1000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5D2D100-DDA5-266F-6896-6D06181B4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/>
              <a:t>Особенности реализации и результаты экспериментов</a:t>
            </a:r>
            <a:endParaRPr lang="ru-RU" sz="24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DD2D9ED9-3D4A-63AD-F9A1-F05E6513D5D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8" y="2052434"/>
            <a:ext cx="11020204" cy="35739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dirty="0"/>
              <a:t>Для анализа использовались ЭЭГ-сигналы двух состояний: покой и тактильное воображение, предварительно очищенные и разбитые на эпохи по 1 секунде.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400" dirty="0"/>
              <a:t> Признаки: спектральная плотность мощности (</a:t>
            </a:r>
            <a:r>
              <a:rPr lang="en" sz="1400" dirty="0"/>
              <a:t>PSD) </a:t>
            </a:r>
            <a:r>
              <a:rPr lang="ru-RU" sz="1400" dirty="0"/>
              <a:t>по 5 диапазонам, когерентность и </a:t>
            </a:r>
            <a:r>
              <a:rPr lang="en" sz="1400" dirty="0"/>
              <a:t>PLV </a:t>
            </a:r>
            <a:r>
              <a:rPr lang="ru-RU" sz="1400" dirty="0"/>
              <a:t>между каналами.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400" dirty="0"/>
              <a:t> Перебор </a:t>
            </a:r>
            <a:r>
              <a:rPr lang="ru-RU" sz="1400" dirty="0" err="1"/>
              <a:t>гиперпараметров</a:t>
            </a:r>
            <a:r>
              <a:rPr lang="ru-RU" sz="1400" dirty="0"/>
              <a:t> </a:t>
            </a:r>
            <a:r>
              <a:rPr lang="en" sz="1400" dirty="0"/>
              <a:t>SDA </a:t>
            </a:r>
            <a:r>
              <a:rPr lang="ru-RU" sz="1400" dirty="0"/>
              <a:t>позволил подобрать оптимальные параметры сегментации для каждого сегмента данных.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400" dirty="0"/>
              <a:t> Качество сегментации оценивалось по метрикам </a:t>
            </a:r>
            <a:r>
              <a:rPr lang="en" sz="1400" dirty="0"/>
              <a:t>Silhouette, </a:t>
            </a:r>
            <a:r>
              <a:rPr lang="en" sz="1400" dirty="0" err="1"/>
              <a:t>Calinski-Harabasz</a:t>
            </a:r>
            <a:r>
              <a:rPr lang="en" sz="1400" dirty="0"/>
              <a:t>, Davies-Bouldin </a:t>
            </a:r>
            <a:r>
              <a:rPr lang="ru-RU" sz="1400" dirty="0"/>
              <a:t>и их </a:t>
            </a:r>
            <a:r>
              <a:rPr lang="en" sz="1400" dirty="0"/>
              <a:t>state-adapted </a:t>
            </a:r>
            <a:r>
              <a:rPr lang="ru-RU" sz="1400" dirty="0"/>
              <a:t>вариантам.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400" dirty="0"/>
              <a:t> </a:t>
            </a:r>
            <a:r>
              <a:rPr lang="en" sz="1400" dirty="0"/>
              <a:t>SDA </a:t>
            </a:r>
            <a:r>
              <a:rPr lang="ru-RU" sz="1400" dirty="0"/>
              <a:t>хорошо выделяет крупные изменения в активности мозга, часто совпадая с экспертной разметкой по основным переходам.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400" dirty="0"/>
              <a:t> В ряде сегментов алгоритм выделяет меньше границ, чем эксперт, но обеспечивает высокое качество кластеризации по метрикам.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400" dirty="0"/>
              <a:t> Визуализация результатов показывает, что автоматические границы часто соответствуют заметным изменениям в структуре сигнала, однако менее чувствительны к частым и слабо выраженным переходам.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400" dirty="0"/>
              <a:t> Лучшие результаты достигаются при сочетании автоматической сегментации </a:t>
            </a:r>
            <a:r>
              <a:rPr lang="en" sz="1400" dirty="0"/>
              <a:t>SDA </a:t>
            </a:r>
            <a:r>
              <a:rPr lang="ru-RU" sz="1400" dirty="0"/>
              <a:t>и экспертной корректировки1.</a:t>
            </a:r>
          </a:p>
        </p:txBody>
      </p:sp>
    </p:spTree>
    <p:extLst>
      <p:ext uri="{BB962C8B-B14F-4D97-AF65-F5344CB8AC3E}">
        <p14:creationId xmlns:p14="http://schemas.microsoft.com/office/powerpoint/2010/main" val="2826307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0A717-0770-09B8-0E73-5D1AF6864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5DFAE14B-3CF7-9698-51A2-9F38A3E6C2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98716E0-8AA5-10DE-AA66-B0CD06044FA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8D9F89D-7E1D-D2AE-53C7-64C8ABABE4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sz="1000" b="1" dirty="0"/>
              <a:t>Основные результаты и выводы</a:t>
            </a:r>
            <a:endParaRPr lang="ru-RU" sz="1000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A25945E9-7BF8-031B-9CF4-2D65CF14C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/>
              <a:t>Основные результаты и выводы</a:t>
            </a:r>
            <a:endParaRPr lang="ru-RU" sz="24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E73A7ABA-7181-9FCB-5EE6-83C2CD927D0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8" y="2052434"/>
            <a:ext cx="11020204" cy="35739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" sz="1600" dirty="0"/>
              <a:t>SDA </a:t>
            </a:r>
            <a:r>
              <a:rPr lang="ru-RU" sz="1600" dirty="0"/>
              <a:t>эффективно сегментирует ЭЭГ-сигналы, выявляя наиболее значимые переходы между функциональными состояниями мозга.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Алгоритм надежно выделяет крупные изменения активности мозга с высокими показателями метрик (</a:t>
            </a:r>
            <a:r>
              <a:rPr lang="en" sz="1600" dirty="0"/>
              <a:t>Silhouette score 0.27-0.61).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</a:t>
            </a:r>
            <a:r>
              <a:rPr lang="en" sz="1600" dirty="0"/>
              <a:t>SDA </a:t>
            </a:r>
            <a:r>
              <a:rPr lang="ru-RU" sz="1600" dirty="0"/>
              <a:t>как правило выделяет меньше границ, чем эксперт, фокусируясь на наиболее выраженных переходах.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Наилучшее соответствие экспертной разметке наблюдается в сегментах с четкими, выраженными переходами между состояниями.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Высокие значения метрик кластеризации не всегда гарантируют совпадение с экспертной разметкой.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Интересное наблюдение: сегменты с наивысшими метриками качества (например, 300-360 с) могут значительно расходиться с экспертной оценкой, что указывает на способность алгоритма выявлять иные, статистически значимые паттерны.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Оптимальный подход: сочетание автоматической сегментации </a:t>
            </a:r>
            <a:r>
              <a:rPr lang="en" sz="1600" dirty="0"/>
              <a:t>SDA </a:t>
            </a:r>
            <a:r>
              <a:rPr lang="ru-RU" sz="1600" dirty="0"/>
              <a:t>как первого этапа с последующей экспертной корректировкой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4042679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59292-D823-64F9-6060-5018A110A8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77B8131B-CBD5-F9E0-914A-5F8464F9CA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D4669C-20F6-C544-F1E6-FB09AA3E2C9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51E457C-BBB7-E72D-5050-78592C0D3D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sz="1000" b="1" dirty="0"/>
              <a:t>Основные результаты и выводы</a:t>
            </a:r>
            <a:endParaRPr lang="ru-RU" sz="1000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75F1FC1-2E72-97B1-5F31-BEA113310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/>
              <a:t>Основные результаты и выводы</a:t>
            </a:r>
            <a:endParaRPr lang="ru-RU" sz="24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8FA447BD-9BE1-3436-82B6-3D0A81173F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8" y="2052434"/>
            <a:ext cx="11020204" cy="357390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" sz="1600" dirty="0"/>
              <a:t>SDA </a:t>
            </a:r>
            <a:r>
              <a:rPr lang="ru-RU" sz="1600" dirty="0"/>
              <a:t>эффективно сегментирует ЭЭГ-сигналы, выявляя наиболее значимые переходы между функциональными состояниями мозга.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Алгоритм надежно выделяет крупные изменения активности мозга с высокими показателями метрик (</a:t>
            </a:r>
            <a:r>
              <a:rPr lang="en" sz="1600" dirty="0"/>
              <a:t>Silhouette score 0.27-0.61).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</a:t>
            </a:r>
            <a:r>
              <a:rPr lang="en" sz="1600" dirty="0"/>
              <a:t>SDA </a:t>
            </a:r>
            <a:r>
              <a:rPr lang="ru-RU" sz="1600" dirty="0"/>
              <a:t>как правило выделяет меньше границ, чем эксперт, фокусируясь на наиболее выраженных переходах.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Наилучшее соответствие экспертной разметке наблюдается в сегментах с четкими, выраженными переходами между состояниями.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Высокие значения метрик кластеризации не всегда гарантируют совпадение с экспертной разметкой.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Интересное наблюдение: сегменты с наивысшими метриками качества (например, 300-360 с) могут значительно расходиться с экспертной оценкой, что указывает на способность алгоритма выявлять иные, статистически значимые паттерны.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600" dirty="0"/>
              <a:t> Оптимальный подход: сочетание автоматической сегментации </a:t>
            </a:r>
            <a:r>
              <a:rPr lang="en" sz="1600" dirty="0"/>
              <a:t>SDA </a:t>
            </a:r>
            <a:r>
              <a:rPr lang="ru-RU" sz="1600" dirty="0"/>
              <a:t>как первого этапа с последующей экспертной корректировкой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3638669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0EFFC-DADB-7023-C901-A27B33F80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C75B4833-D9E7-19D7-CFB2-BEB30092DB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A6C3D1-7DEB-5C16-7672-74F093A2EC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FD141DD-8AB8-0845-AF26-950137051E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sz="1000" b="1" dirty="0"/>
              <a:t>Направления дальнейшей работы</a:t>
            </a:r>
            <a:endParaRPr lang="ru-RU" sz="1000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FEEBE10-E0BF-5F6C-2617-EE0C9E638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/>
              <a:t>Направления дальнейшей работы</a:t>
            </a:r>
            <a:endParaRPr lang="ru-RU" sz="24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C91928D4-F2E8-A3FE-0A3D-20F611E0F7F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8" y="2052434"/>
            <a:ext cx="11020204" cy="42568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/>
              <a:t>Оптимизация </a:t>
            </a:r>
            <a:r>
              <a:rPr lang="ru-RU" sz="2000" dirty="0" err="1"/>
              <a:t>гиперпараметров</a:t>
            </a:r>
            <a:r>
              <a:rPr lang="ru-RU" sz="2000" dirty="0"/>
              <a:t> и улучшение методов признакового описания ЭЭГ для повышения качества сегментации</a:t>
            </a:r>
            <a:r>
              <a:rPr lang="ru-RU" sz="2000" dirty="0">
                <a:hlinkClick r:id="rId2"/>
              </a:rPr>
              <a:t>5</a:t>
            </a:r>
            <a:r>
              <a:rPr lang="ru-RU" sz="2000" dirty="0"/>
              <a:t>1.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 Разработка и интеграция новых признаков и метрик, учитывающих сложную динамику ЭЭГ.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 Применение </a:t>
            </a:r>
            <a:r>
              <a:rPr lang="en" sz="2000" dirty="0"/>
              <a:t>SDA </a:t>
            </a:r>
            <a:r>
              <a:rPr lang="ru-RU" sz="2000" dirty="0"/>
              <a:t>к более длительным и разнообразным записям, а также к другим типам нейрофизиологических данных (например, ФМРТ)1.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 Автоматизация экспертной интерпретации выделенных состояний и создание удобных инструментов визуализации результатов.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 Использование полученных результатов для более точного анализа и мониторинга функциональных состояний мозга в нейронауке и клинической практике.</a:t>
            </a:r>
          </a:p>
        </p:txBody>
      </p:sp>
    </p:spTree>
    <p:extLst>
      <p:ext uri="{BB962C8B-B14F-4D97-AF65-F5344CB8AC3E}">
        <p14:creationId xmlns:p14="http://schemas.microsoft.com/office/powerpoint/2010/main" val="31973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9EC94B-2E7F-E98C-F3D0-289CCF4B9D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15340F8D-0BD3-AD40-23EB-8862FCC7C6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EF14DB0-B624-CB51-73D3-E9BD682477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CD4762-C949-414D-595D-7D31653C2D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sz="1000" b="1" dirty="0"/>
              <a:t>Направления дальнейшей работы</a:t>
            </a:r>
            <a:endParaRPr lang="ru-RU" sz="1000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663A997-BA25-9D9C-74D4-11AEEC3AD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/>
              <a:t>Направления дальнейшей работы</a:t>
            </a:r>
            <a:endParaRPr lang="ru-RU" sz="24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63F0BEF-D745-8102-B3DA-8A602FE44E5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8" y="2052434"/>
            <a:ext cx="11020204" cy="42568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dirty="0"/>
              <a:t>Оптимизация </a:t>
            </a:r>
            <a:r>
              <a:rPr lang="ru-RU" sz="2000" dirty="0" err="1"/>
              <a:t>гиперпараметров</a:t>
            </a:r>
            <a:r>
              <a:rPr lang="ru-RU" sz="2000" dirty="0"/>
              <a:t> и улучшение методов признакового описания ЭЭГ для повышения качества сегментации</a:t>
            </a:r>
            <a:r>
              <a:rPr lang="ru-RU" sz="2000" dirty="0">
                <a:hlinkClick r:id="rId2"/>
              </a:rPr>
              <a:t>5</a:t>
            </a:r>
            <a:r>
              <a:rPr lang="ru-RU" sz="2000" dirty="0"/>
              <a:t>1.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 Разработка и интеграция новых признаков и метрик, учитывающих сложную динамику ЭЭГ.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 Применение </a:t>
            </a:r>
            <a:r>
              <a:rPr lang="en" sz="2000" dirty="0"/>
              <a:t>SDA </a:t>
            </a:r>
            <a:r>
              <a:rPr lang="ru-RU" sz="2000" dirty="0"/>
              <a:t>к более длительным и разнообразным записям, а также к другим типам нейрофизиологических данных (например, ФМРТ)1.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 Автоматизация экспертной интерпретации выделенных состояний и создание удобных инструментов визуализации результатов.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 Использование полученных результатов для более точного анализа и мониторинга функциональных состояний мозга в нейронауке и клинической практике.</a:t>
            </a:r>
          </a:p>
        </p:txBody>
      </p:sp>
    </p:spTree>
    <p:extLst>
      <p:ext uri="{BB962C8B-B14F-4D97-AF65-F5344CB8AC3E}">
        <p14:creationId xmlns:p14="http://schemas.microsoft.com/office/powerpoint/2010/main" val="3482764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37E802-9ECF-C6DA-5D8F-C1E21E813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C3128383-0B18-FA79-F48D-5ED4E0C2EC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4EF26A-8306-46C0-65AF-BCF07F952BC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38E9438-0C34-BFC2-572A-9D36E8BA91F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sz="1000" b="1" dirty="0"/>
              <a:t>Список использованных источников</a:t>
            </a: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B45E12C-763B-9A64-EA7D-6BE4E3322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/>
              <a:t>Список использованных источников</a:t>
            </a:r>
            <a:endParaRPr lang="ru-RU" sz="24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C1A77DB4-9A9E-1B9F-64F1-ED53667E4A4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8" y="2052434"/>
            <a:ext cx="11020204" cy="42568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" sz="1400" dirty="0"/>
              <a:t>M. X. Cohen. </a:t>
            </a:r>
            <a:r>
              <a:rPr lang="en" sz="1400" i="1" dirty="0"/>
              <a:t>Analyzing Neural Time Series Data: Theory and Practice</a:t>
            </a:r>
            <a:r>
              <a:rPr lang="en" sz="1400" dirty="0"/>
              <a:t>. MIT Press, 2017.</a:t>
            </a:r>
          </a:p>
          <a:p>
            <a:pPr>
              <a:buFont typeface="+mj-lt"/>
              <a:buAutoNum type="arabicPeriod"/>
            </a:pPr>
            <a:r>
              <a:rPr lang="ru-RU" sz="1400" dirty="0"/>
              <a:t> </a:t>
            </a:r>
            <a:r>
              <a:rPr lang="en" sz="1400" dirty="0"/>
              <a:t>V. B. Dorokhov </a:t>
            </a:r>
            <a:r>
              <a:rPr lang="ru-RU" sz="1400" dirty="0"/>
              <a:t>и др. “</a:t>
            </a:r>
            <a:r>
              <a:rPr lang="en" sz="1400" dirty="0"/>
              <a:t>Tactile imagery increases corticospinal excitability assessed by single pulse TMS”. </a:t>
            </a:r>
            <a:r>
              <a:rPr lang="en" sz="1400" i="1" dirty="0"/>
              <a:t>Frontiers in Human Neuroscience</a:t>
            </a:r>
            <a:r>
              <a:rPr lang="en" sz="1400" dirty="0"/>
              <a:t> (2024).</a:t>
            </a:r>
          </a:p>
          <a:p>
            <a:pPr>
              <a:buFont typeface="+mj-lt"/>
              <a:buAutoNum type="arabicPeriod"/>
            </a:pPr>
            <a:r>
              <a:rPr lang="ru-RU" sz="1400" dirty="0"/>
              <a:t> </a:t>
            </a:r>
            <a:r>
              <a:rPr lang="en" sz="1400" dirty="0" err="1"/>
              <a:t>Mikhaylets</a:t>
            </a:r>
            <a:r>
              <a:rPr lang="en" sz="1400" dirty="0"/>
              <a:t> E., </a:t>
            </a:r>
            <a:r>
              <a:rPr lang="en" sz="1400" dirty="0" err="1"/>
              <a:t>Razorenova</a:t>
            </a:r>
            <a:r>
              <a:rPr lang="en" sz="1400" dirty="0"/>
              <a:t> A.M., Chernyshev V., </a:t>
            </a:r>
            <a:r>
              <a:rPr lang="en" sz="1400" dirty="0" err="1"/>
              <a:t>Syrov</a:t>
            </a:r>
            <a:r>
              <a:rPr lang="en" sz="1400" dirty="0"/>
              <a:t> N., Yakovlev L., </a:t>
            </a:r>
            <a:r>
              <a:rPr lang="en" sz="1400" dirty="0" err="1"/>
              <a:t>Boytsova</a:t>
            </a:r>
            <a:r>
              <a:rPr lang="en" sz="1400" dirty="0"/>
              <a:t> J., </a:t>
            </a:r>
            <a:r>
              <a:rPr lang="en" sz="1400" dirty="0" err="1"/>
              <a:t>Kokurina</a:t>
            </a:r>
            <a:r>
              <a:rPr lang="en" sz="1400" dirty="0"/>
              <a:t> E., </a:t>
            </a:r>
            <a:r>
              <a:rPr lang="en" sz="1400" dirty="0" err="1"/>
              <a:t>Zhironkina</a:t>
            </a:r>
            <a:r>
              <a:rPr lang="en" sz="1400" dirty="0"/>
              <a:t> Y., Medvedev S., Kaplan A. “SDA: a data-driven algorithm that detects functional states applied to the EEG of </a:t>
            </a:r>
            <a:r>
              <a:rPr lang="en" sz="1400" dirty="0" err="1"/>
              <a:t>Guhyasamaja</a:t>
            </a:r>
            <a:r>
              <a:rPr lang="en" sz="1400" dirty="0"/>
              <a:t> meditation.” </a:t>
            </a:r>
            <a:r>
              <a:rPr lang="en" sz="1400" i="1" dirty="0"/>
              <a:t>Frontiers in Neuroinformatics</a:t>
            </a:r>
            <a:r>
              <a:rPr lang="en" sz="1400" dirty="0"/>
              <a:t> (2024).</a:t>
            </a:r>
          </a:p>
          <a:p>
            <a:pPr>
              <a:buFont typeface="+mj-lt"/>
              <a:buAutoNum type="arabicPeriod"/>
            </a:pPr>
            <a:r>
              <a:rPr lang="ru-RU" sz="1400" dirty="0"/>
              <a:t> </a:t>
            </a:r>
            <a:r>
              <a:rPr lang="en" sz="1400" dirty="0"/>
              <a:t>C. M. Michel, T. Koenig. “EEG microstates as a tool for studying the temporal dynamics of whole-brain neuronal networks: A review". </a:t>
            </a:r>
            <a:r>
              <a:rPr lang="en" sz="1400" i="1" dirty="0" err="1"/>
              <a:t>NeuroImage</a:t>
            </a:r>
            <a:r>
              <a:rPr lang="en" sz="1400" dirty="0"/>
              <a:t> 180 (2021), 577-593.</a:t>
            </a:r>
          </a:p>
          <a:p>
            <a:pPr>
              <a:buFont typeface="+mj-lt"/>
              <a:buAutoNum type="arabicPeriod"/>
            </a:pPr>
            <a:r>
              <a:rPr lang="ru-RU" sz="1400" dirty="0"/>
              <a:t> </a:t>
            </a:r>
            <a:r>
              <a:rPr lang="en" sz="1400" dirty="0"/>
              <a:t>Lev Yakovlev, Nikolay </a:t>
            </a:r>
            <a:r>
              <a:rPr lang="en" sz="1400" dirty="0" err="1"/>
              <a:t>Syrov</a:t>
            </a:r>
            <a:r>
              <a:rPr lang="en" sz="1400" dirty="0"/>
              <a:t>, Andrei Miroshnikov, Mikhail Lebedev, Alexander Kaplan. "Event-Related Desynchronization Induced by Tactile Imagery: an EEG Study”. </a:t>
            </a:r>
            <a:r>
              <a:rPr lang="en" sz="1400" i="1" dirty="0" err="1"/>
              <a:t>eNeuro</a:t>
            </a:r>
            <a:r>
              <a:rPr lang="en" sz="1400" dirty="0"/>
              <a:t> (2023).</a:t>
            </a:r>
          </a:p>
          <a:p>
            <a:pPr>
              <a:buNone/>
            </a:pPr>
            <a:r>
              <a:rPr lang="ru-RU" sz="1400" dirty="0"/>
              <a:t>Дополнительно: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1400" dirty="0"/>
              <a:t> Ссылка на </a:t>
            </a:r>
            <a:r>
              <a:rPr lang="en" sz="1400" dirty="0" err="1"/>
              <a:t>github</a:t>
            </a:r>
            <a:r>
              <a:rPr lang="en" sz="1400" dirty="0"/>
              <a:t> </a:t>
            </a:r>
            <a:r>
              <a:rPr lang="ru-RU" sz="1400" dirty="0"/>
              <a:t>проекта (см. приложение в отчёте).</a:t>
            </a:r>
          </a:p>
        </p:txBody>
      </p:sp>
    </p:spTree>
    <p:extLst>
      <p:ext uri="{BB962C8B-B14F-4D97-AF65-F5344CB8AC3E}">
        <p14:creationId xmlns:p14="http://schemas.microsoft.com/office/powerpoint/2010/main" val="27433553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2161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E2EAF03B-EC26-1D47-94AC-C75942861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Предметная область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356540-7218-FF4B-B6BC-5BD291A372E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79663"/>
            <a:ext cx="10775210" cy="3393234"/>
          </a:xfrm>
        </p:spPr>
        <p:txBody>
          <a:bodyPr/>
          <a:lstStyle/>
          <a:p>
            <a:r>
              <a:rPr lang="en" sz="2000" b="1" i="0" dirty="0">
                <a:effectLst/>
                <a:latin typeface="fkGroteskNeue"/>
              </a:rPr>
              <a:t>State-Detecting Algorithm (SDA) </a:t>
            </a:r>
            <a:r>
              <a:rPr lang="en" sz="2000" b="0" i="0" dirty="0">
                <a:effectLst/>
                <a:latin typeface="fkGroteskNeue"/>
              </a:rPr>
              <a:t>- </a:t>
            </a:r>
            <a:r>
              <a:rPr lang="ru-RU" sz="2000" b="0" i="0" dirty="0">
                <a:effectLst/>
                <a:latin typeface="fkGroteskNeue"/>
              </a:rPr>
              <a:t>это современный алгоритм, разработанный для автоматического выявления непрерывных функциональных состояний в многомерных временных рядах, в первую очередь в нейрофизиологических данных, таких как электроэнцефалограмма (ЭЭГ). </a:t>
            </a:r>
            <a:r>
              <a:rPr lang="en" sz="2000" b="0" i="0" dirty="0">
                <a:effectLst/>
                <a:latin typeface="fkGroteskNeue"/>
              </a:rPr>
              <a:t>SDA </a:t>
            </a:r>
            <a:r>
              <a:rPr lang="ru-RU" sz="2000" b="0" i="0" dirty="0">
                <a:effectLst/>
                <a:latin typeface="fkGroteskNeue"/>
              </a:rPr>
              <a:t>позволяет анализировать сложную структуру и высокую размерность </a:t>
            </a:r>
            <a:r>
              <a:rPr lang="ru-RU" sz="2000" b="0" i="0" dirty="0" err="1">
                <a:effectLst/>
                <a:latin typeface="fkGroteskNeue"/>
              </a:rPr>
              <a:t>биосигналов</a:t>
            </a:r>
            <a:r>
              <a:rPr lang="ru-RU" sz="2000" b="0" i="0" dirty="0">
                <a:effectLst/>
                <a:latin typeface="fkGroteskNeue"/>
              </a:rPr>
              <a:t>, выявляя скрытые паттерны и динамику активности мозга, которые могут быть неочевидны при традиционных методах анализа.</a:t>
            </a:r>
            <a:endParaRPr lang="ru-RU" dirty="0"/>
          </a:p>
          <a:p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EB29DC1-D5D4-FB41-9E2D-AA4750D0CC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5B6DD1A-BEFA-D842-9B7A-78D7BD1A52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88968744-3B75-9B47-92FD-77E1E725F2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Описание предметной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906939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648CF85-8F56-2C4F-8090-85FF4624B5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76F3CC-3C73-F441-AAE6-50AF712EACB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7D49100-ECF5-A24F-9537-3BD16DFCC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1F4B1D31-3576-0740-BA52-B317564F66B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Актуальность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67577F-106E-5682-E8E8-44DB8CE93A45}"/>
              </a:ext>
            </a:extLst>
          </p:cNvPr>
          <p:cNvSpPr txBox="1"/>
          <p:nvPr/>
        </p:nvSpPr>
        <p:spPr>
          <a:xfrm>
            <a:off x="585896" y="2050240"/>
            <a:ext cx="1105795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ru-RU" sz="1600" b="0" i="0" dirty="0">
                <a:effectLst/>
                <a:latin typeface="fkGroteskNeue"/>
              </a:rPr>
              <a:t>Современные методы анализа ЭЭГ часто требуют ручной разметки и не позволяют выявлять динамику переходов между состояниями без априорных знаний. Это ограничивает исследование скрытых процессов мозга и усложняет автоматизацию анализа больших массивов </a:t>
            </a:r>
            <a:r>
              <a:rPr lang="ru-RU" sz="1600" b="0" i="0" dirty="0" err="1">
                <a:effectLst/>
                <a:latin typeface="fkGroteskNeue"/>
              </a:rPr>
              <a:t>биосигналов</a:t>
            </a:r>
            <a:r>
              <a:rPr lang="ru-RU" sz="1600" b="0" i="0" dirty="0">
                <a:effectLst/>
                <a:latin typeface="fkGroteskNeue"/>
              </a:rPr>
              <a:t>.</a:t>
            </a:r>
          </a:p>
          <a:p>
            <a:pPr algn="l">
              <a:buNone/>
            </a:pPr>
            <a:r>
              <a:rPr lang="ru-RU" sz="1600" b="0" i="0" dirty="0">
                <a:effectLst/>
                <a:latin typeface="fkGroteskNeue"/>
              </a:rPr>
              <a:t>Алгоритм </a:t>
            </a:r>
            <a:r>
              <a:rPr lang="en" sz="1600" b="0" i="0" dirty="0">
                <a:effectLst/>
                <a:latin typeface="fkGroteskNeue"/>
              </a:rPr>
              <a:t>SDA </a:t>
            </a:r>
            <a:r>
              <a:rPr lang="ru-RU" sz="1600" b="0" i="0" dirty="0">
                <a:effectLst/>
                <a:latin typeface="fkGroteskNeue"/>
              </a:rPr>
              <a:t>позволяет автоматически выделять функциональные состояния в ЭЭГ на основе объективных признаков, что особенно важно для неразмеченных или слабо размеченных данных. Применение </a:t>
            </a:r>
            <a:r>
              <a:rPr lang="en" sz="1600" b="0" i="0" dirty="0">
                <a:effectLst/>
                <a:latin typeface="fkGroteskNeue"/>
              </a:rPr>
              <a:t>SDA </a:t>
            </a:r>
            <a:r>
              <a:rPr lang="ru-RU" sz="1600" b="0" i="0" dirty="0">
                <a:effectLst/>
                <a:latin typeface="fkGroteskNeue"/>
              </a:rPr>
              <a:t>открывает новые возможности для объективного исследования динамики нейронных состояний, валидации психофизиологических протоколов и разработки интеллектуальных </a:t>
            </a:r>
            <a:r>
              <a:rPr lang="en" sz="1600" b="0" i="0" dirty="0">
                <a:effectLst/>
                <a:latin typeface="fkGroteskNeue"/>
              </a:rPr>
              <a:t>BCI-</a:t>
            </a:r>
            <a:r>
              <a:rPr lang="ru-RU" sz="1600" b="0" i="0" dirty="0">
                <a:effectLst/>
                <a:latin typeface="fkGroteskNeue"/>
              </a:rPr>
              <a:t>систем.</a:t>
            </a:r>
          </a:p>
          <a:p>
            <a:pPr algn="l"/>
            <a:r>
              <a:rPr lang="ru-RU" sz="1600" b="0" i="0" dirty="0">
                <a:effectLst/>
                <a:latin typeface="fkGroteskNeue"/>
              </a:rPr>
              <a:t>Актуальность работы обусловлена растущей потребностью в автоматизированных инструментах анализа </a:t>
            </a:r>
            <a:r>
              <a:rPr lang="ru-RU" sz="1600" b="0" i="0" dirty="0" err="1">
                <a:effectLst/>
                <a:latin typeface="fkGroteskNeue"/>
              </a:rPr>
              <a:t>биосигналов</a:t>
            </a:r>
            <a:r>
              <a:rPr lang="ru-RU" sz="1600" b="0" i="0" dirty="0">
                <a:effectLst/>
                <a:latin typeface="fkGroteskNeue"/>
              </a:rPr>
              <a:t> в нейронауке, медицине и инженерии.</a:t>
            </a:r>
          </a:p>
          <a:p>
            <a:pPr algn="l"/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932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A33D5D5-13C7-8644-8CD8-A04CCCE736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68095CB-94DB-754D-A4ED-35EBDDB3F74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EBFC62C-9588-F544-918B-2104A12C9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714699" cy="777025"/>
          </a:xfrm>
        </p:spPr>
        <p:txBody>
          <a:bodyPr/>
          <a:lstStyle/>
          <a:p>
            <a:r>
              <a:rPr lang="ru-RU" dirty="0"/>
              <a:t>Постановка задачи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6622317-DCC7-F945-8031-3E7F389B987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9" y="2379663"/>
            <a:ext cx="11038254" cy="2717854"/>
          </a:xfrm>
        </p:spPr>
        <p:txBody>
          <a:bodyPr>
            <a:normAutofit fontScale="92500" lnSpcReduction="10000"/>
          </a:bodyPr>
          <a:lstStyle/>
          <a:p>
            <a:r>
              <a:rPr lang="ru-RU" sz="1600" b="1" dirty="0"/>
              <a:t>Задачи:</a:t>
            </a:r>
            <a:r>
              <a:rPr lang="ru-RU" sz="1600" dirty="0"/>
              <a:t> </a:t>
            </a:r>
            <a:endParaRPr lang="en-US" sz="1600" dirty="0"/>
          </a:p>
          <a:p>
            <a:pPr marL="285750" indent="-285750">
              <a:buFontTx/>
              <a:buChar char="-"/>
            </a:pPr>
            <a:r>
              <a:rPr lang="ru-RU" sz="1600" dirty="0"/>
              <a:t>Провести предобработку и нормализацию ЭЭГ-данных, полученных в состояниях покоя и тактильного воображения.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Применить алгоритм </a:t>
            </a:r>
            <a:r>
              <a:rPr lang="en" sz="1600" dirty="0"/>
              <a:t>SDA </a:t>
            </a:r>
            <a:r>
              <a:rPr lang="ru-RU" sz="1600" dirty="0"/>
              <a:t>для автоматического выделения стадий мозговой активности.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Сопоставить результаты автоматической сегментации с экспертной разметкой, основанной на нейрофизиологических реакциях.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Оценить качество выделения стадий с помощью метрик кластеризации (</a:t>
            </a:r>
            <a:r>
              <a:rPr lang="en" sz="1600" dirty="0"/>
              <a:t>Silhouette Score, </a:t>
            </a:r>
            <a:r>
              <a:rPr lang="en" sz="1600" dirty="0" err="1"/>
              <a:t>Calinski-Harabasz</a:t>
            </a:r>
            <a:r>
              <a:rPr lang="en" sz="1600" dirty="0"/>
              <a:t> Index, Davies-Bouldin Index </a:t>
            </a:r>
            <a:r>
              <a:rPr lang="ru-RU" sz="1600" dirty="0"/>
              <a:t>и др.).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Проанализировать интерпретируемость и практическую значимость полученных результатов для дальнейших исследований и применения в </a:t>
            </a:r>
            <a:r>
              <a:rPr lang="ru-RU" sz="1600" dirty="0" err="1"/>
              <a:t>нейротехнологиях</a:t>
            </a:r>
            <a:r>
              <a:rPr lang="ru-RU" sz="1600" dirty="0"/>
              <a:t>.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B46BB51F-3F05-3C42-B510-D008849890A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5898" y="5252365"/>
            <a:ext cx="11038255" cy="1215351"/>
          </a:xfrm>
        </p:spPr>
        <p:txBody>
          <a:bodyPr>
            <a:normAutofit/>
          </a:bodyPr>
          <a:lstStyle/>
          <a:p>
            <a:r>
              <a:rPr lang="ru-RU" sz="2800" dirty="0"/>
              <a:t>Цель:</a:t>
            </a:r>
            <a:r>
              <a:rPr lang="en-US" sz="2800" dirty="0"/>
              <a:t> </a:t>
            </a:r>
            <a:r>
              <a:rPr lang="ru-RU" sz="2800" dirty="0">
                <a:latin typeface="fkGroteskNeue"/>
              </a:rPr>
              <a:t>выделить характерные стадии активности мозга при тактильном воображении и сравнить их с разметкой, основанной на нейрофизиологических данных.</a:t>
            </a:r>
            <a:endParaRPr lang="ru-RU" sz="1600" dirty="0"/>
          </a:p>
          <a:p>
            <a:endParaRPr lang="ru-RU" sz="2800" i="1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5FE4DD9E-D443-AF4F-A072-F5C4D494A05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Постановка задачи и цель</a:t>
            </a:r>
          </a:p>
        </p:txBody>
      </p:sp>
    </p:spTree>
    <p:extLst>
      <p:ext uri="{BB962C8B-B14F-4D97-AF65-F5344CB8AC3E}">
        <p14:creationId xmlns:p14="http://schemas.microsoft.com/office/powerpoint/2010/main" val="3090438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7686AF3F-C863-864E-AFDC-D574F8060B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3A1EC68-7619-8F49-AEC3-176ECF1F6A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223B065-0902-0141-A245-63D5DCF436E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Анализ существующих методов решения задачи</a:t>
            </a:r>
            <a:br>
              <a:rPr lang="ru-RU" dirty="0"/>
            </a:br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3872CBB7-AE1B-9D40-A298-6BDF023AF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/>
          </a:bodyPr>
          <a:lstStyle/>
          <a:p>
            <a:r>
              <a:rPr lang="ru-RU" sz="2400" dirty="0"/>
              <a:t>Анализ существующих решений, подходов, методов, моделей, алгоритмов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87F297E4-9695-684A-A8A3-54FEC946000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400928"/>
            <a:ext cx="10984779" cy="3908352"/>
          </a:xfrm>
        </p:spPr>
        <p:txBody>
          <a:bodyPr>
            <a:normAutofit fontScale="77500" lnSpcReduction="20000"/>
          </a:bodyPr>
          <a:lstStyle/>
          <a:p>
            <a:r>
              <a:rPr lang="ru-RU" sz="1600" b="1" dirty="0"/>
              <a:t>В области автоматического анализа многомерных временных рядов и выделения функциональных состояний используется ряд методов:</a:t>
            </a:r>
          </a:p>
          <a:p>
            <a:r>
              <a:rPr lang="ru-RU" sz="1600" dirty="0"/>
              <a:t>1. </a:t>
            </a:r>
            <a:r>
              <a:rPr lang="en" sz="1600" dirty="0"/>
              <a:t>K-Means - </a:t>
            </a:r>
            <a:r>
              <a:rPr lang="ru-RU" sz="1600" dirty="0"/>
              <a:t>простой и быстрый алгоритм кластеризации, но не учитывает временную связность данных и плохо подходит для поиска последовательных этапов в ЭЭГ.</a:t>
            </a:r>
          </a:p>
          <a:p>
            <a:r>
              <a:rPr lang="ru-RU" sz="1600" dirty="0"/>
              <a:t>2. </a:t>
            </a:r>
            <a:r>
              <a:rPr lang="en" sz="1600" dirty="0"/>
              <a:t>Hidden Markov Models (HMM) </a:t>
            </a:r>
            <a:r>
              <a:rPr lang="ru-RU" sz="1600" dirty="0"/>
              <a:t>-</a:t>
            </a:r>
            <a:r>
              <a:rPr lang="en" sz="1600" dirty="0"/>
              <a:t> </a:t>
            </a:r>
            <a:r>
              <a:rPr lang="ru-RU" sz="1600" dirty="0"/>
              <a:t>позволяют моделировать переходы между скрытыми состояниями, однако требуют задания структуры переходов и могут быть неустойчивы к шуму.</a:t>
            </a:r>
          </a:p>
          <a:p>
            <a:r>
              <a:rPr lang="ru-RU" sz="1600" dirty="0"/>
              <a:t>3. </a:t>
            </a:r>
            <a:r>
              <a:rPr lang="en" sz="1600" dirty="0"/>
              <a:t>t-SNE - </a:t>
            </a:r>
            <a:r>
              <a:rPr lang="ru-RU" sz="1600" dirty="0"/>
              <a:t>эффективен для визуализации </a:t>
            </a:r>
            <a:r>
              <a:rPr lang="ru-RU" sz="1600" dirty="0" err="1"/>
              <a:t>высокоразмерных</a:t>
            </a:r>
            <a:r>
              <a:rPr lang="ru-RU" sz="1600" dirty="0"/>
              <a:t> данных, но не выделяет временные границы между состояниями и не подходит для сегментации сигналов.</a:t>
            </a:r>
          </a:p>
          <a:p>
            <a:r>
              <a:rPr lang="ru-RU" sz="1600" dirty="0"/>
              <a:t>4. Метод кластеризации Уорда - используется для минимизации </a:t>
            </a:r>
            <a:r>
              <a:rPr lang="ru-RU" sz="1600" dirty="0" err="1"/>
              <a:t>внутрикластерной</a:t>
            </a:r>
            <a:r>
              <a:rPr lang="ru-RU" sz="1600" dirty="0"/>
              <a:t> дисперсии, но в стандартной реализации не учитывает временной порядок.</a:t>
            </a:r>
          </a:p>
          <a:p>
            <a:r>
              <a:rPr lang="ru-RU" sz="1600" b="1" dirty="0"/>
              <a:t>Алгоритм </a:t>
            </a:r>
            <a:r>
              <a:rPr lang="en" sz="1600" b="1" dirty="0"/>
              <a:t>SDA </a:t>
            </a:r>
            <a:r>
              <a:rPr lang="ru-RU" sz="1600" b="1" dirty="0"/>
              <a:t>выгодно отличается тем, что: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учитывает временную связность между эпохами;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автоматически подбирает оптимальное число состояний;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устойчив к отсутствию априорной разметки;</a:t>
            </a:r>
          </a:p>
          <a:p>
            <a:pPr marL="285750" indent="-285750">
              <a:buFontTx/>
              <a:buChar char="-"/>
            </a:pPr>
            <a:r>
              <a:rPr lang="ru-RU" sz="1600" dirty="0"/>
              <a:t>обеспечивает баланс между качеством кластеризации и интерпретируемостью результатов.</a:t>
            </a:r>
          </a:p>
          <a:p>
            <a:r>
              <a:rPr lang="en" sz="1600" dirty="0"/>
              <a:t>SDA </a:t>
            </a:r>
            <a:r>
              <a:rPr lang="ru-RU" sz="1600" dirty="0"/>
              <a:t>особенно эффективен для анализа ЭЭГ и других </a:t>
            </a:r>
            <a:r>
              <a:rPr lang="ru-RU" sz="1600" dirty="0" err="1"/>
              <a:t>биосигналов</a:t>
            </a:r>
            <a:r>
              <a:rPr lang="ru-RU" sz="1600" dirty="0"/>
              <a:t>, где важно выявлять непрерывные функциональные состояния без предварительной экспертной разметки.</a:t>
            </a:r>
          </a:p>
        </p:txBody>
      </p:sp>
    </p:spTree>
    <p:extLst>
      <p:ext uri="{BB962C8B-B14F-4D97-AF65-F5344CB8AC3E}">
        <p14:creationId xmlns:p14="http://schemas.microsoft.com/office/powerpoint/2010/main" val="58194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115F76-7B03-B998-E12A-E9710BD63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751AFEA7-612B-183C-5EA5-C38C001B75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363DA3A-26B2-0EA1-154A-95C3BA30E0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674EEE-957E-A25A-B394-066FAA13B8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fkGrotesk"/>
              </a:rPr>
              <a:t>Функциональные требования</a:t>
            </a:r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EAA449A-E652-9749-B815-EC8EDA56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/>
          </a:bodyPr>
          <a:lstStyle/>
          <a:p>
            <a:pPr algn="l"/>
            <a:r>
              <a:rPr lang="ru-RU" b="0" i="0" dirty="0">
                <a:effectLst/>
                <a:latin typeface="fkGrotesk"/>
              </a:rPr>
              <a:t>Функциональные требования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AFFD9CD-C923-DCE1-081E-AB6F696217D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400928"/>
            <a:ext cx="10984779" cy="3908352"/>
          </a:xfrm>
        </p:spPr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sz="2000" b="0" i="0" dirty="0">
                <a:effectLst/>
                <a:latin typeface="fkGroteskNeue"/>
              </a:rPr>
              <a:t> Автоматическая сегментация ЭЭГ по стадиям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000" b="0" i="0" dirty="0">
                <a:effectLst/>
                <a:latin typeface="fkGroteskNeue"/>
              </a:rPr>
              <a:t> Работа с многомерными временными рядами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000" b="0" i="0" dirty="0">
                <a:effectLst/>
                <a:latin typeface="fkGroteskNeue"/>
              </a:rPr>
              <a:t> Возможность настройки </a:t>
            </a:r>
            <a:r>
              <a:rPr lang="ru-RU" sz="2000" b="0" i="0" dirty="0" err="1">
                <a:effectLst/>
                <a:latin typeface="fkGroteskNeue"/>
              </a:rPr>
              <a:t>гиперпараметров</a:t>
            </a:r>
            <a:r>
              <a:rPr lang="ru-RU" sz="2000" b="0" i="0" dirty="0">
                <a:effectLst/>
                <a:latin typeface="fkGroteskNeue"/>
              </a:rPr>
              <a:t> (число кластеров, размер окна, минимальная длина сегмента)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000" b="0" i="0" dirty="0">
                <a:effectLst/>
                <a:latin typeface="fkGroteskNeue"/>
              </a:rPr>
              <a:t> Оценка качества разбиения с помощью различных метрик</a:t>
            </a:r>
          </a:p>
        </p:txBody>
      </p:sp>
    </p:spTree>
    <p:extLst>
      <p:ext uri="{BB962C8B-B14F-4D97-AF65-F5344CB8AC3E}">
        <p14:creationId xmlns:p14="http://schemas.microsoft.com/office/powerpoint/2010/main" val="2338424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F3E874-6B3D-9C5D-50FF-33A5F5C51B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91D5260C-711F-879F-67AD-6567183C65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DC0754C-1A51-BF16-5E2A-D4602D1AA57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0EC93EC-EB5A-1E2D-620C-14A911261D1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b="0" i="0" dirty="0">
                <a:effectLst/>
                <a:latin typeface="fkGrotesk"/>
              </a:rPr>
              <a:t>Выбор используемых в работе методов и алгоритмов</a:t>
            </a:r>
            <a:br>
              <a:rPr lang="ru-RU" b="0" i="0" dirty="0">
                <a:effectLst/>
                <a:latin typeface="fkGrotesk"/>
              </a:rPr>
            </a:br>
            <a:br>
              <a:rPr lang="ru-RU" b="0" i="0" dirty="0">
                <a:effectLst/>
                <a:latin typeface="fkGrotesk"/>
              </a:rPr>
            </a:br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E089AB2-90B1-D0CD-2769-62E654994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 fontScale="90000"/>
          </a:bodyPr>
          <a:lstStyle/>
          <a:p>
            <a:pPr algn="l"/>
            <a:r>
              <a:rPr lang="ru-RU" b="0" i="0" dirty="0">
                <a:effectLst/>
                <a:latin typeface="fkGrotesk"/>
              </a:rPr>
              <a:t>Выбор используемых в работе методов и алгоритмов</a:t>
            </a:r>
            <a:br>
              <a:rPr lang="ru-RU" b="0" i="0" dirty="0">
                <a:effectLst/>
                <a:latin typeface="fkGrotesk"/>
              </a:rPr>
            </a:br>
            <a:br>
              <a:rPr lang="ru-RU" b="0" i="0" dirty="0">
                <a:effectLst/>
                <a:latin typeface="fkGrotesk"/>
              </a:rPr>
            </a:br>
            <a:endParaRPr lang="ru-RU" b="0" i="0" dirty="0">
              <a:effectLst/>
              <a:latin typeface="fkGrotesk"/>
            </a:endParaRP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9EF41964-FEFA-1761-598E-0A1D3249AB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400928"/>
            <a:ext cx="10984779" cy="3908352"/>
          </a:xfrm>
        </p:spPr>
        <p:txBody>
          <a:bodyPr>
            <a:normAutofit fontScale="62500" lnSpcReduction="20000"/>
          </a:bodyPr>
          <a:lstStyle/>
          <a:p>
            <a:pPr algn="l">
              <a:buNone/>
            </a:pPr>
            <a:r>
              <a:rPr lang="en" sz="2800" b="0" i="0" dirty="0">
                <a:effectLst/>
                <a:latin typeface="fkGroteskNeue"/>
              </a:rPr>
              <a:t>SDA </a:t>
            </a:r>
            <a:r>
              <a:rPr lang="ru-RU" sz="2800" b="0" i="0" dirty="0">
                <a:effectLst/>
                <a:latin typeface="fkGroteskNeue"/>
              </a:rPr>
              <a:t>был выбран по следующим причинам: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effectLst/>
                <a:latin typeface="fkGroteskNeue"/>
              </a:rPr>
              <a:t> Учитывает временную связность данных, что критично для анализа ЭЭГ.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effectLst/>
                <a:latin typeface="fkGroteskNeue"/>
              </a:rPr>
              <a:t> Позволяет автоматически подобрать оптимальное число состояний на основе метрик качества кластеризации.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effectLst/>
                <a:latin typeface="fkGroteskNeue"/>
              </a:rPr>
              <a:t> Использует </a:t>
            </a:r>
            <a:r>
              <a:rPr lang="ru-RU" sz="2800" b="0" i="0" dirty="0" err="1">
                <a:effectLst/>
                <a:latin typeface="fkGroteskNeue"/>
              </a:rPr>
              <a:t>агломеративную</a:t>
            </a:r>
            <a:r>
              <a:rPr lang="ru-RU" sz="2800" b="0" i="0" dirty="0">
                <a:effectLst/>
                <a:latin typeface="fkGroteskNeue"/>
              </a:rPr>
              <a:t> кластеризацию Уорда с временным ограничением, что обеспечивает устойчивость к шуму и артефактам.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effectLst/>
                <a:latin typeface="fkGroteskNeue"/>
              </a:rPr>
              <a:t> Поддерживает работу с признаками, полученными с помощью спектрального анализа (</a:t>
            </a:r>
            <a:r>
              <a:rPr lang="en" sz="2800" b="0" i="0" dirty="0">
                <a:effectLst/>
                <a:latin typeface="fkGroteskNeue"/>
              </a:rPr>
              <a:t>PSD), </a:t>
            </a:r>
            <a:r>
              <a:rPr lang="ru-RU" sz="2800" b="0" i="0" dirty="0">
                <a:effectLst/>
                <a:latin typeface="fkGroteskNeue"/>
              </a:rPr>
              <a:t>когерентности и </a:t>
            </a:r>
            <a:r>
              <a:rPr lang="en" sz="2800" b="0" i="0" dirty="0">
                <a:effectLst/>
                <a:latin typeface="fkGroteskNeue"/>
              </a:rPr>
              <a:t>PLV.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sz="2800" b="0" i="0" dirty="0">
                <a:effectLst/>
                <a:latin typeface="fkGroteskNeue"/>
              </a:rPr>
              <a:t> Проверяет устойчивость результатов на суррогатных (перемешанных) данных, исключая ложные срабатывания.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ru-RU" sz="2800" b="0" i="0" dirty="0">
              <a:effectLst/>
              <a:latin typeface="fkGroteskNeue"/>
            </a:endParaRPr>
          </a:p>
          <a:p>
            <a:pPr algn="l"/>
            <a:r>
              <a:rPr lang="ru-RU" sz="2800" b="0" i="1" dirty="0">
                <a:effectLst/>
                <a:latin typeface="fkGroteskNeue"/>
              </a:rPr>
              <a:t>Такой подход обеспечивает баланс между автоматизацией анализа, интерпретируемостью результатов и возможностью экспертной корректировки, что делает </a:t>
            </a:r>
            <a:r>
              <a:rPr lang="en" sz="2800" b="0" i="1" dirty="0">
                <a:effectLst/>
                <a:latin typeface="fkGroteskNeue"/>
              </a:rPr>
              <a:t>SDA </a:t>
            </a:r>
            <a:r>
              <a:rPr lang="ru-RU" sz="2800" b="0" i="1" dirty="0">
                <a:effectLst/>
                <a:latin typeface="fkGroteskNeue"/>
              </a:rPr>
              <a:t>оптимальным выбором для задачи сегментации ЭЭГ при тактильном воображении</a:t>
            </a:r>
          </a:p>
        </p:txBody>
      </p:sp>
    </p:spTree>
    <p:extLst>
      <p:ext uri="{BB962C8B-B14F-4D97-AF65-F5344CB8AC3E}">
        <p14:creationId xmlns:p14="http://schemas.microsoft.com/office/powerpoint/2010/main" val="1762693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B53F42-B855-1408-C2B7-31F46C907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2C4C91AE-107E-A012-0FF6-2887F3A978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65A64E0-BA7F-7DB1-1509-F84D5A6C1DE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DDFFC9D-05DA-58CC-4299-707682047E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algn="l">
              <a:buNone/>
            </a:pPr>
            <a:r>
              <a:rPr lang="ru-RU" b="0" i="0" dirty="0">
                <a:effectLst/>
                <a:latin typeface="fkGroteskNeue"/>
              </a:rPr>
              <a:t>Описание разработанного метода</a:t>
            </a:r>
          </a:p>
          <a:p>
            <a:pPr>
              <a:buNone/>
            </a:pPr>
            <a:br>
              <a:rPr lang="ru-RU" dirty="0"/>
            </a:br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703B0798-54DE-299D-C3BF-9F20D6E0A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 fontScale="90000"/>
          </a:bodyPr>
          <a:lstStyle/>
          <a:p>
            <a:pPr algn="l">
              <a:buNone/>
            </a:pPr>
            <a:r>
              <a:rPr lang="ru-RU" b="0" i="0" dirty="0">
                <a:effectLst/>
                <a:latin typeface="fkGroteskNeue"/>
              </a:rPr>
              <a:t>Описание разработанного метода</a:t>
            </a:r>
            <a:br>
              <a:rPr lang="ru-RU" b="0" i="0" dirty="0">
                <a:effectLst/>
                <a:latin typeface="fkGroteskNeue"/>
              </a:rPr>
            </a:br>
            <a:br>
              <a:rPr lang="ru-RU" dirty="0"/>
            </a:br>
            <a:endParaRPr lang="ru-RU" b="0" i="0" dirty="0">
              <a:effectLst/>
              <a:latin typeface="fkGrotesk"/>
            </a:endParaRP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B710BDC1-0F0A-CA89-29D8-0A6451EBEEA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400928"/>
            <a:ext cx="10984779" cy="390835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3600" b="1" dirty="0"/>
              <a:t>Описание разработанного метода</a:t>
            </a:r>
            <a:endParaRPr lang="ru-RU" sz="3600" dirty="0"/>
          </a:p>
          <a:p>
            <a:pPr>
              <a:buNone/>
            </a:pPr>
            <a:r>
              <a:rPr lang="en" sz="3600" dirty="0"/>
              <a:t>SDA - </a:t>
            </a:r>
            <a:r>
              <a:rPr lang="ru-RU" sz="3600" dirty="0"/>
              <a:t>метод автоматического выделения функциональных состояний в ЭЭГ без априорной разметки. Реализован в две фазы:</a:t>
            </a:r>
          </a:p>
          <a:p>
            <a:pPr>
              <a:buNone/>
            </a:pPr>
            <a:r>
              <a:rPr lang="ru-RU" sz="3600" b="1" dirty="0"/>
              <a:t>Фаза 1:</a:t>
            </a:r>
            <a:r>
              <a:rPr lang="ru-RU" sz="3600" dirty="0"/>
              <a:t> Поиск границ состояний через кластеризацию Уорда с временной связностью. Для разных </a:t>
            </a:r>
            <a:r>
              <a:rPr lang="ru-RU" sz="3600" dirty="0" err="1"/>
              <a:t>гиперпараметров</a:t>
            </a:r>
            <a:r>
              <a:rPr lang="ru-RU" sz="3600" dirty="0"/>
              <a:t> (число кластеров, размер окна, минимальная длина сегмента) формируются кандидаты границ с последующей постобработкой.</a:t>
            </a:r>
          </a:p>
          <a:p>
            <a:pPr>
              <a:buNone/>
            </a:pPr>
            <a:r>
              <a:rPr lang="ru-RU" sz="3600" b="1" dirty="0"/>
              <a:t>Фаза 2:</a:t>
            </a:r>
            <a:r>
              <a:rPr lang="ru-RU" sz="3600" dirty="0"/>
              <a:t> Агрегация результатов и кластеризация найденных границ (</a:t>
            </a:r>
            <a:r>
              <a:rPr lang="en" sz="3600" dirty="0"/>
              <a:t>k-means/DBSCAN). </a:t>
            </a:r>
            <a:r>
              <a:rPr lang="ru-RU" sz="3600" dirty="0"/>
              <a:t>Финальное разбиение выбирается по метрикам качества (</a:t>
            </a:r>
            <a:r>
              <a:rPr lang="en" sz="3600" dirty="0"/>
              <a:t>Silhouette, </a:t>
            </a:r>
            <a:r>
              <a:rPr lang="en" sz="3600" dirty="0" err="1"/>
              <a:t>Calinski-Harabasz</a:t>
            </a:r>
            <a:r>
              <a:rPr lang="en" sz="3600" dirty="0"/>
              <a:t> </a:t>
            </a:r>
            <a:r>
              <a:rPr lang="ru-RU" sz="3600" dirty="0"/>
              <a:t>и др.).</a:t>
            </a:r>
          </a:p>
          <a:p>
            <a:pPr>
              <a:buNone/>
            </a:pPr>
            <a:r>
              <a:rPr lang="ru-RU" sz="3600" b="1" dirty="0"/>
              <a:t>Ключевые особенности:</a:t>
            </a:r>
            <a:endParaRPr lang="ru-RU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600" dirty="0"/>
              <a:t> Используемые признаки: </a:t>
            </a:r>
            <a:r>
              <a:rPr lang="en" sz="3600" dirty="0"/>
              <a:t>PSD</a:t>
            </a:r>
            <a:endParaRPr lang="ru-RU" sz="36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3600" dirty="0"/>
              <a:t> Временная связность через матрицу смежности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600" dirty="0"/>
              <a:t> Ансамблевый подход к выбору числа состояний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600" dirty="0"/>
              <a:t> Проверка устойчивости на суррогатных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600" dirty="0"/>
              <a:t> Эффективность для задач с неразмеченными данными и временной организацией состояний</a:t>
            </a:r>
          </a:p>
        </p:txBody>
      </p:sp>
    </p:spTree>
    <p:extLst>
      <p:ext uri="{BB962C8B-B14F-4D97-AF65-F5344CB8AC3E}">
        <p14:creationId xmlns:p14="http://schemas.microsoft.com/office/powerpoint/2010/main" val="3103995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87E5E0-76F1-B26F-40CF-7FE83D292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940B1EB2-7038-EC41-0BDC-9E62951AE1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Прикладная математика и информатика</a:t>
            </a:r>
          </a:p>
          <a:p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FD5957-2C9B-C259-C4C5-53E5F474BA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sz="1000" b="0" i="0" dirty="0">
                <a:effectLst/>
                <a:latin typeface="fkGroteskNeue"/>
              </a:rPr>
              <a:t>Апробация алгоритма </a:t>
            </a:r>
            <a:r>
              <a:rPr lang="en" sz="1000" b="0" i="0" dirty="0">
                <a:effectLst/>
                <a:latin typeface="fkGroteskNeue"/>
              </a:rPr>
              <a:t>SDA </a:t>
            </a:r>
            <a:r>
              <a:rPr lang="ru-RU" sz="1000" b="0" i="0" dirty="0">
                <a:effectLst/>
                <a:latin typeface="fkGroteskNeue"/>
              </a:rPr>
              <a:t>на данных тактильного воображения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C52315B-7E4D-4ECF-CC0C-AA2DC616EB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algn="l">
              <a:buNone/>
            </a:pPr>
            <a:r>
              <a:rPr lang="ru-RU" b="0" i="0" dirty="0">
                <a:effectLst/>
                <a:latin typeface="fkGroteskNeue"/>
              </a:rPr>
              <a:t>Архитектура приложения</a:t>
            </a:r>
            <a:br>
              <a:rPr lang="ru-RU" b="0" i="0" dirty="0">
                <a:effectLst/>
                <a:latin typeface="fkGroteskNeue"/>
              </a:rPr>
            </a:br>
            <a:endParaRPr lang="ru-RU" b="0" i="0" dirty="0">
              <a:effectLst/>
              <a:latin typeface="fkGroteskNeue"/>
            </a:endParaRPr>
          </a:p>
          <a:p>
            <a:pPr>
              <a:buNone/>
            </a:pPr>
            <a:br>
              <a:rPr lang="ru-RU" dirty="0"/>
            </a:br>
            <a:endParaRPr lang="ru-RU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9B9EED1C-05BE-C4FB-3FC7-71DEDC2A9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898" y="1447790"/>
            <a:ext cx="10362518" cy="777025"/>
          </a:xfrm>
        </p:spPr>
        <p:txBody>
          <a:bodyPr>
            <a:normAutofit fontScale="90000"/>
          </a:bodyPr>
          <a:lstStyle/>
          <a:p>
            <a:pPr algn="l">
              <a:buNone/>
            </a:pPr>
            <a:r>
              <a:rPr lang="ru-RU" b="0" i="0" dirty="0">
                <a:effectLst/>
                <a:latin typeface="fkGroteskNeue"/>
              </a:rPr>
              <a:t>Архитектура приложения</a:t>
            </a:r>
            <a:br>
              <a:rPr lang="ru-RU" b="0" i="0" dirty="0">
                <a:effectLst/>
                <a:latin typeface="fkGroteskNeue"/>
              </a:rPr>
            </a:br>
            <a:br>
              <a:rPr lang="ru-RU" b="0" i="0" dirty="0">
                <a:effectLst/>
                <a:latin typeface="fkGroteskNeue"/>
              </a:rPr>
            </a:br>
            <a:endParaRPr lang="ru-RU" b="0" i="0" dirty="0">
              <a:effectLst/>
              <a:latin typeface="fkGroteskNeue"/>
            </a:endParaRP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D12AF19-63AC-7F41-B00A-FCEA0B4E43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400928"/>
            <a:ext cx="10984779" cy="3908352"/>
          </a:xfrm>
        </p:spPr>
        <p:txBody>
          <a:bodyPr>
            <a:normAutofit fontScale="325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/>
              <a:t>Входные данные: ЭЭГ-сигналы, полученные в состояниях покоя и тактильного воображения.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/>
              <a:t>Предобработка: фильтрация, удаление артефактов (</a:t>
            </a:r>
            <a:r>
              <a:rPr lang="en" sz="4400" dirty="0"/>
              <a:t>ICA), </a:t>
            </a:r>
            <a:r>
              <a:rPr lang="ru-RU" sz="4400" dirty="0"/>
              <a:t>разбиение на эпохи, нормализация признаков.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/>
              <a:t>Извлечение признаков: расчет спектральной плотности мощности (</a:t>
            </a:r>
            <a:r>
              <a:rPr lang="en" sz="4400" dirty="0"/>
              <a:t>PSD), </a:t>
            </a:r>
            <a:r>
              <a:rPr lang="ru-RU" sz="4400" dirty="0"/>
              <a:t>когерентности, </a:t>
            </a:r>
            <a:r>
              <a:rPr lang="en" sz="4400" dirty="0"/>
              <a:t>PLV </a:t>
            </a:r>
            <a:r>
              <a:rPr lang="ru-RU" sz="4400" dirty="0"/>
              <a:t>для каждой эпохи.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/>
              <a:t>Перебор </a:t>
            </a:r>
            <a:r>
              <a:rPr lang="ru-RU" sz="4400" dirty="0" err="1"/>
              <a:t>гиперпараметров</a:t>
            </a:r>
            <a:r>
              <a:rPr lang="ru-RU" sz="4400" dirty="0"/>
              <a:t>: автоматический подбор числа кластеров, размера окна, минимальной длины сегмента.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/>
              <a:t>Кластеризация: </a:t>
            </a:r>
            <a:r>
              <a:rPr lang="ru-RU" sz="4400" dirty="0" err="1"/>
              <a:t>агломеративный</a:t>
            </a:r>
            <a:r>
              <a:rPr lang="ru-RU" sz="4400" dirty="0"/>
              <a:t> метод Уорда с временным ограничением, постобработка сегментов.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/>
              <a:t>Агрегация границ: кластеризация кандидатов границ (</a:t>
            </a:r>
            <a:r>
              <a:rPr lang="en" sz="4400" dirty="0"/>
              <a:t>k-means/DBSCAN), </a:t>
            </a:r>
            <a:r>
              <a:rPr lang="ru-RU" sz="4400" dirty="0"/>
              <a:t>оптимизация по метрикам.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/>
              <a:t>Валидация: расчет метрик качества (</a:t>
            </a:r>
            <a:r>
              <a:rPr lang="en" sz="4400" dirty="0"/>
              <a:t>Silhouette, </a:t>
            </a:r>
            <a:r>
              <a:rPr lang="en" sz="4400" dirty="0" err="1"/>
              <a:t>Calinski-Harabasz</a:t>
            </a:r>
            <a:r>
              <a:rPr lang="en" sz="4400" dirty="0"/>
              <a:t>, Davies-Bouldin), </a:t>
            </a:r>
            <a:r>
              <a:rPr lang="ru-RU" sz="4400" dirty="0"/>
              <a:t>сравнение с экспертной разметкой.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ru-RU" sz="4400" dirty="0"/>
              <a:t>Визуализация: отображение этапов ЭЭГ, распределения признаков и границ состояний.</a:t>
            </a:r>
          </a:p>
          <a:p>
            <a:pPr>
              <a:buNone/>
            </a:pPr>
            <a:r>
              <a:rPr lang="ru-RU" sz="4400" dirty="0"/>
              <a:t>Архитектура обеспечивает автоматическую обработку и анализ ЭЭГ, поддерживает масштабируемость и интеграцию с экспертной оценкой результатов</a:t>
            </a:r>
          </a:p>
        </p:txBody>
      </p:sp>
    </p:spTree>
    <p:extLst>
      <p:ext uri="{BB962C8B-B14F-4D97-AF65-F5344CB8AC3E}">
        <p14:creationId xmlns:p14="http://schemas.microsoft.com/office/powerpoint/2010/main" val="2826912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HSE Sans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2A9C74E6E830D74E9B0FDDB4017A5417" ma:contentTypeVersion="13" ma:contentTypeDescription="Создание документа." ma:contentTypeScope="" ma:versionID="d4e423622451d608a8a05f4da7a1e1a2">
  <xsd:schema xmlns:xsd="http://www.w3.org/2001/XMLSchema" xmlns:xs="http://www.w3.org/2001/XMLSchema" xmlns:p="http://schemas.microsoft.com/office/2006/metadata/properties" xmlns:ns2="9875bd71-cde8-496c-a136-433f55d5e6d0" xmlns:ns3="e96afe77-3acb-4328-97fc-408e1bde3ecd" targetNamespace="http://schemas.microsoft.com/office/2006/metadata/properties" ma:root="true" ma:fieldsID="4831203c63c08b9f52ea6d3ee0d7a96e" ns2:_="" ns3:_="">
    <xsd:import namespace="9875bd71-cde8-496c-a136-433f55d5e6d0"/>
    <xsd:import namespace="e96afe77-3acb-4328-97fc-408e1bde3e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5bd71-cde8-496c-a136-433f55d5e6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6afe77-3acb-4328-97fc-408e1bde3ec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Общий доступ с использованием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Совместно с подробностями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4651DD-DCCC-4759-B2F6-7F520BDCC2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75bd71-cde8-496c-a136-433f55d5e6d0"/>
    <ds:schemaRef ds:uri="e96afe77-3acb-4328-97fc-408e1bde3e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4386AA-1848-4C75-B336-1053927CB0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3DAF31-D8A6-49A0-9A5D-8B2EA5B1C511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e96afe77-3acb-4328-97fc-408e1bde3ecd"/>
    <ds:schemaRef ds:uri="http://schemas.microsoft.com/office/2006/metadata/properties"/>
    <ds:schemaRef ds:uri="http://purl.org/dc/terms/"/>
    <ds:schemaRef ds:uri="http://www.w3.org/XML/1998/namespace"/>
    <ds:schemaRef ds:uri="http://schemas.openxmlformats.org/package/2006/metadata/core-properties"/>
    <ds:schemaRef ds:uri="9875bd71-cde8-496c-a136-433f55d5e6d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2067</Words>
  <Application>Microsoft Macintosh PowerPoint</Application>
  <PresentationFormat>Широкоэкранный</PresentationFormat>
  <Paragraphs>179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fkGrotesk</vt:lpstr>
      <vt:lpstr>fkGroteskNeue</vt:lpstr>
      <vt:lpstr>HSE Sans</vt:lpstr>
      <vt:lpstr>Office Theme</vt:lpstr>
      <vt:lpstr>Апробация алгоритма SDA на данных тактильного воображения   Validation of the SDA Algorithm on Tactile Imagery Data </vt:lpstr>
      <vt:lpstr>Предметная область</vt:lpstr>
      <vt:lpstr>Актуальность</vt:lpstr>
      <vt:lpstr>Постановка задачи</vt:lpstr>
      <vt:lpstr>Анализ существующих решений, подходов, методов, моделей, алгоритмов</vt:lpstr>
      <vt:lpstr>Функциональные требования</vt:lpstr>
      <vt:lpstr>Выбор используемых в работе методов и алгоритмов  </vt:lpstr>
      <vt:lpstr>Описание разработанного метода  </vt:lpstr>
      <vt:lpstr>Архитектура приложения  </vt:lpstr>
      <vt:lpstr>Выбор средств реализации, данные для эксперимента, метрики</vt:lpstr>
      <vt:lpstr>Особенности реализации и результаты экспериментов</vt:lpstr>
      <vt:lpstr>Основные результаты и выводы</vt:lpstr>
      <vt:lpstr>Основные результаты и выводы</vt:lpstr>
      <vt:lpstr>Направления дальнейшей работы</vt:lpstr>
      <vt:lpstr>Направления дальнейшей работы</vt:lpstr>
      <vt:lpstr>Список использованных источников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Кутьков Юрий Юрьевич</dc:creator>
  <cp:lastModifiedBy>Sofia Nelipovich</cp:lastModifiedBy>
  <cp:revision>15</cp:revision>
  <cp:lastPrinted>2021-11-11T13:08:42Z</cp:lastPrinted>
  <dcterms:created xsi:type="dcterms:W3CDTF">2021-11-11T08:52:47Z</dcterms:created>
  <dcterms:modified xsi:type="dcterms:W3CDTF">2025-05-07T18:34:01Z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0x0101002A9C74E6E830D74E9B0FDDB4017A5417</vt:lpwstr>
  </property>
</Properties>
</file>