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9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theme+xml" PartName="/ppt/theme/theme8.xml"/>
  <Override ContentType="application/vnd.openxmlformats-officedocument.theme+xml" PartName="/ppt/theme/theme10.xml"/>
  <Override ContentType="application/vnd.openxmlformats-officedocument.theme+xml" PartName="/ppt/theme/theme9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7" r:id="rId5"/>
    <p:sldMasterId id="2147483668" r:id="rId6"/>
    <p:sldMasterId id="2147483669" r:id="rId7"/>
    <p:sldMasterId id="2147483670" r:id="rId8"/>
    <p:sldMasterId id="2147483671" r:id="rId9"/>
    <p:sldMasterId id="2147483672" r:id="rId10"/>
    <p:sldMasterId id="2147483673" r:id="rId11"/>
    <p:sldMasterId id="2147483674" r:id="rId12"/>
    <p:sldMasterId id="2147483675" r:id="rId13"/>
  </p:sldMasterIdLst>
  <p:notesMasterIdLst>
    <p:notesMasterId r:id="rId14"/>
  </p:notesMasterIdLst>
  <p:sldIdLst>
    <p:sldId id="256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69" r:id="rId28"/>
    <p:sldId id="270" r:id="rId29"/>
  </p:sldIdLst>
  <p:sldSz cy="5143500" cx="9144000"/>
  <p:notesSz cx="6858000" cy="9144000"/>
  <p:embeddedFontLst>
    <p:embeddedFont>
      <p:font typeface="Noto Sans KR"/>
      <p:regular r:id="rId30"/>
      <p:bold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2B20C1E-E403-422E-B694-EB976CF37F3A}">
  <a:tblStyle styleId="{52B20C1E-E403-422E-B694-EB976CF37F3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6.xml"/><Relationship Id="rId22" Type="http://schemas.openxmlformats.org/officeDocument/2006/relationships/slide" Target="slides/slide8.xml"/><Relationship Id="rId21" Type="http://schemas.openxmlformats.org/officeDocument/2006/relationships/slide" Target="slides/slide7.xml"/><Relationship Id="rId24" Type="http://schemas.openxmlformats.org/officeDocument/2006/relationships/slide" Target="slides/slide10.xml"/><Relationship Id="rId23" Type="http://schemas.openxmlformats.org/officeDocument/2006/relationships/slide" Target="slides/slide9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Master" Target="slideMasters/slideMaster5.xml"/><Relationship Id="rId26" Type="http://schemas.openxmlformats.org/officeDocument/2006/relationships/slide" Target="slides/slide12.xml"/><Relationship Id="rId25" Type="http://schemas.openxmlformats.org/officeDocument/2006/relationships/slide" Target="slides/slide11.xml"/><Relationship Id="rId28" Type="http://schemas.openxmlformats.org/officeDocument/2006/relationships/slide" Target="slides/slide14.xml"/><Relationship Id="rId27" Type="http://schemas.openxmlformats.org/officeDocument/2006/relationships/slide" Target="slides/slide13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slide" Target="slides/slide15.xml"/><Relationship Id="rId7" Type="http://schemas.openxmlformats.org/officeDocument/2006/relationships/slideMaster" Target="slideMasters/slideMaster3.xml"/><Relationship Id="rId8" Type="http://schemas.openxmlformats.org/officeDocument/2006/relationships/slideMaster" Target="slideMasters/slideMaster4.xml"/><Relationship Id="rId31" Type="http://schemas.openxmlformats.org/officeDocument/2006/relationships/font" Target="fonts/NotoSansKR-bold.fntdata"/><Relationship Id="rId30" Type="http://schemas.openxmlformats.org/officeDocument/2006/relationships/font" Target="fonts/NotoSansKR-regular.fntdata"/><Relationship Id="rId11" Type="http://schemas.openxmlformats.org/officeDocument/2006/relationships/slideMaster" Target="slideMasters/slideMaster7.xml"/><Relationship Id="rId10" Type="http://schemas.openxmlformats.org/officeDocument/2006/relationships/slideMaster" Target="slideMasters/slideMaster6.xml"/><Relationship Id="rId13" Type="http://schemas.openxmlformats.org/officeDocument/2006/relationships/slideMaster" Target="slideMasters/slideMaster9.xml"/><Relationship Id="rId12" Type="http://schemas.openxmlformats.org/officeDocument/2006/relationships/slideMaster" Target="slideMasters/slideMaster8.xml"/><Relationship Id="rId15" Type="http://schemas.openxmlformats.org/officeDocument/2006/relationships/slide" Target="slides/slide1.xml"/><Relationship Id="rId14" Type="http://schemas.openxmlformats.org/officeDocument/2006/relationships/notesMaster" Target="notesMasters/notesMaster1.xml"/><Relationship Id="rId17" Type="http://schemas.openxmlformats.org/officeDocument/2006/relationships/slide" Target="slides/slide3.xml"/><Relationship Id="rId16" Type="http://schemas.openxmlformats.org/officeDocument/2006/relationships/slide" Target="slides/slide2.xml"/><Relationship Id="rId19" Type="http://schemas.openxmlformats.org/officeDocument/2006/relationships/slide" Target="slides/slide5.xml"/><Relationship Id="rId1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55bbbd078b_2_11:notes"/>
          <p:cNvSpPr txBox="1"/>
          <p:nvPr>
            <p:ph idx="1"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g355bbbd078b_2_11:notes"/>
          <p:cNvSpPr/>
          <p:nvPr>
            <p:ph idx="2" type="sldImg"/>
          </p:nvPr>
        </p:nvSpPr>
        <p:spPr>
          <a:xfrm>
            <a:off x="216000" y="812520"/>
            <a:ext cx="7127280" cy="40089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55bbbd078b_2_169:notes"/>
          <p:cNvSpPr txBox="1"/>
          <p:nvPr>
            <p:ph idx="1"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g355bbbd078b_2_169:notes"/>
          <p:cNvSpPr/>
          <p:nvPr>
            <p:ph idx="2" type="sldImg"/>
          </p:nvPr>
        </p:nvSpPr>
        <p:spPr>
          <a:xfrm>
            <a:off x="216000" y="812520"/>
            <a:ext cx="7127280" cy="40089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55bbbd078b_0_132:notes"/>
          <p:cNvSpPr txBox="1"/>
          <p:nvPr>
            <p:ph idx="1" type="body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g355bbbd078b_0_132:notes"/>
          <p:cNvSpPr/>
          <p:nvPr>
            <p:ph idx="2" type="sldImg"/>
          </p:nvPr>
        </p:nvSpPr>
        <p:spPr>
          <a:xfrm>
            <a:off x="216000" y="812520"/>
            <a:ext cx="7127400" cy="4008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55bbbd078b_0_67:notes"/>
          <p:cNvSpPr txBox="1"/>
          <p:nvPr>
            <p:ph idx="1" type="body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g355bbbd078b_0_67:notes"/>
          <p:cNvSpPr/>
          <p:nvPr>
            <p:ph idx="2" type="sldImg"/>
          </p:nvPr>
        </p:nvSpPr>
        <p:spPr>
          <a:xfrm>
            <a:off x="216000" y="812520"/>
            <a:ext cx="7127400" cy="4008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55bbbd078b_0_80:notes"/>
          <p:cNvSpPr txBox="1"/>
          <p:nvPr>
            <p:ph idx="1" type="body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g355bbbd078b_0_80:notes"/>
          <p:cNvSpPr/>
          <p:nvPr>
            <p:ph idx="2" type="sldImg"/>
          </p:nvPr>
        </p:nvSpPr>
        <p:spPr>
          <a:xfrm>
            <a:off x="216000" y="812520"/>
            <a:ext cx="7127400" cy="4008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55bbbd078b_2_131:notes"/>
          <p:cNvSpPr txBox="1"/>
          <p:nvPr>
            <p:ph idx="1"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g355bbbd078b_2_131:notes"/>
          <p:cNvSpPr/>
          <p:nvPr>
            <p:ph idx="2" type="sldImg"/>
          </p:nvPr>
        </p:nvSpPr>
        <p:spPr>
          <a:xfrm>
            <a:off x="216000" y="812520"/>
            <a:ext cx="7127280" cy="40089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55bbbd078b_2_322:notes"/>
          <p:cNvSpPr txBox="1"/>
          <p:nvPr>
            <p:ph idx="1"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g355bbbd078b_2_322:notes"/>
          <p:cNvSpPr/>
          <p:nvPr>
            <p:ph idx="2" type="sldImg"/>
          </p:nvPr>
        </p:nvSpPr>
        <p:spPr>
          <a:xfrm>
            <a:off x="216000" y="812520"/>
            <a:ext cx="7127280" cy="40089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55bbbd078b_2_35:notes"/>
          <p:cNvSpPr txBox="1"/>
          <p:nvPr>
            <p:ph idx="1"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g355bbbd078b_2_35:notes"/>
          <p:cNvSpPr/>
          <p:nvPr>
            <p:ph idx="2" type="sldImg"/>
          </p:nvPr>
        </p:nvSpPr>
        <p:spPr>
          <a:xfrm>
            <a:off x="216000" y="812520"/>
            <a:ext cx="7127280" cy="40089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5bbbd078b_2_57:notes"/>
          <p:cNvSpPr txBox="1"/>
          <p:nvPr>
            <p:ph idx="1"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g355bbbd078b_2_57:notes"/>
          <p:cNvSpPr/>
          <p:nvPr>
            <p:ph idx="2" type="sldImg"/>
          </p:nvPr>
        </p:nvSpPr>
        <p:spPr>
          <a:xfrm>
            <a:off x="216000" y="812520"/>
            <a:ext cx="7127280" cy="40089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55bbbd078b_2_80:notes"/>
          <p:cNvSpPr txBox="1"/>
          <p:nvPr>
            <p:ph idx="1"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g355bbbd078b_2_80:notes"/>
          <p:cNvSpPr/>
          <p:nvPr>
            <p:ph idx="2" type="sldImg"/>
          </p:nvPr>
        </p:nvSpPr>
        <p:spPr>
          <a:xfrm>
            <a:off x="216000" y="812520"/>
            <a:ext cx="7127280" cy="40089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55bbbd078b_2_105:notes"/>
          <p:cNvSpPr txBox="1"/>
          <p:nvPr>
            <p:ph idx="1"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g355bbbd078b_2_105:notes"/>
          <p:cNvSpPr/>
          <p:nvPr>
            <p:ph idx="2" type="sldImg"/>
          </p:nvPr>
        </p:nvSpPr>
        <p:spPr>
          <a:xfrm>
            <a:off x="216000" y="812520"/>
            <a:ext cx="7127280" cy="40089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55bbbd078b_2_141:notes"/>
          <p:cNvSpPr txBox="1"/>
          <p:nvPr>
            <p:ph idx="1"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g355bbbd078b_2_141:notes"/>
          <p:cNvSpPr/>
          <p:nvPr>
            <p:ph idx="2" type="sldImg"/>
          </p:nvPr>
        </p:nvSpPr>
        <p:spPr>
          <a:xfrm>
            <a:off x="216000" y="812520"/>
            <a:ext cx="7127280" cy="40089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55bbbd078b_0_92:notes"/>
          <p:cNvSpPr txBox="1"/>
          <p:nvPr>
            <p:ph idx="1" type="body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g355bbbd078b_0_92:notes"/>
          <p:cNvSpPr/>
          <p:nvPr>
            <p:ph idx="2" type="sldImg"/>
          </p:nvPr>
        </p:nvSpPr>
        <p:spPr>
          <a:xfrm>
            <a:off x="216000" y="812520"/>
            <a:ext cx="7127400" cy="4008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55bbbd078b_0_110:notes"/>
          <p:cNvSpPr txBox="1"/>
          <p:nvPr>
            <p:ph idx="1" type="body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g355bbbd078b_0_110:notes"/>
          <p:cNvSpPr/>
          <p:nvPr>
            <p:ph idx="2" type="sldImg"/>
          </p:nvPr>
        </p:nvSpPr>
        <p:spPr>
          <a:xfrm>
            <a:off x="216000" y="812520"/>
            <a:ext cx="7127400" cy="4008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55bbbd078b_0_120:notes"/>
          <p:cNvSpPr txBox="1"/>
          <p:nvPr>
            <p:ph idx="1" type="body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g355bbbd078b_0_120:notes"/>
          <p:cNvSpPr/>
          <p:nvPr>
            <p:ph idx="2" type="sldImg"/>
          </p:nvPr>
        </p:nvSpPr>
        <p:spPr>
          <a:xfrm>
            <a:off x="216000" y="812520"/>
            <a:ext cx="7127400" cy="4008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ложка" type="blank">
  <p:cSld name="BLANK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екст_1" type="blank">
  <p:cSld name="BLANK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екст_2" type="blank">
  <p:cSld name="BLANK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екст_3" type="blank">
  <p:cSld name="BLANK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График_1" type="blank">
  <p:cSld name="BLANK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График_2" type="blank">
  <p:cSld name="BLANK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Цифры" type="blank">
  <p:cSld name="BLANK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чистый" type="blank">
  <p:cSld name="BLANK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3.jp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4" Type="http://schemas.openxmlformats.org/officeDocument/2006/relationships/theme" Target="../theme/theme8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image" Target="../media/image12.jp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image" Target="../media/image12.jp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4" Type="http://schemas.openxmlformats.org/officeDocument/2006/relationships/theme" Target="../theme/theme7.xml"/></Relationships>
</file>

<file path=ppt/slideMasters/_rels/slideMaster5.xml.rels><?xml version="1.0" encoding="UTF-8" standalone="yes"?><Relationships xmlns="http://schemas.openxmlformats.org/package/2006/relationships"><Relationship Id="rId1" Type="http://schemas.openxmlformats.org/officeDocument/2006/relationships/image" Target="../media/image12.jp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4" Type="http://schemas.openxmlformats.org/officeDocument/2006/relationships/theme" Target="../theme/theme1.xml"/></Relationships>
</file>

<file path=ppt/slideMasters/_rels/slideMaster6.xml.rels><?xml version="1.0" encoding="UTF-8" standalone="yes"?><Relationships xmlns="http://schemas.openxmlformats.org/package/2006/relationships"><Relationship Id="rId1" Type="http://schemas.openxmlformats.org/officeDocument/2006/relationships/image" Target="../media/image12.jp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4" Type="http://schemas.openxmlformats.org/officeDocument/2006/relationships/theme" Target="../theme/theme5.xml"/></Relationships>
</file>

<file path=ppt/slideMasters/_rels/slideMaster7.xml.rels><?xml version="1.0" encoding="UTF-8" standalone="yes"?><Relationships xmlns="http://schemas.openxmlformats.org/package/2006/relationships"><Relationship Id="rId1" Type="http://schemas.openxmlformats.org/officeDocument/2006/relationships/image" Target="../media/image12.jp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7.xml"/><Relationship Id="rId4" Type="http://schemas.openxmlformats.org/officeDocument/2006/relationships/theme" Target="../theme/theme4.xml"/></Relationships>
</file>

<file path=ppt/slideMasters/_rels/slideMaster8.xml.rels><?xml version="1.0" encoding="UTF-8" standalone="yes"?><Relationships xmlns="http://schemas.openxmlformats.org/package/2006/relationships"><Relationship Id="rId1" Type="http://schemas.openxmlformats.org/officeDocument/2006/relationships/image" Target="../media/image12.jp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4" Type="http://schemas.openxmlformats.org/officeDocument/2006/relationships/theme" Target="../theme/theme6.xml"/></Relationships>
</file>

<file path=ppt/slideMasters/_rels/slideMaster9.xml.rels><?xml version="1.0" encoding="UTF-8" standalone="yes"?><Relationships xmlns="http://schemas.openxmlformats.org/package/2006/relationships"><Relationship Id="rId1" Type="http://schemas.openxmlformats.org/officeDocument/2006/relationships/image" Target="../media/image12.jp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19.xml"/><Relationship Id="rId4" Type="http://schemas.openxmlformats.org/officeDocument/2006/relationships/theme" Target="../theme/theme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lue circle with white text&#10;&#10;Description automatically generated with low confidence" id="51" name="Google Shape;51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0320" y="721710"/>
            <a:ext cx="664470" cy="66447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" name="Google Shape;52;p13"/>
          <p:cNvCxnSpPr/>
          <p:nvPr/>
        </p:nvCxnSpPr>
        <p:spPr>
          <a:xfrm>
            <a:off x="4567590" y="738990"/>
            <a:ext cx="270" cy="63018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3" name="Google Shape;53;p13"/>
          <p:cNvCxnSpPr/>
          <p:nvPr/>
        </p:nvCxnSpPr>
        <p:spPr>
          <a:xfrm>
            <a:off x="6481890" y="738990"/>
            <a:ext cx="270" cy="63018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4" name="Google Shape;54;p13"/>
          <p:cNvCxnSpPr/>
          <p:nvPr/>
        </p:nvCxnSpPr>
        <p:spPr>
          <a:xfrm>
            <a:off x="8384040" y="738990"/>
            <a:ext cx="270" cy="63018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5" name="Google Shape;55;p13"/>
          <p:cNvSpPr txBox="1"/>
          <p:nvPr>
            <p:ph type="title"/>
          </p:nvPr>
        </p:nvSpPr>
        <p:spPr>
          <a:xfrm>
            <a:off x="770850" y="1803600"/>
            <a:ext cx="5725350" cy="14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9pPr>
          </a:lstStyle>
          <a:p/>
        </p:txBody>
      </p:sp>
      <p:sp>
        <p:nvSpPr>
          <p:cNvPr id="56" name="Google Shape;56;p13"/>
          <p:cNvSpPr txBox="1"/>
          <p:nvPr>
            <p:ph idx="1" type="body"/>
          </p:nvPr>
        </p:nvSpPr>
        <p:spPr>
          <a:xfrm>
            <a:off x="1556280" y="891000"/>
            <a:ext cx="2886300" cy="3261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9pPr>
          </a:lstStyle>
          <a:p/>
        </p:txBody>
      </p:sp>
      <p:sp>
        <p:nvSpPr>
          <p:cNvPr id="57" name="Google Shape;57;p13"/>
          <p:cNvSpPr txBox="1"/>
          <p:nvPr>
            <p:ph idx="2" type="body"/>
          </p:nvPr>
        </p:nvSpPr>
        <p:spPr>
          <a:xfrm>
            <a:off x="4694490" y="880470"/>
            <a:ext cx="1708290" cy="3472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9pPr>
          </a:lstStyle>
          <a:p/>
        </p:txBody>
      </p:sp>
      <p:sp>
        <p:nvSpPr>
          <p:cNvPr id="58" name="Google Shape;58;p13"/>
          <p:cNvSpPr txBox="1"/>
          <p:nvPr>
            <p:ph idx="3" type="body"/>
          </p:nvPr>
        </p:nvSpPr>
        <p:spPr>
          <a:xfrm>
            <a:off x="6590160" y="880470"/>
            <a:ext cx="1662930" cy="3472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9pPr>
          </a:lstStyle>
          <a:p/>
        </p:txBody>
      </p:sp>
      <p:sp>
        <p:nvSpPr>
          <p:cNvPr id="59" name="Google Shape;59;p13"/>
          <p:cNvSpPr txBox="1"/>
          <p:nvPr>
            <p:ph idx="4" type="body"/>
          </p:nvPr>
        </p:nvSpPr>
        <p:spPr>
          <a:xfrm>
            <a:off x="770850" y="3618810"/>
            <a:ext cx="5718600" cy="4895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con&#10;&#10;Description automatically generated" id="62" name="Google Shape;62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7990" y="348300"/>
            <a:ext cx="335880" cy="3358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" name="Google Shape;63;p15"/>
          <p:cNvCxnSpPr/>
          <p:nvPr/>
        </p:nvCxnSpPr>
        <p:spPr>
          <a:xfrm>
            <a:off x="2474010" y="348030"/>
            <a:ext cx="270" cy="44010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4" name="Google Shape;64;p15"/>
          <p:cNvCxnSpPr/>
          <p:nvPr/>
        </p:nvCxnSpPr>
        <p:spPr>
          <a:xfrm>
            <a:off x="4574340" y="348030"/>
            <a:ext cx="270" cy="44010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5" name="Google Shape;65;p15"/>
          <p:cNvCxnSpPr/>
          <p:nvPr/>
        </p:nvCxnSpPr>
        <p:spPr>
          <a:xfrm>
            <a:off x="7707690" y="348030"/>
            <a:ext cx="270" cy="44010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6" name="Google Shape;66;p15"/>
          <p:cNvSpPr/>
          <p:nvPr/>
        </p:nvSpPr>
        <p:spPr>
          <a:xfrm>
            <a:off x="7807590" y="399330"/>
            <a:ext cx="503820" cy="2581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" sz="1500" u="none" cap="none" strike="noStrike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7" name="Google Shape;67;p15"/>
          <p:cNvCxnSpPr/>
          <p:nvPr/>
        </p:nvCxnSpPr>
        <p:spPr>
          <a:xfrm>
            <a:off x="8732880" y="348030"/>
            <a:ext cx="270" cy="44010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8" name="Google Shape;68;p15"/>
          <p:cNvSpPr txBox="1"/>
          <p:nvPr>
            <p:ph idx="1" type="body"/>
          </p:nvPr>
        </p:nvSpPr>
        <p:spPr>
          <a:xfrm>
            <a:off x="5013360" y="1085940"/>
            <a:ext cx="3243510" cy="324351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33750" lIns="67500" spcFirstLastPara="1" rIns="67500" wrap="square" tIns="3375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9pPr>
          </a:lstStyle>
          <a:p/>
        </p:txBody>
      </p:sp>
      <p:sp>
        <p:nvSpPr>
          <p:cNvPr id="69" name="Google Shape;69;p15"/>
          <p:cNvSpPr txBox="1"/>
          <p:nvPr>
            <p:ph type="title"/>
          </p:nvPr>
        </p:nvSpPr>
        <p:spPr>
          <a:xfrm>
            <a:off x="439290" y="1085940"/>
            <a:ext cx="3933900" cy="582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9pPr>
          </a:lstStyle>
          <a:p/>
        </p:txBody>
      </p:sp>
      <p:sp>
        <p:nvSpPr>
          <p:cNvPr id="70" name="Google Shape;70;p15"/>
          <p:cNvSpPr txBox="1"/>
          <p:nvPr>
            <p:ph idx="2" type="body"/>
          </p:nvPr>
        </p:nvSpPr>
        <p:spPr>
          <a:xfrm>
            <a:off x="439290" y="1784700"/>
            <a:ext cx="3933900" cy="254475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9pPr>
          </a:lstStyle>
          <a:p/>
        </p:txBody>
      </p:sp>
      <p:sp>
        <p:nvSpPr>
          <p:cNvPr id="71" name="Google Shape;71;p15"/>
          <p:cNvSpPr txBox="1"/>
          <p:nvPr>
            <p:ph idx="3" type="body"/>
          </p:nvPr>
        </p:nvSpPr>
        <p:spPr>
          <a:xfrm>
            <a:off x="857790" y="405810"/>
            <a:ext cx="1426140" cy="3115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9pPr>
          </a:lstStyle>
          <a:p/>
        </p:txBody>
      </p:sp>
      <p:sp>
        <p:nvSpPr>
          <p:cNvPr id="72" name="Google Shape;72;p15"/>
          <p:cNvSpPr txBox="1"/>
          <p:nvPr>
            <p:ph idx="4" type="body"/>
          </p:nvPr>
        </p:nvSpPr>
        <p:spPr>
          <a:xfrm>
            <a:off x="2594430" y="411480"/>
            <a:ext cx="1552230" cy="3059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9pPr>
          </a:lstStyle>
          <a:p/>
        </p:txBody>
      </p:sp>
      <p:sp>
        <p:nvSpPr>
          <p:cNvPr id="73" name="Google Shape;73;p15"/>
          <p:cNvSpPr txBox="1"/>
          <p:nvPr>
            <p:ph idx="5" type="body"/>
          </p:nvPr>
        </p:nvSpPr>
        <p:spPr>
          <a:xfrm>
            <a:off x="4695030" y="411480"/>
            <a:ext cx="1552230" cy="3059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con&#10;&#10;Description automatically generated" id="76" name="Google Shape;76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7990" y="348300"/>
            <a:ext cx="335880" cy="3358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" name="Google Shape;77;p17"/>
          <p:cNvCxnSpPr/>
          <p:nvPr/>
        </p:nvCxnSpPr>
        <p:spPr>
          <a:xfrm>
            <a:off x="2474010" y="348030"/>
            <a:ext cx="270" cy="44010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8" name="Google Shape;78;p17"/>
          <p:cNvCxnSpPr/>
          <p:nvPr/>
        </p:nvCxnSpPr>
        <p:spPr>
          <a:xfrm>
            <a:off x="4574340" y="348030"/>
            <a:ext cx="270" cy="44010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9" name="Google Shape;79;p17"/>
          <p:cNvCxnSpPr/>
          <p:nvPr/>
        </p:nvCxnSpPr>
        <p:spPr>
          <a:xfrm>
            <a:off x="7707690" y="348030"/>
            <a:ext cx="270" cy="44010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0" name="Google Shape;80;p17"/>
          <p:cNvSpPr/>
          <p:nvPr/>
        </p:nvSpPr>
        <p:spPr>
          <a:xfrm>
            <a:off x="7807590" y="399330"/>
            <a:ext cx="503820" cy="2581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" sz="1500" u="none" cap="none" strike="noStrike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1" name="Google Shape;81;p17"/>
          <p:cNvCxnSpPr/>
          <p:nvPr/>
        </p:nvCxnSpPr>
        <p:spPr>
          <a:xfrm>
            <a:off x="8732880" y="348030"/>
            <a:ext cx="270" cy="44010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2" name="Google Shape;82;p17"/>
          <p:cNvSpPr txBox="1"/>
          <p:nvPr>
            <p:ph idx="1" type="body"/>
          </p:nvPr>
        </p:nvSpPr>
        <p:spPr>
          <a:xfrm>
            <a:off x="857790" y="405810"/>
            <a:ext cx="1426140" cy="3115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9pPr>
          </a:lstStyle>
          <a:p/>
        </p:txBody>
      </p:sp>
      <p:sp>
        <p:nvSpPr>
          <p:cNvPr id="83" name="Google Shape;83;p17"/>
          <p:cNvSpPr txBox="1"/>
          <p:nvPr>
            <p:ph idx="2" type="body"/>
          </p:nvPr>
        </p:nvSpPr>
        <p:spPr>
          <a:xfrm>
            <a:off x="2594430" y="411480"/>
            <a:ext cx="1552230" cy="3059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9pPr>
          </a:lstStyle>
          <a:p/>
        </p:txBody>
      </p:sp>
      <p:sp>
        <p:nvSpPr>
          <p:cNvPr id="84" name="Google Shape;84;p17"/>
          <p:cNvSpPr txBox="1"/>
          <p:nvPr>
            <p:ph type="title"/>
          </p:nvPr>
        </p:nvSpPr>
        <p:spPr>
          <a:xfrm>
            <a:off x="439290" y="1085940"/>
            <a:ext cx="8293320" cy="582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9pPr>
          </a:lstStyle>
          <a:p/>
        </p:txBody>
      </p:sp>
      <p:sp>
        <p:nvSpPr>
          <p:cNvPr id="85" name="Google Shape;85;p17"/>
          <p:cNvSpPr txBox="1"/>
          <p:nvPr>
            <p:ph idx="3" type="body"/>
          </p:nvPr>
        </p:nvSpPr>
        <p:spPr>
          <a:xfrm>
            <a:off x="439290" y="1784700"/>
            <a:ext cx="8293320" cy="280854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9pPr>
          </a:lstStyle>
          <a:p/>
        </p:txBody>
      </p:sp>
      <p:sp>
        <p:nvSpPr>
          <p:cNvPr id="86" name="Google Shape;86;p17"/>
          <p:cNvSpPr txBox="1"/>
          <p:nvPr>
            <p:ph idx="4" type="body"/>
          </p:nvPr>
        </p:nvSpPr>
        <p:spPr>
          <a:xfrm>
            <a:off x="4695030" y="411480"/>
            <a:ext cx="1552230" cy="3059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con&#10;&#10;Description automatically generated" id="89" name="Google Shape;89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7990" y="348300"/>
            <a:ext cx="335880" cy="3358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0" name="Google Shape;90;p19"/>
          <p:cNvCxnSpPr/>
          <p:nvPr/>
        </p:nvCxnSpPr>
        <p:spPr>
          <a:xfrm>
            <a:off x="2474010" y="348030"/>
            <a:ext cx="270" cy="44010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1" name="Google Shape;91;p19"/>
          <p:cNvCxnSpPr/>
          <p:nvPr/>
        </p:nvCxnSpPr>
        <p:spPr>
          <a:xfrm>
            <a:off x="4574340" y="348030"/>
            <a:ext cx="270" cy="44010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2" name="Google Shape;92;p19"/>
          <p:cNvCxnSpPr/>
          <p:nvPr/>
        </p:nvCxnSpPr>
        <p:spPr>
          <a:xfrm>
            <a:off x="7707690" y="348030"/>
            <a:ext cx="270" cy="44010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3" name="Google Shape;93;p19"/>
          <p:cNvSpPr/>
          <p:nvPr/>
        </p:nvSpPr>
        <p:spPr>
          <a:xfrm>
            <a:off x="7807590" y="399330"/>
            <a:ext cx="503820" cy="2581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" sz="1500" u="none" cap="none" strike="noStrike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4" name="Google Shape;94;p19"/>
          <p:cNvCxnSpPr/>
          <p:nvPr/>
        </p:nvCxnSpPr>
        <p:spPr>
          <a:xfrm>
            <a:off x="8732880" y="348030"/>
            <a:ext cx="270" cy="44010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5" name="Google Shape;95;p19"/>
          <p:cNvSpPr txBox="1"/>
          <p:nvPr>
            <p:ph idx="1" type="body"/>
          </p:nvPr>
        </p:nvSpPr>
        <p:spPr>
          <a:xfrm>
            <a:off x="857790" y="405810"/>
            <a:ext cx="1426140" cy="3115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9pPr>
          </a:lstStyle>
          <a:p/>
        </p:txBody>
      </p:sp>
      <p:sp>
        <p:nvSpPr>
          <p:cNvPr id="96" name="Google Shape;96;p19"/>
          <p:cNvSpPr txBox="1"/>
          <p:nvPr>
            <p:ph idx="2" type="body"/>
          </p:nvPr>
        </p:nvSpPr>
        <p:spPr>
          <a:xfrm>
            <a:off x="2594430" y="411480"/>
            <a:ext cx="1552230" cy="3059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9pPr>
          </a:lstStyle>
          <a:p/>
        </p:txBody>
      </p:sp>
      <p:sp>
        <p:nvSpPr>
          <p:cNvPr id="97" name="Google Shape;97;p19"/>
          <p:cNvSpPr txBox="1"/>
          <p:nvPr>
            <p:ph idx="3" type="body"/>
          </p:nvPr>
        </p:nvSpPr>
        <p:spPr>
          <a:xfrm>
            <a:off x="439290" y="1784700"/>
            <a:ext cx="3241620" cy="17992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9pPr>
          </a:lstStyle>
          <a:p/>
        </p:txBody>
      </p:sp>
      <p:sp>
        <p:nvSpPr>
          <p:cNvPr id="98" name="Google Shape;98;p19"/>
          <p:cNvSpPr txBox="1"/>
          <p:nvPr>
            <p:ph idx="4" type="body"/>
          </p:nvPr>
        </p:nvSpPr>
        <p:spPr>
          <a:xfrm>
            <a:off x="439290" y="3887460"/>
            <a:ext cx="2950560" cy="41526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9pPr>
          </a:lstStyle>
          <a:p/>
        </p:txBody>
      </p:sp>
      <p:sp>
        <p:nvSpPr>
          <p:cNvPr id="99" name="Google Shape;99;p19"/>
          <p:cNvSpPr txBox="1"/>
          <p:nvPr>
            <p:ph idx="5" type="body"/>
          </p:nvPr>
        </p:nvSpPr>
        <p:spPr>
          <a:xfrm>
            <a:off x="4695030" y="1784700"/>
            <a:ext cx="4037580" cy="25884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9pPr>
          </a:lstStyle>
          <a:p/>
        </p:txBody>
      </p:sp>
      <p:sp>
        <p:nvSpPr>
          <p:cNvPr id="100" name="Google Shape;100;p19"/>
          <p:cNvSpPr txBox="1"/>
          <p:nvPr>
            <p:ph idx="6" type="body"/>
          </p:nvPr>
        </p:nvSpPr>
        <p:spPr>
          <a:xfrm>
            <a:off x="4695030" y="411480"/>
            <a:ext cx="1552230" cy="3059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9pPr>
          </a:lstStyle>
          <a:p/>
        </p:txBody>
      </p:sp>
      <p:sp>
        <p:nvSpPr>
          <p:cNvPr id="101" name="Google Shape;101;p19"/>
          <p:cNvSpPr txBox="1"/>
          <p:nvPr>
            <p:ph type="title"/>
          </p:nvPr>
        </p:nvSpPr>
        <p:spPr>
          <a:xfrm>
            <a:off x="439290" y="1085940"/>
            <a:ext cx="8293320" cy="582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con&#10;&#10;Description automatically generated" id="104" name="Google Shape;104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7990" y="348300"/>
            <a:ext cx="335880" cy="3358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5" name="Google Shape;105;p21"/>
          <p:cNvCxnSpPr/>
          <p:nvPr/>
        </p:nvCxnSpPr>
        <p:spPr>
          <a:xfrm>
            <a:off x="2474010" y="348030"/>
            <a:ext cx="270" cy="44010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6" name="Google Shape;106;p21"/>
          <p:cNvCxnSpPr/>
          <p:nvPr/>
        </p:nvCxnSpPr>
        <p:spPr>
          <a:xfrm>
            <a:off x="4574340" y="348030"/>
            <a:ext cx="270" cy="44010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7" name="Google Shape;107;p21"/>
          <p:cNvCxnSpPr/>
          <p:nvPr/>
        </p:nvCxnSpPr>
        <p:spPr>
          <a:xfrm>
            <a:off x="7707690" y="348030"/>
            <a:ext cx="270" cy="44010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8" name="Google Shape;108;p21"/>
          <p:cNvSpPr/>
          <p:nvPr/>
        </p:nvSpPr>
        <p:spPr>
          <a:xfrm>
            <a:off x="7807590" y="399330"/>
            <a:ext cx="503820" cy="2581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" sz="1500" u="none" cap="none" strike="noStrike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9" name="Google Shape;109;p21"/>
          <p:cNvCxnSpPr/>
          <p:nvPr/>
        </p:nvCxnSpPr>
        <p:spPr>
          <a:xfrm>
            <a:off x="8732880" y="348030"/>
            <a:ext cx="270" cy="44010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0" name="Google Shape;110;p21"/>
          <p:cNvSpPr txBox="1"/>
          <p:nvPr>
            <p:ph idx="1" type="body"/>
          </p:nvPr>
        </p:nvSpPr>
        <p:spPr>
          <a:xfrm>
            <a:off x="857790" y="405810"/>
            <a:ext cx="1426140" cy="3115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9pPr>
          </a:lstStyle>
          <a:p/>
        </p:txBody>
      </p:sp>
      <p:sp>
        <p:nvSpPr>
          <p:cNvPr id="111" name="Google Shape;111;p21"/>
          <p:cNvSpPr txBox="1"/>
          <p:nvPr>
            <p:ph idx="2" type="body"/>
          </p:nvPr>
        </p:nvSpPr>
        <p:spPr>
          <a:xfrm>
            <a:off x="2594430" y="411480"/>
            <a:ext cx="1552230" cy="3059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9pPr>
          </a:lstStyle>
          <a:p/>
        </p:txBody>
      </p:sp>
      <p:sp>
        <p:nvSpPr>
          <p:cNvPr id="112" name="Google Shape;112;p21"/>
          <p:cNvSpPr txBox="1"/>
          <p:nvPr>
            <p:ph idx="3" type="body"/>
          </p:nvPr>
        </p:nvSpPr>
        <p:spPr>
          <a:xfrm>
            <a:off x="4695030" y="411480"/>
            <a:ext cx="1552230" cy="3059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9pPr>
          </a:lstStyle>
          <a:p/>
        </p:txBody>
      </p:sp>
      <p:sp>
        <p:nvSpPr>
          <p:cNvPr id="113" name="Google Shape;113;p21"/>
          <p:cNvSpPr txBox="1"/>
          <p:nvPr>
            <p:ph type="title"/>
          </p:nvPr>
        </p:nvSpPr>
        <p:spPr>
          <a:xfrm>
            <a:off x="439290" y="1085940"/>
            <a:ext cx="3241620" cy="582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9pPr>
          </a:lstStyle>
          <a:p/>
        </p:txBody>
      </p:sp>
      <p:sp>
        <p:nvSpPr>
          <p:cNvPr id="114" name="Google Shape;114;p21"/>
          <p:cNvSpPr txBox="1"/>
          <p:nvPr>
            <p:ph idx="4" type="body"/>
          </p:nvPr>
        </p:nvSpPr>
        <p:spPr>
          <a:xfrm>
            <a:off x="439290" y="1784700"/>
            <a:ext cx="3241620" cy="17992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9pPr>
          </a:lstStyle>
          <a:p/>
        </p:txBody>
      </p:sp>
      <p:sp>
        <p:nvSpPr>
          <p:cNvPr id="115" name="Google Shape;115;p21"/>
          <p:cNvSpPr txBox="1"/>
          <p:nvPr>
            <p:ph idx="5" type="body"/>
          </p:nvPr>
        </p:nvSpPr>
        <p:spPr>
          <a:xfrm>
            <a:off x="439290" y="3887460"/>
            <a:ext cx="2950560" cy="41526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9pPr>
          </a:lstStyle>
          <a:p/>
        </p:txBody>
      </p:sp>
      <p:sp>
        <p:nvSpPr>
          <p:cNvPr id="116" name="Google Shape;116;p21"/>
          <p:cNvSpPr txBox="1"/>
          <p:nvPr>
            <p:ph idx="6" type="body"/>
          </p:nvPr>
        </p:nvSpPr>
        <p:spPr>
          <a:xfrm>
            <a:off x="3954150" y="1085940"/>
            <a:ext cx="4778460" cy="321678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3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con&#10;&#10;Description automatically generated" id="119" name="Google Shape;119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7990" y="348300"/>
            <a:ext cx="335880" cy="3358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0" name="Google Shape;120;p23"/>
          <p:cNvCxnSpPr/>
          <p:nvPr/>
        </p:nvCxnSpPr>
        <p:spPr>
          <a:xfrm>
            <a:off x="2474010" y="348030"/>
            <a:ext cx="270" cy="44010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1" name="Google Shape;121;p23"/>
          <p:cNvCxnSpPr/>
          <p:nvPr/>
        </p:nvCxnSpPr>
        <p:spPr>
          <a:xfrm>
            <a:off x="4574340" y="348030"/>
            <a:ext cx="270" cy="44010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2" name="Google Shape;122;p23"/>
          <p:cNvCxnSpPr/>
          <p:nvPr/>
        </p:nvCxnSpPr>
        <p:spPr>
          <a:xfrm>
            <a:off x="7707690" y="348030"/>
            <a:ext cx="270" cy="44010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3" name="Google Shape;123;p23"/>
          <p:cNvSpPr/>
          <p:nvPr/>
        </p:nvSpPr>
        <p:spPr>
          <a:xfrm>
            <a:off x="7807590" y="399330"/>
            <a:ext cx="503820" cy="2581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" sz="1500" u="none" cap="none" strike="noStrike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4" name="Google Shape;124;p23"/>
          <p:cNvCxnSpPr/>
          <p:nvPr/>
        </p:nvCxnSpPr>
        <p:spPr>
          <a:xfrm>
            <a:off x="8732880" y="348030"/>
            <a:ext cx="270" cy="44010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5" name="Google Shape;125;p23"/>
          <p:cNvSpPr txBox="1"/>
          <p:nvPr>
            <p:ph idx="1" type="body"/>
          </p:nvPr>
        </p:nvSpPr>
        <p:spPr>
          <a:xfrm>
            <a:off x="857790" y="405810"/>
            <a:ext cx="1426140" cy="3115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9pPr>
          </a:lstStyle>
          <a:p/>
        </p:txBody>
      </p:sp>
      <p:sp>
        <p:nvSpPr>
          <p:cNvPr id="126" name="Google Shape;126;p23"/>
          <p:cNvSpPr txBox="1"/>
          <p:nvPr>
            <p:ph idx="2" type="body"/>
          </p:nvPr>
        </p:nvSpPr>
        <p:spPr>
          <a:xfrm>
            <a:off x="2594430" y="411480"/>
            <a:ext cx="1552230" cy="3059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9pPr>
          </a:lstStyle>
          <a:p/>
        </p:txBody>
      </p:sp>
      <p:sp>
        <p:nvSpPr>
          <p:cNvPr id="127" name="Google Shape;127;p23"/>
          <p:cNvSpPr txBox="1"/>
          <p:nvPr>
            <p:ph idx="3" type="body"/>
          </p:nvPr>
        </p:nvSpPr>
        <p:spPr>
          <a:xfrm>
            <a:off x="4695030" y="411480"/>
            <a:ext cx="1552230" cy="3059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9pPr>
          </a:lstStyle>
          <a:p/>
        </p:txBody>
      </p:sp>
      <p:sp>
        <p:nvSpPr>
          <p:cNvPr id="128" name="Google Shape;128;p23"/>
          <p:cNvSpPr txBox="1"/>
          <p:nvPr>
            <p:ph idx="4" type="body"/>
          </p:nvPr>
        </p:nvSpPr>
        <p:spPr>
          <a:xfrm>
            <a:off x="439290" y="3887460"/>
            <a:ext cx="2950560" cy="41526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9pPr>
          </a:lstStyle>
          <a:p/>
        </p:txBody>
      </p:sp>
      <p:sp>
        <p:nvSpPr>
          <p:cNvPr id="129" name="Google Shape;129;p23"/>
          <p:cNvSpPr txBox="1"/>
          <p:nvPr>
            <p:ph idx="5" type="body"/>
          </p:nvPr>
        </p:nvSpPr>
        <p:spPr>
          <a:xfrm>
            <a:off x="3954150" y="1085940"/>
            <a:ext cx="4778460" cy="3216780"/>
          </a:xfrm>
          <a:prstGeom prst="rect">
            <a:avLst/>
          </a:prstGeom>
          <a:noFill/>
          <a:ln>
            <a:noFill/>
          </a:ln>
        </p:spPr>
        <p:txBody>
          <a:bodyPr anchorCtr="0" anchor="t" bIns="33750" lIns="67500" spcFirstLastPara="1" rIns="67500" wrap="square" tIns="3375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9pPr>
          </a:lstStyle>
          <a:p/>
        </p:txBody>
      </p:sp>
      <p:sp>
        <p:nvSpPr>
          <p:cNvPr id="130" name="Google Shape;130;p23"/>
          <p:cNvSpPr txBox="1"/>
          <p:nvPr>
            <p:ph idx="6" type="body"/>
          </p:nvPr>
        </p:nvSpPr>
        <p:spPr>
          <a:xfrm>
            <a:off x="439290" y="1085400"/>
            <a:ext cx="3241890" cy="52704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9pPr>
          </a:lstStyle>
          <a:p/>
        </p:txBody>
      </p:sp>
      <p:sp>
        <p:nvSpPr>
          <p:cNvPr id="131" name="Google Shape;131;p23"/>
          <p:cNvSpPr txBox="1"/>
          <p:nvPr>
            <p:ph idx="7" type="body"/>
          </p:nvPr>
        </p:nvSpPr>
        <p:spPr>
          <a:xfrm>
            <a:off x="439290" y="1784700"/>
            <a:ext cx="3241620" cy="17992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9pPr>
          </a:lstStyle>
          <a:p/>
        </p:txBody>
      </p:sp>
      <p:sp>
        <p:nvSpPr>
          <p:cNvPr id="132" name="Google Shape;132;p23"/>
          <p:cNvSpPr txBox="1"/>
          <p:nvPr>
            <p:ph type="title"/>
          </p:nvPr>
        </p:nvSpPr>
        <p:spPr>
          <a:xfrm>
            <a:off x="457110" y="205200"/>
            <a:ext cx="822933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4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con&#10;&#10;Description automatically generated" id="135" name="Google Shape;135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7990" y="348300"/>
            <a:ext cx="335880" cy="3358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6" name="Google Shape;136;p25"/>
          <p:cNvCxnSpPr/>
          <p:nvPr/>
        </p:nvCxnSpPr>
        <p:spPr>
          <a:xfrm>
            <a:off x="2474010" y="348030"/>
            <a:ext cx="270" cy="44010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7" name="Google Shape;137;p25"/>
          <p:cNvCxnSpPr/>
          <p:nvPr/>
        </p:nvCxnSpPr>
        <p:spPr>
          <a:xfrm>
            <a:off x="4574340" y="348030"/>
            <a:ext cx="270" cy="44010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8" name="Google Shape;138;p25"/>
          <p:cNvCxnSpPr/>
          <p:nvPr/>
        </p:nvCxnSpPr>
        <p:spPr>
          <a:xfrm>
            <a:off x="7707690" y="348030"/>
            <a:ext cx="270" cy="44010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9" name="Google Shape;139;p25"/>
          <p:cNvSpPr/>
          <p:nvPr/>
        </p:nvSpPr>
        <p:spPr>
          <a:xfrm>
            <a:off x="7807590" y="399330"/>
            <a:ext cx="503820" cy="2581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" sz="1500" u="none" cap="none" strike="noStrike">
                <a:solidFill>
                  <a:srgbClr val="102D6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0" name="Google Shape;140;p25"/>
          <p:cNvCxnSpPr/>
          <p:nvPr/>
        </p:nvCxnSpPr>
        <p:spPr>
          <a:xfrm>
            <a:off x="8732880" y="348030"/>
            <a:ext cx="270" cy="440100"/>
          </a:xfrm>
          <a:prstGeom prst="straightConnector1">
            <a:avLst/>
          </a:prstGeom>
          <a:noFill/>
          <a:ln cap="flat" cmpd="sng" w="12700">
            <a:solidFill>
              <a:srgbClr val="102D6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1" name="Google Shape;141;p25"/>
          <p:cNvSpPr txBox="1"/>
          <p:nvPr>
            <p:ph idx="1" type="body"/>
          </p:nvPr>
        </p:nvSpPr>
        <p:spPr>
          <a:xfrm>
            <a:off x="857790" y="405810"/>
            <a:ext cx="1426140" cy="3115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9pPr>
          </a:lstStyle>
          <a:p/>
        </p:txBody>
      </p:sp>
      <p:sp>
        <p:nvSpPr>
          <p:cNvPr id="142" name="Google Shape;142;p25"/>
          <p:cNvSpPr txBox="1"/>
          <p:nvPr>
            <p:ph idx="2" type="body"/>
          </p:nvPr>
        </p:nvSpPr>
        <p:spPr>
          <a:xfrm>
            <a:off x="2594430" y="411480"/>
            <a:ext cx="1552230" cy="3059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9pPr>
          </a:lstStyle>
          <a:p/>
        </p:txBody>
      </p:sp>
      <p:sp>
        <p:nvSpPr>
          <p:cNvPr id="143" name="Google Shape;143;p25"/>
          <p:cNvSpPr txBox="1"/>
          <p:nvPr>
            <p:ph idx="3" type="body"/>
          </p:nvPr>
        </p:nvSpPr>
        <p:spPr>
          <a:xfrm>
            <a:off x="4695030" y="411480"/>
            <a:ext cx="1552230" cy="3059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9pPr>
          </a:lstStyle>
          <a:p/>
        </p:txBody>
      </p:sp>
      <p:sp>
        <p:nvSpPr>
          <p:cNvPr id="144" name="Google Shape;144;p25"/>
          <p:cNvSpPr txBox="1"/>
          <p:nvPr>
            <p:ph type="title"/>
          </p:nvPr>
        </p:nvSpPr>
        <p:spPr>
          <a:xfrm>
            <a:off x="439290" y="1085940"/>
            <a:ext cx="8293320" cy="582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9pPr>
          </a:lstStyle>
          <a:p/>
        </p:txBody>
      </p:sp>
      <p:sp>
        <p:nvSpPr>
          <p:cNvPr id="145" name="Google Shape;145;p25"/>
          <p:cNvSpPr txBox="1"/>
          <p:nvPr>
            <p:ph idx="4" type="body"/>
          </p:nvPr>
        </p:nvSpPr>
        <p:spPr>
          <a:xfrm>
            <a:off x="431190" y="3078000"/>
            <a:ext cx="2068470" cy="117693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9pPr>
          </a:lstStyle>
          <a:p/>
        </p:txBody>
      </p:sp>
      <p:sp>
        <p:nvSpPr>
          <p:cNvPr id="146" name="Google Shape;146;p25"/>
          <p:cNvSpPr txBox="1"/>
          <p:nvPr>
            <p:ph idx="5" type="body"/>
          </p:nvPr>
        </p:nvSpPr>
        <p:spPr>
          <a:xfrm>
            <a:off x="3035340" y="3078000"/>
            <a:ext cx="2067930" cy="117693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9pPr>
          </a:lstStyle>
          <a:p/>
        </p:txBody>
      </p:sp>
      <p:sp>
        <p:nvSpPr>
          <p:cNvPr id="147" name="Google Shape;147;p25"/>
          <p:cNvSpPr txBox="1"/>
          <p:nvPr>
            <p:ph idx="6" type="body"/>
          </p:nvPr>
        </p:nvSpPr>
        <p:spPr>
          <a:xfrm>
            <a:off x="5639220" y="3078000"/>
            <a:ext cx="2067930" cy="117693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9pPr>
          </a:lstStyle>
          <a:p/>
        </p:txBody>
      </p:sp>
      <p:sp>
        <p:nvSpPr>
          <p:cNvPr id="148" name="Google Shape;148;p25"/>
          <p:cNvSpPr txBox="1"/>
          <p:nvPr>
            <p:ph idx="7" type="body"/>
          </p:nvPr>
        </p:nvSpPr>
        <p:spPr>
          <a:xfrm>
            <a:off x="431190" y="2032560"/>
            <a:ext cx="2068470" cy="8729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9pPr>
          </a:lstStyle>
          <a:p/>
        </p:txBody>
      </p:sp>
      <p:sp>
        <p:nvSpPr>
          <p:cNvPr id="149" name="Google Shape;149;p25"/>
          <p:cNvSpPr txBox="1"/>
          <p:nvPr>
            <p:ph idx="8" type="body"/>
          </p:nvPr>
        </p:nvSpPr>
        <p:spPr>
          <a:xfrm>
            <a:off x="3035340" y="2032560"/>
            <a:ext cx="2068470" cy="8729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9pPr>
          </a:lstStyle>
          <a:p/>
        </p:txBody>
      </p:sp>
      <p:sp>
        <p:nvSpPr>
          <p:cNvPr id="150" name="Google Shape;150;p25"/>
          <p:cNvSpPr txBox="1"/>
          <p:nvPr>
            <p:ph idx="9" type="body"/>
          </p:nvPr>
        </p:nvSpPr>
        <p:spPr>
          <a:xfrm>
            <a:off x="5639220" y="2032560"/>
            <a:ext cx="2068470" cy="8729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5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7"/>
          <p:cNvSpPr/>
          <p:nvPr/>
        </p:nvSpPr>
        <p:spPr>
          <a:xfrm>
            <a:off x="0" y="0"/>
            <a:ext cx="9143820" cy="5143230"/>
          </a:xfrm>
          <a:prstGeom prst="rect">
            <a:avLst/>
          </a:prstGeom>
          <a:solidFill>
            <a:srgbClr val="0F2C68"/>
          </a:solidFill>
          <a:ln cap="flat" cmpd="sng" w="12700">
            <a:solidFill>
              <a:srgbClr val="0B204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3750" lIns="67500" spcFirstLastPara="1" rIns="67500" wrap="square" tIns="33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4" name="Google Shape;154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983040" y="1982880"/>
            <a:ext cx="1177470" cy="117747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7"/>
          <p:cNvSpPr txBox="1"/>
          <p:nvPr>
            <p:ph type="title"/>
          </p:nvPr>
        </p:nvSpPr>
        <p:spPr>
          <a:xfrm>
            <a:off x="457110" y="205200"/>
            <a:ext cx="822933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9pPr>
          </a:lstStyle>
          <a:p/>
        </p:txBody>
      </p:sp>
      <p:sp>
        <p:nvSpPr>
          <p:cNvPr id="156" name="Google Shape;156;p27"/>
          <p:cNvSpPr txBox="1"/>
          <p:nvPr>
            <p:ph idx="1" type="body"/>
          </p:nvPr>
        </p:nvSpPr>
        <p:spPr>
          <a:xfrm>
            <a:off x="457110" y="1203390"/>
            <a:ext cx="8229330" cy="2982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6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://drive.google.com/file/d/19NrEnbXOn_WHvBiuR3NnM6CIcPfUJAM9/view" TargetMode="External"/><Relationship Id="rId4" Type="http://schemas.openxmlformats.org/officeDocument/2006/relationships/image" Target="../media/image6.png"/><Relationship Id="rId5" Type="http://schemas.openxmlformats.org/officeDocument/2006/relationships/hyperlink" Target="http://drive.google.com/file/d/1ffrdmSFOQpSbqOyvPoWiSYWGAxp7B8Pp/view" TargetMode="External"/><Relationship Id="rId6" Type="http://schemas.openxmlformats.org/officeDocument/2006/relationships/image" Target="../media/image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github.com/campusrover/hideandseek?tab=readme-ov-file" TargetMode="External"/><Relationship Id="rId4" Type="http://schemas.openxmlformats.org/officeDocument/2006/relationships/hyperlink" Target="https://habr.com/ru/companies/wunderfund/articles/586360/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9"/>
          <p:cNvSpPr txBox="1"/>
          <p:nvPr>
            <p:ph idx="4294967295" type="title"/>
          </p:nvPr>
        </p:nvSpPr>
        <p:spPr>
          <a:xfrm>
            <a:off x="770850" y="1803600"/>
            <a:ext cx="3343950" cy="14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3200"/>
              <a:buFont typeface="Arial"/>
              <a:buNone/>
            </a:pPr>
            <a:r>
              <a:rPr i="0" lang="ru" sz="3200" u="none" cap="none" strike="noStrike">
                <a:solidFill>
                  <a:srgbClr val="0E2D69"/>
                </a:solidFill>
                <a:latin typeface="Noto Sans KR"/>
                <a:ea typeface="Noto Sans KR"/>
                <a:cs typeface="Noto Sans KR"/>
                <a:sym typeface="Noto Sans KR"/>
              </a:rPr>
              <a:t>Прятки</a:t>
            </a:r>
            <a:br>
              <a:rPr i="0" lang="ru" sz="3200" u="none" cap="none" strike="noStrike">
                <a:latin typeface="Noto Sans KR"/>
                <a:ea typeface="Noto Sans KR"/>
                <a:cs typeface="Noto Sans KR"/>
                <a:sym typeface="Noto Sans KR"/>
              </a:rPr>
            </a:br>
            <a:r>
              <a:rPr i="0" lang="ru" sz="3200" u="none" cap="none" strike="noStrike">
                <a:solidFill>
                  <a:srgbClr val="0E2D69"/>
                </a:solidFill>
                <a:latin typeface="Noto Sans KR"/>
                <a:ea typeface="Noto Sans KR"/>
                <a:cs typeface="Noto Sans KR"/>
                <a:sym typeface="Noto Sans KR"/>
              </a:rPr>
              <a:t>Hide and seek</a:t>
            </a:r>
            <a:br>
              <a:rPr i="0" lang="ru" sz="3200" u="none" cap="none" strike="noStrike">
                <a:latin typeface="Noto Sans KR"/>
                <a:ea typeface="Noto Sans KR"/>
                <a:cs typeface="Noto Sans KR"/>
                <a:sym typeface="Noto Sans KR"/>
              </a:rPr>
            </a:br>
            <a:r>
              <a:rPr i="0" lang="ru" sz="1500" u="none" cap="none" strike="noStrike">
                <a:solidFill>
                  <a:srgbClr val="0E2D69"/>
                </a:solidFill>
                <a:latin typeface="Noto Sans KR"/>
                <a:ea typeface="Noto Sans KR"/>
                <a:cs typeface="Noto Sans KR"/>
                <a:sym typeface="Noto Sans KR"/>
              </a:rPr>
              <a:t>Индивидуальный программный проект</a:t>
            </a:r>
            <a:endParaRPr i="0" sz="1500" u="none" cap="none" strike="noStrike">
              <a:solidFill>
                <a:srgbClr val="0E2D69"/>
              </a:solidFill>
              <a:latin typeface="Noto Sans KR"/>
              <a:ea typeface="Noto Sans KR"/>
              <a:cs typeface="Noto Sans KR"/>
              <a:sym typeface="Noto Sans KR"/>
            </a:endParaRPr>
          </a:p>
        </p:txBody>
      </p:sp>
      <p:sp>
        <p:nvSpPr>
          <p:cNvPr id="163" name="Google Shape;163;p29"/>
          <p:cNvSpPr txBox="1"/>
          <p:nvPr>
            <p:ph idx="4294967295" type="body"/>
          </p:nvPr>
        </p:nvSpPr>
        <p:spPr>
          <a:xfrm>
            <a:off x="770850" y="3514323"/>
            <a:ext cx="42012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i="0" lang="ru" sz="1200" u="none" cap="none" strike="noStrike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Руководитель проекта: </a:t>
            </a:r>
            <a:endParaRPr i="0" sz="1200" u="none" cap="none" strike="noStrike">
              <a:solidFill>
                <a:schemeClr val="dk1"/>
              </a:solidFill>
              <a:latin typeface="Noto Sans KR"/>
              <a:ea typeface="Noto Sans KR"/>
              <a:cs typeface="Noto Sans KR"/>
              <a:sym typeface="Noto Sans K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i="0" lang="ru" sz="1200" u="none" cap="none" strike="noStrike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Большаков Владислав Эдуардович</a:t>
            </a:r>
            <a:endParaRPr i="0" sz="1200" u="none" cap="none" strike="noStrike">
              <a:solidFill>
                <a:schemeClr val="dk1"/>
              </a:solidFill>
              <a:latin typeface="Noto Sans KR"/>
              <a:ea typeface="Noto Sans KR"/>
              <a:cs typeface="Noto Sans KR"/>
              <a:sym typeface="Noto Sans K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i="0" lang="ru" sz="1200" u="none" cap="none" strike="noStrike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Ведущий инженер по машинному обучению и анализу данных</a:t>
            </a:r>
            <a:endParaRPr i="0" sz="1200" u="none" cap="none" strike="noStrike">
              <a:solidFill>
                <a:schemeClr val="dk1"/>
              </a:solidFill>
              <a:latin typeface="Noto Sans KR"/>
              <a:ea typeface="Noto Sans KR"/>
              <a:cs typeface="Noto Sans KR"/>
              <a:sym typeface="Noto Sans K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i="0" lang="ru" sz="1200" u="none" cap="none" strike="noStrike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OOO "НТР"</a:t>
            </a:r>
            <a:endParaRPr i="0" sz="1200" u="none" cap="none" strike="noStrike">
              <a:solidFill>
                <a:schemeClr val="dk1"/>
              </a:solidFill>
              <a:latin typeface="Noto Sans KR"/>
              <a:ea typeface="Noto Sans KR"/>
              <a:cs typeface="Noto Sans KR"/>
              <a:sym typeface="Noto Sans KR"/>
            </a:endParaRPr>
          </a:p>
        </p:txBody>
      </p:sp>
      <p:sp>
        <p:nvSpPr>
          <p:cNvPr id="164" name="Google Shape;164;p29"/>
          <p:cNvSpPr txBox="1"/>
          <p:nvPr/>
        </p:nvSpPr>
        <p:spPr>
          <a:xfrm>
            <a:off x="1556280" y="891000"/>
            <a:ext cx="2886300" cy="3261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Факультет компьютерных наук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29"/>
          <p:cNvSpPr txBox="1"/>
          <p:nvPr/>
        </p:nvSpPr>
        <p:spPr>
          <a:xfrm>
            <a:off x="4694760" y="880470"/>
            <a:ext cx="1708290" cy="3472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900" u="none" cap="none" strike="noStrik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rPr>
              <a:t>ОП “Прикладная математика и информатика”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29"/>
          <p:cNvSpPr txBox="1"/>
          <p:nvPr/>
        </p:nvSpPr>
        <p:spPr>
          <a:xfrm>
            <a:off x="6590430" y="880470"/>
            <a:ext cx="1662930" cy="3472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900" u="none" cap="none" strike="noStrik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rPr>
              <a:t>Москва 2025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29"/>
          <p:cNvSpPr/>
          <p:nvPr/>
        </p:nvSpPr>
        <p:spPr>
          <a:xfrm>
            <a:off x="6001000" y="3514325"/>
            <a:ext cx="22524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1200" u="none" cap="none" strike="noStrik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rPr>
              <a:t>Выполнил студент: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1200" u="none" cap="none" strike="noStrik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rPr>
              <a:t>группа </a:t>
            </a:r>
            <a:r>
              <a:rPr lang="ru" sz="1200">
                <a:solidFill>
                  <a:srgbClr val="0E2D69"/>
                </a:solidFill>
              </a:rPr>
              <a:t>БПМИ 226</a:t>
            </a:r>
            <a:r>
              <a:rPr b="0" i="0" lang="ru" sz="1200" u="none" cap="none" strike="noStrik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rPr>
              <a:t>, 3 курс 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1200" u="none" cap="none" strike="noStrike">
                <a:solidFill>
                  <a:srgbClr val="0E2D69"/>
                </a:solidFill>
                <a:latin typeface="Arial"/>
                <a:ea typeface="Arial"/>
                <a:cs typeface="Arial"/>
                <a:sym typeface="Arial"/>
              </a:rPr>
              <a:t>Вдовец Илья Давидович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8"/>
          <p:cNvSpPr txBox="1"/>
          <p:nvPr>
            <p:ph idx="4294967295" type="title"/>
          </p:nvPr>
        </p:nvSpPr>
        <p:spPr>
          <a:xfrm>
            <a:off x="431200" y="1083875"/>
            <a:ext cx="4263900" cy="5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just">
              <a:lnSpc>
                <a:spcPct val="125454"/>
              </a:lnSpc>
              <a:spcBef>
                <a:spcPts val="1200"/>
              </a:spcBef>
              <a:spcAft>
                <a:spcPts val="1000"/>
              </a:spcAft>
              <a:buNone/>
            </a:pPr>
            <a:r>
              <a:rPr lang="ru" sz="1800">
                <a:solidFill>
                  <a:srgbClr val="0F2C68"/>
                </a:solidFill>
                <a:latin typeface="Noto Sans KR"/>
                <a:ea typeface="Noto Sans KR"/>
                <a:cs typeface="Noto Sans KR"/>
                <a:sym typeface="Noto Sans KR"/>
              </a:rPr>
              <a:t>Архитектура итогового приложения</a:t>
            </a:r>
            <a:endParaRPr sz="1800">
              <a:solidFill>
                <a:srgbClr val="0F2C68"/>
              </a:solidFill>
              <a:latin typeface="Noto Sans KR"/>
              <a:ea typeface="Noto Sans KR"/>
              <a:cs typeface="Noto Sans KR"/>
              <a:sym typeface="Noto Sans KR"/>
            </a:endParaRPr>
          </a:p>
        </p:txBody>
      </p:sp>
      <p:sp>
        <p:nvSpPr>
          <p:cNvPr id="255" name="Google Shape;255;p38"/>
          <p:cNvSpPr txBox="1"/>
          <p:nvPr/>
        </p:nvSpPr>
        <p:spPr>
          <a:xfrm>
            <a:off x="792800" y="473536"/>
            <a:ext cx="1595400" cy="18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ru" sz="800" u="none" cap="none" strike="noStrike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Факультет компьютерных наук</a:t>
            </a:r>
            <a:endParaRPr i="0" sz="800" u="none" cap="none" strike="noStrike">
              <a:solidFill>
                <a:schemeClr val="dk1"/>
              </a:solidFill>
              <a:latin typeface="Noto Sans KR"/>
              <a:ea typeface="Noto Sans KR"/>
              <a:cs typeface="Noto Sans KR"/>
              <a:sym typeface="Noto Sans KR"/>
            </a:endParaRPr>
          </a:p>
        </p:txBody>
      </p:sp>
      <p:sp>
        <p:nvSpPr>
          <p:cNvPr id="256" name="Google Shape;256;p38"/>
          <p:cNvSpPr txBox="1"/>
          <p:nvPr>
            <p:ph idx="4294967295" type="body"/>
          </p:nvPr>
        </p:nvSpPr>
        <p:spPr>
          <a:xfrm>
            <a:off x="2594430" y="411480"/>
            <a:ext cx="1552200" cy="3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rPr lang="ru" sz="900">
                <a:solidFill>
                  <a:srgbClr val="0E2D69"/>
                </a:solidFill>
              </a:rPr>
              <a:t>ОП “Прикладная математика и информатика”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</a:pPr>
            <a:r>
              <a:t/>
            </a:r>
            <a:endParaRPr sz="800">
              <a:solidFill>
                <a:srgbClr val="0E2D69"/>
              </a:solidFill>
            </a:endParaRPr>
          </a:p>
        </p:txBody>
      </p:sp>
      <p:sp>
        <p:nvSpPr>
          <p:cNvPr id="257" name="Google Shape;257;p38"/>
          <p:cNvSpPr txBox="1"/>
          <p:nvPr>
            <p:ph idx="4294967295" type="body"/>
          </p:nvPr>
        </p:nvSpPr>
        <p:spPr>
          <a:xfrm>
            <a:off x="4695030" y="411480"/>
            <a:ext cx="1552200" cy="3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rPr lang="ru" sz="900">
                <a:solidFill>
                  <a:srgbClr val="0E2D69"/>
                </a:solidFill>
              </a:rPr>
              <a:t>Москва 2025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</a:pPr>
            <a:r>
              <a:t/>
            </a:r>
            <a:endParaRPr sz="800">
              <a:solidFill>
                <a:srgbClr val="0E2D69"/>
              </a:solidFill>
            </a:endParaRPr>
          </a:p>
        </p:txBody>
      </p:sp>
      <p:pic>
        <p:nvPicPr>
          <p:cNvPr id="258" name="Google Shape;258;p38" title="arch.png"/>
          <p:cNvPicPr preferRelativeResize="0"/>
          <p:nvPr/>
        </p:nvPicPr>
        <p:blipFill rotWithShape="1">
          <a:blip r:embed="rId3">
            <a:alphaModFix/>
          </a:blip>
          <a:srcRect b="0" l="0" r="0" t="1448"/>
          <a:stretch/>
        </p:blipFill>
        <p:spPr>
          <a:xfrm>
            <a:off x="1911250" y="1560100"/>
            <a:ext cx="5243527" cy="281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9"/>
          <p:cNvSpPr txBox="1"/>
          <p:nvPr>
            <p:ph idx="4294967295" type="title"/>
          </p:nvPr>
        </p:nvSpPr>
        <p:spPr>
          <a:xfrm>
            <a:off x="439295" y="1085950"/>
            <a:ext cx="3630900" cy="5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just">
              <a:lnSpc>
                <a:spcPct val="125454"/>
              </a:lnSpc>
              <a:spcBef>
                <a:spcPts val="1200"/>
              </a:spcBef>
              <a:spcAft>
                <a:spcPts val="1000"/>
              </a:spcAft>
              <a:buNone/>
            </a:pPr>
            <a:r>
              <a:rPr lang="ru" sz="1800">
                <a:solidFill>
                  <a:srgbClr val="0F2C68"/>
                </a:solidFill>
                <a:latin typeface="Noto Sans KR"/>
                <a:ea typeface="Noto Sans KR"/>
                <a:cs typeface="Noto Sans KR"/>
                <a:sym typeface="Noto Sans KR"/>
              </a:rPr>
              <a:t>Пользовательский интерфейс</a:t>
            </a:r>
            <a:endParaRPr sz="1800">
              <a:solidFill>
                <a:srgbClr val="0F2C68"/>
              </a:solidFill>
            </a:endParaRPr>
          </a:p>
        </p:txBody>
      </p:sp>
      <p:sp>
        <p:nvSpPr>
          <p:cNvPr id="264" name="Google Shape;264;p39"/>
          <p:cNvSpPr txBox="1"/>
          <p:nvPr/>
        </p:nvSpPr>
        <p:spPr>
          <a:xfrm>
            <a:off x="792800" y="473536"/>
            <a:ext cx="1595400" cy="18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ru" sz="800" u="none" cap="none" strike="noStrike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Факультет компьютерных наук</a:t>
            </a:r>
            <a:endParaRPr i="0" sz="800" u="none" cap="none" strike="noStrike">
              <a:solidFill>
                <a:schemeClr val="dk1"/>
              </a:solidFill>
              <a:latin typeface="Noto Sans KR"/>
              <a:ea typeface="Noto Sans KR"/>
              <a:cs typeface="Noto Sans KR"/>
              <a:sym typeface="Noto Sans KR"/>
            </a:endParaRPr>
          </a:p>
        </p:txBody>
      </p:sp>
      <p:sp>
        <p:nvSpPr>
          <p:cNvPr id="265" name="Google Shape;265;p39"/>
          <p:cNvSpPr txBox="1"/>
          <p:nvPr>
            <p:ph idx="4294967295" type="body"/>
          </p:nvPr>
        </p:nvSpPr>
        <p:spPr>
          <a:xfrm>
            <a:off x="2594430" y="411480"/>
            <a:ext cx="1552200" cy="3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rPr lang="ru" sz="900">
                <a:solidFill>
                  <a:srgbClr val="0E2D69"/>
                </a:solidFill>
              </a:rPr>
              <a:t>ОП “Прикладная математика и информатика”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</a:pPr>
            <a:r>
              <a:t/>
            </a:r>
            <a:endParaRPr sz="800">
              <a:solidFill>
                <a:srgbClr val="0E2D69"/>
              </a:solidFill>
            </a:endParaRPr>
          </a:p>
        </p:txBody>
      </p:sp>
      <p:sp>
        <p:nvSpPr>
          <p:cNvPr id="266" name="Google Shape;266;p39"/>
          <p:cNvSpPr txBox="1"/>
          <p:nvPr>
            <p:ph idx="4294967295" type="body"/>
          </p:nvPr>
        </p:nvSpPr>
        <p:spPr>
          <a:xfrm>
            <a:off x="4695030" y="411480"/>
            <a:ext cx="1552200" cy="3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rPr lang="ru" sz="900">
                <a:solidFill>
                  <a:srgbClr val="0E2D69"/>
                </a:solidFill>
              </a:rPr>
              <a:t>Москва 2025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</a:pPr>
            <a:r>
              <a:t/>
            </a:r>
            <a:endParaRPr sz="800">
              <a:solidFill>
                <a:srgbClr val="0E2D69"/>
              </a:solidFill>
            </a:endParaRPr>
          </a:p>
        </p:txBody>
      </p:sp>
      <p:pic>
        <p:nvPicPr>
          <p:cNvPr id="267" name="Google Shape;26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7000" y="1340575"/>
            <a:ext cx="4322200" cy="3422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6921" y="1668250"/>
            <a:ext cx="4322199" cy="254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0"/>
          <p:cNvSpPr txBox="1"/>
          <p:nvPr>
            <p:ph idx="4294967295" type="title"/>
          </p:nvPr>
        </p:nvSpPr>
        <p:spPr>
          <a:xfrm>
            <a:off x="431202" y="1083875"/>
            <a:ext cx="3715500" cy="5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800">
                <a:solidFill>
                  <a:srgbClr val="0F2C68"/>
                </a:solidFill>
                <a:latin typeface="Noto Sans KR"/>
                <a:ea typeface="Noto Sans KR"/>
                <a:cs typeface="Noto Sans KR"/>
                <a:sym typeface="Noto Sans KR"/>
              </a:rPr>
              <a:t>Основные результаты и выводы</a:t>
            </a:r>
            <a:endParaRPr sz="1800">
              <a:solidFill>
                <a:srgbClr val="0F2C68"/>
              </a:solidFill>
              <a:latin typeface="Noto Sans KR"/>
              <a:ea typeface="Noto Sans KR"/>
              <a:cs typeface="Noto Sans KR"/>
              <a:sym typeface="Noto Sans KR"/>
            </a:endParaRPr>
          </a:p>
        </p:txBody>
      </p:sp>
      <p:sp>
        <p:nvSpPr>
          <p:cNvPr id="274" name="Google Shape;274;p40"/>
          <p:cNvSpPr txBox="1"/>
          <p:nvPr/>
        </p:nvSpPr>
        <p:spPr>
          <a:xfrm>
            <a:off x="792800" y="473536"/>
            <a:ext cx="1595400" cy="18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ru" sz="800" u="none" cap="none" strike="noStrike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Факультет компьютерных наук</a:t>
            </a:r>
            <a:endParaRPr i="0" sz="800" u="none" cap="none" strike="noStrike">
              <a:solidFill>
                <a:schemeClr val="dk1"/>
              </a:solidFill>
              <a:latin typeface="Noto Sans KR"/>
              <a:ea typeface="Noto Sans KR"/>
              <a:cs typeface="Noto Sans KR"/>
              <a:sym typeface="Noto Sans KR"/>
            </a:endParaRPr>
          </a:p>
        </p:txBody>
      </p:sp>
      <p:sp>
        <p:nvSpPr>
          <p:cNvPr id="275" name="Google Shape;275;p40"/>
          <p:cNvSpPr txBox="1"/>
          <p:nvPr>
            <p:ph idx="4294967295" type="body"/>
          </p:nvPr>
        </p:nvSpPr>
        <p:spPr>
          <a:xfrm>
            <a:off x="2594430" y="411480"/>
            <a:ext cx="1552200" cy="3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rPr lang="ru" sz="900">
                <a:solidFill>
                  <a:srgbClr val="0E2D69"/>
                </a:solidFill>
              </a:rPr>
              <a:t>ОП “Прикладная математика и информатика”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</a:pPr>
            <a:r>
              <a:t/>
            </a:r>
            <a:endParaRPr sz="800">
              <a:solidFill>
                <a:srgbClr val="0E2D69"/>
              </a:solidFill>
            </a:endParaRPr>
          </a:p>
        </p:txBody>
      </p:sp>
      <p:sp>
        <p:nvSpPr>
          <p:cNvPr id="276" name="Google Shape;276;p40"/>
          <p:cNvSpPr txBox="1"/>
          <p:nvPr>
            <p:ph idx="4294967295" type="body"/>
          </p:nvPr>
        </p:nvSpPr>
        <p:spPr>
          <a:xfrm>
            <a:off x="4695030" y="411480"/>
            <a:ext cx="1552200" cy="3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rPr lang="ru" sz="900">
                <a:solidFill>
                  <a:srgbClr val="0E2D69"/>
                </a:solidFill>
              </a:rPr>
              <a:t>Москва 2025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</a:pPr>
            <a:r>
              <a:t/>
            </a:r>
            <a:endParaRPr sz="800">
              <a:solidFill>
                <a:srgbClr val="0E2D69"/>
              </a:solidFill>
            </a:endParaRPr>
          </a:p>
        </p:txBody>
      </p:sp>
      <p:sp>
        <p:nvSpPr>
          <p:cNvPr id="277" name="Google Shape;277;p40"/>
          <p:cNvSpPr txBox="1"/>
          <p:nvPr/>
        </p:nvSpPr>
        <p:spPr>
          <a:xfrm>
            <a:off x="508775" y="1595050"/>
            <a:ext cx="3362100" cy="21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F2C68"/>
              </a:buClr>
              <a:buSzPts val="1300"/>
              <a:buFont typeface="Noto Sans KR"/>
              <a:buChar char="●"/>
            </a:pPr>
            <a:r>
              <a:rPr lang="ru" sz="1300">
                <a:solidFill>
                  <a:srgbClr val="0F2C68"/>
                </a:solidFill>
                <a:latin typeface="Noto Sans KR"/>
                <a:ea typeface="Noto Sans KR"/>
                <a:cs typeface="Noto Sans KR"/>
                <a:sym typeface="Noto Sans KR"/>
              </a:rPr>
              <a:t>В</a:t>
            </a:r>
            <a:r>
              <a:rPr lang="ru" sz="1300">
                <a:solidFill>
                  <a:srgbClr val="0F2C68"/>
                </a:solidFill>
                <a:latin typeface="Noto Sans KR"/>
                <a:ea typeface="Noto Sans KR"/>
                <a:cs typeface="Noto Sans KR"/>
                <a:sym typeface="Noto Sans KR"/>
              </a:rPr>
              <a:t> ходе проекта была проделана огромная работа, связанная с настройкой роботов, написанием нескольких версий приложения и дальнейшей их отладкой.</a:t>
            </a:r>
            <a:endParaRPr sz="1300">
              <a:solidFill>
                <a:srgbClr val="0F2C68"/>
              </a:solidFill>
              <a:latin typeface="Noto Sans KR"/>
              <a:ea typeface="Noto Sans KR"/>
              <a:cs typeface="Noto Sans KR"/>
              <a:sym typeface="Noto Sans K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0F2C68"/>
              </a:solidFill>
              <a:latin typeface="Noto Sans KR"/>
              <a:ea typeface="Noto Sans KR"/>
              <a:cs typeface="Noto Sans KR"/>
              <a:sym typeface="Noto Sans KR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F2C68"/>
              </a:buClr>
              <a:buSzPts val="1300"/>
              <a:buFont typeface="Noto Sans KR"/>
              <a:buChar char="●"/>
            </a:pPr>
            <a:r>
              <a:rPr lang="ru" sz="1300">
                <a:solidFill>
                  <a:srgbClr val="0F2C68"/>
                </a:solidFill>
                <a:latin typeface="Noto Sans KR"/>
                <a:ea typeface="Noto Sans KR"/>
                <a:cs typeface="Noto Sans KR"/>
                <a:sym typeface="Noto Sans KR"/>
              </a:rPr>
              <a:t>Все поставленные задачи были выполнены в срок и полностью.</a:t>
            </a:r>
            <a:endParaRPr sz="1300">
              <a:solidFill>
                <a:srgbClr val="0F2C68"/>
              </a:solidFill>
              <a:latin typeface="Noto Sans KR"/>
              <a:ea typeface="Noto Sans KR"/>
              <a:cs typeface="Noto Sans KR"/>
              <a:sym typeface="Noto Sans K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0F2C68"/>
              </a:solidFill>
              <a:latin typeface="Noto Sans KR"/>
              <a:ea typeface="Noto Sans KR"/>
              <a:cs typeface="Noto Sans KR"/>
              <a:sym typeface="Noto Sans KR"/>
            </a:endParaRPr>
          </a:p>
        </p:txBody>
      </p:sp>
      <p:pic>
        <p:nvPicPr>
          <p:cNvPr id="278" name="Google Shape;278;p40" title="demo1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8038" y="890500"/>
            <a:ext cx="2580250" cy="193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0" title="demo2.MP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44550" y="2998725"/>
            <a:ext cx="2667225" cy="201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1"/>
          <p:cNvSpPr txBox="1"/>
          <p:nvPr>
            <p:ph idx="4294967295" type="title"/>
          </p:nvPr>
        </p:nvSpPr>
        <p:spPr>
          <a:xfrm>
            <a:off x="431202" y="1083875"/>
            <a:ext cx="3948300" cy="5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800">
                <a:solidFill>
                  <a:srgbClr val="0F2C68"/>
                </a:solidFill>
                <a:latin typeface="Noto Sans KR"/>
                <a:ea typeface="Noto Sans KR"/>
                <a:cs typeface="Noto Sans KR"/>
                <a:sym typeface="Noto Sans KR"/>
              </a:rPr>
              <a:t>Направления дальнейшей работы</a:t>
            </a:r>
            <a:endParaRPr sz="1800">
              <a:solidFill>
                <a:srgbClr val="0F2C68"/>
              </a:solidFill>
              <a:latin typeface="Noto Sans KR"/>
              <a:ea typeface="Noto Sans KR"/>
              <a:cs typeface="Noto Sans KR"/>
              <a:sym typeface="Noto Sans KR"/>
            </a:endParaRPr>
          </a:p>
        </p:txBody>
      </p:sp>
      <p:sp>
        <p:nvSpPr>
          <p:cNvPr id="285" name="Google Shape;285;p41"/>
          <p:cNvSpPr txBox="1"/>
          <p:nvPr/>
        </p:nvSpPr>
        <p:spPr>
          <a:xfrm>
            <a:off x="792800" y="473536"/>
            <a:ext cx="1595400" cy="18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ru" sz="800" u="none" cap="none" strike="noStrike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Факультет компьютерных наук</a:t>
            </a:r>
            <a:endParaRPr i="0" sz="800" u="none" cap="none" strike="noStrike">
              <a:solidFill>
                <a:schemeClr val="dk1"/>
              </a:solidFill>
              <a:latin typeface="Noto Sans KR"/>
              <a:ea typeface="Noto Sans KR"/>
              <a:cs typeface="Noto Sans KR"/>
              <a:sym typeface="Noto Sans KR"/>
            </a:endParaRPr>
          </a:p>
        </p:txBody>
      </p:sp>
      <p:sp>
        <p:nvSpPr>
          <p:cNvPr id="286" name="Google Shape;286;p41"/>
          <p:cNvSpPr txBox="1"/>
          <p:nvPr>
            <p:ph idx="4294967295" type="body"/>
          </p:nvPr>
        </p:nvSpPr>
        <p:spPr>
          <a:xfrm>
            <a:off x="2594430" y="411480"/>
            <a:ext cx="1552200" cy="3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rPr lang="ru" sz="900">
                <a:solidFill>
                  <a:srgbClr val="0E2D69"/>
                </a:solidFill>
              </a:rPr>
              <a:t>ОП “Прикладная математика и информатика”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</a:pPr>
            <a:r>
              <a:t/>
            </a:r>
            <a:endParaRPr sz="800">
              <a:solidFill>
                <a:srgbClr val="0E2D69"/>
              </a:solidFill>
            </a:endParaRPr>
          </a:p>
        </p:txBody>
      </p:sp>
      <p:sp>
        <p:nvSpPr>
          <p:cNvPr id="287" name="Google Shape;287;p41"/>
          <p:cNvSpPr txBox="1"/>
          <p:nvPr>
            <p:ph idx="4294967295" type="body"/>
          </p:nvPr>
        </p:nvSpPr>
        <p:spPr>
          <a:xfrm>
            <a:off x="4695030" y="411480"/>
            <a:ext cx="1552200" cy="3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rPr lang="ru" sz="900">
                <a:solidFill>
                  <a:srgbClr val="0E2D69"/>
                </a:solidFill>
              </a:rPr>
              <a:t>Москва 2025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</a:pPr>
            <a:r>
              <a:t/>
            </a:r>
            <a:endParaRPr sz="800">
              <a:solidFill>
                <a:srgbClr val="0E2D69"/>
              </a:solidFill>
            </a:endParaRPr>
          </a:p>
        </p:txBody>
      </p:sp>
      <p:sp>
        <p:nvSpPr>
          <p:cNvPr id="288" name="Google Shape;288;p41"/>
          <p:cNvSpPr txBox="1"/>
          <p:nvPr/>
        </p:nvSpPr>
        <p:spPr>
          <a:xfrm>
            <a:off x="570600" y="2303775"/>
            <a:ext cx="8002800" cy="14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F2C68"/>
              </a:buClr>
              <a:buSzPts val="1400"/>
              <a:buFont typeface="Noto Sans KR"/>
              <a:buChar char="●"/>
            </a:pPr>
            <a:r>
              <a:rPr lang="ru">
                <a:solidFill>
                  <a:srgbClr val="0F2C68"/>
                </a:solidFill>
                <a:latin typeface="Noto Sans KR"/>
                <a:ea typeface="Noto Sans KR"/>
                <a:cs typeface="Noto Sans KR"/>
                <a:sym typeface="Noto Sans KR"/>
              </a:rPr>
              <a:t>Переписать на C++ приложение в связи сломанным concurrency в Python*, так как из-за коротких сроков проекта не было времени сделать это и для быстрой отладки было принято решение писать все на Python</a:t>
            </a:r>
            <a:endParaRPr>
              <a:solidFill>
                <a:srgbClr val="0F2C68"/>
              </a:solidFill>
              <a:latin typeface="Noto Sans KR"/>
              <a:ea typeface="Noto Sans KR"/>
              <a:cs typeface="Noto Sans KR"/>
              <a:sym typeface="Noto Sans KR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F2C68"/>
              </a:buClr>
              <a:buSzPts val="1400"/>
              <a:buFont typeface="Noto Sans KR"/>
              <a:buChar char="●"/>
            </a:pPr>
            <a:r>
              <a:rPr lang="ru">
                <a:solidFill>
                  <a:srgbClr val="0F2C68"/>
                </a:solidFill>
                <a:latin typeface="Noto Sans KR"/>
                <a:ea typeface="Noto Sans KR"/>
                <a:cs typeface="Noto Sans KR"/>
                <a:sym typeface="Noto Sans KR"/>
              </a:rPr>
              <a:t>Провести исследование на тему существующих относительно легких и точных моделей детекции. Дообучить/обучить модель детекции на картинках робота и встроить логику с Bounding Box ко мне в приложение.</a:t>
            </a:r>
            <a:endParaRPr>
              <a:solidFill>
                <a:srgbClr val="0F2C68"/>
              </a:solidFill>
              <a:latin typeface="Noto Sans KR"/>
              <a:ea typeface="Noto Sans KR"/>
              <a:cs typeface="Noto Sans KR"/>
              <a:sym typeface="Noto Sans K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F2C68"/>
              </a:solidFill>
              <a:latin typeface="Noto Sans KR"/>
              <a:ea typeface="Noto Sans KR"/>
              <a:cs typeface="Noto Sans KR"/>
              <a:sym typeface="Noto Sans KR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2"/>
          <p:cNvSpPr txBox="1"/>
          <p:nvPr>
            <p:ph idx="4294967295" type="body"/>
          </p:nvPr>
        </p:nvSpPr>
        <p:spPr>
          <a:xfrm>
            <a:off x="439300" y="1085400"/>
            <a:ext cx="4332000" cy="5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just">
              <a:lnSpc>
                <a:spcPct val="125454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0F2C68"/>
                </a:solidFill>
                <a:latin typeface="Noto Sans KR"/>
                <a:ea typeface="Noto Sans KR"/>
                <a:cs typeface="Noto Sans KR"/>
                <a:sym typeface="Noto Sans KR"/>
              </a:rPr>
              <a:t>Список использованных источников</a:t>
            </a:r>
            <a:endParaRPr sz="1800">
              <a:solidFill>
                <a:srgbClr val="0F2C68"/>
              </a:solidFill>
              <a:latin typeface="Noto Sans KR"/>
              <a:ea typeface="Noto Sans KR"/>
              <a:cs typeface="Noto Sans KR"/>
              <a:sym typeface="Noto Sans KR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Arial"/>
              <a:buNone/>
            </a:pPr>
            <a:r>
              <a:t/>
            </a:r>
            <a:endParaRPr sz="1800">
              <a:solidFill>
                <a:srgbClr val="0F2C68"/>
              </a:solidFill>
              <a:latin typeface="Noto Sans KR"/>
              <a:ea typeface="Noto Sans KR"/>
              <a:cs typeface="Noto Sans KR"/>
              <a:sym typeface="Noto Sans KR"/>
            </a:endParaRPr>
          </a:p>
        </p:txBody>
      </p:sp>
      <p:sp>
        <p:nvSpPr>
          <p:cNvPr id="294" name="Google Shape;294;p42"/>
          <p:cNvSpPr txBox="1"/>
          <p:nvPr>
            <p:ph idx="4294967295" type="body"/>
          </p:nvPr>
        </p:nvSpPr>
        <p:spPr>
          <a:xfrm>
            <a:off x="439316" y="1784700"/>
            <a:ext cx="8374800" cy="31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Autofit/>
          </a:bodyPr>
          <a:lstStyle/>
          <a:p>
            <a:pPr indent="-2921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AutoNum type="arabicPeriod"/>
            </a:pPr>
            <a:r>
              <a:rPr lang="ru" sz="1000">
                <a:solidFill>
                  <a:srgbClr val="0E2D69"/>
                </a:solidFill>
              </a:rPr>
              <a:t>Belle Scott Mahima Devanahalli. Autonomous Hide and Seek. url: </a:t>
            </a:r>
            <a:r>
              <a:rPr lang="ru" sz="1000" u="sng">
                <a:solidFill>
                  <a:schemeClr val="hlink"/>
                </a:solidFill>
                <a:hlinkClick r:id="rId3"/>
              </a:rPr>
              <a:t>https://github.com/campusrover/hideandseek?tab=readme-ov-file</a:t>
            </a:r>
            <a:r>
              <a:rPr lang="ru" sz="1000">
                <a:solidFill>
                  <a:srgbClr val="0E2D69"/>
                </a:solidFill>
              </a:rPr>
              <a:t> (дата обр. 04.02.2025).</a:t>
            </a:r>
            <a:endParaRPr sz="1000">
              <a:solidFill>
                <a:srgbClr val="0E2D69"/>
              </a:solidFill>
            </a:endParaRPr>
          </a:p>
          <a:p>
            <a:pPr indent="-2921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AutoNum type="arabicPeriod"/>
            </a:pPr>
            <a:r>
              <a:rPr lang="ru" sz="1000">
                <a:solidFill>
                  <a:srgbClr val="0E2D69"/>
                </a:solidFill>
              </a:rPr>
              <a:t>Bowen Baker, Ingmar Kanitscheider, Todor Markov, Yi Wu, Glenn Powell, Bob McGrew и</a:t>
            </a:r>
            <a:endParaRPr sz="1000">
              <a:solidFill>
                <a:srgbClr val="0E2D69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0E2D69"/>
                </a:solidFill>
              </a:rPr>
              <a:t>Igor Mordatch. “Emergent Tool Use From Multi-Agent Autocurricula”. В: arXiv preprint,</a:t>
            </a:r>
            <a:endParaRPr sz="1000">
              <a:solidFill>
                <a:srgbClr val="0E2D69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0E2D69"/>
                </a:solidFill>
              </a:rPr>
              <a:t>arXiv:1909.07528, version 2 (2020).</a:t>
            </a:r>
            <a:endParaRPr sz="1000">
              <a:solidFill>
                <a:srgbClr val="0E2D69"/>
              </a:solidFill>
            </a:endParaRPr>
          </a:p>
          <a:p>
            <a:pPr indent="-2921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AutoNum type="arabicPeriod"/>
            </a:pPr>
            <a:r>
              <a:rPr lang="ru" sz="1000">
                <a:solidFill>
                  <a:srgbClr val="0E2D69"/>
                </a:solidFill>
              </a:rPr>
              <a:t>Boyuan Chen, Shuran Song, Hod Lipson и Carl Vondrick. “Visual Hide and Seek”. В: arXiv </a:t>
            </a:r>
            <a:r>
              <a:rPr lang="ru" sz="1000">
                <a:solidFill>
                  <a:srgbClr val="0E2D69"/>
                </a:solidFill>
              </a:rPr>
              <a:t>preprint, arXiv:1910.07882, version 1 (2019)</a:t>
            </a:r>
            <a:endParaRPr sz="1000">
              <a:solidFill>
                <a:srgbClr val="0E2D69"/>
              </a:solidFill>
            </a:endParaRPr>
          </a:p>
          <a:p>
            <a:pPr indent="-2921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000"/>
              <a:buAutoNum type="arabicPeriod"/>
            </a:pPr>
            <a:r>
              <a:rPr lang="ru" sz="1000">
                <a:solidFill>
                  <a:srgbClr val="0E2D69"/>
                </a:solidFill>
              </a:rPr>
              <a:t>mr-pickles. Глобальная блокировка интерпретатора (GIL) и её воздействие на многопоточность в Python. url: </a:t>
            </a:r>
            <a:r>
              <a:rPr lang="ru" sz="1000" u="sng">
                <a:solidFill>
                  <a:schemeClr val="hlink"/>
                </a:solidFill>
                <a:hlinkClick r:id="rId4"/>
              </a:rPr>
              <a:t>https://habr.com/ru/companies/wunderfund/articles/586360/</a:t>
            </a:r>
            <a:endParaRPr sz="1000">
              <a:solidFill>
                <a:srgbClr val="0E2D69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E2D69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E2D69"/>
              </a:solidFill>
            </a:endParaRPr>
          </a:p>
        </p:txBody>
      </p:sp>
      <p:sp>
        <p:nvSpPr>
          <p:cNvPr id="295" name="Google Shape;295;p42"/>
          <p:cNvSpPr txBox="1"/>
          <p:nvPr/>
        </p:nvSpPr>
        <p:spPr>
          <a:xfrm>
            <a:off x="792800" y="473536"/>
            <a:ext cx="1595400" cy="18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ru" sz="800" u="none" cap="none" strike="noStrike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Факультет компьютерных наук</a:t>
            </a:r>
            <a:endParaRPr i="0" sz="800" u="none" cap="none" strike="noStrike">
              <a:solidFill>
                <a:schemeClr val="dk1"/>
              </a:solidFill>
              <a:latin typeface="Noto Sans KR"/>
              <a:ea typeface="Noto Sans KR"/>
              <a:cs typeface="Noto Sans KR"/>
              <a:sym typeface="Noto Sans KR"/>
            </a:endParaRPr>
          </a:p>
        </p:txBody>
      </p:sp>
      <p:sp>
        <p:nvSpPr>
          <p:cNvPr id="296" name="Google Shape;296;p42"/>
          <p:cNvSpPr txBox="1"/>
          <p:nvPr>
            <p:ph idx="4294967295" type="body"/>
          </p:nvPr>
        </p:nvSpPr>
        <p:spPr>
          <a:xfrm>
            <a:off x="2594430" y="411480"/>
            <a:ext cx="1552200" cy="3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rPr lang="ru" sz="900">
                <a:solidFill>
                  <a:srgbClr val="0E2D69"/>
                </a:solidFill>
              </a:rPr>
              <a:t>ОП “Прикладная математика и информатика”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</a:pPr>
            <a:r>
              <a:t/>
            </a:r>
            <a:endParaRPr sz="800">
              <a:solidFill>
                <a:srgbClr val="0E2D69"/>
              </a:solidFill>
            </a:endParaRPr>
          </a:p>
        </p:txBody>
      </p:sp>
      <p:sp>
        <p:nvSpPr>
          <p:cNvPr id="297" name="Google Shape;297;p42"/>
          <p:cNvSpPr txBox="1"/>
          <p:nvPr>
            <p:ph idx="4294967295" type="body"/>
          </p:nvPr>
        </p:nvSpPr>
        <p:spPr>
          <a:xfrm>
            <a:off x="4695030" y="411480"/>
            <a:ext cx="1552200" cy="3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rPr lang="ru" sz="900">
                <a:solidFill>
                  <a:srgbClr val="0E2D69"/>
                </a:solidFill>
              </a:rPr>
              <a:t>Москва 2025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</a:pPr>
            <a:r>
              <a:t/>
            </a:r>
            <a:endParaRPr sz="800">
              <a:solidFill>
                <a:srgbClr val="0E2D69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0"/>
          <p:cNvSpPr txBox="1"/>
          <p:nvPr>
            <p:ph idx="4294967295" type="body"/>
          </p:nvPr>
        </p:nvSpPr>
        <p:spPr>
          <a:xfrm>
            <a:off x="439290" y="1784700"/>
            <a:ext cx="3933900" cy="254475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Autofit/>
          </a:bodyPr>
          <a:lstStyle/>
          <a:p>
            <a:pPr indent="-2984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100"/>
              <a:buChar char="●"/>
            </a:pPr>
            <a:r>
              <a:rPr lang="ru" sz="1100">
                <a:solidFill>
                  <a:srgbClr val="0E2D69"/>
                </a:solidFill>
              </a:rPr>
              <a:t>Разработка игр в прятки роботов представляет собой сложную инженерную задачу, которая включает в себя как создание аппаратной инфраструктуры, так и разработку программных решений для управления роботами.</a:t>
            </a:r>
            <a:endParaRPr sz="1100">
              <a:solidFill>
                <a:srgbClr val="0E2D69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E2D69"/>
              </a:solidFill>
            </a:endParaRPr>
          </a:p>
          <a:p>
            <a:pPr indent="-2984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100"/>
              <a:buChar char="●"/>
            </a:pPr>
            <a:r>
              <a:rPr lang="ru" sz="1100">
                <a:solidFill>
                  <a:srgbClr val="0E2D69"/>
                </a:solidFill>
              </a:rPr>
              <a:t>Данный проект направлен на воспроизведение игры в прятки с участием двух роботов Unitree Go1. В его рамках решаются две основные задачи: разработка алгоритмов обучения с подкреплением (Reinforcement Learning, RL) и инженерное обеспечение функционирования игры. </a:t>
            </a:r>
            <a:endParaRPr sz="1100">
              <a:solidFill>
                <a:srgbClr val="0E2D69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E2D69"/>
              </a:solidFill>
            </a:endParaRPr>
          </a:p>
          <a:p>
            <a:pPr indent="-2984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100"/>
              <a:buChar char="●"/>
            </a:pPr>
            <a:r>
              <a:rPr lang="ru" sz="1100">
                <a:solidFill>
                  <a:srgbClr val="0E2D69"/>
                </a:solidFill>
              </a:rPr>
              <a:t>Моей частью работы является инженерная составляющая проекта, поэтому далее о ней и пойдет речь.</a:t>
            </a:r>
            <a:endParaRPr sz="1100">
              <a:solidFill>
                <a:srgbClr val="0E2D69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E2D69"/>
              </a:solidFill>
            </a:endParaRPr>
          </a:p>
        </p:txBody>
      </p:sp>
      <p:sp>
        <p:nvSpPr>
          <p:cNvPr id="173" name="Google Shape;173;p30"/>
          <p:cNvSpPr txBox="1"/>
          <p:nvPr>
            <p:ph idx="4294967295" type="title"/>
          </p:nvPr>
        </p:nvSpPr>
        <p:spPr>
          <a:xfrm>
            <a:off x="439290" y="1085940"/>
            <a:ext cx="3933900" cy="582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25454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0E2D69"/>
                </a:solidFill>
                <a:latin typeface="Noto Sans KR"/>
                <a:ea typeface="Noto Sans KR"/>
                <a:cs typeface="Noto Sans KR"/>
                <a:sym typeface="Noto Sans KR"/>
              </a:rPr>
              <a:t>Описание предметной области</a:t>
            </a:r>
            <a:endParaRPr sz="1800">
              <a:solidFill>
                <a:srgbClr val="0E2D69"/>
              </a:solidFill>
              <a:latin typeface="Noto Sans KR"/>
              <a:ea typeface="Noto Sans KR"/>
              <a:cs typeface="Noto Sans KR"/>
              <a:sym typeface="Noto Sans KR"/>
            </a:endParaRPr>
          </a:p>
          <a:p>
            <a:pPr indent="0" lvl="0" marL="0" marR="0" rtl="0" algn="ctr">
              <a:spcBef>
                <a:spcPts val="100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t/>
            </a:r>
            <a:endParaRPr sz="2400">
              <a:solidFill>
                <a:srgbClr val="0E2D69"/>
              </a:solidFill>
              <a:latin typeface="Noto Sans KR"/>
              <a:ea typeface="Noto Sans KR"/>
              <a:cs typeface="Noto Sans KR"/>
              <a:sym typeface="Noto Sans KR"/>
            </a:endParaRPr>
          </a:p>
        </p:txBody>
      </p:sp>
      <p:sp>
        <p:nvSpPr>
          <p:cNvPr id="174" name="Google Shape;174;p30"/>
          <p:cNvSpPr txBox="1"/>
          <p:nvPr>
            <p:ph idx="4294967295" type="body"/>
          </p:nvPr>
        </p:nvSpPr>
        <p:spPr>
          <a:xfrm>
            <a:off x="2594430" y="411480"/>
            <a:ext cx="1552230" cy="3059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ru" sz="900">
                <a:solidFill>
                  <a:srgbClr val="0E2D69"/>
                </a:solidFill>
              </a:rPr>
              <a:t>ОП “Прикладная математика и информатика”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</a:pPr>
            <a:r>
              <a:t/>
            </a:r>
            <a:endParaRPr sz="800">
              <a:solidFill>
                <a:srgbClr val="0E2D69"/>
              </a:solidFill>
            </a:endParaRPr>
          </a:p>
        </p:txBody>
      </p:sp>
      <p:sp>
        <p:nvSpPr>
          <p:cNvPr id="175" name="Google Shape;175;p30"/>
          <p:cNvSpPr txBox="1"/>
          <p:nvPr>
            <p:ph idx="4294967295" type="body"/>
          </p:nvPr>
        </p:nvSpPr>
        <p:spPr>
          <a:xfrm>
            <a:off x="4695030" y="411480"/>
            <a:ext cx="1552230" cy="3059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ru" sz="900">
                <a:solidFill>
                  <a:srgbClr val="0E2D69"/>
                </a:solidFill>
              </a:rPr>
              <a:t>Москва 2025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</a:pPr>
            <a:r>
              <a:t/>
            </a:r>
            <a:endParaRPr sz="800">
              <a:solidFill>
                <a:srgbClr val="0E2D69"/>
              </a:solidFill>
            </a:endParaRPr>
          </a:p>
        </p:txBody>
      </p:sp>
      <p:sp>
        <p:nvSpPr>
          <p:cNvPr id="176" name="Google Shape;176;p30"/>
          <p:cNvSpPr txBox="1"/>
          <p:nvPr/>
        </p:nvSpPr>
        <p:spPr>
          <a:xfrm>
            <a:off x="792800" y="473536"/>
            <a:ext cx="1595400" cy="18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ru" sz="800" u="none" cap="none" strike="noStrike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Факультет компьютерных наук</a:t>
            </a:r>
            <a:endParaRPr i="0" sz="800" u="none" cap="none" strike="noStrike">
              <a:solidFill>
                <a:schemeClr val="dk1"/>
              </a:solidFill>
              <a:latin typeface="Noto Sans KR"/>
              <a:ea typeface="Noto Sans KR"/>
              <a:cs typeface="Noto Sans KR"/>
              <a:sym typeface="Noto Sans KR"/>
            </a:endParaRPr>
          </a:p>
        </p:txBody>
      </p:sp>
      <p:pic>
        <p:nvPicPr>
          <p:cNvPr id="177" name="Google Shape;177;p30" title="go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9950" y="1401795"/>
            <a:ext cx="3429350" cy="292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1"/>
          <p:cNvSpPr txBox="1"/>
          <p:nvPr>
            <p:ph idx="4294967295" type="title"/>
          </p:nvPr>
        </p:nvSpPr>
        <p:spPr>
          <a:xfrm>
            <a:off x="439300" y="1085950"/>
            <a:ext cx="26406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ru" sz="180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Актуальность работы</a:t>
            </a:r>
            <a:endParaRPr i="0" sz="1800" u="none" cap="none" strike="noStrike">
              <a:solidFill>
                <a:schemeClr val="dk1"/>
              </a:solidFill>
              <a:latin typeface="Noto Sans KR"/>
              <a:ea typeface="Noto Sans KR"/>
              <a:cs typeface="Noto Sans KR"/>
              <a:sym typeface="Noto Sans KR"/>
            </a:endParaRPr>
          </a:p>
        </p:txBody>
      </p:sp>
      <p:sp>
        <p:nvSpPr>
          <p:cNvPr id="183" name="Google Shape;183;p31"/>
          <p:cNvSpPr txBox="1"/>
          <p:nvPr>
            <p:ph idx="4294967295" type="body"/>
          </p:nvPr>
        </p:nvSpPr>
        <p:spPr>
          <a:xfrm>
            <a:off x="3680175" y="1943250"/>
            <a:ext cx="4841400" cy="24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Autofit/>
          </a:bodyPr>
          <a:lstStyle/>
          <a:p>
            <a:pPr indent="-3111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300"/>
              <a:buChar char="●"/>
            </a:pPr>
            <a:r>
              <a:rPr lang="ru" sz="1300">
                <a:solidFill>
                  <a:srgbClr val="0E2D69"/>
                </a:solidFill>
              </a:rPr>
              <a:t>Современные мобильные роботы обладают высокой степенью автономности и способны ориентироваться в пространстве, что делает возможным их применение в различных сценариях, включая роботизированные игры. </a:t>
            </a:r>
            <a:endParaRPr sz="1300">
              <a:solidFill>
                <a:srgbClr val="0E2D69"/>
              </a:solidFill>
            </a:endParaRPr>
          </a:p>
          <a:p>
            <a:pPr indent="-3111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300"/>
              <a:buChar char="●"/>
            </a:pPr>
            <a:r>
              <a:rPr lang="ru" sz="1300">
                <a:solidFill>
                  <a:srgbClr val="0E2D69"/>
                </a:solidFill>
              </a:rPr>
              <a:t>В частности, прятки могут служить отличной тестовой средой для проверки возможностей навигации, координации и адаптации автономных систем в сложных условиях</a:t>
            </a:r>
            <a:endParaRPr sz="1300">
              <a:solidFill>
                <a:srgbClr val="0E2D69"/>
              </a:solidFill>
            </a:endParaRPr>
          </a:p>
          <a:p>
            <a:pPr indent="-3111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300"/>
              <a:buChar char="●"/>
            </a:pPr>
            <a:r>
              <a:rPr lang="ru" sz="1300">
                <a:solidFill>
                  <a:srgbClr val="0E2D69"/>
                </a:solidFill>
              </a:rPr>
              <a:t>В отличие от большинства существующих работ, ориентированных на симуляцию, данный проект предусматривает полную интеграцию моделей в реальные роботы, что требует решения множества инженерных задач.</a:t>
            </a:r>
            <a:endParaRPr sz="1300">
              <a:solidFill>
                <a:srgbClr val="0E2D69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</a:pPr>
            <a:r>
              <a:t/>
            </a:r>
            <a:endParaRPr sz="1100">
              <a:solidFill>
                <a:srgbClr val="0E2D69"/>
              </a:solidFill>
            </a:endParaRPr>
          </a:p>
        </p:txBody>
      </p:sp>
      <p:sp>
        <p:nvSpPr>
          <p:cNvPr id="184" name="Google Shape;184;p31"/>
          <p:cNvSpPr txBox="1"/>
          <p:nvPr/>
        </p:nvSpPr>
        <p:spPr>
          <a:xfrm>
            <a:off x="792800" y="473536"/>
            <a:ext cx="1595400" cy="18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ru" sz="800" u="none" cap="none" strike="noStrike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Факультет компьютерных наук</a:t>
            </a:r>
            <a:endParaRPr i="0" sz="800" u="none" cap="none" strike="noStrike">
              <a:solidFill>
                <a:schemeClr val="dk1"/>
              </a:solidFill>
              <a:latin typeface="Noto Sans KR"/>
              <a:ea typeface="Noto Sans KR"/>
              <a:cs typeface="Noto Sans KR"/>
              <a:sym typeface="Noto Sans KR"/>
            </a:endParaRPr>
          </a:p>
        </p:txBody>
      </p:sp>
      <p:sp>
        <p:nvSpPr>
          <p:cNvPr id="185" name="Google Shape;185;p31"/>
          <p:cNvSpPr txBox="1"/>
          <p:nvPr>
            <p:ph idx="4294967295" type="body"/>
          </p:nvPr>
        </p:nvSpPr>
        <p:spPr>
          <a:xfrm>
            <a:off x="2594430" y="411480"/>
            <a:ext cx="1552200" cy="3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rPr lang="ru" sz="900">
                <a:solidFill>
                  <a:srgbClr val="0E2D69"/>
                </a:solidFill>
              </a:rPr>
              <a:t>ОП “Прикладная математика и информатика”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</a:pPr>
            <a:r>
              <a:t/>
            </a:r>
            <a:endParaRPr sz="800">
              <a:solidFill>
                <a:srgbClr val="0E2D69"/>
              </a:solidFill>
            </a:endParaRPr>
          </a:p>
        </p:txBody>
      </p:sp>
      <p:sp>
        <p:nvSpPr>
          <p:cNvPr id="186" name="Google Shape;186;p31"/>
          <p:cNvSpPr txBox="1"/>
          <p:nvPr>
            <p:ph idx="4294967295" type="body"/>
          </p:nvPr>
        </p:nvSpPr>
        <p:spPr>
          <a:xfrm>
            <a:off x="4695030" y="411480"/>
            <a:ext cx="1552200" cy="3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rPr lang="ru" sz="900">
                <a:solidFill>
                  <a:srgbClr val="0E2D69"/>
                </a:solidFill>
              </a:rPr>
              <a:t>Москва 2025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</a:pPr>
            <a:r>
              <a:t/>
            </a:r>
            <a:endParaRPr sz="800">
              <a:solidFill>
                <a:srgbClr val="0E2D69"/>
              </a:solidFill>
            </a:endParaRPr>
          </a:p>
        </p:txBody>
      </p:sp>
      <p:pic>
        <p:nvPicPr>
          <p:cNvPr id="187" name="Google Shape;187;p31"/>
          <p:cNvPicPr preferRelativeResize="0"/>
          <p:nvPr/>
        </p:nvPicPr>
        <p:blipFill rotWithShape="1">
          <a:blip r:embed="rId3">
            <a:alphaModFix/>
          </a:blip>
          <a:srcRect b="1728" l="0" r="0" t="1718"/>
          <a:stretch/>
        </p:blipFill>
        <p:spPr>
          <a:xfrm>
            <a:off x="439300" y="1552659"/>
            <a:ext cx="2640600" cy="3185700"/>
          </a:xfrm>
          <a:prstGeom prst="roundRect">
            <a:avLst>
              <a:gd fmla="val 5484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2"/>
          <p:cNvSpPr txBox="1"/>
          <p:nvPr>
            <p:ph idx="4294967295" type="body"/>
          </p:nvPr>
        </p:nvSpPr>
        <p:spPr>
          <a:xfrm>
            <a:off x="439300" y="1781663"/>
            <a:ext cx="3241500" cy="10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Autofit/>
          </a:bodyPr>
          <a:lstStyle/>
          <a:p>
            <a:pPr indent="-2984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100"/>
              <a:buFont typeface="Noto Sans KR"/>
              <a:buChar char="●"/>
            </a:pPr>
            <a:r>
              <a:rPr lang="ru" sz="1100">
                <a:solidFill>
                  <a:srgbClr val="0E2D69"/>
                </a:solidFill>
                <a:latin typeface="Noto Sans KR"/>
                <a:ea typeface="Noto Sans KR"/>
                <a:cs typeface="Noto Sans KR"/>
                <a:sym typeface="Noto Sans KR"/>
              </a:rPr>
              <a:t>Целью работы является получения видео-демонстрация, в ходе которой два робота будут играть друг с другом в прятки (один прячется, а другой его ищет) и приложение для управление игрой в прятки.</a:t>
            </a:r>
            <a:endParaRPr sz="1100">
              <a:solidFill>
                <a:srgbClr val="0E2D69"/>
              </a:solidFill>
              <a:latin typeface="Noto Sans KR"/>
              <a:ea typeface="Noto Sans KR"/>
              <a:cs typeface="Noto Sans KR"/>
              <a:sym typeface="Noto Sans KR"/>
            </a:endParaRPr>
          </a:p>
        </p:txBody>
      </p:sp>
      <p:sp>
        <p:nvSpPr>
          <p:cNvPr id="193" name="Google Shape;193;p32"/>
          <p:cNvSpPr txBox="1"/>
          <p:nvPr>
            <p:ph idx="4294967295" type="title"/>
          </p:nvPr>
        </p:nvSpPr>
        <p:spPr>
          <a:xfrm>
            <a:off x="439290" y="1085940"/>
            <a:ext cx="8035740" cy="582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just">
              <a:lnSpc>
                <a:spcPct val="125454"/>
              </a:lnSpc>
              <a:spcBef>
                <a:spcPts val="1200"/>
              </a:spcBef>
              <a:spcAft>
                <a:spcPts val="1000"/>
              </a:spcAft>
              <a:buNone/>
            </a:pPr>
            <a:r>
              <a:rPr lang="ru" sz="1800">
                <a:solidFill>
                  <a:srgbClr val="0F2C68"/>
                </a:solidFill>
                <a:latin typeface="Noto Sans KR"/>
                <a:ea typeface="Noto Sans KR"/>
                <a:cs typeface="Noto Sans KR"/>
                <a:sym typeface="Noto Sans KR"/>
              </a:rPr>
              <a:t>Цель и задачи работы</a:t>
            </a:r>
            <a:endParaRPr sz="1800">
              <a:solidFill>
                <a:srgbClr val="0F2C68"/>
              </a:solidFill>
            </a:endParaRPr>
          </a:p>
        </p:txBody>
      </p:sp>
      <p:sp>
        <p:nvSpPr>
          <p:cNvPr id="194" name="Google Shape;194;p32"/>
          <p:cNvSpPr txBox="1"/>
          <p:nvPr>
            <p:ph idx="4294967295" type="body"/>
          </p:nvPr>
        </p:nvSpPr>
        <p:spPr>
          <a:xfrm>
            <a:off x="439300" y="3203850"/>
            <a:ext cx="2950500" cy="6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Autofit/>
          </a:bodyPr>
          <a:lstStyle/>
          <a:p>
            <a:pPr indent="-2984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100"/>
              <a:buFont typeface="Noto Sans KR"/>
              <a:buChar char="●"/>
            </a:pPr>
            <a:r>
              <a:rPr lang="ru" sz="1100">
                <a:solidFill>
                  <a:srgbClr val="0E2D69"/>
                </a:solidFill>
                <a:latin typeface="Noto Sans KR"/>
                <a:ea typeface="Noto Sans KR"/>
                <a:cs typeface="Noto Sans KR"/>
                <a:sym typeface="Noto Sans KR"/>
              </a:rPr>
              <a:t>В ходе выполнения проекта передо мной стояли три глобальные инженерные задачи, которые далее делились на более мелкие.</a:t>
            </a:r>
            <a:endParaRPr sz="1100">
              <a:solidFill>
                <a:srgbClr val="0E2D69"/>
              </a:solidFill>
              <a:latin typeface="Noto Sans KR"/>
              <a:ea typeface="Noto Sans KR"/>
              <a:cs typeface="Noto Sans KR"/>
              <a:sym typeface="Noto Sans KR"/>
            </a:endParaRPr>
          </a:p>
        </p:txBody>
      </p:sp>
      <p:sp>
        <p:nvSpPr>
          <p:cNvPr id="195" name="Google Shape;195;p32"/>
          <p:cNvSpPr txBox="1"/>
          <p:nvPr>
            <p:ph idx="4294967295" type="body"/>
          </p:nvPr>
        </p:nvSpPr>
        <p:spPr>
          <a:xfrm>
            <a:off x="4695030" y="1784700"/>
            <a:ext cx="4037580" cy="25884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984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100"/>
              <a:buFont typeface="Noto Sans KR"/>
              <a:buAutoNum type="arabicPeriod"/>
            </a:pPr>
            <a:r>
              <a:rPr i="1" lang="ru" sz="1100">
                <a:solidFill>
                  <a:srgbClr val="0E2D69"/>
                </a:solidFill>
                <a:latin typeface="Noto Sans KR"/>
                <a:ea typeface="Noto Sans KR"/>
                <a:cs typeface="Noto Sans KR"/>
                <a:sym typeface="Noto Sans KR"/>
              </a:rPr>
              <a:t>Настройка роботов</a:t>
            </a:r>
            <a:endParaRPr sz="1100">
              <a:solidFill>
                <a:srgbClr val="0E2D69"/>
              </a:solidFill>
              <a:latin typeface="Noto Sans KR"/>
              <a:ea typeface="Noto Sans KR"/>
              <a:cs typeface="Noto Sans KR"/>
              <a:sym typeface="Noto Sans KR"/>
            </a:endParaRPr>
          </a:p>
          <a:p>
            <a:pPr indent="-28575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900"/>
              <a:buFont typeface="Noto Sans KR"/>
              <a:buAutoNum type="alphaLcPeriod"/>
            </a:pPr>
            <a:r>
              <a:rPr lang="ru" sz="900">
                <a:solidFill>
                  <a:srgbClr val="0E2D69"/>
                </a:solidFill>
                <a:latin typeface="Noto Sans KR"/>
                <a:ea typeface="Noto Sans KR"/>
                <a:cs typeface="Noto Sans KR"/>
                <a:sym typeface="Noto Sans KR"/>
              </a:rPr>
              <a:t>установка необходимых программных компонентов</a:t>
            </a:r>
            <a:endParaRPr sz="900">
              <a:solidFill>
                <a:srgbClr val="0E2D69"/>
              </a:solidFill>
              <a:latin typeface="Noto Sans KR"/>
              <a:ea typeface="Noto Sans KR"/>
              <a:cs typeface="Noto Sans KR"/>
              <a:sym typeface="Noto Sans KR"/>
            </a:endParaRPr>
          </a:p>
          <a:p>
            <a:pPr indent="-28575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900"/>
              <a:buFont typeface="Noto Sans KR"/>
              <a:buAutoNum type="alphaLcPeriod"/>
            </a:pPr>
            <a:r>
              <a:rPr lang="ru" sz="900">
                <a:solidFill>
                  <a:srgbClr val="0E2D69"/>
                </a:solidFill>
                <a:latin typeface="Noto Sans KR"/>
                <a:ea typeface="Noto Sans KR"/>
                <a:cs typeface="Noto Sans KR"/>
                <a:sym typeface="Noto Sans KR"/>
              </a:rPr>
              <a:t>настройка связи с внешними вычислительными ресурсами</a:t>
            </a:r>
            <a:endParaRPr sz="900">
              <a:solidFill>
                <a:srgbClr val="0E2D69"/>
              </a:solidFill>
              <a:latin typeface="Noto Sans KR"/>
              <a:ea typeface="Noto Sans KR"/>
              <a:cs typeface="Noto Sans KR"/>
              <a:sym typeface="Noto Sans KR"/>
            </a:endParaRPr>
          </a:p>
          <a:p>
            <a:pPr indent="-28575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900"/>
              <a:buFont typeface="Noto Sans KR"/>
              <a:buAutoNum type="alphaLcPeriod"/>
            </a:pPr>
            <a:r>
              <a:rPr lang="ru" sz="900">
                <a:solidFill>
                  <a:srgbClr val="0E2D69"/>
                </a:solidFill>
                <a:latin typeface="Noto Sans KR"/>
                <a:ea typeface="Noto Sans KR"/>
                <a:cs typeface="Noto Sans KR"/>
                <a:sym typeface="Noto Sans KR"/>
              </a:rPr>
              <a:t>обеспечение корректного</a:t>
            </a:r>
            <a:endParaRPr sz="900">
              <a:solidFill>
                <a:srgbClr val="0E2D69"/>
              </a:solidFill>
              <a:latin typeface="Noto Sans KR"/>
              <a:ea typeface="Noto Sans KR"/>
              <a:cs typeface="Noto Sans KR"/>
              <a:sym typeface="Noto Sans KR"/>
            </a:endParaRPr>
          </a:p>
          <a:p>
            <a:pPr indent="0" lvl="0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0E2D69"/>
                </a:solidFill>
                <a:latin typeface="Noto Sans KR"/>
                <a:ea typeface="Noto Sans KR"/>
                <a:cs typeface="Noto Sans KR"/>
                <a:sym typeface="Noto Sans KR"/>
              </a:rPr>
              <a:t>функционирования всех компьютеров внутри роботов</a:t>
            </a:r>
            <a:endParaRPr sz="900">
              <a:solidFill>
                <a:srgbClr val="0E2D69"/>
              </a:solidFill>
              <a:latin typeface="Noto Sans KR"/>
              <a:ea typeface="Noto Sans KR"/>
              <a:cs typeface="Noto Sans KR"/>
              <a:sym typeface="Noto Sans KR"/>
            </a:endParaRPr>
          </a:p>
          <a:p>
            <a:pPr indent="-28575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900"/>
              <a:buFont typeface="Noto Sans KR"/>
              <a:buAutoNum type="alphaLcPeriod"/>
            </a:pPr>
            <a:r>
              <a:rPr lang="ru" sz="900">
                <a:solidFill>
                  <a:srgbClr val="0E2D69"/>
                </a:solidFill>
                <a:latin typeface="Noto Sans KR"/>
                <a:ea typeface="Noto Sans KR"/>
                <a:cs typeface="Noto Sans KR"/>
                <a:sym typeface="Noto Sans KR"/>
              </a:rPr>
              <a:t>получение видеопотока с камер роботов с наименьшей задержкой</a:t>
            </a:r>
            <a:endParaRPr sz="900">
              <a:solidFill>
                <a:srgbClr val="0E2D69"/>
              </a:solidFill>
              <a:latin typeface="Noto Sans KR"/>
              <a:ea typeface="Noto Sans KR"/>
              <a:cs typeface="Noto Sans KR"/>
              <a:sym typeface="Noto Sans KR"/>
            </a:endParaRPr>
          </a:p>
          <a:p>
            <a:pPr indent="-2984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100"/>
              <a:buFont typeface="Noto Sans KR"/>
              <a:buAutoNum type="arabicPeriod"/>
            </a:pPr>
            <a:r>
              <a:rPr i="1" lang="ru" sz="1100">
                <a:solidFill>
                  <a:srgbClr val="0E2D69"/>
                </a:solidFill>
                <a:latin typeface="Noto Sans KR"/>
                <a:ea typeface="Noto Sans KR"/>
                <a:cs typeface="Noto Sans KR"/>
                <a:sym typeface="Noto Sans KR"/>
              </a:rPr>
              <a:t>Подготовка площадки для игры в прятки</a:t>
            </a:r>
            <a:endParaRPr i="1" sz="1100">
              <a:solidFill>
                <a:srgbClr val="0E2D69"/>
              </a:solidFill>
              <a:latin typeface="Noto Sans KR"/>
              <a:ea typeface="Noto Sans KR"/>
              <a:cs typeface="Noto Sans KR"/>
              <a:sym typeface="Noto Sans KR"/>
            </a:endParaRPr>
          </a:p>
          <a:p>
            <a:pPr indent="-28575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900"/>
              <a:buFont typeface="Noto Sans KR"/>
              <a:buAutoNum type="alphaLcPeriod"/>
            </a:pPr>
            <a:r>
              <a:rPr lang="ru" sz="900">
                <a:solidFill>
                  <a:srgbClr val="0E2D69"/>
                </a:solidFill>
                <a:latin typeface="Noto Sans KR"/>
                <a:ea typeface="Noto Sans KR"/>
                <a:cs typeface="Noto Sans KR"/>
                <a:sym typeface="Noto Sans KR"/>
              </a:rPr>
              <a:t>Настройка и калибровка внешней камеры</a:t>
            </a:r>
            <a:endParaRPr sz="900">
              <a:solidFill>
                <a:srgbClr val="0E2D69"/>
              </a:solidFill>
              <a:latin typeface="Noto Sans KR"/>
              <a:ea typeface="Noto Sans KR"/>
              <a:cs typeface="Noto Sans KR"/>
              <a:sym typeface="Noto Sans KR"/>
            </a:endParaRPr>
          </a:p>
          <a:p>
            <a:pPr indent="-28575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900"/>
              <a:buFont typeface="Noto Sans KR"/>
              <a:buAutoNum type="alphaLcPeriod"/>
            </a:pPr>
            <a:r>
              <a:rPr lang="ru" sz="900">
                <a:solidFill>
                  <a:srgbClr val="0E2D69"/>
                </a:solidFill>
                <a:latin typeface="Noto Sans KR"/>
                <a:ea typeface="Noto Sans KR"/>
                <a:cs typeface="Noto Sans KR"/>
                <a:sym typeface="Noto Sans KR"/>
              </a:rPr>
              <a:t>Подготовка игрового поля </a:t>
            </a:r>
            <a:endParaRPr sz="900">
              <a:solidFill>
                <a:srgbClr val="0E2D69"/>
              </a:solidFill>
              <a:latin typeface="Noto Sans KR"/>
              <a:ea typeface="Noto Sans KR"/>
              <a:cs typeface="Noto Sans KR"/>
              <a:sym typeface="Noto Sans KR"/>
            </a:endParaRPr>
          </a:p>
          <a:p>
            <a:pPr indent="-2984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1100"/>
              <a:buFont typeface="Noto Sans KR"/>
              <a:buAutoNum type="arabicPeriod"/>
            </a:pPr>
            <a:r>
              <a:rPr i="1" lang="ru" sz="1100">
                <a:solidFill>
                  <a:srgbClr val="0E2D69"/>
                </a:solidFill>
                <a:latin typeface="Noto Sans KR"/>
                <a:ea typeface="Noto Sans KR"/>
                <a:cs typeface="Noto Sans KR"/>
                <a:sym typeface="Noto Sans KR"/>
              </a:rPr>
              <a:t>Написание программного обеспечения</a:t>
            </a:r>
            <a:endParaRPr i="1" sz="1100">
              <a:solidFill>
                <a:srgbClr val="0E2D69"/>
              </a:solidFill>
              <a:latin typeface="Noto Sans KR"/>
              <a:ea typeface="Noto Sans KR"/>
              <a:cs typeface="Noto Sans KR"/>
              <a:sym typeface="Noto Sans KR"/>
            </a:endParaRPr>
          </a:p>
          <a:p>
            <a:pPr indent="-28575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900"/>
              <a:buFont typeface="Noto Sans KR"/>
              <a:buAutoNum type="alphaLcPeriod"/>
            </a:pPr>
            <a:r>
              <a:rPr lang="ru" sz="900">
                <a:solidFill>
                  <a:srgbClr val="0E2D69"/>
                </a:solidFill>
                <a:latin typeface="Noto Sans KR"/>
                <a:ea typeface="Noto Sans KR"/>
                <a:cs typeface="Noto Sans KR"/>
                <a:sym typeface="Noto Sans KR"/>
              </a:rPr>
              <a:t>Нужно изобразить общую архитектуру приложения по управлению игрой в прятки</a:t>
            </a:r>
            <a:endParaRPr sz="900">
              <a:solidFill>
                <a:srgbClr val="0E2D69"/>
              </a:solidFill>
              <a:latin typeface="Noto Sans KR"/>
              <a:ea typeface="Noto Sans KR"/>
              <a:cs typeface="Noto Sans KR"/>
              <a:sym typeface="Noto Sans KR"/>
            </a:endParaRPr>
          </a:p>
          <a:p>
            <a:pPr indent="-28575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2D69"/>
              </a:buClr>
              <a:buSzPts val="900"/>
              <a:buFont typeface="Noto Sans KR"/>
              <a:buAutoNum type="alphaLcPeriod"/>
            </a:pPr>
            <a:r>
              <a:rPr lang="ru" sz="900">
                <a:solidFill>
                  <a:srgbClr val="0E2D69"/>
                </a:solidFill>
                <a:latin typeface="Noto Sans KR"/>
                <a:ea typeface="Noto Sans KR"/>
                <a:cs typeface="Noto Sans KR"/>
                <a:sym typeface="Noto Sans KR"/>
              </a:rPr>
              <a:t>Написать его</a:t>
            </a:r>
            <a:endParaRPr sz="900">
              <a:solidFill>
                <a:srgbClr val="0E2D69"/>
              </a:solidFill>
              <a:latin typeface="Noto Sans KR"/>
              <a:ea typeface="Noto Sans KR"/>
              <a:cs typeface="Noto Sans KR"/>
              <a:sym typeface="Noto Sans KR"/>
            </a:endParaRPr>
          </a:p>
        </p:txBody>
      </p:sp>
      <p:sp>
        <p:nvSpPr>
          <p:cNvPr id="196" name="Google Shape;196;p32"/>
          <p:cNvSpPr txBox="1"/>
          <p:nvPr/>
        </p:nvSpPr>
        <p:spPr>
          <a:xfrm>
            <a:off x="792800" y="473536"/>
            <a:ext cx="1595400" cy="18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ru" sz="800" u="none" cap="none" strike="noStrike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Факультет компьютерных наук</a:t>
            </a:r>
            <a:endParaRPr i="0" sz="800" u="none" cap="none" strike="noStrike">
              <a:solidFill>
                <a:schemeClr val="dk1"/>
              </a:solidFill>
              <a:latin typeface="Noto Sans KR"/>
              <a:ea typeface="Noto Sans KR"/>
              <a:cs typeface="Noto Sans KR"/>
              <a:sym typeface="Noto Sans KR"/>
            </a:endParaRPr>
          </a:p>
        </p:txBody>
      </p:sp>
      <p:sp>
        <p:nvSpPr>
          <p:cNvPr id="197" name="Google Shape;197;p32"/>
          <p:cNvSpPr txBox="1"/>
          <p:nvPr>
            <p:ph idx="4294967295" type="body"/>
          </p:nvPr>
        </p:nvSpPr>
        <p:spPr>
          <a:xfrm>
            <a:off x="2594430" y="411480"/>
            <a:ext cx="1552200" cy="3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rPr lang="ru" sz="900">
                <a:solidFill>
                  <a:srgbClr val="0E2D69"/>
                </a:solidFill>
              </a:rPr>
              <a:t>ОП “Прикладная математика и информатика”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</a:pPr>
            <a:r>
              <a:t/>
            </a:r>
            <a:endParaRPr sz="800">
              <a:solidFill>
                <a:srgbClr val="0E2D69"/>
              </a:solidFill>
            </a:endParaRPr>
          </a:p>
        </p:txBody>
      </p:sp>
      <p:sp>
        <p:nvSpPr>
          <p:cNvPr id="198" name="Google Shape;198;p32"/>
          <p:cNvSpPr txBox="1"/>
          <p:nvPr>
            <p:ph idx="4294967295" type="body"/>
          </p:nvPr>
        </p:nvSpPr>
        <p:spPr>
          <a:xfrm>
            <a:off x="4695030" y="411480"/>
            <a:ext cx="1552200" cy="3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rPr lang="ru" sz="900">
                <a:solidFill>
                  <a:srgbClr val="0E2D69"/>
                </a:solidFill>
              </a:rPr>
              <a:t>Москва 2025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</a:pPr>
            <a:r>
              <a:t/>
            </a:r>
            <a:endParaRPr sz="800">
              <a:solidFill>
                <a:srgbClr val="0E2D69"/>
              </a:solidFill>
            </a:endParaRPr>
          </a:p>
        </p:txBody>
      </p:sp>
      <p:sp>
        <p:nvSpPr>
          <p:cNvPr id="199" name="Google Shape;199;p32"/>
          <p:cNvSpPr/>
          <p:nvPr/>
        </p:nvSpPr>
        <p:spPr>
          <a:xfrm>
            <a:off x="1896446" y="3100700"/>
            <a:ext cx="2799300" cy="1273625"/>
          </a:xfrm>
          <a:custGeom>
            <a:rect b="b" l="l" r="r" t="t"/>
            <a:pathLst>
              <a:path extrusionOk="0" h="50945" w="111972">
                <a:moveTo>
                  <a:pt x="7744" y="27501"/>
                </a:moveTo>
                <a:cubicBezTo>
                  <a:pt x="7744" y="31305"/>
                  <a:pt x="-9627" y="54911"/>
                  <a:pt x="7744" y="50327"/>
                </a:cubicBezTo>
                <a:cubicBezTo>
                  <a:pt x="25115" y="45744"/>
                  <a:pt x="94601" y="8388"/>
                  <a:pt x="111972" y="0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3"/>
          <p:cNvSpPr txBox="1"/>
          <p:nvPr>
            <p:ph idx="4294967295" type="title"/>
          </p:nvPr>
        </p:nvSpPr>
        <p:spPr>
          <a:xfrm>
            <a:off x="439320" y="1085950"/>
            <a:ext cx="3754500" cy="5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800">
                <a:solidFill>
                  <a:srgbClr val="0F2C68"/>
                </a:solidFill>
                <a:latin typeface="Noto Sans KR"/>
                <a:ea typeface="Noto Sans KR"/>
                <a:cs typeface="Noto Sans KR"/>
                <a:sym typeface="Noto Sans KR"/>
              </a:rPr>
              <a:t>Анализ существующих решений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05" name="Google Shape;205;p33"/>
          <p:cNvSpPr txBox="1"/>
          <p:nvPr>
            <p:ph idx="4294967295" type="body"/>
          </p:nvPr>
        </p:nvSpPr>
        <p:spPr>
          <a:xfrm>
            <a:off x="439325" y="2458475"/>
            <a:ext cx="2950500" cy="13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0E2D69"/>
                </a:solidFill>
                <a:latin typeface="Noto Sans KR"/>
                <a:ea typeface="Noto Sans KR"/>
                <a:cs typeface="Noto Sans KR"/>
                <a:sym typeface="Noto Sans KR"/>
              </a:rPr>
              <a:t>К сожалению, литературы на данную тематику довольно мало, особенно той, что затрагивала бы инженерную часть проекта, но существуют некоторые фундаментальные</a:t>
            </a:r>
            <a:endParaRPr sz="1200">
              <a:solidFill>
                <a:srgbClr val="0E2D69"/>
              </a:solidFill>
              <a:latin typeface="Noto Sans KR"/>
              <a:ea typeface="Noto Sans KR"/>
              <a:cs typeface="Noto Sans KR"/>
              <a:sym typeface="Noto Sans KR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0E2D69"/>
                </a:solidFill>
                <a:latin typeface="Noto Sans KR"/>
                <a:ea typeface="Noto Sans KR"/>
                <a:cs typeface="Noto Sans KR"/>
                <a:sym typeface="Noto Sans KR"/>
              </a:rPr>
              <a:t>труды и я на них </a:t>
            </a:r>
            <a:r>
              <a:rPr lang="ru" sz="1200">
                <a:solidFill>
                  <a:srgbClr val="0E2D69"/>
                </a:solidFill>
                <a:latin typeface="Noto Sans KR"/>
                <a:ea typeface="Noto Sans KR"/>
                <a:cs typeface="Noto Sans KR"/>
                <a:sym typeface="Noto Sans KR"/>
              </a:rPr>
              <a:t>обращаю</a:t>
            </a:r>
            <a:r>
              <a:rPr lang="ru" sz="1200">
                <a:solidFill>
                  <a:srgbClr val="0E2D69"/>
                </a:solidFill>
                <a:latin typeface="Noto Sans KR"/>
                <a:ea typeface="Noto Sans KR"/>
                <a:cs typeface="Noto Sans KR"/>
                <a:sym typeface="Noto Sans KR"/>
              </a:rPr>
              <a:t> внимание</a:t>
            </a:r>
            <a:endParaRPr sz="1200">
              <a:solidFill>
                <a:srgbClr val="0E2D69"/>
              </a:solidFill>
              <a:latin typeface="Noto Sans KR"/>
              <a:ea typeface="Noto Sans KR"/>
              <a:cs typeface="Noto Sans KR"/>
              <a:sym typeface="Noto Sans KR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</a:pPr>
            <a:r>
              <a:t/>
            </a:r>
            <a:endParaRPr sz="1200">
              <a:solidFill>
                <a:srgbClr val="0E2D69"/>
              </a:solidFill>
              <a:latin typeface="Noto Sans KR"/>
              <a:ea typeface="Noto Sans KR"/>
              <a:cs typeface="Noto Sans KR"/>
              <a:sym typeface="Noto Sans KR"/>
            </a:endParaRPr>
          </a:p>
        </p:txBody>
      </p:sp>
      <p:sp>
        <p:nvSpPr>
          <p:cNvPr id="206" name="Google Shape;206;p33"/>
          <p:cNvSpPr txBox="1"/>
          <p:nvPr/>
        </p:nvSpPr>
        <p:spPr>
          <a:xfrm>
            <a:off x="792800" y="473536"/>
            <a:ext cx="1595400" cy="18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ru" sz="800" u="none" cap="none" strike="noStrike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Факультет компьютерных наук</a:t>
            </a:r>
            <a:endParaRPr i="0" sz="800" u="none" cap="none" strike="noStrike">
              <a:solidFill>
                <a:schemeClr val="dk1"/>
              </a:solidFill>
              <a:latin typeface="Noto Sans KR"/>
              <a:ea typeface="Noto Sans KR"/>
              <a:cs typeface="Noto Sans KR"/>
              <a:sym typeface="Noto Sans KR"/>
            </a:endParaRPr>
          </a:p>
        </p:txBody>
      </p:sp>
      <p:sp>
        <p:nvSpPr>
          <p:cNvPr id="207" name="Google Shape;207;p33"/>
          <p:cNvSpPr txBox="1"/>
          <p:nvPr>
            <p:ph idx="4294967295" type="body"/>
          </p:nvPr>
        </p:nvSpPr>
        <p:spPr>
          <a:xfrm>
            <a:off x="2594430" y="411480"/>
            <a:ext cx="1552200" cy="3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rPr lang="ru" sz="900">
                <a:solidFill>
                  <a:srgbClr val="0E2D69"/>
                </a:solidFill>
              </a:rPr>
              <a:t>ОП “Прикладная математика и информатика”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</a:pPr>
            <a:r>
              <a:t/>
            </a:r>
            <a:endParaRPr sz="800">
              <a:solidFill>
                <a:srgbClr val="0E2D69"/>
              </a:solidFill>
            </a:endParaRPr>
          </a:p>
        </p:txBody>
      </p:sp>
      <p:sp>
        <p:nvSpPr>
          <p:cNvPr id="208" name="Google Shape;208;p33"/>
          <p:cNvSpPr txBox="1"/>
          <p:nvPr>
            <p:ph idx="4294967295" type="body"/>
          </p:nvPr>
        </p:nvSpPr>
        <p:spPr>
          <a:xfrm>
            <a:off x="4695030" y="411480"/>
            <a:ext cx="1552200" cy="3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rPr lang="ru" sz="900">
                <a:solidFill>
                  <a:srgbClr val="0E2D69"/>
                </a:solidFill>
              </a:rPr>
              <a:t>Москва 2025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</a:pPr>
            <a:r>
              <a:t/>
            </a:r>
            <a:endParaRPr sz="800">
              <a:solidFill>
                <a:srgbClr val="0E2D69"/>
              </a:solidFill>
            </a:endParaRPr>
          </a:p>
        </p:txBody>
      </p:sp>
      <p:graphicFrame>
        <p:nvGraphicFramePr>
          <p:cNvPr id="209" name="Google Shape;209;p33"/>
          <p:cNvGraphicFramePr/>
          <p:nvPr/>
        </p:nvGraphicFramePr>
        <p:xfrm>
          <a:off x="3798825" y="16318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{52B20C1E-E403-422E-B694-EB976CF37F3A}</a:tableStyleId>
              </a:tblPr>
              <a:tblGrid>
                <a:gridCol w="1247700"/>
                <a:gridCol w="1247700"/>
                <a:gridCol w="1247700"/>
                <a:gridCol w="12477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800"/>
                        <a:t>Решение</a:t>
                      </a:r>
                      <a:endParaRPr sz="800"/>
                    </a:p>
                  </a:txBody>
                  <a:tcPr marT="91425" marB="91425" marR="91425" marL="91425"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800"/>
                        <a:t>Симуляция</a:t>
                      </a:r>
                      <a:endParaRPr sz="800"/>
                    </a:p>
                  </a:txBody>
                  <a:tcPr marT="91425" marB="91425" marR="91425" marL="91425"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800"/>
                        <a:t>Реальный робот</a:t>
                      </a:r>
                      <a:endParaRPr sz="800"/>
                    </a:p>
                  </a:txBody>
                  <a:tcPr marT="91425" marB="91425" marR="91425" marL="91425"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800"/>
                        <a:t>Машинное обучение</a:t>
                      </a:r>
                      <a:endParaRPr sz="800"/>
                    </a:p>
                  </a:txBody>
                  <a:tcPr marT="91425" marB="91425" marR="91425" marL="91425">
                    <a:solidFill>
                      <a:srgbClr val="999999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800"/>
                        <a:t>Autonomous Hide and Seek*</a:t>
                      </a:r>
                      <a:endParaRPr sz="800"/>
                    </a:p>
                  </a:txBody>
                  <a:tcPr marT="91425" marB="91425" marR="91425" marL="91425"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800"/>
                        <a:t>Да</a:t>
                      </a:r>
                      <a:endParaRPr sz="800"/>
                    </a:p>
                  </a:txBody>
                  <a:tcPr marT="91425" marB="91425" marR="91425" marL="91425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800"/>
                        <a:t>Нет</a:t>
                      </a:r>
                      <a:endParaRPr sz="800"/>
                    </a:p>
                  </a:txBody>
                  <a:tcPr marT="91425" marB="91425" marR="91425" marL="91425">
                    <a:solidFill>
                      <a:srgbClr val="E61F3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800"/>
                        <a:t>Нет</a:t>
                      </a:r>
                      <a:endParaRPr sz="800"/>
                    </a:p>
                  </a:txBody>
                  <a:tcPr marT="91425" marB="91425" marR="91425" marL="91425">
                    <a:solidFill>
                      <a:srgbClr val="E61F3D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800"/>
                        <a:t>Эксперимент OpenAI по обучению агентов игре в прятки*</a:t>
                      </a:r>
                      <a:endParaRPr sz="800"/>
                    </a:p>
                  </a:txBody>
                  <a:tcPr marT="91425" marB="91425" marR="91425" marL="91425"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800"/>
                        <a:t>Да</a:t>
                      </a:r>
                      <a:endParaRPr sz="800"/>
                    </a:p>
                  </a:txBody>
                  <a:tcPr marT="91425" marB="91425" marR="91425" marL="91425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800"/>
                        <a:t>Нет</a:t>
                      </a:r>
                      <a:endParaRPr sz="800"/>
                    </a:p>
                  </a:txBody>
                  <a:tcPr marT="91425" marB="91425" marR="91425" marL="91425">
                    <a:solidFill>
                      <a:srgbClr val="E61F3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800"/>
                        <a:t>Да</a:t>
                      </a:r>
                      <a:endParaRPr sz="800"/>
                    </a:p>
                  </a:txBody>
                  <a:tcPr marT="91425" marB="91425" marR="91425" marL="91425">
                    <a:solidFill>
                      <a:schemeClr val="accent6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800"/>
                        <a:t>Visual Hide and Seek*</a:t>
                      </a:r>
                      <a:endParaRPr sz="800"/>
                    </a:p>
                  </a:txBody>
                  <a:tcPr marT="91425" marB="91425" marR="91425" marL="91425"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800"/>
                        <a:t>Да</a:t>
                      </a:r>
                      <a:endParaRPr sz="800"/>
                    </a:p>
                  </a:txBody>
                  <a:tcPr marT="91425" marB="91425" marR="91425" marL="91425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800"/>
                        <a:t>Нет</a:t>
                      </a:r>
                      <a:endParaRPr sz="800"/>
                    </a:p>
                  </a:txBody>
                  <a:tcPr marT="91425" marB="91425" marR="91425" marL="91425">
                    <a:solidFill>
                      <a:srgbClr val="E61F3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800"/>
                        <a:t>Да</a:t>
                      </a:r>
                      <a:endParaRPr sz="800"/>
                    </a:p>
                  </a:txBody>
                  <a:tcPr marT="91425" marB="91425" marR="91425" marL="91425">
                    <a:solidFill>
                      <a:schemeClr val="accent6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800"/>
                        <a:t>Наше решение</a:t>
                      </a:r>
                      <a:endParaRPr sz="800"/>
                    </a:p>
                  </a:txBody>
                  <a:tcPr marT="91425" marB="91425" marR="91425" marL="91425"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800"/>
                        <a:t>Да</a:t>
                      </a:r>
                      <a:endParaRPr sz="800"/>
                    </a:p>
                  </a:txBody>
                  <a:tcPr marT="91425" marB="91425" marR="91425" marL="91425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800"/>
                        <a:t>Да</a:t>
                      </a:r>
                      <a:endParaRPr sz="800"/>
                    </a:p>
                  </a:txBody>
                  <a:tcPr marT="91425" marB="91425" marR="91425" marL="91425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800"/>
                        <a:t>Да</a:t>
                      </a:r>
                      <a:endParaRPr sz="800"/>
                    </a:p>
                  </a:txBody>
                  <a:tcPr marT="91425" marB="91425" marR="91425" marL="91425">
                    <a:solidFill>
                      <a:schemeClr val="accent6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4"/>
          <p:cNvSpPr txBox="1"/>
          <p:nvPr>
            <p:ph idx="4294967295" type="title"/>
          </p:nvPr>
        </p:nvSpPr>
        <p:spPr>
          <a:xfrm>
            <a:off x="439302" y="1085950"/>
            <a:ext cx="3960900" cy="5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ru" sz="1800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Функциональные требования</a:t>
            </a:r>
            <a:endParaRPr i="0" sz="1800" u="none" cap="none" strike="noStrike">
              <a:solidFill>
                <a:schemeClr val="dk1"/>
              </a:solidFill>
              <a:latin typeface="Noto Sans KR"/>
              <a:ea typeface="Noto Sans KR"/>
              <a:cs typeface="Noto Sans KR"/>
              <a:sym typeface="Noto Sans KR"/>
            </a:endParaRPr>
          </a:p>
        </p:txBody>
      </p:sp>
      <p:sp>
        <p:nvSpPr>
          <p:cNvPr id="215" name="Google Shape;215;p34"/>
          <p:cNvSpPr txBox="1"/>
          <p:nvPr>
            <p:ph idx="4294967295" type="body"/>
          </p:nvPr>
        </p:nvSpPr>
        <p:spPr>
          <a:xfrm>
            <a:off x="439290" y="1784700"/>
            <a:ext cx="3241620" cy="17992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ru" sz="1000">
                <a:solidFill>
                  <a:srgbClr val="0F2C68"/>
                </a:solidFill>
                <a:latin typeface="Noto Sans KR"/>
                <a:ea typeface="Noto Sans KR"/>
                <a:cs typeface="Noto Sans KR"/>
                <a:sym typeface="Noto Sans KR"/>
              </a:rPr>
              <a:t>Общие требования</a:t>
            </a:r>
            <a:endParaRPr b="1" sz="1000">
              <a:solidFill>
                <a:srgbClr val="0F2C68"/>
              </a:solidFill>
              <a:latin typeface="Noto Sans KR"/>
              <a:ea typeface="Noto Sans KR"/>
              <a:cs typeface="Noto Sans KR"/>
              <a:sym typeface="Noto Sans KR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F2C68"/>
              </a:buClr>
              <a:buSzPts val="1000"/>
              <a:buFont typeface="Noto Sans KR"/>
              <a:buChar char="●"/>
            </a:pPr>
            <a:r>
              <a:rPr lang="ru" sz="1000">
                <a:solidFill>
                  <a:srgbClr val="0F2C68"/>
                </a:solidFill>
                <a:latin typeface="Noto Sans KR"/>
                <a:ea typeface="Noto Sans KR"/>
                <a:cs typeface="Noto Sans KR"/>
                <a:sym typeface="Noto Sans KR"/>
              </a:rPr>
              <a:t>Система должна моделировать/управлять группой роботов в заданной среде (реальной или симулированно</a:t>
            </a:r>
            <a:r>
              <a:rPr lang="ru" sz="1000">
                <a:solidFill>
                  <a:srgbClr val="0F2C68"/>
                </a:solidFill>
                <a:latin typeface="Noto Sans KR"/>
                <a:ea typeface="Noto Sans KR"/>
                <a:cs typeface="Noto Sans KR"/>
                <a:sym typeface="Noto Sans KR"/>
              </a:rPr>
              <a:t>й)</a:t>
            </a:r>
            <a:endParaRPr sz="1000">
              <a:solidFill>
                <a:srgbClr val="0F2C68"/>
              </a:solidFill>
              <a:latin typeface="Noto Sans KR"/>
              <a:ea typeface="Noto Sans KR"/>
              <a:cs typeface="Noto Sans KR"/>
              <a:sym typeface="Noto Sans KR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F2C68"/>
              </a:buClr>
              <a:buSzPts val="1000"/>
              <a:buChar char="●"/>
            </a:pPr>
            <a:r>
              <a:rPr lang="ru" sz="1000">
                <a:solidFill>
                  <a:srgbClr val="0F2C68"/>
                </a:solidFill>
                <a:latin typeface="Noto Sans KR"/>
                <a:ea typeface="Noto Sans KR"/>
                <a:cs typeface="Noto Sans KR"/>
                <a:sym typeface="Noto Sans KR"/>
              </a:rPr>
              <a:t>Система должна поддерживать как минимум два типа агентов: </a:t>
            </a:r>
            <a:r>
              <a:rPr b="1" lang="ru" sz="1000">
                <a:solidFill>
                  <a:srgbClr val="0F2C68"/>
                </a:solidFill>
                <a:latin typeface="Noto Sans KR"/>
                <a:ea typeface="Noto Sans KR"/>
                <a:cs typeface="Noto Sans KR"/>
                <a:sym typeface="Noto Sans KR"/>
              </a:rPr>
              <a:t>прячущиеся роботы (Hiders)</a:t>
            </a:r>
            <a:r>
              <a:rPr lang="ru" sz="1000">
                <a:solidFill>
                  <a:srgbClr val="0F2C68"/>
                </a:solidFill>
                <a:latin typeface="Noto Sans KR"/>
                <a:ea typeface="Noto Sans KR"/>
                <a:cs typeface="Noto Sans KR"/>
                <a:sym typeface="Noto Sans KR"/>
              </a:rPr>
              <a:t> и </a:t>
            </a:r>
            <a:r>
              <a:rPr b="1" lang="ru" sz="1000">
                <a:solidFill>
                  <a:srgbClr val="0F2C68"/>
                </a:solidFill>
                <a:latin typeface="Noto Sans KR"/>
                <a:ea typeface="Noto Sans KR"/>
                <a:cs typeface="Noto Sans KR"/>
                <a:sym typeface="Noto Sans KR"/>
              </a:rPr>
              <a:t>ищущие роботы (Seekers)</a:t>
            </a:r>
            <a:r>
              <a:rPr lang="ru" sz="1000">
                <a:solidFill>
                  <a:srgbClr val="0F2C68"/>
                </a:solidFill>
                <a:latin typeface="Noto Sans KR"/>
                <a:ea typeface="Noto Sans KR"/>
                <a:cs typeface="Noto Sans KR"/>
                <a:sym typeface="Noto Sans KR"/>
              </a:rPr>
              <a:t>.</a:t>
            </a:r>
            <a:endParaRPr sz="1000">
              <a:solidFill>
                <a:srgbClr val="0F2C68"/>
              </a:solidFill>
              <a:latin typeface="Noto Sans KR"/>
              <a:ea typeface="Noto Sans KR"/>
              <a:cs typeface="Noto Sans KR"/>
              <a:sym typeface="Noto Sans KR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000"/>
              <a:buFont typeface="Arial"/>
              <a:buNone/>
            </a:pPr>
            <a:r>
              <a:t/>
            </a:r>
            <a:endParaRPr sz="1000">
              <a:solidFill>
                <a:srgbClr val="0F2C68"/>
              </a:solidFill>
              <a:latin typeface="Noto Sans KR"/>
              <a:ea typeface="Noto Sans KR"/>
              <a:cs typeface="Noto Sans KR"/>
              <a:sym typeface="Noto Sans KR"/>
            </a:endParaRPr>
          </a:p>
        </p:txBody>
      </p:sp>
      <p:sp>
        <p:nvSpPr>
          <p:cNvPr id="216" name="Google Shape;216;p34"/>
          <p:cNvSpPr txBox="1"/>
          <p:nvPr>
            <p:ph idx="4294967295" type="body"/>
          </p:nvPr>
        </p:nvSpPr>
        <p:spPr>
          <a:xfrm>
            <a:off x="4874950" y="3393622"/>
            <a:ext cx="2950500" cy="13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0F2C68"/>
                </a:solidFill>
              </a:rPr>
              <a:t> Seekers</a:t>
            </a:r>
            <a:endParaRPr b="1" sz="900">
              <a:solidFill>
                <a:srgbClr val="0F2C68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F2C68"/>
              </a:buClr>
              <a:buSzPts val="900"/>
              <a:buChar char="●"/>
            </a:pPr>
            <a:r>
              <a:rPr lang="ru" sz="900">
                <a:solidFill>
                  <a:srgbClr val="0F2C68"/>
                </a:solidFill>
              </a:rPr>
              <a:t>Должны сканировать пространство с целью обнаружения прячущихся роботов.</a:t>
            </a:r>
            <a:endParaRPr sz="900">
              <a:solidFill>
                <a:srgbClr val="0F2C68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F2C68"/>
              </a:buClr>
              <a:buSzPts val="900"/>
              <a:buChar char="●"/>
            </a:pPr>
            <a:r>
              <a:rPr lang="ru" sz="900">
                <a:solidFill>
                  <a:srgbClr val="0F2C68"/>
                </a:solidFill>
              </a:rPr>
              <a:t>При обнаружении Hider'а должны "поймать” его.</a:t>
            </a:r>
            <a:endParaRPr sz="900">
              <a:solidFill>
                <a:srgbClr val="0F2C68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F2C68"/>
              </a:buClr>
              <a:buSzPts val="900"/>
              <a:buChar char="●"/>
            </a:pPr>
            <a:r>
              <a:rPr lang="ru" sz="900">
                <a:solidFill>
                  <a:srgbClr val="0F2C68"/>
                </a:solidFill>
              </a:rPr>
              <a:t>Должны двигаться автономно под управлением RL модели, избегая препятствий</a:t>
            </a:r>
            <a:endParaRPr sz="900">
              <a:solidFill>
                <a:srgbClr val="0F2C68"/>
              </a:solidFill>
            </a:endParaRPr>
          </a:p>
        </p:txBody>
      </p:sp>
      <p:sp>
        <p:nvSpPr>
          <p:cNvPr id="217" name="Google Shape;217;p34"/>
          <p:cNvSpPr txBox="1"/>
          <p:nvPr/>
        </p:nvSpPr>
        <p:spPr>
          <a:xfrm>
            <a:off x="792800" y="473536"/>
            <a:ext cx="1595400" cy="18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ru" sz="800" u="none" cap="none" strike="noStrike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Факультет компьютерных наук</a:t>
            </a:r>
            <a:endParaRPr i="0" sz="800" u="none" cap="none" strike="noStrike">
              <a:solidFill>
                <a:schemeClr val="dk1"/>
              </a:solidFill>
              <a:latin typeface="Noto Sans KR"/>
              <a:ea typeface="Noto Sans KR"/>
              <a:cs typeface="Noto Sans KR"/>
              <a:sym typeface="Noto Sans KR"/>
            </a:endParaRPr>
          </a:p>
        </p:txBody>
      </p:sp>
      <p:sp>
        <p:nvSpPr>
          <p:cNvPr id="218" name="Google Shape;218;p34"/>
          <p:cNvSpPr txBox="1"/>
          <p:nvPr>
            <p:ph idx="4294967295" type="body"/>
          </p:nvPr>
        </p:nvSpPr>
        <p:spPr>
          <a:xfrm>
            <a:off x="4695030" y="411480"/>
            <a:ext cx="1552200" cy="3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rPr lang="ru" sz="900">
                <a:solidFill>
                  <a:srgbClr val="0E2D69"/>
                </a:solidFill>
              </a:rPr>
              <a:t>Москва 2025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</a:pPr>
            <a:r>
              <a:t/>
            </a:r>
            <a:endParaRPr sz="800">
              <a:solidFill>
                <a:srgbClr val="0E2D69"/>
              </a:solidFill>
            </a:endParaRPr>
          </a:p>
        </p:txBody>
      </p:sp>
      <p:sp>
        <p:nvSpPr>
          <p:cNvPr id="219" name="Google Shape;219;p34"/>
          <p:cNvSpPr txBox="1"/>
          <p:nvPr>
            <p:ph idx="4294967295" type="body"/>
          </p:nvPr>
        </p:nvSpPr>
        <p:spPr>
          <a:xfrm>
            <a:off x="2594430" y="411480"/>
            <a:ext cx="1552200" cy="3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rPr lang="ru" sz="900">
                <a:solidFill>
                  <a:srgbClr val="0E2D69"/>
                </a:solidFill>
              </a:rPr>
              <a:t>ОП “Прикладная математика и информатика”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</a:pPr>
            <a:r>
              <a:t/>
            </a:r>
            <a:endParaRPr sz="800">
              <a:solidFill>
                <a:srgbClr val="0E2D69"/>
              </a:solidFill>
            </a:endParaRPr>
          </a:p>
        </p:txBody>
      </p:sp>
      <p:sp>
        <p:nvSpPr>
          <p:cNvPr id="220" name="Google Shape;220;p34"/>
          <p:cNvSpPr txBox="1"/>
          <p:nvPr>
            <p:ph idx="4294967295" type="body"/>
          </p:nvPr>
        </p:nvSpPr>
        <p:spPr>
          <a:xfrm>
            <a:off x="4874950" y="1085950"/>
            <a:ext cx="3241500" cy="19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rgbClr val="0F2C68"/>
                </a:solidFill>
              </a:rPr>
              <a:t>Hiders</a:t>
            </a:r>
            <a:endParaRPr b="1" sz="900">
              <a:solidFill>
                <a:srgbClr val="0F2C68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F2C68"/>
              </a:buClr>
              <a:buSzPts val="900"/>
              <a:buChar char="●"/>
            </a:pPr>
            <a:r>
              <a:rPr lang="ru" sz="900">
                <a:solidFill>
                  <a:srgbClr val="0F2C68"/>
                </a:solidFill>
              </a:rPr>
              <a:t>Должны уметь анализировать окружающее пространство (с помощью сенсоров или карты</a:t>
            </a:r>
            <a:endParaRPr sz="900">
              <a:solidFill>
                <a:srgbClr val="0F2C68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F2C68"/>
              </a:buClr>
              <a:buSzPts val="900"/>
              <a:buChar char="●"/>
            </a:pPr>
            <a:r>
              <a:rPr lang="ru" sz="900">
                <a:solidFill>
                  <a:srgbClr val="0F2C68"/>
                </a:solidFill>
              </a:rPr>
              <a:t>Должны выбирать укрытие, минимизирующее вероятность быть обнаруженными</a:t>
            </a:r>
            <a:endParaRPr sz="900">
              <a:solidFill>
                <a:srgbClr val="0F2C68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F2C68"/>
              </a:buClr>
              <a:buSzPts val="900"/>
              <a:buChar char="●"/>
            </a:pPr>
            <a:r>
              <a:rPr lang="ru" sz="900">
                <a:solidFill>
                  <a:srgbClr val="0F2C68"/>
                </a:solidFill>
              </a:rPr>
              <a:t>Должны двигаться автономно под управлением RL модели к выбранному укрытию, избегая препятствий</a:t>
            </a:r>
            <a:endParaRPr sz="900">
              <a:solidFill>
                <a:srgbClr val="0F2C68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F2C68"/>
              </a:buClr>
              <a:buSzPts val="900"/>
              <a:buChar char="●"/>
            </a:pPr>
            <a:r>
              <a:rPr lang="ru" sz="900">
                <a:solidFill>
                  <a:srgbClr val="0F2C68"/>
                </a:solidFill>
              </a:rPr>
              <a:t>Могут изменять положение, если укрытие стало небезопасным (опционально</a:t>
            </a:r>
            <a:endParaRPr sz="900">
              <a:solidFill>
                <a:srgbClr val="0F2C68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F2C68"/>
              </a:buClr>
              <a:buSzPts val="900"/>
              <a:buChar char="●"/>
            </a:pPr>
            <a:r>
              <a:rPr lang="ru" sz="900">
                <a:solidFill>
                  <a:srgbClr val="0F2C68"/>
                </a:solidFill>
              </a:rPr>
              <a:t>Должны избегать столкновений с другими роботами и препятствиями.</a:t>
            </a:r>
            <a:endParaRPr b="1" sz="900">
              <a:solidFill>
                <a:srgbClr val="0F2C68"/>
              </a:solidFill>
              <a:latin typeface="Noto Sans KR"/>
              <a:ea typeface="Noto Sans KR"/>
              <a:cs typeface="Noto Sans KR"/>
              <a:sym typeface="Noto Sans KR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5"/>
          <p:cNvSpPr txBox="1"/>
          <p:nvPr>
            <p:ph idx="4294967295" type="title"/>
          </p:nvPr>
        </p:nvSpPr>
        <p:spPr>
          <a:xfrm>
            <a:off x="439290" y="1085940"/>
            <a:ext cx="8035800" cy="5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just">
              <a:lnSpc>
                <a:spcPct val="125454"/>
              </a:lnSpc>
              <a:spcBef>
                <a:spcPts val="1200"/>
              </a:spcBef>
              <a:spcAft>
                <a:spcPts val="1000"/>
              </a:spcAft>
              <a:buNone/>
            </a:pPr>
            <a:r>
              <a:rPr lang="ru" sz="1800">
                <a:solidFill>
                  <a:srgbClr val="0F2C68"/>
                </a:solidFill>
                <a:latin typeface="Noto Sans KR"/>
                <a:ea typeface="Noto Sans KR"/>
                <a:cs typeface="Noto Sans KR"/>
                <a:sym typeface="Noto Sans KR"/>
              </a:rPr>
              <a:t>Первая версия пряток</a:t>
            </a:r>
            <a:endParaRPr sz="1800">
              <a:solidFill>
                <a:srgbClr val="0F2C68"/>
              </a:solidFill>
            </a:endParaRPr>
          </a:p>
        </p:txBody>
      </p:sp>
      <p:sp>
        <p:nvSpPr>
          <p:cNvPr id="226" name="Google Shape;226;p35"/>
          <p:cNvSpPr txBox="1"/>
          <p:nvPr/>
        </p:nvSpPr>
        <p:spPr>
          <a:xfrm>
            <a:off x="792800" y="473536"/>
            <a:ext cx="1595400" cy="18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ru" sz="800" u="none" cap="none" strike="noStrike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Факультет компьютерных наук</a:t>
            </a:r>
            <a:endParaRPr i="0" sz="800" u="none" cap="none" strike="noStrike">
              <a:solidFill>
                <a:schemeClr val="dk1"/>
              </a:solidFill>
              <a:latin typeface="Noto Sans KR"/>
              <a:ea typeface="Noto Sans KR"/>
              <a:cs typeface="Noto Sans KR"/>
              <a:sym typeface="Noto Sans KR"/>
            </a:endParaRPr>
          </a:p>
        </p:txBody>
      </p:sp>
      <p:sp>
        <p:nvSpPr>
          <p:cNvPr id="227" name="Google Shape;227;p35"/>
          <p:cNvSpPr txBox="1"/>
          <p:nvPr>
            <p:ph idx="4294967295" type="body"/>
          </p:nvPr>
        </p:nvSpPr>
        <p:spPr>
          <a:xfrm>
            <a:off x="2594430" y="411480"/>
            <a:ext cx="1552200" cy="3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rPr lang="ru" sz="900">
                <a:solidFill>
                  <a:srgbClr val="0E2D69"/>
                </a:solidFill>
              </a:rPr>
              <a:t>ОП “Прикладная математика и информатика”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</a:pPr>
            <a:r>
              <a:t/>
            </a:r>
            <a:endParaRPr sz="800">
              <a:solidFill>
                <a:srgbClr val="0E2D69"/>
              </a:solidFill>
            </a:endParaRPr>
          </a:p>
        </p:txBody>
      </p:sp>
      <p:sp>
        <p:nvSpPr>
          <p:cNvPr id="228" name="Google Shape;228;p35"/>
          <p:cNvSpPr txBox="1"/>
          <p:nvPr>
            <p:ph idx="4294967295" type="body"/>
          </p:nvPr>
        </p:nvSpPr>
        <p:spPr>
          <a:xfrm>
            <a:off x="4695030" y="411480"/>
            <a:ext cx="1552200" cy="3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rPr lang="ru" sz="900">
                <a:solidFill>
                  <a:srgbClr val="0E2D69"/>
                </a:solidFill>
              </a:rPr>
              <a:t>Москва 2025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</a:pPr>
            <a:r>
              <a:t/>
            </a:r>
            <a:endParaRPr sz="800">
              <a:solidFill>
                <a:srgbClr val="0E2D69"/>
              </a:solidFill>
            </a:endParaRPr>
          </a:p>
        </p:txBody>
      </p:sp>
      <p:pic>
        <p:nvPicPr>
          <p:cNvPr id="229" name="Google Shape;229;p35" title="gam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8775" y="1085951"/>
            <a:ext cx="2824551" cy="3780549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5"/>
          <p:cNvSpPr txBox="1"/>
          <p:nvPr/>
        </p:nvSpPr>
        <p:spPr>
          <a:xfrm>
            <a:off x="385000" y="1519425"/>
            <a:ext cx="3733200" cy="32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F2C68"/>
              </a:buClr>
              <a:buSzPts val="1200"/>
              <a:buChar char="●"/>
            </a:pPr>
            <a:r>
              <a:rPr lang="ru" sz="1200">
                <a:solidFill>
                  <a:srgbClr val="0F2C68"/>
                </a:solidFill>
              </a:rPr>
              <a:t>В первой версии приложения упор был сделан на минимальную работоспособность и было понятно, что впоследствии его надо будет сильно менять, поскольку уже не будет участия внешней камеры, а будет использоваться камера робота. Поэтому архитектура первого приложения была сугубо последовательной и синхронной.</a:t>
            </a:r>
            <a:endParaRPr sz="1200">
              <a:solidFill>
                <a:srgbClr val="0F2C68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F2C68"/>
              </a:buClr>
              <a:buSzPts val="1200"/>
              <a:buChar char="●"/>
            </a:pPr>
            <a:r>
              <a:rPr lang="ru" sz="1200">
                <a:solidFill>
                  <a:srgbClr val="0F2C68"/>
                </a:solidFill>
              </a:rPr>
              <a:t>Из остальных минусов данного подхода стоит выделить привязку к координатам роботов. Это добавило довольно много проблем, в основном связанных с проективной геометрией. </a:t>
            </a:r>
            <a:endParaRPr sz="1200">
              <a:solidFill>
                <a:srgbClr val="0F2C68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F2C68"/>
              </a:buClr>
              <a:buSzPts val="1200"/>
              <a:buChar char="●"/>
            </a:pPr>
            <a:r>
              <a:rPr lang="ru" sz="1200">
                <a:solidFill>
                  <a:srgbClr val="0F2C68"/>
                </a:solidFill>
              </a:rPr>
              <a:t>А также невозможность отладки каждого из агентов по отдельности</a:t>
            </a:r>
            <a:endParaRPr sz="1200">
              <a:solidFill>
                <a:srgbClr val="0F2C68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6"/>
          <p:cNvSpPr txBox="1"/>
          <p:nvPr>
            <p:ph idx="4294967295" type="title"/>
          </p:nvPr>
        </p:nvSpPr>
        <p:spPr>
          <a:xfrm>
            <a:off x="446169" y="1147825"/>
            <a:ext cx="2964000" cy="5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just">
              <a:lnSpc>
                <a:spcPct val="125454"/>
              </a:lnSpc>
              <a:spcBef>
                <a:spcPts val="1200"/>
              </a:spcBef>
              <a:spcAft>
                <a:spcPts val="1000"/>
              </a:spcAft>
              <a:buNone/>
            </a:pPr>
            <a:r>
              <a:rPr lang="ru" sz="1800">
                <a:solidFill>
                  <a:srgbClr val="0F2C68"/>
                </a:solidFill>
                <a:latin typeface="Noto Sans KR"/>
                <a:ea typeface="Noto Sans KR"/>
                <a:cs typeface="Noto Sans KR"/>
                <a:sym typeface="Noto Sans KR"/>
              </a:rPr>
              <a:t>Используемый алгоритм</a:t>
            </a:r>
            <a:endParaRPr sz="1800">
              <a:solidFill>
                <a:srgbClr val="0F2C68"/>
              </a:solidFill>
            </a:endParaRPr>
          </a:p>
        </p:txBody>
      </p:sp>
      <p:sp>
        <p:nvSpPr>
          <p:cNvPr id="236" name="Google Shape;236;p36"/>
          <p:cNvSpPr txBox="1"/>
          <p:nvPr/>
        </p:nvSpPr>
        <p:spPr>
          <a:xfrm>
            <a:off x="792800" y="473536"/>
            <a:ext cx="1595400" cy="18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ru" sz="800" u="none" cap="none" strike="noStrike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Факультет компьютерных наук</a:t>
            </a:r>
            <a:endParaRPr i="0" sz="800" u="none" cap="none" strike="noStrike">
              <a:solidFill>
                <a:schemeClr val="dk1"/>
              </a:solidFill>
              <a:latin typeface="Noto Sans KR"/>
              <a:ea typeface="Noto Sans KR"/>
              <a:cs typeface="Noto Sans KR"/>
              <a:sym typeface="Noto Sans KR"/>
            </a:endParaRPr>
          </a:p>
        </p:txBody>
      </p:sp>
      <p:sp>
        <p:nvSpPr>
          <p:cNvPr id="237" name="Google Shape;237;p36"/>
          <p:cNvSpPr txBox="1"/>
          <p:nvPr>
            <p:ph idx="4294967295" type="body"/>
          </p:nvPr>
        </p:nvSpPr>
        <p:spPr>
          <a:xfrm>
            <a:off x="2594430" y="411480"/>
            <a:ext cx="1552200" cy="3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rPr lang="ru" sz="900">
                <a:solidFill>
                  <a:srgbClr val="0E2D69"/>
                </a:solidFill>
              </a:rPr>
              <a:t>ОП “Прикладная математика и информатика”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</a:pPr>
            <a:r>
              <a:t/>
            </a:r>
            <a:endParaRPr sz="800">
              <a:solidFill>
                <a:srgbClr val="0E2D69"/>
              </a:solidFill>
            </a:endParaRPr>
          </a:p>
        </p:txBody>
      </p:sp>
      <p:sp>
        <p:nvSpPr>
          <p:cNvPr id="238" name="Google Shape;238;p36"/>
          <p:cNvSpPr txBox="1"/>
          <p:nvPr>
            <p:ph idx="4294967295" type="body"/>
          </p:nvPr>
        </p:nvSpPr>
        <p:spPr>
          <a:xfrm>
            <a:off x="4695030" y="411480"/>
            <a:ext cx="1552200" cy="3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rPr lang="ru" sz="900">
                <a:solidFill>
                  <a:srgbClr val="0E2D69"/>
                </a:solidFill>
              </a:rPr>
              <a:t>Москва 2025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</a:pPr>
            <a:r>
              <a:t/>
            </a:r>
            <a:endParaRPr sz="800">
              <a:solidFill>
                <a:srgbClr val="0E2D69"/>
              </a:solidFill>
            </a:endParaRPr>
          </a:p>
        </p:txBody>
      </p:sp>
      <p:sp>
        <p:nvSpPr>
          <p:cNvPr id="239" name="Google Shape;239;p36"/>
          <p:cNvSpPr txBox="1"/>
          <p:nvPr/>
        </p:nvSpPr>
        <p:spPr>
          <a:xfrm>
            <a:off x="422850" y="2014450"/>
            <a:ext cx="8298300" cy="22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F2C68"/>
              </a:buClr>
              <a:buSzPts val="1300"/>
              <a:buAutoNum type="arabicPeriod"/>
            </a:pPr>
            <a:r>
              <a:rPr lang="ru" sz="1300">
                <a:solidFill>
                  <a:srgbClr val="0F2C68"/>
                </a:solidFill>
              </a:rPr>
              <a:t>П</a:t>
            </a:r>
            <a:r>
              <a:rPr lang="ru" sz="1300">
                <a:solidFill>
                  <a:srgbClr val="0F2C68"/>
                </a:solidFill>
              </a:rPr>
              <a:t>ри включении приложения инициализировалась связь с внешней камерой и в интерфейсе показывался текущий кадр с камеры.</a:t>
            </a:r>
            <a:endParaRPr sz="1300">
              <a:solidFill>
                <a:srgbClr val="0F2C68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F2C68"/>
              </a:buClr>
              <a:buSzPts val="1300"/>
              <a:buAutoNum type="arabicPeriod"/>
            </a:pPr>
            <a:r>
              <a:rPr lang="ru" sz="1300">
                <a:solidFill>
                  <a:srgbClr val="0F2C68"/>
                </a:solidFill>
              </a:rPr>
              <a:t>Далее необходимо тыкнуть на 4 точки на полу, чтобы применить гомографию к кадрам с камеры.</a:t>
            </a:r>
            <a:endParaRPr sz="1300">
              <a:solidFill>
                <a:srgbClr val="0F2C68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F2C68"/>
              </a:buClr>
              <a:buSzPts val="1300"/>
              <a:buAutoNum type="arabicPeriod"/>
            </a:pPr>
            <a:r>
              <a:rPr lang="ru" sz="1300">
                <a:solidFill>
                  <a:srgbClr val="0F2C68"/>
                </a:solidFill>
              </a:rPr>
              <a:t>После этого начнется детекция Aruco-меток и их проецирование на пол.</a:t>
            </a:r>
            <a:endParaRPr sz="1300">
              <a:solidFill>
                <a:srgbClr val="0F2C68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F2C68"/>
              </a:buClr>
              <a:buSzPts val="1300"/>
              <a:buAutoNum type="arabicPeriod"/>
            </a:pPr>
            <a:r>
              <a:rPr lang="ru" sz="1300">
                <a:solidFill>
                  <a:srgbClr val="0F2C68"/>
                </a:solidFill>
              </a:rPr>
              <a:t>Далее при нажатии на кнопку Start текущее окно с кнопками закрывается и открывается новое окно без кнопок. Также инициализируется связь с роботами и начинается сбор наблюдений для RL.</a:t>
            </a:r>
            <a:endParaRPr sz="1300">
              <a:solidFill>
                <a:srgbClr val="0F2C68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F2C68"/>
              </a:buClr>
              <a:buSzPts val="1300"/>
              <a:buAutoNum type="arabicPeriod"/>
            </a:pPr>
            <a:r>
              <a:rPr lang="ru" sz="1300">
                <a:solidFill>
                  <a:srgbClr val="0F2C68"/>
                </a:solidFill>
              </a:rPr>
              <a:t>Собрав наблюдения, RL выдает действия в виде набора [lx, rx, ly, ry] стиков и отправляет это по MQTT на каждого из роботов.</a:t>
            </a:r>
            <a:endParaRPr sz="1300">
              <a:solidFill>
                <a:srgbClr val="0F2C68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F2C68"/>
              </a:buClr>
              <a:buSzPts val="1300"/>
              <a:buAutoNum type="arabicPeriod"/>
            </a:pPr>
            <a:r>
              <a:rPr lang="ru" sz="1300">
                <a:solidFill>
                  <a:srgbClr val="0F2C68"/>
                </a:solidFill>
              </a:rPr>
              <a:t>Пайплайн с шага 5 повторяется до тех пор, пока seeker не найдет hider-a.</a:t>
            </a:r>
            <a:endParaRPr sz="1300">
              <a:solidFill>
                <a:srgbClr val="0F2C68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7"/>
          <p:cNvSpPr txBox="1"/>
          <p:nvPr>
            <p:ph idx="4294967295" type="title"/>
          </p:nvPr>
        </p:nvSpPr>
        <p:spPr>
          <a:xfrm>
            <a:off x="439294" y="1085950"/>
            <a:ext cx="2840100" cy="5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just">
              <a:lnSpc>
                <a:spcPct val="125454"/>
              </a:lnSpc>
              <a:spcBef>
                <a:spcPts val="1200"/>
              </a:spcBef>
              <a:spcAft>
                <a:spcPts val="1000"/>
              </a:spcAft>
              <a:buNone/>
            </a:pPr>
            <a:r>
              <a:rPr lang="ru" sz="1800">
                <a:solidFill>
                  <a:srgbClr val="0F2C68"/>
                </a:solidFill>
                <a:latin typeface="Noto Sans KR"/>
                <a:ea typeface="Noto Sans KR"/>
                <a:cs typeface="Noto Sans KR"/>
                <a:sym typeface="Noto Sans KR"/>
              </a:rPr>
              <a:t>Вторая</a:t>
            </a:r>
            <a:r>
              <a:rPr lang="ru" sz="1800">
                <a:solidFill>
                  <a:srgbClr val="0F2C68"/>
                </a:solidFill>
                <a:latin typeface="Noto Sans KR"/>
                <a:ea typeface="Noto Sans KR"/>
                <a:cs typeface="Noto Sans KR"/>
                <a:sym typeface="Noto Sans KR"/>
              </a:rPr>
              <a:t> версия пряток</a:t>
            </a:r>
            <a:endParaRPr sz="1800">
              <a:solidFill>
                <a:srgbClr val="0F2C68"/>
              </a:solidFill>
            </a:endParaRPr>
          </a:p>
        </p:txBody>
      </p:sp>
      <p:sp>
        <p:nvSpPr>
          <p:cNvPr id="245" name="Google Shape;245;p37"/>
          <p:cNvSpPr txBox="1"/>
          <p:nvPr/>
        </p:nvSpPr>
        <p:spPr>
          <a:xfrm>
            <a:off x="792800" y="473536"/>
            <a:ext cx="1595400" cy="18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ru" sz="800" u="none" cap="none" strike="noStrike">
                <a:solidFill>
                  <a:schemeClr val="dk1"/>
                </a:solidFill>
                <a:latin typeface="Noto Sans KR"/>
                <a:ea typeface="Noto Sans KR"/>
                <a:cs typeface="Noto Sans KR"/>
                <a:sym typeface="Noto Sans KR"/>
              </a:rPr>
              <a:t>Факультет компьютерных наук</a:t>
            </a:r>
            <a:endParaRPr i="0" sz="800" u="none" cap="none" strike="noStrike">
              <a:solidFill>
                <a:schemeClr val="dk1"/>
              </a:solidFill>
              <a:latin typeface="Noto Sans KR"/>
              <a:ea typeface="Noto Sans KR"/>
              <a:cs typeface="Noto Sans KR"/>
              <a:sym typeface="Noto Sans KR"/>
            </a:endParaRPr>
          </a:p>
        </p:txBody>
      </p:sp>
      <p:sp>
        <p:nvSpPr>
          <p:cNvPr id="246" name="Google Shape;246;p37"/>
          <p:cNvSpPr txBox="1"/>
          <p:nvPr>
            <p:ph idx="4294967295" type="body"/>
          </p:nvPr>
        </p:nvSpPr>
        <p:spPr>
          <a:xfrm>
            <a:off x="2594430" y="411480"/>
            <a:ext cx="1552200" cy="3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rPr lang="ru" sz="900">
                <a:solidFill>
                  <a:srgbClr val="0E2D69"/>
                </a:solidFill>
              </a:rPr>
              <a:t>ОП “Прикладная математика и информатика”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</a:pPr>
            <a:r>
              <a:t/>
            </a:r>
            <a:endParaRPr sz="800">
              <a:solidFill>
                <a:srgbClr val="0E2D69"/>
              </a:solidFill>
            </a:endParaRPr>
          </a:p>
        </p:txBody>
      </p:sp>
      <p:sp>
        <p:nvSpPr>
          <p:cNvPr id="247" name="Google Shape;247;p37"/>
          <p:cNvSpPr txBox="1"/>
          <p:nvPr>
            <p:ph idx="4294967295" type="body"/>
          </p:nvPr>
        </p:nvSpPr>
        <p:spPr>
          <a:xfrm>
            <a:off x="4695030" y="411480"/>
            <a:ext cx="1552200" cy="3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rPr lang="ru" sz="900">
                <a:solidFill>
                  <a:srgbClr val="0E2D69"/>
                </a:solidFill>
              </a:rPr>
              <a:t>Москва 2025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</a:pPr>
            <a:r>
              <a:t/>
            </a:r>
            <a:endParaRPr sz="800">
              <a:solidFill>
                <a:srgbClr val="0E2D69"/>
              </a:solidFill>
            </a:endParaRPr>
          </a:p>
        </p:txBody>
      </p:sp>
      <p:sp>
        <p:nvSpPr>
          <p:cNvPr id="248" name="Google Shape;248;p37"/>
          <p:cNvSpPr txBox="1"/>
          <p:nvPr/>
        </p:nvSpPr>
        <p:spPr>
          <a:xfrm>
            <a:off x="413425" y="1608800"/>
            <a:ext cx="3733200" cy="29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F2C68"/>
              </a:buClr>
              <a:buSzPts val="1200"/>
              <a:buChar char="●"/>
            </a:pPr>
            <a:r>
              <a:rPr lang="ru" sz="1200">
                <a:solidFill>
                  <a:srgbClr val="0F2C68"/>
                </a:solidFill>
              </a:rPr>
              <a:t>Вторая версия была подготовлена уже для финальной сдачи заказчику, поэтому она была и была окончательной.</a:t>
            </a:r>
            <a:endParaRPr sz="1200">
              <a:solidFill>
                <a:srgbClr val="0F2C68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F2C68"/>
              </a:buClr>
              <a:buSzPts val="1200"/>
              <a:buChar char="●"/>
            </a:pPr>
            <a:r>
              <a:rPr lang="ru" sz="1200">
                <a:solidFill>
                  <a:srgbClr val="0F2C68"/>
                </a:solidFill>
              </a:rPr>
              <a:t>Робот уже сам по своей камере ориентируется в пространстве</a:t>
            </a:r>
            <a:endParaRPr sz="1200">
              <a:solidFill>
                <a:srgbClr val="0F2C68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F2C68"/>
              </a:buClr>
              <a:buSzPts val="1200"/>
              <a:buChar char="●"/>
            </a:pPr>
            <a:r>
              <a:rPr lang="ru" sz="1200">
                <a:solidFill>
                  <a:srgbClr val="0F2C68"/>
                </a:solidFill>
              </a:rPr>
              <a:t>Для зрения робот использует центральный вектор из кадра глубины, полученный от нейросети. </a:t>
            </a:r>
            <a:endParaRPr sz="1200">
              <a:solidFill>
                <a:srgbClr val="0F2C68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F2C68"/>
              </a:buClr>
              <a:buSzPts val="1200"/>
              <a:buChar char="●"/>
            </a:pPr>
            <a:r>
              <a:rPr lang="ru" sz="1200">
                <a:solidFill>
                  <a:srgbClr val="0F2C68"/>
                </a:solidFill>
              </a:rPr>
              <a:t>Возможность</a:t>
            </a:r>
            <a:r>
              <a:rPr lang="ru" sz="1200">
                <a:solidFill>
                  <a:srgbClr val="0F2C68"/>
                </a:solidFill>
              </a:rPr>
              <a:t> </a:t>
            </a:r>
            <a:r>
              <a:rPr lang="ru" sz="1200">
                <a:solidFill>
                  <a:srgbClr val="0F2C68"/>
                </a:solidFill>
              </a:rPr>
              <a:t>отлаживать</a:t>
            </a:r>
            <a:r>
              <a:rPr lang="ru" sz="1200">
                <a:solidFill>
                  <a:srgbClr val="0F2C68"/>
                </a:solidFill>
              </a:rPr>
              <a:t> и запускать каждого из агентов независимо друг от друга.</a:t>
            </a:r>
            <a:endParaRPr sz="1200">
              <a:solidFill>
                <a:srgbClr val="0F2C68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F2C68"/>
              </a:buClr>
              <a:buSzPts val="1200"/>
              <a:buChar char="●"/>
            </a:pPr>
            <a:r>
              <a:rPr lang="ru" sz="1200">
                <a:solidFill>
                  <a:srgbClr val="0F2C68"/>
                </a:solidFill>
              </a:rPr>
              <a:t>Появился удобный UI</a:t>
            </a:r>
            <a:endParaRPr sz="1200">
              <a:solidFill>
                <a:srgbClr val="0F2C68"/>
              </a:solidFill>
            </a:endParaRPr>
          </a:p>
        </p:txBody>
      </p:sp>
      <p:pic>
        <p:nvPicPr>
          <p:cNvPr id="249" name="Google Shape;24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5150" y="1085950"/>
            <a:ext cx="3979951" cy="3170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Пользовательские 1">
      <a:dk1>
        <a:srgbClr val="0F2C68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Office Theme">
  <a:themeElements>
    <a:clrScheme name="Пользовательские 1">
      <a:dk1>
        <a:srgbClr val="0F2C68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Пользовательские 1">
      <a:dk1>
        <a:srgbClr val="0F2C68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Пользовательские 1">
      <a:dk1>
        <a:srgbClr val="0F2C68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Пользовательские 1">
      <a:dk1>
        <a:srgbClr val="0F2C68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 Theme">
  <a:themeElements>
    <a:clrScheme name="Пользовательские 1">
      <a:dk1>
        <a:srgbClr val="0F2C68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Office Theme">
  <a:themeElements>
    <a:clrScheme name="Пользовательские 1">
      <a:dk1>
        <a:srgbClr val="0F2C68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Office Theme">
  <a:themeElements>
    <a:clrScheme name="Пользовательские 1">
      <a:dk1>
        <a:srgbClr val="0F2C68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