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86" r:id="rId5"/>
    <p:sldId id="287" r:id="rId6"/>
    <p:sldId id="300" r:id="rId7"/>
    <p:sldId id="301" r:id="rId8"/>
    <p:sldId id="302" r:id="rId9"/>
    <p:sldId id="303" r:id="rId10"/>
    <p:sldId id="304" r:id="rId11"/>
    <p:sldId id="308" r:id="rId12"/>
    <p:sldId id="318" r:id="rId13"/>
    <p:sldId id="305" r:id="rId14"/>
    <p:sldId id="313" r:id="rId15"/>
    <p:sldId id="306" r:id="rId16"/>
    <p:sldId id="307" r:id="rId17"/>
    <p:sldId id="309" r:id="rId18"/>
    <p:sldId id="310" r:id="rId19"/>
    <p:sldId id="311" r:id="rId20"/>
    <p:sldId id="312" r:id="rId21"/>
    <p:sldId id="316" r:id="rId22"/>
    <p:sldId id="314" r:id="rId23"/>
    <p:sldId id="317" r:id="rId24"/>
    <p:sldId id="319" r:id="rId25"/>
    <p:sldId id="321" r:id="rId26"/>
    <p:sldId id="322" r:id="rId27"/>
    <p:sldId id="323" r:id="rId28"/>
    <p:sldId id="324" r:id="rId29"/>
    <p:sldId id="320" r:id="rId30"/>
    <p:sldId id="285" r:id="rId31"/>
  </p:sldIdLst>
  <p:sldSz cx="12192000" cy="6858000"/>
  <p:notesSz cx="6858000" cy="9144000"/>
  <p:defaultText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25" userDrawn="1">
          <p15:clr>
            <a:srgbClr val="A4A3A4"/>
          </p15:clr>
        </p15:guide>
        <p15:guide id="4" pos="1209" userDrawn="1">
          <p15:clr>
            <a:srgbClr val="A4A3A4"/>
          </p15:clr>
        </p15:guide>
        <p15:guide id="5" pos="2955" userDrawn="1">
          <p15:clr>
            <a:srgbClr val="A4A3A4"/>
          </p15:clr>
        </p15:guide>
        <p15:guide id="6" pos="2071" userDrawn="1">
          <p15:clr>
            <a:srgbClr val="A4A3A4"/>
          </p15:clr>
        </p15:guide>
        <p15:guide id="9" pos="3840" userDrawn="1">
          <p15:clr>
            <a:srgbClr val="A4A3A4"/>
          </p15:clr>
        </p15:guide>
        <p15:guide id="10" pos="4702" userDrawn="1">
          <p15:clr>
            <a:srgbClr val="A4A3A4"/>
          </p15:clr>
        </p15:guide>
        <p15:guide id="11" pos="5586" userDrawn="1">
          <p15:clr>
            <a:srgbClr val="A4A3A4"/>
          </p15:clr>
        </p15:guide>
        <p15:guide id="12" pos="7333" userDrawn="1">
          <p15:clr>
            <a:srgbClr val="A4A3A4"/>
          </p15:clr>
        </p15:guide>
        <p15:guide id="13" orient="horz" pos="3952" userDrawn="1">
          <p15:clr>
            <a:srgbClr val="A4A3A4"/>
          </p15:clr>
        </p15:guide>
        <p15:guide id="15" pos="6471" userDrawn="1">
          <p15:clr>
            <a:srgbClr val="A4A3A4"/>
          </p15:clr>
        </p15:guide>
        <p15:guide id="16" orient="horz" pos="91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Кутьков Юрий Юрьевич" initials="КЮЮ" lastIdx="4" clrIdx="0">
    <p:extLst>
      <p:ext uri="{19B8F6BF-5375-455C-9EA6-DF929625EA0E}">
        <p15:presenceInfo xmlns:p15="http://schemas.microsoft.com/office/powerpoint/2012/main" userId="S::ykutkov@hse.ru::45dbd1ed-eea1-4925-9fa4-5001421b49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9C63"/>
    <a:srgbClr val="96628C"/>
    <a:srgbClr val="11A0D7"/>
    <a:srgbClr val="E61F3D"/>
    <a:srgbClr val="CD5A5A"/>
    <a:srgbClr val="FFD746"/>
    <a:srgbClr val="0E2D69"/>
    <a:srgbClr val="D9D9D9"/>
    <a:srgbClr val="EB681F"/>
    <a:srgbClr val="234A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1"/>
    <p:restoredTop sz="91408"/>
  </p:normalViewPr>
  <p:slideViewPr>
    <p:cSldViewPr snapToGrid="0" snapToObjects="1">
      <p:cViewPr>
        <p:scale>
          <a:sx n="110" d="100"/>
          <a:sy n="110" d="100"/>
        </p:scale>
        <p:origin x="144" y="456"/>
      </p:cViewPr>
      <p:guideLst>
        <p:guide pos="325"/>
        <p:guide pos="1209"/>
        <p:guide pos="2955"/>
        <p:guide pos="2071"/>
        <p:guide pos="3840"/>
        <p:guide pos="4702"/>
        <p:guide pos="5586"/>
        <p:guide pos="7333"/>
        <p:guide orient="horz" pos="3952"/>
        <p:guide pos="6471"/>
        <p:guide orient="horz" pos="913"/>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4" d="100"/>
          <a:sy n="134" d="100"/>
        </p:scale>
        <p:origin x="3648"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61BF4-8B2C-784B-9959-B59A059012C3}" type="datetimeFigureOut">
              <a:rPr lang="en-RU" smtClean="0"/>
              <a:t>13.06.2025</a:t>
            </a:fld>
            <a:endParaRPr lang="en-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48903-8EB5-294E-A216-6B54B0368783}" type="slidenum">
              <a:rPr lang="en-RU" smtClean="0"/>
              <a:t>‹#›</a:t>
            </a:fld>
            <a:endParaRPr lang="en-RU"/>
          </a:p>
        </p:txBody>
      </p:sp>
    </p:spTree>
    <p:extLst>
      <p:ext uri="{BB962C8B-B14F-4D97-AF65-F5344CB8AC3E}">
        <p14:creationId xmlns:p14="http://schemas.microsoft.com/office/powerpoint/2010/main" val="1731680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Обложк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8">
            <a:extLst>
              <a:ext uri="{FF2B5EF4-FFF2-40B4-BE49-F238E27FC236}">
                <a16:creationId xmlns:a16="http://schemas.microsoft.com/office/drawing/2014/main" id="{BA292C80-0DA8-194A-9A66-279048FA2A54}"/>
              </a:ext>
            </a:extLst>
          </p:cNvPr>
          <p:cNvPicPr>
            <a:picLocks noChangeAspect="1"/>
          </p:cNvPicPr>
          <p:nvPr userDrawn="1"/>
        </p:nvPicPr>
        <p:blipFill>
          <a:blip r:embed="rId3"/>
          <a:srcRect/>
          <a:stretch/>
        </p:blipFill>
        <p:spPr>
          <a:xfrm>
            <a:off x="1013859" y="962173"/>
            <a:ext cx="886499" cy="886499"/>
          </a:xfrm>
          <a:prstGeom prst="rect">
            <a:avLst/>
          </a:prstGeom>
        </p:spPr>
      </p:pic>
      <p:cxnSp>
        <p:nvCxnSpPr>
          <p:cNvPr id="11" name="Straight Connector 48">
            <a:extLst>
              <a:ext uri="{FF2B5EF4-FFF2-40B4-BE49-F238E27FC236}">
                <a16:creationId xmlns:a16="http://schemas.microsoft.com/office/drawing/2014/main" id="{313EF906-5BAC-0141-A198-076E155DF9E2}"/>
              </a:ext>
            </a:extLst>
          </p:cNvPr>
          <p:cNvCxnSpPr>
            <a:cxnSpLocks/>
          </p:cNvCxnSpPr>
          <p:nvPr userDrawn="1"/>
        </p:nvCxnSpPr>
        <p:spPr>
          <a:xfrm>
            <a:off x="6090212"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50">
            <a:extLst>
              <a:ext uri="{FF2B5EF4-FFF2-40B4-BE49-F238E27FC236}">
                <a16:creationId xmlns:a16="http://schemas.microsoft.com/office/drawing/2014/main" id="{61206A97-26F2-E646-8775-9928FEF465B5}"/>
              </a:ext>
            </a:extLst>
          </p:cNvPr>
          <p:cNvCxnSpPr>
            <a:cxnSpLocks/>
          </p:cNvCxnSpPr>
          <p:nvPr userDrawn="1"/>
        </p:nvCxnSpPr>
        <p:spPr>
          <a:xfrm>
            <a:off x="8642581"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51">
            <a:extLst>
              <a:ext uri="{FF2B5EF4-FFF2-40B4-BE49-F238E27FC236}">
                <a16:creationId xmlns:a16="http://schemas.microsoft.com/office/drawing/2014/main" id="{28E0E5F6-C1CA-9B41-B1DB-6E4FB509084D}"/>
              </a:ext>
            </a:extLst>
          </p:cNvPr>
          <p:cNvCxnSpPr>
            <a:cxnSpLocks/>
          </p:cNvCxnSpPr>
          <p:nvPr userDrawn="1"/>
        </p:nvCxnSpPr>
        <p:spPr>
          <a:xfrm>
            <a:off x="11179047"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6" name="Заголовок 15">
            <a:extLst>
              <a:ext uri="{FF2B5EF4-FFF2-40B4-BE49-F238E27FC236}">
                <a16:creationId xmlns:a16="http://schemas.microsoft.com/office/drawing/2014/main" id="{6007C52F-2E27-E24A-B9DC-AAAB052DBD59}"/>
              </a:ext>
            </a:extLst>
          </p:cNvPr>
          <p:cNvSpPr>
            <a:spLocks noGrp="1"/>
          </p:cNvSpPr>
          <p:nvPr>
            <p:ph type="title" hasCustomPrompt="1"/>
          </p:nvPr>
        </p:nvSpPr>
        <p:spPr>
          <a:xfrm>
            <a:off x="1027967" y="2404670"/>
            <a:ext cx="7634059" cy="1978323"/>
          </a:xfrm>
          <a:prstGeom prst="rect">
            <a:avLst/>
          </a:prstGeom>
        </p:spPr>
        <p:txBody>
          <a:bodyPr lIns="0" tIns="0" rIns="0" bIns="0" anchor="t">
            <a:normAutofit/>
          </a:bodyPr>
          <a:lstStyle>
            <a:lvl1pPr>
              <a:lnSpc>
                <a:spcPct val="100000"/>
              </a:lnSpc>
              <a:defRPr sz="4300" b="0" i="0" baseline="0">
                <a:solidFill>
                  <a:srgbClr val="0E2D69"/>
                </a:solidFill>
                <a:latin typeface="HSE Sans" panose="02000000000000000000" pitchFamily="2" charset="0"/>
              </a:defRPr>
            </a:lvl1pPr>
          </a:lstStyle>
          <a:p>
            <a:r>
              <a:rPr lang="en-US" sz="4400" dirty="0">
                <a:solidFill>
                  <a:srgbClr val="102D69"/>
                </a:solidFill>
                <a:latin typeface="HSE Sans" panose="02000000000000000000" pitchFamily="2" charset="0"/>
              </a:rPr>
              <a:t>Name of presentation can be specified in two or three lines </a:t>
            </a:r>
            <a:r>
              <a:rPr lang="ru-RU" sz="4400" dirty="0">
                <a:solidFill>
                  <a:srgbClr val="102D69"/>
                </a:solidFill>
                <a:latin typeface="HSE Sans" panose="02000000000000000000" pitchFamily="2" charset="0"/>
              </a:rPr>
              <a:t> (43 </a:t>
            </a:r>
            <a:r>
              <a:rPr lang="en-GB" sz="4400" dirty="0" err="1">
                <a:solidFill>
                  <a:srgbClr val="102D69"/>
                </a:solidFill>
                <a:latin typeface="HSE Sans" panose="02000000000000000000" pitchFamily="2" charset="0"/>
              </a:rPr>
              <a:t>pt</a:t>
            </a:r>
            <a:r>
              <a:rPr lang="en-GB" sz="4400" dirty="0">
                <a:solidFill>
                  <a:srgbClr val="102D69"/>
                </a:solidFill>
                <a:latin typeface="HSE Sans" panose="02000000000000000000" pitchFamily="2" charset="0"/>
              </a:rPr>
              <a:t>)</a:t>
            </a:r>
            <a:endParaRPr lang="ru-RU" sz="4400" dirty="0">
              <a:solidFill>
                <a:srgbClr val="102D69"/>
              </a:solidFill>
              <a:latin typeface="HSE Sans" panose="02000000000000000000" pitchFamily="2" charset="0"/>
            </a:endParaRPr>
          </a:p>
        </p:txBody>
      </p:sp>
      <p:sp>
        <p:nvSpPr>
          <p:cNvPr id="20" name="Текст 19">
            <a:extLst>
              <a:ext uri="{FF2B5EF4-FFF2-40B4-BE49-F238E27FC236}">
                <a16:creationId xmlns:a16="http://schemas.microsoft.com/office/drawing/2014/main" id="{18109844-C2E7-354F-9C01-8834E4DCE373}"/>
              </a:ext>
            </a:extLst>
          </p:cNvPr>
          <p:cNvSpPr>
            <a:spLocks noGrp="1"/>
          </p:cNvSpPr>
          <p:nvPr>
            <p:ph type="body" sz="quarter" idx="10" hasCustomPrompt="1"/>
          </p:nvPr>
        </p:nvSpPr>
        <p:spPr>
          <a:xfrm>
            <a:off x="2074947" y="1187841"/>
            <a:ext cx="3848717" cy="435163"/>
          </a:xfrm>
          <a:prstGeom prst="rect">
            <a:avLst/>
          </a:prstGeom>
        </p:spPr>
        <p:txBody>
          <a:bodyPr lIns="0" tIns="0" rIns="0" bIns="0" anchor="t">
            <a:noAutofit/>
          </a:bodyPr>
          <a:lstStyle>
            <a:lvl1pPr marL="0" indent="0" algn="l">
              <a:lnSpc>
                <a:spcPct val="100000"/>
              </a:lnSpc>
              <a:spcBef>
                <a:spcPts val="0"/>
              </a:spcBef>
              <a:buNone/>
              <a:defRPr sz="1600" b="0" i="0">
                <a:latin typeface="HSE Sans" panose="02000000000000000000" pitchFamily="2" charset="0"/>
              </a:defRPr>
            </a:lvl1pPr>
            <a:lvl2pPr marL="457200" indent="0" algn="l">
              <a:buNone/>
              <a:defRPr sz="1600" b="0" i="0">
                <a:latin typeface="HSE Sans" panose="02000000000000000000" pitchFamily="2" charset="0"/>
              </a:defRPr>
            </a:lvl2pPr>
            <a:lvl3pPr marL="914400" indent="0" algn="l">
              <a:buNone/>
              <a:defRPr sz="1600" b="0" i="0">
                <a:latin typeface="HSE Sans" panose="02000000000000000000" pitchFamily="2" charset="0"/>
              </a:defRPr>
            </a:lvl3pPr>
            <a:lvl4pPr marL="1371600" indent="0" algn="l">
              <a:buNone/>
              <a:defRPr sz="1600" b="0" i="0">
                <a:latin typeface="HSE Sans" panose="02000000000000000000" pitchFamily="2" charset="0"/>
              </a:defRPr>
            </a:lvl4pPr>
            <a:lvl5pPr marL="1828800" indent="0" algn="l">
              <a:buNone/>
              <a:defRPr sz="1600" b="0" i="0">
                <a:latin typeface="HSE Sans" panose="02000000000000000000" pitchFamily="2" charset="0"/>
              </a:defRPr>
            </a:lvl5pPr>
          </a:lstStyle>
          <a:p>
            <a:r>
              <a:rPr lang="en-GB" sz="1600" dirty="0">
                <a:latin typeface="HSE Sans" panose="02000000000000000000" pitchFamily="2" charset="0"/>
              </a:rPr>
              <a:t>Name of faculty in two lines (16 </a:t>
            </a:r>
            <a:r>
              <a:rPr lang="en-GB" sz="1600" dirty="0" err="1">
                <a:latin typeface="HSE Sans" panose="02000000000000000000" pitchFamily="2" charset="0"/>
              </a:rPr>
              <a:t>pt</a:t>
            </a:r>
            <a:r>
              <a:rPr lang="en-GB" sz="1600" dirty="0">
                <a:latin typeface="HSE Sans" panose="02000000000000000000" pitchFamily="2" charset="0"/>
              </a:rPr>
              <a:t>)</a:t>
            </a:r>
            <a:endParaRPr lang="ru-RU" sz="1600" dirty="0">
              <a:latin typeface="HSE Sans" panose="02000000000000000000" pitchFamily="2" charset="0"/>
            </a:endParaRPr>
          </a:p>
        </p:txBody>
      </p:sp>
      <p:sp>
        <p:nvSpPr>
          <p:cNvPr id="25" name="Текст 24">
            <a:extLst>
              <a:ext uri="{FF2B5EF4-FFF2-40B4-BE49-F238E27FC236}">
                <a16:creationId xmlns:a16="http://schemas.microsoft.com/office/drawing/2014/main" id="{40A04329-C800-BB42-BFE0-7E3C68848DA7}"/>
              </a:ext>
            </a:extLst>
          </p:cNvPr>
          <p:cNvSpPr>
            <a:spLocks noGrp="1"/>
          </p:cNvSpPr>
          <p:nvPr>
            <p:ph type="body" sz="quarter" idx="11" hasCustomPrompt="1"/>
          </p:nvPr>
        </p:nvSpPr>
        <p:spPr>
          <a:xfrm>
            <a:off x="6259420" y="1173829"/>
            <a:ext cx="2278063" cy="463186"/>
          </a:xfrm>
          <a:prstGeom prst="rect">
            <a:avLst/>
          </a:prstGeom>
        </p:spPr>
        <p:txBody>
          <a:bodyPr lIns="0" tIns="0"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rgbClr val="0E2D69"/>
                </a:solidFill>
                <a:latin typeface="HSE Sans" panose="02000000000000000000" pitchFamily="2" charset="0"/>
              </a:defRPr>
            </a:lvl1pPr>
          </a:lstStyle>
          <a:p>
            <a:r>
              <a:rPr lang="en-GB" sz="1200" dirty="0">
                <a:latin typeface="HSE Sans" panose="02000000000000000000" pitchFamily="2" charset="0"/>
              </a:rPr>
              <a:t>Name of subdivision in two or three lines (12 </a:t>
            </a:r>
            <a:r>
              <a:rPr lang="en-GB" sz="1200" dirty="0" err="1">
                <a:latin typeface="HSE Sans" panose="02000000000000000000" pitchFamily="2" charset="0"/>
              </a:rPr>
              <a:t>pt</a:t>
            </a:r>
            <a:r>
              <a:rPr lang="en-GB" sz="1200" dirty="0">
                <a:latin typeface="HSE Sans" panose="02000000000000000000" pitchFamily="2" charset="0"/>
              </a:rPr>
              <a:t>)</a:t>
            </a:r>
            <a:endParaRPr lang="ru-RU" sz="1200" dirty="0">
              <a:latin typeface="HSE Sans" panose="02000000000000000000" pitchFamily="2" charset="0"/>
            </a:endParaRPr>
          </a:p>
        </p:txBody>
      </p:sp>
      <p:sp>
        <p:nvSpPr>
          <p:cNvPr id="27" name="Текст 26">
            <a:extLst>
              <a:ext uri="{FF2B5EF4-FFF2-40B4-BE49-F238E27FC236}">
                <a16:creationId xmlns:a16="http://schemas.microsoft.com/office/drawing/2014/main" id="{98337931-3EC2-F348-99EA-860F4FFDC188}"/>
              </a:ext>
            </a:extLst>
          </p:cNvPr>
          <p:cNvSpPr>
            <a:spLocks noGrp="1"/>
          </p:cNvSpPr>
          <p:nvPr>
            <p:ph type="body" idx="12" hasCustomPrompt="1"/>
          </p:nvPr>
        </p:nvSpPr>
        <p:spPr>
          <a:xfrm>
            <a:off x="8786720" y="1173829"/>
            <a:ext cx="2217738" cy="463186"/>
          </a:xfrm>
          <a:prstGeom prst="rect">
            <a:avLst/>
          </a:prstGeom>
        </p:spPr>
        <p:txBody>
          <a:bodyPr lIns="0" tIns="0"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rgbClr val="0E2D69"/>
                </a:solidFill>
                <a:latin typeface="HSE Sans" panose="02000000000000000000" pitchFamily="2" charset="0"/>
              </a:defRPr>
            </a:lvl1pPr>
          </a:lstStyle>
          <a:p>
            <a:r>
              <a:rPr lang="en-US" sz="1200" dirty="0">
                <a:latin typeface="HSE Sans" panose="02000000000000000000" pitchFamily="2" charset="0"/>
              </a:rPr>
              <a:t>Moscow</a:t>
            </a:r>
            <a:br>
              <a:rPr lang="ru-RU" sz="1200" dirty="0">
                <a:latin typeface="HSE Sans" panose="02000000000000000000" pitchFamily="2" charset="0"/>
              </a:rPr>
            </a:br>
            <a:r>
              <a:rPr lang="ru-RU" sz="1200" dirty="0">
                <a:latin typeface="HSE Sans" panose="02000000000000000000" pitchFamily="2" charset="0"/>
              </a:rPr>
              <a:t>2022</a:t>
            </a:r>
            <a:r>
              <a:rPr lang="en-GB" sz="1200" dirty="0">
                <a:latin typeface="HSE Sans" panose="02000000000000000000" pitchFamily="2" charset="0"/>
              </a:rPr>
              <a:t> (12 </a:t>
            </a:r>
            <a:r>
              <a:rPr lang="en-GB" sz="1200" dirty="0" err="1">
                <a:latin typeface="HSE Sans" panose="02000000000000000000" pitchFamily="2" charset="0"/>
              </a:rPr>
              <a:t>pt</a:t>
            </a:r>
            <a:r>
              <a:rPr lang="en-GB" sz="1200" dirty="0">
                <a:latin typeface="HSE Sans" panose="02000000000000000000" pitchFamily="2" charset="0"/>
              </a:rPr>
              <a:t>)</a:t>
            </a:r>
            <a:endParaRPr lang="ru-RU" sz="1200" dirty="0">
              <a:latin typeface="HSE Sans" panose="02000000000000000000" pitchFamily="2" charset="0"/>
            </a:endParaRPr>
          </a:p>
        </p:txBody>
      </p:sp>
      <p:sp>
        <p:nvSpPr>
          <p:cNvPr id="29" name="Текст 28">
            <a:extLst>
              <a:ext uri="{FF2B5EF4-FFF2-40B4-BE49-F238E27FC236}">
                <a16:creationId xmlns:a16="http://schemas.microsoft.com/office/drawing/2014/main" id="{EEA7A79B-D410-B44F-BF32-C3EAEFC20A6E}"/>
              </a:ext>
            </a:extLst>
          </p:cNvPr>
          <p:cNvSpPr>
            <a:spLocks noGrp="1"/>
          </p:cNvSpPr>
          <p:nvPr>
            <p:ph type="body" sz="quarter" idx="13" hasCustomPrompt="1"/>
          </p:nvPr>
        </p:nvSpPr>
        <p:spPr>
          <a:xfrm>
            <a:off x="1027967" y="4824914"/>
            <a:ext cx="7625267" cy="65286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0" i="0">
                <a:solidFill>
                  <a:srgbClr val="0E2D69"/>
                </a:solidFill>
                <a:latin typeface="HSE Sans" panose="02000000000000000000" pitchFamily="2" charset="0"/>
              </a:defRPr>
            </a:lvl1pPr>
          </a:lstStyle>
          <a:p>
            <a:r>
              <a:rPr lang="en-US" sz="1600" dirty="0">
                <a:latin typeface="HSE Sans" panose="02000000000000000000" pitchFamily="2" charset="0"/>
              </a:rPr>
              <a:t>If you need more space, please use a subheading (16 </a:t>
            </a:r>
            <a:r>
              <a:rPr lang="en-US" sz="1600" dirty="0" err="1">
                <a:latin typeface="HSE Sans" panose="02000000000000000000" pitchFamily="2" charset="0"/>
              </a:rPr>
              <a:t>pt</a:t>
            </a:r>
            <a:r>
              <a:rPr lang="en-US" sz="1600" dirty="0">
                <a:latin typeface="HSE Sans" panose="02000000000000000000" pitchFamily="2" charset="0"/>
              </a:rPr>
              <a:t>)</a:t>
            </a:r>
            <a:endParaRPr lang="ru-RU" sz="1600" dirty="0">
              <a:latin typeface="HSE Sans" panose="02000000000000000000" pitchFamily="2" charset="0"/>
            </a:endParaRPr>
          </a:p>
        </p:txBody>
      </p:sp>
    </p:spTree>
    <p:extLst>
      <p:ext uri="{BB962C8B-B14F-4D97-AF65-F5344CB8AC3E}">
        <p14:creationId xmlns:p14="http://schemas.microsoft.com/office/powerpoint/2010/main" val="418289591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цв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9328428E-0D3D-6E4B-BAC0-3F63BAF7DB74}"/>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86CF47C6-D972-9E44-A717-6848F3489399}"/>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412FEF63-77C0-7C4A-B9BE-4BC0EEEEB78C}"/>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C4F550E9-E979-284D-B65F-44E092DD9D02}"/>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39D099-B515-F343-BF7A-A95468DA3860}"/>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396B1F99-9711-C64F-A7C9-4F1D89E7F11D}"/>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9" name="Заголовок 31">
            <a:extLst>
              <a:ext uri="{FF2B5EF4-FFF2-40B4-BE49-F238E27FC236}">
                <a16:creationId xmlns:a16="http://schemas.microsoft.com/office/drawing/2014/main" id="{1C20890C-BC1C-0745-9AF3-46700BA27C4A}"/>
              </a:ext>
            </a:extLst>
          </p:cNvPr>
          <p:cNvSpPr>
            <a:spLocks noGrp="1"/>
          </p:cNvSpPr>
          <p:nvPr>
            <p:ph type="title" hasCustomPrompt="1"/>
          </p:nvPr>
        </p:nvSpPr>
        <p:spPr>
          <a:xfrm>
            <a:off x="585899" y="1447790"/>
            <a:ext cx="4322530"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More </a:t>
            </a:r>
            <a:r>
              <a:rPr lang="en-US" sz="2400" dirty="0" err="1">
                <a:solidFill>
                  <a:srgbClr val="102D69"/>
                </a:solidFill>
                <a:latin typeface="HSE Sans" panose="02000000000000000000" pitchFamily="2" charset="0"/>
              </a:rPr>
              <a:t>colours</a:t>
            </a:r>
            <a:r>
              <a:rPr lang="en-US" sz="2400" dirty="0">
                <a:solidFill>
                  <a:srgbClr val="102D69"/>
                </a:solidFill>
                <a:latin typeface="HSE Sans" panose="02000000000000000000" pitchFamily="2" charset="0"/>
              </a:rPr>
              <a:t>: palette</a:t>
            </a:r>
            <a:endParaRPr lang="ru-RU" sz="2400" dirty="0">
              <a:solidFill>
                <a:srgbClr val="102D69"/>
              </a:solidFill>
              <a:latin typeface="HSE Sans" panose="02000000000000000000" pitchFamily="2" charset="0"/>
            </a:endParaRPr>
          </a:p>
        </p:txBody>
      </p:sp>
      <p:sp>
        <p:nvSpPr>
          <p:cNvPr id="20" name="Текст 35">
            <a:extLst>
              <a:ext uri="{FF2B5EF4-FFF2-40B4-BE49-F238E27FC236}">
                <a16:creationId xmlns:a16="http://schemas.microsoft.com/office/drawing/2014/main" id="{CA2589F7-4500-024F-8E07-D726629A599C}"/>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For tables, graphs , charts and diagrams, you may need to use additional </a:t>
            </a:r>
            <a:r>
              <a:rPr lang="en-US" sz="1300" dirty="0" err="1">
                <a:latin typeface="HSE Sans" panose="02000000000000000000" pitchFamily="2" charset="0"/>
              </a:rPr>
              <a:t>colours</a:t>
            </a:r>
            <a:r>
              <a:rPr lang="en-US" sz="1300" dirty="0">
                <a:latin typeface="HSE Sans" panose="02000000000000000000" pitchFamily="2" charset="0"/>
              </a:rPr>
              <a:t>; you may correctly ask what </a:t>
            </a:r>
            <a:r>
              <a:rPr lang="en-US" sz="1300" dirty="0" err="1">
                <a:latin typeface="HSE Sans" panose="02000000000000000000" pitchFamily="2" charset="0"/>
              </a:rPr>
              <a:t>colours</a:t>
            </a:r>
            <a:r>
              <a:rPr lang="en-US" sz="1300" dirty="0">
                <a:latin typeface="HSE Sans" panose="02000000000000000000" pitchFamily="2" charset="0"/>
              </a:rPr>
              <a:t> can be used and where to find them. We advise using HSE University’s official </a:t>
            </a:r>
            <a:r>
              <a:rPr lang="en-US" sz="1300" dirty="0" err="1">
                <a:latin typeface="HSE Sans" panose="02000000000000000000" pitchFamily="2" charset="0"/>
              </a:rPr>
              <a:t>colour</a:t>
            </a:r>
            <a:r>
              <a:rPr lang="en-US" sz="1300" dirty="0">
                <a:latin typeface="HSE Sans" panose="02000000000000000000" pitchFamily="2" charset="0"/>
              </a:rPr>
              <a:t> scheme for such purposes.</a:t>
            </a:r>
            <a:endParaRPr lang="ru-RU" sz="1300" dirty="0">
              <a:latin typeface="HSE Sans" panose="02000000000000000000" pitchFamily="2" charset="0"/>
            </a:endParaRPr>
          </a:p>
        </p:txBody>
      </p:sp>
      <p:sp>
        <p:nvSpPr>
          <p:cNvPr id="21" name="Oval 5">
            <a:extLst>
              <a:ext uri="{FF2B5EF4-FFF2-40B4-BE49-F238E27FC236}">
                <a16:creationId xmlns:a16="http://schemas.microsoft.com/office/drawing/2014/main" id="{D2CA403A-98E7-6C42-8F44-30AB6622C802}"/>
              </a:ext>
            </a:extLst>
          </p:cNvPr>
          <p:cNvSpPr/>
          <p:nvPr userDrawn="1"/>
        </p:nvSpPr>
        <p:spPr>
          <a:xfrm>
            <a:off x="5392982" y="1447790"/>
            <a:ext cx="830997" cy="830997"/>
          </a:xfrm>
          <a:prstGeom prst="ellipse">
            <a:avLst/>
          </a:prstGeom>
          <a:solidFill>
            <a:srgbClr val="0E2D6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2" name="Oval 20">
            <a:extLst>
              <a:ext uri="{FF2B5EF4-FFF2-40B4-BE49-F238E27FC236}">
                <a16:creationId xmlns:a16="http://schemas.microsoft.com/office/drawing/2014/main" id="{42ABAA5D-E7AB-6E48-9D43-A48178C9BDD4}"/>
              </a:ext>
            </a:extLst>
          </p:cNvPr>
          <p:cNvSpPr/>
          <p:nvPr userDrawn="1"/>
        </p:nvSpPr>
        <p:spPr>
          <a:xfrm>
            <a:off x="6742925" y="1447790"/>
            <a:ext cx="830997" cy="830997"/>
          </a:xfrm>
          <a:prstGeom prst="ellipse">
            <a:avLst/>
          </a:prstGeom>
          <a:solidFill>
            <a:srgbClr val="234A9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3" name="Oval 22">
            <a:extLst>
              <a:ext uri="{FF2B5EF4-FFF2-40B4-BE49-F238E27FC236}">
                <a16:creationId xmlns:a16="http://schemas.microsoft.com/office/drawing/2014/main" id="{209F185A-8F67-9C42-A7C5-87E483F4FC19}"/>
              </a:ext>
            </a:extLst>
          </p:cNvPr>
          <p:cNvSpPr/>
          <p:nvPr userDrawn="1"/>
        </p:nvSpPr>
        <p:spPr>
          <a:xfrm>
            <a:off x="8092868" y="1447790"/>
            <a:ext cx="830997" cy="830997"/>
          </a:xfrm>
          <a:prstGeom prst="ellipse">
            <a:avLst/>
          </a:prstGeom>
          <a:solidFill>
            <a:srgbClr val="11A0D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4" name="Oval 23">
            <a:extLst>
              <a:ext uri="{FF2B5EF4-FFF2-40B4-BE49-F238E27FC236}">
                <a16:creationId xmlns:a16="http://schemas.microsoft.com/office/drawing/2014/main" id="{279AE0F6-4E37-6C4D-AF45-824EEE489A15}"/>
              </a:ext>
            </a:extLst>
          </p:cNvPr>
          <p:cNvSpPr/>
          <p:nvPr userDrawn="1"/>
        </p:nvSpPr>
        <p:spPr>
          <a:xfrm>
            <a:off x="9442811" y="1447790"/>
            <a:ext cx="830997" cy="830997"/>
          </a:xfrm>
          <a:prstGeom prst="ellipse">
            <a:avLst/>
          </a:prstGeom>
          <a:solidFill>
            <a:srgbClr val="029C6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5" name="Oval 26">
            <a:extLst>
              <a:ext uri="{FF2B5EF4-FFF2-40B4-BE49-F238E27FC236}">
                <a16:creationId xmlns:a16="http://schemas.microsoft.com/office/drawing/2014/main" id="{330C0EA4-7FD1-CE4D-AC95-8C484C5AC790}"/>
              </a:ext>
            </a:extLst>
          </p:cNvPr>
          <p:cNvSpPr/>
          <p:nvPr userDrawn="1"/>
        </p:nvSpPr>
        <p:spPr>
          <a:xfrm>
            <a:off x="10792754" y="1447790"/>
            <a:ext cx="830997" cy="830997"/>
          </a:xfrm>
          <a:prstGeom prst="ellipse">
            <a:avLst/>
          </a:prstGeom>
          <a:solidFill>
            <a:srgbClr val="EB68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6" name="Oval 29">
            <a:extLst>
              <a:ext uri="{FF2B5EF4-FFF2-40B4-BE49-F238E27FC236}">
                <a16:creationId xmlns:a16="http://schemas.microsoft.com/office/drawing/2014/main" id="{4C53CF3D-7EFB-DF4F-8EA6-5644574E9AFB}"/>
              </a:ext>
            </a:extLst>
          </p:cNvPr>
          <p:cNvSpPr/>
          <p:nvPr userDrawn="1"/>
        </p:nvSpPr>
        <p:spPr>
          <a:xfrm>
            <a:off x="5392982" y="2708699"/>
            <a:ext cx="830997" cy="830997"/>
          </a:xfrm>
          <a:prstGeom prst="ellipse">
            <a:avLst/>
          </a:prstGeom>
          <a:solidFill>
            <a:srgbClr val="7D4EB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7" name="Oval 33">
            <a:extLst>
              <a:ext uri="{FF2B5EF4-FFF2-40B4-BE49-F238E27FC236}">
                <a16:creationId xmlns:a16="http://schemas.microsoft.com/office/drawing/2014/main" id="{B42CE88A-E9A3-2A4E-BD50-EB37311F39EC}"/>
              </a:ext>
            </a:extLst>
          </p:cNvPr>
          <p:cNvSpPr/>
          <p:nvPr userDrawn="1"/>
        </p:nvSpPr>
        <p:spPr>
          <a:xfrm>
            <a:off x="6742925" y="2708699"/>
            <a:ext cx="830997" cy="830997"/>
          </a:xfrm>
          <a:prstGeom prst="ellipse">
            <a:avLst/>
          </a:prstGeom>
          <a:solidFill>
            <a:srgbClr val="E61F3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8" name="Oval 34">
            <a:extLst>
              <a:ext uri="{FF2B5EF4-FFF2-40B4-BE49-F238E27FC236}">
                <a16:creationId xmlns:a16="http://schemas.microsoft.com/office/drawing/2014/main" id="{B699EFDF-DB9D-3C4F-9D1F-461508017BDA}"/>
              </a:ext>
            </a:extLst>
          </p:cNvPr>
          <p:cNvSpPr/>
          <p:nvPr userDrawn="1"/>
        </p:nvSpPr>
        <p:spPr>
          <a:xfrm>
            <a:off x="8092868" y="2708699"/>
            <a:ext cx="830997" cy="830997"/>
          </a:xfrm>
          <a:prstGeom prst="ellipse">
            <a:avLst/>
          </a:prstGeom>
          <a:solidFill>
            <a:srgbClr val="FBBA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9" name="Oval 35">
            <a:extLst>
              <a:ext uri="{FF2B5EF4-FFF2-40B4-BE49-F238E27FC236}">
                <a16:creationId xmlns:a16="http://schemas.microsoft.com/office/drawing/2014/main" id="{5DF3131C-EEA1-5446-B567-C9DA0A2A1AFF}"/>
              </a:ext>
            </a:extLst>
          </p:cNvPr>
          <p:cNvSpPr/>
          <p:nvPr userDrawn="1"/>
        </p:nvSpPr>
        <p:spPr>
          <a:xfrm>
            <a:off x="9442811" y="2708699"/>
            <a:ext cx="830997" cy="830997"/>
          </a:xfrm>
          <a:prstGeom prst="ellipse">
            <a:avLst/>
          </a:prstGeom>
          <a:solidFill>
            <a:srgbClr val="7DA0D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0" name="Oval 36">
            <a:extLst>
              <a:ext uri="{FF2B5EF4-FFF2-40B4-BE49-F238E27FC236}">
                <a16:creationId xmlns:a16="http://schemas.microsoft.com/office/drawing/2014/main" id="{6D03B317-B61D-2945-8C0A-A6EBD87ACD07}"/>
              </a:ext>
            </a:extLst>
          </p:cNvPr>
          <p:cNvSpPr/>
          <p:nvPr userDrawn="1"/>
        </p:nvSpPr>
        <p:spPr>
          <a:xfrm>
            <a:off x="10792754" y="2708699"/>
            <a:ext cx="830997" cy="830997"/>
          </a:xfrm>
          <a:prstGeom prst="ellipse">
            <a:avLst/>
          </a:prstGeom>
          <a:solidFill>
            <a:srgbClr val="47A0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1" name="Oval 37">
            <a:extLst>
              <a:ext uri="{FF2B5EF4-FFF2-40B4-BE49-F238E27FC236}">
                <a16:creationId xmlns:a16="http://schemas.microsoft.com/office/drawing/2014/main" id="{9C0266F1-C0B7-624A-A873-5F2C8801E766}"/>
              </a:ext>
            </a:extLst>
          </p:cNvPr>
          <p:cNvSpPr/>
          <p:nvPr userDrawn="1"/>
        </p:nvSpPr>
        <p:spPr>
          <a:xfrm>
            <a:off x="5392982" y="3969609"/>
            <a:ext cx="830997" cy="830997"/>
          </a:xfrm>
          <a:prstGeom prst="ellipse">
            <a:avLst/>
          </a:prstGeom>
          <a:solidFill>
            <a:srgbClr val="EB8C3C"/>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2" name="Oval 38">
            <a:extLst>
              <a:ext uri="{FF2B5EF4-FFF2-40B4-BE49-F238E27FC236}">
                <a16:creationId xmlns:a16="http://schemas.microsoft.com/office/drawing/2014/main" id="{30C0C10E-388C-9843-8270-19D471BD3756}"/>
              </a:ext>
            </a:extLst>
          </p:cNvPr>
          <p:cNvSpPr/>
          <p:nvPr userDrawn="1"/>
        </p:nvSpPr>
        <p:spPr>
          <a:xfrm>
            <a:off x="6742925" y="3969609"/>
            <a:ext cx="830997" cy="830997"/>
          </a:xfrm>
          <a:prstGeom prst="ellipse">
            <a:avLst/>
          </a:prstGeom>
          <a:solidFill>
            <a:srgbClr val="96628C"/>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3" name="Oval 39">
            <a:extLst>
              <a:ext uri="{FF2B5EF4-FFF2-40B4-BE49-F238E27FC236}">
                <a16:creationId xmlns:a16="http://schemas.microsoft.com/office/drawing/2014/main" id="{87047EA3-79D2-8644-A568-E64AA1D7D370}"/>
              </a:ext>
            </a:extLst>
          </p:cNvPr>
          <p:cNvSpPr/>
          <p:nvPr userDrawn="1"/>
        </p:nvSpPr>
        <p:spPr>
          <a:xfrm>
            <a:off x="8092868" y="3969609"/>
            <a:ext cx="830997" cy="830997"/>
          </a:xfrm>
          <a:prstGeom prst="ellipse">
            <a:avLst/>
          </a:prstGeom>
          <a:solidFill>
            <a:srgbClr val="CD5A5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4" name="Oval 40">
            <a:extLst>
              <a:ext uri="{FF2B5EF4-FFF2-40B4-BE49-F238E27FC236}">
                <a16:creationId xmlns:a16="http://schemas.microsoft.com/office/drawing/2014/main" id="{7F5D1C6B-4E6B-0346-A5DC-C511DB14EFD6}"/>
              </a:ext>
            </a:extLst>
          </p:cNvPr>
          <p:cNvSpPr/>
          <p:nvPr userDrawn="1"/>
        </p:nvSpPr>
        <p:spPr>
          <a:xfrm>
            <a:off x="9442811" y="3969609"/>
            <a:ext cx="830997" cy="830997"/>
          </a:xfrm>
          <a:prstGeom prst="ellipse">
            <a:avLst/>
          </a:prstGeom>
          <a:solidFill>
            <a:srgbClr val="FFD74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5" name="Oval 41">
            <a:extLst>
              <a:ext uri="{FF2B5EF4-FFF2-40B4-BE49-F238E27FC236}">
                <a16:creationId xmlns:a16="http://schemas.microsoft.com/office/drawing/2014/main" id="{EB421DBA-35DE-2C4F-A89E-27F0998EF4E8}"/>
              </a:ext>
            </a:extLst>
          </p:cNvPr>
          <p:cNvSpPr/>
          <p:nvPr userDrawn="1"/>
        </p:nvSpPr>
        <p:spPr>
          <a:xfrm>
            <a:off x="10792754" y="3969609"/>
            <a:ext cx="830997" cy="830997"/>
          </a:xfrm>
          <a:prstGeom prst="ellipse">
            <a:avLst/>
          </a:prstGeom>
          <a:solidFill>
            <a:srgbClr val="CDDDF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6" name="Oval 42">
            <a:extLst>
              <a:ext uri="{FF2B5EF4-FFF2-40B4-BE49-F238E27FC236}">
                <a16:creationId xmlns:a16="http://schemas.microsoft.com/office/drawing/2014/main" id="{081BD842-A9A1-5B44-81ED-A97BA390032B}"/>
              </a:ext>
            </a:extLst>
          </p:cNvPr>
          <p:cNvSpPr/>
          <p:nvPr userDrawn="1"/>
        </p:nvSpPr>
        <p:spPr>
          <a:xfrm>
            <a:off x="5392982" y="5249769"/>
            <a:ext cx="830997" cy="830997"/>
          </a:xfrm>
          <a:prstGeom prst="ellipse">
            <a:avLst/>
          </a:prstGeom>
          <a:solidFill>
            <a:srgbClr val="D7EBB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7" name="Oval 43">
            <a:extLst>
              <a:ext uri="{FF2B5EF4-FFF2-40B4-BE49-F238E27FC236}">
                <a16:creationId xmlns:a16="http://schemas.microsoft.com/office/drawing/2014/main" id="{036EE7D2-A33A-434C-B272-C82E2CDD4D4D}"/>
              </a:ext>
            </a:extLst>
          </p:cNvPr>
          <p:cNvSpPr/>
          <p:nvPr userDrawn="1"/>
        </p:nvSpPr>
        <p:spPr>
          <a:xfrm>
            <a:off x="6742925" y="5249769"/>
            <a:ext cx="830997" cy="830997"/>
          </a:xfrm>
          <a:prstGeom prst="ellipse">
            <a:avLst/>
          </a:prstGeom>
          <a:solidFill>
            <a:srgbClr val="FFDC9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8" name="Oval 44">
            <a:extLst>
              <a:ext uri="{FF2B5EF4-FFF2-40B4-BE49-F238E27FC236}">
                <a16:creationId xmlns:a16="http://schemas.microsoft.com/office/drawing/2014/main" id="{7DD65DA4-F076-C242-813E-8C17DCABCCFB}"/>
              </a:ext>
            </a:extLst>
          </p:cNvPr>
          <p:cNvSpPr/>
          <p:nvPr userDrawn="1"/>
        </p:nvSpPr>
        <p:spPr>
          <a:xfrm>
            <a:off x="8092868" y="5249769"/>
            <a:ext cx="830997" cy="830997"/>
          </a:xfrm>
          <a:prstGeom prst="ellipse">
            <a:avLst/>
          </a:prstGeom>
          <a:solidFill>
            <a:srgbClr val="D7C3F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9" name="Oval 45">
            <a:extLst>
              <a:ext uri="{FF2B5EF4-FFF2-40B4-BE49-F238E27FC236}">
                <a16:creationId xmlns:a16="http://schemas.microsoft.com/office/drawing/2014/main" id="{8A44D99D-BF66-2848-B460-F59D8ECF5690}"/>
              </a:ext>
            </a:extLst>
          </p:cNvPr>
          <p:cNvSpPr/>
          <p:nvPr userDrawn="1"/>
        </p:nvSpPr>
        <p:spPr>
          <a:xfrm>
            <a:off x="9442811" y="5249769"/>
            <a:ext cx="830997" cy="830997"/>
          </a:xfrm>
          <a:prstGeom prst="ellipse">
            <a:avLst/>
          </a:prstGeom>
          <a:solidFill>
            <a:srgbClr val="F6C3C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0" name="Oval 46">
            <a:extLst>
              <a:ext uri="{FF2B5EF4-FFF2-40B4-BE49-F238E27FC236}">
                <a16:creationId xmlns:a16="http://schemas.microsoft.com/office/drawing/2014/main" id="{9B130CEB-3D74-B647-BA6B-32F7D70FD354}"/>
              </a:ext>
            </a:extLst>
          </p:cNvPr>
          <p:cNvSpPr/>
          <p:nvPr userDrawn="1"/>
        </p:nvSpPr>
        <p:spPr>
          <a:xfrm>
            <a:off x="10792754" y="5249769"/>
            <a:ext cx="830997" cy="830997"/>
          </a:xfrm>
          <a:prstGeom prst="ellipse">
            <a:avLst/>
          </a:prstGeom>
          <a:solidFill>
            <a:srgbClr val="FFF0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1" name="Текст 37">
            <a:extLst>
              <a:ext uri="{FF2B5EF4-FFF2-40B4-BE49-F238E27FC236}">
                <a16:creationId xmlns:a16="http://schemas.microsoft.com/office/drawing/2014/main" id="{800F6957-CEFF-924E-B258-5B51A5196DEB}"/>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2" name="Текст 39">
            <a:extLst>
              <a:ext uri="{FF2B5EF4-FFF2-40B4-BE49-F238E27FC236}">
                <a16:creationId xmlns:a16="http://schemas.microsoft.com/office/drawing/2014/main" id="{8FD4982C-EBD6-6D4D-A16B-212CB048938C}"/>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3" name="Текст 39">
            <a:extLst>
              <a:ext uri="{FF2B5EF4-FFF2-40B4-BE49-F238E27FC236}">
                <a16:creationId xmlns:a16="http://schemas.microsoft.com/office/drawing/2014/main" id="{733D5CDE-163B-C148-A20F-A808E0652336}"/>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867054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чистый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id="{A7FA04E4-3213-8F41-B068-4DC281441422}"/>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id="{938052A0-3DF0-DC47-B7E0-C20EF981C230}"/>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id="{8C6147F0-3CA1-264C-B2B2-F88597196943}"/>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id="{62CDF50E-4D58-AF4A-ABFD-140AF88B3681}"/>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62171D1-2A5B-7A4A-9760-17CCE51B980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id="{3C71A0C3-CD3E-0748-98E5-6B2507CAB296}"/>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0" name="Текст 37">
            <a:extLst>
              <a:ext uri="{FF2B5EF4-FFF2-40B4-BE49-F238E27FC236}">
                <a16:creationId xmlns:a16="http://schemas.microsoft.com/office/drawing/2014/main" id="{C0A1CB46-D6D6-5E48-B4F7-CCED4525C46F}"/>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1" name="Текст 39">
            <a:extLst>
              <a:ext uri="{FF2B5EF4-FFF2-40B4-BE49-F238E27FC236}">
                <a16:creationId xmlns:a16="http://schemas.microsoft.com/office/drawing/2014/main" id="{25D35A19-1AA8-204A-BFCA-83B65D59CFF4}"/>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id="{3557077C-F503-0B4A-82A2-54D21547E589}"/>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1952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чисты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9D694F-3582-1641-94D9-87F2A3453FC3}"/>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RU"/>
          </a:p>
        </p:txBody>
      </p:sp>
      <p:pic>
        <p:nvPicPr>
          <p:cNvPr id="4" name="Picture 3" descr="A blue circle with white text&#10;&#10;Description automatically generated with low confidence">
            <a:extLst>
              <a:ext uri="{FF2B5EF4-FFF2-40B4-BE49-F238E27FC236}">
                <a16:creationId xmlns:a16="http://schemas.microsoft.com/office/drawing/2014/main" id="{CFAE9005-17A7-5047-B315-642E9FB4F328}"/>
              </a:ext>
            </a:extLst>
          </p:cNvPr>
          <p:cNvPicPr>
            <a:picLocks noChangeAspect="1"/>
          </p:cNvPicPr>
          <p:nvPr userDrawn="1"/>
        </p:nvPicPr>
        <p:blipFill>
          <a:blip r:embed="rId3"/>
          <a:stretch>
            <a:fillRect/>
          </a:stretch>
        </p:blipFill>
        <p:spPr>
          <a:xfrm>
            <a:off x="5310809" y="2643809"/>
            <a:ext cx="1570383" cy="1570383"/>
          </a:xfrm>
          <a:prstGeom prst="rect">
            <a:avLst/>
          </a:prstGeom>
        </p:spPr>
      </p:pic>
    </p:spTree>
    <p:extLst>
      <p:ext uri="{BB962C8B-B14F-4D97-AF65-F5344CB8AC3E}">
        <p14:creationId xmlns:p14="http://schemas.microsoft.com/office/powerpoint/2010/main" val="138706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екст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4A1436AC-5F96-2A4F-BFC7-B3442083EBE4}"/>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11" name="Straight Connector 19">
            <a:extLst>
              <a:ext uri="{FF2B5EF4-FFF2-40B4-BE49-F238E27FC236}">
                <a16:creationId xmlns:a16="http://schemas.microsoft.com/office/drawing/2014/main" id="{067DD2ED-246D-7D41-B51F-FED98BF873FD}"/>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21">
            <a:extLst>
              <a:ext uri="{FF2B5EF4-FFF2-40B4-BE49-F238E27FC236}">
                <a16:creationId xmlns:a16="http://schemas.microsoft.com/office/drawing/2014/main" id="{68E8C250-D449-A743-8975-B5BFB04D9744}"/>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id="{DD1C71CA-B883-AF42-959D-BCA5690AAA4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D3A12E-0E10-C441-81D2-C3C1EB6A053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9" name="Straight Connector 59">
            <a:extLst>
              <a:ext uri="{FF2B5EF4-FFF2-40B4-BE49-F238E27FC236}">
                <a16:creationId xmlns:a16="http://schemas.microsoft.com/office/drawing/2014/main" id="{3447008E-4F3B-FC4E-B96D-3927FAE1ED17}"/>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4" name="Рисунок 23">
            <a:extLst>
              <a:ext uri="{FF2B5EF4-FFF2-40B4-BE49-F238E27FC236}">
                <a16:creationId xmlns:a16="http://schemas.microsoft.com/office/drawing/2014/main" id="{61115A7A-23E5-E442-9551-F72F1CDA57B9}"/>
              </a:ext>
            </a:extLst>
          </p:cNvPr>
          <p:cNvSpPr>
            <a:spLocks noGrp="1"/>
          </p:cNvSpPr>
          <p:nvPr>
            <p:ph type="pic" sz="quarter" idx="10" hasCustomPrompt="1"/>
          </p:nvPr>
        </p:nvSpPr>
        <p:spPr>
          <a:xfrm>
            <a:off x="6684653" y="1447790"/>
            <a:ext cx="4325167" cy="4325107"/>
          </a:xfrm>
          <a:prstGeom prst="rect">
            <a:avLst/>
          </a:prstGeom>
          <a:solidFill>
            <a:srgbClr val="D9D9D9"/>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lumMod val="10000"/>
                  </a:schemeClr>
                </a:solidFill>
              </a:defRPr>
            </a:lvl1pPr>
          </a:lstStyle>
          <a:p>
            <a:pPr algn="ctr"/>
            <a:r>
              <a:rPr lang="en-US" sz="2800" dirty="0">
                <a:solidFill>
                  <a:schemeClr val="tx1"/>
                </a:solidFill>
                <a:latin typeface="HSE Sans" panose="02000000000000000000" pitchFamily="2" charset="0"/>
              </a:rPr>
              <a:t>You can place an illustration or photograph here so that your slide doesn’t look empty</a:t>
            </a:r>
            <a:endParaRPr lang="en-RU" sz="2800" dirty="0">
              <a:solidFill>
                <a:schemeClr val="tx1"/>
              </a:solidFill>
              <a:latin typeface="HSE Sans" panose="02000000000000000000" pitchFamily="2" charset="0"/>
            </a:endParaRPr>
          </a:p>
        </p:txBody>
      </p:sp>
      <p:sp>
        <p:nvSpPr>
          <p:cNvPr id="32" name="Заголовок 31">
            <a:extLst>
              <a:ext uri="{FF2B5EF4-FFF2-40B4-BE49-F238E27FC236}">
                <a16:creationId xmlns:a16="http://schemas.microsoft.com/office/drawing/2014/main" id="{9ED7AA97-D972-DF4F-B662-A65F2A544CC5}"/>
              </a:ext>
            </a:extLst>
          </p:cNvPr>
          <p:cNvSpPr>
            <a:spLocks noGrp="1"/>
          </p:cNvSpPr>
          <p:nvPr>
            <p:ph type="title" hasCustomPrompt="1"/>
          </p:nvPr>
        </p:nvSpPr>
        <p:spPr>
          <a:xfrm>
            <a:off x="585898" y="1447790"/>
            <a:ext cx="5245560"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36" name="Текст 35">
            <a:extLst>
              <a:ext uri="{FF2B5EF4-FFF2-40B4-BE49-F238E27FC236}">
                <a16:creationId xmlns:a16="http://schemas.microsoft.com/office/drawing/2014/main" id="{69E35E54-2B19-7441-876F-1C6A84F4F156}"/>
              </a:ext>
            </a:extLst>
          </p:cNvPr>
          <p:cNvSpPr>
            <a:spLocks noGrp="1"/>
          </p:cNvSpPr>
          <p:nvPr>
            <p:ph type="body" sz="quarter" idx="12" hasCustomPrompt="1"/>
          </p:nvPr>
        </p:nvSpPr>
        <p:spPr>
          <a:xfrm>
            <a:off x="585897" y="2379663"/>
            <a:ext cx="5245561" cy="3393234"/>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a:spcBef>
                <a:spcPts val="1200"/>
              </a:spcBef>
            </a:pPr>
            <a:r>
              <a:rPr lang="en-US" sz="1300" dirty="0">
                <a:latin typeface="HSE Sans" panose="02000000000000000000" pitchFamily="2" charset="0"/>
              </a:rPr>
              <a:t>Moderately sized bits of text can be presented in a single column, but they shouldn’t take up the whole screen. A text that is arranged in a long line might be too hard to read; always bear in mind the perspective of those who will be viewing your presentation. Try to limit each line to seven to 10 words. More than that might put your audience to sleep. </a:t>
            </a:r>
            <a:r>
              <a:rPr lang="en-US" sz="1300" i="1" dirty="0">
                <a:latin typeface="HSE Sans" panose="02000000000000000000" pitchFamily="2" charset="0"/>
              </a:rPr>
              <a:t>If you have space left and wish to make your slide more visual, you can include a small image nearby, which should illustrate or supplement your text.</a:t>
            </a:r>
            <a:endParaRPr lang="ru-RU" sz="1300" i="1" dirty="0">
              <a:latin typeface="HSE Sans" panose="02000000000000000000" pitchFamily="2" charset="0"/>
            </a:endParaRPr>
          </a:p>
        </p:txBody>
      </p:sp>
      <p:sp>
        <p:nvSpPr>
          <p:cNvPr id="38" name="Текст 37">
            <a:extLst>
              <a:ext uri="{FF2B5EF4-FFF2-40B4-BE49-F238E27FC236}">
                <a16:creationId xmlns:a16="http://schemas.microsoft.com/office/drawing/2014/main" id="{7FB4A275-856E-364D-8AA4-2071AADC6AAA}"/>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0" name="Текст 39">
            <a:extLst>
              <a:ext uri="{FF2B5EF4-FFF2-40B4-BE49-F238E27FC236}">
                <a16:creationId xmlns:a16="http://schemas.microsoft.com/office/drawing/2014/main" id="{58FBA0EA-8BE0-A643-B258-4E5C34467172}"/>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1" name="Текст 39">
            <a:extLst>
              <a:ext uri="{FF2B5EF4-FFF2-40B4-BE49-F238E27FC236}">
                <a16:creationId xmlns:a16="http://schemas.microsoft.com/office/drawing/2014/main" id="{0BEC062F-1BEB-DE4C-B7EE-C552C9D45F13}"/>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1341287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Текст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FDC66DB8-29BC-5940-A721-40F10021456A}"/>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DE27C859-478F-3648-8A9D-2C85DBDCAC09}"/>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58EA1144-CFD8-1D47-B430-7014F576043B}"/>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96EDC73C-5A3C-014E-8E52-04CAFCA9B20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5E88681-53A8-3B45-B80A-372EDFB53883}"/>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EDA7D8BF-DF37-704F-B77F-7E40752ACE25}"/>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6" name="Заголовок 31">
            <a:extLst>
              <a:ext uri="{FF2B5EF4-FFF2-40B4-BE49-F238E27FC236}">
                <a16:creationId xmlns:a16="http://schemas.microsoft.com/office/drawing/2014/main" id="{76942483-EB13-0A4B-8060-DB65024C294E}"/>
              </a:ext>
            </a:extLst>
          </p:cNvPr>
          <p:cNvSpPr>
            <a:spLocks noGrp="1"/>
          </p:cNvSpPr>
          <p:nvPr>
            <p:ph type="title" hasCustomPrompt="1"/>
          </p:nvPr>
        </p:nvSpPr>
        <p:spPr>
          <a:xfrm>
            <a:off x="585897" y="1447790"/>
            <a:ext cx="11057955"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7" name="Текст 35">
            <a:extLst>
              <a:ext uri="{FF2B5EF4-FFF2-40B4-BE49-F238E27FC236}">
                <a16:creationId xmlns:a16="http://schemas.microsoft.com/office/drawing/2014/main" id="{66FAD63B-F743-0F47-BBE3-D7731766705A}"/>
              </a:ext>
            </a:extLst>
          </p:cNvPr>
          <p:cNvSpPr>
            <a:spLocks noGrp="1"/>
          </p:cNvSpPr>
          <p:nvPr>
            <p:ph type="body" sz="quarter" idx="12" hasCustomPrompt="1"/>
          </p:nvPr>
        </p:nvSpPr>
        <p:spPr>
          <a:xfrm>
            <a:off x="585897" y="2379663"/>
            <a:ext cx="11057971" cy="3745092"/>
          </a:xfrm>
          <a:prstGeom prst="rect">
            <a:avLst/>
          </a:prstGeom>
        </p:spPr>
        <p:txBody>
          <a:bodyPr lIns="0" tIns="0" rIns="0" numCol="3" spcCol="252000">
            <a:noAutofit/>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a:spcBef>
                <a:spcPts val="1200"/>
              </a:spcBef>
            </a:pPr>
            <a:r>
              <a:rPr lang="en-US" sz="1300" dirty="0">
                <a:latin typeface="HSE Sans" panose="02000000000000000000" pitchFamily="2" charset="0"/>
              </a:rPr>
              <a:t>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a:t>
            </a:r>
          </a:p>
          <a:p>
            <a:pPr>
              <a:spcBef>
                <a:spcPts val="1200"/>
              </a:spcBef>
            </a:pPr>
            <a:r>
              <a:rPr lang="en-US" sz="1300" dirty="0">
                <a:latin typeface="HSE Sans" panose="02000000000000000000" pitchFamily="2" charset="0"/>
              </a:rPr>
              <a:t>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a:t>
            </a:r>
            <a:endParaRPr lang="ru-RU" sz="1300" dirty="0">
              <a:latin typeface="HSE Sans" panose="02000000000000000000" pitchFamily="2" charset="0"/>
            </a:endParaRPr>
          </a:p>
        </p:txBody>
      </p:sp>
      <p:sp>
        <p:nvSpPr>
          <p:cNvPr id="21" name="Текст 37">
            <a:extLst>
              <a:ext uri="{FF2B5EF4-FFF2-40B4-BE49-F238E27FC236}">
                <a16:creationId xmlns:a16="http://schemas.microsoft.com/office/drawing/2014/main" id="{45421580-30B9-AE44-9576-3890C98F5E85}"/>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id="{778A6943-08BD-8C4D-A524-728A4340014C}"/>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3" name="Текст 39">
            <a:extLst>
              <a:ext uri="{FF2B5EF4-FFF2-40B4-BE49-F238E27FC236}">
                <a16:creationId xmlns:a16="http://schemas.microsoft.com/office/drawing/2014/main" id="{EB90A960-EE54-5742-BBB0-8536917AD4C0}"/>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527183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Текст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0E78CA68-7A0C-CF41-9AC6-A547FB9EC3B0}"/>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45DC512A-A23B-B24D-A1F6-6793976867CF}"/>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21F91649-DF0F-5F45-A43B-2CED9ACDD049}"/>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3137B760-1A50-1845-B7F2-1EF31C71C72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ECCF8F-5855-7943-B503-5573887A534D}"/>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FB81B23D-CDD8-E64C-9887-3540F7EE1C4B}"/>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Текст 35">
            <a:extLst>
              <a:ext uri="{FF2B5EF4-FFF2-40B4-BE49-F238E27FC236}">
                <a16:creationId xmlns:a16="http://schemas.microsoft.com/office/drawing/2014/main" id="{5163BE0A-A745-414A-AF21-D968BD69D2DA}"/>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a:spcBef>
                <a:spcPts val="1300"/>
              </a:spcBef>
            </a:pPr>
            <a:r>
              <a:rPr lang="en-US" sz="1300" dirty="0">
                <a:latin typeface="HSE Sans" panose="02000000000000000000" pitchFamily="2" charset="0"/>
              </a:rPr>
              <a:t>Here I am, a regular text as seen on the right; you can take me anywhere in the same size (13 </a:t>
            </a:r>
            <a:r>
              <a:rPr lang="en-US" sz="1300" dirty="0" err="1">
                <a:latin typeface="HSE Sans" panose="02000000000000000000" pitchFamily="2" charset="0"/>
              </a:rPr>
              <a:t>pt</a:t>
            </a:r>
            <a:r>
              <a:rPr lang="en-US" sz="1300" dirty="0">
                <a:latin typeface="HSE Sans" panose="02000000000000000000" pitchFamily="2" charset="0"/>
              </a:rPr>
              <a:t>), so I am readable on both the screen and in print-outs of slides. Don’t increase my size if you don’t need to, since you have the full screen option at your fingertips. Here I am, a regular text as described on the right; you can take me anywhere in the same size (13 </a:t>
            </a:r>
            <a:r>
              <a:rPr lang="en-US" sz="1300" dirty="0" err="1">
                <a:latin typeface="HSE Sans" panose="02000000000000000000" pitchFamily="2" charset="0"/>
              </a:rPr>
              <a:t>pt</a:t>
            </a:r>
            <a:r>
              <a:rPr lang="en-US" sz="1300" dirty="0">
                <a:latin typeface="HSE Sans" panose="02000000000000000000" pitchFamily="2" charset="0"/>
              </a:rPr>
              <a:t>), so I am readable on both the screen and in print-outs of slides. Don’t increase my size if you don’t need to, since you have the full screen option at your fingertips.</a:t>
            </a:r>
            <a:endParaRPr lang="ru-RU" sz="1300" dirty="0">
              <a:latin typeface="HSE Sans" panose="02000000000000000000" pitchFamily="2" charset="0"/>
            </a:endParaRPr>
          </a:p>
        </p:txBody>
      </p:sp>
      <p:sp>
        <p:nvSpPr>
          <p:cNvPr id="20" name="Текст 35">
            <a:extLst>
              <a:ext uri="{FF2B5EF4-FFF2-40B4-BE49-F238E27FC236}">
                <a16:creationId xmlns:a16="http://schemas.microsoft.com/office/drawing/2014/main" id="{B3D47CF6-5FC1-2346-8894-A7CC39063DE3}"/>
              </a:ext>
            </a:extLst>
          </p:cNvPr>
          <p:cNvSpPr>
            <a:spLocks noGrp="1"/>
          </p:cNvSpPr>
          <p:nvPr>
            <p:ph type="body" sz="quarter" idx="16" hasCustomPrompt="1"/>
          </p:nvPr>
        </p:nvSpPr>
        <p:spPr>
          <a:xfrm>
            <a:off x="585897" y="5183249"/>
            <a:ext cx="3934345" cy="553998"/>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000" dirty="0">
                <a:latin typeface="HSE Sans" panose="02000000000000000000" pitchFamily="2" charset="0"/>
              </a:rPr>
              <a:t>Notes, other clarifications or additional information should be presented in a smaller size (10 </a:t>
            </a:r>
            <a:r>
              <a:rPr lang="en-US" sz="1000" dirty="0" err="1">
                <a:latin typeface="HSE Sans" panose="02000000000000000000" pitchFamily="2" charset="0"/>
              </a:rPr>
              <a:t>pt</a:t>
            </a:r>
            <a:r>
              <a:rPr lang="en-US" sz="1000" dirty="0">
                <a:latin typeface="HSE Sans" panose="02000000000000000000" pitchFamily="2" charset="0"/>
              </a:rPr>
              <a:t>)</a:t>
            </a:r>
            <a:endParaRPr lang="ru-RU" sz="1000" dirty="0">
              <a:latin typeface="HSE Sans" panose="02000000000000000000" pitchFamily="2" charset="0"/>
            </a:endParaRPr>
          </a:p>
        </p:txBody>
      </p:sp>
      <p:sp>
        <p:nvSpPr>
          <p:cNvPr id="23" name="Текст 22">
            <a:extLst>
              <a:ext uri="{FF2B5EF4-FFF2-40B4-BE49-F238E27FC236}">
                <a16:creationId xmlns:a16="http://schemas.microsoft.com/office/drawing/2014/main" id="{CD14B8F3-89C2-9F45-809E-D1EAF85AC566}"/>
              </a:ext>
            </a:extLst>
          </p:cNvPr>
          <p:cNvSpPr>
            <a:spLocks noGrp="1"/>
          </p:cNvSpPr>
          <p:nvPr>
            <p:ph type="body" sz="quarter" idx="18" hasCustomPrompt="1"/>
          </p:nvPr>
        </p:nvSpPr>
        <p:spPr>
          <a:xfrm>
            <a:off x="6259892" y="2379663"/>
            <a:ext cx="5383968" cy="3451794"/>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0" i="0">
                <a:solidFill>
                  <a:srgbClr val="0E2D69"/>
                </a:solidFill>
                <a:latin typeface="HSE Sans" panose="02000000000000000000" pitchFamily="2" charset="0"/>
              </a:defRPr>
            </a:lvl1pPr>
          </a:lstStyle>
          <a:p>
            <a:r>
              <a:rPr lang="en-US" sz="3200" dirty="0">
                <a:solidFill>
                  <a:srgbClr val="102D69"/>
                </a:solidFill>
                <a:latin typeface="HSE Sans" panose="02000000000000000000" pitchFamily="2" charset="0"/>
              </a:rPr>
              <a:t>Short phrase with important information can have a larger font size than normal, but we don’t recommend doing this often.</a:t>
            </a:r>
            <a:endParaRPr lang="ru-RU" sz="3200" dirty="0">
              <a:solidFill>
                <a:srgbClr val="102D69"/>
              </a:solidFill>
              <a:latin typeface="HSE Sans" panose="02000000000000000000" pitchFamily="2" charset="0"/>
            </a:endParaRPr>
          </a:p>
        </p:txBody>
      </p:sp>
      <p:sp>
        <p:nvSpPr>
          <p:cNvPr id="25" name="Заголовок 31">
            <a:extLst>
              <a:ext uri="{FF2B5EF4-FFF2-40B4-BE49-F238E27FC236}">
                <a16:creationId xmlns:a16="http://schemas.microsoft.com/office/drawing/2014/main" id="{B32DC3D4-97A5-3E4F-A29B-422D5E3129B7}"/>
              </a:ext>
            </a:extLst>
          </p:cNvPr>
          <p:cNvSpPr>
            <a:spLocks noGrp="1"/>
          </p:cNvSpPr>
          <p:nvPr>
            <p:ph type="title" hasCustomPrompt="1"/>
          </p:nvPr>
        </p:nvSpPr>
        <p:spPr>
          <a:xfrm>
            <a:off x="585897" y="1447790"/>
            <a:ext cx="11057955"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5" name="Текст 37">
            <a:extLst>
              <a:ext uri="{FF2B5EF4-FFF2-40B4-BE49-F238E27FC236}">
                <a16:creationId xmlns:a16="http://schemas.microsoft.com/office/drawing/2014/main" id="{87E14987-3496-B241-A4C9-88FACDD837F5}"/>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6" name="Текст 39">
            <a:extLst>
              <a:ext uri="{FF2B5EF4-FFF2-40B4-BE49-F238E27FC236}">
                <a16:creationId xmlns:a16="http://schemas.microsoft.com/office/drawing/2014/main" id="{3DAEB9AB-245D-774E-9656-B80FCC7A20BB}"/>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8" name="Текст 39">
            <a:extLst>
              <a:ext uri="{FF2B5EF4-FFF2-40B4-BE49-F238E27FC236}">
                <a16:creationId xmlns:a16="http://schemas.microsoft.com/office/drawing/2014/main" id="{98145217-7421-9C4F-9483-5AEA3D289575}"/>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663795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График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9E89D752-CAC6-0943-9A3D-4C52DBF50CE2}"/>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64D89E64-93BB-044D-B3D4-8F2679C5CA4C}"/>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D0C3B169-866D-C645-AF76-00F8C2A97E9B}"/>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FDDF48AB-D8AE-0E42-A544-8EA5B8744778}"/>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6DF89EC-1E7C-3B40-85F4-6D19A7D29AC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019D6862-BD52-734D-9E19-38C147CA2D29}"/>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Заголовок 31">
            <a:extLst>
              <a:ext uri="{FF2B5EF4-FFF2-40B4-BE49-F238E27FC236}">
                <a16:creationId xmlns:a16="http://schemas.microsoft.com/office/drawing/2014/main" id="{B3F16318-C9C3-B948-A508-4BC53D0B7716}"/>
              </a:ext>
            </a:extLst>
          </p:cNvPr>
          <p:cNvSpPr>
            <a:spLocks noGrp="1"/>
          </p:cNvSpPr>
          <p:nvPr>
            <p:ph type="title" hasCustomPrompt="1"/>
          </p:nvPr>
        </p:nvSpPr>
        <p:spPr>
          <a:xfrm>
            <a:off x="585899" y="1447790"/>
            <a:ext cx="4322530"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8" name="Текст 35">
            <a:extLst>
              <a:ext uri="{FF2B5EF4-FFF2-40B4-BE49-F238E27FC236}">
                <a16:creationId xmlns:a16="http://schemas.microsoft.com/office/drawing/2014/main" id="{23B3E5FB-BBCE-4149-AD9A-8CAB06CC9FCF}"/>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
        <p:nvSpPr>
          <p:cNvPr id="19" name="Текст 35">
            <a:extLst>
              <a:ext uri="{FF2B5EF4-FFF2-40B4-BE49-F238E27FC236}">
                <a16:creationId xmlns:a16="http://schemas.microsoft.com/office/drawing/2014/main" id="{658542D3-7E45-6E46-8039-27C4C43DD617}"/>
              </a:ext>
            </a:extLst>
          </p:cNvPr>
          <p:cNvSpPr>
            <a:spLocks noGrp="1"/>
          </p:cNvSpPr>
          <p:nvPr>
            <p:ph type="body" sz="quarter" idx="16" hasCustomPrompt="1"/>
          </p:nvPr>
        </p:nvSpPr>
        <p:spPr>
          <a:xfrm>
            <a:off x="585897" y="5183249"/>
            <a:ext cx="3934345" cy="553998"/>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000" dirty="0">
                <a:latin typeface="HSE Sans" panose="02000000000000000000" pitchFamily="2" charset="0"/>
              </a:rPr>
              <a:t>Notes, other clarifications or additional information should be presented in a smaller size (10 </a:t>
            </a:r>
            <a:r>
              <a:rPr lang="en-US" sz="1000" dirty="0" err="1">
                <a:latin typeface="HSE Sans" panose="02000000000000000000" pitchFamily="2" charset="0"/>
              </a:rPr>
              <a:t>pt</a:t>
            </a:r>
            <a:r>
              <a:rPr lang="en-US" sz="1000" dirty="0">
                <a:latin typeface="HSE Sans" panose="02000000000000000000" pitchFamily="2" charset="0"/>
              </a:rPr>
              <a:t>)</a:t>
            </a:r>
            <a:endParaRPr lang="ru-RU" sz="1000" dirty="0">
              <a:latin typeface="HSE Sans" panose="02000000000000000000" pitchFamily="2" charset="0"/>
            </a:endParaRPr>
          </a:p>
        </p:txBody>
      </p:sp>
      <p:sp>
        <p:nvSpPr>
          <p:cNvPr id="21" name="Диаграмма 7">
            <a:extLst>
              <a:ext uri="{FF2B5EF4-FFF2-40B4-BE49-F238E27FC236}">
                <a16:creationId xmlns:a16="http://schemas.microsoft.com/office/drawing/2014/main" id="{57965DCA-4776-7546-97FD-A69317A34CF2}"/>
              </a:ext>
            </a:extLst>
          </p:cNvPr>
          <p:cNvSpPr>
            <a:spLocks noGrp="1"/>
          </p:cNvSpPr>
          <p:nvPr>
            <p:ph type="chart" sz="quarter" idx="10"/>
          </p:nvPr>
        </p:nvSpPr>
        <p:spPr>
          <a:xfrm>
            <a:off x="5272097" y="1447790"/>
            <a:ext cx="6371768" cy="4289457"/>
          </a:xfrm>
          <a:prstGeom prst="rect">
            <a:avLst/>
          </a:prstGeom>
        </p:spPr>
        <p:txBody>
          <a:bodyPr/>
          <a:lstStyle/>
          <a:p>
            <a:endParaRPr lang="ru-RU"/>
          </a:p>
        </p:txBody>
      </p:sp>
      <p:sp>
        <p:nvSpPr>
          <p:cNvPr id="15" name="Текст 37">
            <a:extLst>
              <a:ext uri="{FF2B5EF4-FFF2-40B4-BE49-F238E27FC236}">
                <a16:creationId xmlns:a16="http://schemas.microsoft.com/office/drawing/2014/main" id="{F0037DB7-9A83-3348-8DAE-CC70560E4099}"/>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0" name="Текст 39">
            <a:extLst>
              <a:ext uri="{FF2B5EF4-FFF2-40B4-BE49-F238E27FC236}">
                <a16:creationId xmlns:a16="http://schemas.microsoft.com/office/drawing/2014/main" id="{4007716A-CF6E-BC4E-83BE-CC4A3F1F2008}"/>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id="{4921AC85-F824-C54B-91ED-6AB495D80D7A}"/>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2507113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График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id="{11D7C3EB-CCEB-E142-9753-8B2D75A0A80D}"/>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id="{527C9F89-51CC-D243-9351-73AB081DB944}"/>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id="{F09EE119-6C80-E846-95F9-BB3907664128}"/>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id="{6C0A681B-44BF-6A46-98D8-483EF13B9114}"/>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65A5D7C-EB12-9D4D-A99A-4B26C81B738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id="{D4C3D74D-BE91-9547-ADCA-ACCE93C18789}"/>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0" name="Текст 35">
            <a:extLst>
              <a:ext uri="{FF2B5EF4-FFF2-40B4-BE49-F238E27FC236}">
                <a16:creationId xmlns:a16="http://schemas.microsoft.com/office/drawing/2014/main" id="{5812BF3C-1D24-3640-84D2-BFFCA525AE5F}"/>
              </a:ext>
            </a:extLst>
          </p:cNvPr>
          <p:cNvSpPr>
            <a:spLocks noGrp="1"/>
          </p:cNvSpPr>
          <p:nvPr>
            <p:ph type="body" sz="quarter" idx="16" hasCustomPrompt="1"/>
          </p:nvPr>
        </p:nvSpPr>
        <p:spPr>
          <a:xfrm>
            <a:off x="585897" y="5183249"/>
            <a:ext cx="3934345" cy="553998"/>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000" dirty="0">
                <a:latin typeface="HSE Sans" panose="02000000000000000000" pitchFamily="2" charset="0"/>
              </a:rPr>
              <a:t>Примечания, или любая другая пояснительная или дополнительная информация набираются шрифтом размером 10 </a:t>
            </a:r>
            <a:r>
              <a:rPr lang="en-GB" sz="1000" dirty="0" err="1">
                <a:latin typeface="HSE Sans" panose="02000000000000000000" pitchFamily="2" charset="0"/>
              </a:rPr>
              <a:t>pt</a:t>
            </a:r>
            <a:endParaRPr lang="ru-RU" sz="1000" dirty="0">
              <a:latin typeface="HSE Sans" panose="02000000000000000000" pitchFamily="2" charset="0"/>
            </a:endParaRPr>
          </a:p>
        </p:txBody>
      </p:sp>
      <p:sp>
        <p:nvSpPr>
          <p:cNvPr id="21" name="Диаграмма 7">
            <a:extLst>
              <a:ext uri="{FF2B5EF4-FFF2-40B4-BE49-F238E27FC236}">
                <a16:creationId xmlns:a16="http://schemas.microsoft.com/office/drawing/2014/main" id="{BCBBDD44-9DC9-F74E-979F-120A7BBD4EE1}"/>
              </a:ext>
            </a:extLst>
          </p:cNvPr>
          <p:cNvSpPr>
            <a:spLocks noGrp="1"/>
          </p:cNvSpPr>
          <p:nvPr>
            <p:ph type="chart" sz="quarter" idx="10"/>
          </p:nvPr>
        </p:nvSpPr>
        <p:spPr>
          <a:xfrm>
            <a:off x="5272097" y="1447790"/>
            <a:ext cx="6371768" cy="4289457"/>
          </a:xfrm>
          <a:prstGeom prst="rect">
            <a:avLst/>
          </a:prstGeom>
        </p:spPr>
        <p:txBody>
          <a:bodyPr/>
          <a:lstStyle/>
          <a:p>
            <a:endParaRPr lang="ru-RU"/>
          </a:p>
        </p:txBody>
      </p:sp>
      <p:sp>
        <p:nvSpPr>
          <p:cNvPr id="23" name="Текст 22">
            <a:extLst>
              <a:ext uri="{FF2B5EF4-FFF2-40B4-BE49-F238E27FC236}">
                <a16:creationId xmlns:a16="http://schemas.microsoft.com/office/drawing/2014/main" id="{7C68DF7B-E804-E44B-83DF-5DC36AF76F43}"/>
              </a:ext>
            </a:extLst>
          </p:cNvPr>
          <p:cNvSpPr>
            <a:spLocks noGrp="1"/>
          </p:cNvSpPr>
          <p:nvPr>
            <p:ph type="body" sz="quarter" idx="17" hasCustomPrompt="1"/>
          </p:nvPr>
        </p:nvSpPr>
        <p:spPr>
          <a:xfrm>
            <a:off x="585788" y="1447064"/>
            <a:ext cx="4322762" cy="703205"/>
          </a:xfrm>
          <a:prstGeom prst="rect">
            <a:avLst/>
          </a:prstGeom>
        </p:spPr>
        <p:txBody>
          <a:bodyPr>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en-GB" sz="1600" dirty="0">
                <a:solidFill>
                  <a:srgbClr val="102D69"/>
                </a:solidFill>
                <a:latin typeface="HSE Sans" panose="02000000000000000000" pitchFamily="2" charset="0"/>
              </a:rPr>
              <a:t>Name of graph. Please note that table titles should be smaller than headlines (16 </a:t>
            </a:r>
            <a:r>
              <a:rPr lang="en-GB" sz="1600" dirty="0" err="1">
                <a:solidFill>
                  <a:srgbClr val="102D69"/>
                </a:solidFill>
                <a:latin typeface="HSE Sans" panose="02000000000000000000" pitchFamily="2" charset="0"/>
              </a:rPr>
              <a:t>pt</a:t>
            </a:r>
            <a:r>
              <a:rPr lang="en-GB"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28" name="Текст 35">
            <a:extLst>
              <a:ext uri="{FF2B5EF4-FFF2-40B4-BE49-F238E27FC236}">
                <a16:creationId xmlns:a16="http://schemas.microsoft.com/office/drawing/2014/main" id="{89E931D8-2901-A54D-86EA-096E47B81880}"/>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
        <p:nvSpPr>
          <p:cNvPr id="16" name="Текст 37">
            <a:extLst>
              <a:ext uri="{FF2B5EF4-FFF2-40B4-BE49-F238E27FC236}">
                <a16:creationId xmlns:a16="http://schemas.microsoft.com/office/drawing/2014/main" id="{EB05FE86-9EEC-B64C-A6A4-0EF1E57F548F}"/>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8" name="Текст 39">
            <a:extLst>
              <a:ext uri="{FF2B5EF4-FFF2-40B4-BE49-F238E27FC236}">
                <a16:creationId xmlns:a16="http://schemas.microsoft.com/office/drawing/2014/main" id="{897B1CBC-D3E1-5F42-9E46-5C5D5982A1A4}"/>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9" name="Текст 39">
            <a:extLst>
              <a:ext uri="{FF2B5EF4-FFF2-40B4-BE49-F238E27FC236}">
                <a16:creationId xmlns:a16="http://schemas.microsoft.com/office/drawing/2014/main" id="{364269E6-245A-D54E-A8AD-14E29A03FAC1}"/>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76488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Цифры">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4" descr="Icon&#10;&#10;Description automatically generated">
            <a:extLst>
              <a:ext uri="{FF2B5EF4-FFF2-40B4-BE49-F238E27FC236}">
                <a16:creationId xmlns:a16="http://schemas.microsoft.com/office/drawing/2014/main" id="{E9A64721-E55E-8749-B29E-51DD8955936F}"/>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7" name="Straight Connector 19">
            <a:extLst>
              <a:ext uri="{FF2B5EF4-FFF2-40B4-BE49-F238E27FC236}">
                <a16:creationId xmlns:a16="http://schemas.microsoft.com/office/drawing/2014/main" id="{B0C162B7-B84F-874A-960E-31F512518C6E}"/>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8" name="Straight Connector 21">
            <a:extLst>
              <a:ext uri="{FF2B5EF4-FFF2-40B4-BE49-F238E27FC236}">
                <a16:creationId xmlns:a16="http://schemas.microsoft.com/office/drawing/2014/main" id="{1CB321BB-9FE3-294F-85D8-AA7DC75CA4AF}"/>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5">
            <a:extLst>
              <a:ext uri="{FF2B5EF4-FFF2-40B4-BE49-F238E27FC236}">
                <a16:creationId xmlns:a16="http://schemas.microsoft.com/office/drawing/2014/main" id="{0A610A45-8712-8A45-AFB3-931CF468EC32}"/>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0460EF6-ECAD-8941-8132-1B3E005D606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1" name="Straight Connector 59">
            <a:extLst>
              <a:ext uri="{FF2B5EF4-FFF2-40B4-BE49-F238E27FC236}">
                <a16:creationId xmlns:a16="http://schemas.microsoft.com/office/drawing/2014/main" id="{41AE56A2-5FAA-FD44-AE1A-338E1E304184}"/>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Заголовок 31">
            <a:extLst>
              <a:ext uri="{FF2B5EF4-FFF2-40B4-BE49-F238E27FC236}">
                <a16:creationId xmlns:a16="http://schemas.microsoft.com/office/drawing/2014/main" id="{3B28B62E-5EE9-834C-9BB6-BD66079B8164}"/>
              </a:ext>
            </a:extLst>
          </p:cNvPr>
          <p:cNvSpPr>
            <a:spLocks noGrp="1"/>
          </p:cNvSpPr>
          <p:nvPr>
            <p:ph type="title" hasCustomPrompt="1"/>
          </p:nvPr>
        </p:nvSpPr>
        <p:spPr>
          <a:xfrm>
            <a:off x="585897" y="1447790"/>
            <a:ext cx="11057955"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24" name="Текст 35">
            <a:extLst>
              <a:ext uri="{FF2B5EF4-FFF2-40B4-BE49-F238E27FC236}">
                <a16:creationId xmlns:a16="http://schemas.microsoft.com/office/drawing/2014/main" id="{621215DE-C1FD-2B4C-B236-AF679CF906BE}"/>
              </a:ext>
            </a:extLst>
          </p:cNvPr>
          <p:cNvSpPr>
            <a:spLocks noGrp="1"/>
          </p:cNvSpPr>
          <p:nvPr>
            <p:ph type="body" sz="quarter" idx="12" hasCustomPrompt="1"/>
          </p:nvPr>
        </p:nvSpPr>
        <p:spPr>
          <a:xfrm>
            <a:off x="575076" y="4103994"/>
            <a:ext cx="2758143" cy="156966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If you don’t have too much data, don’t worry. Provide several large figures with concise information explaining the figures. This can help you to present your data correctly and with some style.</a:t>
            </a:r>
            <a:endParaRPr lang="ru-RU" sz="1300" dirty="0">
              <a:latin typeface="HSE Sans" panose="02000000000000000000" pitchFamily="2" charset="0"/>
            </a:endParaRPr>
          </a:p>
        </p:txBody>
      </p:sp>
      <p:sp>
        <p:nvSpPr>
          <p:cNvPr id="25" name="Текст 35">
            <a:extLst>
              <a:ext uri="{FF2B5EF4-FFF2-40B4-BE49-F238E27FC236}">
                <a16:creationId xmlns:a16="http://schemas.microsoft.com/office/drawing/2014/main" id="{8BC2F90D-0CE0-574C-A7C1-EAA3E6F1AB56}"/>
              </a:ext>
            </a:extLst>
          </p:cNvPr>
          <p:cNvSpPr>
            <a:spLocks noGrp="1"/>
          </p:cNvSpPr>
          <p:nvPr>
            <p:ph type="body" sz="quarter" idx="16" hasCustomPrompt="1"/>
          </p:nvPr>
        </p:nvSpPr>
        <p:spPr>
          <a:xfrm>
            <a:off x="4047007" y="4103994"/>
            <a:ext cx="2757612" cy="156966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If you don’t have too much data, don’t worry. Provide several large figures with concise information explaining the figures. This can help you to present your data correctly and with some style.</a:t>
            </a:r>
            <a:endParaRPr lang="ru-RU" sz="1300" dirty="0">
              <a:latin typeface="HSE Sans" panose="02000000000000000000" pitchFamily="2" charset="0"/>
            </a:endParaRPr>
          </a:p>
        </p:txBody>
      </p:sp>
      <p:sp>
        <p:nvSpPr>
          <p:cNvPr id="26" name="Текст 35">
            <a:extLst>
              <a:ext uri="{FF2B5EF4-FFF2-40B4-BE49-F238E27FC236}">
                <a16:creationId xmlns:a16="http://schemas.microsoft.com/office/drawing/2014/main" id="{239E188B-2696-8A48-9F8A-36223EEF61E9}"/>
              </a:ext>
            </a:extLst>
          </p:cNvPr>
          <p:cNvSpPr>
            <a:spLocks noGrp="1"/>
          </p:cNvSpPr>
          <p:nvPr>
            <p:ph type="body" sz="quarter" idx="17" hasCustomPrompt="1"/>
          </p:nvPr>
        </p:nvSpPr>
        <p:spPr>
          <a:xfrm>
            <a:off x="7518938" y="4103994"/>
            <a:ext cx="2757612" cy="156966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If you don’t have too much data, don’t worry. Provide several large figures with concise information explaining the figures. This can help you to present your data correctly and with some style.</a:t>
            </a:r>
            <a:endParaRPr lang="ru-RU" sz="1300" dirty="0">
              <a:latin typeface="HSE Sans" panose="02000000000000000000" pitchFamily="2" charset="0"/>
            </a:endParaRPr>
          </a:p>
        </p:txBody>
      </p:sp>
      <p:sp>
        <p:nvSpPr>
          <p:cNvPr id="28" name="Текст 27">
            <a:extLst>
              <a:ext uri="{FF2B5EF4-FFF2-40B4-BE49-F238E27FC236}">
                <a16:creationId xmlns:a16="http://schemas.microsoft.com/office/drawing/2014/main" id="{379BF4C6-F899-294C-B88E-8363AFBEEC2A}"/>
              </a:ext>
            </a:extLst>
          </p:cNvPr>
          <p:cNvSpPr>
            <a:spLocks noGrp="1"/>
          </p:cNvSpPr>
          <p:nvPr>
            <p:ph type="body" sz="quarter" idx="18" hasCustomPrompt="1"/>
          </p:nvPr>
        </p:nvSpPr>
        <p:spPr>
          <a:xfrm>
            <a:off x="575076" y="2710235"/>
            <a:ext cx="2758143" cy="1164116"/>
          </a:xfrm>
          <a:prstGeom prst="rect">
            <a:avLst/>
          </a:prstGeo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152</a:t>
            </a:r>
            <a:endParaRPr lang="ru-RU" dirty="0"/>
          </a:p>
        </p:txBody>
      </p:sp>
      <p:sp>
        <p:nvSpPr>
          <p:cNvPr id="29" name="Текст 27">
            <a:extLst>
              <a:ext uri="{FF2B5EF4-FFF2-40B4-BE49-F238E27FC236}">
                <a16:creationId xmlns:a16="http://schemas.microsoft.com/office/drawing/2014/main" id="{DE7F352B-F6D9-B545-A835-443A55956E74}"/>
              </a:ext>
            </a:extLst>
          </p:cNvPr>
          <p:cNvSpPr>
            <a:spLocks noGrp="1"/>
          </p:cNvSpPr>
          <p:nvPr>
            <p:ph type="body" sz="quarter" idx="19" hasCustomPrompt="1"/>
          </p:nvPr>
        </p:nvSpPr>
        <p:spPr>
          <a:xfrm>
            <a:off x="4047007" y="2710235"/>
            <a:ext cx="2758143" cy="1164116"/>
          </a:xfrm>
          <a:prstGeom prst="rect">
            <a:avLst/>
          </a:prstGeo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95</a:t>
            </a:r>
            <a:endParaRPr lang="ru-RU" dirty="0"/>
          </a:p>
        </p:txBody>
      </p:sp>
      <p:sp>
        <p:nvSpPr>
          <p:cNvPr id="30" name="Текст 27">
            <a:extLst>
              <a:ext uri="{FF2B5EF4-FFF2-40B4-BE49-F238E27FC236}">
                <a16:creationId xmlns:a16="http://schemas.microsoft.com/office/drawing/2014/main" id="{D1D5AF9F-C1B0-7842-8789-1DB8963D981B}"/>
              </a:ext>
            </a:extLst>
          </p:cNvPr>
          <p:cNvSpPr>
            <a:spLocks noGrp="1"/>
          </p:cNvSpPr>
          <p:nvPr>
            <p:ph type="body" sz="quarter" idx="20" hasCustomPrompt="1"/>
          </p:nvPr>
        </p:nvSpPr>
        <p:spPr>
          <a:xfrm>
            <a:off x="7518938" y="2710235"/>
            <a:ext cx="2758143" cy="1164116"/>
          </a:xfrm>
          <a:prstGeom prst="rect">
            <a:avLst/>
          </a:prstGeo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284</a:t>
            </a:r>
            <a:endParaRPr lang="ru-RU" dirty="0"/>
          </a:p>
        </p:txBody>
      </p:sp>
      <p:sp>
        <p:nvSpPr>
          <p:cNvPr id="18" name="Текст 37">
            <a:extLst>
              <a:ext uri="{FF2B5EF4-FFF2-40B4-BE49-F238E27FC236}">
                <a16:creationId xmlns:a16="http://schemas.microsoft.com/office/drawing/2014/main" id="{37B4962B-A5BA-AB4F-AFB3-5BF3A0AD0352}"/>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9" name="Текст 39">
            <a:extLst>
              <a:ext uri="{FF2B5EF4-FFF2-40B4-BE49-F238E27FC236}">
                <a16:creationId xmlns:a16="http://schemas.microsoft.com/office/drawing/2014/main" id="{78AD85C2-6CFD-A94C-8134-2B3392A33196}"/>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0" name="Текст 39">
            <a:extLst>
              <a:ext uri="{FF2B5EF4-FFF2-40B4-BE49-F238E27FC236}">
                <a16:creationId xmlns:a16="http://schemas.microsoft.com/office/drawing/2014/main" id="{C50CF571-E523-5440-B1C9-D74160206AED}"/>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2057052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аблица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5425806-16DD-844E-927C-26E7143A9ED8}"/>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6" name="Straight Connector 19">
            <a:extLst>
              <a:ext uri="{FF2B5EF4-FFF2-40B4-BE49-F238E27FC236}">
                <a16:creationId xmlns:a16="http://schemas.microsoft.com/office/drawing/2014/main" id="{479746FF-3282-DF46-9D7C-D80431604A55}"/>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51B44297-B0E7-D74D-B291-D39A0D468B42}"/>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8" name="Straight Connector 25">
            <a:extLst>
              <a:ext uri="{FF2B5EF4-FFF2-40B4-BE49-F238E27FC236}">
                <a16:creationId xmlns:a16="http://schemas.microsoft.com/office/drawing/2014/main" id="{0EA4A057-F0CB-E04F-B472-4A1ABFB64C66}"/>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4502F5-56EE-354B-A3B1-E79F8B00517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0" name="Straight Connector 59">
            <a:extLst>
              <a:ext uri="{FF2B5EF4-FFF2-40B4-BE49-F238E27FC236}">
                <a16:creationId xmlns:a16="http://schemas.microsoft.com/office/drawing/2014/main" id="{A80E0956-5C10-CC40-A426-CBD2E0C4158E}"/>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5" name="Текст 22">
            <a:extLst>
              <a:ext uri="{FF2B5EF4-FFF2-40B4-BE49-F238E27FC236}">
                <a16:creationId xmlns:a16="http://schemas.microsoft.com/office/drawing/2014/main" id="{51340CB4-0355-3640-A212-F684523CDCCF}"/>
              </a:ext>
            </a:extLst>
          </p:cNvPr>
          <p:cNvSpPr>
            <a:spLocks noGrp="1"/>
          </p:cNvSpPr>
          <p:nvPr>
            <p:ph type="body" sz="quarter" idx="17" hasCustomPrompt="1"/>
          </p:nvPr>
        </p:nvSpPr>
        <p:spPr>
          <a:xfrm>
            <a:off x="585787" y="1447065"/>
            <a:ext cx="11058065" cy="307778"/>
          </a:xfrm>
          <a:prstGeom prst="rect">
            <a:avLst/>
          </a:prstGeom>
        </p:spPr>
        <p:txBody>
          <a:bodyPr lIns="0" tIns="0" rIns="0" bIns="0">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en-US" sz="1600" dirty="0">
                <a:solidFill>
                  <a:srgbClr val="102D69"/>
                </a:solidFill>
                <a:latin typeface="HSE Sans" panose="02000000000000000000" pitchFamily="2" charset="0"/>
              </a:rPr>
              <a:t>Name of table</a:t>
            </a:r>
            <a:r>
              <a:rPr lang="ru-RU" sz="1600" dirty="0">
                <a:solidFill>
                  <a:srgbClr val="102D69"/>
                </a:solidFill>
                <a:latin typeface="HSE Sans" panose="02000000000000000000" pitchFamily="2" charset="0"/>
              </a:rPr>
              <a:t>. </a:t>
            </a:r>
            <a:r>
              <a:rPr lang="en-US" sz="1600" dirty="0">
                <a:solidFill>
                  <a:srgbClr val="102D69"/>
                </a:solidFill>
                <a:latin typeface="HSE Sans" panose="02000000000000000000" pitchFamily="2" charset="0"/>
              </a:rPr>
              <a:t>Please note that the name of the table should be smaller than headlines (16 </a:t>
            </a:r>
            <a:r>
              <a:rPr lang="en-US" sz="1600" dirty="0" err="1">
                <a:solidFill>
                  <a:srgbClr val="102D69"/>
                </a:solidFill>
                <a:latin typeface="HSE Sans" panose="02000000000000000000" pitchFamily="2" charset="0"/>
              </a:rPr>
              <a:t>pt</a:t>
            </a:r>
            <a:r>
              <a:rPr lang="en-US"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17" name="Текст 16">
            <a:extLst>
              <a:ext uri="{FF2B5EF4-FFF2-40B4-BE49-F238E27FC236}">
                <a16:creationId xmlns:a16="http://schemas.microsoft.com/office/drawing/2014/main" id="{8C6F2EA4-CEDC-324C-9C06-8713118041EB}"/>
              </a:ext>
            </a:extLst>
          </p:cNvPr>
          <p:cNvSpPr>
            <a:spLocks noGrp="1"/>
          </p:cNvSpPr>
          <p:nvPr>
            <p:ph type="body" sz="quarter" idx="18" hasCustomPrompt="1"/>
          </p:nvPr>
        </p:nvSpPr>
        <p:spPr>
          <a:xfrm>
            <a:off x="585788" y="5739189"/>
            <a:ext cx="6824303" cy="703205"/>
          </a:xfrm>
          <a:prstGeom prst="rect">
            <a:avLst/>
          </a:prstGeom>
        </p:spPr>
        <p:txBody>
          <a:bodyPr lIns="0" tIns="0" rIns="0" bIns="0">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1300" b="0" i="0">
                <a:solidFill>
                  <a:srgbClr val="0E2D69"/>
                </a:solidFill>
                <a:latin typeface="HSE Sans" panose="02000000000000000000" pitchFamily="2" charset="0"/>
              </a:defRPr>
            </a:lvl1pPr>
            <a:lvl2pPr>
              <a:defRPr sz="1300" b="0" i="0">
                <a:solidFill>
                  <a:srgbClr val="0E2D69"/>
                </a:solidFill>
                <a:latin typeface="HSE Sans" panose="02000000000000000000" pitchFamily="2" charset="0"/>
              </a:defRPr>
            </a:lvl2pPr>
            <a:lvl3pPr>
              <a:defRPr sz="1300" b="0" i="0">
                <a:solidFill>
                  <a:srgbClr val="0E2D69"/>
                </a:solidFill>
                <a:latin typeface="HSE Sans" panose="02000000000000000000" pitchFamily="2" charset="0"/>
              </a:defRPr>
            </a:lvl3pPr>
            <a:lvl4pPr>
              <a:defRPr sz="1300" b="0" i="0">
                <a:solidFill>
                  <a:srgbClr val="0E2D69"/>
                </a:solidFill>
                <a:latin typeface="HSE Sans" panose="02000000000000000000" pitchFamily="2" charset="0"/>
              </a:defRPr>
            </a:lvl4pPr>
            <a:lvl5pPr>
              <a:defRPr sz="1300" b="0" i="0">
                <a:solidFill>
                  <a:srgbClr val="0E2D69"/>
                </a:solidFill>
                <a:latin typeface="HSE Sans" panose="02000000000000000000" pitchFamily="2" charset="0"/>
              </a:defRPr>
            </a:lvl5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b="0" dirty="0">
                <a:ln>
                  <a:noFill/>
                </a:ln>
                <a:latin typeface="HSE Sans" panose="02000000000000000000" pitchFamily="2" charset="0"/>
              </a:rPr>
              <a:t>We recommend using bold face with due care; try using bold face for important information. </a:t>
            </a:r>
            <a:r>
              <a:rPr lang="en-US" sz="1300" dirty="0">
                <a:latin typeface="HSE Sans" panose="02000000000000000000" pitchFamily="2" charset="0"/>
              </a:rPr>
              <a:t>Also, try not to use bold face with cell shading; one feature should be sufficient.</a:t>
            </a:r>
            <a:endParaRPr lang="en-RU" sz="1300" b="0" dirty="0">
              <a:ln>
                <a:noFill/>
              </a:ln>
              <a:latin typeface="HSE Sans" panose="02000000000000000000" pitchFamily="2" charset="0"/>
            </a:endParaRPr>
          </a:p>
        </p:txBody>
      </p:sp>
      <p:sp>
        <p:nvSpPr>
          <p:cNvPr id="19" name="Таблица 18">
            <a:extLst>
              <a:ext uri="{FF2B5EF4-FFF2-40B4-BE49-F238E27FC236}">
                <a16:creationId xmlns:a16="http://schemas.microsoft.com/office/drawing/2014/main" id="{7B291085-A9B9-D842-B1A7-96258FAF012C}"/>
              </a:ext>
            </a:extLst>
          </p:cNvPr>
          <p:cNvSpPr>
            <a:spLocks noGrp="1"/>
          </p:cNvSpPr>
          <p:nvPr>
            <p:ph type="tbl" sz="quarter" idx="19"/>
          </p:nvPr>
        </p:nvSpPr>
        <p:spPr>
          <a:xfrm>
            <a:off x="585787" y="1984076"/>
            <a:ext cx="11058527" cy="3519576"/>
          </a:xfrm>
          <a:prstGeom prst="rect">
            <a:avLst/>
          </a:prstGeom>
        </p:spPr>
        <p:txBody>
          <a:bodyPr/>
          <a:lstStyle/>
          <a:p>
            <a:endParaRPr lang="ru-RU"/>
          </a:p>
        </p:txBody>
      </p:sp>
      <p:sp>
        <p:nvSpPr>
          <p:cNvPr id="16" name="Текст 37">
            <a:extLst>
              <a:ext uri="{FF2B5EF4-FFF2-40B4-BE49-F238E27FC236}">
                <a16:creationId xmlns:a16="http://schemas.microsoft.com/office/drawing/2014/main" id="{252B365F-6D89-0045-99CC-0F0D3EF2DA0F}"/>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8" name="Текст 39">
            <a:extLst>
              <a:ext uri="{FF2B5EF4-FFF2-40B4-BE49-F238E27FC236}">
                <a16:creationId xmlns:a16="http://schemas.microsoft.com/office/drawing/2014/main" id="{C9CC4AE0-EDCC-9A4F-97C4-4CAFF1F1EBCF}"/>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0" name="Текст 39">
            <a:extLst>
              <a:ext uri="{FF2B5EF4-FFF2-40B4-BE49-F238E27FC236}">
                <a16:creationId xmlns:a16="http://schemas.microsoft.com/office/drawing/2014/main" id="{185F6674-A1EC-1846-AEB5-DA4959807147}"/>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2440160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Таблица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id="{259ABC72-D738-1143-BF2A-D85AE9A4F73B}"/>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id="{237A1E42-2FC3-8841-8C41-992C5BC2368D}"/>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id="{47503EA0-3883-E24D-9EB8-7B6175182929}"/>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id="{E0144DF2-9891-324D-B34E-AFA025FBCBF9}"/>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33F65D6-1072-F140-B6A5-758D7B595A9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id="{5F1F09D4-22FA-7B4B-9488-F8FDDCC2D447}"/>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8" name="Текст 22">
            <a:extLst>
              <a:ext uri="{FF2B5EF4-FFF2-40B4-BE49-F238E27FC236}">
                <a16:creationId xmlns:a16="http://schemas.microsoft.com/office/drawing/2014/main" id="{4D940599-2B77-CE47-91E6-CDB51ADE1840}"/>
              </a:ext>
            </a:extLst>
          </p:cNvPr>
          <p:cNvSpPr>
            <a:spLocks noGrp="1"/>
          </p:cNvSpPr>
          <p:nvPr>
            <p:ph type="body" sz="quarter" idx="17" hasCustomPrompt="1"/>
          </p:nvPr>
        </p:nvSpPr>
        <p:spPr>
          <a:xfrm>
            <a:off x="585787" y="1447064"/>
            <a:ext cx="7617877" cy="537011"/>
          </a:xfrm>
          <a:prstGeom prst="rect">
            <a:avLst/>
          </a:prstGeom>
        </p:spPr>
        <p:txBody>
          <a:bodyPr lIns="0" tIns="0" rIns="0" bIns="0">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en-US" sz="1600" dirty="0">
                <a:solidFill>
                  <a:srgbClr val="102D69"/>
                </a:solidFill>
                <a:latin typeface="HSE Sans" panose="02000000000000000000" pitchFamily="2" charset="0"/>
              </a:rPr>
              <a:t>Name of table</a:t>
            </a:r>
            <a:r>
              <a:rPr lang="ru-RU" sz="1600" dirty="0">
                <a:solidFill>
                  <a:srgbClr val="102D69"/>
                </a:solidFill>
                <a:latin typeface="HSE Sans" panose="02000000000000000000" pitchFamily="2" charset="0"/>
              </a:rPr>
              <a:t>. </a:t>
            </a:r>
            <a:r>
              <a:rPr lang="en-US" sz="1600" dirty="0">
                <a:solidFill>
                  <a:srgbClr val="102D69"/>
                </a:solidFill>
                <a:latin typeface="HSE Sans" panose="02000000000000000000" pitchFamily="2" charset="0"/>
              </a:rPr>
              <a:t>Please note that the name of the table should be smaller than headlines (16 </a:t>
            </a:r>
            <a:r>
              <a:rPr lang="en-US" sz="1600" dirty="0" err="1">
                <a:solidFill>
                  <a:srgbClr val="102D69"/>
                </a:solidFill>
                <a:latin typeface="HSE Sans" panose="02000000000000000000" pitchFamily="2" charset="0"/>
              </a:rPr>
              <a:t>pt</a:t>
            </a:r>
            <a:r>
              <a:rPr lang="en-US"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19" name="Текст 16">
            <a:extLst>
              <a:ext uri="{FF2B5EF4-FFF2-40B4-BE49-F238E27FC236}">
                <a16:creationId xmlns:a16="http://schemas.microsoft.com/office/drawing/2014/main" id="{A7333712-9DED-4F4B-B209-2F13075EDB3F}"/>
              </a:ext>
            </a:extLst>
          </p:cNvPr>
          <p:cNvSpPr>
            <a:spLocks noGrp="1"/>
          </p:cNvSpPr>
          <p:nvPr>
            <p:ph type="body" sz="quarter" idx="18" hasCustomPrompt="1"/>
          </p:nvPr>
        </p:nvSpPr>
        <p:spPr>
          <a:xfrm>
            <a:off x="585788" y="5739189"/>
            <a:ext cx="6824303" cy="703205"/>
          </a:xfrm>
          <a:prstGeom prst="rect">
            <a:avLst/>
          </a:prstGeom>
        </p:spPr>
        <p:txBody>
          <a:bodyPr lIns="0" tIns="0" rIns="0" bIns="0">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1300" b="0" i="0">
                <a:solidFill>
                  <a:srgbClr val="0E2D69"/>
                </a:solidFill>
                <a:latin typeface="HSE Sans" panose="02000000000000000000" pitchFamily="2" charset="0"/>
              </a:defRPr>
            </a:lvl1pPr>
            <a:lvl2pPr>
              <a:defRPr sz="1300" b="0" i="0">
                <a:solidFill>
                  <a:srgbClr val="0E2D69"/>
                </a:solidFill>
                <a:latin typeface="HSE Sans" panose="02000000000000000000" pitchFamily="2" charset="0"/>
              </a:defRPr>
            </a:lvl2pPr>
            <a:lvl3pPr>
              <a:defRPr sz="1300" b="0" i="0">
                <a:solidFill>
                  <a:srgbClr val="0E2D69"/>
                </a:solidFill>
                <a:latin typeface="HSE Sans" panose="02000000000000000000" pitchFamily="2" charset="0"/>
              </a:defRPr>
            </a:lvl3pPr>
            <a:lvl4pPr>
              <a:defRPr sz="1300" b="0" i="0">
                <a:solidFill>
                  <a:srgbClr val="0E2D69"/>
                </a:solidFill>
                <a:latin typeface="HSE Sans" panose="02000000000000000000" pitchFamily="2" charset="0"/>
              </a:defRPr>
            </a:lvl4pPr>
            <a:lvl5pPr>
              <a:defRPr sz="1300" b="0" i="0">
                <a:solidFill>
                  <a:srgbClr val="0E2D69"/>
                </a:solidFill>
                <a:latin typeface="HSE Sans" panose="02000000000000000000" pitchFamily="2" charset="0"/>
              </a:defRPr>
            </a:lvl5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b="0" dirty="0">
                <a:ln>
                  <a:noFill/>
                </a:ln>
                <a:latin typeface="HSE Sans" panose="02000000000000000000" pitchFamily="2" charset="0"/>
              </a:rPr>
              <a:t>We recommend using bold face with due care; try using bold face for important information. </a:t>
            </a:r>
            <a:r>
              <a:rPr lang="en-US" sz="1300" dirty="0">
                <a:latin typeface="HSE Sans" panose="02000000000000000000" pitchFamily="2" charset="0"/>
              </a:rPr>
              <a:t>Also, try not to use bold face with cell shading; one feature should be sufficient.</a:t>
            </a:r>
            <a:endParaRPr lang="en-RU" sz="1300" b="0" dirty="0">
              <a:ln>
                <a:noFill/>
              </a:ln>
              <a:latin typeface="HSE Sans" panose="02000000000000000000" pitchFamily="2" charset="0"/>
            </a:endParaRPr>
          </a:p>
        </p:txBody>
      </p:sp>
      <p:sp>
        <p:nvSpPr>
          <p:cNvPr id="20" name="Таблица 18">
            <a:extLst>
              <a:ext uri="{FF2B5EF4-FFF2-40B4-BE49-F238E27FC236}">
                <a16:creationId xmlns:a16="http://schemas.microsoft.com/office/drawing/2014/main" id="{DD467C42-8209-B740-8419-DBB6A6F7D5EE}"/>
              </a:ext>
            </a:extLst>
          </p:cNvPr>
          <p:cNvSpPr>
            <a:spLocks noGrp="1"/>
          </p:cNvSpPr>
          <p:nvPr>
            <p:ph type="tbl" sz="quarter" idx="19"/>
          </p:nvPr>
        </p:nvSpPr>
        <p:spPr>
          <a:xfrm>
            <a:off x="585787" y="2208362"/>
            <a:ext cx="7617895" cy="3295290"/>
          </a:xfrm>
          <a:prstGeom prst="rect">
            <a:avLst/>
          </a:prstGeom>
        </p:spPr>
        <p:txBody>
          <a:bodyPr/>
          <a:lstStyle/>
          <a:p>
            <a:endParaRPr lang="ru-RU"/>
          </a:p>
        </p:txBody>
      </p:sp>
      <p:sp>
        <p:nvSpPr>
          <p:cNvPr id="21" name="Текст 35">
            <a:extLst>
              <a:ext uri="{FF2B5EF4-FFF2-40B4-BE49-F238E27FC236}">
                <a16:creationId xmlns:a16="http://schemas.microsoft.com/office/drawing/2014/main" id="{B4309850-76EA-224C-A9E2-B6BBDBF99DE2}"/>
              </a:ext>
            </a:extLst>
          </p:cNvPr>
          <p:cNvSpPr>
            <a:spLocks noGrp="1"/>
          </p:cNvSpPr>
          <p:nvPr>
            <p:ph type="body" sz="quarter" idx="12" hasCustomPrompt="1"/>
          </p:nvPr>
        </p:nvSpPr>
        <p:spPr>
          <a:xfrm>
            <a:off x="8686807" y="2208363"/>
            <a:ext cx="2930666" cy="2570672"/>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
        <p:nvSpPr>
          <p:cNvPr id="16" name="Текст 37">
            <a:extLst>
              <a:ext uri="{FF2B5EF4-FFF2-40B4-BE49-F238E27FC236}">
                <a16:creationId xmlns:a16="http://schemas.microsoft.com/office/drawing/2014/main" id="{6809E15B-CD0E-2F47-B500-B457A9CCBB37}"/>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id="{7E0B9771-35DC-D24C-B598-648DE6F8DE64}"/>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3" name="Текст 39">
            <a:extLst>
              <a:ext uri="{FF2B5EF4-FFF2-40B4-BE49-F238E27FC236}">
                <a16:creationId xmlns:a16="http://schemas.microsoft.com/office/drawing/2014/main" id="{5B1ACD18-BD14-2B4B-BA0A-46A5167E2C75}"/>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2367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5060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4" r:id="rId7"/>
    <p:sldLayoutId id="2147483655" r:id="rId8"/>
    <p:sldLayoutId id="2147483656" r:id="rId9"/>
    <p:sldLayoutId id="2147483658" r:id="rId10"/>
    <p:sldLayoutId id="2147483657"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757A51-BBC2-9047-B199-AE90EB17B4D4}"/>
              </a:ext>
            </a:extLst>
          </p:cNvPr>
          <p:cNvSpPr>
            <a:spLocks noGrp="1"/>
          </p:cNvSpPr>
          <p:nvPr>
            <p:ph type="title"/>
          </p:nvPr>
        </p:nvSpPr>
        <p:spPr/>
        <p:txBody>
          <a:bodyPr/>
          <a:lstStyle/>
          <a:p>
            <a:r>
              <a:rPr lang="en-US" dirty="0"/>
              <a:t>Chaos in Music</a:t>
            </a:r>
            <a:br>
              <a:rPr lang="en-US" dirty="0"/>
            </a:br>
            <a:r>
              <a:rPr lang="ru-RU" dirty="0"/>
              <a:t>Хаос в Музыке</a:t>
            </a:r>
          </a:p>
        </p:txBody>
      </p:sp>
      <p:sp>
        <p:nvSpPr>
          <p:cNvPr id="3" name="Текст 2">
            <a:extLst>
              <a:ext uri="{FF2B5EF4-FFF2-40B4-BE49-F238E27FC236}">
                <a16:creationId xmlns:a16="http://schemas.microsoft.com/office/drawing/2014/main" id="{268EB560-A246-394A-858C-3B1CFBF03B46}"/>
              </a:ext>
            </a:extLst>
          </p:cNvPr>
          <p:cNvSpPr>
            <a:spLocks noGrp="1"/>
          </p:cNvSpPr>
          <p:nvPr>
            <p:ph type="body" sz="quarter" idx="10"/>
          </p:nvPr>
        </p:nvSpPr>
        <p:spPr/>
        <p:txBody>
          <a:bodyPr/>
          <a:lstStyle/>
          <a:p>
            <a:r>
              <a:rPr lang="en-US" dirty="0"/>
              <a:t>Faculty of </a:t>
            </a:r>
          </a:p>
          <a:p>
            <a:r>
              <a:rPr lang="en-US" dirty="0"/>
              <a:t>Computer Science</a:t>
            </a:r>
            <a:endParaRPr lang="ru-RU" dirty="0"/>
          </a:p>
        </p:txBody>
      </p:sp>
      <p:sp>
        <p:nvSpPr>
          <p:cNvPr id="4" name="Текст 3">
            <a:extLst>
              <a:ext uri="{FF2B5EF4-FFF2-40B4-BE49-F238E27FC236}">
                <a16:creationId xmlns:a16="http://schemas.microsoft.com/office/drawing/2014/main" id="{83B3283F-BF0F-3744-BA57-1A19F8F76332}"/>
              </a:ext>
            </a:extLst>
          </p:cNvPr>
          <p:cNvSpPr>
            <a:spLocks noGrp="1"/>
          </p:cNvSpPr>
          <p:nvPr>
            <p:ph type="body" sz="quarter" idx="11"/>
          </p:nvPr>
        </p:nvSpPr>
        <p:spPr/>
        <p:txBody>
          <a:bodyPr/>
          <a:lstStyle/>
          <a:p>
            <a:r>
              <a:rPr lang="en-US" dirty="0"/>
              <a:t>Data Science and</a:t>
            </a:r>
          </a:p>
          <a:p>
            <a:r>
              <a:rPr lang="en-US" dirty="0"/>
              <a:t>Business Analytics</a:t>
            </a:r>
            <a:endParaRPr lang="ru-RU" dirty="0"/>
          </a:p>
        </p:txBody>
      </p:sp>
      <p:sp>
        <p:nvSpPr>
          <p:cNvPr id="5" name="Текст 4">
            <a:extLst>
              <a:ext uri="{FF2B5EF4-FFF2-40B4-BE49-F238E27FC236}">
                <a16:creationId xmlns:a16="http://schemas.microsoft.com/office/drawing/2014/main" id="{CC6432FC-CD29-4D47-A915-D2737E0BEA33}"/>
              </a:ext>
            </a:extLst>
          </p:cNvPr>
          <p:cNvSpPr>
            <a:spLocks noGrp="1"/>
          </p:cNvSpPr>
          <p:nvPr>
            <p:ph type="body" idx="12"/>
          </p:nvPr>
        </p:nvSpPr>
        <p:spPr/>
        <p:txBody>
          <a:bodyPr/>
          <a:lstStyle/>
          <a:p>
            <a:r>
              <a:rPr lang="en-US" dirty="0"/>
              <a:t>Moscow</a:t>
            </a:r>
          </a:p>
          <a:p>
            <a:r>
              <a:rPr lang="en-US" dirty="0"/>
              <a:t>2025</a:t>
            </a:r>
            <a:endParaRPr lang="ru-RU" dirty="0"/>
          </a:p>
        </p:txBody>
      </p:sp>
      <p:sp>
        <p:nvSpPr>
          <p:cNvPr id="6" name="Текст 5">
            <a:extLst>
              <a:ext uri="{FF2B5EF4-FFF2-40B4-BE49-F238E27FC236}">
                <a16:creationId xmlns:a16="http://schemas.microsoft.com/office/drawing/2014/main" id="{B32B7800-48A3-394E-A464-7BA3AE15CECB}"/>
              </a:ext>
            </a:extLst>
          </p:cNvPr>
          <p:cNvSpPr>
            <a:spLocks noGrp="1"/>
          </p:cNvSpPr>
          <p:nvPr>
            <p:ph type="body" sz="quarter" idx="13"/>
          </p:nvPr>
        </p:nvSpPr>
        <p:spPr/>
        <p:txBody>
          <a:bodyPr/>
          <a:lstStyle/>
          <a:p>
            <a:r>
              <a:rPr lang="en-US" dirty="0"/>
              <a:t>Prepared by Verzhbitskiy Makar Alekseevich</a:t>
            </a:r>
          </a:p>
          <a:p>
            <a:r>
              <a:rPr lang="en-US" dirty="0"/>
              <a:t>Supervisor </a:t>
            </a:r>
            <a:r>
              <a:rPr lang="en-US" dirty="0" err="1"/>
              <a:t>Tomashchuk</a:t>
            </a:r>
            <a:r>
              <a:rPr lang="en-US" dirty="0"/>
              <a:t> Korney </a:t>
            </a:r>
            <a:r>
              <a:rPr lang="en-US" dirty="0" err="1"/>
              <a:t>Kirillovich</a:t>
            </a:r>
            <a:endParaRPr lang="ru-RU" dirty="0"/>
          </a:p>
        </p:txBody>
      </p:sp>
    </p:spTree>
    <p:extLst>
      <p:ext uri="{BB962C8B-B14F-4D97-AF65-F5344CB8AC3E}">
        <p14:creationId xmlns:p14="http://schemas.microsoft.com/office/powerpoint/2010/main" val="1452210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52EF5-92D7-5444-38D3-8C9F07A001D2}"/>
            </a:ext>
          </a:extLst>
        </p:cNvPr>
        <p:cNvGrpSpPr/>
        <p:nvPr/>
      </p:nvGrpSpPr>
      <p:grpSpPr>
        <a:xfrm>
          <a:off x="0" y="0"/>
          <a:ext cx="0" cy="0"/>
          <a:chOff x="0" y="0"/>
          <a:chExt cx="0" cy="0"/>
        </a:xfrm>
      </p:grpSpPr>
      <p:pic>
        <p:nvPicPr>
          <p:cNvPr id="11" name="Picture Placeholder 10" descr="A cartoon character holding a blue wave&#10;&#10;AI-generated content may be incorrect.">
            <a:extLst>
              <a:ext uri="{FF2B5EF4-FFF2-40B4-BE49-F238E27FC236}">
                <a16:creationId xmlns:a16="http://schemas.microsoft.com/office/drawing/2014/main" id="{CC773218-5D43-2A51-524D-A75CD0610777}"/>
              </a:ext>
            </a:extLst>
          </p:cNvPr>
          <p:cNvPicPr>
            <a:picLocks noGrp="1" noChangeAspect="1"/>
          </p:cNvPicPr>
          <p:nvPr>
            <p:ph type="pic" sz="quarter" idx="10"/>
          </p:nvPr>
        </p:nvPicPr>
        <p:blipFill>
          <a:blip r:embed="rId2"/>
          <a:srcRect/>
          <a:stretch>
            <a:fillRect/>
          </a:stretch>
        </p:blipFill>
        <p:spPr/>
      </p:pic>
      <p:sp>
        <p:nvSpPr>
          <p:cNvPr id="3" name="Заголовок 2">
            <a:extLst>
              <a:ext uri="{FF2B5EF4-FFF2-40B4-BE49-F238E27FC236}">
                <a16:creationId xmlns:a16="http://schemas.microsoft.com/office/drawing/2014/main" id="{47337532-AD1B-4BD7-7BFD-C550272D68A7}"/>
              </a:ext>
            </a:extLst>
          </p:cNvPr>
          <p:cNvSpPr>
            <a:spLocks noGrp="1"/>
          </p:cNvSpPr>
          <p:nvPr>
            <p:ph type="title"/>
          </p:nvPr>
        </p:nvSpPr>
        <p:spPr/>
        <p:txBody>
          <a:bodyPr/>
          <a:lstStyle/>
          <a:p>
            <a:r>
              <a:rPr lang="en-US" dirty="0"/>
              <a:t>Entropy Measures</a:t>
            </a:r>
            <a:endParaRPr lang="ru-RU" dirty="0"/>
          </a:p>
        </p:txBody>
      </p:sp>
      <p:sp>
        <p:nvSpPr>
          <p:cNvPr id="4" name="Текст 3">
            <a:extLst>
              <a:ext uri="{FF2B5EF4-FFF2-40B4-BE49-F238E27FC236}">
                <a16:creationId xmlns:a16="http://schemas.microsoft.com/office/drawing/2014/main" id="{731EFEF6-29A6-6493-960B-2DC8485BCEEE}"/>
              </a:ext>
            </a:extLst>
          </p:cNvPr>
          <p:cNvSpPr>
            <a:spLocks noGrp="1"/>
          </p:cNvSpPr>
          <p:nvPr>
            <p:ph type="body" sz="quarter" idx="12"/>
          </p:nvPr>
        </p:nvSpPr>
        <p:spPr>
          <a:xfrm>
            <a:off x="585898" y="2224815"/>
            <a:ext cx="5317946" cy="1754332"/>
          </a:xfrm>
        </p:spPr>
        <p:txBody>
          <a:bodyPr>
            <a:noAutofit/>
          </a:bodyPr>
          <a:lstStyle/>
          <a:p>
            <a:r>
              <a:rPr lang="en-GB" sz="1700" dirty="0"/>
              <a:t>To capture the chaotic characteristics of musical signals, four entropy-complexity analysis methods were applied</a:t>
            </a:r>
            <a:r>
              <a:rPr lang="ru-RU" sz="1700" dirty="0"/>
              <a:t> </a:t>
            </a:r>
            <a:r>
              <a:rPr lang="en-US" sz="1700" dirty="0"/>
              <a:t>developed by me</a:t>
            </a:r>
            <a:r>
              <a:rPr lang="en-GB" sz="1700" dirty="0"/>
              <a:t>.</a:t>
            </a:r>
            <a:endParaRPr lang="ru-RU" sz="1700" dirty="0"/>
          </a:p>
          <a:p>
            <a:r>
              <a:rPr lang="en-GB" sz="1700" dirty="0"/>
              <a:t>Each method is based on statistical entropy and complexity but differs in the signal processing used before computation:</a:t>
            </a:r>
          </a:p>
          <a:p>
            <a:br>
              <a:rPr lang="en-GB" sz="1700" dirty="0"/>
            </a:br>
            <a:endParaRPr lang="en-GB" sz="1700" dirty="0"/>
          </a:p>
        </p:txBody>
      </p:sp>
      <p:sp>
        <p:nvSpPr>
          <p:cNvPr id="5" name="Текст 4">
            <a:extLst>
              <a:ext uri="{FF2B5EF4-FFF2-40B4-BE49-F238E27FC236}">
                <a16:creationId xmlns:a16="http://schemas.microsoft.com/office/drawing/2014/main" id="{88537732-272F-65B7-A20E-AFAA892E392F}"/>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63AC2347-B447-3824-9B76-F55E604BDF77}"/>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CB672021-BAE5-6287-116D-336DB09F2A6E}"/>
              </a:ext>
            </a:extLst>
          </p:cNvPr>
          <p:cNvSpPr>
            <a:spLocks noGrp="1"/>
          </p:cNvSpPr>
          <p:nvPr>
            <p:ph type="body" sz="quarter" idx="15"/>
          </p:nvPr>
        </p:nvSpPr>
        <p:spPr/>
        <p:txBody>
          <a:bodyPr/>
          <a:lstStyle/>
          <a:p>
            <a:r>
              <a:rPr lang="en-US" dirty="0"/>
              <a:t>Chaos in Music</a:t>
            </a:r>
            <a:endParaRPr lang="ru-RU" dirty="0"/>
          </a:p>
        </p:txBody>
      </p:sp>
      <p:sp>
        <p:nvSpPr>
          <p:cNvPr id="9" name="TextBox 8">
            <a:extLst>
              <a:ext uri="{FF2B5EF4-FFF2-40B4-BE49-F238E27FC236}">
                <a16:creationId xmlns:a16="http://schemas.microsoft.com/office/drawing/2014/main" id="{EEC73147-C1BE-F63A-75C7-132D5E03A88F}"/>
              </a:ext>
            </a:extLst>
          </p:cNvPr>
          <p:cNvSpPr txBox="1"/>
          <p:nvPr/>
        </p:nvSpPr>
        <p:spPr>
          <a:xfrm>
            <a:off x="585898" y="3979147"/>
            <a:ext cx="3534519" cy="2031325"/>
          </a:xfrm>
          <a:prstGeom prst="rect">
            <a:avLst/>
          </a:prstGeom>
          <a:noFill/>
        </p:spPr>
        <p:txBody>
          <a:bodyPr wrap="square">
            <a:spAutoFit/>
          </a:bodyPr>
          <a:lstStyle/>
          <a:p>
            <a:pPr marL="285750" indent="-285750">
              <a:buFont typeface="Arial" panose="020B0604020202020204" pitchFamily="34" charset="0"/>
              <a:buChar char="•"/>
            </a:pPr>
            <a:r>
              <a:rPr lang="en-GB" sz="1800" b="1" dirty="0"/>
              <a:t>Amplitude Entropy</a:t>
            </a:r>
            <a:br>
              <a:rPr lang="en-GB" sz="1800" dirty="0"/>
            </a:br>
            <a:endParaRPr lang="en-GB" sz="1800" dirty="0"/>
          </a:p>
          <a:p>
            <a:pPr marL="285750" indent="-285750">
              <a:buFont typeface="Arial" panose="020B0604020202020204" pitchFamily="34" charset="0"/>
              <a:buChar char="•"/>
            </a:pPr>
            <a:r>
              <a:rPr lang="en-GB" sz="1800" b="1" dirty="0"/>
              <a:t>Flux Entropy</a:t>
            </a:r>
            <a:br>
              <a:rPr lang="en-GB" sz="1800" dirty="0"/>
            </a:br>
            <a:endParaRPr lang="en-GB" sz="1800" dirty="0"/>
          </a:p>
          <a:p>
            <a:pPr marL="285750" indent="-285750">
              <a:buFont typeface="Arial" panose="020B0604020202020204" pitchFamily="34" charset="0"/>
              <a:buChar char="•"/>
            </a:pPr>
            <a:r>
              <a:rPr lang="en-GB" sz="1800" b="1" dirty="0"/>
              <a:t>Harmony Entropy</a:t>
            </a:r>
            <a:br>
              <a:rPr lang="en-GB" sz="1800" dirty="0"/>
            </a:br>
            <a:endParaRPr lang="en-GB" sz="1800" dirty="0"/>
          </a:p>
          <a:p>
            <a:pPr marL="285750" indent="-285750">
              <a:buFont typeface="Arial" panose="020B0604020202020204" pitchFamily="34" charset="0"/>
              <a:buChar char="•"/>
            </a:pPr>
            <a:r>
              <a:rPr lang="en-GB" sz="1800" b="1" dirty="0"/>
              <a:t>Spectral Entropy</a:t>
            </a:r>
            <a:endParaRPr lang="en-RU" dirty="0"/>
          </a:p>
        </p:txBody>
      </p:sp>
    </p:spTree>
    <p:extLst>
      <p:ext uri="{BB962C8B-B14F-4D97-AF65-F5344CB8AC3E}">
        <p14:creationId xmlns:p14="http://schemas.microsoft.com/office/powerpoint/2010/main" val="2992247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AFB1C-9450-7997-4F55-F4D07A2671A6}"/>
            </a:ext>
          </a:extLst>
        </p:cNvPr>
        <p:cNvGrpSpPr/>
        <p:nvPr/>
      </p:nvGrpSpPr>
      <p:grpSpPr>
        <a:xfrm>
          <a:off x="0" y="0"/>
          <a:ext cx="0" cy="0"/>
          <a:chOff x="0" y="0"/>
          <a:chExt cx="0" cy="0"/>
        </a:xfrm>
      </p:grpSpPr>
      <p:sp>
        <p:nvSpPr>
          <p:cNvPr id="2" name="Рисунок 1">
            <a:extLst>
              <a:ext uri="{FF2B5EF4-FFF2-40B4-BE49-F238E27FC236}">
                <a16:creationId xmlns:a16="http://schemas.microsoft.com/office/drawing/2014/main" id="{3D1A67FA-8500-9E7B-D711-CFD848231A13}"/>
              </a:ext>
            </a:extLst>
          </p:cNvPr>
          <p:cNvSpPr>
            <a:spLocks noGrp="1"/>
          </p:cNvSpPr>
          <p:nvPr>
            <p:ph type="pic" sz="quarter" idx="10"/>
          </p:nvPr>
        </p:nvSpPr>
        <p:spPr/>
        <p:txBody>
          <a:bodyPr/>
          <a:lstStyle/>
          <a:p>
            <a:endParaRPr lang="en-RU" dirty="0"/>
          </a:p>
        </p:txBody>
      </p:sp>
      <p:sp>
        <p:nvSpPr>
          <p:cNvPr id="3" name="Заголовок 2">
            <a:extLst>
              <a:ext uri="{FF2B5EF4-FFF2-40B4-BE49-F238E27FC236}">
                <a16:creationId xmlns:a16="http://schemas.microsoft.com/office/drawing/2014/main" id="{CA80EF3E-542D-ECC7-7232-B8E587F5C3BE}"/>
              </a:ext>
            </a:extLst>
          </p:cNvPr>
          <p:cNvSpPr>
            <a:spLocks noGrp="1"/>
          </p:cNvSpPr>
          <p:nvPr>
            <p:ph type="title"/>
          </p:nvPr>
        </p:nvSpPr>
        <p:spPr/>
        <p:txBody>
          <a:bodyPr/>
          <a:lstStyle/>
          <a:p>
            <a:r>
              <a:rPr lang="en-US" dirty="0"/>
              <a:t>Attention</a:t>
            </a:r>
            <a:endParaRPr lang="ru-RU" dirty="0"/>
          </a:p>
        </p:txBody>
      </p:sp>
      <p:sp>
        <p:nvSpPr>
          <p:cNvPr id="4" name="Текст 3">
            <a:extLst>
              <a:ext uri="{FF2B5EF4-FFF2-40B4-BE49-F238E27FC236}">
                <a16:creationId xmlns:a16="http://schemas.microsoft.com/office/drawing/2014/main" id="{EF13185A-949F-09CF-D786-B29690FE3E89}"/>
              </a:ext>
            </a:extLst>
          </p:cNvPr>
          <p:cNvSpPr>
            <a:spLocks noGrp="1"/>
          </p:cNvSpPr>
          <p:nvPr>
            <p:ph type="body" sz="quarter" idx="12"/>
          </p:nvPr>
        </p:nvSpPr>
        <p:spPr>
          <a:xfrm>
            <a:off x="585898" y="2224815"/>
            <a:ext cx="5317946" cy="1754332"/>
          </a:xfrm>
        </p:spPr>
        <p:txBody>
          <a:bodyPr>
            <a:noAutofit/>
          </a:bodyPr>
          <a:lstStyle/>
          <a:p>
            <a:r>
              <a:rPr lang="en-GB" sz="1700" dirty="0"/>
              <a:t>The following slides illustrate how the audio signal is </a:t>
            </a:r>
            <a:r>
              <a:rPr lang="en-GB" sz="1700" dirty="0" err="1"/>
              <a:t>preprocessed</a:t>
            </a:r>
            <a:r>
              <a:rPr lang="en-GB" sz="1700" dirty="0"/>
              <a:t> in different ways before being </a:t>
            </a:r>
            <a:r>
              <a:rPr lang="en-GB" sz="1700" dirty="0" err="1"/>
              <a:t>analyzed</a:t>
            </a:r>
            <a:r>
              <a:rPr lang="en-GB" sz="1700" dirty="0"/>
              <a:t> using permutation entropy and statistical complexity framework.</a:t>
            </a:r>
          </a:p>
        </p:txBody>
      </p:sp>
      <p:sp>
        <p:nvSpPr>
          <p:cNvPr id="5" name="Текст 4">
            <a:extLst>
              <a:ext uri="{FF2B5EF4-FFF2-40B4-BE49-F238E27FC236}">
                <a16:creationId xmlns:a16="http://schemas.microsoft.com/office/drawing/2014/main" id="{3F2A185C-ED11-5F82-4AED-EC7530AAAF60}"/>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0969101C-B6A7-2E46-EA80-F4C191B30CFF}"/>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4D580253-7F50-B14C-CC90-DED5B47E30E3}"/>
              </a:ext>
            </a:extLst>
          </p:cNvPr>
          <p:cNvSpPr>
            <a:spLocks noGrp="1"/>
          </p:cNvSpPr>
          <p:nvPr>
            <p:ph type="body" sz="quarter" idx="15"/>
          </p:nvPr>
        </p:nvSpPr>
        <p:spPr/>
        <p:txBody>
          <a:bodyPr/>
          <a:lstStyle/>
          <a:p>
            <a:r>
              <a:rPr lang="en-US" dirty="0"/>
              <a:t>Chaos in Music</a:t>
            </a:r>
            <a:endParaRPr lang="ru-RU" dirty="0"/>
          </a:p>
        </p:txBody>
      </p:sp>
    </p:spTree>
    <p:extLst>
      <p:ext uri="{BB962C8B-B14F-4D97-AF65-F5344CB8AC3E}">
        <p14:creationId xmlns:p14="http://schemas.microsoft.com/office/powerpoint/2010/main" val="1847003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E5C9D-74D7-CE95-EE79-5BF2D724DAAE}"/>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1547EFAE-464E-1103-346E-DE76DD3D14C8}"/>
              </a:ext>
            </a:extLst>
          </p:cNvPr>
          <p:cNvSpPr>
            <a:spLocks noGrp="1"/>
          </p:cNvSpPr>
          <p:nvPr>
            <p:ph type="title"/>
          </p:nvPr>
        </p:nvSpPr>
        <p:spPr/>
        <p:txBody>
          <a:bodyPr/>
          <a:lstStyle/>
          <a:p>
            <a:r>
              <a:rPr lang="en-GB" dirty="0"/>
              <a:t>Amplitude Entropy</a:t>
            </a:r>
            <a:endParaRPr lang="ru-RU" dirty="0"/>
          </a:p>
        </p:txBody>
      </p:sp>
      <p:sp>
        <p:nvSpPr>
          <p:cNvPr id="4" name="Текст 3">
            <a:extLst>
              <a:ext uri="{FF2B5EF4-FFF2-40B4-BE49-F238E27FC236}">
                <a16:creationId xmlns:a16="http://schemas.microsoft.com/office/drawing/2014/main" id="{32BC8DFD-92D8-8FE0-5C47-5BC93BCAB4A1}"/>
              </a:ext>
            </a:extLst>
          </p:cNvPr>
          <p:cNvSpPr>
            <a:spLocks noGrp="1"/>
          </p:cNvSpPr>
          <p:nvPr>
            <p:ph type="body" sz="quarter" idx="12"/>
          </p:nvPr>
        </p:nvSpPr>
        <p:spPr>
          <a:xfrm flipH="1">
            <a:off x="366713" y="6929639"/>
            <a:ext cx="945974" cy="1004834"/>
          </a:xfrm>
        </p:spPr>
        <p:txBody>
          <a:bodyPr>
            <a:noAutofit/>
          </a:bodyPr>
          <a:lstStyle/>
          <a:p>
            <a:endParaRPr lang="en-GB" sz="1700" dirty="0"/>
          </a:p>
        </p:txBody>
      </p:sp>
      <p:sp>
        <p:nvSpPr>
          <p:cNvPr id="5" name="Текст 4">
            <a:extLst>
              <a:ext uri="{FF2B5EF4-FFF2-40B4-BE49-F238E27FC236}">
                <a16:creationId xmlns:a16="http://schemas.microsoft.com/office/drawing/2014/main" id="{90A7C943-D66D-0117-DA2E-71A3B7BAD5BF}"/>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F509F621-00E4-BA75-6562-E1FB8FAFDA9A}"/>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2EF4AD29-7B6F-B118-0ABA-A84F8AD0214D}"/>
              </a:ext>
            </a:extLst>
          </p:cNvPr>
          <p:cNvSpPr>
            <a:spLocks noGrp="1"/>
          </p:cNvSpPr>
          <p:nvPr>
            <p:ph type="body" sz="quarter" idx="15"/>
          </p:nvPr>
        </p:nvSpPr>
        <p:spPr/>
        <p:txBody>
          <a:bodyPr/>
          <a:lstStyle/>
          <a:p>
            <a:r>
              <a:rPr lang="en-US" dirty="0"/>
              <a:t>Chaos in Music</a:t>
            </a:r>
            <a:endParaRPr lang="ru-RU" dirty="0"/>
          </a:p>
        </p:txBody>
      </p:sp>
      <p:pic>
        <p:nvPicPr>
          <p:cNvPr id="16" name="Picture Placeholder 15">
            <a:extLst>
              <a:ext uri="{FF2B5EF4-FFF2-40B4-BE49-F238E27FC236}">
                <a16:creationId xmlns:a16="http://schemas.microsoft.com/office/drawing/2014/main" id="{E4AE61E2-5372-0AE6-6508-18E04DD11B7C}"/>
              </a:ext>
            </a:extLst>
          </p:cNvPr>
          <p:cNvPicPr preferRelativeResize="0">
            <a:picLocks noGrp="1" noChangeAspect="1"/>
          </p:cNvPicPr>
          <p:nvPr>
            <p:ph type="pic" sz="quarter" idx="10"/>
          </p:nvPr>
        </p:nvPicPr>
        <p:blipFill>
          <a:blip r:embed="rId2"/>
          <a:stretch>
            <a:fillRect/>
          </a:stretch>
        </p:blipFill>
        <p:spPr>
          <a:xfrm>
            <a:off x="6945651" y="1447790"/>
            <a:ext cx="4207590" cy="4739154"/>
          </a:xfrm>
        </p:spPr>
      </p:pic>
      <p:pic>
        <p:nvPicPr>
          <p:cNvPr id="19" name="Picture 18" descr="A mathematical equation with numbers and symbols&#10;&#10;AI-generated content may be incorrect.">
            <a:extLst>
              <a:ext uri="{FF2B5EF4-FFF2-40B4-BE49-F238E27FC236}">
                <a16:creationId xmlns:a16="http://schemas.microsoft.com/office/drawing/2014/main" id="{90602063-951C-05CB-294C-047258B98660}"/>
              </a:ext>
            </a:extLst>
          </p:cNvPr>
          <p:cNvPicPr>
            <a:picLocks noChangeAspect="1"/>
          </p:cNvPicPr>
          <p:nvPr/>
        </p:nvPicPr>
        <p:blipFill>
          <a:blip r:embed="rId3"/>
          <a:stretch>
            <a:fillRect/>
          </a:stretch>
        </p:blipFill>
        <p:spPr>
          <a:xfrm>
            <a:off x="366713" y="2023493"/>
            <a:ext cx="4127500" cy="914400"/>
          </a:xfrm>
          <a:prstGeom prst="rect">
            <a:avLst/>
          </a:prstGeom>
        </p:spPr>
      </p:pic>
      <p:pic>
        <p:nvPicPr>
          <p:cNvPr id="21" name="Picture 20" descr="A math symbols with a white background&#10;&#10;AI-generated content may be incorrect.">
            <a:extLst>
              <a:ext uri="{FF2B5EF4-FFF2-40B4-BE49-F238E27FC236}">
                <a16:creationId xmlns:a16="http://schemas.microsoft.com/office/drawing/2014/main" id="{9ABBD1DB-6986-2DFA-D607-31B7919774A3}"/>
              </a:ext>
            </a:extLst>
          </p:cNvPr>
          <p:cNvPicPr>
            <a:picLocks noChangeAspect="1"/>
          </p:cNvPicPr>
          <p:nvPr/>
        </p:nvPicPr>
        <p:blipFill>
          <a:blip r:embed="rId4"/>
          <a:stretch>
            <a:fillRect/>
          </a:stretch>
        </p:blipFill>
        <p:spPr>
          <a:xfrm>
            <a:off x="545201" y="2937893"/>
            <a:ext cx="3098800" cy="660400"/>
          </a:xfrm>
          <a:prstGeom prst="rect">
            <a:avLst/>
          </a:prstGeom>
        </p:spPr>
      </p:pic>
      <p:pic>
        <p:nvPicPr>
          <p:cNvPr id="23" name="Picture 22" descr="A square root of a mathematical equation&#10;&#10;AI-generated content may be incorrect.">
            <a:extLst>
              <a:ext uri="{FF2B5EF4-FFF2-40B4-BE49-F238E27FC236}">
                <a16:creationId xmlns:a16="http://schemas.microsoft.com/office/drawing/2014/main" id="{D38C2119-C32A-1D4A-7731-FF3BDBB3AD1A}"/>
              </a:ext>
            </a:extLst>
          </p:cNvPr>
          <p:cNvPicPr>
            <a:picLocks noChangeAspect="1"/>
          </p:cNvPicPr>
          <p:nvPr/>
        </p:nvPicPr>
        <p:blipFill>
          <a:blip r:embed="rId5"/>
          <a:stretch>
            <a:fillRect/>
          </a:stretch>
        </p:blipFill>
        <p:spPr>
          <a:xfrm>
            <a:off x="666285" y="3598293"/>
            <a:ext cx="4207590" cy="660400"/>
          </a:xfrm>
          <a:prstGeom prst="rect">
            <a:avLst/>
          </a:prstGeom>
        </p:spPr>
      </p:pic>
      <p:pic>
        <p:nvPicPr>
          <p:cNvPr id="25" name="Picture 24" descr="A mathematical equation with numbers and symbols&#10;&#10;AI-generated content may be incorrect.">
            <a:extLst>
              <a:ext uri="{FF2B5EF4-FFF2-40B4-BE49-F238E27FC236}">
                <a16:creationId xmlns:a16="http://schemas.microsoft.com/office/drawing/2014/main" id="{9B9A48B7-93C1-D741-243C-0D25013FB597}"/>
              </a:ext>
            </a:extLst>
          </p:cNvPr>
          <p:cNvPicPr>
            <a:picLocks noChangeAspect="1"/>
          </p:cNvPicPr>
          <p:nvPr/>
        </p:nvPicPr>
        <p:blipFill>
          <a:blip r:embed="rId6"/>
          <a:stretch>
            <a:fillRect/>
          </a:stretch>
        </p:blipFill>
        <p:spPr>
          <a:xfrm>
            <a:off x="666285" y="4311371"/>
            <a:ext cx="3190437" cy="926256"/>
          </a:xfrm>
          <a:prstGeom prst="rect">
            <a:avLst/>
          </a:prstGeom>
        </p:spPr>
      </p:pic>
      <p:pic>
        <p:nvPicPr>
          <p:cNvPr id="27" name="Picture 26" descr="A black and white math equation&#10;&#10;AI-generated content may be incorrect.">
            <a:extLst>
              <a:ext uri="{FF2B5EF4-FFF2-40B4-BE49-F238E27FC236}">
                <a16:creationId xmlns:a16="http://schemas.microsoft.com/office/drawing/2014/main" id="{091153FA-A4B1-66C4-D8D5-36A135747302}"/>
              </a:ext>
            </a:extLst>
          </p:cNvPr>
          <p:cNvPicPr>
            <a:picLocks noChangeAspect="1"/>
          </p:cNvPicPr>
          <p:nvPr/>
        </p:nvPicPr>
        <p:blipFill>
          <a:blip r:embed="rId7"/>
          <a:stretch>
            <a:fillRect/>
          </a:stretch>
        </p:blipFill>
        <p:spPr>
          <a:xfrm>
            <a:off x="545201" y="5290305"/>
            <a:ext cx="3168054" cy="587022"/>
          </a:xfrm>
          <a:prstGeom prst="rect">
            <a:avLst/>
          </a:prstGeom>
        </p:spPr>
      </p:pic>
    </p:spTree>
    <p:extLst>
      <p:ext uri="{BB962C8B-B14F-4D97-AF65-F5344CB8AC3E}">
        <p14:creationId xmlns:p14="http://schemas.microsoft.com/office/powerpoint/2010/main" val="1501549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12645-E968-22D2-EBF4-FCE8233F4E4B}"/>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2C835BE7-D791-C788-8416-578EE54EECD7}"/>
              </a:ext>
            </a:extLst>
          </p:cNvPr>
          <p:cNvSpPr>
            <a:spLocks noGrp="1"/>
          </p:cNvSpPr>
          <p:nvPr>
            <p:ph type="title"/>
          </p:nvPr>
        </p:nvSpPr>
        <p:spPr/>
        <p:txBody>
          <a:bodyPr/>
          <a:lstStyle/>
          <a:p>
            <a:r>
              <a:rPr lang="en-GB" b="1" dirty="0"/>
              <a:t>Flux Entropy</a:t>
            </a:r>
            <a:endParaRPr lang="ru-RU" dirty="0"/>
          </a:p>
        </p:txBody>
      </p:sp>
      <p:sp>
        <p:nvSpPr>
          <p:cNvPr id="4" name="Текст 3">
            <a:extLst>
              <a:ext uri="{FF2B5EF4-FFF2-40B4-BE49-F238E27FC236}">
                <a16:creationId xmlns:a16="http://schemas.microsoft.com/office/drawing/2014/main" id="{FFE56842-B827-8C2F-B115-727ED463D23F}"/>
              </a:ext>
            </a:extLst>
          </p:cNvPr>
          <p:cNvSpPr>
            <a:spLocks noGrp="1"/>
          </p:cNvSpPr>
          <p:nvPr>
            <p:ph type="body" sz="quarter" idx="12"/>
          </p:nvPr>
        </p:nvSpPr>
        <p:spPr>
          <a:xfrm flipH="1">
            <a:off x="450746" y="5772897"/>
            <a:ext cx="945974" cy="1004834"/>
          </a:xfrm>
        </p:spPr>
        <p:txBody>
          <a:bodyPr>
            <a:noAutofit/>
          </a:bodyPr>
          <a:lstStyle/>
          <a:p>
            <a:endParaRPr lang="en-GB" sz="1700" dirty="0"/>
          </a:p>
        </p:txBody>
      </p:sp>
      <p:sp>
        <p:nvSpPr>
          <p:cNvPr id="5" name="Текст 4">
            <a:extLst>
              <a:ext uri="{FF2B5EF4-FFF2-40B4-BE49-F238E27FC236}">
                <a16:creationId xmlns:a16="http://schemas.microsoft.com/office/drawing/2014/main" id="{CE71B1B0-0AA8-FB9D-8E72-BD6CE71096C9}"/>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E8AC1568-F8B3-09AD-0468-B6AF2D1B4CDE}"/>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C0C02FC6-FB3B-96E6-68DA-19F8BA361140}"/>
              </a:ext>
            </a:extLst>
          </p:cNvPr>
          <p:cNvSpPr>
            <a:spLocks noGrp="1"/>
          </p:cNvSpPr>
          <p:nvPr>
            <p:ph type="body" sz="quarter" idx="15"/>
          </p:nvPr>
        </p:nvSpPr>
        <p:spPr/>
        <p:txBody>
          <a:bodyPr/>
          <a:lstStyle/>
          <a:p>
            <a:r>
              <a:rPr lang="en-US" dirty="0"/>
              <a:t>Chaos in Music</a:t>
            </a:r>
            <a:endParaRPr lang="ru-RU" dirty="0"/>
          </a:p>
        </p:txBody>
      </p:sp>
      <p:pic>
        <p:nvPicPr>
          <p:cNvPr id="17" name="Picture Placeholder 16" descr="A group of blue lines&#10;&#10;AI-generated content may be incorrect.">
            <a:extLst>
              <a:ext uri="{FF2B5EF4-FFF2-40B4-BE49-F238E27FC236}">
                <a16:creationId xmlns:a16="http://schemas.microsoft.com/office/drawing/2014/main" id="{421CE27A-A25B-02D1-FCB0-265ED6A5B423}"/>
              </a:ext>
            </a:extLst>
          </p:cNvPr>
          <p:cNvPicPr>
            <a:picLocks noGrp="1" noChangeAspect="1"/>
          </p:cNvPicPr>
          <p:nvPr>
            <p:ph type="pic" sz="quarter" idx="10"/>
          </p:nvPr>
        </p:nvPicPr>
        <p:blipFill>
          <a:blip r:embed="rId2"/>
          <a:stretch>
            <a:fillRect/>
          </a:stretch>
        </p:blipFill>
        <p:spPr>
          <a:xfrm>
            <a:off x="7730670" y="1447790"/>
            <a:ext cx="4010584" cy="4666728"/>
          </a:xfrm>
        </p:spPr>
      </p:pic>
      <p:pic>
        <p:nvPicPr>
          <p:cNvPr id="19" name="Picture 18" descr="A chart with a number of numbers&#10;&#10;AI-generated content may be incorrect.">
            <a:extLst>
              <a:ext uri="{FF2B5EF4-FFF2-40B4-BE49-F238E27FC236}">
                <a16:creationId xmlns:a16="http://schemas.microsoft.com/office/drawing/2014/main" id="{958F6382-ACC0-2930-C7B5-BDEE68320FA4}"/>
              </a:ext>
            </a:extLst>
          </p:cNvPr>
          <p:cNvPicPr>
            <a:picLocks noChangeAspect="1"/>
          </p:cNvPicPr>
          <p:nvPr/>
        </p:nvPicPr>
        <p:blipFill>
          <a:blip r:embed="rId3"/>
          <a:stretch>
            <a:fillRect/>
          </a:stretch>
        </p:blipFill>
        <p:spPr>
          <a:xfrm>
            <a:off x="3648410" y="2115204"/>
            <a:ext cx="3761705" cy="3767305"/>
          </a:xfrm>
          <a:prstGeom prst="rect">
            <a:avLst/>
          </a:prstGeom>
        </p:spPr>
      </p:pic>
      <p:cxnSp>
        <p:nvCxnSpPr>
          <p:cNvPr id="21" name="Straight Arrow Connector 20">
            <a:extLst>
              <a:ext uri="{FF2B5EF4-FFF2-40B4-BE49-F238E27FC236}">
                <a16:creationId xmlns:a16="http://schemas.microsoft.com/office/drawing/2014/main" id="{7B84C90B-968A-3320-B2BF-8A10B1BDD456}"/>
              </a:ext>
            </a:extLst>
          </p:cNvPr>
          <p:cNvCxnSpPr>
            <a:cxnSpLocks/>
            <a:stCxn id="19" idx="3"/>
          </p:cNvCxnSpPr>
          <p:nvPr/>
        </p:nvCxnSpPr>
        <p:spPr>
          <a:xfrm flipV="1">
            <a:off x="7410115" y="2616911"/>
            <a:ext cx="1715850" cy="138194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A black text on a white background&#10;&#10;AI-generated content may be incorrect.">
            <a:extLst>
              <a:ext uri="{FF2B5EF4-FFF2-40B4-BE49-F238E27FC236}">
                <a16:creationId xmlns:a16="http://schemas.microsoft.com/office/drawing/2014/main" id="{5B533165-8465-31CB-0BF1-3300F5B4A417}"/>
              </a:ext>
            </a:extLst>
          </p:cNvPr>
          <p:cNvPicPr>
            <a:picLocks noChangeAspect="1"/>
          </p:cNvPicPr>
          <p:nvPr/>
        </p:nvPicPr>
        <p:blipFill>
          <a:blip r:embed="rId4"/>
          <a:stretch>
            <a:fillRect/>
          </a:stretch>
        </p:blipFill>
        <p:spPr>
          <a:xfrm>
            <a:off x="330023" y="2636553"/>
            <a:ext cx="3318387" cy="746637"/>
          </a:xfrm>
          <a:prstGeom prst="rect">
            <a:avLst/>
          </a:prstGeom>
        </p:spPr>
      </p:pic>
      <p:sp>
        <p:nvSpPr>
          <p:cNvPr id="25" name="TextBox 24">
            <a:extLst>
              <a:ext uri="{FF2B5EF4-FFF2-40B4-BE49-F238E27FC236}">
                <a16:creationId xmlns:a16="http://schemas.microsoft.com/office/drawing/2014/main" id="{9D575831-ECB2-8C0D-849E-3519867CD921}"/>
              </a:ext>
            </a:extLst>
          </p:cNvPr>
          <p:cNvSpPr txBox="1"/>
          <p:nvPr/>
        </p:nvSpPr>
        <p:spPr>
          <a:xfrm>
            <a:off x="330022" y="2599546"/>
            <a:ext cx="479618" cy="246221"/>
          </a:xfrm>
          <a:prstGeom prst="rect">
            <a:avLst/>
          </a:prstGeom>
          <a:noFill/>
        </p:spPr>
        <p:txBody>
          <a:bodyPr wrap="none" rtlCol="0">
            <a:spAutoFit/>
          </a:bodyPr>
          <a:lstStyle/>
          <a:p>
            <a:pPr algn="l"/>
            <a:r>
              <a:rPr lang="en-RU" sz="1000" b="1" dirty="0">
                <a:latin typeface="HSE Sans" panose="02000000000000000000" pitchFamily="2" charset="0"/>
              </a:rPr>
              <a:t>STFT</a:t>
            </a:r>
            <a:endParaRPr lang="en-RU" sz="1000" dirty="0">
              <a:latin typeface="HSE Sans" panose="02000000000000000000" pitchFamily="2" charset="0"/>
            </a:endParaRPr>
          </a:p>
        </p:txBody>
      </p:sp>
      <p:pic>
        <p:nvPicPr>
          <p:cNvPr id="27" name="Picture 26" descr="A black rectangular object with black text&#10;&#10;AI-generated content may be incorrect.">
            <a:extLst>
              <a:ext uri="{FF2B5EF4-FFF2-40B4-BE49-F238E27FC236}">
                <a16:creationId xmlns:a16="http://schemas.microsoft.com/office/drawing/2014/main" id="{2EE4A017-CD79-7F1C-6F31-DF696065EA57}"/>
              </a:ext>
            </a:extLst>
          </p:cNvPr>
          <p:cNvPicPr>
            <a:picLocks noChangeAspect="1"/>
          </p:cNvPicPr>
          <p:nvPr/>
        </p:nvPicPr>
        <p:blipFill>
          <a:blip r:embed="rId5"/>
          <a:stretch>
            <a:fillRect/>
          </a:stretch>
        </p:blipFill>
        <p:spPr>
          <a:xfrm>
            <a:off x="330023" y="3346536"/>
            <a:ext cx="2197569" cy="368935"/>
          </a:xfrm>
          <a:prstGeom prst="rect">
            <a:avLst/>
          </a:prstGeom>
        </p:spPr>
      </p:pic>
      <p:pic>
        <p:nvPicPr>
          <p:cNvPr id="29" name="Picture 28" descr="A black text on a white background&#10;&#10;AI-generated content may be incorrect.">
            <a:extLst>
              <a:ext uri="{FF2B5EF4-FFF2-40B4-BE49-F238E27FC236}">
                <a16:creationId xmlns:a16="http://schemas.microsoft.com/office/drawing/2014/main" id="{320D72F3-DAE8-6A40-60DF-966E0D4F1A97}"/>
              </a:ext>
            </a:extLst>
          </p:cNvPr>
          <p:cNvPicPr>
            <a:picLocks noChangeAspect="1"/>
          </p:cNvPicPr>
          <p:nvPr/>
        </p:nvPicPr>
        <p:blipFill>
          <a:blip r:embed="rId6"/>
          <a:stretch>
            <a:fillRect/>
          </a:stretch>
        </p:blipFill>
        <p:spPr>
          <a:xfrm>
            <a:off x="330022" y="3794927"/>
            <a:ext cx="3224363" cy="618065"/>
          </a:xfrm>
          <a:prstGeom prst="rect">
            <a:avLst/>
          </a:prstGeom>
        </p:spPr>
      </p:pic>
      <p:pic>
        <p:nvPicPr>
          <p:cNvPr id="31" name="Picture 30" descr="A mathematical equation with square and triangle symbols&#10;&#10;AI-generated content may be incorrect.">
            <a:extLst>
              <a:ext uri="{FF2B5EF4-FFF2-40B4-BE49-F238E27FC236}">
                <a16:creationId xmlns:a16="http://schemas.microsoft.com/office/drawing/2014/main" id="{4E0450EC-9645-362C-9482-430F5A9E2436}"/>
              </a:ext>
            </a:extLst>
          </p:cNvPr>
          <p:cNvPicPr>
            <a:picLocks noChangeAspect="1"/>
          </p:cNvPicPr>
          <p:nvPr/>
        </p:nvPicPr>
        <p:blipFill>
          <a:blip r:embed="rId7"/>
          <a:stretch>
            <a:fillRect/>
          </a:stretch>
        </p:blipFill>
        <p:spPr>
          <a:xfrm>
            <a:off x="330022" y="4425454"/>
            <a:ext cx="2645060" cy="724554"/>
          </a:xfrm>
          <a:prstGeom prst="rect">
            <a:avLst/>
          </a:prstGeom>
        </p:spPr>
      </p:pic>
      <p:sp>
        <p:nvSpPr>
          <p:cNvPr id="32" name="TextBox 31">
            <a:extLst>
              <a:ext uri="{FF2B5EF4-FFF2-40B4-BE49-F238E27FC236}">
                <a16:creationId xmlns:a16="http://schemas.microsoft.com/office/drawing/2014/main" id="{56FF654B-672F-1E7C-8675-D60B29B200E6}"/>
              </a:ext>
            </a:extLst>
          </p:cNvPr>
          <p:cNvSpPr txBox="1"/>
          <p:nvPr/>
        </p:nvSpPr>
        <p:spPr>
          <a:xfrm>
            <a:off x="330022" y="2237277"/>
            <a:ext cx="2284600" cy="353943"/>
          </a:xfrm>
          <a:prstGeom prst="rect">
            <a:avLst/>
          </a:prstGeom>
          <a:noFill/>
        </p:spPr>
        <p:txBody>
          <a:bodyPr wrap="none" rtlCol="0">
            <a:spAutoFit/>
          </a:bodyPr>
          <a:lstStyle/>
          <a:p>
            <a:pPr algn="l"/>
            <a:r>
              <a:rPr lang="en-RU" sz="1700" dirty="0">
                <a:latin typeface="HSE Sans" panose="02000000000000000000" pitchFamily="2" charset="0"/>
              </a:rPr>
              <a:t>Formulas for each step</a:t>
            </a:r>
          </a:p>
        </p:txBody>
      </p:sp>
      <p:cxnSp>
        <p:nvCxnSpPr>
          <p:cNvPr id="34" name="Straight Arrow Connector 33">
            <a:extLst>
              <a:ext uri="{FF2B5EF4-FFF2-40B4-BE49-F238E27FC236}">
                <a16:creationId xmlns:a16="http://schemas.microsoft.com/office/drawing/2014/main" id="{D05F85DB-F1F6-ECD5-BE44-A1BB9596E6A4}"/>
              </a:ext>
            </a:extLst>
          </p:cNvPr>
          <p:cNvCxnSpPr>
            <a:cxnSpLocks/>
          </p:cNvCxnSpPr>
          <p:nvPr/>
        </p:nvCxnSpPr>
        <p:spPr>
          <a:xfrm>
            <a:off x="569831" y="2845767"/>
            <a:ext cx="0" cy="134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815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0CC11-084C-5879-1299-E83F1F99CDCD}"/>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08F87534-7796-0261-8B4A-BDD51BA73312}"/>
              </a:ext>
            </a:extLst>
          </p:cNvPr>
          <p:cNvSpPr>
            <a:spLocks noGrp="1"/>
          </p:cNvSpPr>
          <p:nvPr>
            <p:ph type="title"/>
          </p:nvPr>
        </p:nvSpPr>
        <p:spPr/>
        <p:txBody>
          <a:bodyPr/>
          <a:lstStyle/>
          <a:p>
            <a:r>
              <a:rPr lang="en-GB" dirty="0"/>
              <a:t>Harmony Entropy</a:t>
            </a:r>
            <a:endParaRPr lang="ru-RU" dirty="0"/>
          </a:p>
        </p:txBody>
      </p:sp>
      <p:sp>
        <p:nvSpPr>
          <p:cNvPr id="4" name="Текст 3">
            <a:extLst>
              <a:ext uri="{FF2B5EF4-FFF2-40B4-BE49-F238E27FC236}">
                <a16:creationId xmlns:a16="http://schemas.microsoft.com/office/drawing/2014/main" id="{EC2D1D52-9B6A-C422-9672-07642C04D416}"/>
              </a:ext>
            </a:extLst>
          </p:cNvPr>
          <p:cNvSpPr>
            <a:spLocks noGrp="1"/>
          </p:cNvSpPr>
          <p:nvPr>
            <p:ph type="body" sz="quarter" idx="12"/>
          </p:nvPr>
        </p:nvSpPr>
        <p:spPr>
          <a:xfrm flipH="1">
            <a:off x="366713" y="6929639"/>
            <a:ext cx="945974" cy="1004834"/>
          </a:xfrm>
        </p:spPr>
        <p:txBody>
          <a:bodyPr>
            <a:noAutofit/>
          </a:bodyPr>
          <a:lstStyle/>
          <a:p>
            <a:endParaRPr lang="en-GB" sz="1700" dirty="0"/>
          </a:p>
        </p:txBody>
      </p:sp>
      <p:sp>
        <p:nvSpPr>
          <p:cNvPr id="5" name="Текст 4">
            <a:extLst>
              <a:ext uri="{FF2B5EF4-FFF2-40B4-BE49-F238E27FC236}">
                <a16:creationId xmlns:a16="http://schemas.microsoft.com/office/drawing/2014/main" id="{44652A88-7F3D-9755-3439-FB6A0FD55BA2}"/>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9DFBE628-6E9E-827A-F3A2-0AE6F7C5CCE9}"/>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78C3BEE0-00A1-8020-EBB8-8AB0D94D1AA2}"/>
              </a:ext>
            </a:extLst>
          </p:cNvPr>
          <p:cNvSpPr>
            <a:spLocks noGrp="1"/>
          </p:cNvSpPr>
          <p:nvPr>
            <p:ph type="body" sz="quarter" idx="15"/>
          </p:nvPr>
        </p:nvSpPr>
        <p:spPr/>
        <p:txBody>
          <a:bodyPr/>
          <a:lstStyle/>
          <a:p>
            <a:r>
              <a:rPr lang="en-US" dirty="0"/>
              <a:t>Chaos in Music</a:t>
            </a:r>
            <a:endParaRPr lang="ru-RU" dirty="0"/>
          </a:p>
        </p:txBody>
      </p:sp>
      <p:pic>
        <p:nvPicPr>
          <p:cNvPr id="30" name="Picture Placeholder 29" descr="A blue sound wave with white text&#10;&#10;AI-generated content may be incorrect.">
            <a:extLst>
              <a:ext uri="{FF2B5EF4-FFF2-40B4-BE49-F238E27FC236}">
                <a16:creationId xmlns:a16="http://schemas.microsoft.com/office/drawing/2014/main" id="{BC923408-D1AE-7887-AC75-09271295CFF5}"/>
              </a:ext>
            </a:extLst>
          </p:cNvPr>
          <p:cNvPicPr>
            <a:picLocks noGrp="1" noChangeAspect="1"/>
          </p:cNvPicPr>
          <p:nvPr>
            <p:ph type="pic" sz="quarter" idx="10"/>
          </p:nvPr>
        </p:nvPicPr>
        <p:blipFill>
          <a:blip r:embed="rId2"/>
          <a:stretch>
            <a:fillRect/>
          </a:stretch>
        </p:blipFill>
        <p:spPr>
          <a:xfrm>
            <a:off x="6571590" y="1447790"/>
            <a:ext cx="4543732" cy="2643550"/>
          </a:xfrm>
        </p:spPr>
      </p:pic>
      <p:pic>
        <p:nvPicPr>
          <p:cNvPr id="32" name="Picture 31" descr="A close-up of a graph&#10;&#10;AI-generated content may be incorrect.">
            <a:extLst>
              <a:ext uri="{FF2B5EF4-FFF2-40B4-BE49-F238E27FC236}">
                <a16:creationId xmlns:a16="http://schemas.microsoft.com/office/drawing/2014/main" id="{459BA055-751D-1C0B-50AE-31F999D05B9F}"/>
              </a:ext>
            </a:extLst>
          </p:cNvPr>
          <p:cNvPicPr>
            <a:picLocks noChangeAspect="1"/>
          </p:cNvPicPr>
          <p:nvPr/>
        </p:nvPicPr>
        <p:blipFill>
          <a:blip r:embed="rId3"/>
          <a:stretch>
            <a:fillRect/>
          </a:stretch>
        </p:blipFill>
        <p:spPr>
          <a:xfrm>
            <a:off x="6695768" y="3967995"/>
            <a:ext cx="4419554" cy="2264216"/>
          </a:xfrm>
          <a:prstGeom prst="rect">
            <a:avLst/>
          </a:prstGeom>
        </p:spPr>
      </p:pic>
      <p:pic>
        <p:nvPicPr>
          <p:cNvPr id="36" name="Picture 35" descr="A black text with a plus and a cross&#10;&#10;AI-generated content may be incorrect.">
            <a:extLst>
              <a:ext uri="{FF2B5EF4-FFF2-40B4-BE49-F238E27FC236}">
                <a16:creationId xmlns:a16="http://schemas.microsoft.com/office/drawing/2014/main" id="{13EA3637-A117-411A-3A3F-B2E1105E8661}"/>
              </a:ext>
            </a:extLst>
          </p:cNvPr>
          <p:cNvPicPr>
            <a:picLocks noChangeAspect="1"/>
          </p:cNvPicPr>
          <p:nvPr/>
        </p:nvPicPr>
        <p:blipFill>
          <a:blip r:embed="rId4"/>
          <a:stretch>
            <a:fillRect/>
          </a:stretch>
        </p:blipFill>
        <p:spPr>
          <a:xfrm>
            <a:off x="585898" y="3125679"/>
            <a:ext cx="5130800" cy="774700"/>
          </a:xfrm>
          <a:prstGeom prst="rect">
            <a:avLst/>
          </a:prstGeom>
        </p:spPr>
      </p:pic>
      <p:sp>
        <p:nvSpPr>
          <p:cNvPr id="37" name="TextBox 36">
            <a:extLst>
              <a:ext uri="{FF2B5EF4-FFF2-40B4-BE49-F238E27FC236}">
                <a16:creationId xmlns:a16="http://schemas.microsoft.com/office/drawing/2014/main" id="{C66F9F99-EC99-48AF-F3EE-4F8AB45ADF0E}"/>
              </a:ext>
            </a:extLst>
          </p:cNvPr>
          <p:cNvSpPr txBox="1"/>
          <p:nvPr/>
        </p:nvSpPr>
        <p:spPr>
          <a:xfrm>
            <a:off x="585898" y="2715776"/>
            <a:ext cx="2068195" cy="353943"/>
          </a:xfrm>
          <a:prstGeom prst="rect">
            <a:avLst/>
          </a:prstGeom>
          <a:noFill/>
        </p:spPr>
        <p:txBody>
          <a:bodyPr wrap="none" rtlCol="0">
            <a:spAutoFit/>
          </a:bodyPr>
          <a:lstStyle/>
          <a:p>
            <a:pPr algn="l"/>
            <a:r>
              <a:rPr lang="en-RU" sz="1700" dirty="0">
                <a:latin typeface="HSE Sans" panose="02000000000000000000" pitchFamily="2" charset="0"/>
              </a:rPr>
              <a:t>Formula for this step</a:t>
            </a:r>
          </a:p>
        </p:txBody>
      </p:sp>
    </p:spTree>
    <p:extLst>
      <p:ext uri="{BB962C8B-B14F-4D97-AF65-F5344CB8AC3E}">
        <p14:creationId xmlns:p14="http://schemas.microsoft.com/office/powerpoint/2010/main" val="2354789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05543-4402-F645-FE0F-DAEA46CA2EFA}"/>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49A33764-FC86-DF28-639A-9FB1E227AFF5}"/>
              </a:ext>
            </a:extLst>
          </p:cNvPr>
          <p:cNvSpPr>
            <a:spLocks noGrp="1"/>
          </p:cNvSpPr>
          <p:nvPr>
            <p:ph type="title"/>
          </p:nvPr>
        </p:nvSpPr>
        <p:spPr/>
        <p:txBody>
          <a:bodyPr/>
          <a:lstStyle/>
          <a:p>
            <a:r>
              <a:rPr lang="en-GB" dirty="0"/>
              <a:t>Harmony Entropy</a:t>
            </a:r>
            <a:endParaRPr lang="ru-RU" dirty="0"/>
          </a:p>
        </p:txBody>
      </p:sp>
      <p:sp>
        <p:nvSpPr>
          <p:cNvPr id="4" name="Текст 3">
            <a:extLst>
              <a:ext uri="{FF2B5EF4-FFF2-40B4-BE49-F238E27FC236}">
                <a16:creationId xmlns:a16="http://schemas.microsoft.com/office/drawing/2014/main" id="{5A081BBA-1519-7F8E-1D3A-27FDC3D0B692}"/>
              </a:ext>
            </a:extLst>
          </p:cNvPr>
          <p:cNvSpPr>
            <a:spLocks noGrp="1"/>
          </p:cNvSpPr>
          <p:nvPr>
            <p:ph type="body" sz="quarter" idx="12"/>
          </p:nvPr>
        </p:nvSpPr>
        <p:spPr>
          <a:xfrm flipH="1">
            <a:off x="366713" y="6929639"/>
            <a:ext cx="945974" cy="1004834"/>
          </a:xfrm>
        </p:spPr>
        <p:txBody>
          <a:bodyPr>
            <a:noAutofit/>
          </a:bodyPr>
          <a:lstStyle/>
          <a:p>
            <a:endParaRPr lang="en-GB" sz="1700" dirty="0"/>
          </a:p>
        </p:txBody>
      </p:sp>
      <p:sp>
        <p:nvSpPr>
          <p:cNvPr id="5" name="Текст 4">
            <a:extLst>
              <a:ext uri="{FF2B5EF4-FFF2-40B4-BE49-F238E27FC236}">
                <a16:creationId xmlns:a16="http://schemas.microsoft.com/office/drawing/2014/main" id="{1F763A97-6C44-C8E0-304D-7F383F47633B}"/>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F36F56AD-CB34-46B9-B1B0-1EEBECE864C2}"/>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816B038B-CD12-FC78-2444-B7660CD2CBD4}"/>
              </a:ext>
            </a:extLst>
          </p:cNvPr>
          <p:cNvSpPr>
            <a:spLocks noGrp="1"/>
          </p:cNvSpPr>
          <p:nvPr>
            <p:ph type="body" sz="quarter" idx="15"/>
          </p:nvPr>
        </p:nvSpPr>
        <p:spPr/>
        <p:txBody>
          <a:bodyPr/>
          <a:lstStyle/>
          <a:p>
            <a:r>
              <a:rPr lang="en-US" dirty="0"/>
              <a:t>Chaos in Music</a:t>
            </a:r>
            <a:endParaRPr lang="ru-RU" dirty="0"/>
          </a:p>
        </p:txBody>
      </p:sp>
      <p:sp>
        <p:nvSpPr>
          <p:cNvPr id="34" name="TextBox 33">
            <a:extLst>
              <a:ext uri="{FF2B5EF4-FFF2-40B4-BE49-F238E27FC236}">
                <a16:creationId xmlns:a16="http://schemas.microsoft.com/office/drawing/2014/main" id="{1E642DF7-C8C0-4BB7-953F-AC03D69D3D8E}"/>
              </a:ext>
            </a:extLst>
          </p:cNvPr>
          <p:cNvSpPr txBox="1"/>
          <p:nvPr/>
        </p:nvSpPr>
        <p:spPr>
          <a:xfrm>
            <a:off x="3048000" y="10263882"/>
            <a:ext cx="6096000" cy="369332"/>
          </a:xfrm>
          <a:prstGeom prst="rect">
            <a:avLst/>
          </a:prstGeom>
          <a:noFill/>
        </p:spPr>
        <p:txBody>
          <a:bodyPr wrap="square">
            <a:spAutoFit/>
          </a:bodyPr>
          <a:lstStyle/>
          <a:p>
            <a:endParaRPr lang="en-RU" dirty="0"/>
          </a:p>
        </p:txBody>
      </p:sp>
      <p:pic>
        <p:nvPicPr>
          <p:cNvPr id="10" name="Picture Placeholder 9" descr="A close-up of a screen&#10;&#10;AI-generated content may be incorrect.">
            <a:extLst>
              <a:ext uri="{FF2B5EF4-FFF2-40B4-BE49-F238E27FC236}">
                <a16:creationId xmlns:a16="http://schemas.microsoft.com/office/drawing/2014/main" id="{8FCF0AB5-85CC-995C-5506-5C7C84F3F85A}"/>
              </a:ext>
            </a:extLst>
          </p:cNvPr>
          <p:cNvPicPr>
            <a:picLocks noGrp="1" noChangeAspect="1"/>
          </p:cNvPicPr>
          <p:nvPr>
            <p:ph type="pic" sz="quarter" idx="10"/>
          </p:nvPr>
        </p:nvPicPr>
        <p:blipFill>
          <a:blip r:embed="rId2"/>
          <a:stretch>
            <a:fillRect/>
          </a:stretch>
        </p:blipFill>
        <p:spPr>
          <a:xfrm>
            <a:off x="4716093" y="1940909"/>
            <a:ext cx="7227797" cy="4205142"/>
          </a:xfrm>
        </p:spPr>
      </p:pic>
      <p:sp>
        <p:nvSpPr>
          <p:cNvPr id="13" name="TextBox 12">
            <a:extLst>
              <a:ext uri="{FF2B5EF4-FFF2-40B4-BE49-F238E27FC236}">
                <a16:creationId xmlns:a16="http://schemas.microsoft.com/office/drawing/2014/main" id="{D70F45EC-5376-CBDF-36A6-04FA8E72C8B0}"/>
              </a:ext>
            </a:extLst>
          </p:cNvPr>
          <p:cNvSpPr txBox="1"/>
          <p:nvPr/>
        </p:nvSpPr>
        <p:spPr>
          <a:xfrm>
            <a:off x="585898" y="2694992"/>
            <a:ext cx="2157963" cy="353943"/>
          </a:xfrm>
          <a:prstGeom prst="rect">
            <a:avLst/>
          </a:prstGeom>
          <a:noFill/>
        </p:spPr>
        <p:txBody>
          <a:bodyPr wrap="none" rtlCol="0">
            <a:spAutoFit/>
          </a:bodyPr>
          <a:lstStyle/>
          <a:p>
            <a:pPr algn="l"/>
            <a:r>
              <a:rPr lang="en-RU" sz="1700" dirty="0">
                <a:latin typeface="HSE Sans" panose="02000000000000000000" pitchFamily="2" charset="0"/>
              </a:rPr>
              <a:t>Formulas for this step</a:t>
            </a:r>
          </a:p>
        </p:txBody>
      </p:sp>
      <p:pic>
        <p:nvPicPr>
          <p:cNvPr id="15" name="Picture 14" descr="A black and white math symbol&#10;&#10;AI-generated content may be incorrect.">
            <a:extLst>
              <a:ext uri="{FF2B5EF4-FFF2-40B4-BE49-F238E27FC236}">
                <a16:creationId xmlns:a16="http://schemas.microsoft.com/office/drawing/2014/main" id="{AC901CD9-06E9-8FCC-B69D-7B6E09C54C3F}"/>
              </a:ext>
            </a:extLst>
          </p:cNvPr>
          <p:cNvPicPr>
            <a:picLocks noChangeAspect="1"/>
          </p:cNvPicPr>
          <p:nvPr/>
        </p:nvPicPr>
        <p:blipFill>
          <a:blip r:embed="rId3"/>
          <a:stretch>
            <a:fillRect/>
          </a:stretch>
        </p:blipFill>
        <p:spPr>
          <a:xfrm>
            <a:off x="585898" y="3268780"/>
            <a:ext cx="3982907" cy="774700"/>
          </a:xfrm>
          <a:prstGeom prst="rect">
            <a:avLst/>
          </a:prstGeom>
        </p:spPr>
      </p:pic>
      <p:pic>
        <p:nvPicPr>
          <p:cNvPr id="17" name="Picture 16" descr="A cartoon character sitting on the ground&#10;&#10;AI-generated content may be incorrect.">
            <a:extLst>
              <a:ext uri="{FF2B5EF4-FFF2-40B4-BE49-F238E27FC236}">
                <a16:creationId xmlns:a16="http://schemas.microsoft.com/office/drawing/2014/main" id="{F271179D-8DCB-E00C-0DF5-A3A7D5957804}"/>
              </a:ext>
            </a:extLst>
          </p:cNvPr>
          <p:cNvPicPr>
            <a:picLocks noChangeAspect="1"/>
          </p:cNvPicPr>
          <p:nvPr/>
        </p:nvPicPr>
        <p:blipFill>
          <a:blip r:embed="rId4"/>
          <a:stretch>
            <a:fillRect/>
          </a:stretch>
        </p:blipFill>
        <p:spPr>
          <a:xfrm flipH="1">
            <a:off x="1312687" y="4542503"/>
            <a:ext cx="1901825" cy="1580606"/>
          </a:xfrm>
          <a:prstGeom prst="rect">
            <a:avLst/>
          </a:prstGeom>
        </p:spPr>
      </p:pic>
    </p:spTree>
    <p:extLst>
      <p:ext uri="{BB962C8B-B14F-4D97-AF65-F5344CB8AC3E}">
        <p14:creationId xmlns:p14="http://schemas.microsoft.com/office/powerpoint/2010/main" val="121668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F9DE-BE05-3FA0-C284-83692B03A3AA}"/>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8607CE60-43BA-CAE9-59C4-352B1274057C}"/>
              </a:ext>
            </a:extLst>
          </p:cNvPr>
          <p:cNvSpPr>
            <a:spLocks noGrp="1"/>
          </p:cNvSpPr>
          <p:nvPr>
            <p:ph type="title"/>
          </p:nvPr>
        </p:nvSpPr>
        <p:spPr/>
        <p:txBody>
          <a:bodyPr/>
          <a:lstStyle/>
          <a:p>
            <a:r>
              <a:rPr lang="en-GB" dirty="0"/>
              <a:t>Harmony Entropy</a:t>
            </a:r>
            <a:endParaRPr lang="ru-RU" dirty="0"/>
          </a:p>
        </p:txBody>
      </p:sp>
      <p:sp>
        <p:nvSpPr>
          <p:cNvPr id="4" name="Текст 3">
            <a:extLst>
              <a:ext uri="{FF2B5EF4-FFF2-40B4-BE49-F238E27FC236}">
                <a16:creationId xmlns:a16="http://schemas.microsoft.com/office/drawing/2014/main" id="{F949300F-FA9A-F0D6-5238-0347FDA70042}"/>
              </a:ext>
            </a:extLst>
          </p:cNvPr>
          <p:cNvSpPr>
            <a:spLocks noGrp="1"/>
          </p:cNvSpPr>
          <p:nvPr>
            <p:ph type="body" sz="quarter" idx="12"/>
          </p:nvPr>
        </p:nvSpPr>
        <p:spPr>
          <a:xfrm flipH="1">
            <a:off x="366713" y="6929639"/>
            <a:ext cx="945974" cy="1004834"/>
          </a:xfrm>
        </p:spPr>
        <p:txBody>
          <a:bodyPr>
            <a:noAutofit/>
          </a:bodyPr>
          <a:lstStyle/>
          <a:p>
            <a:endParaRPr lang="en-GB" sz="1700" dirty="0"/>
          </a:p>
        </p:txBody>
      </p:sp>
      <p:sp>
        <p:nvSpPr>
          <p:cNvPr id="5" name="Текст 4">
            <a:extLst>
              <a:ext uri="{FF2B5EF4-FFF2-40B4-BE49-F238E27FC236}">
                <a16:creationId xmlns:a16="http://schemas.microsoft.com/office/drawing/2014/main" id="{BB4776C8-DD6A-FA10-CECA-96AEDE94E3D8}"/>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E500FCCB-9425-75B8-31DF-531166D17EB7}"/>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8DF2C439-6F02-91F8-149E-473B12F96683}"/>
              </a:ext>
            </a:extLst>
          </p:cNvPr>
          <p:cNvSpPr>
            <a:spLocks noGrp="1"/>
          </p:cNvSpPr>
          <p:nvPr>
            <p:ph type="body" sz="quarter" idx="15"/>
          </p:nvPr>
        </p:nvSpPr>
        <p:spPr/>
        <p:txBody>
          <a:bodyPr/>
          <a:lstStyle/>
          <a:p>
            <a:r>
              <a:rPr lang="en-US" dirty="0"/>
              <a:t>Chaos in Music</a:t>
            </a:r>
            <a:endParaRPr lang="ru-RU" dirty="0"/>
          </a:p>
        </p:txBody>
      </p:sp>
      <p:pic>
        <p:nvPicPr>
          <p:cNvPr id="2" name="Picture 1" descr="A blue line graph with white text&#10;&#10;AI-generated content may be incorrect.">
            <a:extLst>
              <a:ext uri="{FF2B5EF4-FFF2-40B4-BE49-F238E27FC236}">
                <a16:creationId xmlns:a16="http://schemas.microsoft.com/office/drawing/2014/main" id="{C34D523B-A1E6-D67F-9EDC-2CBEBEE77730}"/>
              </a:ext>
            </a:extLst>
          </p:cNvPr>
          <p:cNvPicPr>
            <a:picLocks noChangeAspect="1"/>
          </p:cNvPicPr>
          <p:nvPr/>
        </p:nvPicPr>
        <p:blipFill>
          <a:blip r:embed="rId2"/>
          <a:stretch>
            <a:fillRect/>
          </a:stretch>
        </p:blipFill>
        <p:spPr>
          <a:xfrm>
            <a:off x="5013839" y="1574823"/>
            <a:ext cx="6592263" cy="3835387"/>
          </a:xfrm>
          <a:prstGeom prst="rect">
            <a:avLst/>
          </a:prstGeom>
        </p:spPr>
      </p:pic>
      <p:pic>
        <p:nvPicPr>
          <p:cNvPr id="11" name="Picture 10" descr="A black text on a white background&#10;&#10;AI-generated content may be incorrect.">
            <a:extLst>
              <a:ext uri="{FF2B5EF4-FFF2-40B4-BE49-F238E27FC236}">
                <a16:creationId xmlns:a16="http://schemas.microsoft.com/office/drawing/2014/main" id="{1DB5AB0B-60DF-DB13-8107-F20EAD249549}"/>
              </a:ext>
            </a:extLst>
          </p:cNvPr>
          <p:cNvPicPr>
            <a:picLocks noChangeAspect="1"/>
          </p:cNvPicPr>
          <p:nvPr/>
        </p:nvPicPr>
        <p:blipFill>
          <a:blip r:embed="rId3"/>
          <a:stretch>
            <a:fillRect/>
          </a:stretch>
        </p:blipFill>
        <p:spPr>
          <a:xfrm>
            <a:off x="455613" y="2759254"/>
            <a:ext cx="4038600" cy="774700"/>
          </a:xfrm>
          <a:prstGeom prst="rect">
            <a:avLst/>
          </a:prstGeom>
        </p:spPr>
      </p:pic>
      <p:pic>
        <p:nvPicPr>
          <p:cNvPr id="13" name="Picture 12" descr="A black and white math equation&#10;&#10;AI-generated content may be incorrect.">
            <a:extLst>
              <a:ext uri="{FF2B5EF4-FFF2-40B4-BE49-F238E27FC236}">
                <a16:creationId xmlns:a16="http://schemas.microsoft.com/office/drawing/2014/main" id="{B10A7CBD-0BDD-CDAD-A2B8-DECCC28F6E08}"/>
              </a:ext>
            </a:extLst>
          </p:cNvPr>
          <p:cNvPicPr>
            <a:picLocks noChangeAspect="1"/>
          </p:cNvPicPr>
          <p:nvPr/>
        </p:nvPicPr>
        <p:blipFill>
          <a:blip r:embed="rId4"/>
          <a:stretch>
            <a:fillRect/>
          </a:stretch>
        </p:blipFill>
        <p:spPr>
          <a:xfrm>
            <a:off x="529877" y="3717514"/>
            <a:ext cx="2120900" cy="635000"/>
          </a:xfrm>
          <a:prstGeom prst="rect">
            <a:avLst/>
          </a:prstGeom>
        </p:spPr>
      </p:pic>
      <p:sp>
        <p:nvSpPr>
          <p:cNvPr id="14" name="TextBox 13">
            <a:extLst>
              <a:ext uri="{FF2B5EF4-FFF2-40B4-BE49-F238E27FC236}">
                <a16:creationId xmlns:a16="http://schemas.microsoft.com/office/drawing/2014/main" id="{83BC46F0-5D33-E45F-A147-1F0C22E1A764}"/>
              </a:ext>
            </a:extLst>
          </p:cNvPr>
          <p:cNvSpPr txBox="1"/>
          <p:nvPr/>
        </p:nvSpPr>
        <p:spPr>
          <a:xfrm>
            <a:off x="455613" y="2252530"/>
            <a:ext cx="2157963" cy="353943"/>
          </a:xfrm>
          <a:prstGeom prst="rect">
            <a:avLst/>
          </a:prstGeom>
          <a:noFill/>
        </p:spPr>
        <p:txBody>
          <a:bodyPr wrap="none" rtlCol="0">
            <a:spAutoFit/>
          </a:bodyPr>
          <a:lstStyle/>
          <a:p>
            <a:pPr algn="l"/>
            <a:r>
              <a:rPr lang="en-RU" sz="1700" dirty="0">
                <a:latin typeface="HSE Sans" panose="02000000000000000000" pitchFamily="2" charset="0"/>
              </a:rPr>
              <a:t>Formulas for this step</a:t>
            </a:r>
          </a:p>
        </p:txBody>
      </p:sp>
    </p:spTree>
    <p:extLst>
      <p:ext uri="{BB962C8B-B14F-4D97-AF65-F5344CB8AC3E}">
        <p14:creationId xmlns:p14="http://schemas.microsoft.com/office/powerpoint/2010/main" val="3084559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47BDB-99EC-EA2D-27D6-86005A4C84E1}"/>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20532978-991C-C0A3-62BE-50A87F88F408}"/>
              </a:ext>
            </a:extLst>
          </p:cNvPr>
          <p:cNvSpPr>
            <a:spLocks noGrp="1"/>
          </p:cNvSpPr>
          <p:nvPr>
            <p:ph type="title"/>
          </p:nvPr>
        </p:nvSpPr>
        <p:spPr/>
        <p:txBody>
          <a:bodyPr/>
          <a:lstStyle/>
          <a:p>
            <a:r>
              <a:rPr lang="en-GB" dirty="0"/>
              <a:t>Spectral Entropy</a:t>
            </a:r>
            <a:endParaRPr lang="ru-RU" dirty="0"/>
          </a:p>
        </p:txBody>
      </p:sp>
      <p:sp>
        <p:nvSpPr>
          <p:cNvPr id="4" name="Текст 3">
            <a:extLst>
              <a:ext uri="{FF2B5EF4-FFF2-40B4-BE49-F238E27FC236}">
                <a16:creationId xmlns:a16="http://schemas.microsoft.com/office/drawing/2014/main" id="{13586E04-3F99-1026-9958-2F7C9D7253FC}"/>
              </a:ext>
            </a:extLst>
          </p:cNvPr>
          <p:cNvSpPr>
            <a:spLocks noGrp="1"/>
          </p:cNvSpPr>
          <p:nvPr>
            <p:ph type="body" sz="quarter" idx="12"/>
          </p:nvPr>
        </p:nvSpPr>
        <p:spPr>
          <a:xfrm flipH="1">
            <a:off x="366713" y="6929639"/>
            <a:ext cx="945974" cy="1004834"/>
          </a:xfrm>
        </p:spPr>
        <p:txBody>
          <a:bodyPr>
            <a:noAutofit/>
          </a:bodyPr>
          <a:lstStyle/>
          <a:p>
            <a:endParaRPr lang="en-GB" sz="1700" dirty="0"/>
          </a:p>
        </p:txBody>
      </p:sp>
      <p:sp>
        <p:nvSpPr>
          <p:cNvPr id="5" name="Текст 4">
            <a:extLst>
              <a:ext uri="{FF2B5EF4-FFF2-40B4-BE49-F238E27FC236}">
                <a16:creationId xmlns:a16="http://schemas.microsoft.com/office/drawing/2014/main" id="{CA4E2BA5-718F-DE9D-817D-C3E35B1EBBCC}"/>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94688E02-A42E-D26E-13EA-0399D881F7B8}"/>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A3D2B74F-3E57-E89E-19C3-CF0524058CBE}"/>
              </a:ext>
            </a:extLst>
          </p:cNvPr>
          <p:cNvSpPr>
            <a:spLocks noGrp="1"/>
          </p:cNvSpPr>
          <p:nvPr>
            <p:ph type="body" sz="quarter" idx="15"/>
          </p:nvPr>
        </p:nvSpPr>
        <p:spPr/>
        <p:txBody>
          <a:bodyPr/>
          <a:lstStyle/>
          <a:p>
            <a:r>
              <a:rPr lang="en-US" dirty="0"/>
              <a:t>Chaos in Music</a:t>
            </a:r>
            <a:endParaRPr lang="ru-RU" dirty="0"/>
          </a:p>
        </p:txBody>
      </p:sp>
      <p:sp>
        <p:nvSpPr>
          <p:cNvPr id="14" name="TextBox 13">
            <a:extLst>
              <a:ext uri="{FF2B5EF4-FFF2-40B4-BE49-F238E27FC236}">
                <a16:creationId xmlns:a16="http://schemas.microsoft.com/office/drawing/2014/main" id="{BF66B44E-BED0-CF1A-EE42-56975B280E67}"/>
              </a:ext>
            </a:extLst>
          </p:cNvPr>
          <p:cNvSpPr txBox="1"/>
          <p:nvPr/>
        </p:nvSpPr>
        <p:spPr>
          <a:xfrm>
            <a:off x="455613" y="2252530"/>
            <a:ext cx="2284600" cy="353943"/>
          </a:xfrm>
          <a:prstGeom prst="rect">
            <a:avLst/>
          </a:prstGeom>
          <a:noFill/>
        </p:spPr>
        <p:txBody>
          <a:bodyPr wrap="none" rtlCol="0">
            <a:spAutoFit/>
          </a:bodyPr>
          <a:lstStyle/>
          <a:p>
            <a:pPr algn="l"/>
            <a:r>
              <a:rPr lang="en-RU" sz="1700" dirty="0">
                <a:latin typeface="HSE Sans" panose="02000000000000000000" pitchFamily="2" charset="0"/>
              </a:rPr>
              <a:t>Formulas for </a:t>
            </a:r>
            <a:r>
              <a:rPr lang="en-US" sz="1700" dirty="0">
                <a:latin typeface="HSE Sans" panose="02000000000000000000" pitchFamily="2" charset="0"/>
              </a:rPr>
              <a:t>each</a:t>
            </a:r>
            <a:r>
              <a:rPr lang="en-RU" sz="1700" dirty="0">
                <a:latin typeface="HSE Sans" panose="02000000000000000000" pitchFamily="2" charset="0"/>
              </a:rPr>
              <a:t> step</a:t>
            </a:r>
          </a:p>
        </p:txBody>
      </p:sp>
      <p:pic>
        <p:nvPicPr>
          <p:cNvPr id="9" name="Picture 8" descr="A blue lines on a white background&#10;&#10;AI-generated content may be incorrect.">
            <a:extLst>
              <a:ext uri="{FF2B5EF4-FFF2-40B4-BE49-F238E27FC236}">
                <a16:creationId xmlns:a16="http://schemas.microsoft.com/office/drawing/2014/main" id="{EA7481C5-E6C6-FAC4-52A4-5166894090B9}"/>
              </a:ext>
            </a:extLst>
          </p:cNvPr>
          <p:cNvPicPr>
            <a:picLocks noChangeAspect="1"/>
          </p:cNvPicPr>
          <p:nvPr/>
        </p:nvPicPr>
        <p:blipFill>
          <a:blip r:embed="rId2"/>
          <a:stretch>
            <a:fillRect/>
          </a:stretch>
        </p:blipFill>
        <p:spPr>
          <a:xfrm>
            <a:off x="6096000" y="3990290"/>
            <a:ext cx="5230528" cy="2578718"/>
          </a:xfrm>
          <a:prstGeom prst="rect">
            <a:avLst/>
          </a:prstGeom>
        </p:spPr>
      </p:pic>
      <p:pic>
        <p:nvPicPr>
          <p:cNvPr id="10" name="Picture Placeholder 29" descr="A blue sound wave with white text&#10;&#10;AI-generated content may be incorrect.">
            <a:extLst>
              <a:ext uri="{FF2B5EF4-FFF2-40B4-BE49-F238E27FC236}">
                <a16:creationId xmlns:a16="http://schemas.microsoft.com/office/drawing/2014/main" id="{44248A99-460E-1686-CDD7-7FEF1BDC4329}"/>
              </a:ext>
            </a:extLst>
          </p:cNvPr>
          <p:cNvPicPr>
            <a:picLocks noGrp="1" noChangeAspect="1"/>
          </p:cNvPicPr>
          <p:nvPr>
            <p:ph type="pic" sz="quarter" idx="10"/>
          </p:nvPr>
        </p:nvPicPr>
        <p:blipFill>
          <a:blip r:embed="rId3"/>
          <a:stretch>
            <a:fillRect/>
          </a:stretch>
        </p:blipFill>
        <p:spPr>
          <a:xfrm>
            <a:off x="5868350" y="1346740"/>
            <a:ext cx="5458178" cy="2643550"/>
          </a:xfrm>
        </p:spPr>
      </p:pic>
      <p:pic>
        <p:nvPicPr>
          <p:cNvPr id="15" name="Picture 14" descr="A mathematical equation with numbers and symbols&#10;&#10;AI-generated content may be incorrect.">
            <a:extLst>
              <a:ext uri="{FF2B5EF4-FFF2-40B4-BE49-F238E27FC236}">
                <a16:creationId xmlns:a16="http://schemas.microsoft.com/office/drawing/2014/main" id="{F315C79A-0E74-9E1C-D628-88BC5DE7D5AA}"/>
              </a:ext>
            </a:extLst>
          </p:cNvPr>
          <p:cNvPicPr>
            <a:picLocks noChangeAspect="1"/>
          </p:cNvPicPr>
          <p:nvPr/>
        </p:nvPicPr>
        <p:blipFill>
          <a:blip r:embed="rId4"/>
          <a:stretch>
            <a:fillRect/>
          </a:stretch>
        </p:blipFill>
        <p:spPr>
          <a:xfrm>
            <a:off x="585898" y="3606142"/>
            <a:ext cx="2616200" cy="965200"/>
          </a:xfrm>
          <a:prstGeom prst="rect">
            <a:avLst/>
          </a:prstGeom>
        </p:spPr>
      </p:pic>
      <p:pic>
        <p:nvPicPr>
          <p:cNvPr id="17" name="Picture 16">
            <a:extLst>
              <a:ext uri="{FF2B5EF4-FFF2-40B4-BE49-F238E27FC236}">
                <a16:creationId xmlns:a16="http://schemas.microsoft.com/office/drawing/2014/main" id="{393AAB30-001E-3C24-7FD3-7E87EE9C1F40}"/>
              </a:ext>
            </a:extLst>
          </p:cNvPr>
          <p:cNvPicPr>
            <a:picLocks noChangeAspect="1"/>
          </p:cNvPicPr>
          <p:nvPr/>
        </p:nvPicPr>
        <p:blipFill>
          <a:blip r:embed="rId5"/>
          <a:stretch>
            <a:fillRect/>
          </a:stretch>
        </p:blipFill>
        <p:spPr>
          <a:xfrm>
            <a:off x="585898" y="4573434"/>
            <a:ext cx="3784600" cy="965200"/>
          </a:xfrm>
          <a:prstGeom prst="rect">
            <a:avLst/>
          </a:prstGeom>
        </p:spPr>
      </p:pic>
      <p:sp>
        <p:nvSpPr>
          <p:cNvPr id="18" name="TextBox 17">
            <a:extLst>
              <a:ext uri="{FF2B5EF4-FFF2-40B4-BE49-F238E27FC236}">
                <a16:creationId xmlns:a16="http://schemas.microsoft.com/office/drawing/2014/main" id="{08615880-8497-63C8-DA68-DEF09C4685B9}"/>
              </a:ext>
            </a:extLst>
          </p:cNvPr>
          <p:cNvSpPr txBox="1"/>
          <p:nvPr/>
        </p:nvSpPr>
        <p:spPr>
          <a:xfrm>
            <a:off x="455613" y="3429555"/>
            <a:ext cx="1083951" cy="246221"/>
          </a:xfrm>
          <a:prstGeom prst="rect">
            <a:avLst/>
          </a:prstGeom>
          <a:noFill/>
        </p:spPr>
        <p:txBody>
          <a:bodyPr wrap="none" rtlCol="0">
            <a:spAutoFit/>
          </a:bodyPr>
          <a:lstStyle/>
          <a:p>
            <a:pPr algn="l"/>
            <a:r>
              <a:rPr lang="en-RU" sz="1000" dirty="0">
                <a:latin typeface="HSE Sans" panose="02000000000000000000" pitchFamily="2" charset="0"/>
              </a:rPr>
              <a:t>Spectral Entropy</a:t>
            </a:r>
          </a:p>
        </p:txBody>
      </p:sp>
      <p:pic>
        <p:nvPicPr>
          <p:cNvPr id="20" name="Picture 19" descr="A mathematical equation with black text&#10;&#10;AI-generated content may be incorrect.">
            <a:extLst>
              <a:ext uri="{FF2B5EF4-FFF2-40B4-BE49-F238E27FC236}">
                <a16:creationId xmlns:a16="http://schemas.microsoft.com/office/drawing/2014/main" id="{E7C788EA-593F-A9E9-C7CA-EF723B7D2C04}"/>
              </a:ext>
            </a:extLst>
          </p:cNvPr>
          <p:cNvPicPr>
            <a:picLocks noChangeAspect="1"/>
          </p:cNvPicPr>
          <p:nvPr/>
        </p:nvPicPr>
        <p:blipFill>
          <a:blip r:embed="rId6"/>
          <a:stretch>
            <a:fillRect/>
          </a:stretch>
        </p:blipFill>
        <p:spPr>
          <a:xfrm>
            <a:off x="585898" y="5535319"/>
            <a:ext cx="2679700" cy="965200"/>
          </a:xfrm>
          <a:prstGeom prst="rect">
            <a:avLst/>
          </a:prstGeom>
        </p:spPr>
      </p:pic>
      <p:pic>
        <p:nvPicPr>
          <p:cNvPr id="21" name="Picture 20" descr="A black text on a white background&#10;&#10;AI-generated content may be incorrect.">
            <a:extLst>
              <a:ext uri="{FF2B5EF4-FFF2-40B4-BE49-F238E27FC236}">
                <a16:creationId xmlns:a16="http://schemas.microsoft.com/office/drawing/2014/main" id="{9558AF0E-FB34-4869-E07A-949D20170029}"/>
              </a:ext>
            </a:extLst>
          </p:cNvPr>
          <p:cNvPicPr>
            <a:picLocks noChangeAspect="1"/>
          </p:cNvPicPr>
          <p:nvPr/>
        </p:nvPicPr>
        <p:blipFill>
          <a:blip r:embed="rId7"/>
          <a:stretch>
            <a:fillRect/>
          </a:stretch>
        </p:blipFill>
        <p:spPr>
          <a:xfrm>
            <a:off x="452798" y="2714438"/>
            <a:ext cx="3318387" cy="746637"/>
          </a:xfrm>
          <a:prstGeom prst="rect">
            <a:avLst/>
          </a:prstGeom>
        </p:spPr>
      </p:pic>
      <p:sp>
        <p:nvSpPr>
          <p:cNvPr id="23" name="TextBox 22">
            <a:extLst>
              <a:ext uri="{FF2B5EF4-FFF2-40B4-BE49-F238E27FC236}">
                <a16:creationId xmlns:a16="http://schemas.microsoft.com/office/drawing/2014/main" id="{6AC59CCA-9793-7F60-2654-0EA19D3669FF}"/>
              </a:ext>
            </a:extLst>
          </p:cNvPr>
          <p:cNvSpPr txBox="1"/>
          <p:nvPr/>
        </p:nvSpPr>
        <p:spPr>
          <a:xfrm>
            <a:off x="452798" y="2702050"/>
            <a:ext cx="2268484" cy="246221"/>
          </a:xfrm>
          <a:prstGeom prst="rect">
            <a:avLst/>
          </a:prstGeom>
          <a:noFill/>
        </p:spPr>
        <p:txBody>
          <a:bodyPr wrap="square">
            <a:spAutoFit/>
          </a:bodyPr>
          <a:lstStyle/>
          <a:p>
            <a:r>
              <a:rPr lang="en-GB" sz="1000" dirty="0">
                <a:effectLst/>
                <a:latin typeface="CMMI12"/>
              </a:rPr>
              <a:t>N</a:t>
            </a:r>
            <a:r>
              <a:rPr lang="en-GB" sz="1000" dirty="0">
                <a:effectLst/>
                <a:latin typeface="CMMI8"/>
              </a:rPr>
              <a:t>b </a:t>
            </a:r>
            <a:r>
              <a:rPr lang="en-GB" sz="1000" dirty="0">
                <a:effectLst/>
                <a:latin typeface="SFRM1200"/>
              </a:rPr>
              <a:t>is the number of frequency bins </a:t>
            </a:r>
            <a:endParaRPr lang="en-GB" sz="1000" dirty="0"/>
          </a:p>
        </p:txBody>
      </p:sp>
    </p:spTree>
    <p:extLst>
      <p:ext uri="{BB962C8B-B14F-4D97-AF65-F5344CB8AC3E}">
        <p14:creationId xmlns:p14="http://schemas.microsoft.com/office/powerpoint/2010/main" val="2628072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97DD2-0822-5880-8B06-BA56F1DF1F9C}"/>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718026F0-A50E-415D-C5EB-43CB7AE2AE07}"/>
              </a:ext>
            </a:extLst>
          </p:cNvPr>
          <p:cNvSpPr>
            <a:spLocks noGrp="1"/>
          </p:cNvSpPr>
          <p:nvPr>
            <p:ph type="title"/>
          </p:nvPr>
        </p:nvSpPr>
        <p:spPr/>
        <p:txBody>
          <a:bodyPr/>
          <a:lstStyle/>
          <a:p>
            <a:r>
              <a:rPr lang="en-US" dirty="0"/>
              <a:t>Main Metrics</a:t>
            </a:r>
            <a:r>
              <a:rPr lang="ru-RU" dirty="0"/>
              <a:t> </a:t>
            </a:r>
            <a:r>
              <a:rPr lang="en-US" dirty="0"/>
              <a:t>Part 2</a:t>
            </a:r>
            <a:endParaRPr lang="ru-RU" dirty="0"/>
          </a:p>
        </p:txBody>
      </p:sp>
      <p:sp>
        <p:nvSpPr>
          <p:cNvPr id="4" name="Текст 3">
            <a:extLst>
              <a:ext uri="{FF2B5EF4-FFF2-40B4-BE49-F238E27FC236}">
                <a16:creationId xmlns:a16="http://schemas.microsoft.com/office/drawing/2014/main" id="{B85439B5-FE79-CC99-61EF-95D7008364A2}"/>
              </a:ext>
            </a:extLst>
          </p:cNvPr>
          <p:cNvSpPr>
            <a:spLocks noGrp="1"/>
          </p:cNvSpPr>
          <p:nvPr>
            <p:ph type="body" sz="quarter" idx="12"/>
          </p:nvPr>
        </p:nvSpPr>
        <p:spPr>
          <a:xfrm>
            <a:off x="585898" y="2154771"/>
            <a:ext cx="4602000" cy="3085824"/>
          </a:xfrm>
        </p:spPr>
        <p:txBody>
          <a:bodyPr>
            <a:noAutofit/>
          </a:bodyPr>
          <a:lstStyle/>
          <a:p>
            <a:pPr marL="285750" indent="-285750">
              <a:buFont typeface="Arial" panose="020B0604020202020204" pitchFamily="34" charset="0"/>
              <a:buChar char="•"/>
            </a:pPr>
            <a:r>
              <a:rPr lang="en-US" sz="1700" dirty="0"/>
              <a:t>Why </a:t>
            </a:r>
            <a:r>
              <a:rPr lang="en-GB" sz="1700" dirty="0"/>
              <a:t>Higuchi fractal dimension</a:t>
            </a:r>
            <a:r>
              <a:rPr lang="ru-RU" sz="1700" dirty="0"/>
              <a:t> </a:t>
            </a:r>
          </a:p>
          <a:p>
            <a:r>
              <a:rPr lang="en-GB" dirty="0"/>
              <a:t>HFD is applied to </a:t>
            </a:r>
            <a:r>
              <a:rPr lang="en-GB" dirty="0" err="1"/>
              <a:t>analyze</a:t>
            </a:r>
            <a:r>
              <a:rPr lang="en-GB" dirty="0"/>
              <a:t> the fractal nature of music signals, revealing the degree of complexity and self-similarity within the temporal structure of music. It is particularly useful because it quantifies the roughness or irregularity of a time series, which in music reflects the underlying chaotic dynamics. </a:t>
            </a:r>
          </a:p>
          <a:p>
            <a:r>
              <a:rPr lang="en-GB" dirty="0"/>
              <a:t>A higher HFD value indicates a more complex and irregular signal, while a lower value suggests more regularity.</a:t>
            </a:r>
          </a:p>
          <a:p>
            <a:r>
              <a:rPr lang="en-GB" dirty="0"/>
              <a:t>In my music analysis, this method helps to capture subtle variations in sound that conventional methods may miss, offering deeper insights into the nonlinear dynamics of musical compositions and their relationship to genre-specific features.</a:t>
            </a:r>
          </a:p>
          <a:p>
            <a:pPr marL="285750" indent="-285750">
              <a:buFont typeface="Arial" panose="020B0604020202020204" pitchFamily="34" charset="0"/>
              <a:buChar char="•"/>
            </a:pPr>
            <a:endParaRPr lang="en-GB" sz="1700" dirty="0"/>
          </a:p>
        </p:txBody>
      </p:sp>
      <p:sp>
        <p:nvSpPr>
          <p:cNvPr id="5" name="Текст 4">
            <a:extLst>
              <a:ext uri="{FF2B5EF4-FFF2-40B4-BE49-F238E27FC236}">
                <a16:creationId xmlns:a16="http://schemas.microsoft.com/office/drawing/2014/main" id="{A326BD6F-AB45-09FD-A361-70463E61C76E}"/>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C0677793-D6DD-1BB7-D192-D5456A1B4905}"/>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10F194A2-909B-9A6C-FEAD-A5CA1340E7D9}"/>
              </a:ext>
            </a:extLst>
          </p:cNvPr>
          <p:cNvSpPr>
            <a:spLocks noGrp="1"/>
          </p:cNvSpPr>
          <p:nvPr>
            <p:ph type="body" sz="quarter" idx="15"/>
          </p:nvPr>
        </p:nvSpPr>
        <p:spPr/>
        <p:txBody>
          <a:bodyPr/>
          <a:lstStyle/>
          <a:p>
            <a:r>
              <a:rPr lang="en-US" dirty="0"/>
              <a:t>Chaos in Music</a:t>
            </a:r>
            <a:endParaRPr lang="ru-RU" dirty="0"/>
          </a:p>
        </p:txBody>
      </p:sp>
      <p:sp>
        <p:nvSpPr>
          <p:cNvPr id="16" name="Текст 3">
            <a:extLst>
              <a:ext uri="{FF2B5EF4-FFF2-40B4-BE49-F238E27FC236}">
                <a16:creationId xmlns:a16="http://schemas.microsoft.com/office/drawing/2014/main" id="{37E3EBC6-92DF-CA37-22FC-876EB7D5A866}"/>
              </a:ext>
            </a:extLst>
          </p:cNvPr>
          <p:cNvSpPr txBox="1">
            <a:spLocks/>
          </p:cNvSpPr>
          <p:nvPr/>
        </p:nvSpPr>
        <p:spPr>
          <a:xfrm>
            <a:off x="6096000" y="2154770"/>
            <a:ext cx="4483510" cy="2859682"/>
          </a:xfrm>
          <a:prstGeom prst="rect">
            <a:avLst/>
          </a:prstGeom>
        </p:spPr>
        <p:txBody>
          <a:bodyPr lIns="0" tIns="0" r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kern="1200">
                <a:solidFill>
                  <a:srgbClr val="0E2D69"/>
                </a:solidFill>
                <a:latin typeface="HSE Sans" panose="02000000000000000000" pitchFamily="2" charset="0"/>
                <a:ea typeface="+mn-ea"/>
                <a:cs typeface="+mn-cs"/>
              </a:defRPr>
            </a:lvl1pPr>
            <a:lvl2pPr marL="4572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2pPr>
            <a:lvl3pPr marL="9144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3pPr>
            <a:lvl4pPr marL="13716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4pPr>
            <a:lvl5pPr marL="18288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700" dirty="0"/>
              <a:t>Box counting fractal dimension</a:t>
            </a:r>
            <a:endParaRPr lang="ru-RU" sz="1700" dirty="0"/>
          </a:p>
          <a:p>
            <a:r>
              <a:rPr lang="en-GB" dirty="0"/>
              <a:t>Treats the log-mel spectrogram as a 2-D image and counts how many “occupied” boxes are needed at successively finer scales.</a:t>
            </a:r>
          </a:p>
          <a:p>
            <a:r>
              <a:rPr lang="en-GB" dirty="0"/>
              <a:t>Quantifies how densely musical energy fills time-frequency space: </a:t>
            </a:r>
          </a:p>
          <a:p>
            <a:pPr marL="285750" indent="-285750">
              <a:buFont typeface="Arial" panose="020B0604020202020204" pitchFamily="34" charset="0"/>
              <a:buChar char="•"/>
            </a:pPr>
            <a:r>
              <a:rPr lang="en-GB" dirty="0"/>
              <a:t>high BCFD </a:t>
            </a:r>
            <a:r>
              <a:rPr lang="en-US" dirty="0"/>
              <a:t>equals </a:t>
            </a:r>
            <a:r>
              <a:rPr lang="en-GB" dirty="0"/>
              <a:t>rich, texture-dense spectra </a:t>
            </a:r>
            <a:endParaRPr lang="ru-RU" dirty="0"/>
          </a:p>
          <a:p>
            <a:pPr marL="285750" indent="-285750">
              <a:buFont typeface="Arial" panose="020B0604020202020204" pitchFamily="34" charset="0"/>
              <a:buChar char="•"/>
            </a:pPr>
            <a:r>
              <a:rPr lang="en-GB" dirty="0"/>
              <a:t>low BCFD sparse, tone-focused spectra.</a:t>
            </a:r>
          </a:p>
          <a:p>
            <a:r>
              <a:rPr lang="en-GB" dirty="0"/>
              <a:t>Complements 1-D Higuchi analysis by capturing the spatial self-similarity of harmonic and timbral patterns, helping separate genres with thick spectral layers (e.g., metal) from those with leaner arrangements (e.g., classical).</a:t>
            </a:r>
          </a:p>
          <a:p>
            <a:endParaRPr lang="ru-RU" dirty="0"/>
          </a:p>
          <a:p>
            <a:endParaRPr lang="en-GB" dirty="0"/>
          </a:p>
        </p:txBody>
      </p:sp>
    </p:spTree>
    <p:extLst>
      <p:ext uri="{BB962C8B-B14F-4D97-AF65-F5344CB8AC3E}">
        <p14:creationId xmlns:p14="http://schemas.microsoft.com/office/powerpoint/2010/main" val="3237955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56269-4A11-69BE-AF9A-1DEDAD4E273F}"/>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569ED8AA-1699-230B-FB6D-2314DECEFDB8}"/>
              </a:ext>
            </a:extLst>
          </p:cNvPr>
          <p:cNvSpPr>
            <a:spLocks noGrp="1"/>
          </p:cNvSpPr>
          <p:nvPr>
            <p:ph type="title"/>
          </p:nvPr>
        </p:nvSpPr>
        <p:spPr/>
        <p:txBody>
          <a:bodyPr/>
          <a:lstStyle/>
          <a:p>
            <a:r>
              <a:rPr lang="en-US" dirty="0"/>
              <a:t>Higuchi fractal dimension</a:t>
            </a:r>
            <a:endParaRPr lang="ru-RU" dirty="0"/>
          </a:p>
        </p:txBody>
      </p:sp>
      <p:sp>
        <p:nvSpPr>
          <p:cNvPr id="4" name="Текст 3">
            <a:extLst>
              <a:ext uri="{FF2B5EF4-FFF2-40B4-BE49-F238E27FC236}">
                <a16:creationId xmlns:a16="http://schemas.microsoft.com/office/drawing/2014/main" id="{0271BE11-8ED8-5E21-9AE5-E92670C71014}"/>
              </a:ext>
            </a:extLst>
          </p:cNvPr>
          <p:cNvSpPr>
            <a:spLocks noGrp="1"/>
          </p:cNvSpPr>
          <p:nvPr>
            <p:ph type="body" sz="quarter" idx="12"/>
          </p:nvPr>
        </p:nvSpPr>
        <p:spPr>
          <a:xfrm flipH="1">
            <a:off x="366713" y="6929639"/>
            <a:ext cx="945974" cy="1004834"/>
          </a:xfrm>
        </p:spPr>
        <p:txBody>
          <a:bodyPr>
            <a:noAutofit/>
          </a:bodyPr>
          <a:lstStyle/>
          <a:p>
            <a:endParaRPr lang="en-GB" sz="1700" dirty="0"/>
          </a:p>
        </p:txBody>
      </p:sp>
      <p:sp>
        <p:nvSpPr>
          <p:cNvPr id="5" name="Текст 4">
            <a:extLst>
              <a:ext uri="{FF2B5EF4-FFF2-40B4-BE49-F238E27FC236}">
                <a16:creationId xmlns:a16="http://schemas.microsoft.com/office/drawing/2014/main" id="{0A2EC54D-467C-32A3-1039-A1493A5A68BB}"/>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078B29FA-092D-B703-54D7-B2C2DADE3299}"/>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160760E7-4E76-87B5-2B89-A4A3EE5D820C}"/>
              </a:ext>
            </a:extLst>
          </p:cNvPr>
          <p:cNvSpPr>
            <a:spLocks noGrp="1"/>
          </p:cNvSpPr>
          <p:nvPr>
            <p:ph type="body" sz="quarter" idx="15"/>
          </p:nvPr>
        </p:nvSpPr>
        <p:spPr/>
        <p:txBody>
          <a:bodyPr/>
          <a:lstStyle/>
          <a:p>
            <a:r>
              <a:rPr lang="en-US" dirty="0"/>
              <a:t>Chaos in Music</a:t>
            </a:r>
            <a:endParaRPr lang="ru-RU" dirty="0"/>
          </a:p>
        </p:txBody>
      </p:sp>
      <p:sp>
        <p:nvSpPr>
          <p:cNvPr id="14" name="TextBox 13">
            <a:extLst>
              <a:ext uri="{FF2B5EF4-FFF2-40B4-BE49-F238E27FC236}">
                <a16:creationId xmlns:a16="http://schemas.microsoft.com/office/drawing/2014/main" id="{A9257CE0-3348-82B2-A20B-1864B26D9684}"/>
              </a:ext>
            </a:extLst>
          </p:cNvPr>
          <p:cNvSpPr txBox="1"/>
          <p:nvPr/>
        </p:nvSpPr>
        <p:spPr>
          <a:xfrm>
            <a:off x="468475" y="1986499"/>
            <a:ext cx="2284600" cy="353943"/>
          </a:xfrm>
          <a:prstGeom prst="rect">
            <a:avLst/>
          </a:prstGeom>
          <a:noFill/>
        </p:spPr>
        <p:txBody>
          <a:bodyPr wrap="none" rtlCol="0">
            <a:spAutoFit/>
          </a:bodyPr>
          <a:lstStyle/>
          <a:p>
            <a:pPr algn="l"/>
            <a:r>
              <a:rPr lang="en-RU" sz="1700" dirty="0">
                <a:latin typeface="HSE Sans" panose="02000000000000000000" pitchFamily="2" charset="0"/>
              </a:rPr>
              <a:t>Formulas for </a:t>
            </a:r>
            <a:r>
              <a:rPr lang="en-US" sz="1700" dirty="0">
                <a:latin typeface="HSE Sans" panose="02000000000000000000" pitchFamily="2" charset="0"/>
              </a:rPr>
              <a:t>each</a:t>
            </a:r>
            <a:r>
              <a:rPr lang="en-RU" sz="1700" dirty="0">
                <a:latin typeface="HSE Sans" panose="02000000000000000000" pitchFamily="2" charset="0"/>
              </a:rPr>
              <a:t> step</a:t>
            </a:r>
          </a:p>
        </p:txBody>
      </p:sp>
      <p:pic>
        <p:nvPicPr>
          <p:cNvPr id="20" name="Picture 19" descr="A blue sound wave with white text&#10;&#10;AI-generated content may be incorrect.">
            <a:extLst>
              <a:ext uri="{FF2B5EF4-FFF2-40B4-BE49-F238E27FC236}">
                <a16:creationId xmlns:a16="http://schemas.microsoft.com/office/drawing/2014/main" id="{C38B119D-F93D-2BA6-62CC-728FDAED8E95}"/>
              </a:ext>
            </a:extLst>
          </p:cNvPr>
          <p:cNvPicPr>
            <a:picLocks noChangeAspect="1"/>
          </p:cNvPicPr>
          <p:nvPr/>
        </p:nvPicPr>
        <p:blipFill>
          <a:blip r:embed="rId2"/>
          <a:stretch>
            <a:fillRect/>
          </a:stretch>
        </p:blipFill>
        <p:spPr>
          <a:xfrm>
            <a:off x="2021994" y="5006574"/>
            <a:ext cx="4404392" cy="1665075"/>
          </a:xfrm>
          <a:prstGeom prst="rect">
            <a:avLst/>
          </a:prstGeom>
        </p:spPr>
      </p:pic>
      <p:pic>
        <p:nvPicPr>
          <p:cNvPr id="22" name="Picture 21">
            <a:extLst>
              <a:ext uri="{FF2B5EF4-FFF2-40B4-BE49-F238E27FC236}">
                <a16:creationId xmlns:a16="http://schemas.microsoft.com/office/drawing/2014/main" id="{6A9CAD84-08C6-1EA0-0236-9B1DE6A806B6}"/>
              </a:ext>
            </a:extLst>
          </p:cNvPr>
          <p:cNvPicPr>
            <a:picLocks noChangeAspect="1"/>
          </p:cNvPicPr>
          <p:nvPr/>
        </p:nvPicPr>
        <p:blipFill>
          <a:blip r:embed="rId3"/>
          <a:stretch>
            <a:fillRect/>
          </a:stretch>
        </p:blipFill>
        <p:spPr>
          <a:xfrm>
            <a:off x="7541888" y="1571601"/>
            <a:ext cx="4397736" cy="1717487"/>
          </a:xfrm>
          <a:prstGeom prst="rect">
            <a:avLst/>
          </a:prstGeom>
        </p:spPr>
      </p:pic>
      <p:pic>
        <p:nvPicPr>
          <p:cNvPr id="24" name="Picture 23">
            <a:extLst>
              <a:ext uri="{FF2B5EF4-FFF2-40B4-BE49-F238E27FC236}">
                <a16:creationId xmlns:a16="http://schemas.microsoft.com/office/drawing/2014/main" id="{10A7F72D-905E-DD48-C473-4694D6B2B7B7}"/>
              </a:ext>
            </a:extLst>
          </p:cNvPr>
          <p:cNvPicPr>
            <a:picLocks noChangeAspect="1"/>
          </p:cNvPicPr>
          <p:nvPr/>
        </p:nvPicPr>
        <p:blipFill>
          <a:blip r:embed="rId4"/>
          <a:stretch>
            <a:fillRect/>
          </a:stretch>
        </p:blipFill>
        <p:spPr>
          <a:xfrm>
            <a:off x="7415729" y="3176454"/>
            <a:ext cx="4650054" cy="1830121"/>
          </a:xfrm>
          <a:prstGeom prst="rect">
            <a:avLst/>
          </a:prstGeom>
        </p:spPr>
      </p:pic>
      <p:pic>
        <p:nvPicPr>
          <p:cNvPr id="26" name="Picture 25">
            <a:extLst>
              <a:ext uri="{FF2B5EF4-FFF2-40B4-BE49-F238E27FC236}">
                <a16:creationId xmlns:a16="http://schemas.microsoft.com/office/drawing/2014/main" id="{4C7C686E-93A4-A317-80CB-CEB42814F8B0}"/>
              </a:ext>
            </a:extLst>
          </p:cNvPr>
          <p:cNvPicPr>
            <a:picLocks noChangeAspect="1"/>
          </p:cNvPicPr>
          <p:nvPr/>
        </p:nvPicPr>
        <p:blipFill>
          <a:blip r:embed="rId5"/>
          <a:stretch>
            <a:fillRect/>
          </a:stretch>
        </p:blipFill>
        <p:spPr>
          <a:xfrm>
            <a:off x="7348608" y="4954163"/>
            <a:ext cx="4519542" cy="1717487"/>
          </a:xfrm>
          <a:prstGeom prst="rect">
            <a:avLst/>
          </a:prstGeom>
        </p:spPr>
      </p:pic>
      <p:sp>
        <p:nvSpPr>
          <p:cNvPr id="27" name="TextBox 26">
            <a:extLst>
              <a:ext uri="{FF2B5EF4-FFF2-40B4-BE49-F238E27FC236}">
                <a16:creationId xmlns:a16="http://schemas.microsoft.com/office/drawing/2014/main" id="{A48602F6-4DBE-EF4C-686B-F3495E2B15EC}"/>
              </a:ext>
            </a:extLst>
          </p:cNvPr>
          <p:cNvSpPr txBox="1"/>
          <p:nvPr/>
        </p:nvSpPr>
        <p:spPr>
          <a:xfrm>
            <a:off x="6857300" y="2315461"/>
            <a:ext cx="558429" cy="246221"/>
          </a:xfrm>
          <a:prstGeom prst="rect">
            <a:avLst/>
          </a:prstGeom>
          <a:noFill/>
        </p:spPr>
        <p:txBody>
          <a:bodyPr wrap="square" rtlCol="0">
            <a:spAutoFit/>
          </a:bodyPr>
          <a:lstStyle/>
          <a:p>
            <a:pPr algn="l"/>
            <a:r>
              <a:rPr lang="en-RU" sz="1000" dirty="0">
                <a:latin typeface="HSE Sans" panose="02000000000000000000" pitchFamily="2" charset="0"/>
              </a:rPr>
              <a:t>20ms</a:t>
            </a:r>
          </a:p>
        </p:txBody>
      </p:sp>
      <p:sp>
        <p:nvSpPr>
          <p:cNvPr id="28" name="TextBox 27">
            <a:extLst>
              <a:ext uri="{FF2B5EF4-FFF2-40B4-BE49-F238E27FC236}">
                <a16:creationId xmlns:a16="http://schemas.microsoft.com/office/drawing/2014/main" id="{42F74F05-7D32-7A2E-DD8C-7A02FBF260AF}"/>
              </a:ext>
            </a:extLst>
          </p:cNvPr>
          <p:cNvSpPr txBox="1"/>
          <p:nvPr/>
        </p:nvSpPr>
        <p:spPr>
          <a:xfrm>
            <a:off x="6790179" y="3920314"/>
            <a:ext cx="558429" cy="246221"/>
          </a:xfrm>
          <a:prstGeom prst="rect">
            <a:avLst/>
          </a:prstGeom>
          <a:noFill/>
        </p:spPr>
        <p:txBody>
          <a:bodyPr wrap="square" rtlCol="0">
            <a:spAutoFit/>
          </a:bodyPr>
          <a:lstStyle/>
          <a:p>
            <a:pPr algn="l"/>
            <a:r>
              <a:rPr lang="en-RU" sz="1000" dirty="0">
                <a:latin typeface="HSE Sans" panose="02000000000000000000" pitchFamily="2" charset="0"/>
              </a:rPr>
              <a:t>1.2s</a:t>
            </a:r>
          </a:p>
        </p:txBody>
      </p:sp>
      <p:sp>
        <p:nvSpPr>
          <p:cNvPr id="29" name="TextBox 28">
            <a:extLst>
              <a:ext uri="{FF2B5EF4-FFF2-40B4-BE49-F238E27FC236}">
                <a16:creationId xmlns:a16="http://schemas.microsoft.com/office/drawing/2014/main" id="{6274063A-F5DD-3F19-4D12-42BBE28ED658}"/>
              </a:ext>
            </a:extLst>
          </p:cNvPr>
          <p:cNvSpPr txBox="1"/>
          <p:nvPr/>
        </p:nvSpPr>
        <p:spPr>
          <a:xfrm>
            <a:off x="6541210" y="5689795"/>
            <a:ext cx="753732" cy="246221"/>
          </a:xfrm>
          <a:prstGeom prst="rect">
            <a:avLst/>
          </a:prstGeom>
          <a:noFill/>
        </p:spPr>
        <p:txBody>
          <a:bodyPr wrap="none" rtlCol="0">
            <a:spAutoFit/>
          </a:bodyPr>
          <a:lstStyle/>
          <a:p>
            <a:pPr algn="l"/>
            <a:r>
              <a:rPr lang="en-RU" sz="1000" dirty="0">
                <a:latin typeface="HSE Sans" panose="02000000000000000000" pitchFamily="2" charset="0"/>
              </a:rPr>
              <a:t>regression</a:t>
            </a:r>
          </a:p>
        </p:txBody>
      </p:sp>
      <p:pic>
        <p:nvPicPr>
          <p:cNvPr id="31" name="Picture 30" descr="A black text with a plus and k&#10;&#10;AI-generated content may be incorrect.">
            <a:extLst>
              <a:ext uri="{FF2B5EF4-FFF2-40B4-BE49-F238E27FC236}">
                <a16:creationId xmlns:a16="http://schemas.microsoft.com/office/drawing/2014/main" id="{A3C06692-CD6F-7D6E-BBBD-DE751BA74B29}"/>
              </a:ext>
            </a:extLst>
          </p:cNvPr>
          <p:cNvPicPr>
            <a:picLocks noChangeAspect="1"/>
          </p:cNvPicPr>
          <p:nvPr/>
        </p:nvPicPr>
        <p:blipFill>
          <a:blip r:embed="rId6"/>
          <a:stretch>
            <a:fillRect/>
          </a:stretch>
        </p:blipFill>
        <p:spPr>
          <a:xfrm>
            <a:off x="468474" y="2284162"/>
            <a:ext cx="5321555" cy="697540"/>
          </a:xfrm>
          <a:prstGeom prst="rect">
            <a:avLst/>
          </a:prstGeom>
        </p:spPr>
      </p:pic>
      <p:pic>
        <p:nvPicPr>
          <p:cNvPr id="33" name="Picture 32" descr="A math equation with numbers&#10;&#10;AI-generated content may be incorrect.">
            <a:extLst>
              <a:ext uri="{FF2B5EF4-FFF2-40B4-BE49-F238E27FC236}">
                <a16:creationId xmlns:a16="http://schemas.microsoft.com/office/drawing/2014/main" id="{6BCDC3FB-04D7-8ED3-35AE-D01A80BC8886}"/>
              </a:ext>
            </a:extLst>
          </p:cNvPr>
          <p:cNvPicPr>
            <a:picLocks noChangeAspect="1"/>
          </p:cNvPicPr>
          <p:nvPr/>
        </p:nvPicPr>
        <p:blipFill>
          <a:blip r:embed="rId7"/>
          <a:stretch>
            <a:fillRect/>
          </a:stretch>
        </p:blipFill>
        <p:spPr>
          <a:xfrm>
            <a:off x="468471" y="2934092"/>
            <a:ext cx="5488492" cy="855833"/>
          </a:xfrm>
          <a:prstGeom prst="rect">
            <a:avLst/>
          </a:prstGeom>
        </p:spPr>
      </p:pic>
      <p:pic>
        <p:nvPicPr>
          <p:cNvPr id="35" name="Picture 34" descr="A mathematical equation with numbers and symbols&#10;&#10;AI-generated content may be incorrect.">
            <a:extLst>
              <a:ext uri="{FF2B5EF4-FFF2-40B4-BE49-F238E27FC236}">
                <a16:creationId xmlns:a16="http://schemas.microsoft.com/office/drawing/2014/main" id="{0A12C0B3-B305-9789-E7F4-65BF47E9A28E}"/>
              </a:ext>
            </a:extLst>
          </p:cNvPr>
          <p:cNvPicPr>
            <a:picLocks noChangeAspect="1"/>
          </p:cNvPicPr>
          <p:nvPr/>
        </p:nvPicPr>
        <p:blipFill>
          <a:blip r:embed="rId8"/>
          <a:stretch>
            <a:fillRect/>
          </a:stretch>
        </p:blipFill>
        <p:spPr>
          <a:xfrm>
            <a:off x="468471" y="3657973"/>
            <a:ext cx="1963395" cy="725602"/>
          </a:xfrm>
          <a:prstGeom prst="rect">
            <a:avLst/>
          </a:prstGeom>
        </p:spPr>
      </p:pic>
      <p:pic>
        <p:nvPicPr>
          <p:cNvPr id="37" name="Picture 36" descr="A black text on a white background&#10;&#10;AI-generated content may be incorrect.">
            <a:extLst>
              <a:ext uri="{FF2B5EF4-FFF2-40B4-BE49-F238E27FC236}">
                <a16:creationId xmlns:a16="http://schemas.microsoft.com/office/drawing/2014/main" id="{1F1DE82B-B61C-50FB-9F02-5274FFE392C5}"/>
              </a:ext>
            </a:extLst>
          </p:cNvPr>
          <p:cNvPicPr>
            <a:picLocks noChangeAspect="1"/>
          </p:cNvPicPr>
          <p:nvPr/>
        </p:nvPicPr>
        <p:blipFill>
          <a:blip r:embed="rId9"/>
          <a:stretch>
            <a:fillRect/>
          </a:stretch>
        </p:blipFill>
        <p:spPr>
          <a:xfrm>
            <a:off x="468473" y="4272356"/>
            <a:ext cx="3212867" cy="588813"/>
          </a:xfrm>
          <a:prstGeom prst="rect">
            <a:avLst/>
          </a:prstGeom>
        </p:spPr>
      </p:pic>
    </p:spTree>
    <p:extLst>
      <p:ext uri="{BB962C8B-B14F-4D97-AF65-F5344CB8AC3E}">
        <p14:creationId xmlns:p14="http://schemas.microsoft.com/office/powerpoint/2010/main" val="4043478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F360F26-B981-8F97-4E5B-412D65700DFA}"/>
              </a:ext>
            </a:extLst>
          </p:cNvPr>
          <p:cNvPicPr>
            <a:picLocks noGrp="1" noChangeAspect="1"/>
          </p:cNvPicPr>
          <p:nvPr>
            <p:ph type="pic" sz="quarter" idx="10"/>
          </p:nvPr>
        </p:nvPicPr>
        <p:blipFill>
          <a:blip r:embed="rId2"/>
          <a:srcRect/>
          <a:stretch>
            <a:fillRect/>
          </a:stretch>
        </p:blipFill>
        <p:spPr/>
      </p:pic>
      <p:sp>
        <p:nvSpPr>
          <p:cNvPr id="3" name="Заголовок 2">
            <a:extLst>
              <a:ext uri="{FF2B5EF4-FFF2-40B4-BE49-F238E27FC236}">
                <a16:creationId xmlns:a16="http://schemas.microsoft.com/office/drawing/2014/main" id="{8219D05C-99A7-9C48-B903-118CF3BA60CA}"/>
              </a:ext>
            </a:extLst>
          </p:cNvPr>
          <p:cNvSpPr>
            <a:spLocks noGrp="1"/>
          </p:cNvSpPr>
          <p:nvPr>
            <p:ph type="title"/>
          </p:nvPr>
        </p:nvSpPr>
        <p:spPr/>
        <p:txBody>
          <a:bodyPr/>
          <a:lstStyle/>
          <a:p>
            <a:r>
              <a:rPr lang="en-US" dirty="0"/>
              <a:t>Introduction</a:t>
            </a:r>
            <a:endParaRPr lang="ru-RU" dirty="0"/>
          </a:p>
        </p:txBody>
      </p:sp>
      <p:sp>
        <p:nvSpPr>
          <p:cNvPr id="4" name="Текст 3">
            <a:extLst>
              <a:ext uri="{FF2B5EF4-FFF2-40B4-BE49-F238E27FC236}">
                <a16:creationId xmlns:a16="http://schemas.microsoft.com/office/drawing/2014/main" id="{985EFA28-570A-F647-B2F7-A43359726B4F}"/>
              </a:ext>
            </a:extLst>
          </p:cNvPr>
          <p:cNvSpPr>
            <a:spLocks noGrp="1"/>
          </p:cNvSpPr>
          <p:nvPr>
            <p:ph type="body" sz="quarter" idx="12"/>
          </p:nvPr>
        </p:nvSpPr>
        <p:spPr/>
        <p:txBody>
          <a:bodyPr>
            <a:normAutofit lnSpcReduction="10000"/>
          </a:bodyPr>
          <a:lstStyle/>
          <a:p>
            <a:pPr marL="285750" indent="-285750">
              <a:buFont typeface="Arial" panose="020B0604020202020204" pitchFamily="34" charset="0"/>
              <a:buChar char="•"/>
            </a:pPr>
            <a:r>
              <a:rPr lang="en-GB" sz="1700" dirty="0"/>
              <a:t>Traditional music analysis in recommendation systems and ML models often overlooks the chaotic nature of music, relying instead on familiar features like tempo, timbre, and key.</a:t>
            </a:r>
          </a:p>
          <a:p>
            <a:pPr marL="285750" indent="-285750">
              <a:buFont typeface="Arial" panose="020B0604020202020204" pitchFamily="34" charset="0"/>
              <a:buChar char="•"/>
            </a:pPr>
            <a:r>
              <a:rPr lang="en-GB" sz="1700" dirty="0"/>
              <a:t>This creates a gap between perceived genre identity and the underlying nonlinear dynamics of sound, limiting understanding of musical similarity and structure.</a:t>
            </a:r>
          </a:p>
          <a:p>
            <a:pPr marL="285750" indent="-285750">
              <a:buFont typeface="Arial" panose="020B0604020202020204" pitchFamily="34" charset="0"/>
              <a:buChar char="•"/>
            </a:pPr>
            <a:r>
              <a:rPr lang="en-GB" sz="1700" dirty="0"/>
              <a:t>This research introduces chaos-based metrics—permutation entropy, statistical complexity, and fractal dimension—to uncover hidden patterns across genres and enhance classification, recommendation, and generative tasks.</a:t>
            </a:r>
            <a:endParaRPr lang="ru-RU" sz="1700" dirty="0"/>
          </a:p>
        </p:txBody>
      </p:sp>
      <p:sp>
        <p:nvSpPr>
          <p:cNvPr id="5" name="Текст 4">
            <a:extLst>
              <a:ext uri="{FF2B5EF4-FFF2-40B4-BE49-F238E27FC236}">
                <a16:creationId xmlns:a16="http://schemas.microsoft.com/office/drawing/2014/main" id="{C612FDF3-830C-8745-A254-C8DF29B6C387}"/>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40682799-9A38-414D-BD10-45C11B66347C}"/>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35F411B5-8431-CE4A-BEA6-775367101901}"/>
              </a:ext>
            </a:extLst>
          </p:cNvPr>
          <p:cNvSpPr>
            <a:spLocks noGrp="1"/>
          </p:cNvSpPr>
          <p:nvPr>
            <p:ph type="body" sz="quarter" idx="15"/>
          </p:nvPr>
        </p:nvSpPr>
        <p:spPr/>
        <p:txBody>
          <a:bodyPr/>
          <a:lstStyle/>
          <a:p>
            <a:r>
              <a:rPr lang="en-US" dirty="0"/>
              <a:t>Chaos in Music</a:t>
            </a:r>
            <a:endParaRPr lang="ru-RU" dirty="0"/>
          </a:p>
        </p:txBody>
      </p:sp>
    </p:spTree>
    <p:extLst>
      <p:ext uri="{BB962C8B-B14F-4D97-AF65-F5344CB8AC3E}">
        <p14:creationId xmlns:p14="http://schemas.microsoft.com/office/powerpoint/2010/main" val="2613851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64B44-1B0F-3B82-3767-E270BA0D319C}"/>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ADD0B56B-76C4-2517-6A94-C5A7FE53D876}"/>
              </a:ext>
            </a:extLst>
          </p:cNvPr>
          <p:cNvSpPr>
            <a:spLocks noGrp="1"/>
          </p:cNvSpPr>
          <p:nvPr>
            <p:ph type="title"/>
          </p:nvPr>
        </p:nvSpPr>
        <p:spPr/>
        <p:txBody>
          <a:bodyPr/>
          <a:lstStyle/>
          <a:p>
            <a:r>
              <a:rPr lang="en-US" dirty="0"/>
              <a:t>Box counting fractal dimension</a:t>
            </a:r>
            <a:endParaRPr lang="ru-RU" dirty="0"/>
          </a:p>
        </p:txBody>
      </p:sp>
      <p:sp>
        <p:nvSpPr>
          <p:cNvPr id="4" name="Текст 3">
            <a:extLst>
              <a:ext uri="{FF2B5EF4-FFF2-40B4-BE49-F238E27FC236}">
                <a16:creationId xmlns:a16="http://schemas.microsoft.com/office/drawing/2014/main" id="{85FEA6AB-AC81-135D-269A-8F7D8F9909D1}"/>
              </a:ext>
            </a:extLst>
          </p:cNvPr>
          <p:cNvSpPr>
            <a:spLocks noGrp="1"/>
          </p:cNvSpPr>
          <p:nvPr>
            <p:ph type="body" sz="quarter" idx="12"/>
          </p:nvPr>
        </p:nvSpPr>
        <p:spPr>
          <a:xfrm flipH="1">
            <a:off x="366713" y="6929639"/>
            <a:ext cx="945974" cy="1004834"/>
          </a:xfrm>
        </p:spPr>
        <p:txBody>
          <a:bodyPr>
            <a:noAutofit/>
          </a:bodyPr>
          <a:lstStyle/>
          <a:p>
            <a:endParaRPr lang="en-GB" sz="1700" dirty="0"/>
          </a:p>
        </p:txBody>
      </p:sp>
      <p:sp>
        <p:nvSpPr>
          <p:cNvPr id="5" name="Текст 4">
            <a:extLst>
              <a:ext uri="{FF2B5EF4-FFF2-40B4-BE49-F238E27FC236}">
                <a16:creationId xmlns:a16="http://schemas.microsoft.com/office/drawing/2014/main" id="{C901945B-41E5-B354-6CA6-94028B99EC12}"/>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2F2B3E19-96F4-9CDB-374C-DB791490246D}"/>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9FEC38EB-A765-2D1E-F204-9F2CBFCD5F11}"/>
              </a:ext>
            </a:extLst>
          </p:cNvPr>
          <p:cNvSpPr>
            <a:spLocks noGrp="1"/>
          </p:cNvSpPr>
          <p:nvPr>
            <p:ph type="body" sz="quarter" idx="15"/>
          </p:nvPr>
        </p:nvSpPr>
        <p:spPr/>
        <p:txBody>
          <a:bodyPr/>
          <a:lstStyle/>
          <a:p>
            <a:r>
              <a:rPr lang="en-US" dirty="0"/>
              <a:t>Chaos in Music</a:t>
            </a:r>
            <a:endParaRPr lang="ru-RU" dirty="0"/>
          </a:p>
        </p:txBody>
      </p:sp>
      <p:pic>
        <p:nvPicPr>
          <p:cNvPr id="13" name="Picture 12">
            <a:extLst>
              <a:ext uri="{FF2B5EF4-FFF2-40B4-BE49-F238E27FC236}">
                <a16:creationId xmlns:a16="http://schemas.microsoft.com/office/drawing/2014/main" id="{14F45B3E-C01F-8890-7A6C-DF514D83EDAF}"/>
              </a:ext>
            </a:extLst>
          </p:cNvPr>
          <p:cNvPicPr>
            <a:picLocks noChangeAspect="1"/>
          </p:cNvPicPr>
          <p:nvPr/>
        </p:nvPicPr>
        <p:blipFill>
          <a:blip r:embed="rId2"/>
          <a:stretch>
            <a:fillRect/>
          </a:stretch>
        </p:blipFill>
        <p:spPr>
          <a:xfrm>
            <a:off x="5182383" y="2568410"/>
            <a:ext cx="6295218" cy="3332761"/>
          </a:xfrm>
          <a:prstGeom prst="rect">
            <a:avLst/>
          </a:prstGeom>
        </p:spPr>
      </p:pic>
      <p:pic>
        <p:nvPicPr>
          <p:cNvPr id="16" name="Picture 15" descr="A close-up of a graph&#10;&#10;AI-generated content may be incorrect.">
            <a:extLst>
              <a:ext uri="{FF2B5EF4-FFF2-40B4-BE49-F238E27FC236}">
                <a16:creationId xmlns:a16="http://schemas.microsoft.com/office/drawing/2014/main" id="{A2B91891-D639-87F1-593C-57D9D2552D9E}"/>
              </a:ext>
            </a:extLst>
          </p:cNvPr>
          <p:cNvPicPr>
            <a:picLocks noChangeAspect="1"/>
          </p:cNvPicPr>
          <p:nvPr/>
        </p:nvPicPr>
        <p:blipFill>
          <a:blip r:embed="rId3"/>
          <a:stretch>
            <a:fillRect/>
          </a:stretch>
        </p:blipFill>
        <p:spPr>
          <a:xfrm>
            <a:off x="1517873" y="2338602"/>
            <a:ext cx="3381610" cy="3808824"/>
          </a:xfrm>
          <a:prstGeom prst="rect">
            <a:avLst/>
          </a:prstGeom>
        </p:spPr>
      </p:pic>
    </p:spTree>
    <p:extLst>
      <p:ext uri="{BB962C8B-B14F-4D97-AF65-F5344CB8AC3E}">
        <p14:creationId xmlns:p14="http://schemas.microsoft.com/office/powerpoint/2010/main" val="155027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FD5F7-0D25-39A6-A9DA-E8504D02580A}"/>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88F5B905-A1A8-CF0F-7BA1-B11EC8596740}"/>
              </a:ext>
            </a:extLst>
          </p:cNvPr>
          <p:cNvSpPr>
            <a:spLocks noGrp="1"/>
          </p:cNvSpPr>
          <p:nvPr>
            <p:ph type="title"/>
          </p:nvPr>
        </p:nvSpPr>
        <p:spPr/>
        <p:txBody>
          <a:bodyPr/>
          <a:lstStyle/>
          <a:p>
            <a:r>
              <a:rPr lang="en-US" dirty="0"/>
              <a:t>Hypothesis Statement </a:t>
            </a:r>
            <a:endParaRPr lang="ru-RU" dirty="0"/>
          </a:p>
        </p:txBody>
      </p:sp>
      <p:sp>
        <p:nvSpPr>
          <p:cNvPr id="4" name="Текст 3">
            <a:extLst>
              <a:ext uri="{FF2B5EF4-FFF2-40B4-BE49-F238E27FC236}">
                <a16:creationId xmlns:a16="http://schemas.microsoft.com/office/drawing/2014/main" id="{8DCD568B-2DAE-C897-C2CA-4458C8D79241}"/>
              </a:ext>
            </a:extLst>
          </p:cNvPr>
          <p:cNvSpPr>
            <a:spLocks noGrp="1"/>
          </p:cNvSpPr>
          <p:nvPr>
            <p:ph type="body" sz="quarter" idx="12"/>
          </p:nvPr>
        </p:nvSpPr>
        <p:spPr>
          <a:xfrm>
            <a:off x="517840" y="2224815"/>
            <a:ext cx="11088262" cy="2859813"/>
          </a:xfrm>
        </p:spPr>
        <p:txBody>
          <a:bodyPr>
            <a:noAutofit/>
          </a:bodyPr>
          <a:lstStyle/>
          <a:p>
            <a:pPr marL="285750" indent="-285750">
              <a:buFont typeface="Arial" panose="020B0604020202020204" pitchFamily="34" charset="0"/>
              <a:buChar char="•"/>
            </a:pPr>
            <a:r>
              <a:rPr lang="en-GB" sz="1600" b="1" dirty="0"/>
              <a:t>Classical:</a:t>
            </a:r>
            <a:r>
              <a:rPr lang="en-GB" sz="1600" dirty="0"/>
              <a:t> On the spectral entropy-complexity plane, classical pieces cluster in the </a:t>
            </a:r>
            <a:r>
              <a:rPr lang="en-GB" sz="1600" b="1" dirty="0"/>
              <a:t>low-entropy / low-complexity corner</a:t>
            </a:r>
            <a:r>
              <a:rPr lang="en-GB" sz="1600" dirty="0"/>
              <a:t> (close to the “regular oscillations” region); in contrast, on the amplitude plane they drift toward moderate entropy with the </a:t>
            </a:r>
            <a:r>
              <a:rPr lang="en-GB" sz="1600" b="1" dirty="0"/>
              <a:t>highest complexity</a:t>
            </a:r>
            <a:r>
              <a:rPr lang="en-GB" sz="1600" dirty="0"/>
              <a:t>, mirroring their dynamic yet spectrally focused writing.</a:t>
            </a:r>
          </a:p>
          <a:p>
            <a:pPr marL="285750" indent="-285750">
              <a:buFont typeface="Arial" panose="020B0604020202020204" pitchFamily="34" charset="0"/>
              <a:buChar char="•"/>
            </a:pPr>
            <a:r>
              <a:rPr lang="en-GB" sz="1600" b="1" dirty="0"/>
              <a:t>Metal:</a:t>
            </a:r>
            <a:r>
              <a:rPr lang="en-GB" sz="1600" dirty="0"/>
              <a:t> Metal tracks sit at the </a:t>
            </a:r>
            <a:r>
              <a:rPr lang="en-GB" sz="1600" b="1" dirty="0"/>
              <a:t>high-entropy / low-complexity tip</a:t>
            </a:r>
            <a:r>
              <a:rPr lang="en-GB" sz="1600" dirty="0"/>
              <a:t> of the amplitude plane—virtually on the “white-noise” boundary—while achieving </a:t>
            </a:r>
            <a:r>
              <a:rPr lang="en-GB" sz="1600" b="1" dirty="0"/>
              <a:t>maximum complexity at moderate entropy</a:t>
            </a:r>
            <a:r>
              <a:rPr lang="en-GB" sz="1600" dirty="0"/>
              <a:t> in the spectral plane, a signature of dense, distorted mixes that still contain hidden structure.</a:t>
            </a:r>
          </a:p>
          <a:p>
            <a:pPr marL="285750" indent="-285750">
              <a:buFont typeface="Arial" panose="020B0604020202020204" pitchFamily="34" charset="0"/>
              <a:buChar char="•"/>
            </a:pPr>
            <a:r>
              <a:rPr lang="en-GB" sz="1600" b="1" dirty="0"/>
              <a:t>Disco &amp; Reggae:</a:t>
            </a:r>
            <a:r>
              <a:rPr lang="en-GB" sz="1600" dirty="0"/>
              <a:t> Dance-centric genres occupy the </a:t>
            </a:r>
            <a:r>
              <a:rPr lang="en-GB" sz="1600" b="1" dirty="0"/>
              <a:t>chaotic belt</a:t>
            </a:r>
            <a:r>
              <a:rPr lang="en-GB" sz="1600" dirty="0"/>
              <a:t> of the flux plane: </a:t>
            </a:r>
            <a:r>
              <a:rPr lang="en-GB" sz="1600" b="1" dirty="0"/>
              <a:t>low flux entropy</a:t>
            </a:r>
            <a:r>
              <a:rPr lang="en-GB" sz="1600" dirty="0"/>
              <a:t> paired with </a:t>
            </a:r>
            <a:r>
              <a:rPr lang="en-GB" sz="1600" b="1" dirty="0"/>
              <a:t>high flux complexity</a:t>
            </a:r>
            <a:r>
              <a:rPr lang="en-GB" sz="1600" dirty="0"/>
              <a:t>, capturing their tightly organised yet vibrant rhythmic grooves. </a:t>
            </a:r>
          </a:p>
          <a:p>
            <a:pPr marL="285750" indent="-285750">
              <a:buFont typeface="Arial" panose="020B0604020202020204" pitchFamily="34" charset="0"/>
              <a:buChar char="•"/>
            </a:pPr>
            <a:r>
              <a:rPr lang="en-GB" sz="1600" b="1" dirty="0"/>
              <a:t>Hip-hop:</a:t>
            </a:r>
            <a:r>
              <a:rPr lang="en-GB" sz="1600" dirty="0"/>
              <a:t> Hip-hop clusters on the </a:t>
            </a:r>
            <a:r>
              <a:rPr lang="en-GB" sz="1600" b="1" dirty="0"/>
              <a:t>left slope of the maximum-complexity dome</a:t>
            </a:r>
            <a:r>
              <a:rPr lang="en-GB" sz="1600" dirty="0"/>
              <a:t> in the harmony plane, combining </a:t>
            </a:r>
            <a:r>
              <a:rPr lang="en-GB" sz="1600" b="1" dirty="0"/>
              <a:t>low harmonic entropy</a:t>
            </a:r>
            <a:r>
              <a:rPr lang="en-GB" sz="1600" dirty="0"/>
              <a:t> with </a:t>
            </a:r>
            <a:r>
              <a:rPr lang="en-GB" sz="1600" b="1" dirty="0"/>
              <a:t>high harmonic complexity</a:t>
            </a:r>
            <a:r>
              <a:rPr lang="en-GB" sz="1600" dirty="0"/>
              <a:t>—consistent with rapidly evolving harmonic pockets over a stable tonal centre. </a:t>
            </a:r>
          </a:p>
          <a:p>
            <a:pPr marL="285750" indent="-285750">
              <a:buFont typeface="Arial" panose="020B0604020202020204" pitchFamily="34" charset="0"/>
              <a:buChar char="•"/>
            </a:pPr>
            <a:r>
              <a:rPr lang="en-GB" sz="1600" b="1" dirty="0"/>
              <a:t>Pop, Rock, Blues, Country &amp; Acoustic:</a:t>
            </a:r>
            <a:r>
              <a:rPr lang="en-GB" sz="1600" dirty="0"/>
              <a:t> These styles populate the </a:t>
            </a:r>
            <a:r>
              <a:rPr lang="en-GB" sz="1600" b="1" dirty="0"/>
              <a:t>central swathes</a:t>
            </a:r>
            <a:r>
              <a:rPr lang="en-GB" sz="1600" dirty="0"/>
              <a:t> of most entropy-complexity planes, avoiding both extreme randomness and rigid order, which explains their broadly balanced sound profiles. </a:t>
            </a:r>
          </a:p>
        </p:txBody>
      </p:sp>
      <p:sp>
        <p:nvSpPr>
          <p:cNvPr id="5" name="Текст 4">
            <a:extLst>
              <a:ext uri="{FF2B5EF4-FFF2-40B4-BE49-F238E27FC236}">
                <a16:creationId xmlns:a16="http://schemas.microsoft.com/office/drawing/2014/main" id="{75EC8B56-CEA5-8D41-2172-D7B9E1FA5235}"/>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E2505F98-1753-6DDF-A77F-8CD0C60C05B0}"/>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112A1E2E-5329-F4E5-4F1C-9B3271E7F893}"/>
              </a:ext>
            </a:extLst>
          </p:cNvPr>
          <p:cNvSpPr>
            <a:spLocks noGrp="1"/>
          </p:cNvSpPr>
          <p:nvPr>
            <p:ph type="body" sz="quarter" idx="15"/>
          </p:nvPr>
        </p:nvSpPr>
        <p:spPr/>
        <p:txBody>
          <a:bodyPr/>
          <a:lstStyle/>
          <a:p>
            <a:r>
              <a:rPr lang="en-US" dirty="0"/>
              <a:t>Chaos in Music</a:t>
            </a:r>
            <a:endParaRPr lang="ru-RU" dirty="0"/>
          </a:p>
        </p:txBody>
      </p:sp>
    </p:spTree>
    <p:extLst>
      <p:ext uri="{BB962C8B-B14F-4D97-AF65-F5344CB8AC3E}">
        <p14:creationId xmlns:p14="http://schemas.microsoft.com/office/powerpoint/2010/main" val="1962791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BC7D3-8FB4-DCBC-3283-320AC324B356}"/>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60382CE3-82EE-483A-ECA4-356560B6BE10}"/>
              </a:ext>
            </a:extLst>
          </p:cNvPr>
          <p:cNvSpPr>
            <a:spLocks noGrp="1"/>
          </p:cNvSpPr>
          <p:nvPr>
            <p:ph type="title"/>
          </p:nvPr>
        </p:nvSpPr>
        <p:spPr>
          <a:xfrm>
            <a:off x="585898" y="1447790"/>
            <a:ext cx="8488654" cy="777025"/>
          </a:xfrm>
        </p:spPr>
        <p:txBody>
          <a:bodyPr/>
          <a:lstStyle/>
          <a:p>
            <a:r>
              <a:rPr lang="en-GB" dirty="0" err="1"/>
              <a:t>Observings</a:t>
            </a:r>
            <a:r>
              <a:rPr lang="ru-RU" dirty="0"/>
              <a:t> </a:t>
            </a:r>
            <a:r>
              <a:rPr lang="en-US" dirty="0"/>
              <a:t>Amplitude Entropy Complexity Space </a:t>
            </a:r>
            <a:r>
              <a:rPr lang="en-US" dirty="0" err="1"/>
              <a:t>sapc</a:t>
            </a:r>
            <a:r>
              <a:rPr lang="en-GB" dirty="0"/>
              <a:t> </a:t>
            </a:r>
          </a:p>
        </p:txBody>
      </p:sp>
      <p:sp>
        <p:nvSpPr>
          <p:cNvPr id="4" name="Текст 3">
            <a:extLst>
              <a:ext uri="{FF2B5EF4-FFF2-40B4-BE49-F238E27FC236}">
                <a16:creationId xmlns:a16="http://schemas.microsoft.com/office/drawing/2014/main" id="{38EF18A9-9652-F079-28CD-EB0FE2E8B9C2}"/>
              </a:ext>
            </a:extLst>
          </p:cNvPr>
          <p:cNvSpPr>
            <a:spLocks noGrp="1"/>
          </p:cNvSpPr>
          <p:nvPr>
            <p:ph type="body" sz="quarter" idx="12"/>
          </p:nvPr>
        </p:nvSpPr>
        <p:spPr>
          <a:xfrm flipH="1">
            <a:off x="366713" y="6929639"/>
            <a:ext cx="945974" cy="1004834"/>
          </a:xfrm>
        </p:spPr>
        <p:txBody>
          <a:bodyPr>
            <a:noAutofit/>
          </a:bodyPr>
          <a:lstStyle/>
          <a:p>
            <a:endParaRPr lang="en-GB" sz="1700" dirty="0"/>
          </a:p>
        </p:txBody>
      </p:sp>
      <p:sp>
        <p:nvSpPr>
          <p:cNvPr id="5" name="Текст 4">
            <a:extLst>
              <a:ext uri="{FF2B5EF4-FFF2-40B4-BE49-F238E27FC236}">
                <a16:creationId xmlns:a16="http://schemas.microsoft.com/office/drawing/2014/main" id="{E9C4729A-E0DD-773C-A517-964713BB1872}"/>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E8A7B1B9-051C-5C53-C1AB-BD9247614083}"/>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C2FDFAE2-430A-B0ED-ACDE-EE0225743974}"/>
              </a:ext>
            </a:extLst>
          </p:cNvPr>
          <p:cNvSpPr>
            <a:spLocks noGrp="1"/>
          </p:cNvSpPr>
          <p:nvPr>
            <p:ph type="body" sz="quarter" idx="15"/>
          </p:nvPr>
        </p:nvSpPr>
        <p:spPr/>
        <p:txBody>
          <a:bodyPr/>
          <a:lstStyle/>
          <a:p>
            <a:r>
              <a:rPr lang="en-US" dirty="0"/>
              <a:t>Chaos in Music</a:t>
            </a:r>
            <a:endParaRPr lang="ru-RU" dirty="0"/>
          </a:p>
        </p:txBody>
      </p:sp>
      <p:pic>
        <p:nvPicPr>
          <p:cNvPr id="8" name="Picture 7" descr="A group of graphs with different colored lines&#10;&#10;AI-generated content may be incorrect.">
            <a:extLst>
              <a:ext uri="{FF2B5EF4-FFF2-40B4-BE49-F238E27FC236}">
                <a16:creationId xmlns:a16="http://schemas.microsoft.com/office/drawing/2014/main" id="{9B73875C-067C-FA8D-B609-266266F1AF92}"/>
              </a:ext>
            </a:extLst>
          </p:cNvPr>
          <p:cNvPicPr>
            <a:picLocks noChangeAspect="1"/>
          </p:cNvPicPr>
          <p:nvPr/>
        </p:nvPicPr>
        <p:blipFill>
          <a:blip r:embed="rId2"/>
          <a:stretch>
            <a:fillRect/>
          </a:stretch>
        </p:blipFill>
        <p:spPr>
          <a:xfrm>
            <a:off x="735334" y="1836302"/>
            <a:ext cx="8002712" cy="4734596"/>
          </a:xfrm>
          <a:prstGeom prst="rect">
            <a:avLst/>
          </a:prstGeom>
        </p:spPr>
      </p:pic>
    </p:spTree>
    <p:extLst>
      <p:ext uri="{BB962C8B-B14F-4D97-AF65-F5344CB8AC3E}">
        <p14:creationId xmlns:p14="http://schemas.microsoft.com/office/powerpoint/2010/main" val="342631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3F145-514F-0F77-BAA5-79A965097D63}"/>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EF0C5AA5-994A-ADF5-4E6A-FEA89A0BF561}"/>
              </a:ext>
            </a:extLst>
          </p:cNvPr>
          <p:cNvSpPr>
            <a:spLocks noGrp="1"/>
          </p:cNvSpPr>
          <p:nvPr>
            <p:ph type="title"/>
          </p:nvPr>
        </p:nvSpPr>
        <p:spPr>
          <a:xfrm>
            <a:off x="585898" y="1447790"/>
            <a:ext cx="8014092" cy="777025"/>
          </a:xfrm>
        </p:spPr>
        <p:txBody>
          <a:bodyPr/>
          <a:lstStyle/>
          <a:p>
            <a:r>
              <a:rPr lang="en-GB" dirty="0" err="1"/>
              <a:t>Observings</a:t>
            </a:r>
            <a:r>
              <a:rPr lang="ru-RU" dirty="0"/>
              <a:t> </a:t>
            </a:r>
            <a:r>
              <a:rPr lang="en-US" dirty="0"/>
              <a:t>Flux Entropy Complexity Space </a:t>
            </a:r>
            <a:r>
              <a:rPr lang="en-US" dirty="0" err="1"/>
              <a:t>sapc</a:t>
            </a:r>
            <a:r>
              <a:rPr lang="en-GB" dirty="0"/>
              <a:t> </a:t>
            </a:r>
          </a:p>
        </p:txBody>
      </p:sp>
      <p:sp>
        <p:nvSpPr>
          <p:cNvPr id="4" name="Текст 3">
            <a:extLst>
              <a:ext uri="{FF2B5EF4-FFF2-40B4-BE49-F238E27FC236}">
                <a16:creationId xmlns:a16="http://schemas.microsoft.com/office/drawing/2014/main" id="{08B280F5-BF7A-FB4E-A74D-8AD599664DF9}"/>
              </a:ext>
            </a:extLst>
          </p:cNvPr>
          <p:cNvSpPr>
            <a:spLocks noGrp="1"/>
          </p:cNvSpPr>
          <p:nvPr>
            <p:ph type="body" sz="quarter" idx="12"/>
          </p:nvPr>
        </p:nvSpPr>
        <p:spPr>
          <a:xfrm flipH="1">
            <a:off x="366713" y="6929639"/>
            <a:ext cx="945974" cy="1004834"/>
          </a:xfrm>
        </p:spPr>
        <p:txBody>
          <a:bodyPr>
            <a:noAutofit/>
          </a:bodyPr>
          <a:lstStyle/>
          <a:p>
            <a:endParaRPr lang="en-GB" sz="1700" dirty="0"/>
          </a:p>
        </p:txBody>
      </p:sp>
      <p:sp>
        <p:nvSpPr>
          <p:cNvPr id="5" name="Текст 4">
            <a:extLst>
              <a:ext uri="{FF2B5EF4-FFF2-40B4-BE49-F238E27FC236}">
                <a16:creationId xmlns:a16="http://schemas.microsoft.com/office/drawing/2014/main" id="{EE49773D-0528-C405-7997-25750C9EFBA1}"/>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5E81B0D7-F2C9-8340-2287-CA7FD8FA6684}"/>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6AE8EBE0-A181-60E9-BC69-DBCD87F1D4AB}"/>
              </a:ext>
            </a:extLst>
          </p:cNvPr>
          <p:cNvSpPr>
            <a:spLocks noGrp="1"/>
          </p:cNvSpPr>
          <p:nvPr>
            <p:ph type="body" sz="quarter" idx="15"/>
          </p:nvPr>
        </p:nvSpPr>
        <p:spPr/>
        <p:txBody>
          <a:bodyPr/>
          <a:lstStyle/>
          <a:p>
            <a:r>
              <a:rPr lang="en-US" dirty="0"/>
              <a:t>Chaos in Music</a:t>
            </a:r>
            <a:endParaRPr lang="ru-RU" dirty="0"/>
          </a:p>
        </p:txBody>
      </p:sp>
      <p:pic>
        <p:nvPicPr>
          <p:cNvPr id="9" name="Picture 8" descr="A graph of different colored shapes&#10;&#10;AI-generated content may be incorrect.">
            <a:extLst>
              <a:ext uri="{FF2B5EF4-FFF2-40B4-BE49-F238E27FC236}">
                <a16:creationId xmlns:a16="http://schemas.microsoft.com/office/drawing/2014/main" id="{C3653ADB-8483-A2C3-1040-57C7E8CF9FAF}"/>
              </a:ext>
            </a:extLst>
          </p:cNvPr>
          <p:cNvPicPr>
            <a:picLocks noChangeAspect="1"/>
          </p:cNvPicPr>
          <p:nvPr/>
        </p:nvPicPr>
        <p:blipFill>
          <a:blip r:embed="rId2"/>
          <a:stretch>
            <a:fillRect/>
          </a:stretch>
        </p:blipFill>
        <p:spPr>
          <a:xfrm>
            <a:off x="420728" y="1836302"/>
            <a:ext cx="7772400" cy="4646071"/>
          </a:xfrm>
          <a:prstGeom prst="rect">
            <a:avLst/>
          </a:prstGeom>
        </p:spPr>
      </p:pic>
    </p:spTree>
    <p:extLst>
      <p:ext uri="{BB962C8B-B14F-4D97-AF65-F5344CB8AC3E}">
        <p14:creationId xmlns:p14="http://schemas.microsoft.com/office/powerpoint/2010/main" val="2243739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7A60E-989E-301D-C155-52A25B46DE64}"/>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3AD0150D-C1FF-87F6-AFBB-D8EF7AE24EFE}"/>
              </a:ext>
            </a:extLst>
          </p:cNvPr>
          <p:cNvSpPr>
            <a:spLocks noGrp="1"/>
          </p:cNvSpPr>
          <p:nvPr>
            <p:ph type="title"/>
          </p:nvPr>
        </p:nvSpPr>
        <p:spPr>
          <a:xfrm>
            <a:off x="585897" y="1447790"/>
            <a:ext cx="7527955" cy="777025"/>
          </a:xfrm>
        </p:spPr>
        <p:txBody>
          <a:bodyPr/>
          <a:lstStyle/>
          <a:p>
            <a:r>
              <a:rPr lang="en-GB" dirty="0" err="1"/>
              <a:t>Observings</a:t>
            </a:r>
            <a:r>
              <a:rPr lang="ru-RU" dirty="0"/>
              <a:t> </a:t>
            </a:r>
            <a:r>
              <a:rPr lang="en-US" dirty="0"/>
              <a:t>Harmony Entropy Complexity Space </a:t>
            </a:r>
            <a:r>
              <a:rPr lang="en-US" dirty="0" err="1"/>
              <a:t>sapc</a:t>
            </a:r>
            <a:r>
              <a:rPr lang="en-GB" dirty="0"/>
              <a:t> </a:t>
            </a:r>
          </a:p>
        </p:txBody>
      </p:sp>
      <p:sp>
        <p:nvSpPr>
          <p:cNvPr id="4" name="Текст 3">
            <a:extLst>
              <a:ext uri="{FF2B5EF4-FFF2-40B4-BE49-F238E27FC236}">
                <a16:creationId xmlns:a16="http://schemas.microsoft.com/office/drawing/2014/main" id="{5D31FDCC-42F9-DFA8-AD33-17206CFEB018}"/>
              </a:ext>
            </a:extLst>
          </p:cNvPr>
          <p:cNvSpPr>
            <a:spLocks noGrp="1"/>
          </p:cNvSpPr>
          <p:nvPr>
            <p:ph type="body" sz="quarter" idx="12"/>
          </p:nvPr>
        </p:nvSpPr>
        <p:spPr>
          <a:xfrm flipH="1">
            <a:off x="366713" y="6929639"/>
            <a:ext cx="945974" cy="1004834"/>
          </a:xfrm>
        </p:spPr>
        <p:txBody>
          <a:bodyPr>
            <a:noAutofit/>
          </a:bodyPr>
          <a:lstStyle/>
          <a:p>
            <a:endParaRPr lang="en-GB" sz="1700" dirty="0"/>
          </a:p>
        </p:txBody>
      </p:sp>
      <p:sp>
        <p:nvSpPr>
          <p:cNvPr id="5" name="Текст 4">
            <a:extLst>
              <a:ext uri="{FF2B5EF4-FFF2-40B4-BE49-F238E27FC236}">
                <a16:creationId xmlns:a16="http://schemas.microsoft.com/office/drawing/2014/main" id="{8A0F0A90-3CB7-1008-1F8F-09868A155A79}"/>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AA8D8714-57B2-BC8C-250C-5DCE69329C9A}"/>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8D3B3F10-8285-1C7D-D580-C8A374280B59}"/>
              </a:ext>
            </a:extLst>
          </p:cNvPr>
          <p:cNvSpPr>
            <a:spLocks noGrp="1"/>
          </p:cNvSpPr>
          <p:nvPr>
            <p:ph type="body" sz="quarter" idx="15"/>
          </p:nvPr>
        </p:nvSpPr>
        <p:spPr/>
        <p:txBody>
          <a:bodyPr/>
          <a:lstStyle/>
          <a:p>
            <a:r>
              <a:rPr lang="en-US" dirty="0"/>
              <a:t>Chaos in Music</a:t>
            </a:r>
            <a:endParaRPr lang="ru-RU" dirty="0"/>
          </a:p>
        </p:txBody>
      </p:sp>
      <p:pic>
        <p:nvPicPr>
          <p:cNvPr id="8" name="Picture 7" descr="A group of graphs showing different colors&#10;&#10;AI-generated content may be incorrect.">
            <a:extLst>
              <a:ext uri="{FF2B5EF4-FFF2-40B4-BE49-F238E27FC236}">
                <a16:creationId xmlns:a16="http://schemas.microsoft.com/office/drawing/2014/main" id="{09661D09-169E-419A-7874-2E2D516982F9}"/>
              </a:ext>
            </a:extLst>
          </p:cNvPr>
          <p:cNvPicPr>
            <a:picLocks noChangeAspect="1"/>
          </p:cNvPicPr>
          <p:nvPr/>
        </p:nvPicPr>
        <p:blipFill>
          <a:blip r:embed="rId2"/>
          <a:stretch>
            <a:fillRect/>
          </a:stretch>
        </p:blipFill>
        <p:spPr>
          <a:xfrm>
            <a:off x="557592" y="1836302"/>
            <a:ext cx="7772400" cy="4646071"/>
          </a:xfrm>
          <a:prstGeom prst="rect">
            <a:avLst/>
          </a:prstGeom>
        </p:spPr>
      </p:pic>
    </p:spTree>
    <p:extLst>
      <p:ext uri="{BB962C8B-B14F-4D97-AF65-F5344CB8AC3E}">
        <p14:creationId xmlns:p14="http://schemas.microsoft.com/office/powerpoint/2010/main" val="96956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F8968-3F6D-0BF6-A488-8D72970B5E89}"/>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97543DC0-A20A-BFEC-63AC-E0B601A0F4AF}"/>
              </a:ext>
            </a:extLst>
          </p:cNvPr>
          <p:cNvSpPr>
            <a:spLocks noGrp="1"/>
          </p:cNvSpPr>
          <p:nvPr>
            <p:ph type="title"/>
          </p:nvPr>
        </p:nvSpPr>
        <p:spPr>
          <a:xfrm>
            <a:off x="585897" y="1447790"/>
            <a:ext cx="6393637" cy="777025"/>
          </a:xfrm>
        </p:spPr>
        <p:txBody>
          <a:bodyPr/>
          <a:lstStyle/>
          <a:p>
            <a:r>
              <a:rPr lang="en-GB" dirty="0" err="1"/>
              <a:t>Observings</a:t>
            </a:r>
            <a:r>
              <a:rPr lang="ru-RU" dirty="0"/>
              <a:t> </a:t>
            </a:r>
            <a:r>
              <a:rPr lang="en-US" dirty="0"/>
              <a:t>Spectral Entropy Complexity Space </a:t>
            </a:r>
            <a:r>
              <a:rPr lang="en-US" dirty="0" err="1"/>
              <a:t>sapc</a:t>
            </a:r>
            <a:r>
              <a:rPr lang="en-GB" dirty="0"/>
              <a:t> </a:t>
            </a:r>
          </a:p>
        </p:txBody>
      </p:sp>
      <p:sp>
        <p:nvSpPr>
          <p:cNvPr id="4" name="Текст 3">
            <a:extLst>
              <a:ext uri="{FF2B5EF4-FFF2-40B4-BE49-F238E27FC236}">
                <a16:creationId xmlns:a16="http://schemas.microsoft.com/office/drawing/2014/main" id="{D0273293-9DAD-7F38-94AE-9B4BE728E9BA}"/>
              </a:ext>
            </a:extLst>
          </p:cNvPr>
          <p:cNvSpPr>
            <a:spLocks noGrp="1"/>
          </p:cNvSpPr>
          <p:nvPr>
            <p:ph type="body" sz="quarter" idx="12"/>
          </p:nvPr>
        </p:nvSpPr>
        <p:spPr>
          <a:xfrm flipH="1">
            <a:off x="366713" y="6929639"/>
            <a:ext cx="945974" cy="1004834"/>
          </a:xfrm>
        </p:spPr>
        <p:txBody>
          <a:bodyPr>
            <a:noAutofit/>
          </a:bodyPr>
          <a:lstStyle/>
          <a:p>
            <a:endParaRPr lang="en-GB" sz="1700" dirty="0"/>
          </a:p>
        </p:txBody>
      </p:sp>
      <p:sp>
        <p:nvSpPr>
          <p:cNvPr id="5" name="Текст 4">
            <a:extLst>
              <a:ext uri="{FF2B5EF4-FFF2-40B4-BE49-F238E27FC236}">
                <a16:creationId xmlns:a16="http://schemas.microsoft.com/office/drawing/2014/main" id="{CCEB7459-C201-70AE-2145-BBFB5FA4A35A}"/>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0F099B81-5DAE-6872-8EEA-9383F88414CB}"/>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87C6FD96-210C-742E-57B6-4A495E69916C}"/>
              </a:ext>
            </a:extLst>
          </p:cNvPr>
          <p:cNvSpPr>
            <a:spLocks noGrp="1"/>
          </p:cNvSpPr>
          <p:nvPr>
            <p:ph type="body" sz="quarter" idx="15"/>
          </p:nvPr>
        </p:nvSpPr>
        <p:spPr/>
        <p:txBody>
          <a:bodyPr/>
          <a:lstStyle/>
          <a:p>
            <a:r>
              <a:rPr lang="en-US" dirty="0"/>
              <a:t>Chaos in Music</a:t>
            </a:r>
            <a:endParaRPr lang="ru-RU" dirty="0"/>
          </a:p>
        </p:txBody>
      </p:sp>
      <p:pic>
        <p:nvPicPr>
          <p:cNvPr id="9" name="Picture 8" descr="A group of graphs showing different colored lines&#10;&#10;AI-generated content may be incorrect.">
            <a:extLst>
              <a:ext uri="{FF2B5EF4-FFF2-40B4-BE49-F238E27FC236}">
                <a16:creationId xmlns:a16="http://schemas.microsoft.com/office/drawing/2014/main" id="{BC2A04FE-35A7-A5ED-790B-9F9A51FB5BF1}"/>
              </a:ext>
            </a:extLst>
          </p:cNvPr>
          <p:cNvPicPr>
            <a:picLocks noChangeAspect="1"/>
          </p:cNvPicPr>
          <p:nvPr/>
        </p:nvPicPr>
        <p:blipFill>
          <a:blip r:embed="rId2"/>
          <a:stretch>
            <a:fillRect/>
          </a:stretch>
        </p:blipFill>
        <p:spPr>
          <a:xfrm>
            <a:off x="557592" y="1836302"/>
            <a:ext cx="7772400" cy="4646071"/>
          </a:xfrm>
          <a:prstGeom prst="rect">
            <a:avLst/>
          </a:prstGeom>
        </p:spPr>
      </p:pic>
    </p:spTree>
    <p:extLst>
      <p:ext uri="{BB962C8B-B14F-4D97-AF65-F5344CB8AC3E}">
        <p14:creationId xmlns:p14="http://schemas.microsoft.com/office/powerpoint/2010/main" val="2464888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10F8F-88C0-2AC1-D1C5-583F597C2EB3}"/>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CE7A5F7D-0006-86EF-F414-4FA6CBE0DA51}"/>
              </a:ext>
            </a:extLst>
          </p:cNvPr>
          <p:cNvSpPr>
            <a:spLocks noGrp="1"/>
          </p:cNvSpPr>
          <p:nvPr>
            <p:ph type="title"/>
          </p:nvPr>
        </p:nvSpPr>
        <p:spPr>
          <a:xfrm>
            <a:off x="1757341" y="3166208"/>
            <a:ext cx="9005102" cy="777025"/>
          </a:xfrm>
        </p:spPr>
        <p:txBody>
          <a:bodyPr>
            <a:noAutofit/>
          </a:bodyPr>
          <a:lstStyle/>
          <a:p>
            <a:r>
              <a:rPr lang="en-US" sz="5400" dirty="0"/>
              <a:t>Thank you for your attention</a:t>
            </a:r>
            <a:br>
              <a:rPr lang="en-US" sz="5400" dirty="0"/>
            </a:br>
            <a:endParaRPr lang="en-GB" sz="5400" dirty="0"/>
          </a:p>
        </p:txBody>
      </p:sp>
      <p:sp>
        <p:nvSpPr>
          <p:cNvPr id="4" name="Текст 3">
            <a:extLst>
              <a:ext uri="{FF2B5EF4-FFF2-40B4-BE49-F238E27FC236}">
                <a16:creationId xmlns:a16="http://schemas.microsoft.com/office/drawing/2014/main" id="{0DE4290F-62B8-28CC-D9FA-CC4EBD02F88B}"/>
              </a:ext>
            </a:extLst>
          </p:cNvPr>
          <p:cNvSpPr>
            <a:spLocks noGrp="1"/>
          </p:cNvSpPr>
          <p:nvPr>
            <p:ph type="body" sz="quarter" idx="12"/>
          </p:nvPr>
        </p:nvSpPr>
        <p:spPr>
          <a:xfrm flipH="1">
            <a:off x="366713" y="6929639"/>
            <a:ext cx="945974" cy="1004834"/>
          </a:xfrm>
        </p:spPr>
        <p:txBody>
          <a:bodyPr>
            <a:noAutofit/>
          </a:bodyPr>
          <a:lstStyle/>
          <a:p>
            <a:endParaRPr lang="en-GB" sz="1700" dirty="0"/>
          </a:p>
        </p:txBody>
      </p:sp>
      <p:sp>
        <p:nvSpPr>
          <p:cNvPr id="5" name="Текст 4">
            <a:extLst>
              <a:ext uri="{FF2B5EF4-FFF2-40B4-BE49-F238E27FC236}">
                <a16:creationId xmlns:a16="http://schemas.microsoft.com/office/drawing/2014/main" id="{E79B6F1E-B0CE-4DFC-3174-D06472DDDDF5}"/>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480B7B4B-A65D-8B23-F8AC-422FDC351498}"/>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3FBB6B34-D027-B708-AC44-293C2C05D46F}"/>
              </a:ext>
            </a:extLst>
          </p:cNvPr>
          <p:cNvSpPr>
            <a:spLocks noGrp="1"/>
          </p:cNvSpPr>
          <p:nvPr>
            <p:ph type="body" sz="quarter" idx="15"/>
          </p:nvPr>
        </p:nvSpPr>
        <p:spPr/>
        <p:txBody>
          <a:bodyPr/>
          <a:lstStyle/>
          <a:p>
            <a:r>
              <a:rPr lang="en-US" dirty="0"/>
              <a:t>Chaos in Music</a:t>
            </a:r>
            <a:endParaRPr lang="ru-RU" dirty="0"/>
          </a:p>
        </p:txBody>
      </p:sp>
    </p:spTree>
    <p:extLst>
      <p:ext uri="{BB962C8B-B14F-4D97-AF65-F5344CB8AC3E}">
        <p14:creationId xmlns:p14="http://schemas.microsoft.com/office/powerpoint/2010/main" val="3997297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161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16145-E66C-C90F-A414-56D3A5D0DBA6}"/>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ADAEEED-B47A-A161-7345-CD9C9CD6C4BA}"/>
              </a:ext>
            </a:extLst>
          </p:cNvPr>
          <p:cNvPicPr>
            <a:picLocks noGrp="1" noChangeAspect="1"/>
          </p:cNvPicPr>
          <p:nvPr>
            <p:ph type="pic" sz="quarter" idx="10"/>
          </p:nvPr>
        </p:nvPicPr>
        <p:blipFill>
          <a:blip r:embed="rId2"/>
          <a:stretch>
            <a:fillRect/>
          </a:stretch>
        </p:blipFill>
        <p:spPr>
          <a:xfrm>
            <a:off x="7700198" y="1456484"/>
            <a:ext cx="3135541" cy="4703311"/>
          </a:xfrm>
        </p:spPr>
      </p:pic>
      <p:sp>
        <p:nvSpPr>
          <p:cNvPr id="3" name="Заголовок 2">
            <a:extLst>
              <a:ext uri="{FF2B5EF4-FFF2-40B4-BE49-F238E27FC236}">
                <a16:creationId xmlns:a16="http://schemas.microsoft.com/office/drawing/2014/main" id="{2461825A-3504-D6ED-F035-9F62401EE046}"/>
              </a:ext>
            </a:extLst>
          </p:cNvPr>
          <p:cNvSpPr>
            <a:spLocks noGrp="1"/>
          </p:cNvSpPr>
          <p:nvPr>
            <p:ph type="title"/>
          </p:nvPr>
        </p:nvSpPr>
        <p:spPr/>
        <p:txBody>
          <a:bodyPr/>
          <a:lstStyle/>
          <a:p>
            <a:r>
              <a:rPr lang="en-US" dirty="0"/>
              <a:t>Relevance and Objectives</a:t>
            </a:r>
            <a:endParaRPr lang="ru-RU" dirty="0"/>
          </a:p>
        </p:txBody>
      </p:sp>
      <p:sp>
        <p:nvSpPr>
          <p:cNvPr id="4" name="Текст 3">
            <a:extLst>
              <a:ext uri="{FF2B5EF4-FFF2-40B4-BE49-F238E27FC236}">
                <a16:creationId xmlns:a16="http://schemas.microsoft.com/office/drawing/2014/main" id="{78507277-3263-3185-DDC2-EDC92EE7367C}"/>
              </a:ext>
            </a:extLst>
          </p:cNvPr>
          <p:cNvSpPr>
            <a:spLocks noGrp="1"/>
          </p:cNvSpPr>
          <p:nvPr>
            <p:ph type="body" sz="quarter" idx="12"/>
          </p:nvPr>
        </p:nvSpPr>
        <p:spPr>
          <a:xfrm>
            <a:off x="585897" y="1687247"/>
            <a:ext cx="5245561" cy="3722963"/>
          </a:xfrm>
        </p:spPr>
        <p:txBody>
          <a:bodyPr>
            <a:noAutofit/>
          </a:bodyPr>
          <a:lstStyle/>
          <a:p>
            <a:endParaRPr lang="en-GB" sz="1600" dirty="0"/>
          </a:p>
          <a:p>
            <a:pPr marL="285750" indent="-285750">
              <a:buFont typeface="Arial" panose="020B0604020202020204" pitchFamily="34" charset="0"/>
              <a:buChar char="•"/>
            </a:pPr>
            <a:r>
              <a:rPr lang="en-GB" sz="1600" dirty="0"/>
              <a:t>Traditional music recommendation systems rely heavily on basic acoustic features, often overlooking the chaotic and nonlinear nature of musical signals.</a:t>
            </a:r>
          </a:p>
          <a:p>
            <a:pPr marL="285750" indent="-285750">
              <a:buFont typeface="Arial" panose="020B0604020202020204" pitchFamily="34" charset="0"/>
              <a:buChar char="•"/>
            </a:pPr>
            <a:r>
              <a:rPr lang="en-GB" sz="1600" dirty="0"/>
              <a:t>Some listeners may be more drawn to the degree of structural unpredictability in music—such as entropy or complexity—rather than to conventional genre categories.</a:t>
            </a:r>
          </a:p>
          <a:p>
            <a:pPr marL="285750" indent="-285750">
              <a:buFont typeface="Arial" panose="020B0604020202020204" pitchFamily="34" charset="0"/>
              <a:buChar char="•"/>
            </a:pPr>
            <a:r>
              <a:rPr lang="en-GB" sz="1600" dirty="0"/>
              <a:t>Classifying music based on chaos-related metrics enables a new dimension of analysis: distinguishing between more ordered and more chaotic tracks within or across genres.</a:t>
            </a:r>
          </a:p>
          <a:p>
            <a:pPr marL="285750" indent="-285750">
              <a:buFont typeface="Arial" panose="020B0604020202020204" pitchFamily="34" charset="0"/>
              <a:buChar char="•"/>
            </a:pPr>
            <a:r>
              <a:rPr lang="en-GB" sz="1600" dirty="0"/>
              <a:t>This approach enhances genre </a:t>
            </a:r>
            <a:r>
              <a:rPr lang="en-GB" sz="1600" dirty="0" err="1"/>
              <a:t>modeling</a:t>
            </a:r>
            <a:r>
              <a:rPr lang="en-GB" sz="1600" dirty="0"/>
              <a:t>, refines user preference profiling, and supports the development of more personalized, dynamics-aware recommendation systems.</a:t>
            </a:r>
          </a:p>
          <a:p>
            <a:endParaRPr lang="ru-RU" sz="1600" dirty="0"/>
          </a:p>
        </p:txBody>
      </p:sp>
      <p:sp>
        <p:nvSpPr>
          <p:cNvPr id="5" name="Текст 4">
            <a:extLst>
              <a:ext uri="{FF2B5EF4-FFF2-40B4-BE49-F238E27FC236}">
                <a16:creationId xmlns:a16="http://schemas.microsoft.com/office/drawing/2014/main" id="{4CC3C8C8-7DF1-C2A0-7D54-DEB177CB46C6}"/>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F485B571-4616-A80B-2EB3-746D44E8653D}"/>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524C6E23-EBDB-8EFF-4B1A-BDC2EA9627DE}"/>
              </a:ext>
            </a:extLst>
          </p:cNvPr>
          <p:cNvSpPr>
            <a:spLocks noGrp="1"/>
          </p:cNvSpPr>
          <p:nvPr>
            <p:ph type="body" sz="quarter" idx="15"/>
          </p:nvPr>
        </p:nvSpPr>
        <p:spPr/>
        <p:txBody>
          <a:bodyPr/>
          <a:lstStyle/>
          <a:p>
            <a:r>
              <a:rPr lang="en-US" dirty="0"/>
              <a:t>Chaos in Music</a:t>
            </a:r>
            <a:endParaRPr lang="ru-RU" dirty="0"/>
          </a:p>
        </p:txBody>
      </p:sp>
    </p:spTree>
    <p:extLst>
      <p:ext uri="{BB962C8B-B14F-4D97-AF65-F5344CB8AC3E}">
        <p14:creationId xmlns:p14="http://schemas.microsoft.com/office/powerpoint/2010/main" val="782328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271FC-C80E-E9C1-33AC-3E17A7C1BC81}"/>
            </a:ext>
          </a:extLst>
        </p:cNvPr>
        <p:cNvGrpSpPr/>
        <p:nvPr/>
      </p:nvGrpSpPr>
      <p:grpSpPr>
        <a:xfrm>
          <a:off x="0" y="0"/>
          <a:ext cx="0" cy="0"/>
          <a:chOff x="0" y="0"/>
          <a:chExt cx="0" cy="0"/>
        </a:xfrm>
      </p:grpSpPr>
      <p:pic>
        <p:nvPicPr>
          <p:cNvPr id="9" name="Picture Placeholder 8" descr="A cartoon character with a light bulb above his head&#10;&#10;AI-generated content may be incorrect.">
            <a:extLst>
              <a:ext uri="{FF2B5EF4-FFF2-40B4-BE49-F238E27FC236}">
                <a16:creationId xmlns:a16="http://schemas.microsoft.com/office/drawing/2014/main" id="{5D4674AA-2C35-1391-C2F5-93AC8B3A6536}"/>
              </a:ext>
            </a:extLst>
          </p:cNvPr>
          <p:cNvPicPr>
            <a:picLocks noGrp="1" noChangeAspect="1"/>
          </p:cNvPicPr>
          <p:nvPr>
            <p:ph type="pic" sz="quarter" idx="10"/>
          </p:nvPr>
        </p:nvPicPr>
        <p:blipFill>
          <a:blip r:embed="rId2"/>
          <a:stretch>
            <a:fillRect/>
          </a:stretch>
        </p:blipFill>
        <p:spPr>
          <a:xfrm>
            <a:off x="7464759" y="1148769"/>
            <a:ext cx="3440341" cy="5160511"/>
          </a:xfrm>
        </p:spPr>
      </p:pic>
      <p:sp>
        <p:nvSpPr>
          <p:cNvPr id="3" name="Заголовок 2">
            <a:extLst>
              <a:ext uri="{FF2B5EF4-FFF2-40B4-BE49-F238E27FC236}">
                <a16:creationId xmlns:a16="http://schemas.microsoft.com/office/drawing/2014/main" id="{5D504112-1E1D-C3D0-D6E0-3BD4FF11B75A}"/>
              </a:ext>
            </a:extLst>
          </p:cNvPr>
          <p:cNvSpPr>
            <a:spLocks noGrp="1"/>
          </p:cNvSpPr>
          <p:nvPr>
            <p:ph type="title"/>
          </p:nvPr>
        </p:nvSpPr>
        <p:spPr/>
        <p:txBody>
          <a:bodyPr/>
          <a:lstStyle/>
          <a:p>
            <a:r>
              <a:rPr lang="en-US" dirty="0"/>
              <a:t>Novelty</a:t>
            </a:r>
            <a:endParaRPr lang="ru-RU" dirty="0"/>
          </a:p>
        </p:txBody>
      </p:sp>
      <p:sp>
        <p:nvSpPr>
          <p:cNvPr id="4" name="Текст 3">
            <a:extLst>
              <a:ext uri="{FF2B5EF4-FFF2-40B4-BE49-F238E27FC236}">
                <a16:creationId xmlns:a16="http://schemas.microsoft.com/office/drawing/2014/main" id="{50AC3454-AE7F-7979-281C-BECD693C7D12}"/>
              </a:ext>
            </a:extLst>
          </p:cNvPr>
          <p:cNvSpPr>
            <a:spLocks noGrp="1"/>
          </p:cNvSpPr>
          <p:nvPr>
            <p:ph type="body" sz="quarter" idx="12"/>
          </p:nvPr>
        </p:nvSpPr>
        <p:spPr>
          <a:xfrm>
            <a:off x="585898" y="2379663"/>
            <a:ext cx="5317946" cy="3393234"/>
          </a:xfrm>
        </p:spPr>
        <p:txBody>
          <a:bodyPr>
            <a:normAutofit/>
          </a:bodyPr>
          <a:lstStyle/>
          <a:p>
            <a:r>
              <a:rPr lang="en-GB" sz="1700" dirty="0"/>
              <a:t>This research proposes a novel approach to music analysis by applying chaos theory metrics—permutation entropy, statistical complexity, and fractal dimension—on </a:t>
            </a:r>
            <a:r>
              <a:rPr lang="en-GB" sz="1700" dirty="0" err="1"/>
              <a:t>preprocessed</a:t>
            </a:r>
            <a:r>
              <a:rPr lang="en-GB" sz="1700" dirty="0"/>
              <a:t> audio signals, using windowed time-series representations and four tailored preprocessing methods designed to extract meaningful musical features from raw sound.</a:t>
            </a:r>
            <a:endParaRPr lang="ru-RU" sz="1700" dirty="0"/>
          </a:p>
        </p:txBody>
      </p:sp>
      <p:sp>
        <p:nvSpPr>
          <p:cNvPr id="5" name="Текст 4">
            <a:extLst>
              <a:ext uri="{FF2B5EF4-FFF2-40B4-BE49-F238E27FC236}">
                <a16:creationId xmlns:a16="http://schemas.microsoft.com/office/drawing/2014/main" id="{341DB4C0-58FC-977B-D9F8-D528E2BE8400}"/>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A478C89E-9787-3DC6-F703-279760E611E7}"/>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465045AD-C872-6924-46CF-A4C42713223F}"/>
              </a:ext>
            </a:extLst>
          </p:cNvPr>
          <p:cNvSpPr>
            <a:spLocks noGrp="1"/>
          </p:cNvSpPr>
          <p:nvPr>
            <p:ph type="body" sz="quarter" idx="15"/>
          </p:nvPr>
        </p:nvSpPr>
        <p:spPr/>
        <p:txBody>
          <a:bodyPr/>
          <a:lstStyle/>
          <a:p>
            <a:r>
              <a:rPr lang="en-US" dirty="0"/>
              <a:t>Chaos in Music</a:t>
            </a:r>
            <a:endParaRPr lang="ru-RU" dirty="0"/>
          </a:p>
        </p:txBody>
      </p:sp>
    </p:spTree>
    <p:extLst>
      <p:ext uri="{BB962C8B-B14F-4D97-AF65-F5344CB8AC3E}">
        <p14:creationId xmlns:p14="http://schemas.microsoft.com/office/powerpoint/2010/main" val="3877599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A3D73-B1D3-258C-509D-B44EC523A610}"/>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AE27D0FE-80F9-3966-DA66-0E7D6CE41C86}"/>
              </a:ext>
            </a:extLst>
          </p:cNvPr>
          <p:cNvSpPr>
            <a:spLocks noGrp="1"/>
          </p:cNvSpPr>
          <p:nvPr>
            <p:ph type="title"/>
          </p:nvPr>
        </p:nvSpPr>
        <p:spPr>
          <a:xfrm>
            <a:off x="764692" y="2878533"/>
            <a:ext cx="1633519" cy="415926"/>
          </a:xfrm>
        </p:spPr>
        <p:txBody>
          <a:bodyPr/>
          <a:lstStyle/>
          <a:p>
            <a:r>
              <a:rPr lang="en-US" dirty="0"/>
              <a:t>Roadmap = </a:t>
            </a:r>
            <a:endParaRPr lang="ru-RU" dirty="0"/>
          </a:p>
        </p:txBody>
      </p:sp>
      <p:sp>
        <p:nvSpPr>
          <p:cNvPr id="4" name="Текст 3">
            <a:extLst>
              <a:ext uri="{FF2B5EF4-FFF2-40B4-BE49-F238E27FC236}">
                <a16:creationId xmlns:a16="http://schemas.microsoft.com/office/drawing/2014/main" id="{950717C2-4F0C-B49A-112D-EE26033E8790}"/>
              </a:ext>
            </a:extLst>
          </p:cNvPr>
          <p:cNvSpPr>
            <a:spLocks noGrp="1"/>
          </p:cNvSpPr>
          <p:nvPr>
            <p:ph type="body" sz="quarter" idx="12"/>
          </p:nvPr>
        </p:nvSpPr>
        <p:spPr>
          <a:xfrm>
            <a:off x="390020" y="6140124"/>
            <a:ext cx="1764993" cy="353943"/>
          </a:xfrm>
        </p:spPr>
        <p:txBody>
          <a:bodyPr>
            <a:noAutofit/>
          </a:bodyPr>
          <a:lstStyle/>
          <a:p>
            <a:endParaRPr lang="en-RU" sz="1700" dirty="0"/>
          </a:p>
        </p:txBody>
      </p:sp>
      <p:sp>
        <p:nvSpPr>
          <p:cNvPr id="5" name="Текст 4">
            <a:extLst>
              <a:ext uri="{FF2B5EF4-FFF2-40B4-BE49-F238E27FC236}">
                <a16:creationId xmlns:a16="http://schemas.microsoft.com/office/drawing/2014/main" id="{F9055025-3275-F17F-DE92-F314F4A5EA94}"/>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97E53AC1-A86C-7D9D-174D-55ACE5A59D97}"/>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3744E43A-6D78-0E62-E68E-7A4130E0C48D}"/>
              </a:ext>
            </a:extLst>
          </p:cNvPr>
          <p:cNvSpPr>
            <a:spLocks noGrp="1"/>
          </p:cNvSpPr>
          <p:nvPr>
            <p:ph type="body" sz="quarter" idx="15"/>
          </p:nvPr>
        </p:nvSpPr>
        <p:spPr/>
        <p:txBody>
          <a:bodyPr/>
          <a:lstStyle/>
          <a:p>
            <a:r>
              <a:rPr lang="en-US" dirty="0"/>
              <a:t>Chaos in Music</a:t>
            </a:r>
            <a:endParaRPr lang="ru-RU" dirty="0"/>
          </a:p>
        </p:txBody>
      </p:sp>
      <p:sp>
        <p:nvSpPr>
          <p:cNvPr id="10" name="TextBox 9">
            <a:extLst>
              <a:ext uri="{FF2B5EF4-FFF2-40B4-BE49-F238E27FC236}">
                <a16:creationId xmlns:a16="http://schemas.microsoft.com/office/drawing/2014/main" id="{2E2035DD-4C4A-263E-BF6C-7BE7D83B1135}"/>
              </a:ext>
            </a:extLst>
          </p:cNvPr>
          <p:cNvSpPr txBox="1"/>
          <p:nvPr/>
        </p:nvSpPr>
        <p:spPr>
          <a:xfrm>
            <a:off x="3140561" y="3028890"/>
            <a:ext cx="184731" cy="400110"/>
          </a:xfrm>
          <a:prstGeom prst="rect">
            <a:avLst/>
          </a:prstGeom>
          <a:noFill/>
        </p:spPr>
        <p:txBody>
          <a:bodyPr wrap="none" rtlCol="0">
            <a:spAutoFit/>
          </a:bodyPr>
          <a:lstStyle/>
          <a:p>
            <a:pPr algn="l"/>
            <a:endParaRPr lang="en-RU" sz="1000" dirty="0">
              <a:latin typeface="HSE Sans" panose="02000000000000000000" pitchFamily="2" charset="0"/>
            </a:endParaRPr>
          </a:p>
          <a:p>
            <a:pPr algn="l"/>
            <a:endParaRPr lang="en-RU" sz="1000" dirty="0">
              <a:latin typeface="HSE Sans" panose="02000000000000000000" pitchFamily="2" charset="0"/>
            </a:endParaRPr>
          </a:p>
        </p:txBody>
      </p:sp>
      <p:sp>
        <p:nvSpPr>
          <p:cNvPr id="13" name="TextBox 12">
            <a:extLst>
              <a:ext uri="{FF2B5EF4-FFF2-40B4-BE49-F238E27FC236}">
                <a16:creationId xmlns:a16="http://schemas.microsoft.com/office/drawing/2014/main" id="{2A3A0598-3CAF-9091-C1A6-D5513F296740}"/>
              </a:ext>
            </a:extLst>
          </p:cNvPr>
          <p:cNvSpPr txBox="1"/>
          <p:nvPr/>
        </p:nvSpPr>
        <p:spPr>
          <a:xfrm>
            <a:off x="2474128" y="2902854"/>
            <a:ext cx="1681871" cy="353943"/>
          </a:xfrm>
          <a:prstGeom prst="rect">
            <a:avLst/>
          </a:prstGeom>
          <a:noFill/>
        </p:spPr>
        <p:txBody>
          <a:bodyPr wrap="none" rtlCol="0">
            <a:spAutoFit/>
          </a:bodyPr>
          <a:lstStyle/>
          <a:p>
            <a:pPr algn="l"/>
            <a:r>
              <a:rPr lang="en-RU" sz="1700" dirty="0">
                <a:latin typeface="HSE Sans" panose="02000000000000000000" pitchFamily="2" charset="0"/>
              </a:rPr>
              <a:t>Data collection </a:t>
            </a:r>
            <a:r>
              <a:rPr lang="en-RU" sz="1700" b="1" dirty="0">
                <a:latin typeface="HSE Sans" panose="02000000000000000000" pitchFamily="2" charset="0"/>
              </a:rPr>
              <a:t>,</a:t>
            </a:r>
          </a:p>
        </p:txBody>
      </p:sp>
      <p:sp>
        <p:nvSpPr>
          <p:cNvPr id="20" name="TextBox 19">
            <a:extLst>
              <a:ext uri="{FF2B5EF4-FFF2-40B4-BE49-F238E27FC236}">
                <a16:creationId xmlns:a16="http://schemas.microsoft.com/office/drawing/2014/main" id="{DD71C273-209B-3D1E-51B5-F31377531C91}"/>
              </a:ext>
            </a:extLst>
          </p:cNvPr>
          <p:cNvSpPr txBox="1"/>
          <p:nvPr/>
        </p:nvSpPr>
        <p:spPr>
          <a:xfrm>
            <a:off x="5355401" y="6001624"/>
            <a:ext cx="1241045" cy="276999"/>
          </a:xfrm>
          <a:prstGeom prst="rect">
            <a:avLst/>
          </a:prstGeom>
          <a:noFill/>
        </p:spPr>
        <p:txBody>
          <a:bodyPr wrap="square">
            <a:spAutoFit/>
          </a:bodyPr>
          <a:lstStyle/>
          <a:p>
            <a:pPr algn="l"/>
            <a:endParaRPr lang="en-RU" sz="1200" dirty="0">
              <a:latin typeface="HSE Sans" panose="02000000000000000000" pitchFamily="2" charset="0"/>
            </a:endParaRPr>
          </a:p>
        </p:txBody>
      </p:sp>
      <p:sp>
        <p:nvSpPr>
          <p:cNvPr id="31" name="TextBox 30">
            <a:extLst>
              <a:ext uri="{FF2B5EF4-FFF2-40B4-BE49-F238E27FC236}">
                <a16:creationId xmlns:a16="http://schemas.microsoft.com/office/drawing/2014/main" id="{7761ED05-81E0-3256-DAD5-3D6702594518}"/>
              </a:ext>
            </a:extLst>
          </p:cNvPr>
          <p:cNvSpPr txBox="1"/>
          <p:nvPr/>
        </p:nvSpPr>
        <p:spPr>
          <a:xfrm>
            <a:off x="4055010" y="2902854"/>
            <a:ext cx="1776448" cy="353943"/>
          </a:xfrm>
          <a:prstGeom prst="rect">
            <a:avLst/>
          </a:prstGeom>
          <a:noFill/>
        </p:spPr>
        <p:txBody>
          <a:bodyPr wrap="none" rtlCol="0">
            <a:spAutoFit/>
          </a:bodyPr>
          <a:lstStyle/>
          <a:p>
            <a:pPr algn="l"/>
            <a:r>
              <a:rPr lang="en-RU" sz="1700" dirty="0">
                <a:latin typeface="HSE Sans" panose="02000000000000000000" pitchFamily="2" charset="0"/>
              </a:rPr>
              <a:t>Data processing </a:t>
            </a:r>
            <a:r>
              <a:rPr lang="en-RU" sz="1700" b="1" dirty="0">
                <a:latin typeface="HSE Sans" panose="02000000000000000000" pitchFamily="2" charset="0"/>
              </a:rPr>
              <a:t>,</a:t>
            </a:r>
            <a:endParaRPr lang="en-RU" sz="1700" dirty="0">
              <a:latin typeface="HSE Sans" panose="02000000000000000000" pitchFamily="2" charset="0"/>
            </a:endParaRPr>
          </a:p>
        </p:txBody>
      </p:sp>
      <p:sp>
        <p:nvSpPr>
          <p:cNvPr id="33" name="TextBox 32">
            <a:extLst>
              <a:ext uri="{FF2B5EF4-FFF2-40B4-BE49-F238E27FC236}">
                <a16:creationId xmlns:a16="http://schemas.microsoft.com/office/drawing/2014/main" id="{BB98B472-1EB0-BFDD-5198-1E38F4305C2D}"/>
              </a:ext>
            </a:extLst>
          </p:cNvPr>
          <p:cNvSpPr txBox="1"/>
          <p:nvPr/>
        </p:nvSpPr>
        <p:spPr>
          <a:xfrm>
            <a:off x="5735089" y="2898040"/>
            <a:ext cx="2201244" cy="353943"/>
          </a:xfrm>
          <a:prstGeom prst="rect">
            <a:avLst/>
          </a:prstGeom>
          <a:noFill/>
        </p:spPr>
        <p:txBody>
          <a:bodyPr wrap="none" rtlCol="0">
            <a:spAutoFit/>
          </a:bodyPr>
          <a:lstStyle/>
          <a:p>
            <a:pPr algn="l"/>
            <a:r>
              <a:rPr lang="en-RU" sz="1700" dirty="0">
                <a:latin typeface="HSE Sans" panose="02000000000000000000" pitchFamily="2" charset="0"/>
              </a:rPr>
              <a:t>Audio preprocessing </a:t>
            </a:r>
            <a:r>
              <a:rPr lang="en-RU" sz="1700" b="1" dirty="0">
                <a:latin typeface="HSE Sans" panose="02000000000000000000" pitchFamily="2" charset="0"/>
              </a:rPr>
              <a:t>,</a:t>
            </a:r>
            <a:endParaRPr lang="en-RU" sz="1700" dirty="0">
              <a:latin typeface="HSE Sans" panose="02000000000000000000" pitchFamily="2" charset="0"/>
            </a:endParaRPr>
          </a:p>
        </p:txBody>
      </p:sp>
      <p:sp>
        <p:nvSpPr>
          <p:cNvPr id="34" name="TextBox 33">
            <a:extLst>
              <a:ext uri="{FF2B5EF4-FFF2-40B4-BE49-F238E27FC236}">
                <a16:creationId xmlns:a16="http://schemas.microsoft.com/office/drawing/2014/main" id="{B6F59932-2986-0DE4-0C54-59AE66F7B298}"/>
              </a:ext>
            </a:extLst>
          </p:cNvPr>
          <p:cNvSpPr txBox="1"/>
          <p:nvPr/>
        </p:nvSpPr>
        <p:spPr>
          <a:xfrm>
            <a:off x="7835344" y="2898040"/>
            <a:ext cx="2771913" cy="353943"/>
          </a:xfrm>
          <a:prstGeom prst="rect">
            <a:avLst/>
          </a:prstGeom>
          <a:noFill/>
        </p:spPr>
        <p:txBody>
          <a:bodyPr wrap="none" rtlCol="0">
            <a:spAutoFit/>
          </a:bodyPr>
          <a:lstStyle/>
          <a:p>
            <a:pPr algn="l"/>
            <a:r>
              <a:rPr lang="en-RU" sz="1700" dirty="0">
                <a:latin typeface="HSE Sans" panose="02000000000000000000" pitchFamily="2" charset="0"/>
              </a:rPr>
              <a:t>Chaotic metrics estimation </a:t>
            </a:r>
            <a:r>
              <a:rPr lang="en-RU" sz="1700" b="1" dirty="0">
                <a:latin typeface="HSE Sans" panose="02000000000000000000" pitchFamily="2" charset="0"/>
              </a:rPr>
              <a:t>,</a:t>
            </a:r>
            <a:endParaRPr lang="en-RU" sz="1700" dirty="0">
              <a:latin typeface="HSE Sans" panose="02000000000000000000" pitchFamily="2" charset="0"/>
            </a:endParaRPr>
          </a:p>
        </p:txBody>
      </p:sp>
      <p:sp>
        <p:nvSpPr>
          <p:cNvPr id="36" name="TextBox 35">
            <a:extLst>
              <a:ext uri="{FF2B5EF4-FFF2-40B4-BE49-F238E27FC236}">
                <a16:creationId xmlns:a16="http://schemas.microsoft.com/office/drawing/2014/main" id="{A1443FE2-A49A-D256-577F-836DEF8EE065}"/>
              </a:ext>
            </a:extLst>
          </p:cNvPr>
          <p:cNvSpPr txBox="1"/>
          <p:nvPr/>
        </p:nvSpPr>
        <p:spPr>
          <a:xfrm>
            <a:off x="4757537" y="3694835"/>
            <a:ext cx="2073003" cy="353943"/>
          </a:xfrm>
          <a:prstGeom prst="rect">
            <a:avLst/>
          </a:prstGeom>
          <a:noFill/>
        </p:spPr>
        <p:txBody>
          <a:bodyPr wrap="none" rtlCol="0">
            <a:spAutoFit/>
          </a:bodyPr>
          <a:lstStyle/>
          <a:p>
            <a:pPr algn="l"/>
            <a:r>
              <a:rPr lang="en-RU" sz="1700" dirty="0">
                <a:latin typeface="HSE Sans" panose="02000000000000000000" pitchFamily="2" charset="0"/>
              </a:rPr>
              <a:t>Hypothesis Testing </a:t>
            </a:r>
            <a:r>
              <a:rPr lang="en-RU" sz="1700" b="1" dirty="0">
                <a:latin typeface="HSE Sans" panose="02000000000000000000" pitchFamily="2" charset="0"/>
              </a:rPr>
              <a:t>,</a:t>
            </a:r>
          </a:p>
        </p:txBody>
      </p:sp>
      <p:sp>
        <p:nvSpPr>
          <p:cNvPr id="39" name="TextBox 38">
            <a:extLst>
              <a:ext uri="{FF2B5EF4-FFF2-40B4-BE49-F238E27FC236}">
                <a16:creationId xmlns:a16="http://schemas.microsoft.com/office/drawing/2014/main" id="{C0943EC0-E792-5852-FC30-90F1686574B4}"/>
              </a:ext>
            </a:extLst>
          </p:cNvPr>
          <p:cNvSpPr txBox="1"/>
          <p:nvPr/>
        </p:nvSpPr>
        <p:spPr>
          <a:xfrm>
            <a:off x="6729552" y="3698653"/>
            <a:ext cx="2945037" cy="353943"/>
          </a:xfrm>
          <a:prstGeom prst="rect">
            <a:avLst/>
          </a:prstGeom>
          <a:noFill/>
        </p:spPr>
        <p:txBody>
          <a:bodyPr wrap="none" rtlCol="0">
            <a:spAutoFit/>
          </a:bodyPr>
          <a:lstStyle/>
          <a:p>
            <a:pPr algn="l"/>
            <a:r>
              <a:rPr lang="en-RU" sz="1700" dirty="0">
                <a:latin typeface="HSE Sans" panose="02000000000000000000" pitchFamily="2" charset="0"/>
              </a:rPr>
              <a:t>Conclusion from the research</a:t>
            </a:r>
          </a:p>
        </p:txBody>
      </p:sp>
      <p:pic>
        <p:nvPicPr>
          <p:cNvPr id="1026" name="Picture 2" descr="квадратные скобки на прозрачном фоне 26 фото">
            <a:extLst>
              <a:ext uri="{FF2B5EF4-FFF2-40B4-BE49-F238E27FC236}">
                <a16:creationId xmlns:a16="http://schemas.microsoft.com/office/drawing/2014/main" id="{55FA2DE1-FB6E-68A1-5EF1-420D53B14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184" y="2810811"/>
            <a:ext cx="551370" cy="5513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квадратные скобки на прозрачном фоне 26 фото">
            <a:extLst>
              <a:ext uri="{FF2B5EF4-FFF2-40B4-BE49-F238E27FC236}">
                <a16:creationId xmlns:a16="http://schemas.microsoft.com/office/drawing/2014/main" id="{B7C461E5-E0F7-413E-DCD4-817A7958D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04563" y="3598031"/>
            <a:ext cx="563027" cy="5513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C8DF52C-3A01-1FA7-E573-BB724F6B2197}"/>
              </a:ext>
            </a:extLst>
          </p:cNvPr>
          <p:cNvSpPr txBox="1"/>
          <p:nvPr/>
        </p:nvSpPr>
        <p:spPr>
          <a:xfrm>
            <a:off x="2508888" y="3694835"/>
            <a:ext cx="2350323" cy="353943"/>
          </a:xfrm>
          <a:prstGeom prst="rect">
            <a:avLst/>
          </a:prstGeom>
          <a:noFill/>
        </p:spPr>
        <p:txBody>
          <a:bodyPr wrap="none" rtlCol="0">
            <a:spAutoFit/>
          </a:bodyPr>
          <a:lstStyle/>
          <a:p>
            <a:pPr algn="l"/>
            <a:r>
              <a:rPr lang="en-RU" sz="1700" dirty="0">
                <a:latin typeface="HSE Sans" panose="02000000000000000000" pitchFamily="2" charset="0"/>
              </a:rPr>
              <a:t>Hypothesis Statement </a:t>
            </a:r>
            <a:r>
              <a:rPr lang="en-RU" sz="1700" b="1" dirty="0">
                <a:latin typeface="HSE Sans" panose="02000000000000000000" pitchFamily="2" charset="0"/>
              </a:rPr>
              <a:t>,</a:t>
            </a:r>
          </a:p>
        </p:txBody>
      </p:sp>
    </p:spTree>
    <p:extLst>
      <p:ext uri="{BB962C8B-B14F-4D97-AF65-F5344CB8AC3E}">
        <p14:creationId xmlns:p14="http://schemas.microsoft.com/office/powerpoint/2010/main" val="1589064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B1561-5DC7-8519-DD8B-C4F5FD80B749}"/>
            </a:ext>
          </a:extLst>
        </p:cNvPr>
        <p:cNvGrpSpPr/>
        <p:nvPr/>
      </p:nvGrpSpPr>
      <p:grpSpPr>
        <a:xfrm>
          <a:off x="0" y="0"/>
          <a:ext cx="0" cy="0"/>
          <a:chOff x="0" y="0"/>
          <a:chExt cx="0" cy="0"/>
        </a:xfrm>
      </p:grpSpPr>
      <p:pic>
        <p:nvPicPr>
          <p:cNvPr id="9" name="Picture Placeholder 8" descr="A cartoon character sitting in a chair&#10;&#10;AI-generated content may be incorrect.">
            <a:extLst>
              <a:ext uri="{FF2B5EF4-FFF2-40B4-BE49-F238E27FC236}">
                <a16:creationId xmlns:a16="http://schemas.microsoft.com/office/drawing/2014/main" id="{2F9822C6-6A02-3882-0379-48DD50315BEE}"/>
              </a:ext>
            </a:extLst>
          </p:cNvPr>
          <p:cNvPicPr>
            <a:picLocks noGrp="1" noChangeAspect="1"/>
          </p:cNvPicPr>
          <p:nvPr>
            <p:ph type="pic" sz="quarter" idx="10"/>
          </p:nvPr>
        </p:nvPicPr>
        <p:blipFill>
          <a:blip r:embed="rId2"/>
          <a:srcRect/>
          <a:stretch>
            <a:fillRect/>
          </a:stretch>
        </p:blipFill>
        <p:spPr/>
      </p:pic>
      <p:sp>
        <p:nvSpPr>
          <p:cNvPr id="3" name="Заголовок 2">
            <a:extLst>
              <a:ext uri="{FF2B5EF4-FFF2-40B4-BE49-F238E27FC236}">
                <a16:creationId xmlns:a16="http://schemas.microsoft.com/office/drawing/2014/main" id="{9E87C0B2-6C24-D003-99E4-B85319C2D454}"/>
              </a:ext>
            </a:extLst>
          </p:cNvPr>
          <p:cNvSpPr>
            <a:spLocks noGrp="1"/>
          </p:cNvSpPr>
          <p:nvPr>
            <p:ph type="title"/>
          </p:nvPr>
        </p:nvSpPr>
        <p:spPr/>
        <p:txBody>
          <a:bodyPr/>
          <a:lstStyle/>
          <a:p>
            <a:r>
              <a:rPr lang="en-US" dirty="0"/>
              <a:t>Data collection</a:t>
            </a:r>
            <a:endParaRPr lang="ru-RU" dirty="0"/>
          </a:p>
        </p:txBody>
      </p:sp>
      <p:sp>
        <p:nvSpPr>
          <p:cNvPr id="4" name="Текст 3">
            <a:extLst>
              <a:ext uri="{FF2B5EF4-FFF2-40B4-BE49-F238E27FC236}">
                <a16:creationId xmlns:a16="http://schemas.microsoft.com/office/drawing/2014/main" id="{D91926A8-C3D7-5B93-BCE4-2D36F047A1DB}"/>
              </a:ext>
            </a:extLst>
          </p:cNvPr>
          <p:cNvSpPr>
            <a:spLocks noGrp="1"/>
          </p:cNvSpPr>
          <p:nvPr>
            <p:ph type="body" sz="quarter" idx="12"/>
          </p:nvPr>
        </p:nvSpPr>
        <p:spPr>
          <a:xfrm>
            <a:off x="585898" y="2379663"/>
            <a:ext cx="5317946" cy="3393234"/>
          </a:xfrm>
        </p:spPr>
        <p:txBody>
          <a:bodyPr>
            <a:normAutofit lnSpcReduction="10000"/>
          </a:bodyPr>
          <a:lstStyle/>
          <a:p>
            <a:pPr marL="285750" indent="-285750">
              <a:buFont typeface="Arial" panose="020B0604020202020204" pitchFamily="34" charset="0"/>
              <a:buChar char="•"/>
            </a:pPr>
            <a:r>
              <a:rPr lang="en-GB" sz="1700" dirty="0"/>
              <a:t>For this research, data was collected from the </a:t>
            </a:r>
            <a:r>
              <a:rPr lang="en-US" sz="1700" dirty="0"/>
              <a:t>Kaggle - </a:t>
            </a:r>
            <a:r>
              <a:rPr lang="en-RU" sz="1700" b="1" dirty="0"/>
              <a:t>🎹 </a:t>
            </a:r>
            <a:r>
              <a:rPr lang="en-GB" sz="1700" dirty="0"/>
              <a:t>Spotify Tracks Dataset, as Spotify's API does not provide direct access to genre information for individual tracks.</a:t>
            </a:r>
          </a:p>
          <a:p>
            <a:pPr marL="285750" indent="-285750">
              <a:buFont typeface="Arial" panose="020B0604020202020204" pitchFamily="34" charset="0"/>
              <a:buChar char="•"/>
            </a:pPr>
            <a:r>
              <a:rPr lang="en-GB" sz="1700" dirty="0"/>
              <a:t>This dataset includes a wide range of track features, such as audio attributes (e.g., danceability, tempo, energy) and genre labels, all conveniently compiled into one resource.</a:t>
            </a:r>
          </a:p>
          <a:p>
            <a:pPr marL="285750" indent="-285750">
              <a:buFont typeface="Arial" panose="020B0604020202020204" pitchFamily="34" charset="0"/>
              <a:buChar char="•"/>
            </a:pPr>
            <a:r>
              <a:rPr lang="en-GB" sz="1700" dirty="0"/>
              <a:t>This allows for efficient analysis and exploration of musical features alongside their genre classifications, providing a complete set of data for our chaos-based metrics analysis.</a:t>
            </a:r>
            <a:endParaRPr lang="ru-RU" sz="1700" dirty="0"/>
          </a:p>
        </p:txBody>
      </p:sp>
      <p:sp>
        <p:nvSpPr>
          <p:cNvPr id="5" name="Текст 4">
            <a:extLst>
              <a:ext uri="{FF2B5EF4-FFF2-40B4-BE49-F238E27FC236}">
                <a16:creationId xmlns:a16="http://schemas.microsoft.com/office/drawing/2014/main" id="{FC42AAE9-D19B-1D73-BA90-44F34C1ADDE8}"/>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1E17EEAF-12A4-88FF-CA1A-EE7DCCDF528A}"/>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C04F3DC5-E764-15A9-CB45-B015FDCF1E86}"/>
              </a:ext>
            </a:extLst>
          </p:cNvPr>
          <p:cNvSpPr>
            <a:spLocks noGrp="1"/>
          </p:cNvSpPr>
          <p:nvPr>
            <p:ph type="body" sz="quarter" idx="15"/>
          </p:nvPr>
        </p:nvSpPr>
        <p:spPr/>
        <p:txBody>
          <a:bodyPr/>
          <a:lstStyle/>
          <a:p>
            <a:r>
              <a:rPr lang="en-US" dirty="0"/>
              <a:t>Chaos in Music</a:t>
            </a:r>
            <a:endParaRPr lang="ru-RU" dirty="0"/>
          </a:p>
        </p:txBody>
      </p:sp>
    </p:spTree>
    <p:extLst>
      <p:ext uri="{BB962C8B-B14F-4D97-AF65-F5344CB8AC3E}">
        <p14:creationId xmlns:p14="http://schemas.microsoft.com/office/powerpoint/2010/main" val="2537609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84B8D-E181-DB0E-9219-69EE2C2DCC20}"/>
            </a:ext>
          </a:extLst>
        </p:cNvPr>
        <p:cNvGrpSpPr/>
        <p:nvPr/>
      </p:nvGrpSpPr>
      <p:grpSpPr>
        <a:xfrm>
          <a:off x="0" y="0"/>
          <a:ext cx="0" cy="0"/>
          <a:chOff x="0" y="0"/>
          <a:chExt cx="0" cy="0"/>
        </a:xfrm>
      </p:grpSpPr>
      <p:sp>
        <p:nvSpPr>
          <p:cNvPr id="2" name="Рисунок 1">
            <a:extLst>
              <a:ext uri="{FF2B5EF4-FFF2-40B4-BE49-F238E27FC236}">
                <a16:creationId xmlns:a16="http://schemas.microsoft.com/office/drawing/2014/main" id="{7070F068-5E76-6D33-4E54-2F7522026DF2}"/>
              </a:ext>
            </a:extLst>
          </p:cNvPr>
          <p:cNvSpPr>
            <a:spLocks noGrp="1"/>
          </p:cNvSpPr>
          <p:nvPr>
            <p:ph type="pic" sz="quarter" idx="10"/>
          </p:nvPr>
        </p:nvSpPr>
        <p:spPr/>
        <p:txBody>
          <a:bodyPr/>
          <a:lstStyle/>
          <a:p>
            <a:endParaRPr lang="en-RU"/>
          </a:p>
        </p:txBody>
      </p:sp>
      <p:sp>
        <p:nvSpPr>
          <p:cNvPr id="3" name="Заголовок 2">
            <a:extLst>
              <a:ext uri="{FF2B5EF4-FFF2-40B4-BE49-F238E27FC236}">
                <a16:creationId xmlns:a16="http://schemas.microsoft.com/office/drawing/2014/main" id="{46C211B6-82D7-9ECD-8259-D6B27F750B37}"/>
              </a:ext>
            </a:extLst>
          </p:cNvPr>
          <p:cNvSpPr>
            <a:spLocks noGrp="1"/>
          </p:cNvSpPr>
          <p:nvPr>
            <p:ph type="title"/>
          </p:nvPr>
        </p:nvSpPr>
        <p:spPr/>
        <p:txBody>
          <a:bodyPr/>
          <a:lstStyle/>
          <a:p>
            <a:r>
              <a:rPr lang="en-US" dirty="0"/>
              <a:t>Data processing</a:t>
            </a:r>
            <a:endParaRPr lang="ru-RU" dirty="0"/>
          </a:p>
        </p:txBody>
      </p:sp>
      <p:sp>
        <p:nvSpPr>
          <p:cNvPr id="4" name="Текст 3">
            <a:extLst>
              <a:ext uri="{FF2B5EF4-FFF2-40B4-BE49-F238E27FC236}">
                <a16:creationId xmlns:a16="http://schemas.microsoft.com/office/drawing/2014/main" id="{B47ACF30-9281-708A-D3BD-75E0C248B544}"/>
              </a:ext>
            </a:extLst>
          </p:cNvPr>
          <p:cNvSpPr>
            <a:spLocks noGrp="1"/>
          </p:cNvSpPr>
          <p:nvPr>
            <p:ph type="body" sz="quarter" idx="12"/>
          </p:nvPr>
        </p:nvSpPr>
        <p:spPr>
          <a:xfrm>
            <a:off x="585898" y="2224815"/>
            <a:ext cx="5317946" cy="3393234"/>
          </a:xfrm>
        </p:spPr>
        <p:txBody>
          <a:bodyPr>
            <a:noAutofit/>
          </a:bodyPr>
          <a:lstStyle/>
          <a:p>
            <a:pPr marL="285750" indent="-285750">
              <a:buFont typeface="Arial" panose="020B0604020202020204" pitchFamily="34" charset="0"/>
              <a:buChar char="•"/>
            </a:pPr>
            <a:r>
              <a:rPr lang="en-GB" sz="1700" dirty="0"/>
              <a:t>From </a:t>
            </a:r>
            <a:r>
              <a:rPr lang="en-US" sz="1700" dirty="0"/>
              <a:t>the data set</a:t>
            </a:r>
            <a:r>
              <a:rPr lang="en-GB" sz="1700" dirty="0"/>
              <a:t>, a random sample of 100 tracks from each of the following genres was selected: acoustic, blues, classical, rock, metal, country, disco, hip-hop, jazz, pop, and reggae — </a:t>
            </a:r>
            <a:r>
              <a:rPr lang="en-GB" sz="1700" dirty="0" err="1"/>
              <a:t>totaling</a:t>
            </a:r>
            <a:r>
              <a:rPr lang="en-GB" sz="1700" dirty="0"/>
              <a:t> 1,100 tracks.</a:t>
            </a:r>
          </a:p>
          <a:p>
            <a:pPr marL="285750" indent="-285750">
              <a:buFont typeface="Arial" panose="020B0604020202020204" pitchFamily="34" charset="0"/>
              <a:buChar char="•"/>
            </a:pPr>
            <a:r>
              <a:rPr lang="en-GB" sz="1700" dirty="0"/>
              <a:t>Each track was downloaded using a custom script involving </a:t>
            </a:r>
            <a:r>
              <a:rPr lang="en-GB" sz="1700" dirty="0" err="1"/>
              <a:t>yt-dlp</a:t>
            </a:r>
            <a:r>
              <a:rPr lang="en-GB" sz="1700" dirty="0"/>
              <a:t>, resulting in .wav audio files for all selections. </a:t>
            </a:r>
          </a:p>
          <a:p>
            <a:pPr marL="285750" indent="-285750">
              <a:buFont typeface="Arial" panose="020B0604020202020204" pitchFamily="34" charset="0"/>
              <a:buChar char="•"/>
            </a:pPr>
            <a:r>
              <a:rPr lang="en-GB" sz="1700" dirty="0"/>
              <a:t>Specifically, four different types of entropy and two types of fractal dimensions were computed — all grounded in statistical entropy theory, box counting dimensions and Higuchi fractal dimension — but almost each based on a uniquely </a:t>
            </a:r>
            <a:r>
              <a:rPr lang="en-GB" sz="1700" dirty="0" err="1"/>
              <a:t>preprocessed</a:t>
            </a:r>
            <a:r>
              <a:rPr lang="en-GB" sz="1700" dirty="0"/>
              <a:t> version of the original signal. </a:t>
            </a:r>
          </a:p>
        </p:txBody>
      </p:sp>
      <p:sp>
        <p:nvSpPr>
          <p:cNvPr id="5" name="Текст 4">
            <a:extLst>
              <a:ext uri="{FF2B5EF4-FFF2-40B4-BE49-F238E27FC236}">
                <a16:creationId xmlns:a16="http://schemas.microsoft.com/office/drawing/2014/main" id="{9A1E4FBC-9E54-A5BF-DC1A-93ABEC2537EB}"/>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EDBB100E-F4B4-81E1-3FBA-987E0EEEFA28}"/>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903A0B7D-097A-2FB9-48C3-DEF2B5BA44D2}"/>
              </a:ext>
            </a:extLst>
          </p:cNvPr>
          <p:cNvSpPr>
            <a:spLocks noGrp="1"/>
          </p:cNvSpPr>
          <p:nvPr>
            <p:ph type="body" sz="quarter" idx="15"/>
          </p:nvPr>
        </p:nvSpPr>
        <p:spPr/>
        <p:txBody>
          <a:bodyPr/>
          <a:lstStyle/>
          <a:p>
            <a:r>
              <a:rPr lang="en-US" dirty="0"/>
              <a:t>Chaos in Music</a:t>
            </a:r>
            <a:endParaRPr lang="ru-RU" dirty="0"/>
          </a:p>
        </p:txBody>
      </p:sp>
    </p:spTree>
    <p:extLst>
      <p:ext uri="{BB962C8B-B14F-4D97-AF65-F5344CB8AC3E}">
        <p14:creationId xmlns:p14="http://schemas.microsoft.com/office/powerpoint/2010/main" val="1070809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F2B26-A05C-18B5-F22F-D26A9595F927}"/>
            </a:ext>
          </a:extLst>
        </p:cNvPr>
        <p:cNvGrpSpPr/>
        <p:nvPr/>
      </p:nvGrpSpPr>
      <p:grpSpPr>
        <a:xfrm>
          <a:off x="0" y="0"/>
          <a:ext cx="0" cy="0"/>
          <a:chOff x="0" y="0"/>
          <a:chExt cx="0" cy="0"/>
        </a:xfrm>
      </p:grpSpPr>
      <p:pic>
        <p:nvPicPr>
          <p:cNvPr id="9" name="Picture Placeholder 8" descr="A mathematical equation with symbols&#10;&#10;AI-generated content may be incorrect.">
            <a:extLst>
              <a:ext uri="{FF2B5EF4-FFF2-40B4-BE49-F238E27FC236}">
                <a16:creationId xmlns:a16="http://schemas.microsoft.com/office/drawing/2014/main" id="{A89469EF-131E-BCC2-125F-19EA8C56BEE9}"/>
              </a:ext>
            </a:extLst>
          </p:cNvPr>
          <p:cNvPicPr preferRelativeResize="0">
            <a:picLocks noGrp="1"/>
          </p:cNvPicPr>
          <p:nvPr>
            <p:ph type="pic" sz="quarter" idx="10"/>
          </p:nvPr>
        </p:nvPicPr>
        <p:blipFill>
          <a:blip r:embed="rId2"/>
          <a:stretch>
            <a:fillRect/>
          </a:stretch>
        </p:blipFill>
        <p:spPr>
          <a:xfrm>
            <a:off x="485670" y="2725168"/>
            <a:ext cx="3937000" cy="1143000"/>
          </a:xfrm>
        </p:spPr>
      </p:pic>
      <p:sp>
        <p:nvSpPr>
          <p:cNvPr id="3" name="Заголовок 2">
            <a:extLst>
              <a:ext uri="{FF2B5EF4-FFF2-40B4-BE49-F238E27FC236}">
                <a16:creationId xmlns:a16="http://schemas.microsoft.com/office/drawing/2014/main" id="{02E81C65-3094-3438-AB8A-B378DB8F6CC0}"/>
              </a:ext>
            </a:extLst>
          </p:cNvPr>
          <p:cNvSpPr>
            <a:spLocks noGrp="1"/>
          </p:cNvSpPr>
          <p:nvPr>
            <p:ph type="title"/>
          </p:nvPr>
        </p:nvSpPr>
        <p:spPr/>
        <p:txBody>
          <a:bodyPr/>
          <a:lstStyle/>
          <a:p>
            <a:r>
              <a:rPr lang="en-US" dirty="0"/>
              <a:t>Main Metrics</a:t>
            </a:r>
            <a:r>
              <a:rPr lang="ru-RU" dirty="0"/>
              <a:t> </a:t>
            </a:r>
            <a:r>
              <a:rPr lang="en-US" dirty="0"/>
              <a:t>Part 1</a:t>
            </a:r>
            <a:endParaRPr lang="ru-RU" dirty="0"/>
          </a:p>
        </p:txBody>
      </p:sp>
      <p:sp>
        <p:nvSpPr>
          <p:cNvPr id="4" name="Текст 3">
            <a:extLst>
              <a:ext uri="{FF2B5EF4-FFF2-40B4-BE49-F238E27FC236}">
                <a16:creationId xmlns:a16="http://schemas.microsoft.com/office/drawing/2014/main" id="{A3329526-C22A-2A74-31FE-3A02AF51D3D0}"/>
              </a:ext>
            </a:extLst>
          </p:cNvPr>
          <p:cNvSpPr>
            <a:spLocks noGrp="1"/>
          </p:cNvSpPr>
          <p:nvPr>
            <p:ph type="body" sz="quarter" idx="12"/>
          </p:nvPr>
        </p:nvSpPr>
        <p:spPr>
          <a:xfrm>
            <a:off x="585898" y="2224815"/>
            <a:ext cx="2873265" cy="1000706"/>
          </a:xfrm>
        </p:spPr>
        <p:txBody>
          <a:bodyPr>
            <a:noAutofit/>
          </a:bodyPr>
          <a:lstStyle/>
          <a:p>
            <a:pPr marL="285750" indent="-285750">
              <a:buFont typeface="Arial" panose="020B0604020202020204" pitchFamily="34" charset="0"/>
              <a:buChar char="•"/>
            </a:pPr>
            <a:r>
              <a:rPr lang="en-GB" sz="1700" dirty="0"/>
              <a:t>Permutational Entropy</a:t>
            </a:r>
          </a:p>
        </p:txBody>
      </p:sp>
      <p:sp>
        <p:nvSpPr>
          <p:cNvPr id="5" name="Текст 4">
            <a:extLst>
              <a:ext uri="{FF2B5EF4-FFF2-40B4-BE49-F238E27FC236}">
                <a16:creationId xmlns:a16="http://schemas.microsoft.com/office/drawing/2014/main" id="{F64B76EB-FD69-1BFC-F52B-593AA5ABDFBD}"/>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F4B7AF2E-7D48-A8F8-3E31-2500F5BC0391}"/>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60969F7E-606F-A1DF-C55E-6A1170B2DEF5}"/>
              </a:ext>
            </a:extLst>
          </p:cNvPr>
          <p:cNvSpPr>
            <a:spLocks noGrp="1"/>
          </p:cNvSpPr>
          <p:nvPr>
            <p:ph type="body" sz="quarter" idx="15"/>
          </p:nvPr>
        </p:nvSpPr>
        <p:spPr/>
        <p:txBody>
          <a:bodyPr/>
          <a:lstStyle/>
          <a:p>
            <a:r>
              <a:rPr lang="en-US" dirty="0"/>
              <a:t>Chaos in Music</a:t>
            </a:r>
            <a:endParaRPr lang="ru-RU" dirty="0"/>
          </a:p>
        </p:txBody>
      </p:sp>
      <p:pic>
        <p:nvPicPr>
          <p:cNvPr id="11" name="Picture 10" descr="A mathematical equation with black text&#10;&#10;AI-generated content may be incorrect.">
            <a:extLst>
              <a:ext uri="{FF2B5EF4-FFF2-40B4-BE49-F238E27FC236}">
                <a16:creationId xmlns:a16="http://schemas.microsoft.com/office/drawing/2014/main" id="{F03377CF-E4F6-B9DE-93B5-F3DAE1246DC3}"/>
              </a:ext>
            </a:extLst>
          </p:cNvPr>
          <p:cNvPicPr>
            <a:picLocks noChangeAspect="1"/>
          </p:cNvPicPr>
          <p:nvPr/>
        </p:nvPicPr>
        <p:blipFill>
          <a:blip r:embed="rId3"/>
          <a:stretch>
            <a:fillRect/>
          </a:stretch>
        </p:blipFill>
        <p:spPr>
          <a:xfrm>
            <a:off x="585898" y="3868168"/>
            <a:ext cx="3378200" cy="1143000"/>
          </a:xfrm>
          <a:prstGeom prst="rect">
            <a:avLst/>
          </a:prstGeom>
        </p:spPr>
      </p:pic>
      <p:pic>
        <p:nvPicPr>
          <p:cNvPr id="13" name="Picture 12" descr="A mathematical equation with numbers and symbols&#10;&#10;AI-generated content may be incorrect.">
            <a:extLst>
              <a:ext uri="{FF2B5EF4-FFF2-40B4-BE49-F238E27FC236}">
                <a16:creationId xmlns:a16="http://schemas.microsoft.com/office/drawing/2014/main" id="{A7053BB4-D511-E687-E583-E3DA3FB3A2C7}"/>
              </a:ext>
            </a:extLst>
          </p:cNvPr>
          <p:cNvPicPr>
            <a:picLocks noChangeAspect="1"/>
          </p:cNvPicPr>
          <p:nvPr/>
        </p:nvPicPr>
        <p:blipFill>
          <a:blip r:embed="rId4"/>
          <a:stretch>
            <a:fillRect/>
          </a:stretch>
        </p:blipFill>
        <p:spPr>
          <a:xfrm>
            <a:off x="4666275" y="2798326"/>
            <a:ext cx="4651345" cy="977900"/>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E8D941C0-1FBA-334C-F563-D54EE0A482B9}"/>
              </a:ext>
            </a:extLst>
          </p:cNvPr>
          <p:cNvPicPr>
            <a:picLocks noChangeAspect="1"/>
          </p:cNvPicPr>
          <p:nvPr/>
        </p:nvPicPr>
        <p:blipFill>
          <a:blip r:embed="rId5"/>
          <a:stretch>
            <a:fillRect/>
          </a:stretch>
        </p:blipFill>
        <p:spPr>
          <a:xfrm>
            <a:off x="4334679" y="4030226"/>
            <a:ext cx="4318000" cy="800100"/>
          </a:xfrm>
          <a:prstGeom prst="rect">
            <a:avLst/>
          </a:prstGeom>
        </p:spPr>
      </p:pic>
      <p:sp>
        <p:nvSpPr>
          <p:cNvPr id="16" name="Текст 3">
            <a:extLst>
              <a:ext uri="{FF2B5EF4-FFF2-40B4-BE49-F238E27FC236}">
                <a16:creationId xmlns:a16="http://schemas.microsoft.com/office/drawing/2014/main" id="{6BDCE3A7-FC2F-4F3B-16EA-D3C4CF9829AB}"/>
              </a:ext>
            </a:extLst>
          </p:cNvPr>
          <p:cNvSpPr txBox="1">
            <a:spLocks/>
          </p:cNvSpPr>
          <p:nvPr/>
        </p:nvSpPr>
        <p:spPr>
          <a:xfrm>
            <a:off x="4659367" y="2215423"/>
            <a:ext cx="2873265" cy="1000706"/>
          </a:xfrm>
          <a:prstGeom prst="rect">
            <a:avLst/>
          </a:prstGeom>
        </p:spPr>
        <p:txBody>
          <a:bodyPr lIns="0" tIns="0" r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kern="1200">
                <a:solidFill>
                  <a:srgbClr val="0E2D69"/>
                </a:solidFill>
                <a:latin typeface="HSE Sans" panose="02000000000000000000" pitchFamily="2" charset="0"/>
                <a:ea typeface="+mn-ea"/>
                <a:cs typeface="+mn-cs"/>
              </a:defRPr>
            </a:lvl1pPr>
            <a:lvl2pPr marL="4572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2pPr>
            <a:lvl3pPr marL="9144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3pPr>
            <a:lvl4pPr marL="13716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4pPr>
            <a:lvl5pPr marL="18288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700" dirty="0"/>
              <a:t>Statistical Complexity</a:t>
            </a:r>
          </a:p>
        </p:txBody>
      </p:sp>
      <p:pic>
        <p:nvPicPr>
          <p:cNvPr id="23" name="Picture 22">
            <a:extLst>
              <a:ext uri="{FF2B5EF4-FFF2-40B4-BE49-F238E27FC236}">
                <a16:creationId xmlns:a16="http://schemas.microsoft.com/office/drawing/2014/main" id="{1D5405B8-78C8-F5B9-EF05-E348301DF1CB}"/>
              </a:ext>
            </a:extLst>
          </p:cNvPr>
          <p:cNvPicPr>
            <a:picLocks noChangeAspect="1"/>
          </p:cNvPicPr>
          <p:nvPr/>
        </p:nvPicPr>
        <p:blipFill>
          <a:blip r:embed="rId6"/>
          <a:stretch>
            <a:fillRect/>
          </a:stretch>
        </p:blipFill>
        <p:spPr>
          <a:xfrm>
            <a:off x="8659587" y="3487329"/>
            <a:ext cx="3204130" cy="1904677"/>
          </a:xfrm>
          <a:prstGeom prst="rect">
            <a:avLst/>
          </a:prstGeom>
        </p:spPr>
      </p:pic>
    </p:spTree>
    <p:extLst>
      <p:ext uri="{BB962C8B-B14F-4D97-AF65-F5344CB8AC3E}">
        <p14:creationId xmlns:p14="http://schemas.microsoft.com/office/powerpoint/2010/main" val="338384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6D528-F927-9FD1-6ED2-A8B11289B146}"/>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03D8E901-FAF3-88F1-4E1F-1FB33271E840}"/>
              </a:ext>
            </a:extLst>
          </p:cNvPr>
          <p:cNvSpPr>
            <a:spLocks noGrp="1"/>
          </p:cNvSpPr>
          <p:nvPr>
            <p:ph type="title"/>
          </p:nvPr>
        </p:nvSpPr>
        <p:spPr/>
        <p:txBody>
          <a:bodyPr/>
          <a:lstStyle/>
          <a:p>
            <a:r>
              <a:rPr lang="en-US" dirty="0"/>
              <a:t>Main Metrics</a:t>
            </a:r>
            <a:r>
              <a:rPr lang="ru-RU" dirty="0"/>
              <a:t> </a:t>
            </a:r>
            <a:r>
              <a:rPr lang="en-US" dirty="0"/>
              <a:t>Part 1</a:t>
            </a:r>
            <a:endParaRPr lang="ru-RU" dirty="0"/>
          </a:p>
        </p:txBody>
      </p:sp>
      <p:sp>
        <p:nvSpPr>
          <p:cNvPr id="4" name="Текст 3">
            <a:extLst>
              <a:ext uri="{FF2B5EF4-FFF2-40B4-BE49-F238E27FC236}">
                <a16:creationId xmlns:a16="http://schemas.microsoft.com/office/drawing/2014/main" id="{10AC1BD8-0032-C982-3032-2FF2B471BD58}"/>
              </a:ext>
            </a:extLst>
          </p:cNvPr>
          <p:cNvSpPr>
            <a:spLocks noGrp="1"/>
          </p:cNvSpPr>
          <p:nvPr>
            <p:ph type="body" sz="quarter" idx="12"/>
          </p:nvPr>
        </p:nvSpPr>
        <p:spPr>
          <a:xfrm>
            <a:off x="423852" y="5859770"/>
            <a:ext cx="2873265" cy="1000706"/>
          </a:xfrm>
        </p:spPr>
        <p:txBody>
          <a:bodyPr>
            <a:noAutofit/>
          </a:bodyPr>
          <a:lstStyle/>
          <a:p>
            <a:pPr marL="285750" indent="-285750">
              <a:buFont typeface="Arial" panose="020B0604020202020204" pitchFamily="34" charset="0"/>
              <a:buChar char="•"/>
            </a:pPr>
            <a:endParaRPr lang="en-GB" sz="1700" dirty="0"/>
          </a:p>
        </p:txBody>
      </p:sp>
      <p:sp>
        <p:nvSpPr>
          <p:cNvPr id="5" name="Текст 4">
            <a:extLst>
              <a:ext uri="{FF2B5EF4-FFF2-40B4-BE49-F238E27FC236}">
                <a16:creationId xmlns:a16="http://schemas.microsoft.com/office/drawing/2014/main" id="{95040DAA-022B-0AC8-E978-F31E3594D391}"/>
              </a:ext>
            </a:extLst>
          </p:cNvPr>
          <p:cNvSpPr>
            <a:spLocks noGrp="1"/>
          </p:cNvSpPr>
          <p:nvPr>
            <p:ph type="body" sz="quarter" idx="13"/>
          </p:nvPr>
        </p:nvSpPr>
        <p:spPr/>
        <p:txBody>
          <a:bodyPr/>
          <a:lstStyle/>
          <a:p>
            <a:r>
              <a:rPr lang="en-US" dirty="0"/>
              <a:t>Faculty of </a:t>
            </a:r>
          </a:p>
          <a:p>
            <a:r>
              <a:rPr lang="en-US" dirty="0"/>
              <a:t>Computer Science</a:t>
            </a:r>
            <a:endParaRPr lang="ru-RU" dirty="0"/>
          </a:p>
        </p:txBody>
      </p:sp>
      <p:sp>
        <p:nvSpPr>
          <p:cNvPr id="6" name="Текст 5">
            <a:extLst>
              <a:ext uri="{FF2B5EF4-FFF2-40B4-BE49-F238E27FC236}">
                <a16:creationId xmlns:a16="http://schemas.microsoft.com/office/drawing/2014/main" id="{3258444E-082A-8112-17AB-E4620FA91F18}"/>
              </a:ext>
            </a:extLst>
          </p:cNvPr>
          <p:cNvSpPr>
            <a:spLocks noGrp="1"/>
          </p:cNvSpPr>
          <p:nvPr>
            <p:ph type="body" sz="quarter" idx="14"/>
          </p:nvPr>
        </p:nvSpPr>
        <p:spPr/>
        <p:txBody>
          <a:bodyPr/>
          <a:lstStyle/>
          <a:p>
            <a:r>
              <a:rPr lang="en-US" dirty="0"/>
              <a:t>Data Science and </a:t>
            </a:r>
          </a:p>
          <a:p>
            <a:r>
              <a:rPr lang="en-US" dirty="0"/>
              <a:t>Business Analytics</a:t>
            </a:r>
          </a:p>
        </p:txBody>
      </p:sp>
      <p:sp>
        <p:nvSpPr>
          <p:cNvPr id="7" name="Текст 6">
            <a:extLst>
              <a:ext uri="{FF2B5EF4-FFF2-40B4-BE49-F238E27FC236}">
                <a16:creationId xmlns:a16="http://schemas.microsoft.com/office/drawing/2014/main" id="{6CA226B5-5751-C0C8-F96A-DAEC49B5CAA1}"/>
              </a:ext>
            </a:extLst>
          </p:cNvPr>
          <p:cNvSpPr>
            <a:spLocks noGrp="1"/>
          </p:cNvSpPr>
          <p:nvPr>
            <p:ph type="body" sz="quarter" idx="15"/>
          </p:nvPr>
        </p:nvSpPr>
        <p:spPr/>
        <p:txBody>
          <a:bodyPr/>
          <a:lstStyle/>
          <a:p>
            <a:r>
              <a:rPr lang="en-US" dirty="0"/>
              <a:t>Chaos in Music</a:t>
            </a:r>
            <a:endParaRPr lang="ru-RU" dirty="0"/>
          </a:p>
        </p:txBody>
      </p:sp>
      <p:sp>
        <p:nvSpPr>
          <p:cNvPr id="16" name="Текст 3">
            <a:extLst>
              <a:ext uri="{FF2B5EF4-FFF2-40B4-BE49-F238E27FC236}">
                <a16:creationId xmlns:a16="http://schemas.microsoft.com/office/drawing/2014/main" id="{4C4836DC-FA77-31EF-2D51-6F38CFA2819E}"/>
              </a:ext>
            </a:extLst>
          </p:cNvPr>
          <p:cNvSpPr txBox="1">
            <a:spLocks/>
          </p:cNvSpPr>
          <p:nvPr/>
        </p:nvSpPr>
        <p:spPr>
          <a:xfrm>
            <a:off x="4659367" y="2215423"/>
            <a:ext cx="2873265" cy="1000706"/>
          </a:xfrm>
          <a:prstGeom prst="rect">
            <a:avLst/>
          </a:prstGeom>
        </p:spPr>
        <p:txBody>
          <a:bodyPr lIns="0" tIns="0" r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kern="1200">
                <a:solidFill>
                  <a:srgbClr val="0E2D69"/>
                </a:solidFill>
                <a:latin typeface="HSE Sans" panose="02000000000000000000" pitchFamily="2" charset="0"/>
                <a:ea typeface="+mn-ea"/>
                <a:cs typeface="+mn-cs"/>
              </a:defRPr>
            </a:lvl1pPr>
            <a:lvl2pPr marL="4572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2pPr>
            <a:lvl3pPr marL="9144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3pPr>
            <a:lvl4pPr marL="13716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4pPr>
            <a:lvl5pPr marL="18288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GB" sz="1700" dirty="0"/>
          </a:p>
        </p:txBody>
      </p:sp>
      <p:pic>
        <p:nvPicPr>
          <p:cNvPr id="23" name="Picture 22">
            <a:extLst>
              <a:ext uri="{FF2B5EF4-FFF2-40B4-BE49-F238E27FC236}">
                <a16:creationId xmlns:a16="http://schemas.microsoft.com/office/drawing/2014/main" id="{5D4570F3-5D47-639A-B5E7-4F21C13C9F1B}"/>
              </a:ext>
            </a:extLst>
          </p:cNvPr>
          <p:cNvPicPr>
            <a:picLocks noChangeAspect="1"/>
          </p:cNvPicPr>
          <p:nvPr/>
        </p:nvPicPr>
        <p:blipFill>
          <a:blip r:embed="rId2"/>
          <a:stretch>
            <a:fillRect/>
          </a:stretch>
        </p:blipFill>
        <p:spPr>
          <a:xfrm>
            <a:off x="2573925" y="2224815"/>
            <a:ext cx="7044148" cy="4187354"/>
          </a:xfrm>
          <a:prstGeom prst="rect">
            <a:avLst/>
          </a:prstGeom>
        </p:spPr>
      </p:pic>
    </p:spTree>
    <p:extLst>
      <p:ext uri="{BB962C8B-B14F-4D97-AF65-F5344CB8AC3E}">
        <p14:creationId xmlns:p14="http://schemas.microsoft.com/office/powerpoint/2010/main" val="2346882629"/>
      </p:ext>
    </p:extLst>
  </p:cSld>
  <p:clrMapOvr>
    <a:masterClrMapping/>
  </p:clrMapOvr>
</p:sld>
</file>

<file path=ppt/theme/theme1.xml><?xml version="1.0" encoding="utf-8"?>
<a:theme xmlns:a="http://schemas.openxmlformats.org/drawingml/2006/main" name="Office Theme">
  <a:themeElements>
    <a:clrScheme name="Пользовательские 1">
      <a:dk1>
        <a:srgbClr val="0F2C68"/>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000" dirty="0">
            <a:latin typeface="HSE Sans"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Документ" ma:contentTypeID="0x0101002A9C74E6E830D74E9B0FDDB4017A5417" ma:contentTypeVersion="13" ma:contentTypeDescription="Создание документа." ma:contentTypeScope="" ma:versionID="d4e423622451d608a8a05f4da7a1e1a2">
  <xsd:schema xmlns:xsd="http://www.w3.org/2001/XMLSchema" xmlns:xs="http://www.w3.org/2001/XMLSchema" xmlns:p="http://schemas.microsoft.com/office/2006/metadata/properties" xmlns:ns2="9875bd71-cde8-496c-a136-433f55d5e6d0" xmlns:ns3="e96afe77-3acb-4328-97fc-408e1bde3ecd" targetNamespace="http://schemas.microsoft.com/office/2006/metadata/properties" ma:root="true" ma:fieldsID="4831203c63c08b9f52ea6d3ee0d7a96e" ns2:_="" ns3:_="">
    <xsd:import namespace="9875bd71-cde8-496c-a136-433f55d5e6d0"/>
    <xsd:import namespace="e96afe77-3acb-4328-97fc-408e1bde3e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5bd71-cde8-496c-a136-433f55d5e6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6afe77-3acb-4328-97fc-408e1bde3ecd" elementFormDefault="qualified">
    <xsd:import namespace="http://schemas.microsoft.com/office/2006/documentManagement/types"/>
    <xsd:import namespace="http://schemas.microsoft.com/office/infopath/2007/PartnerControls"/>
    <xsd:element name="SharedWithUsers" ma:index="18"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Совместно с подробностями"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3DAF31-D8A6-49A0-9A5D-8B2EA5B1C511}">
  <ds:schemaRefs>
    <ds:schemaRef ds:uri="http://purl.org/dc/elements/1.1/"/>
    <ds:schemaRef ds:uri="http://schemas.microsoft.com/office/2006/documentManagement/types"/>
    <ds:schemaRef ds:uri="http://schemas.microsoft.com/office/infopath/2007/PartnerControls"/>
    <ds:schemaRef ds:uri="http://purl.org/dc/dcmitype/"/>
    <ds:schemaRef ds:uri="e96afe77-3acb-4328-97fc-408e1bde3ecd"/>
    <ds:schemaRef ds:uri="http://schemas.microsoft.com/office/2006/metadata/properties"/>
    <ds:schemaRef ds:uri="http://purl.org/dc/terms/"/>
    <ds:schemaRef ds:uri="http://www.w3.org/XML/1998/namespace"/>
    <ds:schemaRef ds:uri="http://schemas.openxmlformats.org/package/2006/metadata/core-properties"/>
    <ds:schemaRef ds:uri="9875bd71-cde8-496c-a136-433f55d5e6d0"/>
  </ds:schemaRefs>
</ds:datastoreItem>
</file>

<file path=customXml/itemProps2.xml><?xml version="1.0" encoding="utf-8"?>
<ds:datastoreItem xmlns:ds="http://schemas.openxmlformats.org/officeDocument/2006/customXml" ds:itemID="{4D4651DD-DCCC-4759-B2F6-7F520BDCC2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5bd71-cde8-496c-a136-433f55d5e6d0"/>
    <ds:schemaRef ds:uri="e96afe77-3acb-4328-97fc-408e1bde3e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4386AA-1848-4C75-B336-1053927CB0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694</TotalTime>
  <Words>1395</Words>
  <Application>Microsoft Macintosh PowerPoint</Application>
  <PresentationFormat>Widescreen</PresentationFormat>
  <Paragraphs>218</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CMMI12</vt:lpstr>
      <vt:lpstr>CMMI8</vt:lpstr>
      <vt:lpstr>HSE Sans</vt:lpstr>
      <vt:lpstr>SFRM1200</vt:lpstr>
      <vt:lpstr>Office Theme</vt:lpstr>
      <vt:lpstr>Chaos in Music Хаос в Музыке</vt:lpstr>
      <vt:lpstr>Introduction</vt:lpstr>
      <vt:lpstr>Relevance and Objectives</vt:lpstr>
      <vt:lpstr>Novelty</vt:lpstr>
      <vt:lpstr>Roadmap = </vt:lpstr>
      <vt:lpstr>Data collection</vt:lpstr>
      <vt:lpstr>Data processing</vt:lpstr>
      <vt:lpstr>Main Metrics Part 1</vt:lpstr>
      <vt:lpstr>Main Metrics Part 1</vt:lpstr>
      <vt:lpstr>Entropy Measures</vt:lpstr>
      <vt:lpstr>Attention</vt:lpstr>
      <vt:lpstr>Amplitude Entropy</vt:lpstr>
      <vt:lpstr>Flux Entropy</vt:lpstr>
      <vt:lpstr>Harmony Entropy</vt:lpstr>
      <vt:lpstr>Harmony Entropy</vt:lpstr>
      <vt:lpstr>Harmony Entropy</vt:lpstr>
      <vt:lpstr>Spectral Entropy</vt:lpstr>
      <vt:lpstr>Main Metrics Part 2</vt:lpstr>
      <vt:lpstr>Higuchi fractal dimension</vt:lpstr>
      <vt:lpstr>Box counting fractal dimension</vt:lpstr>
      <vt:lpstr>Hypothesis Statement </vt:lpstr>
      <vt:lpstr>Observings Amplitude Entropy Complexity Space sapc </vt:lpstr>
      <vt:lpstr>Observings Flux Entropy Complexity Space sapc </vt:lpstr>
      <vt:lpstr>Observings Harmony Entropy Complexity Space sapc </vt:lpstr>
      <vt:lpstr>Observings Spectral Entropy Complexity Space sapc </vt:lpstr>
      <vt:lpstr>Thank you for your attention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Кутьков Юрий Юрьевич</dc:creator>
  <cp:lastModifiedBy>Вержбицкий Макар Алексеевич</cp:lastModifiedBy>
  <cp:revision>28</cp:revision>
  <cp:lastPrinted>2021-11-11T13:08:42Z</cp:lastPrinted>
  <dcterms:created xsi:type="dcterms:W3CDTF">2021-11-11T08:52:47Z</dcterms:created>
  <dcterms:modified xsi:type="dcterms:W3CDTF">2025-06-13T20:58:29Z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0x0101002A9C74E6E830D74E9B0FDDB4017A5417</vt:lpwstr>
  </property>
</Properties>
</file>