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7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</p:sldIdLst>
  <p:sldSz cy="5143500" cx="9144000"/>
  <p:notesSz cx="6858000" cy="9144000"/>
  <p:embeddedFontLst>
    <p:embeddedFont>
      <p:font typeface="Raleway"/>
      <p:regular r:id="rId44"/>
      <p:bold r:id="rId45"/>
      <p:italic r:id="rId46"/>
      <p:boldItalic r:id="rId47"/>
    </p:embeddedFont>
    <p:embeddedFont>
      <p:font typeface="Oswald Medium"/>
      <p:regular r:id="rId48"/>
      <p:bold r:id="rId49"/>
    </p:embeddedFont>
    <p:embeddedFont>
      <p:font typeface="Raleway Black"/>
      <p:bold r:id="rId50"/>
      <p:boldItalic r:id="rId51"/>
    </p:embeddedFont>
    <p:embeddedFont>
      <p:font typeface="Oswald"/>
      <p:regular r:id="rId52"/>
      <p:bold r:id="rId5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7023548-2F74-4DC3-93F1-2D34BEC8C101}">
  <a:tblStyle styleId="{D7023548-2F74-4DC3-93F1-2D34BEC8C10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font" Target="fonts/Raleway-regular.fntdata"/><Relationship Id="rId43" Type="http://schemas.openxmlformats.org/officeDocument/2006/relationships/slide" Target="slides/slide38.xml"/><Relationship Id="rId46" Type="http://schemas.openxmlformats.org/officeDocument/2006/relationships/font" Target="fonts/Raleway-italic.fntdata"/><Relationship Id="rId45" Type="http://schemas.openxmlformats.org/officeDocument/2006/relationships/font" Target="fonts/Raleway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OswaldMedium-regular.fntdata"/><Relationship Id="rId47" Type="http://schemas.openxmlformats.org/officeDocument/2006/relationships/font" Target="fonts/Raleway-boldItalic.fntdata"/><Relationship Id="rId49" Type="http://schemas.openxmlformats.org/officeDocument/2006/relationships/font" Target="fonts/OswaldMedium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RalewayBlack-boldItalic.fntdata"/><Relationship Id="rId50" Type="http://schemas.openxmlformats.org/officeDocument/2006/relationships/font" Target="fonts/RalewayBlack-bold.fntdata"/><Relationship Id="rId53" Type="http://schemas.openxmlformats.org/officeDocument/2006/relationships/font" Target="fonts/Oswald-bold.fntdata"/><Relationship Id="rId52" Type="http://schemas.openxmlformats.org/officeDocument/2006/relationships/font" Target="fonts/Oswald-regular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b6dcdb707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b6dcdb707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526dd32c15_1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3526dd32c15_1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526dd32c15_1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526dd32c15_1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4cd9e89dc6_2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34cd9e89dc6_2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4c017b734c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34c017b734c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4c017b734c_1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34c017b734c_1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4cd9e89dc6_2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4cd9e89dc6_2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34c017b734c_1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34c017b734c_1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34cd9e89dc6_2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34cd9e89dc6_2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34c017b734c_1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34c017b734c_1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3523ca7ed5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3523ca7ed5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4bfcd171e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4bfcd171e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4cd9e89dc6_2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4cd9e89dc6_2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3523ca7ed54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3523ca7ed54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3523ca7ed54_2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3523ca7ed54_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3523ca7ed54_5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3523ca7ed54_5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34cd9e89dc6_2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Google Shape;359;g34cd9e89dc6_2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34cd9e89dc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Google Shape;365;g34cd9e89dc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34cd9e89dc6_2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34cd9e89dc6_2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34cd9e89dc6_6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34cd9e89dc6_6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34cd9e89dc6_6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34cd9e89dc6_6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34cd9e89dc6_6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Google Shape;398;g34cd9e89dc6_6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4bfcd171e4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4bfcd171e4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4cd9e89dc6_6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34cd9e89dc6_6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34cd9e89dc6_2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" name="Google Shape;411;g34cd9e89dc6_2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34cd9e89dc6_2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34cd9e89dc6_2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34cd9e89dc6_4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Google Shape;431;g34cd9e89dc6_4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34cd9e89dc6_6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g34cd9e89dc6_6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34cd9e89dc6_6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7" name="Google Shape;447;g34cd9e89dc6_6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3526dd32c15_1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3" name="Google Shape;453;g3526dd32c15_1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34cd9e89dc6_6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g34cd9e89dc6_6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3526dd32c15_1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6" name="Google Shape;466;g3526dd32c15_1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4bfcd171e4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34bfcd171e4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4cd9e89dc6_2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34cd9e89dc6_2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4bfcd171e4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4bfcd171e4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526dd32c15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3526dd32c15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526dd32c15_1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3526dd32c15_1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526dd32c15_1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3526dd32c15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8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0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5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713250" y="1494231"/>
            <a:ext cx="7717500" cy="148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4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160150" y="3234969"/>
            <a:ext cx="4823700" cy="4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 txBox="1"/>
          <p:nvPr>
            <p:ph hasCustomPrompt="1" type="title"/>
          </p:nvPr>
        </p:nvSpPr>
        <p:spPr>
          <a:xfrm>
            <a:off x="713225" y="1771163"/>
            <a:ext cx="7717500" cy="109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9" name="Google Shape;49;p11"/>
          <p:cNvSpPr txBox="1"/>
          <p:nvPr>
            <p:ph idx="1" type="subTitle"/>
          </p:nvPr>
        </p:nvSpPr>
        <p:spPr>
          <a:xfrm>
            <a:off x="2622575" y="2752838"/>
            <a:ext cx="3898800" cy="619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rgbClr val="FFFFFF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1850129" y="1641375"/>
            <a:ext cx="1546800" cy="42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5" name="Google Shape;55;p13"/>
          <p:cNvSpPr txBox="1"/>
          <p:nvPr>
            <p:ph hasCustomPrompt="1" idx="2" type="title"/>
          </p:nvPr>
        </p:nvSpPr>
        <p:spPr>
          <a:xfrm>
            <a:off x="943280" y="1906996"/>
            <a:ext cx="747300" cy="593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 sz="3000"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1850129" y="2182000"/>
            <a:ext cx="23904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57" name="Google Shape;57;p13"/>
          <p:cNvSpPr txBox="1"/>
          <p:nvPr>
            <p:ph idx="3" type="title"/>
          </p:nvPr>
        </p:nvSpPr>
        <p:spPr>
          <a:xfrm>
            <a:off x="5843919" y="1641375"/>
            <a:ext cx="1546800" cy="42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8" name="Google Shape;58;p13"/>
          <p:cNvSpPr txBox="1"/>
          <p:nvPr>
            <p:ph hasCustomPrompt="1" idx="4" type="title"/>
          </p:nvPr>
        </p:nvSpPr>
        <p:spPr>
          <a:xfrm>
            <a:off x="4935861" y="1907000"/>
            <a:ext cx="747300" cy="593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9" name="Google Shape;59;p13"/>
          <p:cNvSpPr txBox="1"/>
          <p:nvPr>
            <p:ph idx="5" type="subTitle"/>
          </p:nvPr>
        </p:nvSpPr>
        <p:spPr>
          <a:xfrm>
            <a:off x="5843920" y="2182000"/>
            <a:ext cx="23904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0" name="Google Shape;60;p13"/>
          <p:cNvSpPr txBox="1"/>
          <p:nvPr>
            <p:ph idx="6" type="title"/>
          </p:nvPr>
        </p:nvSpPr>
        <p:spPr>
          <a:xfrm>
            <a:off x="1850129" y="3436650"/>
            <a:ext cx="1546800" cy="42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13"/>
          <p:cNvSpPr txBox="1"/>
          <p:nvPr>
            <p:ph hasCustomPrompt="1" idx="7" type="title"/>
          </p:nvPr>
        </p:nvSpPr>
        <p:spPr>
          <a:xfrm>
            <a:off x="943280" y="3716125"/>
            <a:ext cx="747300" cy="593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2" name="Google Shape;62;p13"/>
          <p:cNvSpPr txBox="1"/>
          <p:nvPr>
            <p:ph idx="8" type="subTitle"/>
          </p:nvPr>
        </p:nvSpPr>
        <p:spPr>
          <a:xfrm>
            <a:off x="1850129" y="3978849"/>
            <a:ext cx="23904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3" name="Google Shape;63;p13"/>
          <p:cNvSpPr txBox="1"/>
          <p:nvPr>
            <p:ph idx="9" type="title"/>
          </p:nvPr>
        </p:nvSpPr>
        <p:spPr>
          <a:xfrm>
            <a:off x="5843919" y="3436650"/>
            <a:ext cx="1546800" cy="42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4" name="Google Shape;64;p13"/>
          <p:cNvSpPr txBox="1"/>
          <p:nvPr>
            <p:ph hasCustomPrompt="1" idx="13" type="title"/>
          </p:nvPr>
        </p:nvSpPr>
        <p:spPr>
          <a:xfrm>
            <a:off x="4934661" y="3716125"/>
            <a:ext cx="749700" cy="593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5" name="Google Shape;65;p13"/>
          <p:cNvSpPr txBox="1"/>
          <p:nvPr>
            <p:ph idx="14" type="subTitle"/>
          </p:nvPr>
        </p:nvSpPr>
        <p:spPr>
          <a:xfrm>
            <a:off x="5843920" y="3978850"/>
            <a:ext cx="23904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6" name="Google Shape;66;p13"/>
          <p:cNvSpPr txBox="1"/>
          <p:nvPr>
            <p:ph idx="15"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Google Shape;67;p1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719975" y="2488698"/>
            <a:ext cx="23364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0" name="Google Shape;70;p14"/>
          <p:cNvSpPr txBox="1"/>
          <p:nvPr>
            <p:ph idx="1" type="subTitle"/>
          </p:nvPr>
        </p:nvSpPr>
        <p:spPr>
          <a:xfrm>
            <a:off x="719975" y="3130450"/>
            <a:ext cx="2336400" cy="8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1" name="Google Shape;71;p14"/>
          <p:cNvSpPr txBox="1"/>
          <p:nvPr>
            <p:ph idx="2" type="title"/>
          </p:nvPr>
        </p:nvSpPr>
        <p:spPr>
          <a:xfrm>
            <a:off x="3403775" y="2488698"/>
            <a:ext cx="23364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2" name="Google Shape;72;p14"/>
          <p:cNvSpPr txBox="1"/>
          <p:nvPr>
            <p:ph idx="3" type="subTitle"/>
          </p:nvPr>
        </p:nvSpPr>
        <p:spPr>
          <a:xfrm>
            <a:off x="3523325" y="3130450"/>
            <a:ext cx="2097300" cy="8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3" name="Google Shape;73;p14"/>
          <p:cNvSpPr txBox="1"/>
          <p:nvPr>
            <p:ph idx="4" type="title"/>
          </p:nvPr>
        </p:nvSpPr>
        <p:spPr>
          <a:xfrm>
            <a:off x="6087575" y="2488698"/>
            <a:ext cx="23364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4" name="Google Shape;74;p14"/>
          <p:cNvSpPr txBox="1"/>
          <p:nvPr>
            <p:ph idx="5" type="subTitle"/>
          </p:nvPr>
        </p:nvSpPr>
        <p:spPr>
          <a:xfrm>
            <a:off x="6087575" y="3130450"/>
            <a:ext cx="2336400" cy="8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5" name="Google Shape;75;p14"/>
          <p:cNvSpPr txBox="1"/>
          <p:nvPr>
            <p:ph idx="6"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6" name="Google Shape;76;p1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/>
          <p:nvPr>
            <p:ph type="title"/>
          </p:nvPr>
        </p:nvSpPr>
        <p:spPr>
          <a:xfrm>
            <a:off x="1176061" y="1399500"/>
            <a:ext cx="1749000" cy="30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9pPr>
          </a:lstStyle>
          <a:p/>
        </p:txBody>
      </p:sp>
      <p:sp>
        <p:nvSpPr>
          <p:cNvPr id="79" name="Google Shape;79;p15"/>
          <p:cNvSpPr txBox="1"/>
          <p:nvPr>
            <p:ph idx="2" type="title"/>
          </p:nvPr>
        </p:nvSpPr>
        <p:spPr>
          <a:xfrm>
            <a:off x="3699352" y="1399500"/>
            <a:ext cx="1749000" cy="30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9pPr>
          </a:lstStyle>
          <a:p/>
        </p:txBody>
      </p:sp>
      <p:sp>
        <p:nvSpPr>
          <p:cNvPr id="80" name="Google Shape;80;p15"/>
          <p:cNvSpPr txBox="1"/>
          <p:nvPr>
            <p:ph idx="3" type="title"/>
          </p:nvPr>
        </p:nvSpPr>
        <p:spPr>
          <a:xfrm>
            <a:off x="6218888" y="1399500"/>
            <a:ext cx="1749000" cy="30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9pPr>
          </a:lstStyle>
          <a:p/>
        </p:txBody>
      </p:sp>
      <p:sp>
        <p:nvSpPr>
          <p:cNvPr id="81" name="Google Shape;81;p15"/>
          <p:cNvSpPr txBox="1"/>
          <p:nvPr>
            <p:ph idx="4" type="title"/>
          </p:nvPr>
        </p:nvSpPr>
        <p:spPr>
          <a:xfrm>
            <a:off x="1176061" y="3194871"/>
            <a:ext cx="1749000" cy="30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9pPr>
          </a:lstStyle>
          <a:p/>
        </p:txBody>
      </p:sp>
      <p:sp>
        <p:nvSpPr>
          <p:cNvPr id="82" name="Google Shape;82;p15"/>
          <p:cNvSpPr txBox="1"/>
          <p:nvPr>
            <p:ph idx="5" type="title"/>
          </p:nvPr>
        </p:nvSpPr>
        <p:spPr>
          <a:xfrm>
            <a:off x="3699352" y="3194846"/>
            <a:ext cx="1749000" cy="30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9pPr>
          </a:lstStyle>
          <a:p/>
        </p:txBody>
      </p:sp>
      <p:sp>
        <p:nvSpPr>
          <p:cNvPr id="83" name="Google Shape;83;p15"/>
          <p:cNvSpPr txBox="1"/>
          <p:nvPr>
            <p:ph idx="6" type="title"/>
          </p:nvPr>
        </p:nvSpPr>
        <p:spPr>
          <a:xfrm>
            <a:off x="6218888" y="3194871"/>
            <a:ext cx="1749000" cy="30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200"/>
              <a:buNone/>
              <a:defRPr sz="2200">
                <a:solidFill>
                  <a:schemeClr val="accent6"/>
                </a:solidFill>
              </a:defRPr>
            </a:lvl9pPr>
          </a:lstStyle>
          <a:p/>
        </p:txBody>
      </p:sp>
      <p:sp>
        <p:nvSpPr>
          <p:cNvPr id="84" name="Google Shape;84;p15"/>
          <p:cNvSpPr txBox="1"/>
          <p:nvPr>
            <p:ph idx="1" type="subTitle"/>
          </p:nvPr>
        </p:nvSpPr>
        <p:spPr>
          <a:xfrm>
            <a:off x="990511" y="1950275"/>
            <a:ext cx="2120100" cy="829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85" name="Google Shape;85;p15"/>
          <p:cNvSpPr txBox="1"/>
          <p:nvPr>
            <p:ph idx="7" type="subTitle"/>
          </p:nvPr>
        </p:nvSpPr>
        <p:spPr>
          <a:xfrm>
            <a:off x="3513802" y="1950275"/>
            <a:ext cx="2120100" cy="829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86" name="Google Shape;86;p15"/>
          <p:cNvSpPr txBox="1"/>
          <p:nvPr>
            <p:ph idx="8" type="subTitle"/>
          </p:nvPr>
        </p:nvSpPr>
        <p:spPr>
          <a:xfrm>
            <a:off x="6033338" y="1950275"/>
            <a:ext cx="2120100" cy="829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87" name="Google Shape;87;p15"/>
          <p:cNvSpPr txBox="1"/>
          <p:nvPr>
            <p:ph idx="9" type="subTitle"/>
          </p:nvPr>
        </p:nvSpPr>
        <p:spPr>
          <a:xfrm>
            <a:off x="990511" y="3749472"/>
            <a:ext cx="2120100" cy="829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88" name="Google Shape;88;p15"/>
          <p:cNvSpPr txBox="1"/>
          <p:nvPr>
            <p:ph idx="13" type="subTitle"/>
          </p:nvPr>
        </p:nvSpPr>
        <p:spPr>
          <a:xfrm>
            <a:off x="3513802" y="3749447"/>
            <a:ext cx="2120100" cy="829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89" name="Google Shape;89;p15"/>
          <p:cNvSpPr txBox="1"/>
          <p:nvPr>
            <p:ph idx="14" type="subTitle"/>
          </p:nvPr>
        </p:nvSpPr>
        <p:spPr>
          <a:xfrm>
            <a:off x="6033338" y="3749472"/>
            <a:ext cx="2120100" cy="829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90" name="Google Shape;90;p15"/>
          <p:cNvSpPr txBox="1"/>
          <p:nvPr>
            <p:ph idx="15"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1" name="Google Shape;91;p1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1">
  <p:cSld name="CUSTOM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/>
          <p:nvPr>
            <p:ph type="title"/>
          </p:nvPr>
        </p:nvSpPr>
        <p:spPr>
          <a:xfrm>
            <a:off x="1225450" y="2054113"/>
            <a:ext cx="1957200" cy="40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/>
        </p:txBody>
      </p:sp>
      <p:sp>
        <p:nvSpPr>
          <p:cNvPr id="94" name="Google Shape;94;p16"/>
          <p:cNvSpPr txBox="1"/>
          <p:nvPr>
            <p:ph idx="2" type="title"/>
          </p:nvPr>
        </p:nvSpPr>
        <p:spPr>
          <a:xfrm>
            <a:off x="3588100" y="1571225"/>
            <a:ext cx="1957200" cy="40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/>
        </p:txBody>
      </p:sp>
      <p:sp>
        <p:nvSpPr>
          <p:cNvPr id="95" name="Google Shape;95;p16"/>
          <p:cNvSpPr txBox="1"/>
          <p:nvPr>
            <p:ph idx="3" type="title"/>
          </p:nvPr>
        </p:nvSpPr>
        <p:spPr>
          <a:xfrm>
            <a:off x="5973100" y="2054113"/>
            <a:ext cx="1957200" cy="400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/>
        </p:txBody>
      </p:sp>
      <p:sp>
        <p:nvSpPr>
          <p:cNvPr id="96" name="Google Shape;96;p16"/>
          <p:cNvSpPr txBox="1"/>
          <p:nvPr>
            <p:ph idx="1" type="subTitle"/>
          </p:nvPr>
        </p:nvSpPr>
        <p:spPr>
          <a:xfrm>
            <a:off x="1190800" y="2718325"/>
            <a:ext cx="2026500" cy="713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97" name="Google Shape;97;p16"/>
          <p:cNvSpPr txBox="1"/>
          <p:nvPr>
            <p:ph idx="4" type="subTitle"/>
          </p:nvPr>
        </p:nvSpPr>
        <p:spPr>
          <a:xfrm>
            <a:off x="3553450" y="2207525"/>
            <a:ext cx="2026500" cy="713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98" name="Google Shape;98;p16"/>
          <p:cNvSpPr txBox="1"/>
          <p:nvPr>
            <p:ph idx="5" type="subTitle"/>
          </p:nvPr>
        </p:nvSpPr>
        <p:spPr>
          <a:xfrm>
            <a:off x="5938450" y="2718325"/>
            <a:ext cx="2026500" cy="713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99" name="Google Shape;99;p16"/>
          <p:cNvSpPr txBox="1"/>
          <p:nvPr>
            <p:ph idx="6"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0" name="Google Shape;100;p1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CUSTOM_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3" name="Google Shape;103;p1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CUSTOM_16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/>
          <p:cNvSpPr txBox="1"/>
          <p:nvPr>
            <p:ph type="title"/>
          </p:nvPr>
        </p:nvSpPr>
        <p:spPr>
          <a:xfrm>
            <a:off x="865625" y="6919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6" name="Google Shape;106;p1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2">
  <p:cSld name="CUSTOM_1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9" name="Google Shape;109;p19"/>
          <p:cNvSpPr txBox="1"/>
          <p:nvPr>
            <p:ph idx="2" type="title"/>
          </p:nvPr>
        </p:nvSpPr>
        <p:spPr>
          <a:xfrm>
            <a:off x="719975" y="1193298"/>
            <a:ext cx="23364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0" name="Google Shape;110;p19"/>
          <p:cNvSpPr txBox="1"/>
          <p:nvPr>
            <p:ph idx="1" type="subTitle"/>
          </p:nvPr>
        </p:nvSpPr>
        <p:spPr>
          <a:xfrm>
            <a:off x="719975" y="3511450"/>
            <a:ext cx="2336400" cy="86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1" name="Google Shape;111;p19"/>
          <p:cNvSpPr txBox="1"/>
          <p:nvPr>
            <p:ph idx="3" type="title"/>
          </p:nvPr>
        </p:nvSpPr>
        <p:spPr>
          <a:xfrm>
            <a:off x="3403775" y="1193298"/>
            <a:ext cx="23364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2" name="Google Shape;112;p19"/>
          <p:cNvSpPr txBox="1"/>
          <p:nvPr>
            <p:ph idx="4" type="subTitle"/>
          </p:nvPr>
        </p:nvSpPr>
        <p:spPr>
          <a:xfrm>
            <a:off x="3403775" y="3511450"/>
            <a:ext cx="2336400" cy="86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3" name="Google Shape;113;p19"/>
          <p:cNvSpPr txBox="1"/>
          <p:nvPr>
            <p:ph idx="5" type="title"/>
          </p:nvPr>
        </p:nvSpPr>
        <p:spPr>
          <a:xfrm>
            <a:off x="6087575" y="1193298"/>
            <a:ext cx="23364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4" name="Google Shape;114;p19"/>
          <p:cNvSpPr txBox="1"/>
          <p:nvPr>
            <p:ph idx="6" type="subTitle"/>
          </p:nvPr>
        </p:nvSpPr>
        <p:spPr>
          <a:xfrm>
            <a:off x="6087575" y="3511450"/>
            <a:ext cx="2336400" cy="86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5" name="Google Shape;115;p1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CUSTOM_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0"/>
          <p:cNvSpPr txBox="1"/>
          <p:nvPr>
            <p:ph hasCustomPrompt="1" type="title"/>
          </p:nvPr>
        </p:nvSpPr>
        <p:spPr>
          <a:xfrm>
            <a:off x="1284000" y="558927"/>
            <a:ext cx="6576000" cy="828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51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18" name="Google Shape;118;p20"/>
          <p:cNvSpPr txBox="1"/>
          <p:nvPr>
            <p:ph idx="1" type="subTitle"/>
          </p:nvPr>
        </p:nvSpPr>
        <p:spPr>
          <a:xfrm>
            <a:off x="1284000" y="1264952"/>
            <a:ext cx="6576000" cy="44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19" name="Google Shape;119;p20"/>
          <p:cNvSpPr txBox="1"/>
          <p:nvPr>
            <p:ph hasCustomPrompt="1" idx="2" type="title"/>
          </p:nvPr>
        </p:nvSpPr>
        <p:spPr>
          <a:xfrm>
            <a:off x="1284000" y="2015071"/>
            <a:ext cx="6576000" cy="828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51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20" name="Google Shape;120;p20"/>
          <p:cNvSpPr txBox="1"/>
          <p:nvPr>
            <p:ph idx="3" type="subTitle"/>
          </p:nvPr>
        </p:nvSpPr>
        <p:spPr>
          <a:xfrm>
            <a:off x="1284000" y="2721090"/>
            <a:ext cx="6576000" cy="44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21" name="Google Shape;121;p20"/>
          <p:cNvSpPr txBox="1"/>
          <p:nvPr>
            <p:ph hasCustomPrompt="1" idx="4" type="title"/>
          </p:nvPr>
        </p:nvSpPr>
        <p:spPr>
          <a:xfrm>
            <a:off x="1284000" y="3471215"/>
            <a:ext cx="6576000" cy="828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51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22" name="Google Shape;122;p20"/>
          <p:cNvSpPr txBox="1"/>
          <p:nvPr>
            <p:ph idx="5" type="subTitle"/>
          </p:nvPr>
        </p:nvSpPr>
        <p:spPr>
          <a:xfrm>
            <a:off x="1284000" y="4177240"/>
            <a:ext cx="6576000" cy="44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23" name="Google Shape;123;p2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713225" y="2386851"/>
            <a:ext cx="77175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4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hasCustomPrompt="1" idx="2" type="title"/>
          </p:nvPr>
        </p:nvSpPr>
        <p:spPr>
          <a:xfrm>
            <a:off x="2946300" y="905900"/>
            <a:ext cx="3251400" cy="1296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/>
          <p:nvPr>
            <p:ph idx="1" type="subTitle"/>
          </p:nvPr>
        </p:nvSpPr>
        <p:spPr>
          <a:xfrm>
            <a:off x="713225" y="3440850"/>
            <a:ext cx="7717500" cy="4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CUSTOM_6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/>
          <p:nvPr>
            <p:ph type="title"/>
          </p:nvPr>
        </p:nvSpPr>
        <p:spPr>
          <a:xfrm>
            <a:off x="2642547" y="2761308"/>
            <a:ext cx="3858900" cy="66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2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6" name="Google Shape;126;p21"/>
          <p:cNvSpPr txBox="1"/>
          <p:nvPr>
            <p:ph idx="1" type="subTitle"/>
          </p:nvPr>
        </p:nvSpPr>
        <p:spPr>
          <a:xfrm>
            <a:off x="2642547" y="1516808"/>
            <a:ext cx="3858900" cy="137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7" name="Google Shape;127;p2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_9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2"/>
          <p:cNvSpPr txBox="1"/>
          <p:nvPr>
            <p:ph idx="1" type="subTitle"/>
          </p:nvPr>
        </p:nvSpPr>
        <p:spPr>
          <a:xfrm>
            <a:off x="1516500" y="1550350"/>
            <a:ext cx="4469100" cy="290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000"/>
              <a:buFont typeface="Anaheim"/>
              <a:buAutoNum type="arabicPeriod"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AutoNum type="alphaLcPeriod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AutoNum type="romanLcPeriod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AutoNum type="arabicPeriod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AutoNum type="alphaLcPeriod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AutoNum type="romanLcPeriod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AutoNum type="arabicPeriod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AutoNum type="alphaLcPeriod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AutoNum type="romanLcPeriod"/>
              <a:defRPr/>
            </a:lvl9pPr>
          </a:lstStyle>
          <a:p/>
        </p:txBody>
      </p:sp>
      <p:sp>
        <p:nvSpPr>
          <p:cNvPr id="130" name="Google Shape;130;p22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1" name="Google Shape;131;p2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CUSTOM_10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3"/>
          <p:cNvSpPr txBox="1"/>
          <p:nvPr>
            <p:ph idx="1" type="subTitle"/>
          </p:nvPr>
        </p:nvSpPr>
        <p:spPr>
          <a:xfrm>
            <a:off x="5377675" y="2450369"/>
            <a:ext cx="3053100" cy="13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/>
            </a:lvl9pPr>
          </a:lstStyle>
          <a:p/>
        </p:txBody>
      </p:sp>
      <p:sp>
        <p:nvSpPr>
          <p:cNvPr id="134" name="Google Shape;134;p23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5" name="Google Shape;135;p23"/>
          <p:cNvSpPr txBox="1"/>
          <p:nvPr>
            <p:ph idx="2" type="subTitle"/>
          </p:nvPr>
        </p:nvSpPr>
        <p:spPr>
          <a:xfrm>
            <a:off x="713225" y="2450369"/>
            <a:ext cx="3053100" cy="13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/>
            </a:lvl9pPr>
          </a:lstStyle>
          <a:p/>
        </p:txBody>
      </p:sp>
      <p:sp>
        <p:nvSpPr>
          <p:cNvPr id="136" name="Google Shape;136;p23"/>
          <p:cNvSpPr txBox="1"/>
          <p:nvPr>
            <p:ph idx="3" type="subTitle"/>
          </p:nvPr>
        </p:nvSpPr>
        <p:spPr>
          <a:xfrm>
            <a:off x="806625" y="1919700"/>
            <a:ext cx="2218800" cy="297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3"/>
          <p:cNvSpPr txBox="1"/>
          <p:nvPr>
            <p:ph idx="4" type="subTitle"/>
          </p:nvPr>
        </p:nvSpPr>
        <p:spPr>
          <a:xfrm>
            <a:off x="5498550" y="1919700"/>
            <a:ext cx="2218800" cy="297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1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4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1" name="Google Shape;141;p24"/>
          <p:cNvSpPr txBox="1"/>
          <p:nvPr>
            <p:ph idx="1" type="subTitle"/>
          </p:nvPr>
        </p:nvSpPr>
        <p:spPr>
          <a:xfrm>
            <a:off x="2232000" y="1511550"/>
            <a:ext cx="4680000" cy="2425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naheim"/>
              <a:buChar char="■"/>
              <a:defRPr/>
            </a:lvl9pPr>
          </a:lstStyle>
          <a:p/>
        </p:txBody>
      </p:sp>
      <p:sp>
        <p:nvSpPr>
          <p:cNvPr id="142" name="Google Shape;142;p2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1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 txBox="1"/>
          <p:nvPr>
            <p:ph type="title"/>
          </p:nvPr>
        </p:nvSpPr>
        <p:spPr>
          <a:xfrm>
            <a:off x="4733350" y="1648650"/>
            <a:ext cx="3556800" cy="57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5" name="Google Shape;145;p25"/>
          <p:cNvSpPr txBox="1"/>
          <p:nvPr>
            <p:ph idx="1" type="subTitle"/>
          </p:nvPr>
        </p:nvSpPr>
        <p:spPr>
          <a:xfrm>
            <a:off x="4733350" y="2359350"/>
            <a:ext cx="3556800" cy="11520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46" name="Google Shape;146;p2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CUSTOM_17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6"/>
          <p:cNvSpPr txBox="1"/>
          <p:nvPr>
            <p:ph type="title"/>
          </p:nvPr>
        </p:nvSpPr>
        <p:spPr>
          <a:xfrm>
            <a:off x="713225" y="1189525"/>
            <a:ext cx="35568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9" name="Google Shape;149;p26"/>
          <p:cNvSpPr txBox="1"/>
          <p:nvPr>
            <p:ph idx="1" type="subTitle"/>
          </p:nvPr>
        </p:nvSpPr>
        <p:spPr>
          <a:xfrm>
            <a:off x="844025" y="1743375"/>
            <a:ext cx="6175800" cy="7458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50" name="Google Shape;150;p26"/>
          <p:cNvSpPr txBox="1"/>
          <p:nvPr>
            <p:ph idx="2" type="title"/>
          </p:nvPr>
        </p:nvSpPr>
        <p:spPr>
          <a:xfrm>
            <a:off x="713225" y="2637270"/>
            <a:ext cx="3556800" cy="53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1" name="Google Shape;151;p26"/>
          <p:cNvSpPr txBox="1"/>
          <p:nvPr>
            <p:ph idx="3" type="subTitle"/>
          </p:nvPr>
        </p:nvSpPr>
        <p:spPr>
          <a:xfrm>
            <a:off x="844025" y="3227975"/>
            <a:ext cx="6175800" cy="13044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52" name="Google Shape;152;p26"/>
          <p:cNvSpPr txBox="1"/>
          <p:nvPr>
            <p:ph idx="4"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3" name="Google Shape;153;p2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 ">
  <p:cSld name="CUSTOM_18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7"/>
          <p:cNvSpPr txBox="1"/>
          <p:nvPr>
            <p:ph idx="1" type="subTitle"/>
          </p:nvPr>
        </p:nvSpPr>
        <p:spPr>
          <a:xfrm>
            <a:off x="5747725" y="3516700"/>
            <a:ext cx="2879700" cy="94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27"/>
          <p:cNvSpPr txBox="1"/>
          <p:nvPr>
            <p:ph idx="2" type="subTitle"/>
          </p:nvPr>
        </p:nvSpPr>
        <p:spPr>
          <a:xfrm>
            <a:off x="5396438" y="3047650"/>
            <a:ext cx="3108900" cy="30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57" name="Google Shape;157;p27"/>
          <p:cNvSpPr txBox="1"/>
          <p:nvPr>
            <p:ph idx="3" type="subTitle"/>
          </p:nvPr>
        </p:nvSpPr>
        <p:spPr>
          <a:xfrm>
            <a:off x="5396438" y="2000500"/>
            <a:ext cx="2879700" cy="94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27"/>
          <p:cNvSpPr txBox="1"/>
          <p:nvPr>
            <p:ph idx="4" type="subTitle"/>
          </p:nvPr>
        </p:nvSpPr>
        <p:spPr>
          <a:xfrm>
            <a:off x="5391138" y="1531450"/>
            <a:ext cx="3108900" cy="30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59" name="Google Shape;159;p27"/>
          <p:cNvSpPr txBox="1"/>
          <p:nvPr>
            <p:ph idx="5" type="subTitle"/>
          </p:nvPr>
        </p:nvSpPr>
        <p:spPr>
          <a:xfrm>
            <a:off x="873163" y="3515875"/>
            <a:ext cx="2879700" cy="94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27"/>
          <p:cNvSpPr txBox="1"/>
          <p:nvPr>
            <p:ph idx="6" type="subTitle"/>
          </p:nvPr>
        </p:nvSpPr>
        <p:spPr>
          <a:xfrm>
            <a:off x="643963" y="3047650"/>
            <a:ext cx="3108900" cy="30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61" name="Google Shape;161;p27"/>
          <p:cNvSpPr txBox="1"/>
          <p:nvPr>
            <p:ph idx="7" type="subTitle"/>
          </p:nvPr>
        </p:nvSpPr>
        <p:spPr>
          <a:xfrm>
            <a:off x="873163" y="2000500"/>
            <a:ext cx="2879700" cy="94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7"/>
          <p:cNvSpPr txBox="1"/>
          <p:nvPr>
            <p:ph idx="8" type="subTitle"/>
          </p:nvPr>
        </p:nvSpPr>
        <p:spPr>
          <a:xfrm>
            <a:off x="638663" y="1530625"/>
            <a:ext cx="3108900" cy="30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SzPts val="2200"/>
              <a:buFont typeface="Raleway"/>
              <a:buNone/>
              <a:defRPr b="1" sz="22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63" name="Google Shape;163;p27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4" name="Google Shape;164;p2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1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8"/>
          <p:cNvSpPr txBox="1"/>
          <p:nvPr>
            <p:ph type="title"/>
          </p:nvPr>
        </p:nvSpPr>
        <p:spPr>
          <a:xfrm>
            <a:off x="2325275" y="709650"/>
            <a:ext cx="4493400" cy="6909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7" name="Google Shape;167;p28"/>
          <p:cNvSpPr txBox="1"/>
          <p:nvPr/>
        </p:nvSpPr>
        <p:spPr>
          <a:xfrm>
            <a:off x="2293650" y="3452700"/>
            <a:ext cx="4556700" cy="6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Oswald Medium"/>
                <a:ea typeface="Oswald Medium"/>
                <a:cs typeface="Oswald Medium"/>
                <a:sym typeface="Oswald Medium"/>
              </a:rPr>
              <a:t>CRÉDITS: Ce modèle de présentation a été créé par Slidesgo, comprenant des icônes de Flaticon, des infographies et des images de Freepik</a:t>
            </a:r>
            <a:endParaRPr sz="1200">
              <a:solidFill>
                <a:schemeClr val="lt1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  <p:sp>
        <p:nvSpPr>
          <p:cNvPr id="168" name="Google Shape;168;p28"/>
          <p:cNvSpPr txBox="1"/>
          <p:nvPr>
            <p:ph idx="1" type="subTitle"/>
          </p:nvPr>
        </p:nvSpPr>
        <p:spPr>
          <a:xfrm>
            <a:off x="2521500" y="1474250"/>
            <a:ext cx="4101000" cy="1126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9" name="Google Shape;169;p2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7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2">
  <p:cSld name="CUSTOM_1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idx="1" type="body"/>
          </p:nvPr>
        </p:nvSpPr>
        <p:spPr>
          <a:xfrm>
            <a:off x="713225" y="1152475"/>
            <a:ext cx="7717500" cy="345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1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" type="subTitle"/>
          </p:nvPr>
        </p:nvSpPr>
        <p:spPr>
          <a:xfrm>
            <a:off x="1517575" y="2168950"/>
            <a:ext cx="2462400" cy="140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5" name="Google Shape;25;p5"/>
          <p:cNvSpPr txBox="1"/>
          <p:nvPr>
            <p:ph idx="2" type="subTitle"/>
          </p:nvPr>
        </p:nvSpPr>
        <p:spPr>
          <a:xfrm>
            <a:off x="5170725" y="2168950"/>
            <a:ext cx="2462400" cy="140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6" name="Google Shape;26;p5"/>
          <p:cNvSpPr txBox="1"/>
          <p:nvPr>
            <p:ph idx="3" type="title"/>
          </p:nvPr>
        </p:nvSpPr>
        <p:spPr>
          <a:xfrm>
            <a:off x="1926925" y="1810525"/>
            <a:ext cx="1643700" cy="43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/>
        </p:txBody>
      </p:sp>
      <p:sp>
        <p:nvSpPr>
          <p:cNvPr id="27" name="Google Shape;27;p5"/>
          <p:cNvSpPr txBox="1"/>
          <p:nvPr>
            <p:ph idx="4" type="title"/>
          </p:nvPr>
        </p:nvSpPr>
        <p:spPr>
          <a:xfrm>
            <a:off x="5580075" y="1810525"/>
            <a:ext cx="1643700" cy="43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4343288" y="1597475"/>
            <a:ext cx="3844200" cy="42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subTitle"/>
          </p:nvPr>
        </p:nvSpPr>
        <p:spPr>
          <a:xfrm>
            <a:off x="4343288" y="2207475"/>
            <a:ext cx="3844200" cy="134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1388100" y="5263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 txBox="1"/>
          <p:nvPr>
            <p:ph type="title"/>
          </p:nvPr>
        </p:nvSpPr>
        <p:spPr>
          <a:xfrm>
            <a:off x="2125500" y="1404175"/>
            <a:ext cx="4893000" cy="66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1" name="Google Shape;41;p9"/>
          <p:cNvSpPr txBox="1"/>
          <p:nvPr>
            <p:ph idx="1" type="subTitle"/>
          </p:nvPr>
        </p:nvSpPr>
        <p:spPr>
          <a:xfrm>
            <a:off x="2125500" y="2360825"/>
            <a:ext cx="4893000" cy="137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5700" y="0"/>
            <a:ext cx="8338301" cy="4534175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5393725" y="498700"/>
            <a:ext cx="30369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>
                <a:latin typeface="Raleway Black"/>
                <a:ea typeface="Raleway Black"/>
                <a:cs typeface="Raleway Black"/>
                <a:sym typeface="Raleway Black"/>
              </a:defRPr>
            </a:lvl1pPr>
          </a:lstStyle>
          <a:p/>
        </p:txBody>
      </p:sp>
      <p:sp>
        <p:nvSpPr>
          <p:cNvPr id="46" name="Google Shape;46;p1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latin typeface="Raleway Black"/>
                <a:ea typeface="Raleway Black"/>
                <a:cs typeface="Raleway Black"/>
                <a:sym typeface="Raleway Black"/>
              </a:defRPr>
            </a:lvl1pPr>
            <a:lvl2pPr lvl="1">
              <a:buNone/>
              <a:defRPr>
                <a:latin typeface="Raleway Black"/>
                <a:ea typeface="Raleway Black"/>
                <a:cs typeface="Raleway Black"/>
                <a:sym typeface="Raleway Black"/>
              </a:defRPr>
            </a:lvl2pPr>
            <a:lvl3pPr lvl="2">
              <a:buNone/>
              <a:defRPr>
                <a:latin typeface="Raleway Black"/>
                <a:ea typeface="Raleway Black"/>
                <a:cs typeface="Raleway Black"/>
                <a:sym typeface="Raleway Black"/>
              </a:defRPr>
            </a:lvl3pPr>
            <a:lvl4pPr lvl="3">
              <a:buNone/>
              <a:defRPr>
                <a:latin typeface="Raleway Black"/>
                <a:ea typeface="Raleway Black"/>
                <a:cs typeface="Raleway Black"/>
                <a:sym typeface="Raleway Black"/>
              </a:defRPr>
            </a:lvl4pPr>
            <a:lvl5pPr lvl="4">
              <a:buNone/>
              <a:defRPr>
                <a:latin typeface="Raleway Black"/>
                <a:ea typeface="Raleway Black"/>
                <a:cs typeface="Raleway Black"/>
                <a:sym typeface="Raleway Black"/>
              </a:defRPr>
            </a:lvl5pPr>
            <a:lvl6pPr lvl="5">
              <a:buNone/>
              <a:defRPr>
                <a:latin typeface="Raleway Black"/>
                <a:ea typeface="Raleway Black"/>
                <a:cs typeface="Raleway Black"/>
                <a:sym typeface="Raleway Black"/>
              </a:defRPr>
            </a:lvl6pPr>
            <a:lvl7pPr lvl="6">
              <a:buNone/>
              <a:defRPr>
                <a:latin typeface="Raleway Black"/>
                <a:ea typeface="Raleway Black"/>
                <a:cs typeface="Raleway Black"/>
                <a:sym typeface="Raleway Black"/>
              </a:defRPr>
            </a:lvl7pPr>
            <a:lvl8pPr lvl="7">
              <a:buNone/>
              <a:defRPr>
                <a:latin typeface="Raleway Black"/>
                <a:ea typeface="Raleway Black"/>
                <a:cs typeface="Raleway Black"/>
                <a:sym typeface="Raleway Black"/>
              </a:defRPr>
            </a:lvl8pPr>
            <a:lvl9pPr lvl="8">
              <a:buNone/>
              <a:defRPr>
                <a:latin typeface="Raleway Black"/>
                <a:ea typeface="Raleway Black"/>
                <a:cs typeface="Raleway Black"/>
                <a:sym typeface="Raleway Black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1" Type="http://schemas.openxmlformats.org/officeDocument/2006/relationships/theme" Target="../theme/theme1.xml"/><Relationship Id="rId3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aleway Black"/>
              <a:buNone/>
              <a:defRPr sz="2800">
                <a:solidFill>
                  <a:schemeClr val="lt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aleway Black"/>
              <a:buNone/>
              <a:defRPr sz="2800">
                <a:solidFill>
                  <a:schemeClr val="lt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aleway Black"/>
              <a:buNone/>
              <a:defRPr sz="2800">
                <a:solidFill>
                  <a:schemeClr val="lt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aleway Black"/>
              <a:buNone/>
              <a:defRPr sz="2800">
                <a:solidFill>
                  <a:schemeClr val="lt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aleway Black"/>
              <a:buNone/>
              <a:defRPr sz="2800">
                <a:solidFill>
                  <a:schemeClr val="lt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aleway Black"/>
              <a:buNone/>
              <a:defRPr sz="2800">
                <a:solidFill>
                  <a:schemeClr val="lt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aleway Black"/>
              <a:buNone/>
              <a:defRPr sz="2800">
                <a:solidFill>
                  <a:schemeClr val="lt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aleway Black"/>
              <a:buNone/>
              <a:defRPr sz="2800">
                <a:solidFill>
                  <a:schemeClr val="lt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aleway Black"/>
              <a:buNone/>
              <a:defRPr sz="2800">
                <a:solidFill>
                  <a:schemeClr val="lt1"/>
                </a:solidFill>
                <a:latin typeface="Raleway Black"/>
                <a:ea typeface="Raleway Black"/>
                <a:cs typeface="Raleway Black"/>
                <a:sym typeface="Raleway Black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13225" y="1152475"/>
            <a:ext cx="7717500" cy="345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"/>
              <a:buChar char="●"/>
              <a:defRPr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indent="-3175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"/>
              <a:buChar char="○"/>
              <a:defRPr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indent="-3175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"/>
              <a:buChar char="■"/>
              <a:defRPr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indent="-3175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"/>
              <a:buChar char="●"/>
              <a:defRPr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indent="-3175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"/>
              <a:buChar char="○"/>
              <a:defRPr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indent="-3175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"/>
              <a:buChar char="■"/>
              <a:defRPr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indent="-3175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"/>
              <a:buChar char="●"/>
              <a:defRPr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indent="-3175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"/>
              <a:buChar char="○"/>
              <a:defRPr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indent="-3175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swald"/>
              <a:buChar char="■"/>
              <a:defRPr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buNone/>
              <a:defRPr sz="13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r">
              <a:buNone/>
              <a:defRPr sz="13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r">
              <a:buNone/>
              <a:defRPr sz="13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r">
              <a:buNone/>
              <a:defRPr sz="13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r">
              <a:buNone/>
              <a:defRPr sz="13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r">
              <a:buNone/>
              <a:defRPr sz="13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r">
              <a:buNone/>
              <a:defRPr sz="13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r">
              <a:buNone/>
              <a:defRPr sz="13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r">
              <a:buNone/>
              <a:defRPr sz="13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</p:sldLayoutIdLst>
  <p:transition>
    <p:fade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6.png"/><Relationship Id="rId4" Type="http://schemas.openxmlformats.org/officeDocument/2006/relationships/image" Target="../media/image32.png"/><Relationship Id="rId5" Type="http://schemas.openxmlformats.org/officeDocument/2006/relationships/image" Target="../media/image3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4.png"/><Relationship Id="rId4" Type="http://schemas.openxmlformats.org/officeDocument/2006/relationships/image" Target="../media/image42.png"/><Relationship Id="rId5" Type="http://schemas.openxmlformats.org/officeDocument/2006/relationships/image" Target="../media/image3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6.png"/><Relationship Id="rId4" Type="http://schemas.openxmlformats.org/officeDocument/2006/relationships/image" Target="../media/image4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1.png"/><Relationship Id="rId4" Type="http://schemas.openxmlformats.org/officeDocument/2006/relationships/image" Target="../media/image4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image" Target="../media/image3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4.png"/><Relationship Id="rId4" Type="http://schemas.openxmlformats.org/officeDocument/2006/relationships/image" Target="../media/image4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6.png"/><Relationship Id="rId4" Type="http://schemas.openxmlformats.org/officeDocument/2006/relationships/image" Target="../media/image39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0.gif"/><Relationship Id="rId4" Type="http://schemas.openxmlformats.org/officeDocument/2006/relationships/image" Target="../media/image45.gif"/><Relationship Id="rId5" Type="http://schemas.openxmlformats.org/officeDocument/2006/relationships/image" Target="../media/image54.gif"/><Relationship Id="rId6" Type="http://schemas.openxmlformats.org/officeDocument/2006/relationships/image" Target="../media/image53.gif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7.gif"/><Relationship Id="rId4" Type="http://schemas.openxmlformats.org/officeDocument/2006/relationships/image" Target="../media/image52.gif"/><Relationship Id="rId5" Type="http://schemas.openxmlformats.org/officeDocument/2006/relationships/image" Target="../media/image51.gif"/><Relationship Id="rId6" Type="http://schemas.openxmlformats.org/officeDocument/2006/relationships/image" Target="../media/image55.gif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8.png"/><Relationship Id="rId4" Type="http://schemas.openxmlformats.org/officeDocument/2006/relationships/image" Target="../media/image56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7.png"/><Relationship Id="rId4" Type="http://schemas.openxmlformats.org/officeDocument/2006/relationships/image" Target="../media/image49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36.xml"/><Relationship Id="rId3" Type="http://schemas.openxmlformats.org/officeDocument/2006/relationships/hyperlink" Target="https://www.icloud.com/reminders/" TargetMode="External"/><Relationship Id="rId4" Type="http://schemas.openxmlformats.org/officeDocument/2006/relationships/hyperlink" Target="https://habitica.com/static/home" TargetMode="External"/><Relationship Id="rId5" Type="http://schemas.openxmlformats.org/officeDocument/2006/relationships/hyperlink" Target="https://habitshareapp.com/" TargetMode="External"/><Relationship Id="rId6" Type="http://schemas.openxmlformats.org/officeDocument/2006/relationships/hyperlink" Target="https://streaksapp.com/" TargetMode="External"/><Relationship Id="rId7" Type="http://schemas.openxmlformats.org/officeDocument/2006/relationships/hyperlink" Target="https://developer.apple.com/documentation" TargetMode="External"/><Relationship Id="rId8" Type="http://schemas.openxmlformats.org/officeDocument/2006/relationships/hyperlink" Target="https://habr.com/ru/companies/wildberries/articles/798275/" TargetMode="Externa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Relationship Id="rId4" Type="http://schemas.openxmlformats.org/officeDocument/2006/relationships/image" Target="../media/image15.png"/><Relationship Id="rId5" Type="http://schemas.openxmlformats.org/officeDocument/2006/relationships/image" Target="../media/image24.png"/><Relationship Id="rId6" Type="http://schemas.openxmlformats.org/officeDocument/2006/relationships/image" Target="../media/image18.png"/><Relationship Id="rId7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1"/>
          <p:cNvSpPr txBox="1"/>
          <p:nvPr>
            <p:ph type="ctrTitle"/>
          </p:nvPr>
        </p:nvSpPr>
        <p:spPr>
          <a:xfrm>
            <a:off x="713250" y="1086556"/>
            <a:ext cx="7717500" cy="148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    Doordie</a:t>
            </a:r>
            <a:br>
              <a:rPr lang="en">
                <a:solidFill>
                  <a:schemeClr val="lt1"/>
                </a:solidFill>
                <a:latin typeface="Raleway Black"/>
                <a:ea typeface="Raleway Black"/>
                <a:cs typeface="Raleway Black"/>
                <a:sym typeface="Raleway Black"/>
              </a:rPr>
            </a:br>
            <a:r>
              <a:rPr b="1" lang="en" sz="2800">
                <a:latin typeface="Raleway"/>
                <a:ea typeface="Raleway"/>
                <a:cs typeface="Raleway"/>
                <a:sym typeface="Raleway"/>
              </a:rPr>
              <a:t>Приложение для мотивации и контроля выполнения привычек</a:t>
            </a:r>
            <a:endParaRPr b="1" sz="2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79" name="Google Shape;179;p31"/>
          <p:cNvSpPr txBox="1"/>
          <p:nvPr>
            <p:ph idx="1" type="subTitle"/>
          </p:nvPr>
        </p:nvSpPr>
        <p:spPr>
          <a:xfrm>
            <a:off x="2160150" y="2573344"/>
            <a:ext cx="4823700" cy="4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</a:rPr>
              <a:t>App for motivation and habit tracking</a:t>
            </a:r>
            <a:endParaRPr>
              <a:solidFill>
                <a:srgbClr val="CCCCCC"/>
              </a:solidFill>
            </a:endParaRPr>
          </a:p>
        </p:txBody>
      </p:sp>
      <p:cxnSp>
        <p:nvCxnSpPr>
          <p:cNvPr id="180" name="Google Shape;180;p31"/>
          <p:cNvCxnSpPr/>
          <p:nvPr/>
        </p:nvCxnSpPr>
        <p:spPr>
          <a:xfrm>
            <a:off x="2618400" y="1735381"/>
            <a:ext cx="39072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71438" rotWithShape="0" algn="bl">
              <a:schemeClr val="lt1">
                <a:alpha val="58000"/>
              </a:schemeClr>
            </a:outerShdw>
          </a:effectLst>
        </p:spPr>
      </p:cxnSp>
      <p:pic>
        <p:nvPicPr>
          <p:cNvPr id="181" name="Google Shape;181;p31" title="logo_rounde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0100" y="1197230"/>
            <a:ext cx="414300" cy="41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825" y="103647"/>
            <a:ext cx="1171625" cy="11663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31"/>
          <p:cNvSpPr txBox="1"/>
          <p:nvPr/>
        </p:nvSpPr>
        <p:spPr>
          <a:xfrm>
            <a:off x="2047050" y="103650"/>
            <a:ext cx="5049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Факультет Компьютерных Наук</a:t>
            </a:r>
            <a:endParaRPr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Департамент Программной инженерии</a:t>
            </a:r>
            <a:endParaRPr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84" name="Google Shape;184;p31"/>
          <p:cNvSpPr txBox="1"/>
          <p:nvPr/>
        </p:nvSpPr>
        <p:spPr>
          <a:xfrm>
            <a:off x="163175" y="3398875"/>
            <a:ext cx="5049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Выполнил:		Студент группы БПИ237</a:t>
            </a:r>
            <a:endParaRPr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			</a:t>
            </a:r>
            <a:r>
              <a:rPr lang="en">
                <a:solidFill>
                  <a:srgbClr val="C2C2C2"/>
                </a:solidFill>
                <a:latin typeface="Oswald"/>
                <a:ea typeface="Oswald"/>
                <a:cs typeface="Oswald"/>
                <a:sym typeface="Oswald"/>
              </a:rPr>
              <a:t>Потякин Арсений Юрьевич</a:t>
            </a:r>
            <a:endParaRPr>
              <a:solidFill>
                <a:srgbClr val="C2C2C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85" name="Google Shape;185;p31"/>
          <p:cNvSpPr txBox="1"/>
          <p:nvPr/>
        </p:nvSpPr>
        <p:spPr>
          <a:xfrm>
            <a:off x="163175" y="4074725"/>
            <a:ext cx="8130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Руководитель</a:t>
            </a:r>
            <a:r>
              <a:rPr lang="en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:	Приглашенный преподаватель Департамента Программной Инженерии</a:t>
            </a:r>
            <a:endParaRPr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			</a:t>
            </a:r>
            <a:r>
              <a:rPr lang="en">
                <a:solidFill>
                  <a:srgbClr val="C2C2C2"/>
                </a:solidFill>
                <a:latin typeface="Oswald"/>
                <a:ea typeface="Oswald"/>
                <a:cs typeface="Oswald"/>
                <a:sym typeface="Oswald"/>
              </a:rPr>
              <a:t>Сосновский Григорий Михайлович</a:t>
            </a:r>
            <a:endParaRPr>
              <a:solidFill>
                <a:srgbClr val="C2C2C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86" name="Google Shape;186;p31"/>
          <p:cNvSpPr txBox="1"/>
          <p:nvPr>
            <p:ph idx="12" type="sldNum"/>
          </p:nvPr>
        </p:nvSpPr>
        <p:spPr>
          <a:xfrm>
            <a:off x="3914388" y="4750575"/>
            <a:ext cx="13152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Москва 2025</a:t>
            </a:r>
            <a:endParaRPr/>
          </a:p>
        </p:txBody>
      </p:sp>
      <p:sp>
        <p:nvSpPr>
          <p:cNvPr id="187" name="Google Shape;187;p31"/>
          <p:cNvSpPr txBox="1"/>
          <p:nvPr/>
        </p:nvSpPr>
        <p:spPr>
          <a:xfrm>
            <a:off x="2047050" y="758125"/>
            <a:ext cx="504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Индивидуальный программный проект</a:t>
            </a:r>
            <a:endParaRPr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0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258" name="Google Shape;258;p40"/>
          <p:cNvGraphicFramePr/>
          <p:nvPr/>
        </p:nvGraphicFramePr>
        <p:xfrm>
          <a:off x="698238" y="4332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{D7023548-2F74-4DC3-93F1-2D34BEC8C101}</a:tableStyleId>
              </a:tblPr>
              <a:tblGrid>
                <a:gridCol w="1342400"/>
                <a:gridCol w="1281025"/>
                <a:gridCol w="1281025"/>
                <a:gridCol w="1281025"/>
                <a:gridCol w="1281025"/>
                <a:gridCol w="1281025"/>
              </a:tblGrid>
              <a:tr h="10692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      Напоминания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Нет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Да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Да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Да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Да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  <a:tr h="10692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Возможность экспорта данных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  <a:tr h="10692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Гибкость в настройке расписаний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Есть (выбор части дня)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Есть (выбор дня)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Есть (частота повторения)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Выбор дня, частоты повторения, интервалы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Выбор частоты повторения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  <a:tr h="10692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Интеграция с Apple Health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1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264" name="Google Shape;264;p41"/>
          <p:cNvGraphicFramePr/>
          <p:nvPr/>
        </p:nvGraphicFramePr>
        <p:xfrm>
          <a:off x="737700" y="3025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{D7023548-2F74-4DC3-93F1-2D34BEC8C101}</a:tableStyleId>
              </a:tblPr>
              <a:tblGrid>
                <a:gridCol w="1279575"/>
                <a:gridCol w="1279575"/>
                <a:gridCol w="1279575"/>
                <a:gridCol w="1279575"/>
                <a:gridCol w="1279575"/>
                <a:gridCol w="1279575"/>
              </a:tblGrid>
              <a:tr h="12245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      Геймификация процесса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Нет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Нет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Да, превращает выполнение привычек в RPG-игру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Нет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Нет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  <a:tr h="12245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Заметки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У каждой привычки есть блок “мотивация”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Позволяет добавлять заметку к каждой привычке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Крайне подробное дополнительное описание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  <a:tr h="9991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Настройка целей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  <a:tr h="9991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Иконки для каждой привычки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2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swald"/>
                <a:ea typeface="Oswald"/>
                <a:cs typeface="Oswald"/>
                <a:sym typeface="Oswald"/>
              </a:rPr>
              <a:t>‹#›</a:t>
            </a:fld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70" name="Google Shape;270;p42"/>
          <p:cNvSpPr txBox="1"/>
          <p:nvPr>
            <p:ph idx="1" type="body"/>
          </p:nvPr>
        </p:nvSpPr>
        <p:spPr>
          <a:xfrm>
            <a:off x="165300" y="848550"/>
            <a:ext cx="8813400" cy="344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/>
              <a:t>Архитектура</a:t>
            </a:r>
            <a:endParaRPr sz="46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3"/>
          <p:cNvSpPr txBox="1"/>
          <p:nvPr>
            <p:ph type="title"/>
          </p:nvPr>
        </p:nvSpPr>
        <p:spPr>
          <a:xfrm>
            <a:off x="713250" y="320675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Архитектура приложения – SVIP*</a:t>
            </a:r>
            <a:endParaRPr/>
          </a:p>
        </p:txBody>
      </p:sp>
      <p:sp>
        <p:nvSpPr>
          <p:cNvPr id="276" name="Google Shape;276;p43"/>
          <p:cNvSpPr txBox="1"/>
          <p:nvPr>
            <p:ph idx="12" type="sldNum"/>
          </p:nvPr>
        </p:nvSpPr>
        <p:spPr>
          <a:xfrm>
            <a:off x="4297659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77" name="Google Shape;277;p43" title="SVIP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0075" y="928850"/>
            <a:ext cx="6063845" cy="3821000"/>
          </a:xfrm>
          <a:prstGeom prst="rect">
            <a:avLst/>
          </a:prstGeom>
          <a:noFill/>
          <a:ln>
            <a:noFill/>
          </a:ln>
          <a:effectLst>
            <a:outerShdw blurRad="285750" rotWithShape="0" algn="bl">
              <a:srgbClr val="9900FF">
                <a:alpha val="9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4"/>
          <p:cNvSpPr txBox="1"/>
          <p:nvPr>
            <p:ph type="title"/>
          </p:nvPr>
        </p:nvSpPr>
        <p:spPr>
          <a:xfrm>
            <a:off x="713250" y="320675"/>
            <a:ext cx="7717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Архитектура приложения – SVIP*</a:t>
            </a:r>
            <a:endParaRPr/>
          </a:p>
        </p:txBody>
      </p:sp>
      <p:sp>
        <p:nvSpPr>
          <p:cNvPr id="283" name="Google Shape;283;p44"/>
          <p:cNvSpPr txBox="1"/>
          <p:nvPr>
            <p:ph idx="12" type="sldNum"/>
          </p:nvPr>
        </p:nvSpPr>
        <p:spPr>
          <a:xfrm>
            <a:off x="4297659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84" name="Google Shape;284;p44" title="SVIP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0075" y="928850"/>
            <a:ext cx="6063845" cy="382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44" title="SVIP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40077" y="928850"/>
            <a:ext cx="6063849" cy="3821012"/>
          </a:xfrm>
          <a:prstGeom prst="rect">
            <a:avLst/>
          </a:prstGeom>
          <a:noFill/>
          <a:ln>
            <a:noFill/>
          </a:ln>
          <a:effectLst>
            <a:outerShdw blurRad="285750" rotWithShape="0" algn="bl">
              <a:srgbClr val="9900FF">
                <a:alpha val="90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5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swald"/>
                <a:ea typeface="Oswald"/>
                <a:cs typeface="Oswald"/>
                <a:sym typeface="Oswald"/>
              </a:rPr>
              <a:t>‹#›</a:t>
            </a:fld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91" name="Google Shape;291;p45"/>
          <p:cNvSpPr txBox="1"/>
          <p:nvPr>
            <p:ph idx="1" type="body"/>
          </p:nvPr>
        </p:nvSpPr>
        <p:spPr>
          <a:xfrm>
            <a:off x="165300" y="848550"/>
            <a:ext cx="8813400" cy="344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/>
              <a:t>Стек и выбранные технологии</a:t>
            </a:r>
            <a:endParaRPr sz="46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6"/>
          <p:cNvSpPr txBox="1"/>
          <p:nvPr>
            <p:ph type="title"/>
          </p:nvPr>
        </p:nvSpPr>
        <p:spPr>
          <a:xfrm>
            <a:off x="341200" y="1446550"/>
            <a:ext cx="27792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Основной фреймворк – UIKit или SwiftUI?</a:t>
            </a:r>
            <a:endParaRPr/>
          </a:p>
        </p:txBody>
      </p:sp>
      <p:sp>
        <p:nvSpPr>
          <p:cNvPr id="297" name="Google Shape;297;p46"/>
          <p:cNvSpPr txBox="1"/>
          <p:nvPr>
            <p:ph idx="2" type="title"/>
          </p:nvPr>
        </p:nvSpPr>
        <p:spPr>
          <a:xfrm>
            <a:off x="3254725" y="1446550"/>
            <a:ext cx="27051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Многопоточность: GCD или Swift Concurrency?</a:t>
            </a:r>
            <a:endParaRPr/>
          </a:p>
        </p:txBody>
      </p:sp>
      <p:sp>
        <p:nvSpPr>
          <p:cNvPr id="298" name="Google Shape;298;p46"/>
          <p:cNvSpPr txBox="1"/>
          <p:nvPr>
            <p:ph idx="4" type="title"/>
          </p:nvPr>
        </p:nvSpPr>
        <p:spPr>
          <a:xfrm>
            <a:off x="6087600" y="1446550"/>
            <a:ext cx="2779200" cy="52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Паттерны и принципы</a:t>
            </a:r>
            <a:endParaRPr/>
          </a:p>
        </p:txBody>
      </p:sp>
      <p:sp>
        <p:nvSpPr>
          <p:cNvPr id="299" name="Google Shape;299;p46"/>
          <p:cNvSpPr txBox="1"/>
          <p:nvPr>
            <p:ph idx="6" type="title"/>
          </p:nvPr>
        </p:nvSpPr>
        <p:spPr>
          <a:xfrm>
            <a:off x="273950" y="539500"/>
            <a:ext cx="8684700" cy="77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/>
              <a:t>Выбор подхода к разработке приложения</a:t>
            </a:r>
            <a:endParaRPr sz="3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sp>
        <p:nvSpPr>
          <p:cNvPr id="300" name="Google Shape;300;p46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01" name="Google Shape;301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7162" y="2609975"/>
            <a:ext cx="3515924" cy="1977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92836" y="2780050"/>
            <a:ext cx="2046925" cy="163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46" title="Solid Principles Logo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77486" y="2467875"/>
            <a:ext cx="3199440" cy="22619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7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swald"/>
                <a:ea typeface="Oswald"/>
                <a:cs typeface="Oswald"/>
                <a:sym typeface="Oswald"/>
              </a:rPr>
              <a:t>‹#›</a:t>
            </a:fld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09" name="Google Shape;309;p47"/>
          <p:cNvSpPr txBox="1"/>
          <p:nvPr>
            <p:ph idx="1" type="body"/>
          </p:nvPr>
        </p:nvSpPr>
        <p:spPr>
          <a:xfrm>
            <a:off x="165300" y="848550"/>
            <a:ext cx="8813400" cy="344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/>
              <a:t>Верстка – итоговый вид приложения</a:t>
            </a:r>
            <a:endParaRPr sz="46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48"/>
          <p:cNvSpPr txBox="1"/>
          <p:nvPr>
            <p:ph type="title"/>
          </p:nvPr>
        </p:nvSpPr>
        <p:spPr>
          <a:xfrm>
            <a:off x="3418975" y="505900"/>
            <a:ext cx="46758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Верстка экранов</a:t>
            </a:r>
            <a:endParaRPr/>
          </a:p>
        </p:txBody>
      </p:sp>
      <p:sp>
        <p:nvSpPr>
          <p:cNvPr id="315" name="Google Shape;315;p4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16" name="Google Shape;316;p48" title="Apple iPhone 16 Pro Max Screensho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900" y="304750"/>
            <a:ext cx="2901331" cy="4838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48" title="Apple iPhone 16 Pro Max Screenshot 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18981" y="1322500"/>
            <a:ext cx="2306033" cy="382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48" title="Apple iPhone 16 Pro Max Screenshot 3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83775" y="1879825"/>
            <a:ext cx="1972874" cy="3263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49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24" name="Google Shape;324;p49" title="mockup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0750" y="42500"/>
            <a:ext cx="3699906" cy="4838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49" title="ios-app-icon-mockup-iphone-16-pro-mockups-v1-front-vew.png"/>
          <p:cNvPicPr preferRelativeResize="0"/>
          <p:nvPr/>
        </p:nvPicPr>
        <p:blipFill rotWithShape="1">
          <a:blip r:embed="rId4">
            <a:alphaModFix/>
          </a:blip>
          <a:srcRect b="0" l="0" r="30352" t="0"/>
          <a:stretch/>
        </p:blipFill>
        <p:spPr>
          <a:xfrm>
            <a:off x="6716550" y="2008725"/>
            <a:ext cx="2427448" cy="313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2"/>
          <p:cNvSpPr txBox="1"/>
          <p:nvPr>
            <p:ph idx="4294967295" type="title"/>
          </p:nvPr>
        </p:nvSpPr>
        <p:spPr>
          <a:xfrm>
            <a:off x="1150163" y="304750"/>
            <a:ext cx="3844200" cy="42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Описание темы</a:t>
            </a:r>
            <a:endParaRPr/>
          </a:p>
        </p:txBody>
      </p:sp>
      <p:sp>
        <p:nvSpPr>
          <p:cNvPr id="193" name="Google Shape;193;p32"/>
          <p:cNvSpPr txBox="1"/>
          <p:nvPr>
            <p:ph idx="4294967295" type="subTitle"/>
          </p:nvPr>
        </p:nvSpPr>
        <p:spPr>
          <a:xfrm>
            <a:off x="219725" y="753400"/>
            <a:ext cx="5590200" cy="40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iOS приложение для мотивации и контроля выполнения привычек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Функциональные требования:</a:t>
            </a:r>
            <a:endParaRPr/>
          </a:p>
          <a:p>
            <a:pPr indent="-317500" lvl="0" marL="457200" rtl="0" algn="l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Clr>
                <a:srgbClr val="C2C2C2"/>
              </a:buClr>
              <a:buSzPts val="1400"/>
              <a:buChar char="●"/>
            </a:pPr>
            <a:r>
              <a:rPr lang="en">
                <a:solidFill>
                  <a:srgbClr val="C2C2C2"/>
                </a:solidFill>
              </a:rPr>
              <a:t>Добавление и удаление привычек</a:t>
            </a:r>
            <a:endParaRPr>
              <a:solidFill>
                <a:srgbClr val="C2C2C2"/>
              </a:solidFill>
            </a:endParaRPr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2C2C2"/>
              </a:buClr>
              <a:buSzPts val="1400"/>
              <a:buChar char="●"/>
            </a:pPr>
            <a:r>
              <a:rPr lang="en">
                <a:solidFill>
                  <a:srgbClr val="C2C2C2"/>
                </a:solidFill>
              </a:rPr>
              <a:t>Выполнение привычек</a:t>
            </a:r>
            <a:endParaRPr>
              <a:solidFill>
                <a:srgbClr val="C2C2C2"/>
              </a:solidFill>
            </a:endParaRPr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2C2C2"/>
              </a:buClr>
              <a:buSzPts val="1400"/>
              <a:buChar char="●"/>
            </a:pPr>
            <a:r>
              <a:rPr lang="en">
                <a:solidFill>
                  <a:srgbClr val="C2C2C2"/>
                </a:solidFill>
              </a:rPr>
              <a:t>Подробная настройка каждой привычки</a:t>
            </a:r>
            <a:endParaRPr>
              <a:solidFill>
                <a:srgbClr val="C2C2C2"/>
              </a:solidFill>
            </a:endParaRPr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2C2C2"/>
              </a:buClr>
              <a:buSzPts val="1400"/>
              <a:buChar char="●"/>
            </a:pPr>
            <a:r>
              <a:rPr lang="en">
                <a:solidFill>
                  <a:srgbClr val="C2C2C2"/>
                </a:solidFill>
              </a:rPr>
              <a:t>Возможность отслеживания выполнения привычек</a:t>
            </a:r>
            <a:endParaRPr>
              <a:solidFill>
                <a:srgbClr val="C2C2C2"/>
              </a:solidFill>
            </a:endParaRPr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2C2C2"/>
              </a:buClr>
              <a:buSzPts val="1400"/>
              <a:buChar char="●"/>
            </a:pPr>
            <a:r>
              <a:rPr lang="en">
                <a:solidFill>
                  <a:srgbClr val="C2C2C2"/>
                </a:solidFill>
              </a:rPr>
              <a:t>Визуализация статистики выполнения привычек</a:t>
            </a:r>
            <a:endParaRPr>
              <a:solidFill>
                <a:srgbClr val="C2C2C2"/>
              </a:solidFill>
            </a:endParaRPr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2C2C2"/>
              </a:buClr>
              <a:buSzPts val="1400"/>
              <a:buChar char="●"/>
            </a:pPr>
            <a:r>
              <a:rPr lang="en">
                <a:solidFill>
                  <a:srgbClr val="C2C2C2"/>
                </a:solidFill>
              </a:rPr>
              <a:t>Получение мотивационных сообщений во время выполнения привычек</a:t>
            </a:r>
            <a:endParaRPr>
              <a:solidFill>
                <a:srgbClr val="C2C2C2"/>
              </a:solidFill>
            </a:endParaRPr>
          </a:p>
        </p:txBody>
      </p:sp>
      <p:sp>
        <p:nvSpPr>
          <p:cNvPr id="194" name="Google Shape;194;p32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95" name="Google Shape;195;p32" title="Apple iPhone 16 Pro Max Screensho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28225" y="304750"/>
            <a:ext cx="2901331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50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swald"/>
                <a:ea typeface="Oswald"/>
                <a:cs typeface="Oswald"/>
                <a:sym typeface="Oswald"/>
              </a:rPr>
              <a:t>‹#›</a:t>
            </a:fld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31" name="Google Shape;331;p50"/>
          <p:cNvSpPr txBox="1"/>
          <p:nvPr>
            <p:ph idx="1" type="body"/>
          </p:nvPr>
        </p:nvSpPr>
        <p:spPr>
          <a:xfrm>
            <a:off x="165300" y="848550"/>
            <a:ext cx="8813400" cy="344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/>
              <a:t>Реализация сетевого слоя</a:t>
            </a:r>
            <a:endParaRPr sz="46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51"/>
          <p:cNvSpPr txBox="1"/>
          <p:nvPr>
            <p:ph type="title"/>
          </p:nvPr>
        </p:nvSpPr>
        <p:spPr>
          <a:xfrm>
            <a:off x="2793600" y="89375"/>
            <a:ext cx="3556800" cy="57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Сетевой слой</a:t>
            </a:r>
            <a:endParaRPr/>
          </a:p>
        </p:txBody>
      </p:sp>
      <p:sp>
        <p:nvSpPr>
          <p:cNvPr id="337" name="Google Shape;337;p51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38" name="Google Shape;338;p51" title="Rounded Corners Phot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8875" y="741750"/>
            <a:ext cx="3653026" cy="4162751"/>
          </a:xfrm>
          <a:prstGeom prst="rect">
            <a:avLst/>
          </a:prstGeom>
          <a:noFill/>
          <a:ln>
            <a:noFill/>
          </a:ln>
          <a:effectLst>
            <a:outerShdw blurRad="285750" rotWithShape="0" algn="bl">
              <a:srgbClr val="9900FF">
                <a:alpha val="90000"/>
              </a:srgbClr>
            </a:outerShdw>
          </a:effectLst>
        </p:spPr>
      </p:pic>
      <p:pic>
        <p:nvPicPr>
          <p:cNvPr id="339" name="Google Shape;339;p51" title="Rounded Corners Photo (1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09584" y="741750"/>
            <a:ext cx="3276528" cy="4162750"/>
          </a:xfrm>
          <a:prstGeom prst="rect">
            <a:avLst/>
          </a:prstGeom>
          <a:noFill/>
          <a:ln>
            <a:noFill/>
          </a:ln>
          <a:effectLst>
            <a:outerShdw blurRad="285750" rotWithShape="0" algn="bl">
              <a:srgbClr val="9900FF">
                <a:alpha val="90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2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5" name="Google Shape;345;p52"/>
          <p:cNvSpPr txBox="1"/>
          <p:nvPr>
            <p:ph type="title"/>
          </p:nvPr>
        </p:nvSpPr>
        <p:spPr>
          <a:xfrm>
            <a:off x="2793600" y="100850"/>
            <a:ext cx="3556800" cy="57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Сетевой слой</a:t>
            </a:r>
            <a:endParaRPr sz="2800"/>
          </a:p>
        </p:txBody>
      </p:sp>
      <p:pic>
        <p:nvPicPr>
          <p:cNvPr id="346" name="Google Shape;346;p52" title="Rounded Corners Photo 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8000" y="907275"/>
            <a:ext cx="5079284" cy="3769151"/>
          </a:xfrm>
          <a:prstGeom prst="rect">
            <a:avLst/>
          </a:prstGeom>
          <a:noFill/>
          <a:ln>
            <a:noFill/>
          </a:ln>
          <a:effectLst>
            <a:outerShdw blurRad="285750" rotWithShape="0" algn="bl">
              <a:srgbClr val="9900FF">
                <a:alpha val="90000"/>
              </a:srgbClr>
            </a:outerShdw>
          </a:effectLst>
        </p:spPr>
      </p:pic>
      <p:pic>
        <p:nvPicPr>
          <p:cNvPr id="347" name="Google Shape;347;p52" title="Rounded Corners Phot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63850" y="907275"/>
            <a:ext cx="3176251" cy="1523975"/>
          </a:xfrm>
          <a:prstGeom prst="rect">
            <a:avLst/>
          </a:prstGeom>
          <a:noFill/>
          <a:ln>
            <a:noFill/>
          </a:ln>
          <a:effectLst>
            <a:outerShdw blurRad="285750" rotWithShape="0" algn="bl">
              <a:srgbClr val="9900FF">
                <a:alpha val="90000"/>
              </a:srgbClr>
            </a:outerShdw>
          </a:effectLst>
        </p:spPr>
      </p:pic>
      <p:pic>
        <p:nvPicPr>
          <p:cNvPr id="348" name="Google Shape;348;p52" title="Rounded Corners Photo (1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20025" y="3382850"/>
            <a:ext cx="3263899" cy="1293575"/>
          </a:xfrm>
          <a:prstGeom prst="rect">
            <a:avLst/>
          </a:prstGeom>
          <a:noFill/>
          <a:ln>
            <a:noFill/>
          </a:ln>
          <a:effectLst>
            <a:outerShdw blurRad="285750" rotWithShape="0" algn="bl">
              <a:srgbClr val="9900FF">
                <a:alpha val="90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3"/>
          <p:cNvSpPr txBox="1"/>
          <p:nvPr>
            <p:ph idx="12" type="sldNum"/>
          </p:nvPr>
        </p:nvSpPr>
        <p:spPr>
          <a:xfrm>
            <a:off x="859530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4" name="Google Shape;354;p53"/>
          <p:cNvSpPr txBox="1"/>
          <p:nvPr>
            <p:ph idx="4294967295" type="title"/>
          </p:nvPr>
        </p:nvSpPr>
        <p:spPr>
          <a:xfrm>
            <a:off x="2793600" y="100850"/>
            <a:ext cx="3556800" cy="57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Сетевой слой</a:t>
            </a:r>
            <a:endParaRPr/>
          </a:p>
        </p:txBody>
      </p:sp>
      <p:pic>
        <p:nvPicPr>
          <p:cNvPr id="355" name="Google Shape;355;p53" title="Rounded Corners Photo 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8401" y="675950"/>
            <a:ext cx="6127207" cy="1955325"/>
          </a:xfrm>
          <a:prstGeom prst="rect">
            <a:avLst/>
          </a:prstGeom>
          <a:noFill/>
          <a:ln>
            <a:noFill/>
          </a:ln>
          <a:effectLst>
            <a:outerShdw blurRad="285750" rotWithShape="0" algn="bl">
              <a:srgbClr val="9900FF">
                <a:alpha val="90000"/>
              </a:srgbClr>
            </a:outerShdw>
          </a:effectLst>
        </p:spPr>
      </p:pic>
      <p:pic>
        <p:nvPicPr>
          <p:cNvPr id="356" name="Google Shape;356;p53" title="Rounded Corners Photo (3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9762" y="3009250"/>
            <a:ext cx="5284476" cy="1955325"/>
          </a:xfrm>
          <a:prstGeom prst="rect">
            <a:avLst/>
          </a:prstGeom>
          <a:noFill/>
          <a:ln>
            <a:noFill/>
          </a:ln>
          <a:effectLst>
            <a:outerShdw blurRad="285750" rotWithShape="0" algn="bl">
              <a:srgbClr val="9900FF">
                <a:alpha val="90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54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swald"/>
                <a:ea typeface="Oswald"/>
                <a:cs typeface="Oswald"/>
                <a:sym typeface="Oswald"/>
              </a:rPr>
              <a:t>‹#›</a:t>
            </a:fld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62" name="Google Shape;362;p54"/>
          <p:cNvSpPr txBox="1"/>
          <p:nvPr>
            <p:ph idx="1" type="body"/>
          </p:nvPr>
        </p:nvSpPr>
        <p:spPr>
          <a:xfrm>
            <a:off x="165300" y="848550"/>
            <a:ext cx="8813400" cy="344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/>
              <a:t>UNIT и UI тестирование</a:t>
            </a:r>
            <a:endParaRPr sz="46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5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68" name="Google Shape;368;p55" title="Rounded Corners Photo (4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550" y="152400"/>
            <a:ext cx="2519664" cy="4838699"/>
          </a:xfrm>
          <a:prstGeom prst="rect">
            <a:avLst/>
          </a:prstGeom>
          <a:noFill/>
          <a:ln>
            <a:noFill/>
          </a:ln>
          <a:effectLst>
            <a:outerShdw blurRad="285750" rotWithShape="0" algn="bl">
              <a:srgbClr val="9900FF">
                <a:alpha val="90000"/>
              </a:srgbClr>
            </a:outerShdw>
          </a:effectLst>
        </p:spPr>
      </p:pic>
      <p:pic>
        <p:nvPicPr>
          <p:cNvPr id="369" name="Google Shape;369;p55" title="Rounded Corners Photo (5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05525" y="1651550"/>
            <a:ext cx="5524700" cy="2879800"/>
          </a:xfrm>
          <a:prstGeom prst="rect">
            <a:avLst/>
          </a:prstGeom>
          <a:noFill/>
          <a:ln>
            <a:noFill/>
          </a:ln>
          <a:effectLst>
            <a:outerShdw blurRad="285750" rotWithShape="0" algn="bl">
              <a:srgbClr val="9900FF">
                <a:alpha val="90000"/>
              </a:srgbClr>
            </a:outerShdw>
          </a:effectLst>
        </p:spPr>
      </p:pic>
      <p:sp>
        <p:nvSpPr>
          <p:cNvPr id="370" name="Google Shape;370;p55"/>
          <p:cNvSpPr txBox="1"/>
          <p:nvPr>
            <p:ph idx="15" type="title"/>
          </p:nvPr>
        </p:nvSpPr>
        <p:spPr>
          <a:xfrm>
            <a:off x="3405525" y="152400"/>
            <a:ext cx="1440900" cy="57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Тесты</a:t>
            </a:r>
            <a:endParaRPr/>
          </a:p>
        </p:txBody>
      </p:sp>
      <p:sp>
        <p:nvSpPr>
          <p:cNvPr id="371" name="Google Shape;371;p55"/>
          <p:cNvSpPr txBox="1"/>
          <p:nvPr>
            <p:ph idx="4294967295" type="subTitle"/>
          </p:nvPr>
        </p:nvSpPr>
        <p:spPr>
          <a:xfrm>
            <a:off x="3471025" y="727500"/>
            <a:ext cx="5624400" cy="74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2C2C2"/>
                </a:solidFill>
              </a:rPr>
              <a:t>Покрытие UNIT-тестами</a:t>
            </a:r>
            <a:r>
              <a:rPr lang="en">
                <a:solidFill>
                  <a:srgbClr val="C2C2C2"/>
                </a:solidFill>
              </a:rPr>
              <a:t> бизнес логики составляет 100% (73 теста)</a:t>
            </a:r>
            <a:endParaRPr>
              <a:solidFill>
                <a:srgbClr val="C2C2C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>
                <a:solidFill>
                  <a:srgbClr val="C2C2C2"/>
                </a:solidFill>
              </a:rPr>
              <a:t>UI-тестами покрыты основные сценарии, не требующие отправки запросов в сеть</a:t>
            </a:r>
            <a:endParaRPr>
              <a:solidFill>
                <a:srgbClr val="C2C2C2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56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swald"/>
                <a:ea typeface="Oswald"/>
                <a:cs typeface="Oswald"/>
                <a:sym typeface="Oswald"/>
              </a:rPr>
              <a:t>‹#›</a:t>
            </a:fld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77" name="Google Shape;377;p56"/>
          <p:cNvSpPr txBox="1"/>
          <p:nvPr>
            <p:ph idx="1" type="body"/>
          </p:nvPr>
        </p:nvSpPr>
        <p:spPr>
          <a:xfrm>
            <a:off x="165300" y="848550"/>
            <a:ext cx="8813400" cy="344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/>
              <a:t>UX приложения</a:t>
            </a:r>
            <a:endParaRPr sz="46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57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83" name="Google Shape;383;p57" title="doordie5.gif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4450" y="355750"/>
            <a:ext cx="2188775" cy="4431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57" title="doordie6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83226" y="355750"/>
            <a:ext cx="2188775" cy="443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57" title="doordie7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2001" y="355750"/>
            <a:ext cx="2188775" cy="443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57" title="doordie8.gif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60775" y="355750"/>
            <a:ext cx="2188775" cy="4432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58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92" name="Google Shape;392;p58" title="doordie1.gif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4438" y="355263"/>
            <a:ext cx="2188775" cy="443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p58" title="doordie2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83213" y="355263"/>
            <a:ext cx="2188775" cy="443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58" title="Do or Die Video 4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1988" y="355263"/>
            <a:ext cx="2188775" cy="4432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p58" title="Converted File.gif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60775" y="355263"/>
            <a:ext cx="2188776" cy="44329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59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swald"/>
                <a:ea typeface="Oswald"/>
                <a:cs typeface="Oswald"/>
                <a:sym typeface="Oswald"/>
              </a:rPr>
              <a:t>‹#›</a:t>
            </a:fld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01" name="Google Shape;401;p59"/>
          <p:cNvSpPr txBox="1"/>
          <p:nvPr>
            <p:ph idx="1" type="body"/>
          </p:nvPr>
        </p:nvSpPr>
        <p:spPr>
          <a:xfrm>
            <a:off x="165300" y="848550"/>
            <a:ext cx="8813400" cy="344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/>
              <a:t>Результаты</a:t>
            </a:r>
            <a:endParaRPr sz="4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3"/>
          <p:cNvSpPr txBox="1"/>
          <p:nvPr>
            <p:ph idx="1" type="body"/>
          </p:nvPr>
        </p:nvSpPr>
        <p:spPr>
          <a:xfrm>
            <a:off x="165300" y="848550"/>
            <a:ext cx="8813400" cy="344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/>
              <a:t>Проблема и актуальность</a:t>
            </a:r>
            <a:endParaRPr sz="4600"/>
          </a:p>
        </p:txBody>
      </p:sp>
      <p:sp>
        <p:nvSpPr>
          <p:cNvPr id="201" name="Google Shape;201;p33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swald"/>
                <a:ea typeface="Oswald"/>
                <a:cs typeface="Oswald"/>
                <a:sym typeface="Oswald"/>
              </a:rPr>
              <a:t>‹#›</a:t>
            </a:fld>
            <a:endParaRPr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0"/>
          <p:cNvSpPr txBox="1"/>
          <p:nvPr>
            <p:ph idx="2" type="title"/>
          </p:nvPr>
        </p:nvSpPr>
        <p:spPr>
          <a:xfrm>
            <a:off x="1252600" y="865996"/>
            <a:ext cx="6576000" cy="828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Результаты</a:t>
            </a:r>
            <a:endParaRPr sz="3600"/>
          </a:p>
        </p:txBody>
      </p:sp>
      <p:sp>
        <p:nvSpPr>
          <p:cNvPr id="407" name="Google Shape;407;p60"/>
          <p:cNvSpPr txBox="1"/>
          <p:nvPr>
            <p:ph idx="3" type="subTitle"/>
          </p:nvPr>
        </p:nvSpPr>
        <p:spPr>
          <a:xfrm>
            <a:off x="1315400" y="1599400"/>
            <a:ext cx="6576000" cy="267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Исследованы и проанализированы аналоги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Выбрана архитектура для приложения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Изучены и выбраны возможные подходы к разработке iOS приложения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Сверстаны все экраны приложения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Реализован сетевой слой для взаимодействия с бэкэндом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Написаны unit и ui тесты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Проведена работа над UX приложения</a:t>
            </a:r>
            <a:endParaRPr/>
          </a:p>
        </p:txBody>
      </p:sp>
      <p:sp>
        <p:nvSpPr>
          <p:cNvPr id="408" name="Google Shape;408;p60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61"/>
          <p:cNvSpPr txBox="1"/>
          <p:nvPr>
            <p:ph type="title"/>
          </p:nvPr>
        </p:nvSpPr>
        <p:spPr>
          <a:xfrm>
            <a:off x="1284000" y="558927"/>
            <a:ext cx="6576000" cy="828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&gt; 20.000</a:t>
            </a:r>
            <a:endParaRPr/>
          </a:p>
        </p:txBody>
      </p:sp>
      <p:sp>
        <p:nvSpPr>
          <p:cNvPr id="414" name="Google Shape;414;p61"/>
          <p:cNvSpPr txBox="1"/>
          <p:nvPr>
            <p:ph idx="1" type="subTitle"/>
          </p:nvPr>
        </p:nvSpPr>
        <p:spPr>
          <a:xfrm>
            <a:off x="1284000" y="1264952"/>
            <a:ext cx="6576000" cy="44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rgbClr val="C2C2C2"/>
                </a:solidFill>
              </a:rPr>
              <a:t>Строк кода</a:t>
            </a:r>
            <a:endParaRPr>
              <a:solidFill>
                <a:srgbClr val="C2C2C2"/>
              </a:solidFill>
            </a:endParaRPr>
          </a:p>
        </p:txBody>
      </p:sp>
      <p:sp>
        <p:nvSpPr>
          <p:cNvPr id="415" name="Google Shape;415;p61"/>
          <p:cNvSpPr txBox="1"/>
          <p:nvPr>
            <p:ph idx="2" type="title"/>
          </p:nvPr>
        </p:nvSpPr>
        <p:spPr>
          <a:xfrm>
            <a:off x="1284000" y="2015071"/>
            <a:ext cx="6576000" cy="828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127</a:t>
            </a:r>
            <a:endParaRPr/>
          </a:p>
        </p:txBody>
      </p:sp>
      <p:sp>
        <p:nvSpPr>
          <p:cNvPr id="416" name="Google Shape;416;p61"/>
          <p:cNvSpPr txBox="1"/>
          <p:nvPr>
            <p:ph idx="3" type="subTitle"/>
          </p:nvPr>
        </p:nvSpPr>
        <p:spPr>
          <a:xfrm>
            <a:off x="1284000" y="2721090"/>
            <a:ext cx="6576000" cy="44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rgbClr val="C2C2C2"/>
                </a:solidFill>
              </a:rPr>
              <a:t>Классов</a:t>
            </a:r>
            <a:endParaRPr>
              <a:solidFill>
                <a:srgbClr val="C2C2C2"/>
              </a:solidFill>
            </a:endParaRPr>
          </a:p>
        </p:txBody>
      </p:sp>
      <p:sp>
        <p:nvSpPr>
          <p:cNvPr id="417" name="Google Shape;417;p61"/>
          <p:cNvSpPr txBox="1"/>
          <p:nvPr>
            <p:ph idx="4" type="title"/>
          </p:nvPr>
        </p:nvSpPr>
        <p:spPr>
          <a:xfrm>
            <a:off x="1284000" y="3471215"/>
            <a:ext cx="6576000" cy="828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&gt; 900</a:t>
            </a:r>
            <a:endParaRPr/>
          </a:p>
        </p:txBody>
      </p:sp>
      <p:sp>
        <p:nvSpPr>
          <p:cNvPr id="418" name="Google Shape;418;p61"/>
          <p:cNvSpPr txBox="1"/>
          <p:nvPr>
            <p:ph idx="5" type="subTitle"/>
          </p:nvPr>
        </p:nvSpPr>
        <p:spPr>
          <a:xfrm>
            <a:off x="1284000" y="4177240"/>
            <a:ext cx="6576000" cy="44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rgbClr val="C2C2C2"/>
                </a:solidFill>
              </a:rPr>
              <a:t>Методов</a:t>
            </a:r>
            <a:endParaRPr>
              <a:solidFill>
                <a:srgbClr val="C2C2C2"/>
              </a:solidFill>
            </a:endParaRPr>
          </a:p>
        </p:txBody>
      </p:sp>
      <p:sp>
        <p:nvSpPr>
          <p:cNvPr id="419" name="Google Shape;419;p61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62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25" name="Google Shape;425;p62" title="Rounded Corners Photo (6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8975" y="534600"/>
            <a:ext cx="3901899" cy="3494623"/>
          </a:xfrm>
          <a:prstGeom prst="rect">
            <a:avLst/>
          </a:prstGeom>
          <a:noFill/>
          <a:ln>
            <a:noFill/>
          </a:ln>
          <a:effectLst>
            <a:outerShdw blurRad="285750" rotWithShape="0" algn="bl">
              <a:srgbClr val="9900FF">
                <a:alpha val="90000"/>
              </a:srgbClr>
            </a:outerShdw>
          </a:effectLst>
        </p:spPr>
      </p:pic>
      <p:sp>
        <p:nvSpPr>
          <p:cNvPr id="426" name="Google Shape;426;p62"/>
          <p:cNvSpPr txBox="1"/>
          <p:nvPr/>
        </p:nvSpPr>
        <p:spPr>
          <a:xfrm>
            <a:off x="1200725" y="4179125"/>
            <a:ext cx="2138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2C2C2"/>
                </a:solidFill>
                <a:latin typeface="Oswald"/>
                <a:ea typeface="Oswald"/>
                <a:cs typeface="Oswald"/>
                <a:sym typeface="Oswald"/>
              </a:rPr>
              <a:t>Граф файловой системы</a:t>
            </a:r>
            <a:endParaRPr>
              <a:solidFill>
                <a:srgbClr val="C2C2C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27" name="Google Shape;427;p62"/>
          <p:cNvSpPr txBox="1"/>
          <p:nvPr/>
        </p:nvSpPr>
        <p:spPr>
          <a:xfrm>
            <a:off x="5623225" y="4179125"/>
            <a:ext cx="2138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2C2C2"/>
                </a:solidFill>
                <a:latin typeface="Oswald"/>
                <a:ea typeface="Oswald"/>
                <a:cs typeface="Oswald"/>
                <a:sym typeface="Oswald"/>
              </a:rPr>
              <a:t>Граф зависимостей</a:t>
            </a:r>
            <a:endParaRPr>
              <a:solidFill>
                <a:srgbClr val="C2C2C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428" name="Google Shape;428;p62" title="Rounded Corners Photo (9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9523" y="534600"/>
            <a:ext cx="3565814" cy="3494625"/>
          </a:xfrm>
          <a:prstGeom prst="rect">
            <a:avLst/>
          </a:prstGeom>
          <a:noFill/>
          <a:ln>
            <a:noFill/>
          </a:ln>
          <a:effectLst>
            <a:outerShdw blurRad="285750" rotWithShape="0" algn="bl">
              <a:srgbClr val="9900FF">
                <a:alpha val="90000"/>
              </a:srgbClr>
            </a:outerShdw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63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4" name="Google Shape;434;p63"/>
          <p:cNvSpPr txBox="1"/>
          <p:nvPr/>
        </p:nvSpPr>
        <p:spPr>
          <a:xfrm>
            <a:off x="1200725" y="4179125"/>
            <a:ext cx="2138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2C2C2"/>
                </a:solidFill>
                <a:latin typeface="Oswald"/>
                <a:ea typeface="Oswald"/>
                <a:cs typeface="Oswald"/>
                <a:sym typeface="Oswald"/>
              </a:rPr>
              <a:t>Граф наследований</a:t>
            </a:r>
            <a:endParaRPr>
              <a:solidFill>
                <a:srgbClr val="C2C2C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435" name="Google Shape;435;p63" title="Rounded Corners Photo (7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92825" y="534600"/>
            <a:ext cx="3799197" cy="3494626"/>
          </a:xfrm>
          <a:prstGeom prst="rect">
            <a:avLst/>
          </a:prstGeom>
          <a:noFill/>
          <a:ln>
            <a:noFill/>
          </a:ln>
          <a:effectLst>
            <a:outerShdw blurRad="285750" rotWithShape="0" algn="bl">
              <a:srgbClr val="9900FF">
                <a:alpha val="90000"/>
              </a:srgbClr>
            </a:outerShdw>
          </a:effectLst>
        </p:spPr>
      </p:pic>
      <p:sp>
        <p:nvSpPr>
          <p:cNvPr id="436" name="Google Shape;436;p63"/>
          <p:cNvSpPr txBox="1"/>
          <p:nvPr/>
        </p:nvSpPr>
        <p:spPr>
          <a:xfrm>
            <a:off x="5623225" y="4179125"/>
            <a:ext cx="2138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2C2C2"/>
                </a:solidFill>
                <a:latin typeface="Oswald"/>
                <a:ea typeface="Oswald"/>
                <a:cs typeface="Oswald"/>
                <a:sym typeface="Oswald"/>
              </a:rPr>
              <a:t>Общий граф классов</a:t>
            </a:r>
            <a:endParaRPr>
              <a:solidFill>
                <a:srgbClr val="C2C2C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437" name="Google Shape;437;p63" title="Rounded Corners Photo (8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7143" y="534600"/>
            <a:ext cx="3705556" cy="3494624"/>
          </a:xfrm>
          <a:prstGeom prst="rect">
            <a:avLst/>
          </a:prstGeom>
          <a:noFill/>
          <a:ln>
            <a:noFill/>
          </a:ln>
          <a:effectLst>
            <a:outerShdw blurRad="285750" rotWithShape="0" algn="bl">
              <a:srgbClr val="9900FF">
                <a:alpha val="90000"/>
              </a:srgbClr>
            </a:outerShdw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64"/>
          <p:cNvSpPr txBox="1"/>
          <p:nvPr>
            <p:ph idx="2" type="title"/>
          </p:nvPr>
        </p:nvSpPr>
        <p:spPr>
          <a:xfrm>
            <a:off x="1252600" y="225996"/>
            <a:ext cx="6576000" cy="828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Планы на будущее</a:t>
            </a:r>
            <a:endParaRPr sz="3600"/>
          </a:p>
        </p:txBody>
      </p:sp>
      <p:sp>
        <p:nvSpPr>
          <p:cNvPr id="443" name="Google Shape;443;p64"/>
          <p:cNvSpPr txBox="1"/>
          <p:nvPr>
            <p:ph idx="3" type="subTitle"/>
          </p:nvPr>
        </p:nvSpPr>
        <p:spPr>
          <a:xfrm>
            <a:off x="1315400" y="959400"/>
            <a:ext cx="65760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Добавить различные темы для приложения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Добавить локализацию на множество других языков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Добавить совместные с друзьями привычки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Добавить персонализированные советы на основе данных о пользователе при помощи LLM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Добавить более расширенную статистику по привычкам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Добавить возможность создания новых привычек на основе уже существующих при помощи LLM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Добавить возможность автогенерации мотивации к выполнению привычки при помощи LLM</a:t>
            </a:r>
            <a:endParaRPr/>
          </a:p>
        </p:txBody>
      </p:sp>
      <p:sp>
        <p:nvSpPr>
          <p:cNvPr id="444" name="Google Shape;444;p64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65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swald"/>
                <a:ea typeface="Oswald"/>
                <a:cs typeface="Oswald"/>
                <a:sym typeface="Oswald"/>
              </a:rPr>
              <a:t>‹#›</a:t>
            </a:fld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50" name="Google Shape;450;p65"/>
          <p:cNvSpPr txBox="1"/>
          <p:nvPr>
            <p:ph idx="1" type="body"/>
          </p:nvPr>
        </p:nvSpPr>
        <p:spPr>
          <a:xfrm>
            <a:off x="165300" y="848550"/>
            <a:ext cx="8813400" cy="344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/>
              <a:t>Демонстрация</a:t>
            </a:r>
            <a:endParaRPr sz="46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66"/>
          <p:cNvSpPr txBox="1"/>
          <p:nvPr>
            <p:ph idx="1" type="subTitle"/>
          </p:nvPr>
        </p:nvSpPr>
        <p:spPr>
          <a:xfrm>
            <a:off x="439650" y="797875"/>
            <a:ext cx="8117100" cy="395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2C2C2"/>
              </a:buClr>
              <a:buSzPts val="1700"/>
              <a:buAutoNum type="arabicPeriod"/>
            </a:pPr>
            <a:r>
              <a:rPr lang="en" sz="1700">
                <a:solidFill>
                  <a:srgbClr val="C2C2C2"/>
                </a:solidFill>
              </a:rPr>
              <a:t>Apple Reminders [Электронный ресурс]. URL: </a:t>
            </a:r>
            <a:r>
              <a:rPr lang="en" sz="1700" u="sng">
                <a:solidFill>
                  <a:schemeClr val="hlink"/>
                </a:solidFill>
                <a:hlinkClick r:id="rId3"/>
              </a:rPr>
              <a:t>https://www.icloud.com/reminders/</a:t>
            </a:r>
            <a:r>
              <a:rPr lang="en" sz="1700">
                <a:solidFill>
                  <a:srgbClr val="C2C2C2"/>
                </a:solidFill>
              </a:rPr>
              <a:t> (дата обращения 12.04.2025)</a:t>
            </a:r>
            <a:endParaRPr sz="1700">
              <a:solidFill>
                <a:srgbClr val="C2C2C2"/>
              </a:solidFill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2C2C2"/>
              </a:buClr>
              <a:buSzPts val="1700"/>
              <a:buAutoNum type="arabicPeriod"/>
            </a:pPr>
            <a:r>
              <a:rPr lang="en" sz="1700">
                <a:solidFill>
                  <a:srgbClr val="C2C2C2"/>
                </a:solidFill>
              </a:rPr>
              <a:t>Habitica [Электронный ресурс]. URL: </a:t>
            </a:r>
            <a:r>
              <a:rPr lang="en" sz="1700" u="sng">
                <a:solidFill>
                  <a:schemeClr val="hlink"/>
                </a:solidFill>
                <a:hlinkClick r:id="rId4"/>
              </a:rPr>
              <a:t>https://habitica.com/static/home</a:t>
            </a:r>
            <a:r>
              <a:rPr lang="en" sz="1700">
                <a:solidFill>
                  <a:srgbClr val="C2C2C2"/>
                </a:solidFill>
              </a:rPr>
              <a:t> (дата обращения 12.04.2025)</a:t>
            </a:r>
            <a:endParaRPr sz="1700">
              <a:solidFill>
                <a:srgbClr val="C2C2C2"/>
              </a:solidFill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2C2C2"/>
              </a:buClr>
              <a:buSzPts val="1700"/>
              <a:buAutoNum type="arabicPeriod"/>
            </a:pPr>
            <a:r>
              <a:rPr lang="en" sz="1700">
                <a:solidFill>
                  <a:srgbClr val="C2C2C2"/>
                </a:solidFill>
              </a:rPr>
              <a:t>HabitShare [Электронный ресурс]. URL: </a:t>
            </a:r>
            <a:r>
              <a:rPr lang="en" sz="1700" u="sng">
                <a:solidFill>
                  <a:schemeClr val="hlink"/>
                </a:solidFill>
                <a:hlinkClick r:id="rId5"/>
              </a:rPr>
              <a:t>https://habitshareapp.com/</a:t>
            </a:r>
            <a:r>
              <a:rPr lang="en" sz="1700">
                <a:solidFill>
                  <a:srgbClr val="C2C2C2"/>
                </a:solidFill>
              </a:rPr>
              <a:t> (дата обращения: 12.04.2025)</a:t>
            </a:r>
            <a:endParaRPr sz="1700">
              <a:solidFill>
                <a:srgbClr val="C2C2C2"/>
              </a:solidFill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2C2C2"/>
              </a:buClr>
              <a:buSzPts val="1700"/>
              <a:buAutoNum type="arabicPeriod"/>
            </a:pPr>
            <a:r>
              <a:rPr lang="en" sz="1700">
                <a:solidFill>
                  <a:srgbClr val="C2C2C2"/>
                </a:solidFill>
              </a:rPr>
              <a:t>Streaks [Электронный ресурс]. URL: </a:t>
            </a:r>
            <a:r>
              <a:rPr lang="en" sz="1700" u="sng">
                <a:solidFill>
                  <a:schemeClr val="hlink"/>
                </a:solidFill>
                <a:hlinkClick r:id="rId6"/>
              </a:rPr>
              <a:t>https://streaksapp.com/</a:t>
            </a:r>
            <a:r>
              <a:rPr lang="en" sz="1700">
                <a:solidFill>
                  <a:srgbClr val="C2C2C2"/>
                </a:solidFill>
              </a:rPr>
              <a:t> (дата обращения: 12.04.2025)</a:t>
            </a:r>
            <a:endParaRPr sz="1700">
              <a:solidFill>
                <a:srgbClr val="C2C2C2"/>
              </a:solidFill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2C2C2"/>
              </a:buClr>
              <a:buSzPts val="1700"/>
              <a:buAutoNum type="arabicPeriod"/>
            </a:pPr>
            <a:r>
              <a:rPr lang="en" sz="1700">
                <a:solidFill>
                  <a:srgbClr val="C2C2C2"/>
                </a:solidFill>
              </a:rPr>
              <a:t>UIKit, SwiftUI, GCD, Threads, Swift Concurrency, OperationQueue [Электронный ресурс]. URL: </a:t>
            </a:r>
            <a:r>
              <a:rPr lang="en" sz="1700" u="sng">
                <a:solidFill>
                  <a:schemeClr val="hlink"/>
                </a:solidFill>
                <a:hlinkClick r:id="rId7"/>
              </a:rPr>
              <a:t>https://developer.apple.com/documentation</a:t>
            </a:r>
            <a:r>
              <a:rPr lang="en" sz="1700">
                <a:solidFill>
                  <a:srgbClr val="C2C2C2"/>
                </a:solidFill>
              </a:rPr>
              <a:t> (дата обращения: 12.04.2025)</a:t>
            </a:r>
            <a:endParaRPr sz="1700">
              <a:solidFill>
                <a:srgbClr val="C2C2C2"/>
              </a:solidFill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2C2C2"/>
              </a:buClr>
              <a:buSzPts val="1700"/>
              <a:buAutoNum type="arabicPeriod"/>
            </a:pPr>
            <a:r>
              <a:rPr lang="en" sz="1700">
                <a:solidFill>
                  <a:srgbClr val="C2C2C2"/>
                </a:solidFill>
              </a:rPr>
              <a:t>SOLID [Электронный ресурс]. URL: https://en.wikipedia.org/wiki/SOLID  (дата обращения: 12.04.2025)</a:t>
            </a:r>
            <a:endParaRPr sz="1700">
              <a:solidFill>
                <a:srgbClr val="C2C2C2"/>
              </a:solidFill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2C2C2"/>
              </a:buClr>
              <a:buSzPts val="1700"/>
              <a:buAutoNum type="arabicPeriod"/>
            </a:pPr>
            <a:r>
              <a:rPr lang="en" sz="1700">
                <a:solidFill>
                  <a:srgbClr val="C2C2C2"/>
                </a:solidFill>
              </a:rPr>
              <a:t>SVIP [Электронный ресурс]. URL: </a:t>
            </a:r>
            <a:r>
              <a:rPr lang="en" sz="1700" u="sng">
                <a:solidFill>
                  <a:schemeClr val="hlink"/>
                </a:solidFill>
                <a:hlinkClick r:id="rId8"/>
              </a:rPr>
              <a:t>https://habr.com/ru/companies/wildberries/articles/798275/</a:t>
            </a:r>
            <a:r>
              <a:rPr lang="en" sz="1700">
                <a:solidFill>
                  <a:srgbClr val="C2C2C2"/>
                </a:solidFill>
              </a:rPr>
              <a:t> (дата обращения: 12.04.2025)</a:t>
            </a:r>
            <a:endParaRPr sz="1700">
              <a:solidFill>
                <a:srgbClr val="C2C2C2"/>
              </a:solidFill>
            </a:endParaRPr>
          </a:p>
        </p:txBody>
      </p:sp>
      <p:sp>
        <p:nvSpPr>
          <p:cNvPr id="456" name="Google Shape;456;p66"/>
          <p:cNvSpPr txBox="1"/>
          <p:nvPr>
            <p:ph type="title"/>
          </p:nvPr>
        </p:nvSpPr>
        <p:spPr>
          <a:xfrm>
            <a:off x="439650" y="158500"/>
            <a:ext cx="82647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Список использованных источников</a:t>
            </a:r>
            <a:endParaRPr/>
          </a:p>
        </p:txBody>
      </p:sp>
      <p:sp>
        <p:nvSpPr>
          <p:cNvPr id="457" name="Google Shape;457;p66"/>
          <p:cNvSpPr txBox="1"/>
          <p:nvPr>
            <p:ph idx="12" type="sldNum"/>
          </p:nvPr>
        </p:nvSpPr>
        <p:spPr>
          <a:xfrm>
            <a:off x="4223859" y="4749776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67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swald"/>
                <a:ea typeface="Oswald"/>
                <a:cs typeface="Oswald"/>
                <a:sym typeface="Oswald"/>
              </a:rPr>
              <a:t>‹#›</a:t>
            </a:fld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63" name="Google Shape;463;p67"/>
          <p:cNvSpPr txBox="1"/>
          <p:nvPr>
            <p:ph idx="1" type="body"/>
          </p:nvPr>
        </p:nvSpPr>
        <p:spPr>
          <a:xfrm>
            <a:off x="165300" y="848550"/>
            <a:ext cx="8813400" cy="344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/>
              <a:t>Спасибо за внимание!</a:t>
            </a:r>
            <a:endParaRPr sz="46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68"/>
          <p:cNvSpPr txBox="1"/>
          <p:nvPr>
            <p:ph type="ctrTitle"/>
          </p:nvPr>
        </p:nvSpPr>
        <p:spPr>
          <a:xfrm>
            <a:off x="713250" y="1086556"/>
            <a:ext cx="7717500" cy="148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    Doordie</a:t>
            </a:r>
            <a:br>
              <a:rPr lang="en">
                <a:solidFill>
                  <a:schemeClr val="lt1"/>
                </a:solidFill>
                <a:latin typeface="Raleway Black"/>
                <a:ea typeface="Raleway Black"/>
                <a:cs typeface="Raleway Black"/>
                <a:sym typeface="Raleway Black"/>
              </a:rPr>
            </a:br>
            <a:r>
              <a:rPr b="1" lang="en" sz="2800">
                <a:latin typeface="Raleway"/>
                <a:ea typeface="Raleway"/>
                <a:cs typeface="Raleway"/>
                <a:sym typeface="Raleway"/>
              </a:rPr>
              <a:t>Приложение для мотивации и контроля выполнения привычек</a:t>
            </a:r>
            <a:endParaRPr b="1" sz="2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69" name="Google Shape;469;p68"/>
          <p:cNvSpPr txBox="1"/>
          <p:nvPr>
            <p:ph idx="1" type="subTitle"/>
          </p:nvPr>
        </p:nvSpPr>
        <p:spPr>
          <a:xfrm>
            <a:off x="2160150" y="2573344"/>
            <a:ext cx="4823700" cy="4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</a:rPr>
              <a:t>App for motivation and habit tracking</a:t>
            </a:r>
            <a:endParaRPr>
              <a:solidFill>
                <a:srgbClr val="CCCCCC"/>
              </a:solidFill>
            </a:endParaRPr>
          </a:p>
        </p:txBody>
      </p:sp>
      <p:cxnSp>
        <p:nvCxnSpPr>
          <p:cNvPr id="470" name="Google Shape;470;p68"/>
          <p:cNvCxnSpPr/>
          <p:nvPr/>
        </p:nvCxnSpPr>
        <p:spPr>
          <a:xfrm>
            <a:off x="2618400" y="1735381"/>
            <a:ext cx="39072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71438" rotWithShape="0" algn="bl">
              <a:schemeClr val="lt1">
                <a:alpha val="58000"/>
              </a:schemeClr>
            </a:outerShdw>
          </a:effectLst>
        </p:spPr>
      </p:cxnSp>
      <p:pic>
        <p:nvPicPr>
          <p:cNvPr id="471" name="Google Shape;471;p68" title="logo_rounde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0100" y="1197230"/>
            <a:ext cx="414300" cy="41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825" y="103647"/>
            <a:ext cx="1171625" cy="1166300"/>
          </a:xfrm>
          <a:prstGeom prst="rect">
            <a:avLst/>
          </a:prstGeom>
          <a:noFill/>
          <a:ln>
            <a:noFill/>
          </a:ln>
        </p:spPr>
      </p:pic>
      <p:sp>
        <p:nvSpPr>
          <p:cNvPr id="473" name="Google Shape;473;p68"/>
          <p:cNvSpPr txBox="1"/>
          <p:nvPr/>
        </p:nvSpPr>
        <p:spPr>
          <a:xfrm>
            <a:off x="2047050" y="103650"/>
            <a:ext cx="5049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Факультет Компьютерных Наук</a:t>
            </a:r>
            <a:endParaRPr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Департамент Программной инженерии</a:t>
            </a:r>
            <a:endParaRPr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74" name="Google Shape;474;p68"/>
          <p:cNvSpPr txBox="1"/>
          <p:nvPr/>
        </p:nvSpPr>
        <p:spPr>
          <a:xfrm>
            <a:off x="163175" y="3398875"/>
            <a:ext cx="5049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Выполнил:		Студент группы БПИ237</a:t>
            </a:r>
            <a:endParaRPr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			</a:t>
            </a:r>
            <a:r>
              <a:rPr lang="en">
                <a:solidFill>
                  <a:srgbClr val="C2C2C2"/>
                </a:solidFill>
                <a:latin typeface="Oswald"/>
                <a:ea typeface="Oswald"/>
                <a:cs typeface="Oswald"/>
                <a:sym typeface="Oswald"/>
              </a:rPr>
              <a:t>Потякин Арсений Юрьевич</a:t>
            </a:r>
            <a:endParaRPr>
              <a:solidFill>
                <a:srgbClr val="C2C2C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75" name="Google Shape;475;p68"/>
          <p:cNvSpPr txBox="1"/>
          <p:nvPr/>
        </p:nvSpPr>
        <p:spPr>
          <a:xfrm>
            <a:off x="163175" y="4074725"/>
            <a:ext cx="8130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Руководитель:	Приглашенный преподаватель Департамента Программной Инженерии</a:t>
            </a:r>
            <a:endParaRPr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			</a:t>
            </a:r>
            <a:r>
              <a:rPr lang="en">
                <a:solidFill>
                  <a:srgbClr val="C2C2C2"/>
                </a:solidFill>
                <a:latin typeface="Oswald"/>
                <a:ea typeface="Oswald"/>
                <a:cs typeface="Oswald"/>
                <a:sym typeface="Oswald"/>
              </a:rPr>
              <a:t>Сосновский Григорий Михайлович</a:t>
            </a:r>
            <a:endParaRPr>
              <a:solidFill>
                <a:srgbClr val="C2C2C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76" name="Google Shape;476;p68"/>
          <p:cNvSpPr txBox="1"/>
          <p:nvPr>
            <p:ph idx="12" type="sldNum"/>
          </p:nvPr>
        </p:nvSpPr>
        <p:spPr>
          <a:xfrm>
            <a:off x="3914388" y="4750575"/>
            <a:ext cx="13152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Москва 2025</a:t>
            </a:r>
            <a:endParaRPr/>
          </a:p>
        </p:txBody>
      </p:sp>
      <p:sp>
        <p:nvSpPr>
          <p:cNvPr id="477" name="Google Shape;477;p68"/>
          <p:cNvSpPr txBox="1"/>
          <p:nvPr/>
        </p:nvSpPr>
        <p:spPr>
          <a:xfrm>
            <a:off x="2047050" y="758125"/>
            <a:ext cx="504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Индивидуальный программный проект</a:t>
            </a:r>
            <a:endParaRPr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4"/>
          <p:cNvSpPr txBox="1"/>
          <p:nvPr>
            <p:ph type="title"/>
          </p:nvPr>
        </p:nvSpPr>
        <p:spPr>
          <a:xfrm>
            <a:off x="1252600" y="-94198"/>
            <a:ext cx="6576000" cy="828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Цель</a:t>
            </a:r>
            <a:endParaRPr sz="3600"/>
          </a:p>
        </p:txBody>
      </p:sp>
      <p:sp>
        <p:nvSpPr>
          <p:cNvPr id="207" name="Google Shape;207;p34"/>
          <p:cNvSpPr txBox="1"/>
          <p:nvPr>
            <p:ph idx="1" type="subTitle"/>
          </p:nvPr>
        </p:nvSpPr>
        <p:spPr>
          <a:xfrm>
            <a:off x="1252600" y="629419"/>
            <a:ext cx="6576000" cy="165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Разработать мобильное приложение, которое позволит создавать привычки, контролировать их выполнение, смотреть статистику выполнения, а также получать мотивационные сообщения по мере выполнения привычек</a:t>
            </a:r>
            <a:endParaRPr/>
          </a:p>
        </p:txBody>
      </p:sp>
      <p:sp>
        <p:nvSpPr>
          <p:cNvPr id="208" name="Google Shape;208;p34"/>
          <p:cNvSpPr txBox="1"/>
          <p:nvPr>
            <p:ph idx="2" type="title"/>
          </p:nvPr>
        </p:nvSpPr>
        <p:spPr>
          <a:xfrm>
            <a:off x="1252600" y="1497496"/>
            <a:ext cx="6576000" cy="828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Задачи</a:t>
            </a:r>
            <a:endParaRPr sz="3600"/>
          </a:p>
        </p:txBody>
      </p:sp>
      <p:sp>
        <p:nvSpPr>
          <p:cNvPr id="209" name="Google Shape;209;p34"/>
          <p:cNvSpPr txBox="1"/>
          <p:nvPr>
            <p:ph idx="3" type="subTitle"/>
          </p:nvPr>
        </p:nvSpPr>
        <p:spPr>
          <a:xfrm>
            <a:off x="1315400" y="2230900"/>
            <a:ext cx="6576000" cy="267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Исследовать и проанализировать аналоги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Выбрать архитектуру для приложения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Изучить</a:t>
            </a:r>
            <a:r>
              <a:rPr lang="en"/>
              <a:t> возможные подходы к разработке iOS приложения и выбрать их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Сверстать все экраны приложения опираясь на макет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Реализовать сетевой слой для взаимодействия с </a:t>
            </a:r>
            <a:r>
              <a:rPr lang="en"/>
              <a:t>бэкэндом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Написать unit и ui тесты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Улучшить UX приложения</a:t>
            </a:r>
            <a:endParaRPr/>
          </a:p>
        </p:txBody>
      </p:sp>
      <p:sp>
        <p:nvSpPr>
          <p:cNvPr id="210" name="Google Shape;210;p34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5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Oswald"/>
                <a:ea typeface="Oswald"/>
                <a:cs typeface="Oswald"/>
                <a:sym typeface="Oswald"/>
              </a:rPr>
              <a:t>‹#›</a:t>
            </a:fld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16" name="Google Shape;216;p35"/>
          <p:cNvSpPr txBox="1"/>
          <p:nvPr>
            <p:ph idx="1" type="body"/>
          </p:nvPr>
        </p:nvSpPr>
        <p:spPr>
          <a:xfrm>
            <a:off x="165300" y="848550"/>
            <a:ext cx="8813400" cy="344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/>
              <a:t>Исследование и анализ аналогов</a:t>
            </a:r>
            <a:endParaRPr sz="46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6"/>
          <p:cNvSpPr txBox="1"/>
          <p:nvPr>
            <p:ph type="title"/>
          </p:nvPr>
        </p:nvSpPr>
        <p:spPr>
          <a:xfrm>
            <a:off x="536850" y="309200"/>
            <a:ext cx="62700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Исследование и анализ аналогов</a:t>
            </a:r>
            <a:endParaRPr/>
          </a:p>
        </p:txBody>
      </p:sp>
      <p:sp>
        <p:nvSpPr>
          <p:cNvPr id="222" name="Google Shape;222;p36"/>
          <p:cNvSpPr txBox="1"/>
          <p:nvPr>
            <p:ph idx="1" type="subTitle"/>
          </p:nvPr>
        </p:nvSpPr>
        <p:spPr>
          <a:xfrm>
            <a:off x="536850" y="787400"/>
            <a:ext cx="6115500" cy="4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rgbClr val="C2C2C2"/>
                </a:solidFill>
              </a:rPr>
              <a:t>Были выявлены 1 косвенный и 3 прямых аналога</a:t>
            </a:r>
            <a:endParaRPr>
              <a:solidFill>
                <a:srgbClr val="C2C2C2"/>
              </a:solidFill>
            </a:endParaRPr>
          </a:p>
        </p:txBody>
      </p:sp>
      <p:sp>
        <p:nvSpPr>
          <p:cNvPr id="223" name="Google Shape;223;p36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24" name="Google Shape;224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8550" y="1480800"/>
            <a:ext cx="1150225" cy="1150225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36"/>
          <p:cNvSpPr txBox="1"/>
          <p:nvPr/>
        </p:nvSpPr>
        <p:spPr>
          <a:xfrm>
            <a:off x="737507" y="2589113"/>
            <a:ext cx="1152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C2C2C2"/>
                </a:solidFill>
                <a:latin typeface="Oswald"/>
                <a:ea typeface="Oswald"/>
                <a:cs typeface="Oswald"/>
                <a:sym typeface="Oswald"/>
              </a:rPr>
              <a:t>Apple reminders</a:t>
            </a:r>
            <a:endParaRPr sz="1000">
              <a:solidFill>
                <a:srgbClr val="C2C2C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26" name="Google Shape;226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8381" y="1479838"/>
            <a:ext cx="1152145" cy="1152145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36"/>
          <p:cNvSpPr txBox="1"/>
          <p:nvPr/>
        </p:nvSpPr>
        <p:spPr>
          <a:xfrm>
            <a:off x="2438498" y="2631975"/>
            <a:ext cx="891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C2C2C2"/>
                </a:solidFill>
                <a:latin typeface="Oswald"/>
                <a:ea typeface="Oswald"/>
                <a:cs typeface="Oswald"/>
                <a:sym typeface="Oswald"/>
              </a:rPr>
              <a:t>HabitShare</a:t>
            </a:r>
            <a:endParaRPr sz="1000">
              <a:solidFill>
                <a:srgbClr val="C2C2C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28" name="Google Shape;228;p36" title="Habitica Logo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7592" y="3099175"/>
            <a:ext cx="1152144" cy="1152144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6"/>
          <p:cNvSpPr txBox="1"/>
          <p:nvPr/>
        </p:nvSpPr>
        <p:spPr>
          <a:xfrm>
            <a:off x="867711" y="4251325"/>
            <a:ext cx="891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C2C2C2"/>
                </a:solidFill>
                <a:latin typeface="Oswald"/>
                <a:ea typeface="Oswald"/>
                <a:cs typeface="Oswald"/>
                <a:sym typeface="Oswald"/>
              </a:rPr>
              <a:t>Habitica</a:t>
            </a:r>
            <a:endParaRPr sz="1000">
              <a:solidFill>
                <a:srgbClr val="C2C2C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30" name="Google Shape;230;p36" title="Streaks App Store Image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8375" y="3094375"/>
            <a:ext cx="1152144" cy="1161745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36"/>
          <p:cNvSpPr txBox="1"/>
          <p:nvPr/>
        </p:nvSpPr>
        <p:spPr>
          <a:xfrm>
            <a:off x="2438511" y="4251325"/>
            <a:ext cx="891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C2C2C2"/>
                </a:solidFill>
                <a:latin typeface="Oswald"/>
                <a:ea typeface="Oswald"/>
                <a:cs typeface="Oswald"/>
                <a:sym typeface="Oswald"/>
              </a:rPr>
              <a:t>Streaks</a:t>
            </a:r>
            <a:endParaRPr sz="1000">
              <a:solidFill>
                <a:srgbClr val="C2C2C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32" name="Google Shape;232;p36" title="logo_rounded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78180" y="2225250"/>
            <a:ext cx="1152143" cy="1152143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36"/>
          <p:cNvSpPr txBox="1"/>
          <p:nvPr/>
        </p:nvSpPr>
        <p:spPr>
          <a:xfrm>
            <a:off x="6708311" y="3377400"/>
            <a:ext cx="891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C2C2C2"/>
                </a:solidFill>
                <a:latin typeface="Oswald"/>
                <a:ea typeface="Oswald"/>
                <a:cs typeface="Oswald"/>
                <a:sym typeface="Oswald"/>
              </a:rPr>
              <a:t>Doordie</a:t>
            </a:r>
            <a:endParaRPr sz="1000">
              <a:solidFill>
                <a:srgbClr val="C2C2C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34" name="Google Shape;234;p36"/>
          <p:cNvSpPr txBox="1"/>
          <p:nvPr/>
        </p:nvSpPr>
        <p:spPr>
          <a:xfrm>
            <a:off x="4846350" y="2291500"/>
            <a:ext cx="8037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vs</a:t>
            </a:r>
            <a:endParaRPr sz="5000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7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240" name="Google Shape;240;p37"/>
          <p:cNvGraphicFramePr/>
          <p:nvPr/>
        </p:nvGraphicFramePr>
        <p:xfrm>
          <a:off x="479025" y="3835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{D7023548-2F74-4DC3-93F1-2D34BEC8C101}</a:tableStyleId>
              </a:tblPr>
              <a:tblGrid>
                <a:gridCol w="1364325"/>
                <a:gridCol w="1364325"/>
                <a:gridCol w="1364325"/>
                <a:gridCol w="1364325"/>
                <a:gridCol w="1364325"/>
                <a:gridCol w="1364325"/>
              </a:tblGrid>
              <a:tr h="99242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FFFFFF"/>
                          </a:solidFill>
                        </a:rPr>
                        <a:t>      Аналоги</a:t>
                      </a:r>
                      <a:br>
                        <a:rPr b="1" lang="en">
                          <a:solidFill>
                            <a:srgbClr val="FFFFFF"/>
                          </a:solidFill>
                        </a:rPr>
                      </a:br>
                      <a:r>
                        <a:rPr b="1" lang="en">
                          <a:solidFill>
                            <a:srgbClr val="FFFFFF"/>
                          </a:solidFill>
                        </a:rPr>
                        <a:t>     </a:t>
                      </a:r>
                      <a:endParaRPr b="1">
                        <a:solidFill>
                          <a:srgbClr val="FFFFFF"/>
                        </a:solidFill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FFFFFF"/>
                          </a:solidFill>
                        </a:rPr>
                        <a:t>   </a:t>
                      </a:r>
                      <a:br>
                        <a:rPr b="1" lang="en">
                          <a:solidFill>
                            <a:srgbClr val="FFFFFF"/>
                          </a:solidFill>
                        </a:rPr>
                      </a:br>
                      <a:r>
                        <a:rPr b="1" lang="en">
                          <a:solidFill>
                            <a:srgbClr val="FFFFFF"/>
                          </a:solidFill>
                        </a:rPr>
                        <a:t>Критерии     </a:t>
                      </a:r>
                      <a:endParaRPr b="1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FFFFFF"/>
                          </a:solidFill>
                        </a:rPr>
                        <a:t>Doordie</a:t>
                      </a:r>
                      <a:endParaRPr b="1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FFFFFF"/>
                          </a:solidFill>
                        </a:rPr>
                        <a:t>HabitShare</a:t>
                      </a:r>
                      <a:endParaRPr b="1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FFFFFF"/>
                          </a:solidFill>
                        </a:rPr>
                        <a:t>Habitica</a:t>
                      </a:r>
                      <a:endParaRPr b="1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FFFFFF"/>
                          </a:solidFill>
                        </a:rPr>
                        <a:t>Streaks</a:t>
                      </a:r>
                      <a:endParaRPr b="1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FFFFFF"/>
                          </a:solidFill>
                        </a:rPr>
                        <a:t>Apple reminders</a:t>
                      </a:r>
                      <a:endParaRPr b="1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  <a:tr h="9890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FFFFFF"/>
                          </a:solidFill>
                        </a:rPr>
                        <a:t>Стоимость</a:t>
                      </a:r>
                      <a:endParaRPr b="1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Бесплатно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Бесплатно, есть встроенные покупки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Бесплатно, есть встроенный покупки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499.0 </a:t>
                      </a:r>
                      <a:r>
                        <a:rPr lang="en" sz="1500">
                          <a:solidFill>
                            <a:srgbClr val="C2C2C2"/>
                          </a:solidFill>
                        </a:rPr>
                        <a:t>₽</a:t>
                      </a:r>
                      <a:r>
                        <a:rPr lang="en" sz="1500">
                          <a:solidFill>
                            <a:srgbClr val="C2C2C2"/>
                          </a:solidFill>
                        </a:rPr>
                        <a:t>,</a:t>
                      </a:r>
                      <a:endParaRPr sz="1500">
                        <a:solidFill>
                          <a:srgbClr val="C2C2C2"/>
                        </a:solidFill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rgbClr val="C2C2C2"/>
                          </a:solidFill>
                        </a:rPr>
                        <a:t>Есть встроенные покупки</a:t>
                      </a:r>
                      <a:endParaRPr sz="1500"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Бесплатно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  <a:tr h="818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FFFFFF"/>
                          </a:solidFill>
                        </a:rPr>
                        <a:t>Таймер выполнения</a:t>
                      </a:r>
                      <a:endParaRPr b="1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  <a:tr h="14249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rgbClr val="FFFFFF"/>
                          </a:solidFill>
                        </a:rPr>
                        <a:t>Обязательная авторизация</a:t>
                      </a:r>
                      <a:endParaRPr b="1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 (привязка к Apple ID)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8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246" name="Google Shape;246;p38"/>
          <p:cNvGraphicFramePr/>
          <p:nvPr/>
        </p:nvGraphicFramePr>
        <p:xfrm>
          <a:off x="728925" y="4192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{D7023548-2F74-4DC3-93F1-2D34BEC8C101}</a:tableStyleId>
              </a:tblPr>
              <a:tblGrid>
                <a:gridCol w="1281025"/>
                <a:gridCol w="1281025"/>
                <a:gridCol w="1281025"/>
                <a:gridCol w="1281025"/>
                <a:gridCol w="1281025"/>
                <a:gridCol w="1281025"/>
              </a:tblGrid>
              <a:tr h="10692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Добавление друзей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Да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Да, особый акцент на совместных привычках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Да, есть “гильдии”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Нет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Нет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  <a:tr h="10692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Аналитика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Да, за последние 7 дней (график)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Да, за последние 30 дней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Отчет о прогрессе и статистика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Детальная статистика и графики выполнения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  <a:tr h="10692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Мотивационные сообщения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  <a:tr h="10692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Оффлайн доступ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9"/>
          <p:cNvSpPr txBox="1"/>
          <p:nvPr>
            <p:ph idx="12" type="sldNum"/>
          </p:nvPr>
        </p:nvSpPr>
        <p:spPr>
          <a:xfrm>
            <a:off x="4297659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252" name="Google Shape;252;p39"/>
          <p:cNvGraphicFramePr/>
          <p:nvPr/>
        </p:nvGraphicFramePr>
        <p:xfrm>
          <a:off x="728925" y="2176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{D7023548-2F74-4DC3-93F1-2D34BEC8C101}</a:tableStyleId>
              </a:tblPr>
              <a:tblGrid>
                <a:gridCol w="1281025"/>
                <a:gridCol w="1281025"/>
                <a:gridCol w="1281025"/>
                <a:gridCol w="1281025"/>
                <a:gridCol w="1281025"/>
                <a:gridCol w="1281025"/>
              </a:tblGrid>
              <a:tr h="10692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Кастомизация внешнего вида приложения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Нет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Нет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Да (несколько тем)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Да (более 78 цветовых тем)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Нет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  <a:tr h="10692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Поддержка виджетов на рабочем  столе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 (также для apple watch)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 (также для apple watch)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  <a:tr h="10692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Интеграция с календарем Apple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  <a:tr h="10692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Онбординг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Нет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2C2C2"/>
                          </a:solidFill>
                        </a:rPr>
                        <a:t>Да</a:t>
                      </a:r>
                      <a:endParaRPr>
                        <a:solidFill>
                          <a:srgbClr val="C2C2C2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ructure de la maladie de style futuriste by Slidesgo">
  <a:themeElements>
    <a:clrScheme name="Simple Light">
      <a:dk1>
        <a:srgbClr val="000000"/>
      </a:dk1>
      <a:lt1>
        <a:srgbClr val="FFFFFF"/>
      </a:lt1>
      <a:dk2>
        <a:srgbClr val="FFFFFF"/>
      </a:dk2>
      <a:lt2>
        <a:srgbClr val="FBD7FB"/>
      </a:lt2>
      <a:accent1>
        <a:srgbClr val="FF64FF"/>
      </a:accent1>
      <a:accent2>
        <a:srgbClr val="FFFFFF"/>
      </a:accent2>
      <a:accent3>
        <a:srgbClr val="12013A"/>
      </a:accent3>
      <a:accent4>
        <a:srgbClr val="4910EE"/>
      </a:accent4>
      <a:accent5>
        <a:srgbClr val="000000"/>
      </a:accent5>
      <a:accent6>
        <a:srgbClr val="B234B2"/>
      </a:accent6>
      <a:hlink>
        <a:srgbClr val="FF64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