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Bitter Light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25">
          <p15:clr>
            <a:srgbClr val="A4A3A4"/>
          </p15:clr>
        </p15:guide>
        <p15:guide id="2" pos="1209">
          <p15:clr>
            <a:srgbClr val="A4A3A4"/>
          </p15:clr>
        </p15:guide>
        <p15:guide id="3" pos="2955">
          <p15:clr>
            <a:srgbClr val="A4A3A4"/>
          </p15:clr>
        </p15:guide>
        <p15:guide id="4" pos="2071">
          <p15:clr>
            <a:srgbClr val="A4A3A4"/>
          </p15:clr>
        </p15:guide>
        <p15:guide id="5" pos="3840">
          <p15:clr>
            <a:srgbClr val="A4A3A4"/>
          </p15:clr>
        </p15:guide>
        <p15:guide id="6" pos="4702">
          <p15:clr>
            <a:srgbClr val="A4A3A4"/>
          </p15:clr>
        </p15:guide>
        <p15:guide id="7" pos="5586">
          <p15:clr>
            <a:srgbClr val="A4A3A4"/>
          </p15:clr>
        </p15:guide>
        <p15:guide id="8" pos="7333">
          <p15:clr>
            <a:srgbClr val="A4A3A4"/>
          </p15:clr>
        </p15:guide>
        <p15:guide id="9" orient="horz" pos="3952">
          <p15:clr>
            <a:srgbClr val="A4A3A4"/>
          </p15:clr>
        </p15:guide>
        <p15:guide id="10" pos="6471">
          <p15:clr>
            <a:srgbClr val="A4A3A4"/>
          </p15:clr>
        </p15:guide>
        <p15:guide id="11" orient="horz" pos="913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pos="3952" orient="horz"/>
        <p:guide pos="6471"/>
        <p:guide pos="913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6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itterLight-regular.fntdata"/><Relationship Id="rId14" Type="http://schemas.openxmlformats.org/officeDocument/2006/relationships/slide" Target="slides/slide9.xml"/><Relationship Id="rId17" Type="http://schemas.openxmlformats.org/officeDocument/2006/relationships/font" Target="fonts/BitterLight-italic.fntdata"/><Relationship Id="rId16" Type="http://schemas.openxmlformats.org/officeDocument/2006/relationships/font" Target="fonts/BitterLigh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regular.fntdata"/><Relationship Id="rId6" Type="http://schemas.openxmlformats.org/officeDocument/2006/relationships/slide" Target="slides/slide1.xml"/><Relationship Id="rId18" Type="http://schemas.openxmlformats.org/officeDocument/2006/relationships/font" Target="fonts/Bitter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cc57b43cc_3_4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35cc57b43cc_3_4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cc57b43cc_3_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35cc57b43cc_3_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cc57b43cc_3_5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35cc57b43cc_3_5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ec6cd9e8c_4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g35ec6cd9e8c_4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cc57b43cc_4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35cc57b43cc_4_243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cc57b43cc_4_3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g35cc57b43cc_4_3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circle with white text&#10;&#10;Description automatically generated with low confidence"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p2"/>
          <p:cNvSpPr txBox="1"/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b="0" i="0" sz="4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4" type="body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25" name="Google Shape;12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1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" name="Google Shape;127;p11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" name="Google Shape;128;p11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" name="Google Shape;129;p11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11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1" name="Google Shape;131;p11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1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1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11"/>
          <p:cNvSpPr txBox="1"/>
          <p:nvPr>
            <p:ph idx="4" type="body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11"/>
          <p:cNvSpPr txBox="1"/>
          <p:nvPr>
            <p:ph idx="5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37" name="Google Shape;13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1" name="Google Shape;141;p1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" name="Google Shape;142;p1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3" name="Google Shape;143;p12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12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12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12"/>
          <p:cNvSpPr txBox="1"/>
          <p:nvPr>
            <p:ph idx="4" type="body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12"/>
          <p:cNvSpPr txBox="1"/>
          <p:nvPr>
            <p:ph idx="5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12"/>
          <p:cNvSpPr txBox="1"/>
          <p:nvPr>
            <p:ph idx="6" type="body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0" name="Google Shape;15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1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" name="Google Shape;152;p1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" name="Google Shape;153;p1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1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1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6" name="Google Shape;156;p13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13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13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13"/>
          <p:cNvSpPr txBox="1"/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3"/>
          <p:cNvSpPr txBox="1"/>
          <p:nvPr>
            <p:ph idx="4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13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3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3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3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3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3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3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3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3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3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3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3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82" name="Google Shape;1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14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4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14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6" name="Google Shape;186;p14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" name="Google Shape;187;p14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8" name="Google Shape;188;p14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14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14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6" name="Google Shape;2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" name="Google Shape;30;p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" name="Google Shape;32;p3"/>
          <p:cNvSpPr/>
          <p:nvPr>
            <p:ph idx="2" type="pic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3" name="Google Shape;33;p3"/>
          <p:cNvSpPr txBox="1"/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" type="body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42" name="Google Shape;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43;p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" name="Google Shape;46;p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" name="Google Shape;48;p5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3" type="body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4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" name="Google Shape;56;p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" name="Google Shape;57;p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" name="Google Shape;58;p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" name="Google Shape;60;p6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3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4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5" type="body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b="0" i="0" sz="3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6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2">
  <p:cSld name="1_Текст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68" name="Google Shape;6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" name="Google Shape;70;p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" name="Google Shape;71;p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" name="Google Shape;72;p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p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" name="Google Shape;74;p7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"/>
          <p:cNvSpPr txBox="1"/>
          <p:nvPr>
            <p:ph idx="3" type="body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7"/>
          <p:cNvSpPr txBox="1"/>
          <p:nvPr>
            <p:ph idx="4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80" name="Google Shape;8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" name="Google Shape;82;p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" name="Google Shape;83;p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" name="Google Shape;84;p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Google Shape;85;p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" name="Google Shape;86;p8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8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8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8"/>
          <p:cNvSpPr txBox="1"/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4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8"/>
          <p:cNvSpPr txBox="1"/>
          <p:nvPr>
            <p:ph idx="5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8"/>
          <p:cNvSpPr/>
          <p:nvPr>
            <p:ph idx="6" type="chart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94" name="Google Shape;9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" name="Google Shape;97;p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p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" name="Google Shape;99;p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" name="Google Shape;100;p9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9"/>
          <p:cNvSpPr txBox="1"/>
          <p:nvPr>
            <p:ph idx="4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9"/>
          <p:cNvSpPr/>
          <p:nvPr>
            <p:ph idx="5" type="chart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9"/>
          <p:cNvSpPr txBox="1"/>
          <p:nvPr>
            <p:ph idx="6" type="body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9"/>
          <p:cNvSpPr txBox="1"/>
          <p:nvPr>
            <p:ph idx="7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08" name="Google Shape;10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1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" name="Google Shape;111;p1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" name="Google Shape;112;p1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1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" name="Google Shape;114;p10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0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0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0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0"/>
          <p:cNvSpPr txBox="1"/>
          <p:nvPr>
            <p:ph idx="4" type="body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0"/>
          <p:cNvSpPr txBox="1"/>
          <p:nvPr>
            <p:ph idx="5" type="body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0"/>
          <p:cNvSpPr txBox="1"/>
          <p:nvPr>
            <p:ph idx="6" type="body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0"/>
          <p:cNvSpPr txBox="1"/>
          <p:nvPr>
            <p:ph idx="7" type="body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0"/>
          <p:cNvSpPr txBox="1"/>
          <p:nvPr>
            <p:ph idx="8" type="body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0"/>
          <p:cNvSpPr txBox="1"/>
          <p:nvPr>
            <p:ph idx="9" type="body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6.png"/><Relationship Id="rId13" Type="http://schemas.openxmlformats.org/officeDocument/2006/relationships/image" Target="../media/image21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5.png"/><Relationship Id="rId9" Type="http://schemas.openxmlformats.org/officeDocument/2006/relationships/image" Target="../media/image11.png"/><Relationship Id="rId15" Type="http://schemas.openxmlformats.org/officeDocument/2006/relationships/image" Target="../media/image15.png"/><Relationship Id="rId14" Type="http://schemas.openxmlformats.org/officeDocument/2006/relationships/image" Target="../media/image24.png"/><Relationship Id="rId16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Relationship Id="rId4" Type="http://schemas.openxmlformats.org/officeDocument/2006/relationships/image" Target="../media/image33.png"/><Relationship Id="rId5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27.png"/><Relationship Id="rId7" Type="http://schemas.openxmlformats.org/officeDocument/2006/relationships/image" Target="../media/image19.png"/><Relationship Id="rId8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hyperlink" Target="https://docs.google.com/document/d/1icVwNyYwcDMiro-ss_T5YkxhhSE5qYyyC5RsoIbyU3g/edit?usp=shar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ime.graphics/ru/" TargetMode="External"/><Relationship Id="rId4" Type="http://schemas.openxmlformats.org/officeDocument/2006/relationships/hyperlink" Target="https://www.timetoast.com/" TargetMode="External"/><Relationship Id="rId9" Type="http://schemas.openxmlformats.org/officeDocument/2006/relationships/hyperlink" Target="https://miro.com/welcomeonboard/WVhHZzI1ZzhFMzdxRDlLWWdPeWttMU5YcUFHZkVoTFE5SGxMNjdNcHpQcW1TMTlWZzhTSSt4MDdrQmRWT05DTTZUUDJsTEpaYjNDYzh2SEVVWk5qZUhzK0RYSldQUkhlaytUU2thN2l1cDdvUlNuWW1jSmh4aFE2cEdGSjVaQktBS2NFMDFkcUNFSnM0d3FEN050ekl3PT0hdjE=?share_link_id=561899360120" TargetMode="External"/><Relationship Id="rId5" Type="http://schemas.openxmlformats.org/officeDocument/2006/relationships/hyperlink" Target="https://www.preceden.com/" TargetMode="External"/><Relationship Id="rId6" Type="http://schemas.openxmlformats.org/officeDocument/2006/relationships/hyperlink" Target="https://www.chronoflocalendar.com/" TargetMode="External"/><Relationship Id="rId7" Type="http://schemas.openxmlformats.org/officeDocument/2006/relationships/hyperlink" Target="https://drive.google.com/file/d/1wNh17zUpDib09mBobnCmSmOGdIhemt11/view?usp=sharing" TargetMode="External"/><Relationship Id="rId8" Type="http://schemas.openxmlformats.org/officeDocument/2006/relationships/hyperlink" Target="https://drive.google.com/drive/my-drive?hl=ru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/>
          <p:nvPr>
            <p:ph type="title"/>
          </p:nvPr>
        </p:nvSpPr>
        <p:spPr>
          <a:xfrm>
            <a:off x="1120817" y="2499407"/>
            <a:ext cx="8445300" cy="19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0E2D69"/>
                </a:solidFill>
              </a:rPr>
              <a:t>Разработка сайта для создания таймлайнов</a:t>
            </a:r>
            <a:endParaRPr sz="3200"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4300"/>
              <a:buNone/>
            </a:pPr>
            <a:r>
              <a:rPr lang="ru-RU" sz="1600"/>
              <a:t>Клиентская часть</a:t>
            </a:r>
            <a:endParaRPr sz="2800"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</a:pPr>
            <a:r>
              <a:t/>
            </a:r>
            <a:endParaRPr sz="3200"/>
          </a:p>
        </p:txBody>
      </p:sp>
      <p:sp>
        <p:nvSpPr>
          <p:cNvPr id="197" name="Google Shape;197;p16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/>
              <a:t>Факультет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/>
              <a:t>Компьютерных наук</a:t>
            </a:r>
            <a:endParaRPr/>
          </a:p>
        </p:txBody>
      </p:sp>
      <p:sp>
        <p:nvSpPr>
          <p:cNvPr id="198" name="Google Shape;198;p16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Программная инженерия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 3 курс</a:t>
            </a:r>
            <a:endParaRPr/>
          </a:p>
        </p:txBody>
      </p:sp>
      <p:sp>
        <p:nvSpPr>
          <p:cNvPr id="199" name="Google Shape;199;p16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Москва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2025</a:t>
            </a:r>
            <a:endParaRPr/>
          </a:p>
        </p:txBody>
      </p:sp>
      <p:sp>
        <p:nvSpPr>
          <p:cNvPr id="200" name="Google Shape;200;p16"/>
          <p:cNvSpPr txBox="1"/>
          <p:nvPr>
            <p:ph idx="4" type="body"/>
          </p:nvPr>
        </p:nvSpPr>
        <p:spPr>
          <a:xfrm>
            <a:off x="1055400" y="4123050"/>
            <a:ext cx="40476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/>
              <a:t>Выполнил студент 3 курса: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/>
              <a:t>	Куватов Марсель Викторович БПИ224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/>
              <a:t>	</a:t>
            </a:r>
            <a:endParaRPr/>
          </a:p>
        </p:txBody>
      </p:sp>
      <p:sp>
        <p:nvSpPr>
          <p:cNvPr id="201" name="Google Shape;201;p16"/>
          <p:cNvSpPr txBox="1"/>
          <p:nvPr/>
        </p:nvSpPr>
        <p:spPr>
          <a:xfrm>
            <a:off x="1178817" y="3470261"/>
            <a:ext cx="23772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Командный программный проект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6"/>
          <p:cNvSpPr txBox="1"/>
          <p:nvPr/>
        </p:nvSpPr>
        <p:spPr>
          <a:xfrm>
            <a:off x="7822957" y="4496457"/>
            <a:ext cx="3917400" cy="10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ru-RU" sz="1600" u="none" cap="none" strike="noStrike">
                <a:solidFill>
                  <a:srgbClr val="0F2C68"/>
                </a:solidFill>
              </a:rPr>
              <a:t>Научный руководитель:</a:t>
            </a:r>
            <a:endParaRPr i="0" sz="1600" u="none" cap="none" strike="noStrike">
              <a:solidFill>
                <a:srgbClr val="0F2C68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200">
                <a:solidFill>
                  <a:srgbClr val="0E2D69"/>
                </a:solidFill>
              </a:rPr>
              <a:t>Приглашенный преподаватель</a:t>
            </a:r>
            <a:endParaRPr sz="1200"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E2D69"/>
                </a:solidFill>
              </a:rPr>
              <a:t>Школы востоковедения, ФМЭиМП, </a:t>
            </a:r>
            <a:endParaRPr sz="1200">
              <a:solidFill>
                <a:srgbClr val="0E2D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200">
                <a:solidFill>
                  <a:srgbClr val="0E2D69"/>
                </a:solidFill>
              </a:rPr>
              <a:t>НИУ ВШЭ</a:t>
            </a:r>
            <a:br>
              <a:rPr i="0" lang="ru-RU" sz="1600" u="none" cap="none" strike="noStrike">
                <a:solidFill>
                  <a:srgbClr val="0F2C68"/>
                </a:solidFill>
              </a:rPr>
            </a:br>
            <a:r>
              <a:rPr lang="ru-RU" sz="1600">
                <a:solidFill>
                  <a:srgbClr val="0E2D69"/>
                </a:solidFill>
              </a:rPr>
              <a:t>Орлов Илья Александрович</a:t>
            </a:r>
            <a:endParaRPr sz="1600">
              <a:solidFill>
                <a:srgbClr val="0E2D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F2C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2150" y="905438"/>
            <a:ext cx="1494225" cy="99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6"/>
          <p:cNvSpPr txBox="1"/>
          <p:nvPr>
            <p:ph idx="4" type="body"/>
          </p:nvPr>
        </p:nvSpPr>
        <p:spPr>
          <a:xfrm>
            <a:off x="1089300" y="5086700"/>
            <a:ext cx="3181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/>
              <a:t>Сокомандник: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/>
              <a:t>	Куватов Т.В. БПИ224     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/>
              <a:t>	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/>
          <p:nvPr>
            <p:ph idx="3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ОП «Программная инженерия»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0" name="Google Shape;210;p17"/>
          <p:cNvSpPr txBox="1"/>
          <p:nvPr>
            <p:ph idx="4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Сайт для создания таймлайнов</a:t>
            </a:r>
            <a:endParaRPr/>
          </a:p>
        </p:txBody>
      </p:sp>
      <p:sp>
        <p:nvSpPr>
          <p:cNvPr id="211" name="Google Shape;211;p17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Технологический стек</a:t>
            </a:r>
            <a:endParaRPr/>
          </a:p>
        </p:txBody>
      </p:sp>
      <p:sp>
        <p:nvSpPr>
          <p:cNvPr id="212" name="Google Shape;212;p17"/>
          <p:cNvSpPr txBox="1"/>
          <p:nvPr/>
        </p:nvSpPr>
        <p:spPr>
          <a:xfrm>
            <a:off x="-1231283" y="1055137"/>
            <a:ext cx="9681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Технологический стек</a:t>
            </a:r>
            <a:endParaRPr sz="700"/>
          </a:p>
        </p:txBody>
      </p:sp>
      <p:pic>
        <p:nvPicPr>
          <p:cNvPr id="213" name="Google Shape;2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9638" y="1670725"/>
            <a:ext cx="2005748" cy="200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6823" y="3925125"/>
            <a:ext cx="2562350" cy="14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8813" y="3330488"/>
            <a:ext cx="1598925" cy="15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2049" y="4256450"/>
            <a:ext cx="2390074" cy="239007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7"/>
          <p:cNvSpPr txBox="1"/>
          <p:nvPr/>
        </p:nvSpPr>
        <p:spPr>
          <a:xfrm>
            <a:off x="9861850" y="5161900"/>
            <a:ext cx="20700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 Design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53175" y="5120225"/>
            <a:ext cx="2592600" cy="145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5288" y="3019200"/>
            <a:ext cx="2523964" cy="145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4050" y="2337926"/>
            <a:ext cx="2592602" cy="38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655250" y="2846566"/>
            <a:ext cx="3411201" cy="191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39792" y="1643900"/>
            <a:ext cx="2310221" cy="149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384350" y="1612400"/>
            <a:ext cx="2464400" cy="4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853850" y="3396812"/>
            <a:ext cx="1150425" cy="113412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7"/>
          <p:cNvSpPr txBox="1"/>
          <p:nvPr/>
        </p:nvSpPr>
        <p:spPr>
          <a:xfrm>
            <a:off x="8063475" y="4424000"/>
            <a:ext cx="9408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77625" y="4596000"/>
            <a:ext cx="1874400" cy="10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04263" y="2476263"/>
            <a:ext cx="241935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343100" y="5517501"/>
            <a:ext cx="1116073" cy="955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 txBox="1"/>
          <p:nvPr>
            <p:ph idx="3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ОП «Программная инженерия»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4" name="Google Shape;234;p18"/>
          <p:cNvSpPr txBox="1"/>
          <p:nvPr>
            <p:ph idx="4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Сайт для создания таймлайнов</a:t>
            </a:r>
            <a:endParaRPr/>
          </a:p>
        </p:txBody>
      </p:sp>
      <p:sp>
        <p:nvSpPr>
          <p:cNvPr id="235" name="Google Shape;235;p18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Структура организации компонент</a:t>
            </a:r>
            <a:endParaRPr/>
          </a:p>
        </p:txBody>
      </p:sp>
      <p:sp>
        <p:nvSpPr>
          <p:cNvPr id="236" name="Google Shape;236;p18"/>
          <p:cNvSpPr txBox="1"/>
          <p:nvPr/>
        </p:nvSpPr>
        <p:spPr>
          <a:xfrm>
            <a:off x="515942" y="1121000"/>
            <a:ext cx="9681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Структура организации проекта</a:t>
            </a:r>
            <a:endParaRPr sz="700"/>
          </a:p>
        </p:txBody>
      </p:sp>
      <p:pic>
        <p:nvPicPr>
          <p:cNvPr id="237" name="Google Shape;2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900" y="1736594"/>
            <a:ext cx="2625500" cy="4841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8350" y="1736598"/>
            <a:ext cx="4306075" cy="3078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9849" y="1736612"/>
            <a:ext cx="4306075" cy="231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/>
          <p:nvPr>
            <p:ph idx="3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ОП «Программная инженерия»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5" name="Google Shape;245;p19"/>
          <p:cNvSpPr txBox="1"/>
          <p:nvPr>
            <p:ph idx="4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Сайт для создания таймлайнов</a:t>
            </a:r>
            <a:endParaRPr/>
          </a:p>
        </p:txBody>
      </p:sp>
      <p:sp>
        <p:nvSpPr>
          <p:cNvPr id="246" name="Google Shape;246;p19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Функционал</a:t>
            </a:r>
            <a:endParaRPr/>
          </a:p>
        </p:txBody>
      </p:sp>
      <p:sp>
        <p:nvSpPr>
          <p:cNvPr id="247" name="Google Shape;247;p19"/>
          <p:cNvSpPr txBox="1"/>
          <p:nvPr/>
        </p:nvSpPr>
        <p:spPr>
          <a:xfrm>
            <a:off x="78525" y="1118025"/>
            <a:ext cx="1173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spAutoFit/>
          </a:bodyPr>
          <a:lstStyle/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Алгоритм отображения событий и работы канваса </a:t>
            </a:r>
            <a:endParaRPr sz="3000"/>
          </a:p>
        </p:txBody>
      </p:sp>
      <p:pic>
        <p:nvPicPr>
          <p:cNvPr id="248" name="Google Shape;2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000" y="1749325"/>
            <a:ext cx="8799739" cy="45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"/>
          <p:cNvSpPr txBox="1"/>
          <p:nvPr>
            <p:ph idx="3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ОП «Программная инженерия»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4" name="Google Shape;254;p20"/>
          <p:cNvSpPr txBox="1"/>
          <p:nvPr>
            <p:ph idx="4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/>
              <a:t>Сайт для создания таймлайнов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55" name="Google Shape;255;p20"/>
          <p:cNvSpPr txBox="1"/>
          <p:nvPr>
            <p:ph idx="5" type="body"/>
          </p:nvPr>
        </p:nvSpPr>
        <p:spPr>
          <a:xfrm>
            <a:off x="6259904" y="548725"/>
            <a:ext cx="32121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/>
              <a:t>Диаграмма последовательности. Сценарий добавления события.</a:t>
            </a:r>
            <a:endParaRPr/>
          </a:p>
        </p:txBody>
      </p:sp>
      <p:pic>
        <p:nvPicPr>
          <p:cNvPr id="256" name="Google Shape;25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350" y="1021150"/>
            <a:ext cx="9935299" cy="56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2725" y="735225"/>
            <a:ext cx="285925" cy="2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86222" y="613137"/>
            <a:ext cx="367005" cy="40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46922" y="735222"/>
            <a:ext cx="285925" cy="2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0501" y="719049"/>
            <a:ext cx="636525" cy="31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49700" y="861510"/>
            <a:ext cx="415799" cy="31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17025" y="956692"/>
            <a:ext cx="228650" cy="2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78500" y="956692"/>
            <a:ext cx="228650" cy="2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06125" y="956692"/>
            <a:ext cx="228650" cy="2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20246" y="903239"/>
            <a:ext cx="228650" cy="2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99977" y="903618"/>
            <a:ext cx="228650" cy="227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 txBox="1"/>
          <p:nvPr/>
        </p:nvSpPr>
        <p:spPr>
          <a:xfrm>
            <a:off x="0" y="1842975"/>
            <a:ext cx="12192000" cy="19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Демонстрация </a:t>
            </a:r>
            <a:r>
              <a:rPr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сайта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/>
          <p:nvPr/>
        </p:nvSpPr>
        <p:spPr>
          <a:xfrm>
            <a:off x="3854614" y="2157725"/>
            <a:ext cx="1848900" cy="2691600"/>
          </a:xfrm>
          <a:prstGeom prst="round2SameRect">
            <a:avLst>
              <a:gd fmla="val 22015" name="adj1"/>
              <a:gd fmla="val 0" name="adj2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277" name="Google Shape;277;p22"/>
          <p:cNvSpPr/>
          <p:nvPr/>
        </p:nvSpPr>
        <p:spPr>
          <a:xfrm>
            <a:off x="8226034" y="2140194"/>
            <a:ext cx="1848900" cy="2691600"/>
          </a:xfrm>
          <a:prstGeom prst="round2SameRect">
            <a:avLst>
              <a:gd fmla="val 22015" name="adj1"/>
              <a:gd fmla="val 0" name="adj2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290201" y="6228325"/>
            <a:ext cx="11614184" cy="70788"/>
          </a:xfrm>
          <a:custGeom>
            <a:rect b="b" l="l" r="r" t="t"/>
            <a:pathLst>
              <a:path extrusionOk="0" h="78" w="15916">
                <a:moveTo>
                  <a:pt x="15876" y="77"/>
                </a:moveTo>
                <a:lnTo>
                  <a:pt x="38" y="77"/>
                </a:lnTo>
                <a:cubicBezTo>
                  <a:pt x="17" y="77"/>
                  <a:pt x="0" y="60"/>
                  <a:pt x="0" y="38"/>
                </a:cubicBezTo>
                <a:cubicBezTo>
                  <a:pt x="0" y="17"/>
                  <a:pt x="17" y="0"/>
                  <a:pt x="38" y="0"/>
                </a:cubicBezTo>
                <a:lnTo>
                  <a:pt x="15876" y="0"/>
                </a:lnTo>
                <a:cubicBezTo>
                  <a:pt x="15897" y="0"/>
                  <a:pt x="15915" y="17"/>
                  <a:pt x="15915" y="38"/>
                </a:cubicBezTo>
                <a:cubicBezTo>
                  <a:pt x="15915" y="60"/>
                  <a:pt x="15897" y="77"/>
                  <a:pt x="15876" y="77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279" name="Google Shape;279;p22"/>
          <p:cNvSpPr/>
          <p:nvPr/>
        </p:nvSpPr>
        <p:spPr>
          <a:xfrm>
            <a:off x="3693903" y="4849318"/>
            <a:ext cx="2170271" cy="565783"/>
          </a:xfrm>
          <a:custGeom>
            <a:rect b="b" l="l" r="r" t="t"/>
            <a:pathLst>
              <a:path extrusionOk="0" h="906" w="3484">
                <a:moveTo>
                  <a:pt x="3267" y="0"/>
                </a:moveTo>
                <a:lnTo>
                  <a:pt x="3225" y="0"/>
                </a:lnTo>
                <a:lnTo>
                  <a:pt x="259" y="0"/>
                </a:lnTo>
                <a:lnTo>
                  <a:pt x="217" y="0"/>
                </a:lnTo>
                <a:cubicBezTo>
                  <a:pt x="98" y="0"/>
                  <a:pt x="0" y="98"/>
                  <a:pt x="0" y="216"/>
                </a:cubicBezTo>
                <a:lnTo>
                  <a:pt x="0" y="691"/>
                </a:lnTo>
                <a:cubicBezTo>
                  <a:pt x="0" y="810"/>
                  <a:pt x="98" y="907"/>
                  <a:pt x="217" y="907"/>
                </a:cubicBezTo>
                <a:lnTo>
                  <a:pt x="264" y="907"/>
                </a:lnTo>
                <a:lnTo>
                  <a:pt x="3220" y="907"/>
                </a:lnTo>
                <a:lnTo>
                  <a:pt x="3267" y="907"/>
                </a:lnTo>
                <a:cubicBezTo>
                  <a:pt x="3386" y="907"/>
                  <a:pt x="3484" y="810"/>
                  <a:pt x="3484" y="691"/>
                </a:cubicBezTo>
                <a:lnTo>
                  <a:pt x="3484" y="216"/>
                </a:lnTo>
                <a:cubicBezTo>
                  <a:pt x="3484" y="98"/>
                  <a:pt x="3386" y="0"/>
                  <a:pt x="3267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280" name="Google Shape;280;p22"/>
          <p:cNvSpPr/>
          <p:nvPr/>
        </p:nvSpPr>
        <p:spPr>
          <a:xfrm>
            <a:off x="3853240" y="5415101"/>
            <a:ext cx="950526" cy="439444"/>
          </a:xfrm>
          <a:custGeom>
            <a:rect b="b" l="l" r="r" t="t"/>
            <a:pathLst>
              <a:path extrusionOk="0" h="706" w="1526">
                <a:moveTo>
                  <a:pt x="0" y="0"/>
                </a:moveTo>
                <a:lnTo>
                  <a:pt x="1525" y="705"/>
                </a:lnTo>
                <a:lnTo>
                  <a:pt x="1525" y="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3853240" y="5415101"/>
            <a:ext cx="950526" cy="439444"/>
          </a:xfrm>
          <a:custGeom>
            <a:rect b="b" l="l" r="r" t="t"/>
            <a:pathLst>
              <a:path extrusionOk="0" h="706" w="1526">
                <a:moveTo>
                  <a:pt x="0" y="0"/>
                </a:moveTo>
                <a:lnTo>
                  <a:pt x="1525" y="705"/>
                </a:lnTo>
                <a:lnTo>
                  <a:pt x="1525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780"/>
            </a:srgbClr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4592249" y="6095275"/>
            <a:ext cx="357134" cy="357048"/>
          </a:xfrm>
          <a:custGeom>
            <a:rect b="b" l="l" r="r" t="t"/>
            <a:pathLst>
              <a:path extrusionOk="0" h="572" w="572">
                <a:moveTo>
                  <a:pt x="571" y="286"/>
                </a:moveTo>
                <a:lnTo>
                  <a:pt x="571" y="286"/>
                </a:lnTo>
                <a:cubicBezTo>
                  <a:pt x="571" y="444"/>
                  <a:pt x="443" y="571"/>
                  <a:pt x="285" y="571"/>
                </a:cubicBezTo>
                <a:cubicBezTo>
                  <a:pt x="128" y="571"/>
                  <a:pt x="0" y="444"/>
                  <a:pt x="0" y="286"/>
                </a:cubicBezTo>
                <a:cubicBezTo>
                  <a:pt x="0" y="128"/>
                  <a:pt x="128" y="0"/>
                  <a:pt x="285" y="0"/>
                </a:cubicBezTo>
                <a:cubicBezTo>
                  <a:pt x="443" y="0"/>
                  <a:pt x="571" y="128"/>
                  <a:pt x="571" y="286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4656808" y="6159818"/>
            <a:ext cx="228017" cy="227960"/>
          </a:xfrm>
          <a:custGeom>
            <a:rect b="b" l="l" r="r" t="t"/>
            <a:pathLst>
              <a:path extrusionOk="0" h="368" w="368">
                <a:moveTo>
                  <a:pt x="367" y="184"/>
                </a:moveTo>
                <a:lnTo>
                  <a:pt x="367" y="184"/>
                </a:lnTo>
                <a:cubicBezTo>
                  <a:pt x="367" y="285"/>
                  <a:pt x="284" y="367"/>
                  <a:pt x="183" y="367"/>
                </a:cubicBezTo>
                <a:cubicBezTo>
                  <a:pt x="82" y="367"/>
                  <a:pt x="0" y="285"/>
                  <a:pt x="0" y="184"/>
                </a:cubicBezTo>
                <a:cubicBezTo>
                  <a:pt x="0" y="82"/>
                  <a:pt x="82" y="0"/>
                  <a:pt x="183" y="0"/>
                </a:cubicBezTo>
                <a:cubicBezTo>
                  <a:pt x="284" y="0"/>
                  <a:pt x="367" y="82"/>
                  <a:pt x="367" y="18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284" name="Google Shape;284;p22"/>
          <p:cNvSpPr txBox="1"/>
          <p:nvPr/>
        </p:nvSpPr>
        <p:spPr>
          <a:xfrm>
            <a:off x="3756075" y="4814372"/>
            <a:ext cx="2031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Реестр таймлайнов</a:t>
            </a:r>
            <a:r>
              <a:rPr b="1" lang="ru-RU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22"/>
          <p:cNvSpPr txBox="1"/>
          <p:nvPr/>
        </p:nvSpPr>
        <p:spPr>
          <a:xfrm>
            <a:off x="3955350" y="2320644"/>
            <a:ext cx="16611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spAutoFit/>
          </a:bodyPr>
          <a:lstStyle/>
          <a:p>
            <a:pPr indent="-1905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rgbClr val="020202"/>
                </a:solidFill>
                <a:latin typeface="Montserrat"/>
                <a:ea typeface="Montserrat"/>
                <a:cs typeface="Montserrat"/>
                <a:sym typeface="Montserrat"/>
              </a:rPr>
              <a:t>выставление общедоступных таймлайнов</a:t>
            </a:r>
            <a:endParaRPr sz="1200">
              <a:solidFill>
                <a:srgbClr val="02020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05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rgbClr val="020202"/>
                </a:solidFill>
                <a:latin typeface="Montserrat"/>
                <a:ea typeface="Montserrat"/>
                <a:cs typeface="Montserrat"/>
                <a:sym typeface="Montserrat"/>
              </a:rPr>
              <a:t>комментарии и оценки к таймлайнам</a:t>
            </a:r>
            <a:endParaRPr sz="1200">
              <a:solidFill>
                <a:srgbClr val="02020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22"/>
          <p:cNvSpPr/>
          <p:nvPr/>
        </p:nvSpPr>
        <p:spPr>
          <a:xfrm>
            <a:off x="1508196" y="4842874"/>
            <a:ext cx="2170271" cy="565783"/>
          </a:xfrm>
          <a:custGeom>
            <a:rect b="b" l="l" r="r" t="t"/>
            <a:pathLst>
              <a:path extrusionOk="0" h="906" w="3484">
                <a:moveTo>
                  <a:pt x="3266" y="0"/>
                </a:moveTo>
                <a:lnTo>
                  <a:pt x="3224" y="0"/>
                </a:lnTo>
                <a:lnTo>
                  <a:pt x="258" y="0"/>
                </a:lnTo>
                <a:lnTo>
                  <a:pt x="216" y="0"/>
                </a:lnTo>
                <a:cubicBezTo>
                  <a:pt x="97" y="0"/>
                  <a:pt x="0" y="98"/>
                  <a:pt x="0" y="216"/>
                </a:cubicBezTo>
                <a:lnTo>
                  <a:pt x="0" y="691"/>
                </a:lnTo>
                <a:cubicBezTo>
                  <a:pt x="0" y="810"/>
                  <a:pt x="97" y="907"/>
                  <a:pt x="216" y="907"/>
                </a:cubicBezTo>
                <a:lnTo>
                  <a:pt x="263" y="907"/>
                </a:lnTo>
                <a:lnTo>
                  <a:pt x="3220" y="907"/>
                </a:lnTo>
                <a:lnTo>
                  <a:pt x="3266" y="907"/>
                </a:lnTo>
                <a:cubicBezTo>
                  <a:pt x="3385" y="907"/>
                  <a:pt x="3483" y="810"/>
                  <a:pt x="3483" y="691"/>
                </a:cubicBezTo>
                <a:lnTo>
                  <a:pt x="3483" y="216"/>
                </a:lnTo>
                <a:cubicBezTo>
                  <a:pt x="3483" y="98"/>
                  <a:pt x="3385" y="0"/>
                  <a:pt x="3266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1667533" y="5408657"/>
            <a:ext cx="950526" cy="439444"/>
          </a:xfrm>
          <a:custGeom>
            <a:rect b="b" l="l" r="r" t="t"/>
            <a:pathLst>
              <a:path extrusionOk="0" h="706" w="1526">
                <a:moveTo>
                  <a:pt x="0" y="0"/>
                </a:moveTo>
                <a:lnTo>
                  <a:pt x="1525" y="705"/>
                </a:lnTo>
                <a:lnTo>
                  <a:pt x="1525" y="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288" name="Google Shape;288;p22"/>
          <p:cNvSpPr/>
          <p:nvPr/>
        </p:nvSpPr>
        <p:spPr>
          <a:xfrm>
            <a:off x="1667533" y="5408657"/>
            <a:ext cx="950526" cy="439444"/>
          </a:xfrm>
          <a:custGeom>
            <a:rect b="b" l="l" r="r" t="t"/>
            <a:pathLst>
              <a:path extrusionOk="0" h="706" w="1526">
                <a:moveTo>
                  <a:pt x="0" y="0"/>
                </a:moveTo>
                <a:lnTo>
                  <a:pt x="1525" y="705"/>
                </a:lnTo>
                <a:lnTo>
                  <a:pt x="1525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780"/>
            </a:srgbClr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289" name="Google Shape;289;p22"/>
          <p:cNvSpPr/>
          <p:nvPr/>
        </p:nvSpPr>
        <p:spPr>
          <a:xfrm>
            <a:off x="2416140" y="6096641"/>
            <a:ext cx="354388" cy="354303"/>
          </a:xfrm>
          <a:custGeom>
            <a:rect b="b" l="l" r="r" t="t"/>
            <a:pathLst>
              <a:path extrusionOk="0" h="571" w="571">
                <a:moveTo>
                  <a:pt x="570" y="285"/>
                </a:moveTo>
                <a:lnTo>
                  <a:pt x="570" y="285"/>
                </a:lnTo>
                <a:cubicBezTo>
                  <a:pt x="570" y="443"/>
                  <a:pt x="443" y="570"/>
                  <a:pt x="285" y="570"/>
                </a:cubicBezTo>
                <a:cubicBezTo>
                  <a:pt x="128" y="570"/>
                  <a:pt x="0" y="443"/>
                  <a:pt x="0" y="285"/>
                </a:cubicBezTo>
                <a:cubicBezTo>
                  <a:pt x="0" y="128"/>
                  <a:pt x="128" y="0"/>
                  <a:pt x="285" y="0"/>
                </a:cubicBezTo>
                <a:cubicBezTo>
                  <a:pt x="443" y="0"/>
                  <a:pt x="570" y="128"/>
                  <a:pt x="570" y="285"/>
                </a:cubicBezTo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290" name="Google Shape;290;p22"/>
          <p:cNvSpPr/>
          <p:nvPr/>
        </p:nvSpPr>
        <p:spPr>
          <a:xfrm>
            <a:off x="2479338" y="6149749"/>
            <a:ext cx="228016" cy="227963"/>
          </a:xfrm>
          <a:custGeom>
            <a:rect b="b" l="l" r="r" t="t"/>
            <a:pathLst>
              <a:path extrusionOk="0" h="368" w="368">
                <a:moveTo>
                  <a:pt x="367" y="183"/>
                </a:moveTo>
                <a:lnTo>
                  <a:pt x="367" y="183"/>
                </a:lnTo>
                <a:cubicBezTo>
                  <a:pt x="367" y="284"/>
                  <a:pt x="285" y="367"/>
                  <a:pt x="184" y="367"/>
                </a:cubicBezTo>
                <a:cubicBezTo>
                  <a:pt x="83" y="367"/>
                  <a:pt x="0" y="284"/>
                  <a:pt x="0" y="183"/>
                </a:cubicBezTo>
                <a:cubicBezTo>
                  <a:pt x="0" y="82"/>
                  <a:pt x="83" y="0"/>
                  <a:pt x="184" y="0"/>
                </a:cubicBezTo>
                <a:cubicBezTo>
                  <a:pt x="285" y="0"/>
                  <a:pt x="367" y="82"/>
                  <a:pt x="367" y="18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291" name="Google Shape;291;p22"/>
          <p:cNvSpPr/>
          <p:nvPr/>
        </p:nvSpPr>
        <p:spPr>
          <a:xfrm>
            <a:off x="1668906" y="2151282"/>
            <a:ext cx="1848900" cy="2691600"/>
          </a:xfrm>
          <a:prstGeom prst="round2SameRect">
            <a:avLst>
              <a:gd fmla="val 22015" name="adj1"/>
              <a:gd fmla="val 0" name="adj2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292" name="Google Shape;292;p22"/>
          <p:cNvSpPr txBox="1"/>
          <p:nvPr/>
        </p:nvSpPr>
        <p:spPr>
          <a:xfrm>
            <a:off x="1615950" y="4803925"/>
            <a:ext cx="1901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Улучшение авторизации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22"/>
          <p:cNvSpPr/>
          <p:nvPr/>
        </p:nvSpPr>
        <p:spPr>
          <a:xfrm>
            <a:off x="8112675" y="4831775"/>
            <a:ext cx="2122923" cy="565799"/>
          </a:xfrm>
          <a:custGeom>
            <a:rect b="b" l="l" r="r" t="t"/>
            <a:pathLst>
              <a:path extrusionOk="0" h="906" w="3484">
                <a:moveTo>
                  <a:pt x="3267" y="0"/>
                </a:moveTo>
                <a:lnTo>
                  <a:pt x="3225" y="0"/>
                </a:lnTo>
                <a:lnTo>
                  <a:pt x="258" y="0"/>
                </a:lnTo>
                <a:lnTo>
                  <a:pt x="217" y="0"/>
                </a:lnTo>
                <a:cubicBezTo>
                  <a:pt x="98" y="0"/>
                  <a:pt x="0" y="98"/>
                  <a:pt x="0" y="216"/>
                </a:cubicBezTo>
                <a:lnTo>
                  <a:pt x="0" y="691"/>
                </a:lnTo>
                <a:cubicBezTo>
                  <a:pt x="0" y="810"/>
                  <a:pt x="98" y="907"/>
                  <a:pt x="217" y="907"/>
                </a:cubicBezTo>
                <a:lnTo>
                  <a:pt x="263" y="907"/>
                </a:lnTo>
                <a:lnTo>
                  <a:pt x="3220" y="907"/>
                </a:lnTo>
                <a:lnTo>
                  <a:pt x="3267" y="907"/>
                </a:lnTo>
                <a:cubicBezTo>
                  <a:pt x="3386" y="907"/>
                  <a:pt x="3483" y="810"/>
                  <a:pt x="3483" y="691"/>
                </a:cubicBezTo>
                <a:lnTo>
                  <a:pt x="3483" y="216"/>
                </a:lnTo>
                <a:cubicBezTo>
                  <a:pt x="3483" y="98"/>
                  <a:pt x="3386" y="0"/>
                  <a:pt x="3267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294" name="Google Shape;294;p22"/>
          <p:cNvSpPr/>
          <p:nvPr/>
        </p:nvSpPr>
        <p:spPr>
          <a:xfrm>
            <a:off x="8221914" y="5397570"/>
            <a:ext cx="950526" cy="439444"/>
          </a:xfrm>
          <a:custGeom>
            <a:rect b="b" l="l" r="r" t="t"/>
            <a:pathLst>
              <a:path extrusionOk="0" h="706" w="1526">
                <a:moveTo>
                  <a:pt x="0" y="0"/>
                </a:moveTo>
                <a:lnTo>
                  <a:pt x="1525" y="705"/>
                </a:lnTo>
                <a:lnTo>
                  <a:pt x="1525" y="0"/>
                </a:lnTo>
                <a:lnTo>
                  <a:pt x="0" y="0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295" name="Google Shape;295;p22"/>
          <p:cNvSpPr/>
          <p:nvPr/>
        </p:nvSpPr>
        <p:spPr>
          <a:xfrm>
            <a:off x="8221914" y="5397570"/>
            <a:ext cx="950526" cy="439444"/>
          </a:xfrm>
          <a:custGeom>
            <a:rect b="b" l="l" r="r" t="t"/>
            <a:pathLst>
              <a:path extrusionOk="0" h="706" w="1526">
                <a:moveTo>
                  <a:pt x="0" y="0"/>
                </a:moveTo>
                <a:lnTo>
                  <a:pt x="1525" y="705"/>
                </a:lnTo>
                <a:lnTo>
                  <a:pt x="1525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780"/>
            </a:srgbClr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296" name="Google Shape;296;p22"/>
          <p:cNvSpPr/>
          <p:nvPr/>
        </p:nvSpPr>
        <p:spPr>
          <a:xfrm>
            <a:off x="8956783" y="6080163"/>
            <a:ext cx="387353" cy="387259"/>
          </a:xfrm>
          <a:custGeom>
            <a:rect b="b" l="l" r="r" t="t"/>
            <a:pathLst>
              <a:path extrusionOk="0" h="622" w="621">
                <a:moveTo>
                  <a:pt x="590" y="364"/>
                </a:moveTo>
                <a:lnTo>
                  <a:pt x="590" y="364"/>
                </a:lnTo>
                <a:cubicBezTo>
                  <a:pt x="561" y="519"/>
                  <a:pt x="411" y="621"/>
                  <a:pt x="256" y="591"/>
                </a:cubicBezTo>
                <a:cubicBezTo>
                  <a:pt x="102" y="561"/>
                  <a:pt x="0" y="412"/>
                  <a:pt x="30" y="257"/>
                </a:cubicBezTo>
                <a:cubicBezTo>
                  <a:pt x="60" y="102"/>
                  <a:pt x="209" y="0"/>
                  <a:pt x="364" y="30"/>
                </a:cubicBezTo>
                <a:cubicBezTo>
                  <a:pt x="519" y="60"/>
                  <a:pt x="620" y="210"/>
                  <a:pt x="590" y="36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297" name="Google Shape;297;p22"/>
          <p:cNvSpPr/>
          <p:nvPr/>
        </p:nvSpPr>
        <p:spPr>
          <a:xfrm>
            <a:off x="9036460" y="6159824"/>
            <a:ext cx="228016" cy="227963"/>
          </a:xfrm>
          <a:custGeom>
            <a:rect b="b" l="l" r="r" t="t"/>
            <a:pathLst>
              <a:path extrusionOk="0" h="368" w="368">
                <a:moveTo>
                  <a:pt x="367" y="183"/>
                </a:moveTo>
                <a:lnTo>
                  <a:pt x="367" y="183"/>
                </a:lnTo>
                <a:cubicBezTo>
                  <a:pt x="367" y="284"/>
                  <a:pt x="285" y="367"/>
                  <a:pt x="183" y="367"/>
                </a:cubicBezTo>
                <a:cubicBezTo>
                  <a:pt x="82" y="367"/>
                  <a:pt x="0" y="284"/>
                  <a:pt x="0" y="183"/>
                </a:cubicBezTo>
                <a:cubicBezTo>
                  <a:pt x="0" y="82"/>
                  <a:pt x="82" y="0"/>
                  <a:pt x="183" y="0"/>
                </a:cubicBezTo>
                <a:cubicBezTo>
                  <a:pt x="285" y="0"/>
                  <a:pt x="367" y="82"/>
                  <a:pt x="367" y="18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298" name="Google Shape;298;p22"/>
          <p:cNvSpPr txBox="1"/>
          <p:nvPr/>
        </p:nvSpPr>
        <p:spPr>
          <a:xfrm>
            <a:off x="8171101" y="4877901"/>
            <a:ext cx="1958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Улучшение процессов ci/cd</a:t>
            </a:r>
            <a:endParaRPr sz="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22"/>
          <p:cNvSpPr txBox="1"/>
          <p:nvPr/>
        </p:nvSpPr>
        <p:spPr>
          <a:xfrm>
            <a:off x="8294725" y="2373875"/>
            <a:ext cx="1748100" cy="16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spAutoFit/>
          </a:bodyPr>
          <a:lstStyle/>
          <a:p>
            <a:pPr indent="-18415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100"/>
              <a:buFont typeface="Montserrat"/>
              <a:buChar char="●"/>
            </a:pPr>
            <a:r>
              <a:rPr lang="ru-RU" sz="1100">
                <a:solidFill>
                  <a:srgbClr val="020202"/>
                </a:solidFill>
                <a:latin typeface="Montserrat"/>
                <a:ea typeface="Montserrat"/>
                <a:cs typeface="Montserrat"/>
                <a:sym typeface="Montserrat"/>
              </a:rPr>
              <a:t>добавление системы “бесшовного” деплоя(например, Blue-Green)</a:t>
            </a:r>
            <a:r>
              <a:rPr lang="ru-RU" sz="1100">
                <a:solidFill>
                  <a:srgbClr val="02020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>
              <a:solidFill>
                <a:srgbClr val="02020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8415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100"/>
              <a:buFont typeface="Montserrat"/>
              <a:buChar char="●"/>
            </a:pPr>
            <a:r>
              <a:rPr lang="ru-RU" sz="1100">
                <a:solidFill>
                  <a:srgbClr val="020202"/>
                </a:solidFill>
                <a:latin typeface="Montserrat"/>
                <a:ea typeface="Montserrat"/>
                <a:cs typeface="Montserrat"/>
                <a:sym typeface="Montserrat"/>
              </a:rPr>
              <a:t>Создание кластера сервисов</a:t>
            </a:r>
            <a:endParaRPr sz="1100">
              <a:solidFill>
                <a:srgbClr val="02020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2020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" name="Google Shape;300;p22"/>
          <p:cNvSpPr txBox="1"/>
          <p:nvPr/>
        </p:nvSpPr>
        <p:spPr>
          <a:xfrm>
            <a:off x="2684310" y="1271429"/>
            <a:ext cx="6823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301" name="Google Shape;301;p22"/>
          <p:cNvSpPr/>
          <p:nvPr/>
        </p:nvSpPr>
        <p:spPr>
          <a:xfrm>
            <a:off x="6040327" y="2151282"/>
            <a:ext cx="1848900" cy="2691600"/>
          </a:xfrm>
          <a:prstGeom prst="round2SameRect">
            <a:avLst>
              <a:gd fmla="val 22015" name="adj1"/>
              <a:gd fmla="val 0" name="adj2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302" name="Google Shape;302;p22"/>
          <p:cNvSpPr/>
          <p:nvPr/>
        </p:nvSpPr>
        <p:spPr>
          <a:xfrm>
            <a:off x="5879625" y="4842875"/>
            <a:ext cx="2200529" cy="565774"/>
          </a:xfrm>
          <a:custGeom>
            <a:rect b="b" l="l" r="r" t="t"/>
            <a:pathLst>
              <a:path extrusionOk="0" h="906" w="3484">
                <a:moveTo>
                  <a:pt x="3267" y="0"/>
                </a:moveTo>
                <a:lnTo>
                  <a:pt x="3225" y="0"/>
                </a:lnTo>
                <a:lnTo>
                  <a:pt x="259" y="0"/>
                </a:lnTo>
                <a:lnTo>
                  <a:pt x="217" y="0"/>
                </a:lnTo>
                <a:cubicBezTo>
                  <a:pt x="98" y="0"/>
                  <a:pt x="0" y="98"/>
                  <a:pt x="0" y="216"/>
                </a:cubicBezTo>
                <a:lnTo>
                  <a:pt x="0" y="691"/>
                </a:lnTo>
                <a:cubicBezTo>
                  <a:pt x="0" y="810"/>
                  <a:pt x="98" y="907"/>
                  <a:pt x="217" y="907"/>
                </a:cubicBezTo>
                <a:lnTo>
                  <a:pt x="264" y="907"/>
                </a:lnTo>
                <a:lnTo>
                  <a:pt x="3220" y="907"/>
                </a:lnTo>
                <a:lnTo>
                  <a:pt x="3267" y="907"/>
                </a:lnTo>
                <a:cubicBezTo>
                  <a:pt x="3386" y="907"/>
                  <a:pt x="3484" y="810"/>
                  <a:pt x="3484" y="691"/>
                </a:cubicBezTo>
                <a:lnTo>
                  <a:pt x="3484" y="216"/>
                </a:lnTo>
                <a:cubicBezTo>
                  <a:pt x="3484" y="98"/>
                  <a:pt x="3386" y="0"/>
                  <a:pt x="3267" y="0"/>
                </a:cubicBezTo>
              </a:path>
            </a:pathLst>
          </a:custGeom>
          <a:solidFill>
            <a:srgbClr val="E066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303" name="Google Shape;303;p22"/>
          <p:cNvSpPr/>
          <p:nvPr/>
        </p:nvSpPr>
        <p:spPr>
          <a:xfrm>
            <a:off x="6038953" y="5408657"/>
            <a:ext cx="950526" cy="439444"/>
          </a:xfrm>
          <a:custGeom>
            <a:rect b="b" l="l" r="r" t="t"/>
            <a:pathLst>
              <a:path extrusionOk="0" h="706" w="1526">
                <a:moveTo>
                  <a:pt x="0" y="0"/>
                </a:moveTo>
                <a:lnTo>
                  <a:pt x="1525" y="705"/>
                </a:lnTo>
                <a:lnTo>
                  <a:pt x="1525" y="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304" name="Google Shape;304;p22"/>
          <p:cNvSpPr/>
          <p:nvPr/>
        </p:nvSpPr>
        <p:spPr>
          <a:xfrm>
            <a:off x="6038953" y="5408657"/>
            <a:ext cx="950526" cy="439444"/>
          </a:xfrm>
          <a:custGeom>
            <a:rect b="b" l="l" r="r" t="t"/>
            <a:pathLst>
              <a:path extrusionOk="0" h="706" w="1526">
                <a:moveTo>
                  <a:pt x="0" y="0"/>
                </a:moveTo>
                <a:lnTo>
                  <a:pt x="1525" y="705"/>
                </a:lnTo>
                <a:lnTo>
                  <a:pt x="1525" y="0"/>
                </a:lnTo>
                <a:lnTo>
                  <a:pt x="0" y="0"/>
                </a:lnTo>
              </a:path>
            </a:pathLst>
          </a:custGeom>
          <a:solidFill>
            <a:srgbClr val="99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305" name="Google Shape;305;p22"/>
          <p:cNvSpPr txBox="1"/>
          <p:nvPr/>
        </p:nvSpPr>
        <p:spPr>
          <a:xfrm>
            <a:off x="5941781" y="4817894"/>
            <a:ext cx="2046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22"/>
          <p:cNvSpPr txBox="1"/>
          <p:nvPr/>
        </p:nvSpPr>
        <p:spPr>
          <a:xfrm>
            <a:off x="6090736" y="2402050"/>
            <a:ext cx="1748100" cy="17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spAutoFit/>
          </a:bodyPr>
          <a:lstStyle/>
          <a:p>
            <a:pPr indent="-1905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rgbClr val="020202"/>
                </a:solidFill>
                <a:latin typeface="Montserrat"/>
                <a:ea typeface="Montserrat"/>
                <a:cs typeface="Montserrat"/>
                <a:sym typeface="Montserrat"/>
              </a:rPr>
              <a:t>дать доступ к проекту через аккаунт</a:t>
            </a:r>
            <a:endParaRPr sz="1200">
              <a:solidFill>
                <a:srgbClr val="02020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05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rgbClr val="020202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возможность прикреплять файлы к событиям</a:t>
            </a:r>
            <a:endParaRPr sz="1200">
              <a:solidFill>
                <a:srgbClr val="02020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2020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22"/>
          <p:cNvSpPr/>
          <p:nvPr/>
        </p:nvSpPr>
        <p:spPr>
          <a:xfrm>
            <a:off x="6799247" y="6037425"/>
            <a:ext cx="387353" cy="387259"/>
          </a:xfrm>
          <a:custGeom>
            <a:rect b="b" l="l" r="r" t="t"/>
            <a:pathLst>
              <a:path extrusionOk="0" h="622" w="621">
                <a:moveTo>
                  <a:pt x="590" y="364"/>
                </a:moveTo>
                <a:lnTo>
                  <a:pt x="590" y="364"/>
                </a:lnTo>
                <a:cubicBezTo>
                  <a:pt x="561" y="519"/>
                  <a:pt x="411" y="621"/>
                  <a:pt x="256" y="591"/>
                </a:cubicBezTo>
                <a:cubicBezTo>
                  <a:pt x="102" y="561"/>
                  <a:pt x="0" y="412"/>
                  <a:pt x="30" y="257"/>
                </a:cubicBezTo>
                <a:cubicBezTo>
                  <a:pt x="60" y="102"/>
                  <a:pt x="209" y="0"/>
                  <a:pt x="364" y="30"/>
                </a:cubicBezTo>
                <a:cubicBezTo>
                  <a:pt x="519" y="60"/>
                  <a:pt x="620" y="210"/>
                  <a:pt x="590" y="36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308" name="Google Shape;308;p22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ОП «Программная инженерия»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2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/>
              <a:t>Сайт для создания таймлайнов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2"/>
          <p:cNvSpPr txBox="1"/>
          <p:nvPr>
            <p:ph idx="3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Возможные направления дальнейшей разработки</a:t>
            </a:r>
            <a:endParaRPr/>
          </a:p>
        </p:txBody>
      </p:sp>
      <p:sp>
        <p:nvSpPr>
          <p:cNvPr id="311" name="Google Shape;311;p22"/>
          <p:cNvSpPr txBox="1"/>
          <p:nvPr/>
        </p:nvSpPr>
        <p:spPr>
          <a:xfrm>
            <a:off x="1740000" y="2402044"/>
            <a:ext cx="16611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spAutoFit/>
          </a:bodyPr>
          <a:lstStyle/>
          <a:p>
            <a:pPr indent="-1905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rgbClr val="020202"/>
                </a:solidFill>
                <a:latin typeface="Montserrat"/>
                <a:ea typeface="Montserrat"/>
                <a:cs typeface="Montserrat"/>
                <a:sym typeface="Montserrat"/>
              </a:rPr>
              <a:t>добавление новых способов авторизации</a:t>
            </a:r>
            <a:endParaRPr sz="1200">
              <a:solidFill>
                <a:srgbClr val="02020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05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rgbClr val="020202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возможность восстановления пароля</a:t>
            </a:r>
            <a:endParaRPr sz="1200">
              <a:solidFill>
                <a:srgbClr val="02020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22"/>
          <p:cNvSpPr txBox="1"/>
          <p:nvPr/>
        </p:nvSpPr>
        <p:spPr>
          <a:xfrm>
            <a:off x="5894288" y="4795288"/>
            <a:ext cx="2170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Добавление новых </a:t>
            </a:r>
            <a:r>
              <a:rPr b="1" lang="ru-RU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функций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22"/>
          <p:cNvSpPr/>
          <p:nvPr/>
        </p:nvSpPr>
        <p:spPr>
          <a:xfrm>
            <a:off x="6878908" y="6117068"/>
            <a:ext cx="228017" cy="227960"/>
          </a:xfrm>
          <a:custGeom>
            <a:rect b="b" l="l" r="r" t="t"/>
            <a:pathLst>
              <a:path extrusionOk="0" h="368" w="368">
                <a:moveTo>
                  <a:pt x="367" y="184"/>
                </a:moveTo>
                <a:lnTo>
                  <a:pt x="367" y="184"/>
                </a:lnTo>
                <a:cubicBezTo>
                  <a:pt x="367" y="285"/>
                  <a:pt x="284" y="367"/>
                  <a:pt x="183" y="367"/>
                </a:cubicBezTo>
                <a:cubicBezTo>
                  <a:pt x="82" y="367"/>
                  <a:pt x="0" y="285"/>
                  <a:pt x="0" y="184"/>
                </a:cubicBezTo>
                <a:cubicBezTo>
                  <a:pt x="0" y="82"/>
                  <a:pt x="82" y="0"/>
                  <a:pt x="183" y="0"/>
                </a:cubicBezTo>
                <a:cubicBezTo>
                  <a:pt x="284" y="0"/>
                  <a:pt x="367" y="82"/>
                  <a:pt x="367" y="184"/>
                </a:cubicBezTo>
              </a:path>
            </a:pathLst>
          </a:custGeom>
          <a:solidFill>
            <a:srgbClr val="98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314" name="Google Shape;314;p22"/>
          <p:cNvSpPr txBox="1"/>
          <p:nvPr>
            <p:ph type="title"/>
          </p:nvPr>
        </p:nvSpPr>
        <p:spPr>
          <a:xfrm>
            <a:off x="515948" y="1196953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None/>
            </a:pPr>
            <a:r>
              <a:rPr lang="ru-RU" sz="3000">
                <a:latin typeface="Montserrat"/>
                <a:ea typeface="Montserrat"/>
                <a:cs typeface="Montserrat"/>
                <a:sym typeface="Montserrat"/>
              </a:rPr>
              <a:t>Возможные направления дальнейшей разработки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3"/>
          <p:cNvSpPr txBox="1"/>
          <p:nvPr>
            <p:ph type="title"/>
          </p:nvPr>
        </p:nvSpPr>
        <p:spPr>
          <a:xfrm>
            <a:off x="515951" y="1106499"/>
            <a:ext cx="88806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700">
                <a:latin typeface="Montserrat"/>
                <a:ea typeface="Montserrat"/>
                <a:cs typeface="Montserrat"/>
                <a:sym typeface="Montserrat"/>
              </a:rPr>
              <a:t>Список использованных источников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23"/>
          <p:cNvSpPr txBox="1"/>
          <p:nvPr>
            <p:ph idx="3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ОП «Программная инженерия»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1" name="Google Shape;321;p23"/>
          <p:cNvSpPr txBox="1"/>
          <p:nvPr>
            <p:ph idx="4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Сайт для создания таймлайнов</a:t>
            </a:r>
            <a:endParaRPr/>
          </a:p>
        </p:txBody>
      </p:sp>
      <p:sp>
        <p:nvSpPr>
          <p:cNvPr id="322" name="Google Shape;322;p23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Список использованных источников</a:t>
            </a:r>
            <a:endParaRPr/>
          </a:p>
        </p:txBody>
      </p:sp>
      <p:sp>
        <p:nvSpPr>
          <p:cNvPr id="323" name="Google Shape;323;p23"/>
          <p:cNvSpPr txBox="1"/>
          <p:nvPr>
            <p:ph idx="1" type="body"/>
          </p:nvPr>
        </p:nvSpPr>
        <p:spPr>
          <a:xfrm>
            <a:off x="515950" y="1560000"/>
            <a:ext cx="9811500" cy="3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133350" lvl="0" marL="5715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AutoNum type="arabicPeriod"/>
            </a:pPr>
            <a:r>
              <a:rPr lang="ru-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Time.Graphics  | Создание ленты времени онлайн// 2025. URL: </a:t>
            </a:r>
            <a:r>
              <a:rPr lang="ru-RU" sz="1200" u="sng">
                <a:solidFill>
                  <a:srgbClr val="47A0A0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https://time.graphics/ru/</a:t>
            </a:r>
            <a:r>
              <a:rPr lang="ru-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(дата обращения: 23.05.2025)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3350" lvl="0" marL="5715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AutoNum type="arabicPeriod"/>
            </a:pPr>
            <a:r>
              <a:rPr lang="ru-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Timetoast | Timeline Maker// 2025. URL: </a:t>
            </a:r>
            <a:r>
              <a:rPr lang="ru-RU" sz="1200" u="sng">
                <a:solidFill>
                  <a:srgbClr val="47A0A0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https://www.timetoast.com/</a:t>
            </a:r>
            <a:r>
              <a:rPr lang="ru-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(дата обращения: 23.05.2025)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3350" lvl="0" marL="5715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AutoNum type="arabicPeriod"/>
            </a:pPr>
            <a:r>
              <a:rPr lang="ru-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Preceden | Timeline Maker// 2025. URL: </a:t>
            </a:r>
            <a:r>
              <a:rPr lang="ru-RU" sz="1200" u="sng">
                <a:solidFill>
                  <a:srgbClr val="47A0A0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https://www.preceden.com/</a:t>
            </a:r>
            <a:r>
              <a:rPr lang="ru-RU" sz="1200">
                <a:solidFill>
                  <a:srgbClr val="47A0A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(дата обращения: 23.05.2025)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3350" lvl="0" marL="5715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AutoNum type="arabicPeriod"/>
            </a:pPr>
            <a:r>
              <a:rPr lang="ru-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ChronoFlo | Online events calendar// 2025. URL: </a:t>
            </a:r>
            <a:r>
              <a:rPr lang="ru-RU" sz="1200" u="sng">
                <a:solidFill>
                  <a:srgbClr val="47A0A0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https://www.chronoflocalendar.com/</a:t>
            </a:r>
            <a:r>
              <a:rPr lang="ru-RU" sz="1200">
                <a:solidFill>
                  <a:srgbClr val="61D2B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(дата обращения: 23.05.2025)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3350" lvl="0" marL="571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"/>
              <a:buAutoNum type="arabicPeriod"/>
            </a:pPr>
            <a:r>
              <a:rPr lang="ru-RU" sz="12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Диаграмма предметной области//2025 URL: </a:t>
            </a:r>
            <a:r>
              <a:rPr lang="ru-RU" sz="1200" u="sng">
                <a:solidFill>
                  <a:srgbClr val="47A0A0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https://drive.google.com/file/d/1wNh17zUpDib09mBobnCmSmOGdIhemt11/view?usp=sharing</a:t>
            </a:r>
            <a:r>
              <a:rPr lang="ru-RU" sz="1200">
                <a:solidFill>
                  <a:srgbClr val="47A0A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solidFill>
                <a:srgbClr val="47A0A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3350" lvl="0" marL="571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"/>
              <a:buAutoNum type="arabicPeriod"/>
            </a:pPr>
            <a:r>
              <a:rPr lang="ru-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Диаграмма сценариев использования //2025. URL:  </a:t>
            </a:r>
            <a:r>
              <a:rPr lang="ru-RU" sz="1400" u="sng">
                <a:solidFill>
                  <a:srgbClr val="47A0A0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https://drive.google.com/drive/my-drive?hl=ru</a:t>
            </a:r>
            <a:r>
              <a:rPr lang="ru-RU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(дата обращения: 23.05.2025).</a:t>
            </a:r>
            <a:r>
              <a:rPr lang="ru-RU" sz="12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3350" lvl="0" marL="571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"/>
              <a:buAutoNum type="arabicPeriod"/>
            </a:pPr>
            <a:r>
              <a:rPr lang="ru-RU" sz="12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Диаграмма потоков данных. Сценарии регистрации и авторизации </a:t>
            </a:r>
            <a:r>
              <a:rPr lang="ru-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//2025. URL: </a:t>
            </a:r>
            <a:r>
              <a:rPr lang="ru-RU" sz="1200" u="sng">
                <a:solidFill>
                  <a:srgbClr val="47A0A0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https://miro.com/welcomeonboard/WVhHZzI1ZzhFMzdxRDlLWWdPeWttMU5YcUFHZkVoTFE5SGxMNjdNcHpQcW1TMTlWZzhTSSt4MDdrQmRWT05DTTZUUDJsTEpaYjNDYzh2SEVVWk5qZUhzK0RYSldQUkhlaytUU2thN2l1cDdvUlNuWW1jSmh4aFE2cEdGSjVaQktBS2NFMDFkcUNFSnM0d3FEN050ekl3PT0hdjE=?share_link_id=561899360120</a:t>
            </a:r>
            <a:r>
              <a:rPr lang="ru-RU" sz="12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(дата обращения: 23.05.2025).</a:t>
            </a:r>
            <a:r>
              <a:rPr lang="ru-RU" sz="12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3350" lvl="0" marL="571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"/>
              <a:buAutoNum type="arabicPeriod"/>
            </a:pPr>
            <a:r>
              <a:rPr lang="ru-RU" sz="12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Схема документоориентированной базы данных(MongoDB) </a:t>
            </a:r>
            <a:r>
              <a:rPr lang="ru-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//2025. URL: </a:t>
            </a:r>
            <a:r>
              <a:rPr lang="ru-RU" sz="1400" u="sng">
                <a:solidFill>
                  <a:srgbClr val="47A0A0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https://docs.google.com/document/d/1icVwNyYwcDMiro-ss_T5YkxhhSE5qYyyC5RsoIbyU3g/edit?usp=sharing</a:t>
            </a:r>
            <a:r>
              <a:rPr lang="ru-RU" sz="1400">
                <a:solidFill>
                  <a:srgbClr val="47A0A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ru-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(дата обращения: 23.05.2025).</a:t>
            </a:r>
            <a:r>
              <a:rPr lang="ru-RU" sz="12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2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200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4"/>
          <p:cNvSpPr txBox="1"/>
          <p:nvPr/>
        </p:nvSpPr>
        <p:spPr>
          <a:xfrm>
            <a:off x="0" y="1842975"/>
            <a:ext cx="12192000" cy="19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Спасибо за внимание!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радостью отвечу на ваши вопросы!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