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6" r:id="rId2"/>
    <p:sldId id="269" r:id="rId3"/>
    <p:sldId id="282" r:id="rId4"/>
    <p:sldId id="274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84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515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967F56A0-D47D-11E9-1EF0-0237F80D0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45973549-18C4-D29C-6BF0-CD5D6E13F2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565DE45A-418F-6782-0E09-E0ADF73B83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73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6FCC58BF-1C40-78D3-7A9E-0BF4FCC0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591ADE7B-EA15-3DCA-46BC-5478E8FAE9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917A512C-A193-AEC6-6849-770164030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18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306DE1DE-302F-0393-0308-E20C628B4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D8665D34-A20B-3AE7-658C-4168A7769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F46C75EB-BF37-CBDE-BDE2-39B34EBE7B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27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F0E7F90C-849C-A9A9-76BE-131D3E910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6ADF892B-3A54-D11A-6178-BE3EC6954B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ACBDFC61-208C-5FB3-743B-0F972BFD9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2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57CC1DB1-93B4-32F3-34DE-60056E42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655DA22C-447A-62B6-90EA-D531CE2C9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361D9CE8-18B7-E8E6-10E9-FDC6C69D7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89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6849991A-787F-12A5-A3AC-DB8234D48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2525D90E-0FB2-F25C-5A8F-FFE95B2539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6C1E5F68-5872-6540-0E4C-0166EE140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23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20320444-4322-DF7D-7753-9777E633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FE0503CB-6EF3-2F66-77A1-487569B0AF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CA023707-6815-A0AA-54A9-1BE102F34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73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A1EECF4D-E8D1-BD9E-B6CE-B0C860BF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83359298-CEB9-B702-4230-61A050397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772AED6E-3777-C907-5D77-CE7DFFA511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180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350F5BFC-CE64-71D4-1EB6-E2E24940C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10d6813f_0_2:notes">
            <a:extLst>
              <a:ext uri="{FF2B5EF4-FFF2-40B4-BE49-F238E27FC236}">
                <a16:creationId xmlns:a16="http://schemas.microsoft.com/office/drawing/2014/main" id="{C1B26835-0BE8-443D-401B-2ED28FB0F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10d6813f_0_2:notes">
            <a:extLst>
              <a:ext uri="{FF2B5EF4-FFF2-40B4-BE49-F238E27FC236}">
                <a16:creationId xmlns:a16="http://schemas.microsoft.com/office/drawing/2014/main" id="{C559D8C7-70A9-E99D-0C6D-5CA151D3CA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07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url.se/libcurl/" TargetMode="External"/><Relationship Id="rId13" Type="http://schemas.openxmlformats.org/officeDocument/2006/relationships/hyperlink" Target="https://stackoverflow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github.com/collectd/collectd/issues/3123" TargetMode="External"/><Relationship Id="rId12" Type="http://schemas.openxmlformats.org/officeDocument/2006/relationships/hyperlink" Target="https://min.io/docs/minio/linux/index.html" TargetMode="External"/><Relationship Id="rId17" Type="http://schemas.openxmlformats.org/officeDocument/2006/relationships/hyperlink" Target="https://github.com/danilabokhanov/collectd_prometheus_parser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github.com/collectd/collectd/pul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collectd/collectd" TargetMode="External"/><Relationship Id="rId11" Type="http://schemas.openxmlformats.org/officeDocument/2006/relationships/hyperlink" Target="https://grafana.com/" TargetMode="External"/><Relationship Id="rId5" Type="http://schemas.openxmlformats.org/officeDocument/2006/relationships/image" Target="../media/image3.emf"/><Relationship Id="rId15" Type="http://schemas.openxmlformats.org/officeDocument/2006/relationships/hyperlink" Target="https://docs.pytest.org/en/stable/" TargetMode="External"/><Relationship Id="rId10" Type="http://schemas.openxmlformats.org/officeDocument/2006/relationships/hyperlink" Target="https://www.gnu.org/software/bison/manual/bison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westes/flex" TargetMode="External"/><Relationship Id="rId14" Type="http://schemas.openxmlformats.org/officeDocument/2006/relationships/hyperlink" Target="https://prometheus.io/docs/instrumenting/exposition_forma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danilabokhanov/collectd_prometheus_parser/blob/main/tests/test_minio.i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collectd/collectd/issues/3123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 txBox="1"/>
          <p:nvPr/>
        </p:nvSpPr>
        <p:spPr>
          <a:xfrm>
            <a:off x="540145" y="152855"/>
            <a:ext cx="6822081" cy="10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b="1">
                <a:latin typeface="Roboto"/>
                <a:ea typeface="Roboto"/>
                <a:cs typeface="Roboto"/>
                <a:sym typeface="Roboto"/>
              </a:rPr>
              <a:t>Проект «Импорт </a:t>
            </a:r>
            <a:r>
              <a:rPr lang="ru-RU" sz="2600" b="1" dirty="0">
                <a:latin typeface="Roboto"/>
                <a:ea typeface="Roboto"/>
                <a:cs typeface="Roboto"/>
                <a:sym typeface="Roboto"/>
              </a:rPr>
              <a:t>данных в формате </a:t>
            </a:r>
            <a:r>
              <a:rPr lang="en-US" sz="2600" b="1" dirty="0">
                <a:latin typeface="Roboto"/>
                <a:ea typeface="Roboto"/>
                <a:cs typeface="Roboto"/>
                <a:sym typeface="Roboto"/>
              </a:rPr>
              <a:t>Prometheus </a:t>
            </a:r>
            <a:r>
              <a:rPr lang="ru-RU" sz="2600" b="1" dirty="0">
                <a:latin typeface="Roboto"/>
                <a:ea typeface="Roboto"/>
                <a:cs typeface="Roboto"/>
                <a:sym typeface="Roboto"/>
              </a:rPr>
              <a:t>для сервера </a:t>
            </a:r>
            <a:r>
              <a:rPr lang="ru-RU" sz="2600" b="1">
                <a:latin typeface="Roboto"/>
                <a:ea typeface="Roboto"/>
                <a:cs typeface="Roboto"/>
                <a:sym typeface="Roboto"/>
              </a:rPr>
              <a:t>мониторинга </a:t>
            </a:r>
            <a:r>
              <a:rPr lang="en-US" sz="2600" b="1">
                <a:latin typeface="Roboto"/>
                <a:ea typeface="Roboto"/>
                <a:cs typeface="Roboto"/>
                <a:sym typeface="Roboto"/>
              </a:rPr>
              <a:t>Collectd</a:t>
            </a:r>
            <a:r>
              <a:rPr lang="ru-RU" sz="2600" b="1">
                <a:latin typeface="Roboto"/>
                <a:ea typeface="Roboto"/>
                <a:cs typeface="Roboto"/>
                <a:sym typeface="Roboto"/>
              </a:rPr>
              <a:t>».</a:t>
            </a:r>
            <a:endParaRPr sz="26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55;p13" descr="Картинки по запросу здание на покровке вшэ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3080"/>
            <a:ext cx="9144000" cy="336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66" y="602411"/>
            <a:ext cx="649225" cy="652273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29AA240F-CA5C-026D-B3F3-8F8C3865994A}"/>
              </a:ext>
            </a:extLst>
          </p:cNvPr>
          <p:cNvSpPr txBox="1"/>
          <p:nvPr/>
        </p:nvSpPr>
        <p:spPr>
          <a:xfrm>
            <a:off x="2311742" y="1037159"/>
            <a:ext cx="6602621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Руководитель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: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Корнилов Матвей Викторович</a:t>
            </a:r>
          </a:p>
          <a:p>
            <a:pPr>
              <a:buSzPts val="2800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Студент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: </a:t>
            </a:r>
            <a:r>
              <a:rPr lang="ru-RU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Боханов Данила Александрович, </a:t>
            </a:r>
            <a:r>
              <a:rPr lang="en-US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3</a:t>
            </a:r>
            <a:r>
              <a:rPr lang="ru-RU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курс ФКН ПМИ</a:t>
            </a:r>
          </a:p>
          <a:p>
            <a:pPr>
              <a:buSzPts val="2800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Тип проекта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: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Программный</a:t>
            </a:r>
          </a:p>
          <a:p>
            <a:pPr>
              <a:buSzPts val="2800"/>
            </a:pPr>
            <a:endParaRPr i="0" u="none" strike="noStrike" cap="none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717B2-B648-CDD8-BA4A-0404D72A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990" y="781255"/>
            <a:ext cx="964885" cy="2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4DFAB37-0A92-375B-FBC8-624752C89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E17CC10-9FB2-1AFA-9971-02B3D6EA77F9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Тесты</a:t>
            </a: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0E754005-01D1-9609-89B8-F762FA919A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43D68EEE-AB9B-D9C1-C89A-90CF1D236AA9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9311E39D-A80C-E0F2-BE99-9D77A4417F7C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D7567-49C1-C4B9-9FE5-DF6978D05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F1E2ED-CCEE-FFB9-F2B8-E127B1419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ADBD1BD-1042-3A85-569C-741D83E30408}"/>
              </a:ext>
            </a:extLst>
          </p:cNvPr>
          <p:cNvSpPr txBox="1"/>
          <p:nvPr/>
        </p:nvSpPr>
        <p:spPr>
          <a:xfrm>
            <a:off x="16883" y="830948"/>
            <a:ext cx="3980351" cy="161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588E42B9-F375-867E-246B-1F05908BFA6C}"/>
              </a:ext>
            </a:extLst>
          </p:cNvPr>
          <p:cNvSpPr txBox="1"/>
          <p:nvPr/>
        </p:nvSpPr>
        <p:spPr>
          <a:xfrm>
            <a:off x="220067" y="852106"/>
            <a:ext cx="3573982" cy="221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Парсер перед интеграцией в Collectd был покрыт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-тестами. Скрипт компиляции парсера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тестирвался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помощью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Pytest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Были учтены следующие случаи: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 из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Exposition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Formats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Примеры, сгенерированные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Minio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-сервером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Краевые случаи (экранирование, метрики с неопределённым значением, список комментариев и т. д.)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Обработка ошибки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токенерезации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Обработка ошибки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парсинга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C4F76-D066-970D-62A6-DA776406062C}"/>
              </a:ext>
            </a:extLst>
          </p:cNvPr>
          <p:cNvSpPr txBox="1"/>
          <p:nvPr/>
        </p:nvSpPr>
        <p:spPr>
          <a:xfrm>
            <a:off x="220067" y="3031795"/>
            <a:ext cx="458506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 плагина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Поднимался Python-сервер генерирующий метрики всех 5ти типов, затем реализованным плагином были считаны данные. В качестве источника вывода использовался плагин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write_prometheus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Использовалось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Minio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высокопроизводительное хранилище объектов. Локально был запущен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Minio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-сервер и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python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-скрипт, периодически удаляющий/добавляющий файлы на данном сервере. Из этого сервера Collectd считывал заданный набор метрик с помощью реализованного плагина. С помощью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Grafana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извлечённые из Collectd метрики визуализировались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7F4EB9-F153-F463-FB99-F6EA7C5DC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564" y="1057738"/>
            <a:ext cx="4248041" cy="18359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FD135D-F92A-D109-AF3A-CDAF377DF690}"/>
              </a:ext>
            </a:extLst>
          </p:cNvPr>
          <p:cNvSpPr txBox="1"/>
          <p:nvPr/>
        </p:nvSpPr>
        <p:spPr>
          <a:xfrm>
            <a:off x="4750496" y="3168744"/>
            <a:ext cx="4385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Плагин работал больше часа, отклонений от ожидаемого поведения выявлено не было. Отсутствие утечек проверялось через </a:t>
            </a:r>
            <a:r>
              <a:rPr lang="ru-RU" sz="1100" dirty="0" err="1"/>
              <a:t>Valgrind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6042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63D985AA-ABA8-3886-B8E5-E4E3074A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90EACFA-601E-3AA7-C753-3F3AD66A0B34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Результаты</a:t>
            </a: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21EF1587-0165-471D-F517-6DED29E8A2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07B7592E-68DC-C6A1-A7B8-58B10AF57B45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F69817D4-436F-26A4-41B7-9708405F9C69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422667-02E1-DA10-363B-F34D59F3D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0B7BDE-C721-63D1-074E-FBA24F436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665E7942-49D6-00A4-8587-CA9CD23533B6}"/>
              </a:ext>
            </a:extLst>
          </p:cNvPr>
          <p:cNvSpPr txBox="1"/>
          <p:nvPr/>
        </p:nvSpPr>
        <p:spPr>
          <a:xfrm>
            <a:off x="16883" y="830948"/>
            <a:ext cx="3980351" cy="161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EA2D0EC1-AB47-CB7D-EE00-1D2A37E9D2B4}"/>
              </a:ext>
            </a:extLst>
          </p:cNvPr>
          <p:cNvSpPr txBox="1"/>
          <p:nvPr/>
        </p:nvSpPr>
        <p:spPr>
          <a:xfrm>
            <a:off x="80549" y="852106"/>
            <a:ext cx="3573982" cy="34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Плагин Имплементирован, протестирован и оформлен в виде отдельного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репозиторий </a:t>
            </a:r>
            <a:r>
              <a:rPr lang="en-US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Collectd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Было пройдено одно ревью от активного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контрибьютера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результатам ревью были внесены следующие правки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/>
              <a:t>Буферы фиксированного размера для парсера и для секретов авторизации были заменены на динамически меняющиеся буферы.</a:t>
            </a:r>
            <a:endParaRPr lang="en-US" sz="11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/>
              <a:t>Стандартные функции аллокации памяти были заменены на безопасные обёртки-аналоги</a:t>
            </a:r>
            <a:endParaRPr lang="en-US" sz="11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/>
              <a:t>Сообщения об ошибках сделаны более подробными </a:t>
            </a:r>
            <a:endParaRPr lang="en-US" sz="11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/>
              <a:t>Устранены избыточные языковые конструкции в </a:t>
            </a:r>
            <a:r>
              <a:rPr lang="ru-RU" sz="1100" dirty="0" err="1"/>
              <a:t>лексере</a:t>
            </a:r>
            <a:r>
              <a:rPr lang="ru-RU" sz="1100" dirty="0"/>
              <a:t> и парсере</a:t>
            </a:r>
            <a:endParaRPr lang="en-US" sz="11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/>
              <a:t>Описание плагина в документации сделано более читаемым 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6D4F5-635B-9F28-9901-BF4D42353A3C}"/>
              </a:ext>
            </a:extLst>
          </p:cNvPr>
          <p:cNvSpPr txBox="1"/>
          <p:nvPr/>
        </p:nvSpPr>
        <p:spPr>
          <a:xfrm>
            <a:off x="3760712" y="944154"/>
            <a:ext cx="4385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Collectd</a:t>
            </a:r>
            <a:r>
              <a:rPr lang="ru-RU" sz="1100" dirty="0"/>
              <a:t> научился считывать </a:t>
            </a:r>
            <a:r>
              <a:rPr lang="en-US" sz="1100" dirty="0"/>
              <a:t>Prometheus-</a:t>
            </a:r>
            <a:r>
              <a:rPr lang="ru-RU" sz="1100" dirty="0"/>
              <a:t>метрики без применения сложного конфига с регулярными выражениями, чего раньше он делать не умел.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Полученное решение совместимо с необходимым перечнем </a:t>
            </a:r>
            <a:r>
              <a:rPr lang="en-US" sz="1100" dirty="0" err="1"/>
              <a:t>unix</a:t>
            </a:r>
            <a:r>
              <a:rPr lang="en-US" sz="1100" dirty="0"/>
              <a:t>-</a:t>
            </a:r>
            <a:r>
              <a:rPr lang="ru-RU" sz="1100" dirty="0"/>
              <a:t>дистрибутивов.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Благодаря код гену код будет легко читать и поддерживать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Перспективы развития – внедрение </a:t>
            </a:r>
            <a:r>
              <a:rPr lang="ru-RU" sz="1100" dirty="0" err="1"/>
              <a:t>алёртов</a:t>
            </a:r>
            <a:r>
              <a:rPr lang="ru-RU" sz="1100" dirty="0"/>
              <a:t> в </a:t>
            </a:r>
            <a:r>
              <a:rPr lang="en-US" sz="1100" dirty="0" err="1"/>
              <a:t>Collectd</a:t>
            </a:r>
            <a:endParaRPr lang="ru-RU" sz="1100" dirty="0"/>
          </a:p>
          <a:p>
            <a:r>
              <a:rPr lang="ru-RU" sz="1100" dirty="0"/>
              <a:t>Проект соответствует первоначальной задумке</a:t>
            </a:r>
            <a:r>
              <a:rPr lang="en-US" sz="1100" dirty="0"/>
              <a:t> </a:t>
            </a:r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B051B-D558-6CAB-3F5D-56841BD32E91}"/>
              </a:ext>
            </a:extLst>
          </p:cNvPr>
          <p:cNvSpPr txBox="1"/>
          <p:nvPr/>
        </p:nvSpPr>
        <p:spPr>
          <a:xfrm>
            <a:off x="3643609" y="2402660"/>
            <a:ext cx="64844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Список литературы</a:t>
            </a:r>
          </a:p>
          <a:p>
            <a:r>
              <a:rPr lang="ru-RU" sz="900" dirty="0"/>
              <a:t>[1] </a:t>
            </a:r>
            <a:r>
              <a:rPr lang="en-US" sz="900" dirty="0" err="1"/>
              <a:t>Collectd</a:t>
            </a:r>
            <a:r>
              <a:rPr lang="en-US" sz="900" dirty="0"/>
              <a:t>. </a:t>
            </a:r>
            <a:r>
              <a:rPr lang="en-US" sz="900" dirty="0" err="1"/>
              <a:t>Collectd</a:t>
            </a:r>
            <a:r>
              <a:rPr lang="en-US" sz="900" dirty="0"/>
              <a:t> repo. URL: </a:t>
            </a:r>
            <a:r>
              <a:rPr lang="en-US" sz="900" dirty="0">
                <a:hlinkClick r:id="rId6"/>
              </a:rPr>
              <a:t>https://github.com/collectd/collectd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[2] </a:t>
            </a:r>
            <a:r>
              <a:rPr lang="en-US" sz="900" dirty="0" err="1"/>
              <a:t>Collectd</a:t>
            </a:r>
            <a:r>
              <a:rPr lang="en-US" sz="900" dirty="0"/>
              <a:t> Community. </a:t>
            </a:r>
            <a:r>
              <a:rPr lang="en-US" sz="900" dirty="0" err="1"/>
              <a:t>Github</a:t>
            </a:r>
            <a:r>
              <a:rPr lang="en-US" sz="900" dirty="0"/>
              <a:t> issue. URL: </a:t>
            </a:r>
            <a:r>
              <a:rPr lang="en-US" sz="900" dirty="0">
                <a:hlinkClick r:id="rId7"/>
              </a:rPr>
              <a:t>https://github.com/collectd/collectd/issues/3123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[3] Curl. </a:t>
            </a:r>
            <a:r>
              <a:rPr lang="en-US" sz="900" dirty="0" err="1"/>
              <a:t>Libcurl</a:t>
            </a:r>
            <a:r>
              <a:rPr lang="en-US" sz="900" dirty="0"/>
              <a:t>. URL: </a:t>
            </a:r>
            <a:r>
              <a:rPr lang="en-US" sz="900" dirty="0">
                <a:hlinkClick r:id="rId8"/>
              </a:rPr>
              <a:t>https://curl.se/libcurl/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[4] Flex. Fast lexical analyzer generator. URL: </a:t>
            </a:r>
            <a:r>
              <a:rPr lang="en-US" sz="900" dirty="0">
                <a:hlinkClick r:id="rId9"/>
              </a:rPr>
              <a:t>https://github.com/westes/flex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[5] GNU. Bison. URL: </a:t>
            </a:r>
            <a:r>
              <a:rPr lang="en-US" sz="900" dirty="0">
                <a:hlinkClick r:id="rId10"/>
              </a:rPr>
              <a:t>https://www.gnu.org/software/bison/manual/bison.html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[6] Grafana. The open and composable observability platform. URL: </a:t>
            </a:r>
            <a:r>
              <a:rPr lang="en-US" sz="900" dirty="0">
                <a:hlinkClick r:id="rId11"/>
              </a:rPr>
              <a:t>https://grafana.com/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[7] Minio. Object storage. URL: </a:t>
            </a:r>
            <a:r>
              <a:rPr lang="en-US" sz="900" dirty="0">
                <a:hlinkClick r:id="rId12"/>
              </a:rPr>
              <a:t>https://min.io/docs/minio/linux/index.html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[8] Stack Overflow. Where developers share knowledge with coworkers. URL: </a:t>
            </a:r>
            <a:r>
              <a:rPr lang="en-US" sz="900" dirty="0">
                <a:hlinkClick r:id="rId13"/>
              </a:rPr>
              <a:t>https://stackoverflow.com/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[9] Prometheus. Exposition formats. URL: </a:t>
            </a:r>
            <a:r>
              <a:rPr lang="en-US" sz="900" dirty="0">
                <a:hlinkClick r:id="rId14"/>
              </a:rPr>
              <a:t>https://prometheus.io/docs/instrumenting/exposition_formats/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[10] </a:t>
            </a:r>
            <a:r>
              <a:rPr lang="en-US" sz="900" dirty="0" err="1"/>
              <a:t>Pytest</a:t>
            </a:r>
            <a:r>
              <a:rPr lang="en-US" sz="900" dirty="0"/>
              <a:t>. Python framework for testing. URL: </a:t>
            </a:r>
            <a:r>
              <a:rPr lang="en-US" sz="900" dirty="0">
                <a:hlinkClick r:id="rId15"/>
              </a:rPr>
              <a:t>https://docs.pytest.org/en/stable/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[11] </a:t>
            </a:r>
            <a:r>
              <a:rPr lang="ru-RU" sz="900" dirty="0"/>
              <a:t>Боханов Данила. </a:t>
            </a:r>
            <a:r>
              <a:rPr lang="en-US" sz="900" dirty="0" err="1"/>
              <a:t>Collectd</a:t>
            </a:r>
            <a:r>
              <a:rPr lang="en-US" sz="900" dirty="0"/>
              <a:t> contribution pull request. URL: </a:t>
            </a:r>
            <a:r>
              <a:rPr lang="en-US" sz="900" dirty="0">
                <a:hlinkClick r:id="rId16"/>
              </a:rPr>
              <a:t>https://github.com/collectd/collectd/pull/</a:t>
            </a:r>
            <a:r>
              <a:rPr lang="en-US" sz="900" dirty="0"/>
              <a:t>.</a:t>
            </a:r>
            <a:endParaRPr lang="ru-RU" sz="900" dirty="0"/>
          </a:p>
          <a:p>
            <a:r>
              <a:rPr lang="en-US" sz="900" dirty="0"/>
              <a:t>[12] </a:t>
            </a:r>
            <a:r>
              <a:rPr lang="ru-RU" sz="900" dirty="0"/>
              <a:t>Боханов Данила. </a:t>
            </a:r>
            <a:r>
              <a:rPr lang="en-US" sz="900" dirty="0"/>
              <a:t>Project repo. URL: </a:t>
            </a:r>
            <a:r>
              <a:rPr lang="en-US" sz="900" dirty="0">
                <a:hlinkClick r:id="rId17"/>
              </a:rPr>
              <a:t>https://github.com/danilabokhanov/collectd_prometheus_parser</a:t>
            </a:r>
            <a:r>
              <a:rPr lang="en-US" sz="900" dirty="0"/>
              <a:t>.</a:t>
            </a:r>
            <a:endParaRPr lang="ru-RU" sz="900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6827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F7897036-C876-2226-C9DC-BECED7FB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B753EAE-B840-8922-8385-8BD485C323C0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Результаты</a:t>
            </a:r>
          </a:p>
        </p:txBody>
      </p:sp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1A41C529-7287-D6FD-EF15-70D4228F0B34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9BB8FBDF-C3E8-B62D-676A-2A698A25FEBE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64013-A008-221E-B5F0-BCFCA4BBE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5E8B96-4034-DE99-BE4A-30EBB03D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EAFCB0CB-6D90-4C3A-1B14-5EABF9DA904F}"/>
              </a:ext>
            </a:extLst>
          </p:cNvPr>
          <p:cNvSpPr txBox="1"/>
          <p:nvPr/>
        </p:nvSpPr>
        <p:spPr>
          <a:xfrm>
            <a:off x="16883" y="830948"/>
            <a:ext cx="3980351" cy="161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23EE8EBD-B3F2-B4C4-BA7D-3DE37BA4D1B1}"/>
              </a:ext>
            </a:extLst>
          </p:cNvPr>
          <p:cNvSpPr txBox="1"/>
          <p:nvPr/>
        </p:nvSpPr>
        <p:spPr>
          <a:xfrm>
            <a:off x="80549" y="852106"/>
            <a:ext cx="3573982" cy="34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CF5C8-FA2B-F0E3-B524-C958C37C7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6797"/>
            <a:ext cx="9144000" cy="4890805"/>
          </a:xfrm>
          <a:prstGeom prst="rect">
            <a:avLst/>
          </a:prstGeom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37F3C73F-BE86-F4D9-92AF-234A60584AEA}"/>
              </a:ext>
            </a:extLst>
          </p:cNvPr>
          <p:cNvSpPr txBox="1"/>
          <p:nvPr/>
        </p:nvSpPr>
        <p:spPr>
          <a:xfrm>
            <a:off x="92360" y="4826865"/>
            <a:ext cx="8475182" cy="27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Текстовый формат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github.com/danilabokhanov/collectd_prometheus_parser/blob/main/tests/test_minio.in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Collectd</a:t>
            </a:r>
            <a:endParaRPr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43351" y="2833950"/>
            <a:ext cx="7641749" cy="219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Unix-Daemon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для сбора и передачи метрик, имеющий следующие преимущества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	1) 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Высокая производительность</a:t>
            </a:r>
            <a:endParaRPr lang="en-US" sz="1300" b="1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2) 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Работает по принципу </a:t>
            </a:r>
            <a:r>
              <a:rPr lang="en-US" sz="1300" b="1" dirty="0">
                <a:latin typeface="Roboto"/>
                <a:ea typeface="Roboto"/>
                <a:cs typeface="Roboto"/>
                <a:sym typeface="Roboto"/>
              </a:rPr>
              <a:t>push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 вместо </a:t>
            </a:r>
            <a:r>
              <a:rPr lang="en-US" sz="1300" b="1" dirty="0">
                <a:latin typeface="Roboto"/>
                <a:ea typeface="Roboto"/>
                <a:cs typeface="Roboto"/>
                <a:sym typeface="Roboto"/>
              </a:rPr>
              <a:t>poll/pull</a:t>
            </a:r>
            <a:endParaRPr lang="ru-RU" sz="1300" b="1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Большое количество плагинов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Поддержка нескольких форматов ввода и вывода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Лёгкая настройка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6)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 Доступность в официальных репозиториях дистрибутивов</a:t>
            </a:r>
            <a:endParaRPr lang="en-US" sz="1300" b="1" dirty="0"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Около 100 плагинов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Roboto"/>
                <a:ea typeface="Roboto"/>
                <a:cs typeface="Roboto"/>
                <a:sym typeface="Roboto"/>
              </a:rPr>
              <a:t>Github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.2 k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звёзд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580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issues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 и 1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0+ открытых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pull requests</a:t>
            </a:r>
            <a:endParaRPr lang="ru-RU" sz="1300" dirty="0"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Написан на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C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F5AC68-AAA7-FAE6-673B-5D426EF6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58" y="151533"/>
            <a:ext cx="471754" cy="4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9A0143-478D-0D76-3EAF-D5C416C3B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D5DDC3-265B-986A-0934-13D320A8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02" y="787464"/>
            <a:ext cx="4700278" cy="20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65BADB-7885-DFF6-EE2D-4BBD5E4B1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B82D9147-7F61-A6DE-292D-CD58ADA7F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96B9C5F-18BA-FCDB-E7AD-596D2D5A7773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Цель и задачи</a:t>
            </a:r>
            <a:endParaRPr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61EC0985-79C1-5AF2-20F5-7F45E5EE3B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4AE381EC-E9EC-324B-F1FF-1DB59B35ED6D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3F0D6273-3F49-F70C-A5A6-873F8B0533AB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E32F0F12-0C97-AFFB-CA6E-8FF1A38823B5}"/>
              </a:ext>
            </a:extLst>
          </p:cNvPr>
          <p:cNvSpPr txBox="1"/>
          <p:nvPr/>
        </p:nvSpPr>
        <p:spPr>
          <a:xfrm>
            <a:off x="236769" y="1005193"/>
            <a:ext cx="8222737" cy="363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Prometheus Exposition Format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спецификация формата выдачи метрик. Любое приложение может начать выдавать данные по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http 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согласно этой спецификации и стать корректным экспортёром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Prometheus-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метрик.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Цель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– разработка плагина для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Collectd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считывающего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метрики в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Prometheus-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формате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Collectd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уже реализован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плагин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write_prometheus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выдающий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метрики в данном формате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Задачи</a:t>
            </a: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Изучить грамматику и особенности </a:t>
            </a:r>
            <a:r>
              <a:rPr lang="ru-RU" b="1" dirty="0" err="1"/>
              <a:t>prometheus</a:t>
            </a:r>
            <a:r>
              <a:rPr lang="ru-RU" b="1" dirty="0"/>
              <a:t>-формата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Изучить инструменты </a:t>
            </a:r>
            <a:r>
              <a:rPr lang="ru-RU" b="1" dirty="0" err="1"/>
              <a:t>кодогенерации</a:t>
            </a:r>
            <a:r>
              <a:rPr lang="ru-RU" b="1" dirty="0"/>
              <a:t> Flex и </a:t>
            </a:r>
            <a:r>
              <a:rPr lang="ru-RU" b="1" dirty="0" err="1"/>
              <a:t>Bison</a:t>
            </a:r>
            <a:r>
              <a:rPr lang="ru-RU" b="1" dirty="0"/>
              <a:t> для языка C 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Написать </a:t>
            </a:r>
            <a:r>
              <a:rPr lang="ru-RU" b="1" dirty="0" err="1"/>
              <a:t>лексер</a:t>
            </a:r>
            <a:r>
              <a:rPr lang="ru-RU" b="1" dirty="0"/>
              <a:t> и парсер с помощью Flex и </a:t>
            </a:r>
            <a:r>
              <a:rPr lang="ru-RU" b="1" dirty="0" err="1"/>
              <a:t>Bison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Написать </a:t>
            </a:r>
            <a:r>
              <a:rPr lang="ru-RU" b="1" dirty="0" err="1"/>
              <a:t>unit</a:t>
            </a:r>
            <a:r>
              <a:rPr lang="ru-RU" b="1" dirty="0"/>
              <a:t>-тесты на парсер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Изучить существующий плагин </a:t>
            </a:r>
            <a:r>
              <a:rPr lang="ru-RU" b="1" dirty="0" err="1"/>
              <a:t>write</a:t>
            </a:r>
            <a:r>
              <a:rPr lang="ru-RU" b="1" dirty="0"/>
              <a:t> </a:t>
            </a:r>
            <a:r>
              <a:rPr lang="ru-RU" b="1" dirty="0" err="1"/>
              <a:t>prometheus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Изучить устройство демона Collectd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Интегрировать получившийся парсер в Collectd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Написать плагин</a:t>
            </a:r>
            <a:endParaRPr lang="en-US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/>
              <a:t>Провести интеграционное</a:t>
            </a:r>
            <a:r>
              <a:rPr lang="en-US" b="1" dirty="0"/>
              <a:t> </a:t>
            </a:r>
            <a:r>
              <a:rPr lang="ru-RU" b="1" dirty="0"/>
              <a:t>тестирование плагина</a:t>
            </a:r>
            <a:endParaRPr lang="ru-RU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9F6476-3A04-F859-C3B7-D221FDA9B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E2B7E1-E3A2-1663-FD33-54FF43B2C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pic>
        <p:nvPicPr>
          <p:cNvPr id="2050" name="Picture 2" descr="Система мониторинга Prometheus | Рег.ру">
            <a:extLst>
              <a:ext uri="{FF2B5EF4-FFF2-40B4-BE49-F238E27FC236}">
                <a16:creationId xmlns:a16="http://schemas.microsoft.com/office/drawing/2014/main" id="{AD13D91D-6D5A-D51C-0FAD-6E85B66F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59" y="2916942"/>
            <a:ext cx="2021291" cy="6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51265" y="110649"/>
            <a:ext cx="7657433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Prometheus Exposition Format</a:t>
            </a:r>
            <a:endParaRPr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82227" y="761043"/>
            <a:ext cx="4084212" cy="36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u-RU" sz="1300" dirty="0"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Содержит записи 4х видов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тип, описание, метрика, комментарий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Есть 5 типов метрик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: Counter, Gauge, Histogram, Summary, Untyped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Метрики содержат последовательность из лейблов + их значений, а также собственное значение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Каждая метрика содержит ровно 1 значение и возможно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timestamp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Метрики могут содержать служебные лейблы и суффиксы в имени.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Записи группируются в семейства метрик</a:t>
            </a:r>
            <a:endParaRPr lang="en-US" sz="1300" dirty="0"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Отдалённо напоминает </a:t>
            </a:r>
            <a:r>
              <a:rPr lang="en-US" sz="1300" dirty="0" err="1">
                <a:latin typeface="Roboto"/>
                <a:ea typeface="Roboto"/>
                <a:cs typeface="Roboto"/>
                <a:sym typeface="Roboto"/>
              </a:rPr>
              <a:t>json</a:t>
            </a:r>
            <a:endParaRPr lang="ru-RU"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603150C2-3057-A9D3-092D-FFB1CAD3CEEB}"/>
              </a:ext>
            </a:extLst>
          </p:cNvPr>
          <p:cNvSpPr txBox="1"/>
          <p:nvPr/>
        </p:nvSpPr>
        <p:spPr>
          <a:xfrm>
            <a:off x="4054711" y="1189558"/>
            <a:ext cx="5047490" cy="288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# HELP </a:t>
            </a:r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</a:t>
            </a:r>
            <a:r>
              <a:rPr lang="en-US" sz="11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Histogram of latencies for HTTP requests.</a:t>
            </a:r>
          </a:p>
          <a:p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# TYPE </a:t>
            </a:r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histogram</a:t>
            </a: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1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0 17171717171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30 17171717171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50 17171717171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63 17171717171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60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70 17171717171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80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77 17171717171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ru-RU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81 17171717171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"120"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83 17171717171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request_duration_seconds_bucket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</a:t>
            </a:r>
            <a:r>
              <a:rPr lang="en-US" sz="110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main"</a:t>
            </a:r>
            <a:r>
              <a:rPr lang="en-US" sz="1100" dirty="0" err="1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100" dirty="0" err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"+Inf"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84 17171717171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request_duration_seconds_sum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"/main"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4.9784e-05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10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request_duration_seconds_count</a:t>
            </a:r>
            <a:r>
              <a:rPr lang="en-US" sz="11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{handler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"/main"</a:t>
            </a:r>
            <a:r>
              <a:rPr lang="en-US" sz="1100" dirty="0">
                <a:latin typeface="Roboto"/>
                <a:ea typeface="Roboto"/>
                <a:cs typeface="Roboto"/>
                <a:sym typeface="Roboto"/>
              </a:rPr>
              <a:t>} 1</a:t>
            </a:r>
            <a:r>
              <a:rPr lang="ru-RU" sz="1100" dirty="0">
                <a:latin typeface="Roboto"/>
                <a:ea typeface="Roboto"/>
                <a:cs typeface="Roboto"/>
                <a:sym typeface="Roboto"/>
              </a:rPr>
              <a:t> 17171717171</a:t>
            </a:r>
            <a:endParaRPr lang="en-US" sz="1100" dirty="0">
              <a:latin typeface="Roboto"/>
              <a:ea typeface="Roboto"/>
              <a:cs typeface="Roboto"/>
              <a:sym typeface="Roboto"/>
            </a:endParaRPr>
          </a:p>
          <a:p>
            <a:endParaRPr lang="ru-RU" sz="11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8EC17A-5DCB-0E00-1A85-52A5B8BA8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52" y="4240581"/>
            <a:ext cx="6155002" cy="6783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Google Shape;66;p14">
            <a:extLst>
              <a:ext uri="{FF2B5EF4-FFF2-40B4-BE49-F238E27FC236}">
                <a16:creationId xmlns:a16="http://schemas.microsoft.com/office/drawing/2014/main" id="{ED27F5B9-CC61-734B-1583-48BD85B1C131}"/>
              </a:ext>
            </a:extLst>
          </p:cNvPr>
          <p:cNvSpPr txBox="1"/>
          <p:nvPr/>
        </p:nvSpPr>
        <p:spPr>
          <a:xfrm>
            <a:off x="361352" y="3870651"/>
            <a:ext cx="1838432" cy="31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 dirty="0">
                <a:latin typeface="Roboto"/>
                <a:ea typeface="Roboto"/>
                <a:cs typeface="Roboto"/>
                <a:sym typeface="Roboto"/>
              </a:rPr>
              <a:t>EBNF-</a:t>
            </a:r>
            <a:r>
              <a:rPr lang="ru-RU" sz="1100" b="1" dirty="0">
                <a:latin typeface="Roboto"/>
                <a:ea typeface="Roboto"/>
                <a:cs typeface="Roboto"/>
                <a:sym typeface="Roboto"/>
              </a:rPr>
              <a:t>формат метрики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87B490-54FE-10C6-6C3F-625D14E2D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C9A389-3155-709E-2CA6-B2E8DD2D8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99AD4745-28EE-8508-52B0-14041CB2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C268EB6A-8AFE-66DE-E307-0DED548807FC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Существующее решение</a:t>
            </a: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20B8E8A6-CE32-2B2A-6508-48D9DC5B4E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F35C6E27-765A-B1F3-467E-934C3BA58C7A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1F08C1EE-E4E1-CA24-0BFB-AB7019DDB38C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>
            <a:extLst>
              <a:ext uri="{FF2B5EF4-FFF2-40B4-BE49-F238E27FC236}">
                <a16:creationId xmlns:a16="http://schemas.microsoft.com/office/drawing/2014/main" id="{91157D95-024A-C218-4550-DCF55B64BE88}"/>
              </a:ext>
            </a:extLst>
          </p:cNvPr>
          <p:cNvSpPr txBox="1"/>
          <p:nvPr/>
        </p:nvSpPr>
        <p:spPr>
          <a:xfrm>
            <a:off x="236769" y="1005193"/>
            <a:ext cx="8222737" cy="363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F539B6-3A53-FDDC-210A-428F0543A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689748-66D5-2EFD-7BBF-FB372A328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3" name="Google Shape;66;p14">
            <a:extLst>
              <a:ext uri="{FF2B5EF4-FFF2-40B4-BE49-F238E27FC236}">
                <a16:creationId xmlns:a16="http://schemas.microsoft.com/office/drawing/2014/main" id="{9B032DB4-62CC-CE6D-EAB2-76EFCCB86B30}"/>
              </a:ext>
            </a:extLst>
          </p:cNvPr>
          <p:cNvSpPr txBox="1"/>
          <p:nvPr/>
        </p:nvSpPr>
        <p:spPr>
          <a:xfrm>
            <a:off x="50293" y="2523135"/>
            <a:ext cx="3440102" cy="132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Проблемы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curl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-плагина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Для каждой метрики нужно отдельное регулярное выражение – не удобно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При написании конфига легко допустить ошибку в </a:t>
            </a:r>
            <a:r>
              <a:rPr lang="en-US" sz="1300" dirty="0" err="1">
                <a:latin typeface="Roboto"/>
                <a:ea typeface="Roboto"/>
                <a:cs typeface="Roboto"/>
                <a:sym typeface="Roboto"/>
              </a:rPr>
              <a:t>regexpr</a:t>
            </a:r>
            <a:endParaRPr lang="en-US"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28B9BB15-4624-C590-5200-2E766678B2B5}"/>
              </a:ext>
            </a:extLst>
          </p:cNvPr>
          <p:cNvSpPr txBox="1"/>
          <p:nvPr/>
        </p:nvSpPr>
        <p:spPr>
          <a:xfrm>
            <a:off x="50293" y="1005192"/>
            <a:ext cx="3042991" cy="156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До реализации плагина единственный вариант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считывать 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Prometheus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-метрики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 - 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curl-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плагин.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  <a:hlinkClick r:id="rId6"/>
              </a:rPr>
              <a:t>GitHub issue</a:t>
            </a:r>
            <a:endParaRPr lang="ru-RU" sz="1300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Механизм его работы – извлечение значений метрик по регулярным выражениям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879395-57FE-CE3C-129D-8AE42C50B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130" y="1112177"/>
            <a:ext cx="5294707" cy="26277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Google Shape;66;p14">
            <a:extLst>
              <a:ext uri="{FF2B5EF4-FFF2-40B4-BE49-F238E27FC236}">
                <a16:creationId xmlns:a16="http://schemas.microsoft.com/office/drawing/2014/main" id="{7BE53693-3229-C87C-A1D7-89C3919C818C}"/>
              </a:ext>
            </a:extLst>
          </p:cNvPr>
          <p:cNvSpPr txBox="1"/>
          <p:nvPr/>
        </p:nvSpPr>
        <p:spPr>
          <a:xfrm>
            <a:off x="50293" y="3739881"/>
            <a:ext cx="8948243" cy="84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Шаблон не позволяет выполнить преобразование считываемых метрик, что бывает необходимо, т. к. системы типов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Collectd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Prometheus-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формата</a:t>
            </a:r>
            <a:r>
              <a:rPr lang="en-US" sz="13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отличается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Невозможно сохранить лейблы метрик и прочие фичи, только значение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Roboto"/>
                <a:ea typeface="Roboto"/>
                <a:cs typeface="Roboto"/>
                <a:sym typeface="Roboto"/>
              </a:rPr>
              <a:t>Нетривиальное использование – не все знают регулярные выражения достаточно хорошо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BD7750EC-A4C0-147E-C5B3-FE934AC61E49}"/>
              </a:ext>
            </a:extLst>
          </p:cNvPr>
          <p:cNvSpPr txBox="1"/>
          <p:nvPr/>
        </p:nvSpPr>
        <p:spPr>
          <a:xfrm>
            <a:off x="139480" y="4570717"/>
            <a:ext cx="6705458" cy="59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Не смотря на то, что </a:t>
            </a:r>
            <a:r>
              <a:rPr lang="en-US" sz="1300" b="1" dirty="0" err="1">
                <a:latin typeface="Roboto"/>
                <a:ea typeface="Roboto"/>
                <a:cs typeface="Roboto"/>
                <a:sym typeface="Roboto"/>
              </a:rPr>
              <a:t>Collectd</a:t>
            </a:r>
            <a:r>
              <a:rPr lang="en-US" sz="13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умеет отдавать метрики в </a:t>
            </a:r>
            <a:r>
              <a:rPr lang="en-US" sz="1300" b="1" dirty="0">
                <a:latin typeface="Roboto"/>
                <a:ea typeface="Roboto"/>
                <a:cs typeface="Roboto"/>
                <a:sym typeface="Roboto"/>
              </a:rPr>
              <a:t>Prometheus</a:t>
            </a:r>
            <a:r>
              <a:rPr lang="ru-RU" sz="1300" b="1" dirty="0">
                <a:latin typeface="Roboto"/>
                <a:ea typeface="Roboto"/>
                <a:cs typeface="Roboto"/>
                <a:sym typeface="Roboto"/>
              </a:rPr>
              <a:t>-формате, приемлемого механизма для их считывания нет</a:t>
            </a:r>
            <a:endParaRPr lang="en-US" sz="13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6268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F8ECE584-1362-0B45-53A6-0A15F02E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B6E7048-BFA7-C5A6-C049-730BB4DE674E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 err="1">
                <a:latin typeface="Roboto"/>
                <a:ea typeface="Roboto"/>
                <a:cs typeface="Roboto"/>
                <a:sym typeface="Roboto"/>
              </a:rPr>
              <a:t>Лексер</a:t>
            </a: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Flex</a:t>
            </a:r>
            <a:endParaRPr lang="ru-RU"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7B2F8E31-FEE9-4F81-39CB-24C4635CC6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6496A428-4467-85A9-7C7C-8993F6243A35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864EC4D6-3571-2233-7804-4D546ABC7940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FD6E-F9EE-9BC0-5785-7C2B4BA7E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24AEA5-BC22-D397-8A54-51A7993AA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BA4A658-55CD-F406-0DFB-A28EFB6A5FDF}"/>
              </a:ext>
            </a:extLst>
          </p:cNvPr>
          <p:cNvSpPr txBox="1"/>
          <p:nvPr/>
        </p:nvSpPr>
        <p:spPr>
          <a:xfrm>
            <a:off x="16883" y="729147"/>
            <a:ext cx="8948244" cy="349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Flex –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самый распространённый генератор токенизаторов на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является именем метрики или лейбла (c-строка)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LABEL_VALUE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соответствует значению лейбла (с-строка)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текст комментария (с-строка)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METRIC_HELP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описание метрики (с-строка)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FLOAT_NUMBER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INTEGER_NUMBER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токены для хранения числе (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double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int64_t)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METRIC_TYPE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тип метрики (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enum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 5 значений)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TYPE_DECLARATION, HELP_DECLARATION, OPEN_BRACE,</a:t>
            </a:r>
            <a:endParaRPr lang="en-US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CLOSE_BRACE, EQUALS, COMMA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токены без хранимого значения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Состояния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лексера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состояние по умолчанию, большинство лексических правил применяется именно при данном состоянии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HELP_NAME, HELP_HINT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состояние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изменяется на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HELP_NAME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если встретилась последовательность "# HELP". Затем считываются имя метрики и состояние сменяется на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HELP_HINT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После этого читается описание, и состояние переключается на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строка "# TYPE" меняет состояние на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после этого считывается имя метрики и тип, затем состояние возвращается к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COMMENT_TEXT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в случае обработки символа "#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состояние переходит в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COMMENT_TEXT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считывается комментарий и состояние переключается на 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Упомянутые состояния нужны, поскольку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они помогают сохранить контекст буквенной последовательности - HELP_NAME и NAME связанны с одинаковым регулярным выражением, контекст помогает их отличать.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Лексер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применяет правило, соответствующее наиболее длинной строке, поэтому действие некоторых правил приходится искусственно ограничивать с помощью отдельного состояния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4098" name="Picture 2" descr="Writing a simple Compiler on my own - Lexical Analysis using Flex — Steemit">
            <a:extLst>
              <a:ext uri="{FF2B5EF4-FFF2-40B4-BE49-F238E27FC236}">
                <a16:creationId xmlns:a16="http://schemas.microsoft.com/office/drawing/2014/main" id="{B83DFB42-3AE2-5147-F3C3-A4A13502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5" y="919553"/>
            <a:ext cx="2755701" cy="165219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228D2E51-C810-8118-CD6C-D967AD720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11219F1-C702-FBBC-1B82-BCB8AAEA9C85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Парсер </a:t>
            </a: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Bison</a:t>
            </a:r>
            <a:endParaRPr lang="ru-RU"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20440F63-3AA1-ED44-312D-804DCE768B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0139D01D-6108-87F1-0C8C-49F887D8B631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276AE755-73B9-4E33-F12B-B9E952EA3F9A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1D54C-8C6B-9CD8-7996-236CCE6B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994BE6-26A1-F125-4B1C-89913BD76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B014DC6A-B793-B04F-E29A-BC2AC3F794F3}"/>
              </a:ext>
            </a:extLst>
          </p:cNvPr>
          <p:cNvSpPr txBox="1"/>
          <p:nvPr/>
        </p:nvSpPr>
        <p:spPr>
          <a:xfrm>
            <a:off x="16883" y="729147"/>
            <a:ext cx="8948244" cy="349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02CA7-6EB6-0F42-73E7-470318503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73" y="913610"/>
            <a:ext cx="8468509" cy="296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AD101E3B-CAFA-06C9-D97C-E4FA880AE1BD}"/>
              </a:ext>
            </a:extLst>
          </p:cNvPr>
          <p:cNvSpPr txBox="1"/>
          <p:nvPr/>
        </p:nvSpPr>
        <p:spPr>
          <a:xfrm>
            <a:off x="16883" y="3889557"/>
            <a:ext cx="3573982" cy="84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По грамматическим правилам строит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Грамматическое правило – это то как строить узлы рекурсивно через другие узлы и токены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После построения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Ast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происходит группировка по семействам метрик с валидацией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79495215-E778-F0DA-9B1B-B159095C1577}"/>
              </a:ext>
            </a:extLst>
          </p:cNvPr>
          <p:cNvSpPr txBox="1"/>
          <p:nvPr/>
        </p:nvSpPr>
        <p:spPr>
          <a:xfrm>
            <a:off x="3541457" y="3818806"/>
            <a:ext cx="4590070" cy="117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Плюсы использования код-гена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Другим разработчикам проще читать код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Возможность определить кастомные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bison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-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деструктуры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Регистрация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колбеков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для обработки ошибок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Эффективная реализация дерева разбора и кода в целом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Уменьшение объёма написанного кода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Оптимизация под конкретные компиляторы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9509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A777B975-4352-37B9-2B56-585B1694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FB88C07-34B0-4AE4-A7C8-3481A4240F9C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300" dirty="0"/>
              <a:t>Интеграция парсера с </a:t>
            </a:r>
            <a:r>
              <a:rPr lang="en-US" sz="3300" dirty="0"/>
              <a:t>Collectd</a:t>
            </a:r>
            <a:endParaRPr lang="ru-RU" sz="33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CF130FBB-9B45-4269-02E5-8E1448BC55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D776ED7C-9D44-C9A1-56E7-BEA12B7B40D1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71B4748C-4C08-31A1-1F2D-00468FF25F08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61260F-E1A3-994F-E41C-349595828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B79603-5253-F927-88C1-7BC9FF598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F3BE63A-5833-3958-0382-B32A23A18545}"/>
              </a:ext>
            </a:extLst>
          </p:cNvPr>
          <p:cNvSpPr txBox="1"/>
          <p:nvPr/>
        </p:nvSpPr>
        <p:spPr>
          <a:xfrm>
            <a:off x="16883" y="729147"/>
            <a:ext cx="8948244" cy="349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DB33DFE6-E283-72DD-DA3B-D74ADA4BEDDC}"/>
              </a:ext>
            </a:extLst>
          </p:cNvPr>
          <p:cNvSpPr txBox="1"/>
          <p:nvPr/>
        </p:nvSpPr>
        <p:spPr>
          <a:xfrm>
            <a:off x="229922" y="955927"/>
            <a:ext cx="3573982" cy="349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Collectd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имеет собственную систему типов: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Gauage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является метрикой, которая не может быть просуммирована: например температура.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Counter -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монотонно возрастающие целочисленные неотрицательные счётчики.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CounterFp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аналогичен предыдущему типу, но может принимать нецелые значения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UpDown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целочисленные метрики, которые можно просуммировать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UpDownFp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аналогичен предыдущему, но может принимать нецелые значения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Untyped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нетипизированная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метрика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Плагин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</a:t>
            </a:r>
            <a:r>
              <a:rPr lang="en-US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prometheus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реализует следующий маппинг типов: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Collectd </a:t>
            </a:r>
            <a:r>
              <a:rPr lang="en-US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CounterFp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→ Prometheus Counter, Collectd </a:t>
            </a:r>
            <a:r>
              <a:rPr lang="en-US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UpDownFp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→ Prometheus </a:t>
            </a:r>
            <a:r>
              <a:rPr lang="en-US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Gauage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Collectd Untyped → Prometheus Untyped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Исходя из данных правил конвертации, а также из общего смысла типов, был реализован данный маппинг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6AD88F91-7D64-C8F4-1B2F-971A1DB27269}"/>
              </a:ext>
            </a:extLst>
          </p:cNvPr>
          <p:cNvSpPr txBox="1"/>
          <p:nvPr/>
        </p:nvSpPr>
        <p:spPr>
          <a:xfrm>
            <a:off x="445447" y="4276145"/>
            <a:ext cx="7140150" cy="71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Также Collectd не поддерживает суффиксы для семейства метрик, что важно для типов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histogram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summary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Предполагается для этого использовать лейбл 𝑚_𝑠𝑢𝑓𝑓. Ко всем метрикам Collectd добавляется timestamp по умолчанию, а также служебные лейблы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DB9C87-5026-33EC-9CFB-569C24896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140" y="1057738"/>
            <a:ext cx="4549145" cy="29553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86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88282A41-73E8-3CD7-8AD2-E23EC5C08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86CF451-1C78-908E-97D8-6EB6D1A14A98}"/>
              </a:ext>
            </a:extLst>
          </p:cNvPr>
          <p:cNvSpPr txBox="1"/>
          <p:nvPr/>
        </p:nvSpPr>
        <p:spPr>
          <a:xfrm>
            <a:off x="551266" y="110649"/>
            <a:ext cx="6753300" cy="50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>
                <a:latin typeface="Roboto"/>
                <a:ea typeface="Roboto"/>
                <a:cs typeface="Roboto"/>
                <a:sym typeface="Roboto"/>
              </a:rPr>
              <a:t>Плагин</a:t>
            </a:r>
          </a:p>
        </p:txBody>
      </p:sp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25F2F553-FC93-412E-9D64-7A945571D5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>
            <a:extLst>
              <a:ext uri="{FF2B5EF4-FFF2-40B4-BE49-F238E27FC236}">
                <a16:creationId xmlns:a16="http://schemas.microsoft.com/office/drawing/2014/main" id="{59C86F2F-E30E-2350-FA9C-098970F07869}"/>
              </a:ext>
            </a:extLst>
          </p:cNvPr>
          <p:cNvCxnSpPr>
            <a:endCxn id="65" idx="2"/>
          </p:cNvCxnSpPr>
          <p:nvPr/>
        </p:nvCxnSpPr>
        <p:spPr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9D59CD06-72CB-7CDA-07DC-E8A1CD37E334}"/>
              </a:ext>
            </a:extLst>
          </p:cNvPr>
          <p:cNvSpPr/>
          <p:nvPr/>
        </p:nvSpPr>
        <p:spPr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F3F72-143B-A49E-ECE4-6BE6A4281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71" y="110648"/>
            <a:ext cx="649225" cy="652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AABD87-BA62-40D7-BC8D-8C4E424C8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00" y="289492"/>
            <a:ext cx="964885" cy="294583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1019FFD8-608F-830B-2FCF-32BD0E7B52EB}"/>
              </a:ext>
            </a:extLst>
          </p:cNvPr>
          <p:cNvSpPr txBox="1"/>
          <p:nvPr/>
        </p:nvSpPr>
        <p:spPr>
          <a:xfrm>
            <a:off x="16883" y="830948"/>
            <a:ext cx="3980351" cy="161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FE4C89DC-1040-A47C-2B64-1F43F2616080}"/>
              </a:ext>
            </a:extLst>
          </p:cNvPr>
          <p:cNvSpPr txBox="1"/>
          <p:nvPr/>
        </p:nvSpPr>
        <p:spPr>
          <a:xfrm>
            <a:off x="229922" y="955927"/>
            <a:ext cx="3573982" cy="157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Конфигурация плагина: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принимает </a:t>
            </a:r>
            <a:r>
              <a:rPr lang="ru-RU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ресурса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поддерживает авторизацию по логину и паролю, </a:t>
            </a:r>
            <a:r>
              <a:rPr lang="ru-RU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jwt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-токену и </a:t>
            </a:r>
            <a:r>
              <a:rPr lang="ru-RU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ssl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-верификацию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позволяет выставлять таймауты для источника, а так же интервал считывания метрик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F1C4D528-B2F0-CE57-1F57-31661865F979}"/>
              </a:ext>
            </a:extLst>
          </p:cNvPr>
          <p:cNvSpPr txBox="1"/>
          <p:nvPr/>
        </p:nvSpPr>
        <p:spPr>
          <a:xfrm>
            <a:off x="229922" y="2852928"/>
            <a:ext cx="8445134" cy="71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Плагин успешно прошёл проверку на совместимость </a:t>
            </a:r>
            <a:r>
              <a:rPr lang="en-US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unix-os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, запустившись на </a:t>
            </a:r>
            <a:r>
              <a:rPr lang="en-US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Debian 10-12, Ubuntu20-23,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Centos9, Fedora38-39 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и на </a:t>
            </a:r>
            <a:r>
              <a:rPr lang="en-US" sz="1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MacOs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D56B2-5DA9-2189-F91B-9BCA2338A4F5}"/>
              </a:ext>
            </a:extLst>
          </p:cNvPr>
          <p:cNvSpPr txBox="1"/>
          <p:nvPr/>
        </p:nvSpPr>
        <p:spPr>
          <a:xfrm>
            <a:off x="229922" y="2545151"/>
            <a:ext cx="4585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Подключение к источнику происходит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через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libcurl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002941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7973</TotalTime>
  <Words>1731</Words>
  <Application>Microsoft Office PowerPoint</Application>
  <PresentationFormat>Экран (16:9)</PresentationFormat>
  <Paragraphs>158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Roboto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Данила Боханов</cp:lastModifiedBy>
  <cp:revision>39</cp:revision>
  <dcterms:modified xsi:type="dcterms:W3CDTF">2025-08-24T14:52:06Z</dcterms:modified>
</cp:coreProperties>
</file>