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86" r:id="rId5"/>
    <p:sldId id="300" r:id="rId6"/>
    <p:sldId id="303" r:id="rId7"/>
    <p:sldId id="287" r:id="rId8"/>
    <p:sldId id="305" r:id="rId9"/>
    <p:sldId id="323" r:id="rId10"/>
    <p:sldId id="330" r:id="rId11"/>
    <p:sldId id="301" r:id="rId12"/>
    <p:sldId id="307" r:id="rId13"/>
    <p:sldId id="333" r:id="rId14"/>
    <p:sldId id="310" r:id="rId15"/>
    <p:sldId id="335" r:id="rId16"/>
    <p:sldId id="336" r:id="rId17"/>
    <p:sldId id="337" r:id="rId18"/>
    <p:sldId id="331" r:id="rId19"/>
    <p:sldId id="338" r:id="rId20"/>
    <p:sldId id="340" r:id="rId21"/>
    <p:sldId id="339" r:id="rId22"/>
    <p:sldId id="341" r:id="rId23"/>
    <p:sldId id="332" r:id="rId24"/>
    <p:sldId id="343" r:id="rId25"/>
    <p:sldId id="316" r:id="rId26"/>
    <p:sldId id="317" r:id="rId27"/>
    <p:sldId id="318" r:id="rId28"/>
    <p:sldId id="285" r:id="rId29"/>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2276"/>
  </p:normalViewPr>
  <p:slideViewPr>
    <p:cSldViewPr snapToGrid="0" snapToObjects="1">
      <p:cViewPr varScale="1">
        <p:scale>
          <a:sx n="118" d="100"/>
          <a:sy n="118" d="100"/>
        </p:scale>
        <p:origin x="552" y="200"/>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6/9/25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22</a:t>
            </a:fld>
            <a:endParaRPr lang="en-RU"/>
          </a:p>
        </p:txBody>
      </p:sp>
    </p:spTree>
    <p:extLst>
      <p:ext uri="{BB962C8B-B14F-4D97-AF65-F5344CB8AC3E}">
        <p14:creationId xmlns:p14="http://schemas.microsoft.com/office/powerpoint/2010/main" val="49703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23</a:t>
            </a:fld>
            <a:endParaRPr lang="en-RU"/>
          </a:p>
        </p:txBody>
      </p:sp>
    </p:spTree>
    <p:extLst>
      <p:ext uri="{BB962C8B-B14F-4D97-AF65-F5344CB8AC3E}">
        <p14:creationId xmlns:p14="http://schemas.microsoft.com/office/powerpoint/2010/main" val="2416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24</a:t>
            </a:fld>
            <a:endParaRPr lang="en-RU"/>
          </a:p>
        </p:txBody>
      </p:sp>
    </p:spTree>
    <p:extLst>
      <p:ext uri="{BB962C8B-B14F-4D97-AF65-F5344CB8AC3E}">
        <p14:creationId xmlns:p14="http://schemas.microsoft.com/office/powerpoint/2010/main" val="2256723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16127" y="2082171"/>
            <a:ext cx="9754791" cy="1978323"/>
          </a:xfrm>
        </p:spPr>
        <p:txBody>
          <a:bodyPr>
            <a:noAutofit/>
          </a:bodyPr>
          <a:lstStyle/>
          <a:p>
            <a:r>
              <a:rPr lang="en-US" sz="3600"/>
              <a:t>Comparative </a:t>
            </a:r>
            <a:r>
              <a:rPr lang="en-US" sz="3600" dirty="0"/>
              <a:t>Analysis of Process Mining and Object-Centric Process Mining Methods in the Exploration of SOA-Based Systems </a:t>
            </a:r>
            <a:br>
              <a:rPr lang="en-US" sz="3600" dirty="0"/>
            </a:br>
            <a:endParaRPr lang="ru-RU" sz="3600" dirty="0"/>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en-US" dirty="0"/>
              <a:t>Faculty of Computer Science</a:t>
            </a:r>
            <a:endParaRPr lang="ru-RU" dirty="0"/>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p:txBody>
          <a:bodyPr/>
          <a:lstStyle/>
          <a:p>
            <a:r>
              <a:rPr lang="en-US" dirty="0"/>
              <a:t>Data Science and Business Analytics</a:t>
            </a:r>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en-US" dirty="0"/>
              <a:t>Moscow</a:t>
            </a:r>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046483"/>
            <a:ext cx="7625267" cy="1431291"/>
          </a:xfrm>
        </p:spPr>
        <p:txBody>
          <a:bodyPr>
            <a:normAutofit fontScale="85000" lnSpcReduction="20000"/>
          </a:bodyPr>
          <a:lstStyle/>
          <a:p>
            <a:r>
              <a:rPr lang="en-US" b="1" dirty="0"/>
              <a:t>Completed by:</a:t>
            </a:r>
          </a:p>
          <a:p>
            <a:r>
              <a:rPr lang="en-US" dirty="0"/>
              <a:t>Zhou </a:t>
            </a:r>
            <a:r>
              <a:rPr lang="en-US" dirty="0" err="1"/>
              <a:t>Jinyu</a:t>
            </a:r>
            <a:r>
              <a:rPr lang="en-US" dirty="0"/>
              <a:t>, group #</a:t>
            </a:r>
            <a:r>
              <a:rPr lang="ru-RU" dirty="0"/>
              <a:t>БПАД221, 3</a:t>
            </a:r>
            <a:r>
              <a:rPr lang="en-US" dirty="0" err="1"/>
              <a:t>rd</a:t>
            </a:r>
            <a:r>
              <a:rPr lang="en-US" dirty="0"/>
              <a:t> year of study </a:t>
            </a:r>
          </a:p>
          <a:p>
            <a:r>
              <a:rPr lang="en-US" dirty="0"/>
              <a:t>DSBA, Faculty of Computer Science, HSE University </a:t>
            </a:r>
          </a:p>
          <a:p>
            <a:endParaRPr lang="en-US" dirty="0"/>
          </a:p>
          <a:p>
            <a:r>
              <a:rPr lang="en-US" b="1" dirty="0"/>
              <a:t>Approved by Supervisor:</a:t>
            </a:r>
          </a:p>
          <a:p>
            <a:r>
              <a:rPr lang="en" dirty="0"/>
              <a:t>Sergey A. </a:t>
            </a:r>
            <a:r>
              <a:rPr lang="en" dirty="0" err="1"/>
              <a:t>Shershakov</a:t>
            </a:r>
            <a:r>
              <a:rPr lang="en" dirty="0"/>
              <a:t>, Ph.D.,</a:t>
            </a:r>
            <a:br>
              <a:rPr lang="en" dirty="0"/>
            </a:br>
            <a:r>
              <a:rPr lang="en" dirty="0"/>
              <a:t>Associate Professor</a:t>
            </a:r>
            <a:br>
              <a:rPr lang="en" dirty="0"/>
            </a:br>
            <a:r>
              <a:rPr lang="en" dirty="0"/>
              <a:t>Faculty of Computer Science, HSE University </a:t>
            </a:r>
          </a:p>
          <a:p>
            <a:endParaRPr lang="ru-RU" dirty="0"/>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FBD054-7BB8-D4D2-F21E-59BB50E4B333}"/>
              </a:ext>
            </a:extLst>
          </p:cNvPr>
          <p:cNvSpPr>
            <a:spLocks noGrp="1"/>
          </p:cNvSpPr>
          <p:nvPr>
            <p:ph type="title"/>
          </p:nvPr>
        </p:nvSpPr>
        <p:spPr>
          <a:xfrm>
            <a:off x="730913" y="1151471"/>
            <a:ext cx="11057955" cy="777025"/>
          </a:xfrm>
        </p:spPr>
        <p:txBody>
          <a:bodyPr/>
          <a:lstStyle/>
          <a:p>
            <a:r>
              <a:rPr lang="en-US" sz="2400" dirty="0"/>
              <a:t>Systematic Literature Review </a:t>
            </a:r>
            <a:endParaRPr lang="ru-RU" dirty="0"/>
          </a:p>
        </p:txBody>
      </p:sp>
      <p:sp>
        <p:nvSpPr>
          <p:cNvPr id="4" name="Текст 3">
            <a:extLst>
              <a:ext uri="{FF2B5EF4-FFF2-40B4-BE49-F238E27FC236}">
                <a16:creationId xmlns:a16="http://schemas.microsoft.com/office/drawing/2014/main" id="{7968D456-28F5-7BE5-DE21-85A96DD1F57A}"/>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DFE4A7F7-BCA3-58DC-8FA3-D8067736CAF3}"/>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6" name="Текст 5">
            <a:extLst>
              <a:ext uri="{FF2B5EF4-FFF2-40B4-BE49-F238E27FC236}">
                <a16:creationId xmlns:a16="http://schemas.microsoft.com/office/drawing/2014/main" id="{165E8450-747A-261E-FC9E-963EF0F2226A}"/>
              </a:ext>
            </a:extLst>
          </p:cNvPr>
          <p:cNvSpPr>
            <a:spLocks noGrp="1"/>
          </p:cNvSpPr>
          <p:nvPr>
            <p:ph type="body" sz="quarter" idx="15"/>
          </p:nvPr>
        </p:nvSpPr>
        <p:spPr>
          <a:xfrm>
            <a:off x="6259891" y="548720"/>
            <a:ext cx="3739131"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graphicFrame>
        <p:nvGraphicFramePr>
          <p:cNvPr id="7" name="Таблица 6">
            <a:extLst>
              <a:ext uri="{FF2B5EF4-FFF2-40B4-BE49-F238E27FC236}">
                <a16:creationId xmlns:a16="http://schemas.microsoft.com/office/drawing/2014/main" id="{077BEE7D-3A9F-2188-F249-CEEB716B36CD}"/>
              </a:ext>
            </a:extLst>
          </p:cNvPr>
          <p:cNvGraphicFramePr>
            <a:graphicFrameLocks noGrp="1"/>
          </p:cNvGraphicFramePr>
          <p:nvPr>
            <p:extLst>
              <p:ext uri="{D42A27DB-BD31-4B8C-83A1-F6EECF244321}">
                <p14:modId xmlns:p14="http://schemas.microsoft.com/office/powerpoint/2010/main" val="3442935976"/>
              </p:ext>
            </p:extLst>
          </p:nvPr>
        </p:nvGraphicFramePr>
        <p:xfrm>
          <a:off x="1093615" y="2123138"/>
          <a:ext cx="10042518" cy="3403101"/>
        </p:xfrm>
        <a:graphic>
          <a:graphicData uri="http://schemas.openxmlformats.org/drawingml/2006/table">
            <a:tbl>
              <a:tblPr firstRow="1" bandRow="1">
                <a:tableStyleId>{5C22544A-7EE6-4342-B048-85BDC9FD1C3A}</a:tableStyleId>
              </a:tblPr>
              <a:tblGrid>
                <a:gridCol w="3347506">
                  <a:extLst>
                    <a:ext uri="{9D8B030D-6E8A-4147-A177-3AD203B41FA5}">
                      <a16:colId xmlns:a16="http://schemas.microsoft.com/office/drawing/2014/main" val="2276102300"/>
                    </a:ext>
                  </a:extLst>
                </a:gridCol>
                <a:gridCol w="3347506">
                  <a:extLst>
                    <a:ext uri="{9D8B030D-6E8A-4147-A177-3AD203B41FA5}">
                      <a16:colId xmlns:a16="http://schemas.microsoft.com/office/drawing/2014/main" val="3477572746"/>
                    </a:ext>
                  </a:extLst>
                </a:gridCol>
                <a:gridCol w="3347506">
                  <a:extLst>
                    <a:ext uri="{9D8B030D-6E8A-4147-A177-3AD203B41FA5}">
                      <a16:colId xmlns:a16="http://schemas.microsoft.com/office/drawing/2014/main" val="3364281620"/>
                    </a:ext>
                  </a:extLst>
                </a:gridCol>
              </a:tblGrid>
              <a:tr h="568461">
                <a:tc>
                  <a:txBody>
                    <a:bodyPr/>
                    <a:lstStyle/>
                    <a:p>
                      <a:pPr algn="ctr"/>
                      <a:r>
                        <a:rPr lang="en-US" dirty="0"/>
                        <a:t>Approach</a:t>
                      </a:r>
                      <a:endParaRPr lang="ru-RU" dirty="0"/>
                    </a:p>
                  </a:txBody>
                  <a:tcPr/>
                </a:tc>
                <a:tc>
                  <a:txBody>
                    <a:bodyPr/>
                    <a:lstStyle/>
                    <a:p>
                      <a:pPr algn="ctr"/>
                      <a:r>
                        <a:rPr lang="en-US" dirty="0"/>
                        <a:t>Contribution</a:t>
                      </a:r>
                      <a:endParaRPr lang="ru-RU" dirty="0"/>
                    </a:p>
                  </a:txBody>
                  <a:tcPr/>
                </a:tc>
                <a:tc>
                  <a:txBody>
                    <a:bodyPr/>
                    <a:lstStyle/>
                    <a:p>
                      <a:pPr algn="ctr"/>
                      <a:r>
                        <a:rPr lang="en-US" dirty="0"/>
                        <a:t>Limitation</a:t>
                      </a:r>
                      <a:endParaRPr lang="ru-RU" dirty="0"/>
                    </a:p>
                  </a:txBody>
                  <a:tcPr/>
                </a:tc>
                <a:extLst>
                  <a:ext uri="{0D108BD9-81ED-4DB2-BD59-A6C34878D82A}">
                    <a16:rowId xmlns:a16="http://schemas.microsoft.com/office/drawing/2014/main" val="3986150703"/>
                  </a:ext>
                </a:extLst>
              </a:tr>
              <a:tr h="56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OCPNs and OC-DFGs (van der Aalst, </a:t>
                      </a:r>
                      <a:r>
                        <a:rPr lang="en" dirty="0" err="1"/>
                        <a:t>Berti</a:t>
                      </a:r>
                      <a:r>
                        <a:rPr lang="en" dirty="0"/>
                        <a:t>)</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Cross-object modeling, concurrency</a:t>
                      </a:r>
                      <a:endParaRPr lang="ru-RU" dirty="0"/>
                    </a:p>
                  </a:txBody>
                  <a:tcPr/>
                </a:tc>
                <a:tc>
                  <a:txBody>
                    <a:bodyPr/>
                    <a:lstStyle/>
                    <a:p>
                      <a:r>
                        <a:rPr lang="en-US" dirty="0"/>
                        <a:t>Not intuitive for businesses</a:t>
                      </a:r>
                      <a:endParaRPr lang="ru-RU" dirty="0"/>
                    </a:p>
                  </a:txBody>
                  <a:tcPr/>
                </a:tc>
                <a:extLst>
                  <a:ext uri="{0D108BD9-81ED-4DB2-BD59-A6C34878D82A}">
                    <a16:rowId xmlns:a16="http://schemas.microsoft.com/office/drawing/2014/main" val="717583116"/>
                  </a:ext>
                </a:extLst>
              </a:tr>
              <a:tr h="56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800" b="0" i="0" u="none" strike="noStrike" kern="1200" dirty="0">
                          <a:solidFill>
                            <a:schemeClr val="dk1"/>
                          </a:solidFill>
                          <a:effectLst/>
                          <a:latin typeface="+mn-lt"/>
                          <a:ea typeface="+mn-ea"/>
                          <a:cs typeface="+mn-cs"/>
                        </a:rPr>
                        <a:t>Object-centric behavioral constraint (OCBC) model (Li et al., </a:t>
                      </a:r>
                      <a:r>
                        <a:rPr lang="en" sz="1800" b="0" i="0" u="none" strike="noStrike" kern="1200" dirty="0" err="1">
                          <a:solidFill>
                            <a:schemeClr val="dk1"/>
                          </a:solidFill>
                          <a:effectLst/>
                          <a:latin typeface="+mn-lt"/>
                          <a:ea typeface="+mn-ea"/>
                          <a:cs typeface="+mn-cs"/>
                        </a:rPr>
                        <a:t>Xiu</a:t>
                      </a:r>
                      <a:r>
                        <a:rPr lang="en" sz="1800" b="0" i="0" u="none" strike="noStrike" kern="1200" dirty="0">
                          <a:solidFill>
                            <a:schemeClr val="dk1"/>
                          </a:solidFill>
                          <a:effectLst/>
                          <a:latin typeface="+mn-lt"/>
                          <a:ea typeface="+mn-ea"/>
                          <a:cs typeface="+mn-cs"/>
                        </a:rPr>
                        <a:t> et al.)</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Interacting instances and complex data dependencies</a:t>
                      </a:r>
                      <a:endParaRPr lang="ru-RU" dirty="0"/>
                    </a:p>
                  </a:txBody>
                  <a:tcPr/>
                </a:tc>
                <a:tc>
                  <a:txBody>
                    <a:bodyPr/>
                    <a:lstStyle/>
                    <a:p>
                      <a:r>
                        <a:rPr lang="en-US" dirty="0"/>
                        <a:t>No object lifecycle view and no tool support</a:t>
                      </a:r>
                      <a:endParaRPr lang="ru-RU" dirty="0"/>
                    </a:p>
                  </a:txBody>
                  <a:tcPr/>
                </a:tc>
                <a:extLst>
                  <a:ext uri="{0D108BD9-81ED-4DB2-BD59-A6C34878D82A}">
                    <a16:rowId xmlns:a16="http://schemas.microsoft.com/office/drawing/2014/main" val="967761450"/>
                  </a:ext>
                </a:extLst>
              </a:tr>
              <a:tr h="56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Hybrid UML (Davydova, </a:t>
                      </a:r>
                      <a:r>
                        <a:rPr lang="en" dirty="0" err="1"/>
                        <a:t>Shershakov</a:t>
                      </a:r>
                      <a:r>
                        <a:rPr lang="en" dirty="0"/>
                        <a:t>)</a:t>
                      </a:r>
                      <a:endParaRPr lang="ru-RU" dirty="0"/>
                    </a:p>
                  </a:txBody>
                  <a:tcPr/>
                </a:tc>
                <a:tc>
                  <a:txBody>
                    <a:bodyPr/>
                    <a:lstStyle/>
                    <a:p>
                      <a:r>
                        <a:rPr lang="en" sz="1800" b="0" i="0" u="none" strike="noStrike" kern="1200" dirty="0">
                          <a:solidFill>
                            <a:schemeClr val="dk1"/>
                          </a:solidFill>
                          <a:effectLst/>
                          <a:latin typeface="+mn-lt"/>
                          <a:ea typeface="+mn-ea"/>
                          <a:cs typeface="+mn-cs"/>
                        </a:rPr>
                        <a:t>Sequence diagrams from SOA event logs</a:t>
                      </a:r>
                      <a:endParaRPr lang="ru-RU" dirty="0"/>
                    </a:p>
                  </a:txBody>
                  <a:tcPr/>
                </a:tc>
                <a:tc>
                  <a:txBody>
                    <a:bodyPr/>
                    <a:lstStyle/>
                    <a:p>
                      <a:r>
                        <a:rPr lang="en-US" dirty="0"/>
                        <a:t>Not object-centric supported</a:t>
                      </a:r>
                      <a:endParaRPr lang="ru-RU" dirty="0"/>
                    </a:p>
                  </a:txBody>
                  <a:tcPr/>
                </a:tc>
                <a:extLst>
                  <a:ext uri="{0D108BD9-81ED-4DB2-BD59-A6C34878D82A}">
                    <a16:rowId xmlns:a16="http://schemas.microsoft.com/office/drawing/2014/main" val="2011866987"/>
                  </a:ext>
                </a:extLst>
              </a:tr>
              <a:tr h="56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OCCGs (Park et al.)</a:t>
                      </a:r>
                      <a:endParaRPr lang="ru-RU" dirty="0"/>
                    </a:p>
                  </a:txBody>
                  <a:tcPr/>
                </a:tc>
                <a:tc>
                  <a:txBody>
                    <a:bodyPr/>
                    <a:lstStyle/>
                    <a:p>
                      <a:r>
                        <a:rPr lang="en-US" dirty="0"/>
                        <a:t>Flexible modeling aligning to </a:t>
                      </a:r>
                      <a:r>
                        <a:rPr lang="en-US" dirty="0" err="1"/>
                        <a:t>rela</a:t>
                      </a:r>
                      <a:r>
                        <a:rPr lang="en-US" dirty="0"/>
                        <a:t>-world processes</a:t>
                      </a:r>
                      <a:endParaRPr lang="ru-RU" dirty="0"/>
                    </a:p>
                  </a:txBody>
                  <a:tcPr/>
                </a:tc>
                <a:tc>
                  <a:txBody>
                    <a:bodyPr/>
                    <a:lstStyle/>
                    <a:p>
                      <a:r>
                        <a:rPr lang="en" sz="1800" b="0" i="0" u="none" strike="noStrike" kern="1200" dirty="0">
                          <a:solidFill>
                            <a:schemeClr val="dk1"/>
                          </a:solidFill>
                          <a:effectLst/>
                          <a:latin typeface="+mn-lt"/>
                          <a:ea typeface="+mn-ea"/>
                          <a:cs typeface="+mn-cs"/>
                        </a:rPr>
                        <a:t>Complex constraint management and poor scalability</a:t>
                      </a:r>
                      <a:endParaRPr lang="ru-RU" dirty="0"/>
                    </a:p>
                  </a:txBody>
                  <a:tcPr/>
                </a:tc>
                <a:extLst>
                  <a:ext uri="{0D108BD9-81ED-4DB2-BD59-A6C34878D82A}">
                    <a16:rowId xmlns:a16="http://schemas.microsoft.com/office/drawing/2014/main" val="3123448384"/>
                  </a:ext>
                </a:extLst>
              </a:tr>
            </a:tbl>
          </a:graphicData>
        </a:graphic>
      </p:graphicFrame>
    </p:spTree>
    <p:extLst>
      <p:ext uri="{BB962C8B-B14F-4D97-AF65-F5344CB8AC3E}">
        <p14:creationId xmlns:p14="http://schemas.microsoft.com/office/powerpoint/2010/main" val="251614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5" y="4471187"/>
            <a:ext cx="10345958" cy="1021277"/>
          </a:xfrm>
        </p:spPr>
        <p:txBody>
          <a:bodyPr>
            <a:normAutofit fontScale="90000"/>
          </a:bodyPr>
          <a:lstStyle/>
          <a:p>
            <a:r>
              <a:rPr lang="en-US" sz="5400" dirty="0"/>
              <a:t>Methodology for transforming flat event logs to object-centric event logs</a:t>
            </a:r>
            <a:br>
              <a:rPr lang="en-US" sz="5400" dirty="0"/>
            </a:br>
            <a:endParaRPr lang="ru-RU" sz="54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8" name="Текст 5">
            <a:extLst>
              <a:ext uri="{FF2B5EF4-FFF2-40B4-BE49-F238E27FC236}">
                <a16:creationId xmlns:a16="http://schemas.microsoft.com/office/drawing/2014/main" id="{FFB21B9E-8693-574C-46E4-CC76499EB363}"/>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Comparative Analysis of Process Mining and Object-Centric Process Mining Methods in the Exploration of SOA-Based Systems </a:t>
            </a:r>
            <a:br>
              <a:rPr lang="en-US" dirty="0"/>
            </a:br>
            <a:endParaRPr lang="ru-RU" dirty="0"/>
          </a:p>
        </p:txBody>
      </p:sp>
    </p:spTree>
    <p:extLst>
      <p:ext uri="{BB962C8B-B14F-4D97-AF65-F5344CB8AC3E}">
        <p14:creationId xmlns:p14="http://schemas.microsoft.com/office/powerpoint/2010/main" val="42086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18BE91-024B-2887-C0FF-27B106E513B6}"/>
              </a:ext>
            </a:extLst>
          </p:cNvPr>
          <p:cNvSpPr>
            <a:spLocks noGrp="1"/>
          </p:cNvSpPr>
          <p:nvPr>
            <p:ph type="title"/>
          </p:nvPr>
        </p:nvSpPr>
        <p:spPr>
          <a:xfrm>
            <a:off x="585898" y="1233184"/>
            <a:ext cx="11057955" cy="777025"/>
          </a:xfrm>
        </p:spPr>
        <p:txBody>
          <a:bodyPr/>
          <a:lstStyle/>
          <a:p>
            <a:r>
              <a:rPr lang="en-US" sz="2400" dirty="0"/>
              <a:t>Methodology for transforming flat event logs to object-centric event logs</a:t>
            </a:r>
            <a:br>
              <a:rPr lang="en-US" sz="2400" dirty="0"/>
            </a:br>
            <a:endParaRPr lang="ru-RU" dirty="0"/>
          </a:p>
        </p:txBody>
      </p:sp>
      <mc:AlternateContent xmlns:mc="http://schemas.openxmlformats.org/markup-compatibility/2006" xmlns:a14="http://schemas.microsoft.com/office/drawing/2010/main">
        <mc:Choice Requires="a14">
          <p:sp>
            <p:nvSpPr>
              <p:cNvPr id="3" name="Текст 2">
                <a:extLst>
                  <a:ext uri="{FF2B5EF4-FFF2-40B4-BE49-F238E27FC236}">
                    <a16:creationId xmlns:a16="http://schemas.microsoft.com/office/drawing/2014/main" id="{C18A410E-7788-B581-BB10-6A4216F76D5B}"/>
                  </a:ext>
                </a:extLst>
              </p:cNvPr>
              <p:cNvSpPr>
                <a:spLocks noGrp="1"/>
              </p:cNvSpPr>
              <p:nvPr>
                <p:ph type="body" sz="quarter" idx="12"/>
              </p:nvPr>
            </p:nvSpPr>
            <p:spPr>
              <a:xfrm>
                <a:off x="585898" y="2379663"/>
                <a:ext cx="8332472" cy="3745092"/>
              </a:xfrm>
            </p:spPr>
            <p:txBody>
              <a:bodyPr/>
              <a:lstStyle/>
              <a:p>
                <a:r>
                  <a:rPr lang="en" sz="1800" dirty="0"/>
                  <a:t>An </a:t>
                </a:r>
                <a:r>
                  <a:rPr lang="en" sz="1800" b="1" dirty="0"/>
                  <a:t>Object-Centric Event Log </a:t>
                </a:r>
                <a:r>
                  <a:rPr lang="en" sz="1800" dirty="0"/>
                  <a:t>(OCEL) is a tuple:</a:t>
                </a:r>
              </a:p>
              <a:p>
                <a:endParaRPr lang="en" sz="1800" dirty="0"/>
              </a:p>
              <a:p>
                <a:pPr/>
                <a14:m>
                  <m:oMathPara xmlns:m="http://schemas.openxmlformats.org/officeDocument/2006/math">
                    <m:oMathParaPr>
                      <m:jc m:val="centerGroup"/>
                    </m:oMathParaPr>
                    <m:oMath xmlns:m="http://schemas.openxmlformats.org/officeDocument/2006/math">
                      <m:r>
                        <a:rPr lang="en" sz="2400" i="1" dirty="0" smtClean="0">
                          <a:latin typeface="Cambria Math" panose="02040503050406030204" pitchFamily="18" charset="0"/>
                        </a:rPr>
                        <m:t>𝐿</m:t>
                      </m:r>
                      <m:r>
                        <a:rPr lang="en" sz="2400" i="1" dirty="0" smtClean="0">
                          <a:latin typeface="Cambria Math" panose="02040503050406030204" pitchFamily="18" charset="0"/>
                        </a:rPr>
                        <m:t> = (</m:t>
                      </m:r>
                      <m:r>
                        <a:rPr lang="en" sz="2400" i="1" dirty="0" smtClean="0">
                          <a:latin typeface="Cambria Math" panose="02040503050406030204" pitchFamily="18" charset="0"/>
                        </a:rPr>
                        <m:t>𝐸</m:t>
                      </m:r>
                      <m:r>
                        <a:rPr lang="en" sz="2400" i="1" dirty="0" smtClean="0">
                          <a:latin typeface="Cambria Math" panose="02040503050406030204" pitchFamily="18" charset="0"/>
                        </a:rPr>
                        <m:t>, </m:t>
                      </m:r>
                      <m:r>
                        <a:rPr lang="en" sz="2400" i="1" dirty="0" smtClean="0">
                          <a:latin typeface="Cambria Math" panose="02040503050406030204" pitchFamily="18" charset="0"/>
                        </a:rPr>
                        <m:t>𝑂</m:t>
                      </m:r>
                      <m:r>
                        <a:rPr lang="en" sz="2400" i="1" dirty="0" smtClean="0">
                          <a:latin typeface="Cambria Math" panose="02040503050406030204" pitchFamily="18" charset="0"/>
                        </a:rPr>
                        <m:t>, </m:t>
                      </m:r>
                      <m:r>
                        <a:rPr lang="en" sz="2400" i="1" dirty="0" smtClean="0">
                          <a:latin typeface="Cambria Math" panose="02040503050406030204" pitchFamily="18" charset="0"/>
                        </a:rPr>
                        <m:t>𝑇</m:t>
                      </m:r>
                      <m:r>
                        <a:rPr lang="en" sz="2400" i="1" dirty="0" smtClean="0">
                          <a:latin typeface="Cambria Math" panose="02040503050406030204" pitchFamily="18" charset="0"/>
                        </a:rPr>
                        <m:t> , </m:t>
                      </m:r>
                      <m:r>
                        <a:rPr lang="en" sz="2400" i="1" dirty="0" smtClean="0">
                          <a:latin typeface="Cambria Math" panose="02040503050406030204" pitchFamily="18" charset="0"/>
                        </a:rPr>
                        <m:t>𝑎𝑐𝑡</m:t>
                      </m:r>
                      <m:r>
                        <a:rPr lang="en" sz="2400" i="1" dirty="0" smtClean="0">
                          <a:latin typeface="Cambria Math" panose="02040503050406030204" pitchFamily="18" charset="0"/>
                        </a:rPr>
                        <m:t>, </m:t>
                      </m:r>
                      <m:r>
                        <a:rPr lang="en" sz="2400" i="1" dirty="0" err="1" smtClean="0">
                          <a:latin typeface="Cambria Math" panose="02040503050406030204" pitchFamily="18" charset="0"/>
                        </a:rPr>
                        <m:t>𝑡𝑠</m:t>
                      </m:r>
                      <m:r>
                        <a:rPr lang="en" sz="2400" i="1" dirty="0" smtClean="0">
                          <a:latin typeface="Cambria Math" panose="02040503050406030204" pitchFamily="18" charset="0"/>
                        </a:rPr>
                        <m:t>, </m:t>
                      </m:r>
                      <m:r>
                        <a:rPr lang="en" sz="2400" i="1" dirty="0" smtClean="0">
                          <a:latin typeface="Cambria Math" panose="02040503050406030204" pitchFamily="18" charset="0"/>
                        </a:rPr>
                        <m:t>𝑜𝑏𝑗</m:t>
                      </m:r>
                      <m:r>
                        <a:rPr lang="en" sz="2400" i="1" dirty="0" smtClean="0">
                          <a:latin typeface="Cambria Math" panose="02040503050406030204" pitchFamily="18" charset="0"/>
                        </a:rPr>
                        <m:t>)</m:t>
                      </m:r>
                    </m:oMath>
                  </m:oMathPara>
                </a14:m>
                <a:endParaRPr lang="en" sz="2400" dirty="0"/>
              </a:p>
              <a:p>
                <a:r>
                  <a:rPr lang="en" sz="1800" dirty="0"/>
                  <a:t>where:</a:t>
                </a:r>
              </a:p>
              <a:p>
                <a14:m>
                  <m:oMath xmlns:m="http://schemas.openxmlformats.org/officeDocument/2006/math">
                    <m:r>
                      <a:rPr lang="en" sz="1800" i="1" dirty="0" smtClean="0">
                        <a:latin typeface="Cambria Math" panose="02040503050406030204" pitchFamily="18" charset="0"/>
                      </a:rPr>
                      <m:t>𝑎𝑐𝑡</m:t>
                    </m:r>
                  </m:oMath>
                </a14:m>
                <a:r>
                  <a:rPr lang="en" sz="1800" dirty="0"/>
                  <a:t> : E → A assigns an activity to each event.</a:t>
                </a:r>
              </a:p>
              <a:p>
                <a14:m>
                  <m:oMath xmlns:m="http://schemas.openxmlformats.org/officeDocument/2006/math">
                    <m:r>
                      <a:rPr lang="en" sz="1800" i="1" dirty="0" smtClean="0">
                        <a:latin typeface="Cambria Math" panose="02040503050406030204" pitchFamily="18" charset="0"/>
                      </a:rPr>
                      <m:t>𝑡𝑠</m:t>
                    </m:r>
                  </m:oMath>
                </a14:m>
                <a:r>
                  <a:rPr lang="en" sz="1800" dirty="0"/>
                  <a:t> : E → T assigns a timestamp from a totally ordered time domain.</a:t>
                </a:r>
              </a:p>
              <a:p>
                <a14:m>
                  <m:oMath xmlns:m="http://schemas.openxmlformats.org/officeDocument/2006/math">
                    <m:r>
                      <a:rPr lang="en" sz="1800" i="1" dirty="0" smtClean="0">
                        <a:latin typeface="Cambria Math" panose="02040503050406030204" pitchFamily="18" charset="0"/>
                      </a:rPr>
                      <m:t>𝑜𝑏𝑗</m:t>
                    </m:r>
                  </m:oMath>
                </a14:m>
                <a:r>
                  <a:rPr lang="en" sz="1800" dirty="0"/>
                  <a:t> : E → 2O maps events to associated objects</a:t>
                </a:r>
                <a:endParaRPr lang="ru-RU" sz="1800" dirty="0"/>
              </a:p>
            </p:txBody>
          </p:sp>
        </mc:Choice>
        <mc:Fallback xmlns="">
          <p:sp>
            <p:nvSpPr>
              <p:cNvPr id="3" name="Текст 2">
                <a:extLst>
                  <a:ext uri="{FF2B5EF4-FFF2-40B4-BE49-F238E27FC236}">
                    <a16:creationId xmlns:a16="http://schemas.microsoft.com/office/drawing/2014/main" id="{C18A410E-7788-B581-BB10-6A4216F76D5B}"/>
                  </a:ext>
                </a:extLst>
              </p:cNvPr>
              <p:cNvSpPr>
                <a:spLocks noGrp="1" noRot="1" noChangeAspect="1" noMove="1" noResize="1" noEditPoints="1" noAdjustHandles="1" noChangeArrowheads="1" noChangeShapeType="1" noTextEdit="1"/>
              </p:cNvSpPr>
              <p:nvPr>
                <p:ph type="body" sz="quarter" idx="12"/>
              </p:nvPr>
            </p:nvSpPr>
            <p:spPr>
              <a:xfrm>
                <a:off x="585898" y="2379663"/>
                <a:ext cx="8332472" cy="3745092"/>
              </a:xfrm>
              <a:blipFill>
                <a:blip r:embed="rId2"/>
                <a:stretch>
                  <a:fillRect l="-1674" t="-2027"/>
                </a:stretch>
              </a:blipFill>
            </p:spPr>
            <p:txBody>
              <a:bodyPr/>
              <a:lstStyle/>
              <a:p>
                <a:r>
                  <a:rPr lang="ru-RU">
                    <a:noFill/>
                  </a:rPr>
                  <a:t> </a:t>
                </a:r>
              </a:p>
            </p:txBody>
          </p:sp>
        </mc:Fallback>
      </mc:AlternateContent>
      <p:sp>
        <p:nvSpPr>
          <p:cNvPr id="4" name="Текст 3">
            <a:extLst>
              <a:ext uri="{FF2B5EF4-FFF2-40B4-BE49-F238E27FC236}">
                <a16:creationId xmlns:a16="http://schemas.microsoft.com/office/drawing/2014/main" id="{E727C693-19D5-0D86-D7A6-F95DFD8084B7}"/>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4D0F2A04-11A7-D3C5-4AB5-E0D43069A19B}"/>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6" name="Текст 5">
            <a:extLst>
              <a:ext uri="{FF2B5EF4-FFF2-40B4-BE49-F238E27FC236}">
                <a16:creationId xmlns:a16="http://schemas.microsoft.com/office/drawing/2014/main" id="{B41F6185-0707-E3C4-536F-C7D2FA5163A7}"/>
              </a:ext>
            </a:extLst>
          </p:cNvPr>
          <p:cNvSpPr>
            <a:spLocks noGrp="1"/>
          </p:cNvSpPr>
          <p:nvPr>
            <p:ph type="body" sz="quarter" idx="15"/>
          </p:nvPr>
        </p:nvSpPr>
        <p:spPr>
          <a:xfrm>
            <a:off x="6259891" y="548720"/>
            <a:ext cx="3786633"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sp>
        <p:nvSpPr>
          <p:cNvPr id="7" name="Альтернативный процесс 6">
            <a:extLst>
              <a:ext uri="{FF2B5EF4-FFF2-40B4-BE49-F238E27FC236}">
                <a16:creationId xmlns:a16="http://schemas.microsoft.com/office/drawing/2014/main" id="{1E03AC0D-702B-0E25-10A2-D046B6E76866}"/>
              </a:ext>
            </a:extLst>
          </p:cNvPr>
          <p:cNvSpPr/>
          <p:nvPr/>
        </p:nvSpPr>
        <p:spPr>
          <a:xfrm>
            <a:off x="8329993" y="2830926"/>
            <a:ext cx="2030681" cy="70792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Payload into attributes</a:t>
            </a:r>
            <a:endParaRPr lang="ru-RU" dirty="0"/>
          </a:p>
        </p:txBody>
      </p:sp>
      <p:sp>
        <p:nvSpPr>
          <p:cNvPr id="8" name="Альтернативный процесс 7">
            <a:extLst>
              <a:ext uri="{FF2B5EF4-FFF2-40B4-BE49-F238E27FC236}">
                <a16:creationId xmlns:a16="http://schemas.microsoft.com/office/drawing/2014/main" id="{B41E3A00-9DCC-5297-FF36-C9641B600607}"/>
              </a:ext>
            </a:extLst>
          </p:cNvPr>
          <p:cNvSpPr/>
          <p:nvPr/>
        </p:nvSpPr>
        <p:spPr>
          <a:xfrm>
            <a:off x="8329992" y="3880263"/>
            <a:ext cx="2030681" cy="70792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Define Object Types</a:t>
            </a:r>
            <a:endParaRPr lang="ru-RU" dirty="0"/>
          </a:p>
        </p:txBody>
      </p:sp>
      <p:sp>
        <p:nvSpPr>
          <p:cNvPr id="9" name="Альтернативный процесс 8">
            <a:extLst>
              <a:ext uri="{FF2B5EF4-FFF2-40B4-BE49-F238E27FC236}">
                <a16:creationId xmlns:a16="http://schemas.microsoft.com/office/drawing/2014/main" id="{48D608BA-B27E-F90D-52FD-085B57C4BE60}"/>
              </a:ext>
            </a:extLst>
          </p:cNvPr>
          <p:cNvSpPr/>
          <p:nvPr/>
        </p:nvSpPr>
        <p:spPr>
          <a:xfrm>
            <a:off x="8329992" y="4929600"/>
            <a:ext cx="2030681" cy="89448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Identify Object Instance and lifecycles</a:t>
            </a:r>
            <a:endParaRPr lang="ru-RU" dirty="0"/>
          </a:p>
        </p:txBody>
      </p:sp>
      <p:sp>
        <p:nvSpPr>
          <p:cNvPr id="10" name="Стрелка вниз 9">
            <a:extLst>
              <a:ext uri="{FF2B5EF4-FFF2-40B4-BE49-F238E27FC236}">
                <a16:creationId xmlns:a16="http://schemas.microsoft.com/office/drawing/2014/main" id="{7CC0A268-9AAB-07FD-8831-9A71C8DACF75}"/>
              </a:ext>
            </a:extLst>
          </p:cNvPr>
          <p:cNvSpPr/>
          <p:nvPr/>
        </p:nvSpPr>
        <p:spPr>
          <a:xfrm>
            <a:off x="9242315" y="3554707"/>
            <a:ext cx="206034" cy="341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a:extLst>
              <a:ext uri="{FF2B5EF4-FFF2-40B4-BE49-F238E27FC236}">
                <a16:creationId xmlns:a16="http://schemas.microsoft.com/office/drawing/2014/main" id="{C4A6589C-98F2-501C-F89E-0920456A3C45}"/>
              </a:ext>
            </a:extLst>
          </p:cNvPr>
          <p:cNvSpPr/>
          <p:nvPr/>
        </p:nvSpPr>
        <p:spPr>
          <a:xfrm>
            <a:off x="9242315" y="4585215"/>
            <a:ext cx="206034" cy="341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D04499DE-23C6-4E5A-4DE7-EB91E0C36BFB}"/>
              </a:ext>
            </a:extLst>
          </p:cNvPr>
          <p:cNvSpPr txBox="1"/>
          <p:nvPr/>
        </p:nvSpPr>
        <p:spPr>
          <a:xfrm>
            <a:off x="8202608" y="2310875"/>
            <a:ext cx="2873828" cy="369332"/>
          </a:xfrm>
          <a:prstGeom prst="rect">
            <a:avLst/>
          </a:prstGeom>
          <a:noFill/>
        </p:spPr>
        <p:txBody>
          <a:bodyPr wrap="square" rtlCol="0">
            <a:spAutoFit/>
          </a:bodyPr>
          <a:lstStyle/>
          <a:p>
            <a:pPr algn="l"/>
            <a:r>
              <a:rPr lang="en-US" b="1" dirty="0">
                <a:latin typeface="HSE Sans" panose="02000000000000000000" pitchFamily="2" charset="0"/>
              </a:rPr>
              <a:t>Transformation Process</a:t>
            </a:r>
            <a:endParaRPr lang="ru-RU" b="1" dirty="0">
              <a:latin typeface="HSE Sans" panose="02000000000000000000" pitchFamily="2" charset="0"/>
            </a:endParaRPr>
          </a:p>
        </p:txBody>
      </p:sp>
    </p:spTree>
    <p:extLst>
      <p:ext uri="{BB962C8B-B14F-4D97-AF65-F5344CB8AC3E}">
        <p14:creationId xmlns:p14="http://schemas.microsoft.com/office/powerpoint/2010/main" val="65872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18BE91-024B-2887-C0FF-27B106E513B6}"/>
              </a:ext>
            </a:extLst>
          </p:cNvPr>
          <p:cNvSpPr>
            <a:spLocks noGrp="1"/>
          </p:cNvSpPr>
          <p:nvPr>
            <p:ph type="title"/>
          </p:nvPr>
        </p:nvSpPr>
        <p:spPr>
          <a:xfrm>
            <a:off x="585898" y="1203533"/>
            <a:ext cx="11057955" cy="777025"/>
          </a:xfrm>
        </p:spPr>
        <p:txBody>
          <a:bodyPr/>
          <a:lstStyle/>
          <a:p>
            <a:r>
              <a:rPr lang="en-US" sz="2400" dirty="0"/>
              <a:t>Methodology for transforming flat event logs to object-centric event logs</a:t>
            </a:r>
            <a:br>
              <a:rPr lang="en-US" sz="2400" dirty="0"/>
            </a:br>
            <a:endParaRPr lang="ru-RU" dirty="0"/>
          </a:p>
        </p:txBody>
      </p:sp>
      <mc:AlternateContent xmlns:mc="http://schemas.openxmlformats.org/markup-compatibility/2006" xmlns:a14="http://schemas.microsoft.com/office/drawing/2010/main">
        <mc:Choice Requires="a14">
          <p:sp>
            <p:nvSpPr>
              <p:cNvPr id="3" name="Текст 2">
                <a:extLst>
                  <a:ext uri="{FF2B5EF4-FFF2-40B4-BE49-F238E27FC236}">
                    <a16:creationId xmlns:a16="http://schemas.microsoft.com/office/drawing/2014/main" id="{C18A410E-7788-B581-BB10-6A4216F76D5B}"/>
                  </a:ext>
                </a:extLst>
              </p:cNvPr>
              <p:cNvSpPr>
                <a:spLocks noGrp="1"/>
              </p:cNvSpPr>
              <p:nvPr>
                <p:ph type="body" sz="quarter" idx="12"/>
              </p:nvPr>
            </p:nvSpPr>
            <p:spPr>
              <a:xfrm>
                <a:off x="585898" y="2379663"/>
                <a:ext cx="10173146" cy="3745092"/>
              </a:xfrm>
            </p:spPr>
            <p:txBody>
              <a:bodyPr/>
              <a:lstStyle/>
              <a:p>
                <a:r>
                  <a:rPr lang="en" sz="1800" b="1" dirty="0"/>
                  <a:t>Object Type Definition</a:t>
                </a:r>
              </a:p>
              <a:p>
                <a:pPr/>
                <a14:m>
                  <m:oMathPara xmlns:m="http://schemas.openxmlformats.org/officeDocument/2006/math">
                    <m:oMathParaPr>
                      <m:jc m:val="centerGroup"/>
                    </m:oMathParaPr>
                    <m:oMath xmlns:m="http://schemas.openxmlformats.org/officeDocument/2006/math">
                      <m:r>
                        <a:rPr lang="en"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𝑎𝑡𝑡</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𝐴</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𝑎𝑡𝑡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𝑣𝑎𝑙𝑢𝑒</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𝑁𝑈𝐿𝐿</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𝑎𝑡𝑡</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𝑁𝑎𝑚𝑒</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𝑂𝑇</m:t>
                      </m:r>
                      <m:r>
                        <a:rPr lang="en-US" sz="1800" b="0" i="1" smtClean="0">
                          <a:latin typeface="Cambria Math" panose="02040503050406030204" pitchFamily="18" charset="0"/>
                          <a:ea typeface="Cambria Math" panose="02040503050406030204" pitchFamily="18" charset="0"/>
                        </a:rPr>
                        <m:t> </m:t>
                      </m:r>
                    </m:oMath>
                  </m:oMathPara>
                </a14:m>
                <a:endParaRPr lang="en-US" sz="1800" dirty="0"/>
              </a:p>
              <a:p>
                <a:r>
                  <a:rPr lang="en-US" sz="1800" b="1" dirty="0"/>
                  <a:t>Object Categories</a:t>
                </a:r>
              </a:p>
              <a:p>
                <a:pPr marL="285750" indent="-285750">
                  <a:buFont typeface="Wingdings" pitchFamily="2" charset="2"/>
                  <a:buChar char="Ø"/>
                </a:pPr>
                <a:r>
                  <a:rPr lang="en" sz="1800" b="1" dirty="0"/>
                  <a:t>Primitive objects </a:t>
                </a:r>
                <a:r>
                  <a:rPr lang="en" sz="1800" dirty="0"/>
                  <a:t>(e.g. flags, dates): frequently occurring with limited informational value</a:t>
                </a:r>
              </a:p>
              <a:p>
                <a:pPr marL="285750" indent="-285750">
                  <a:buFont typeface="Wingdings" pitchFamily="2" charset="2"/>
                  <a:buChar char="Ø"/>
                </a:pPr>
                <a:r>
                  <a:rPr lang="en" sz="1800" b="1" dirty="0"/>
                  <a:t>Structural objects</a:t>
                </a:r>
                <a:r>
                  <a:rPr lang="en" sz="1800" dirty="0"/>
                  <a:t>: hierarchical containers of other attributes and</a:t>
                </a:r>
                <a:r>
                  <a:rPr lang="en" sz="1800" b="1" dirty="0"/>
                  <a:t> focal points of analysis</a:t>
                </a:r>
              </a:p>
              <a:p>
                <a:r>
                  <a:rPr lang="en" sz="1800" b="1" dirty="0"/>
                  <a:t>Object Identity Hypothesis</a:t>
                </a:r>
              </a:p>
              <a:p>
                <a:endParaRPr lang="en" sz="1800" b="1" dirty="0"/>
              </a:p>
              <a:p>
                <a:pPr/>
                <a14:m>
                  <m:oMathPara xmlns:m="http://schemas.openxmlformats.org/officeDocument/2006/math">
                    <m:oMathParaPr>
                      <m:jc m:val="centerGroup"/>
                    </m:oMathParaPr>
                    <m:oMath xmlns:m="http://schemas.openxmlformats.org/officeDocument/2006/math">
                      <m:r>
                        <a:rPr lang="ru-RU" sz="1800" b="0" i="1" smtClean="0">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1, </m:t>
                      </m:r>
                      <m:r>
                        <a:rPr lang="en-US" sz="1800" b="0" i="1" smtClean="0">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2 ∈</m:t>
                      </m:r>
                      <m:r>
                        <a:rPr lang="en-US" sz="1800" b="0" i="1">
                          <a:latin typeface="Cambria Math" panose="02040503050406030204" pitchFamily="18" charset="0"/>
                          <a:ea typeface="Cambria Math" panose="02040503050406030204" pitchFamily="18" charset="0"/>
                        </a:rPr>
                        <m:t>𝑂</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1.</m:t>
                      </m:r>
                      <m:r>
                        <a:rPr lang="en-US" sz="1800" b="0" i="1">
                          <a:latin typeface="Cambria Math" panose="02040503050406030204" pitchFamily="18" charset="0"/>
                          <a:ea typeface="Cambria Math" panose="02040503050406030204" pitchFamily="18" charset="0"/>
                        </a:rPr>
                        <m:t>𝑁𝑎𝑚𝑒</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2.</m:t>
                      </m:r>
                      <m:r>
                        <a:rPr lang="en-US" sz="1800" b="0" i="1">
                          <a:latin typeface="Cambria Math" panose="02040503050406030204" pitchFamily="18" charset="0"/>
                          <a:ea typeface="Cambria Math" panose="02040503050406030204" pitchFamily="18" charset="0"/>
                        </a:rPr>
                        <m:t>𝑁𝑎𝑚𝑒</m:t>
                      </m:r>
                      <m:r>
                        <a:rPr lang="en-US" sz="1800" b="0" i="1">
                          <a:latin typeface="Cambria Math" panose="02040503050406030204" pitchFamily="18" charset="0"/>
                          <a:ea typeface="Cambria Math" panose="02040503050406030204" pitchFamily="18" charset="0"/>
                        </a:rPr>
                        <m:t> ∧</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1.</m:t>
                      </m:r>
                      <m:r>
                        <a:rPr lang="en-US" sz="1800" b="0" i="1">
                          <a:latin typeface="Cambria Math" panose="02040503050406030204" pitchFamily="18" charset="0"/>
                          <a:ea typeface="Cambria Math" panose="02040503050406030204" pitchFamily="18" charset="0"/>
                        </a:rPr>
                        <m:t>𝑉𝑎𝑙𝑢𝑒</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2.</m:t>
                      </m:r>
                      <m:r>
                        <a:rPr lang="en-US" sz="1800" b="0" i="1">
                          <a:latin typeface="Cambria Math" panose="02040503050406030204" pitchFamily="18" charset="0"/>
                          <a:ea typeface="Cambria Math" panose="02040503050406030204" pitchFamily="18" charset="0"/>
                        </a:rPr>
                        <m:t>𝑉𝑎𝑙𝑢𝑒</m:t>
                      </m:r>
                      <m:r>
                        <a:rPr lang="en-US" sz="1800" b="0" i="1">
                          <a:latin typeface="Cambria Math" panose="02040503050406030204" pitchFamily="18" charset="0"/>
                          <a:ea typeface="Cambria Math" panose="02040503050406030204" pitchFamily="18" charset="0"/>
                        </a:rPr>
                        <m:t> ∧</m:t>
                      </m:r>
                    </m:oMath>
                  </m:oMathPara>
                </a14:m>
                <a:endParaRPr lang="en-US"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ea typeface="Cambria Math" panose="02040503050406030204" pitchFamily="18" charset="0"/>
                            </a:rPr>
                          </m:ctrlPr>
                        </m:dPr>
                        <m:e>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𝑘</m:t>
                          </m:r>
                          <m:r>
                            <a:rPr lang="en-US" sz="1800" b="0" i="1">
                              <a:latin typeface="Cambria Math" panose="02040503050406030204" pitchFamily="18" charset="0"/>
                              <a:ea typeface="Cambria Math" panose="02040503050406030204" pitchFamily="18" charset="0"/>
                            </a:rPr>
                            <m:t> ∈</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1, ∀</m:t>
                          </m:r>
                          <m:r>
                            <a:rPr lang="en-US" sz="1800" b="0" i="1">
                              <a:latin typeface="Cambria Math" panose="02040503050406030204" pitchFamily="18" charset="0"/>
                              <a:ea typeface="Cambria Math" panose="02040503050406030204" pitchFamily="18" charset="0"/>
                            </a:rPr>
                            <m:t>𝑚</m:t>
                          </m:r>
                          <m:r>
                            <a:rPr lang="en-US" sz="1800" b="0" i="1">
                              <a:latin typeface="Cambria Math" panose="02040503050406030204" pitchFamily="18" charset="0"/>
                              <a:ea typeface="Cambria Math" panose="02040503050406030204" pitchFamily="18" charset="0"/>
                            </a:rPr>
                            <m:t> ∈</m:t>
                          </m:r>
                          <m:r>
                            <a:rPr lang="en-US" sz="1800" b="0" i="1">
                              <a:latin typeface="Cambria Math" panose="02040503050406030204" pitchFamily="18" charset="0"/>
                              <a:ea typeface="Cambria Math" panose="02040503050406030204" pitchFamily="18" charset="0"/>
                            </a:rPr>
                            <m:t>𝑜</m:t>
                          </m:r>
                          <m:r>
                            <a:rPr lang="en-US" sz="1800" b="0" i="1">
                              <a:latin typeface="Cambria Math" panose="02040503050406030204" pitchFamily="18" charset="0"/>
                              <a:ea typeface="Cambria Math" panose="02040503050406030204" pitchFamily="18" charset="0"/>
                            </a:rPr>
                            <m:t>2:</m:t>
                          </m:r>
                          <m:r>
                            <a:rPr lang="en-US" sz="1800" b="0" i="1">
                              <a:latin typeface="Cambria Math" panose="02040503050406030204" pitchFamily="18" charset="0"/>
                              <a:ea typeface="Cambria Math" panose="02040503050406030204" pitchFamily="18" charset="0"/>
                            </a:rPr>
                            <m:t>𝑘</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𝑁𝑎𝑚𝑒</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𝑚</m:t>
                          </m:r>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𝑁𝑎𝑚𝑒</m:t>
                          </m:r>
                          <m:r>
                            <a:rPr lang="en-US" sz="1800" b="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𝑉𝑎𝑙𝑢𝑒</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𝑚</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𝑉𝑎𝑙𝑢𝑒</m:t>
                          </m:r>
                        </m:e>
                      </m:d>
                      <m:r>
                        <a:rPr lang="en-US" sz="1800" b="0" i="1" smtClean="0">
                          <a:latin typeface="Cambria Math" panose="02040503050406030204" pitchFamily="18" charset="0"/>
                          <a:ea typeface="Cambria Math" panose="02040503050406030204" pitchFamily="18" charset="0"/>
                        </a:rPr>
                        <m:t>]</m:t>
                      </m:r>
                    </m:oMath>
                  </m:oMathPara>
                </a14:m>
                <a:endParaRPr lang="en-US"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𝒐</m:t>
                      </m:r>
                      <m:r>
                        <a:rPr lang="en-US" sz="1800" b="1" i="1" smtClean="0">
                          <a:latin typeface="Cambria Math" panose="02040503050406030204" pitchFamily="18" charset="0"/>
                          <a:ea typeface="Cambria Math" panose="02040503050406030204" pitchFamily="18" charset="0"/>
                        </a:rPr>
                        <m:t>𝟏</m:t>
                      </m:r>
                      <m:r>
                        <a:rPr lang="en-US" sz="1800" b="1" i="1"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𝒊𝒔</m:t>
                      </m:r>
                      <m:r>
                        <a:rPr lang="en-US" sz="1800" b="1" i="1"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𝒐</m:t>
                      </m:r>
                      <m:r>
                        <a:rPr lang="en-US" sz="1800" b="1" i="1" smtClean="0">
                          <a:latin typeface="Cambria Math" panose="02040503050406030204" pitchFamily="18" charset="0"/>
                          <a:ea typeface="Cambria Math" panose="02040503050406030204" pitchFamily="18" charset="0"/>
                        </a:rPr>
                        <m:t>𝟐</m:t>
                      </m:r>
                    </m:oMath>
                  </m:oMathPara>
                </a14:m>
                <a:endParaRPr lang="en-US" sz="1800" b="1" dirty="0">
                  <a:ea typeface="Cambria Math" panose="02040503050406030204" pitchFamily="18" charset="0"/>
                </a:endParaRPr>
              </a:p>
              <a:p>
                <a:endParaRPr lang="en-US" sz="1800" b="1" dirty="0"/>
              </a:p>
              <a:p>
                <a:endParaRPr lang="ru-RU" sz="1800" b="1" dirty="0"/>
              </a:p>
            </p:txBody>
          </p:sp>
        </mc:Choice>
        <mc:Fallback xmlns="">
          <p:sp>
            <p:nvSpPr>
              <p:cNvPr id="3" name="Текст 2">
                <a:extLst>
                  <a:ext uri="{FF2B5EF4-FFF2-40B4-BE49-F238E27FC236}">
                    <a16:creationId xmlns:a16="http://schemas.microsoft.com/office/drawing/2014/main" id="{C18A410E-7788-B581-BB10-6A4216F76D5B}"/>
                  </a:ext>
                </a:extLst>
              </p:cNvPr>
              <p:cNvSpPr>
                <a:spLocks noGrp="1" noRot="1" noChangeAspect="1" noMove="1" noResize="1" noEditPoints="1" noAdjustHandles="1" noChangeArrowheads="1" noChangeShapeType="1" noTextEdit="1"/>
              </p:cNvSpPr>
              <p:nvPr>
                <p:ph type="body" sz="quarter" idx="12"/>
              </p:nvPr>
            </p:nvSpPr>
            <p:spPr>
              <a:xfrm>
                <a:off x="585898" y="2379663"/>
                <a:ext cx="10173146" cy="3745092"/>
              </a:xfrm>
              <a:blipFill>
                <a:blip r:embed="rId2"/>
                <a:stretch>
                  <a:fillRect l="-1372" t="-2027"/>
                </a:stretch>
              </a:blipFill>
            </p:spPr>
            <p:txBody>
              <a:bodyPr/>
              <a:lstStyle/>
              <a:p>
                <a:r>
                  <a:rPr lang="ru-RU">
                    <a:noFill/>
                  </a:rPr>
                  <a:t> </a:t>
                </a:r>
              </a:p>
            </p:txBody>
          </p:sp>
        </mc:Fallback>
      </mc:AlternateContent>
      <p:sp>
        <p:nvSpPr>
          <p:cNvPr id="4" name="Текст 3">
            <a:extLst>
              <a:ext uri="{FF2B5EF4-FFF2-40B4-BE49-F238E27FC236}">
                <a16:creationId xmlns:a16="http://schemas.microsoft.com/office/drawing/2014/main" id="{E727C693-19D5-0D86-D7A6-F95DFD8084B7}"/>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4D0F2A04-11A7-D3C5-4AB5-E0D43069A19B}"/>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6" name="Текст 5">
            <a:extLst>
              <a:ext uri="{FF2B5EF4-FFF2-40B4-BE49-F238E27FC236}">
                <a16:creationId xmlns:a16="http://schemas.microsoft.com/office/drawing/2014/main" id="{B41F6185-0707-E3C4-536F-C7D2FA5163A7}"/>
              </a:ext>
            </a:extLst>
          </p:cNvPr>
          <p:cNvSpPr>
            <a:spLocks noGrp="1"/>
          </p:cNvSpPr>
          <p:nvPr>
            <p:ph type="body" sz="quarter" idx="15"/>
          </p:nvPr>
        </p:nvSpPr>
        <p:spPr>
          <a:xfrm>
            <a:off x="6259891" y="548720"/>
            <a:ext cx="3786633"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spTree>
    <p:extLst>
      <p:ext uri="{BB962C8B-B14F-4D97-AF65-F5344CB8AC3E}">
        <p14:creationId xmlns:p14="http://schemas.microsoft.com/office/powerpoint/2010/main" val="370811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4DD53-BF1E-18BA-D8DE-A0B4A894BB25}"/>
              </a:ext>
            </a:extLst>
          </p:cNvPr>
          <p:cNvSpPr>
            <a:spLocks noGrp="1"/>
          </p:cNvSpPr>
          <p:nvPr>
            <p:ph type="title"/>
          </p:nvPr>
        </p:nvSpPr>
        <p:spPr>
          <a:xfrm>
            <a:off x="585897" y="1216958"/>
            <a:ext cx="11057955" cy="777025"/>
          </a:xfrm>
        </p:spPr>
        <p:txBody>
          <a:bodyPr/>
          <a:lstStyle/>
          <a:p>
            <a:r>
              <a:rPr lang="en-US" sz="2400" dirty="0"/>
              <a:t>Methodology for transforming flat event logs to object-centric event logs</a:t>
            </a:r>
            <a:br>
              <a:rPr lang="en-US" sz="2400" dirty="0"/>
            </a:br>
            <a:endParaRPr lang="ru-RU" dirty="0"/>
          </a:p>
        </p:txBody>
      </p:sp>
      <p:sp>
        <p:nvSpPr>
          <p:cNvPr id="4" name="Текст 3">
            <a:extLst>
              <a:ext uri="{FF2B5EF4-FFF2-40B4-BE49-F238E27FC236}">
                <a16:creationId xmlns:a16="http://schemas.microsoft.com/office/drawing/2014/main" id="{9A661EDC-B659-1462-1DE6-42EB79BB2278}"/>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DCFCDD9B-59CD-50EB-39AB-716493141566}"/>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6" name="Текст 5">
            <a:extLst>
              <a:ext uri="{FF2B5EF4-FFF2-40B4-BE49-F238E27FC236}">
                <a16:creationId xmlns:a16="http://schemas.microsoft.com/office/drawing/2014/main" id="{F235BB66-9BEA-2204-CFFF-431469203760}"/>
              </a:ext>
            </a:extLst>
          </p:cNvPr>
          <p:cNvSpPr>
            <a:spLocks noGrp="1"/>
          </p:cNvSpPr>
          <p:nvPr>
            <p:ph type="body" sz="quarter" idx="15"/>
          </p:nvPr>
        </p:nvSpPr>
        <p:spPr>
          <a:xfrm>
            <a:off x="6259892" y="548720"/>
            <a:ext cx="3905386"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pic>
        <p:nvPicPr>
          <p:cNvPr id="8" name="Рисунок 7">
            <a:extLst>
              <a:ext uri="{FF2B5EF4-FFF2-40B4-BE49-F238E27FC236}">
                <a16:creationId xmlns:a16="http://schemas.microsoft.com/office/drawing/2014/main" id="{791603E0-5DFB-F79E-A850-528D8EA758C2}"/>
              </a:ext>
            </a:extLst>
          </p:cNvPr>
          <p:cNvPicPr>
            <a:picLocks noChangeAspect="1"/>
          </p:cNvPicPr>
          <p:nvPr/>
        </p:nvPicPr>
        <p:blipFill>
          <a:blip r:embed="rId2"/>
          <a:stretch>
            <a:fillRect/>
          </a:stretch>
        </p:blipFill>
        <p:spPr>
          <a:xfrm>
            <a:off x="5306435" y="2224815"/>
            <a:ext cx="6047114" cy="3510870"/>
          </a:xfrm>
          <a:prstGeom prst="rect">
            <a:avLst/>
          </a:prstGeom>
        </p:spPr>
      </p:pic>
      <p:sp>
        <p:nvSpPr>
          <p:cNvPr id="11" name="TextBox 10">
            <a:extLst>
              <a:ext uri="{FF2B5EF4-FFF2-40B4-BE49-F238E27FC236}">
                <a16:creationId xmlns:a16="http://schemas.microsoft.com/office/drawing/2014/main" id="{1C66B624-27F4-5E13-E034-0AF0C0447AA2}"/>
              </a:ext>
            </a:extLst>
          </p:cNvPr>
          <p:cNvSpPr txBox="1"/>
          <p:nvPr/>
        </p:nvSpPr>
        <p:spPr>
          <a:xfrm>
            <a:off x="585897" y="2224815"/>
            <a:ext cx="3629843" cy="5078313"/>
          </a:xfrm>
          <a:prstGeom prst="rect">
            <a:avLst/>
          </a:prstGeom>
          <a:noFill/>
        </p:spPr>
        <p:txBody>
          <a:bodyPr wrap="square" rtlCol="0">
            <a:spAutoFit/>
          </a:bodyPr>
          <a:lstStyle/>
          <a:p>
            <a:pPr algn="l"/>
            <a:r>
              <a:rPr lang="en-US" b="1" dirty="0">
                <a:latin typeface="HSE Sans" panose="02000000000000000000" pitchFamily="2" charset="0"/>
              </a:rPr>
              <a:t>Transformation Results:</a:t>
            </a:r>
          </a:p>
          <a:p>
            <a:pPr algn="l"/>
            <a:endParaRPr lang="en-US" b="1" dirty="0">
              <a:latin typeface="HSE Sans" panose="02000000000000000000" pitchFamily="2" charset="0"/>
            </a:endParaRPr>
          </a:p>
          <a:p>
            <a:pPr marL="285750" indent="-285750" algn="l">
              <a:buFont typeface="Wingdings" pitchFamily="2" charset="2"/>
              <a:buChar char="Ø"/>
            </a:pPr>
            <a:r>
              <a:rPr lang="en-US" dirty="0">
                <a:latin typeface="HSE Sans" panose="02000000000000000000" pitchFamily="2" charset="0"/>
              </a:rPr>
              <a:t>1741 object types</a:t>
            </a:r>
          </a:p>
          <a:p>
            <a:pPr marL="285750" indent="-285750" algn="l">
              <a:buFont typeface="Wingdings" pitchFamily="2" charset="2"/>
              <a:buChar char="Ø"/>
            </a:pPr>
            <a:endParaRPr lang="en-US" dirty="0">
              <a:latin typeface="HSE Sans" panose="02000000000000000000" pitchFamily="2" charset="0"/>
            </a:endParaRPr>
          </a:p>
          <a:p>
            <a:pPr marL="285750" indent="-285750" algn="l">
              <a:buFont typeface="Wingdings" pitchFamily="2" charset="2"/>
              <a:buChar char="Ø"/>
            </a:pPr>
            <a:r>
              <a:rPr lang="en-US" dirty="0">
                <a:latin typeface="HSE Sans" panose="02000000000000000000" pitchFamily="2" charset="0"/>
              </a:rPr>
              <a:t>35 870 931 object instances</a:t>
            </a:r>
          </a:p>
          <a:p>
            <a:pPr marL="285750" indent="-285750" algn="l">
              <a:buFont typeface="Wingdings" pitchFamily="2" charset="2"/>
              <a:buChar char="Ø"/>
            </a:pPr>
            <a:endParaRPr lang="en-US" dirty="0">
              <a:latin typeface="HSE Sans" panose="02000000000000000000" pitchFamily="2" charset="0"/>
            </a:endParaRPr>
          </a:p>
          <a:p>
            <a:pPr marL="285750" indent="-285750" algn="l">
              <a:buFont typeface="Wingdings" pitchFamily="2" charset="2"/>
              <a:buChar char="Ø"/>
            </a:pPr>
            <a:r>
              <a:rPr lang="en-US" dirty="0">
                <a:latin typeface="HSE Sans" panose="02000000000000000000" pitchFamily="2" charset="0"/>
              </a:rPr>
              <a:t>462 258 events</a:t>
            </a:r>
          </a:p>
          <a:p>
            <a:pPr marL="285750" indent="-285750" algn="l">
              <a:buFont typeface="Wingdings" pitchFamily="2" charset="2"/>
              <a:buChar char="Ø"/>
            </a:pPr>
            <a:endParaRPr lang="en-US" dirty="0">
              <a:latin typeface="HSE Sans" panose="02000000000000000000" pitchFamily="2" charset="0"/>
            </a:endParaRPr>
          </a:p>
          <a:p>
            <a:pPr marL="285750" indent="-285750" algn="l">
              <a:buFont typeface="Wingdings" pitchFamily="2" charset="2"/>
              <a:buChar char="Ø"/>
            </a:pPr>
            <a:r>
              <a:rPr lang="en-US" dirty="0">
                <a:latin typeface="HSE Sans" panose="02000000000000000000" pitchFamily="2" charset="0"/>
              </a:rPr>
              <a:t>18 392 cases</a:t>
            </a: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a:p>
            <a:pPr algn="l"/>
            <a:endParaRPr lang="en-US" dirty="0">
              <a:latin typeface="HSE Sans" panose="02000000000000000000" pitchFamily="2" charset="0"/>
            </a:endParaRPr>
          </a:p>
        </p:txBody>
      </p:sp>
      <p:sp>
        <p:nvSpPr>
          <p:cNvPr id="12" name="TextBox 11">
            <a:extLst>
              <a:ext uri="{FF2B5EF4-FFF2-40B4-BE49-F238E27FC236}">
                <a16:creationId xmlns:a16="http://schemas.microsoft.com/office/drawing/2014/main" id="{AC2B746F-239E-D57B-7A56-F260687F4CFF}"/>
              </a:ext>
            </a:extLst>
          </p:cNvPr>
          <p:cNvSpPr txBox="1"/>
          <p:nvPr/>
        </p:nvSpPr>
        <p:spPr>
          <a:xfrm>
            <a:off x="3053554" y="5504852"/>
            <a:ext cx="3206338" cy="461665"/>
          </a:xfrm>
          <a:prstGeom prst="rect">
            <a:avLst/>
          </a:prstGeom>
          <a:noFill/>
        </p:spPr>
        <p:txBody>
          <a:bodyPr wrap="square" rtlCol="0">
            <a:spAutoFit/>
          </a:bodyPr>
          <a:lstStyle/>
          <a:p>
            <a:r>
              <a:rPr lang="en" sz="1400" dirty="0">
                <a:latin typeface="HSE Sans" panose="02000000000000000000" pitchFamily="2" charset="0"/>
              </a:rPr>
              <a:t>“</a:t>
            </a:r>
            <a:r>
              <a:rPr lang="en" sz="1400" dirty="0" err="1">
                <a:latin typeface="HSE Sans" panose="02000000000000000000" pitchFamily="2" charset="0"/>
              </a:rPr>
              <a:t>ObjectList</a:t>
            </a:r>
            <a:r>
              <a:rPr lang="en" sz="1400" dirty="0">
                <a:latin typeface="HSE Sans" panose="02000000000000000000" pitchFamily="2" charset="0"/>
              </a:rPr>
              <a:t>” Table fragment</a:t>
            </a:r>
          </a:p>
          <a:p>
            <a:pPr algn="l"/>
            <a:endParaRPr lang="ru-RU" sz="1000" dirty="0">
              <a:latin typeface="HSE Sans" panose="02000000000000000000" pitchFamily="2" charset="0"/>
            </a:endParaRPr>
          </a:p>
        </p:txBody>
      </p:sp>
    </p:spTree>
    <p:extLst>
      <p:ext uri="{BB962C8B-B14F-4D97-AF65-F5344CB8AC3E}">
        <p14:creationId xmlns:p14="http://schemas.microsoft.com/office/powerpoint/2010/main" val="1596908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5" y="4471187"/>
            <a:ext cx="10345958" cy="1021277"/>
          </a:xfrm>
        </p:spPr>
        <p:txBody>
          <a:bodyPr>
            <a:normAutofit/>
          </a:bodyPr>
          <a:lstStyle/>
          <a:p>
            <a:r>
              <a:rPr lang="en-US" sz="5400" dirty="0"/>
              <a:t>Visualization Tool Overview</a:t>
            </a:r>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8" name="Текст 5">
            <a:extLst>
              <a:ext uri="{FF2B5EF4-FFF2-40B4-BE49-F238E27FC236}">
                <a16:creationId xmlns:a16="http://schemas.microsoft.com/office/drawing/2014/main" id="{FFB21B9E-8693-574C-46E4-CC76499EB363}"/>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Comparative Analysis of Process Mining and Object-Centric Process Mining Methods in the Exploration of SOA-Based Systems </a:t>
            </a:r>
            <a:br>
              <a:rPr lang="en-US" dirty="0"/>
            </a:br>
            <a:endParaRPr lang="ru-RU" dirty="0"/>
          </a:p>
        </p:txBody>
      </p:sp>
    </p:spTree>
    <p:extLst>
      <p:ext uri="{BB962C8B-B14F-4D97-AF65-F5344CB8AC3E}">
        <p14:creationId xmlns:p14="http://schemas.microsoft.com/office/powerpoint/2010/main" val="408093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0F5C6-3D39-325D-2F91-E2D78EE80099}"/>
              </a:ext>
            </a:extLst>
          </p:cNvPr>
          <p:cNvSpPr>
            <a:spLocks noGrp="1"/>
          </p:cNvSpPr>
          <p:nvPr>
            <p:ph type="title"/>
          </p:nvPr>
        </p:nvSpPr>
        <p:spPr>
          <a:xfrm>
            <a:off x="585897" y="1213165"/>
            <a:ext cx="11057955" cy="777025"/>
          </a:xfrm>
        </p:spPr>
        <p:txBody>
          <a:bodyPr/>
          <a:lstStyle/>
          <a:p>
            <a:r>
              <a:rPr lang="en-US" dirty="0"/>
              <a:t>1. Type-based visualization approach</a:t>
            </a:r>
            <a:endParaRPr lang="ru-RU" dirty="0"/>
          </a:p>
        </p:txBody>
      </p:sp>
      <p:sp>
        <p:nvSpPr>
          <p:cNvPr id="9" name="Текст 8">
            <a:extLst>
              <a:ext uri="{FF2B5EF4-FFF2-40B4-BE49-F238E27FC236}">
                <a16:creationId xmlns:a16="http://schemas.microsoft.com/office/drawing/2014/main" id="{511C5DA2-04E6-6059-0233-A6996E0BC82A}"/>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10" name="Текст 9">
            <a:extLst>
              <a:ext uri="{FF2B5EF4-FFF2-40B4-BE49-F238E27FC236}">
                <a16:creationId xmlns:a16="http://schemas.microsoft.com/office/drawing/2014/main" id="{D9246F43-D3EF-FD26-A038-849C8B041E20}"/>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11" name="Текст 10">
            <a:extLst>
              <a:ext uri="{FF2B5EF4-FFF2-40B4-BE49-F238E27FC236}">
                <a16:creationId xmlns:a16="http://schemas.microsoft.com/office/drawing/2014/main" id="{BB9DA969-5620-3F95-9D0F-20965D39D0E1}"/>
              </a:ext>
            </a:extLst>
          </p:cNvPr>
          <p:cNvSpPr>
            <a:spLocks noGrp="1"/>
          </p:cNvSpPr>
          <p:nvPr>
            <p:ph type="body" sz="quarter" idx="15"/>
          </p:nvPr>
        </p:nvSpPr>
        <p:spPr>
          <a:xfrm>
            <a:off x="6259891" y="548720"/>
            <a:ext cx="3822259"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pic>
        <p:nvPicPr>
          <p:cNvPr id="13" name="Рисунок 12">
            <a:extLst>
              <a:ext uri="{FF2B5EF4-FFF2-40B4-BE49-F238E27FC236}">
                <a16:creationId xmlns:a16="http://schemas.microsoft.com/office/drawing/2014/main" id="{BE0D0B1D-B137-E5A8-D5E3-02F410CD53D2}"/>
              </a:ext>
            </a:extLst>
          </p:cNvPr>
          <p:cNvPicPr>
            <a:picLocks noChangeAspect="1"/>
          </p:cNvPicPr>
          <p:nvPr/>
        </p:nvPicPr>
        <p:blipFill>
          <a:blip r:embed="rId2"/>
          <a:stretch>
            <a:fillRect/>
          </a:stretch>
        </p:blipFill>
        <p:spPr>
          <a:xfrm>
            <a:off x="6259892" y="1269744"/>
            <a:ext cx="5158369" cy="5469503"/>
          </a:xfrm>
          <a:prstGeom prst="rect">
            <a:avLst/>
          </a:prstGeom>
        </p:spPr>
      </p:pic>
      <p:pic>
        <p:nvPicPr>
          <p:cNvPr id="15" name="Рисунок 14">
            <a:extLst>
              <a:ext uri="{FF2B5EF4-FFF2-40B4-BE49-F238E27FC236}">
                <a16:creationId xmlns:a16="http://schemas.microsoft.com/office/drawing/2014/main" id="{EC51E916-11E7-7E82-BEF2-79AA09E70F82}"/>
              </a:ext>
            </a:extLst>
          </p:cNvPr>
          <p:cNvPicPr>
            <a:picLocks noChangeAspect="1"/>
          </p:cNvPicPr>
          <p:nvPr/>
        </p:nvPicPr>
        <p:blipFill>
          <a:blip r:embed="rId3"/>
          <a:stretch>
            <a:fillRect/>
          </a:stretch>
        </p:blipFill>
        <p:spPr>
          <a:xfrm>
            <a:off x="585897" y="2092450"/>
            <a:ext cx="5340540" cy="3824090"/>
          </a:xfrm>
          <a:prstGeom prst="rect">
            <a:avLst/>
          </a:prstGeom>
        </p:spPr>
      </p:pic>
      <p:sp>
        <p:nvSpPr>
          <p:cNvPr id="16" name="TextBox 15">
            <a:extLst>
              <a:ext uri="{FF2B5EF4-FFF2-40B4-BE49-F238E27FC236}">
                <a16:creationId xmlns:a16="http://schemas.microsoft.com/office/drawing/2014/main" id="{81D951B6-4AE3-144A-A11E-AB747FD05220}"/>
              </a:ext>
            </a:extLst>
          </p:cNvPr>
          <p:cNvSpPr txBox="1"/>
          <p:nvPr/>
        </p:nvSpPr>
        <p:spPr>
          <a:xfrm>
            <a:off x="1590628" y="6009319"/>
            <a:ext cx="3737069" cy="307777"/>
          </a:xfrm>
          <a:prstGeom prst="rect">
            <a:avLst/>
          </a:prstGeom>
          <a:noFill/>
        </p:spPr>
        <p:txBody>
          <a:bodyPr wrap="square" rtlCol="0">
            <a:spAutoFit/>
          </a:bodyPr>
          <a:lstStyle/>
          <a:p>
            <a:pPr algn="l"/>
            <a:r>
              <a:rPr lang="en-US" sz="1400" dirty="0">
                <a:latin typeface="HSE Sans" panose="02000000000000000000" pitchFamily="2" charset="0"/>
              </a:rPr>
              <a:t>User Interface for Selecting Object Types</a:t>
            </a:r>
            <a:endParaRPr lang="ru-RU" sz="1400" dirty="0">
              <a:latin typeface="HSE Sans" panose="02000000000000000000" pitchFamily="2" charset="0"/>
            </a:endParaRPr>
          </a:p>
        </p:txBody>
      </p:sp>
      <p:sp>
        <p:nvSpPr>
          <p:cNvPr id="17" name="TextBox 16">
            <a:extLst>
              <a:ext uri="{FF2B5EF4-FFF2-40B4-BE49-F238E27FC236}">
                <a16:creationId xmlns:a16="http://schemas.microsoft.com/office/drawing/2014/main" id="{3A200083-86C0-B44F-4681-A3A275804394}"/>
              </a:ext>
            </a:extLst>
          </p:cNvPr>
          <p:cNvSpPr txBox="1"/>
          <p:nvPr/>
        </p:nvSpPr>
        <p:spPr>
          <a:xfrm>
            <a:off x="6259892" y="1713191"/>
            <a:ext cx="2266591" cy="276999"/>
          </a:xfrm>
          <a:prstGeom prst="rect">
            <a:avLst/>
          </a:prstGeom>
          <a:noFill/>
        </p:spPr>
        <p:txBody>
          <a:bodyPr wrap="square" rtlCol="0">
            <a:spAutoFit/>
          </a:bodyPr>
          <a:lstStyle/>
          <a:p>
            <a:pPr algn="l"/>
            <a:r>
              <a:rPr lang="en-US" sz="1200" b="1" dirty="0">
                <a:latin typeface="HSE Sans" panose="02000000000000000000" pitchFamily="2" charset="0"/>
              </a:rPr>
              <a:t>Algorithm: </a:t>
            </a:r>
            <a:endParaRPr lang="ru-RU" sz="1200" b="1" dirty="0">
              <a:latin typeface="HSE Sans" panose="02000000000000000000" pitchFamily="2" charset="0"/>
            </a:endParaRPr>
          </a:p>
        </p:txBody>
      </p:sp>
    </p:spTree>
    <p:extLst>
      <p:ext uri="{BB962C8B-B14F-4D97-AF65-F5344CB8AC3E}">
        <p14:creationId xmlns:p14="http://schemas.microsoft.com/office/powerpoint/2010/main" val="338794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0F5C6-3D39-325D-2F91-E2D78EE80099}"/>
              </a:ext>
            </a:extLst>
          </p:cNvPr>
          <p:cNvSpPr>
            <a:spLocks noGrp="1"/>
          </p:cNvSpPr>
          <p:nvPr>
            <p:ph type="title"/>
          </p:nvPr>
        </p:nvSpPr>
        <p:spPr>
          <a:xfrm>
            <a:off x="585897" y="1191426"/>
            <a:ext cx="11057955" cy="777025"/>
          </a:xfrm>
        </p:spPr>
        <p:txBody>
          <a:bodyPr/>
          <a:lstStyle/>
          <a:p>
            <a:r>
              <a:rPr lang="en-US" dirty="0"/>
              <a:t>1. Type-based visualization approach</a:t>
            </a:r>
            <a:endParaRPr lang="ru-RU" dirty="0"/>
          </a:p>
        </p:txBody>
      </p:sp>
      <p:sp>
        <p:nvSpPr>
          <p:cNvPr id="9" name="Текст 8">
            <a:extLst>
              <a:ext uri="{FF2B5EF4-FFF2-40B4-BE49-F238E27FC236}">
                <a16:creationId xmlns:a16="http://schemas.microsoft.com/office/drawing/2014/main" id="{511C5DA2-04E6-6059-0233-A6996E0BC82A}"/>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10" name="Текст 9">
            <a:extLst>
              <a:ext uri="{FF2B5EF4-FFF2-40B4-BE49-F238E27FC236}">
                <a16:creationId xmlns:a16="http://schemas.microsoft.com/office/drawing/2014/main" id="{D9246F43-D3EF-FD26-A038-849C8B041E20}"/>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11" name="Текст 10">
            <a:extLst>
              <a:ext uri="{FF2B5EF4-FFF2-40B4-BE49-F238E27FC236}">
                <a16:creationId xmlns:a16="http://schemas.microsoft.com/office/drawing/2014/main" id="{BB9DA969-5620-3F95-9D0F-20965D39D0E1}"/>
              </a:ext>
            </a:extLst>
          </p:cNvPr>
          <p:cNvSpPr>
            <a:spLocks noGrp="1"/>
          </p:cNvSpPr>
          <p:nvPr>
            <p:ph type="body" sz="quarter" idx="15"/>
          </p:nvPr>
        </p:nvSpPr>
        <p:spPr>
          <a:xfrm>
            <a:off x="6259891" y="548720"/>
            <a:ext cx="3822259"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pic>
        <p:nvPicPr>
          <p:cNvPr id="4" name="Рисунок 3">
            <a:extLst>
              <a:ext uri="{FF2B5EF4-FFF2-40B4-BE49-F238E27FC236}">
                <a16:creationId xmlns:a16="http://schemas.microsoft.com/office/drawing/2014/main" id="{B1139A62-CF88-313A-6299-D3BC1DAF3071}"/>
              </a:ext>
            </a:extLst>
          </p:cNvPr>
          <p:cNvPicPr>
            <a:picLocks noChangeAspect="1"/>
          </p:cNvPicPr>
          <p:nvPr/>
        </p:nvPicPr>
        <p:blipFill>
          <a:blip r:embed="rId2"/>
          <a:stretch>
            <a:fillRect/>
          </a:stretch>
        </p:blipFill>
        <p:spPr>
          <a:xfrm>
            <a:off x="368133" y="1836302"/>
            <a:ext cx="5727867" cy="4177016"/>
          </a:xfrm>
          <a:prstGeom prst="rect">
            <a:avLst/>
          </a:prstGeom>
        </p:spPr>
      </p:pic>
      <p:pic>
        <p:nvPicPr>
          <p:cNvPr id="6" name="Рисунок 5">
            <a:extLst>
              <a:ext uri="{FF2B5EF4-FFF2-40B4-BE49-F238E27FC236}">
                <a16:creationId xmlns:a16="http://schemas.microsoft.com/office/drawing/2014/main" id="{15B5CF86-6DBD-42C3-C4EA-1D85E1E7F423}"/>
              </a:ext>
            </a:extLst>
          </p:cNvPr>
          <p:cNvPicPr>
            <a:picLocks noChangeAspect="1"/>
          </p:cNvPicPr>
          <p:nvPr/>
        </p:nvPicPr>
        <p:blipFill>
          <a:blip r:embed="rId3"/>
          <a:stretch>
            <a:fillRect/>
          </a:stretch>
        </p:blipFill>
        <p:spPr>
          <a:xfrm>
            <a:off x="5931130" y="1836302"/>
            <a:ext cx="5674973" cy="4177015"/>
          </a:xfrm>
          <a:prstGeom prst="rect">
            <a:avLst/>
          </a:prstGeom>
        </p:spPr>
      </p:pic>
      <p:sp>
        <p:nvSpPr>
          <p:cNvPr id="8" name="Кольцо 7">
            <a:extLst>
              <a:ext uri="{FF2B5EF4-FFF2-40B4-BE49-F238E27FC236}">
                <a16:creationId xmlns:a16="http://schemas.microsoft.com/office/drawing/2014/main" id="{684E9EDD-5074-6C0E-B154-E0FC28A43F5B}"/>
              </a:ext>
            </a:extLst>
          </p:cNvPr>
          <p:cNvSpPr/>
          <p:nvPr/>
        </p:nvSpPr>
        <p:spPr>
          <a:xfrm>
            <a:off x="2863406" y="4994574"/>
            <a:ext cx="790216" cy="415636"/>
          </a:xfrm>
          <a:prstGeom prst="don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solidFill>
                <a:schemeClr val="tx1"/>
              </a:solidFill>
            </a:endParaRPr>
          </a:p>
        </p:txBody>
      </p:sp>
      <p:sp>
        <p:nvSpPr>
          <p:cNvPr id="12" name="Кольцо 11">
            <a:extLst>
              <a:ext uri="{FF2B5EF4-FFF2-40B4-BE49-F238E27FC236}">
                <a16:creationId xmlns:a16="http://schemas.microsoft.com/office/drawing/2014/main" id="{4C450A87-6B7E-3600-FD38-E07B6301CDB9}"/>
              </a:ext>
            </a:extLst>
          </p:cNvPr>
          <p:cNvSpPr/>
          <p:nvPr/>
        </p:nvSpPr>
        <p:spPr>
          <a:xfrm>
            <a:off x="8357655" y="4994574"/>
            <a:ext cx="864000" cy="432000"/>
          </a:xfrm>
          <a:prstGeom prst="don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ru-RU">
              <a:solidFill>
                <a:schemeClr val="tx1"/>
              </a:solidFill>
            </a:endParaRPr>
          </a:p>
        </p:txBody>
      </p:sp>
      <p:sp>
        <p:nvSpPr>
          <p:cNvPr id="14" name="TextBox 13">
            <a:extLst>
              <a:ext uri="{FF2B5EF4-FFF2-40B4-BE49-F238E27FC236}">
                <a16:creationId xmlns:a16="http://schemas.microsoft.com/office/drawing/2014/main" id="{E8AB222C-E460-F546-64AA-4661A864BADD}"/>
              </a:ext>
            </a:extLst>
          </p:cNvPr>
          <p:cNvSpPr txBox="1"/>
          <p:nvPr/>
        </p:nvSpPr>
        <p:spPr>
          <a:xfrm>
            <a:off x="2018805" y="5878286"/>
            <a:ext cx="2755076" cy="292388"/>
          </a:xfrm>
          <a:prstGeom prst="rect">
            <a:avLst/>
          </a:prstGeom>
          <a:noFill/>
        </p:spPr>
        <p:txBody>
          <a:bodyPr wrap="square" rtlCol="0">
            <a:spAutoFit/>
          </a:bodyPr>
          <a:lstStyle/>
          <a:p>
            <a:pPr algn="l"/>
            <a:r>
              <a:rPr lang="en-US" sz="1300" dirty="0">
                <a:latin typeface="HSE Sans" panose="02000000000000000000" pitchFamily="2" charset="0"/>
              </a:rPr>
              <a:t>Variant 1 for Object Types Interaction</a:t>
            </a:r>
            <a:endParaRPr lang="ru-RU" sz="1300" dirty="0">
              <a:latin typeface="HSE Sans" panose="02000000000000000000" pitchFamily="2" charset="0"/>
            </a:endParaRPr>
          </a:p>
        </p:txBody>
      </p:sp>
      <p:sp>
        <p:nvSpPr>
          <p:cNvPr id="18" name="TextBox 17">
            <a:extLst>
              <a:ext uri="{FF2B5EF4-FFF2-40B4-BE49-F238E27FC236}">
                <a16:creationId xmlns:a16="http://schemas.microsoft.com/office/drawing/2014/main" id="{A2262DA7-FDCF-EB20-925C-A7FCC16FF405}"/>
              </a:ext>
            </a:extLst>
          </p:cNvPr>
          <p:cNvSpPr txBox="1"/>
          <p:nvPr/>
        </p:nvSpPr>
        <p:spPr>
          <a:xfrm>
            <a:off x="7746672" y="5890206"/>
            <a:ext cx="2755076" cy="292388"/>
          </a:xfrm>
          <a:prstGeom prst="rect">
            <a:avLst/>
          </a:prstGeom>
          <a:noFill/>
        </p:spPr>
        <p:txBody>
          <a:bodyPr wrap="square" rtlCol="0">
            <a:spAutoFit/>
          </a:bodyPr>
          <a:lstStyle/>
          <a:p>
            <a:pPr algn="l"/>
            <a:r>
              <a:rPr lang="en-US" sz="1300" dirty="0">
                <a:latin typeface="HSE Sans" panose="02000000000000000000" pitchFamily="2" charset="0"/>
              </a:rPr>
              <a:t>Variant 2 for Object Types Interaction</a:t>
            </a:r>
            <a:endParaRPr lang="ru-RU" sz="1300" dirty="0">
              <a:latin typeface="HSE Sans" panose="02000000000000000000" pitchFamily="2" charset="0"/>
            </a:endParaRPr>
          </a:p>
        </p:txBody>
      </p:sp>
    </p:spTree>
    <p:extLst>
      <p:ext uri="{BB962C8B-B14F-4D97-AF65-F5344CB8AC3E}">
        <p14:creationId xmlns:p14="http://schemas.microsoft.com/office/powerpoint/2010/main" val="12833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0F5C6-3D39-325D-2F91-E2D78EE80099}"/>
              </a:ext>
            </a:extLst>
          </p:cNvPr>
          <p:cNvSpPr>
            <a:spLocks noGrp="1"/>
          </p:cNvSpPr>
          <p:nvPr>
            <p:ph type="title"/>
          </p:nvPr>
        </p:nvSpPr>
        <p:spPr>
          <a:xfrm>
            <a:off x="567022" y="1147604"/>
            <a:ext cx="11057955" cy="777025"/>
          </a:xfrm>
        </p:spPr>
        <p:txBody>
          <a:bodyPr/>
          <a:lstStyle/>
          <a:p>
            <a:r>
              <a:rPr lang="en-US" dirty="0"/>
              <a:t>2. Instance-based visualization approach</a:t>
            </a:r>
            <a:endParaRPr lang="ru-RU" dirty="0"/>
          </a:p>
        </p:txBody>
      </p:sp>
      <p:sp>
        <p:nvSpPr>
          <p:cNvPr id="9" name="Текст 8">
            <a:extLst>
              <a:ext uri="{FF2B5EF4-FFF2-40B4-BE49-F238E27FC236}">
                <a16:creationId xmlns:a16="http://schemas.microsoft.com/office/drawing/2014/main" id="{511C5DA2-04E6-6059-0233-A6996E0BC82A}"/>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10" name="Текст 9">
            <a:extLst>
              <a:ext uri="{FF2B5EF4-FFF2-40B4-BE49-F238E27FC236}">
                <a16:creationId xmlns:a16="http://schemas.microsoft.com/office/drawing/2014/main" id="{D9246F43-D3EF-FD26-A038-849C8B041E20}"/>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11" name="Текст 10">
            <a:extLst>
              <a:ext uri="{FF2B5EF4-FFF2-40B4-BE49-F238E27FC236}">
                <a16:creationId xmlns:a16="http://schemas.microsoft.com/office/drawing/2014/main" id="{BB9DA969-5620-3F95-9D0F-20965D39D0E1}"/>
              </a:ext>
            </a:extLst>
          </p:cNvPr>
          <p:cNvSpPr>
            <a:spLocks noGrp="1"/>
          </p:cNvSpPr>
          <p:nvPr>
            <p:ph type="body" sz="quarter" idx="15"/>
          </p:nvPr>
        </p:nvSpPr>
        <p:spPr>
          <a:xfrm>
            <a:off x="6259891" y="548720"/>
            <a:ext cx="3822259"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sp>
        <p:nvSpPr>
          <p:cNvPr id="16" name="TextBox 15">
            <a:extLst>
              <a:ext uri="{FF2B5EF4-FFF2-40B4-BE49-F238E27FC236}">
                <a16:creationId xmlns:a16="http://schemas.microsoft.com/office/drawing/2014/main" id="{81D951B6-4AE3-144A-A11E-AB747FD05220}"/>
              </a:ext>
            </a:extLst>
          </p:cNvPr>
          <p:cNvSpPr txBox="1"/>
          <p:nvPr/>
        </p:nvSpPr>
        <p:spPr>
          <a:xfrm>
            <a:off x="1590628" y="6009319"/>
            <a:ext cx="3737069" cy="307777"/>
          </a:xfrm>
          <a:prstGeom prst="rect">
            <a:avLst/>
          </a:prstGeom>
          <a:noFill/>
        </p:spPr>
        <p:txBody>
          <a:bodyPr wrap="square" rtlCol="0">
            <a:spAutoFit/>
          </a:bodyPr>
          <a:lstStyle/>
          <a:p>
            <a:pPr algn="l"/>
            <a:r>
              <a:rPr lang="en-US" sz="1400" dirty="0">
                <a:latin typeface="HSE Sans" panose="02000000000000000000" pitchFamily="2" charset="0"/>
              </a:rPr>
              <a:t>User Interface for Selecting Object Instances</a:t>
            </a:r>
            <a:endParaRPr lang="ru-RU" sz="1400" dirty="0">
              <a:latin typeface="HSE Sans" panose="02000000000000000000" pitchFamily="2" charset="0"/>
            </a:endParaRPr>
          </a:p>
        </p:txBody>
      </p:sp>
      <p:pic>
        <p:nvPicPr>
          <p:cNvPr id="4" name="Рисунок 3">
            <a:extLst>
              <a:ext uri="{FF2B5EF4-FFF2-40B4-BE49-F238E27FC236}">
                <a16:creationId xmlns:a16="http://schemas.microsoft.com/office/drawing/2014/main" id="{F5983E0A-796F-AA62-527C-C327D10580FF}"/>
              </a:ext>
            </a:extLst>
          </p:cNvPr>
          <p:cNvPicPr>
            <a:picLocks noChangeAspect="1"/>
          </p:cNvPicPr>
          <p:nvPr/>
        </p:nvPicPr>
        <p:blipFill>
          <a:blip r:embed="rId2"/>
          <a:stretch>
            <a:fillRect/>
          </a:stretch>
        </p:blipFill>
        <p:spPr>
          <a:xfrm>
            <a:off x="773739" y="2115404"/>
            <a:ext cx="4952258" cy="3498509"/>
          </a:xfrm>
          <a:prstGeom prst="rect">
            <a:avLst/>
          </a:prstGeom>
        </p:spPr>
      </p:pic>
      <p:pic>
        <p:nvPicPr>
          <p:cNvPr id="6" name="Рисунок 5">
            <a:extLst>
              <a:ext uri="{FF2B5EF4-FFF2-40B4-BE49-F238E27FC236}">
                <a16:creationId xmlns:a16="http://schemas.microsoft.com/office/drawing/2014/main" id="{17BF236A-AD3A-B775-509B-0416E2F72CAA}"/>
              </a:ext>
            </a:extLst>
          </p:cNvPr>
          <p:cNvPicPr>
            <a:picLocks noChangeAspect="1"/>
          </p:cNvPicPr>
          <p:nvPr/>
        </p:nvPicPr>
        <p:blipFill>
          <a:blip r:embed="rId3"/>
          <a:stretch>
            <a:fillRect/>
          </a:stretch>
        </p:blipFill>
        <p:spPr>
          <a:xfrm>
            <a:off x="6864305" y="1183018"/>
            <a:ext cx="4683045" cy="5562167"/>
          </a:xfrm>
          <a:prstGeom prst="rect">
            <a:avLst/>
          </a:prstGeom>
        </p:spPr>
      </p:pic>
      <p:sp>
        <p:nvSpPr>
          <p:cNvPr id="7" name="TextBox 6">
            <a:extLst>
              <a:ext uri="{FF2B5EF4-FFF2-40B4-BE49-F238E27FC236}">
                <a16:creationId xmlns:a16="http://schemas.microsoft.com/office/drawing/2014/main" id="{A74C510E-22BE-2612-AFA2-743BB4D4A85D}"/>
              </a:ext>
            </a:extLst>
          </p:cNvPr>
          <p:cNvSpPr txBox="1"/>
          <p:nvPr/>
        </p:nvSpPr>
        <p:spPr>
          <a:xfrm>
            <a:off x="6651778" y="1697802"/>
            <a:ext cx="2266591" cy="276999"/>
          </a:xfrm>
          <a:prstGeom prst="rect">
            <a:avLst/>
          </a:prstGeom>
          <a:noFill/>
        </p:spPr>
        <p:txBody>
          <a:bodyPr wrap="square" rtlCol="0">
            <a:spAutoFit/>
          </a:bodyPr>
          <a:lstStyle/>
          <a:p>
            <a:pPr algn="l"/>
            <a:r>
              <a:rPr lang="en-US" sz="1200" b="1" dirty="0">
                <a:latin typeface="HSE Sans" panose="02000000000000000000" pitchFamily="2" charset="0"/>
              </a:rPr>
              <a:t>Algorithm: </a:t>
            </a:r>
            <a:endParaRPr lang="ru-RU" sz="1200" b="1" dirty="0">
              <a:latin typeface="HSE Sans" panose="02000000000000000000" pitchFamily="2" charset="0"/>
            </a:endParaRPr>
          </a:p>
        </p:txBody>
      </p:sp>
    </p:spTree>
    <p:extLst>
      <p:ext uri="{BB962C8B-B14F-4D97-AF65-F5344CB8AC3E}">
        <p14:creationId xmlns:p14="http://schemas.microsoft.com/office/powerpoint/2010/main" val="35047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0F5C6-3D39-325D-2F91-E2D78EE80099}"/>
              </a:ext>
            </a:extLst>
          </p:cNvPr>
          <p:cNvSpPr>
            <a:spLocks noGrp="1"/>
          </p:cNvSpPr>
          <p:nvPr>
            <p:ph type="title"/>
          </p:nvPr>
        </p:nvSpPr>
        <p:spPr>
          <a:xfrm>
            <a:off x="585897" y="1147618"/>
            <a:ext cx="11057955" cy="777025"/>
          </a:xfrm>
        </p:spPr>
        <p:txBody>
          <a:bodyPr/>
          <a:lstStyle/>
          <a:p>
            <a:r>
              <a:rPr lang="en-US" dirty="0"/>
              <a:t>2. Instance-based visualization approach</a:t>
            </a:r>
            <a:endParaRPr lang="ru-RU" dirty="0"/>
          </a:p>
        </p:txBody>
      </p:sp>
      <p:sp>
        <p:nvSpPr>
          <p:cNvPr id="9" name="Текст 8">
            <a:extLst>
              <a:ext uri="{FF2B5EF4-FFF2-40B4-BE49-F238E27FC236}">
                <a16:creationId xmlns:a16="http://schemas.microsoft.com/office/drawing/2014/main" id="{511C5DA2-04E6-6059-0233-A6996E0BC82A}"/>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10" name="Текст 9">
            <a:extLst>
              <a:ext uri="{FF2B5EF4-FFF2-40B4-BE49-F238E27FC236}">
                <a16:creationId xmlns:a16="http://schemas.microsoft.com/office/drawing/2014/main" id="{D9246F43-D3EF-FD26-A038-849C8B041E20}"/>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11" name="Текст 10">
            <a:extLst>
              <a:ext uri="{FF2B5EF4-FFF2-40B4-BE49-F238E27FC236}">
                <a16:creationId xmlns:a16="http://schemas.microsoft.com/office/drawing/2014/main" id="{BB9DA969-5620-3F95-9D0F-20965D39D0E1}"/>
              </a:ext>
            </a:extLst>
          </p:cNvPr>
          <p:cNvSpPr>
            <a:spLocks noGrp="1"/>
          </p:cNvSpPr>
          <p:nvPr>
            <p:ph type="body" sz="quarter" idx="15"/>
          </p:nvPr>
        </p:nvSpPr>
        <p:spPr>
          <a:xfrm>
            <a:off x="6259891" y="548720"/>
            <a:ext cx="3822259"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pic>
        <p:nvPicPr>
          <p:cNvPr id="5" name="Рисунок 4">
            <a:extLst>
              <a:ext uri="{FF2B5EF4-FFF2-40B4-BE49-F238E27FC236}">
                <a16:creationId xmlns:a16="http://schemas.microsoft.com/office/drawing/2014/main" id="{427D30EC-4378-4A54-7DAD-706F1B9253EC}"/>
              </a:ext>
            </a:extLst>
          </p:cNvPr>
          <p:cNvPicPr>
            <a:picLocks noChangeAspect="1"/>
          </p:cNvPicPr>
          <p:nvPr/>
        </p:nvPicPr>
        <p:blipFill>
          <a:blip r:embed="rId2"/>
          <a:stretch>
            <a:fillRect/>
          </a:stretch>
        </p:blipFill>
        <p:spPr>
          <a:xfrm>
            <a:off x="548148" y="1836302"/>
            <a:ext cx="7772400" cy="4128790"/>
          </a:xfrm>
          <a:prstGeom prst="rect">
            <a:avLst/>
          </a:prstGeom>
        </p:spPr>
      </p:pic>
      <p:sp>
        <p:nvSpPr>
          <p:cNvPr id="8" name="TextBox 7">
            <a:extLst>
              <a:ext uri="{FF2B5EF4-FFF2-40B4-BE49-F238E27FC236}">
                <a16:creationId xmlns:a16="http://schemas.microsoft.com/office/drawing/2014/main" id="{83F7E62C-39A7-F0BE-D0D9-7847B667FA00}"/>
              </a:ext>
            </a:extLst>
          </p:cNvPr>
          <p:cNvSpPr txBox="1"/>
          <p:nvPr/>
        </p:nvSpPr>
        <p:spPr>
          <a:xfrm>
            <a:off x="8320548" y="3336966"/>
            <a:ext cx="2818507" cy="692497"/>
          </a:xfrm>
          <a:prstGeom prst="rect">
            <a:avLst/>
          </a:prstGeom>
          <a:noFill/>
        </p:spPr>
        <p:txBody>
          <a:bodyPr wrap="square" rtlCol="0">
            <a:spAutoFit/>
          </a:bodyPr>
          <a:lstStyle/>
          <a:p>
            <a:pPr algn="just"/>
            <a:r>
              <a:rPr lang="en-US" sz="1300" dirty="0">
                <a:latin typeface="HSE Sans" panose="02000000000000000000" pitchFamily="2" charset="0"/>
              </a:rPr>
              <a:t>Sequence Diagram of Object Instance (1,0) interacting with other Object Instances</a:t>
            </a:r>
            <a:endParaRPr lang="ru-RU" sz="1300" dirty="0">
              <a:latin typeface="HSE Sans" panose="02000000000000000000" pitchFamily="2" charset="0"/>
            </a:endParaRPr>
          </a:p>
        </p:txBody>
      </p:sp>
    </p:spTree>
    <p:extLst>
      <p:ext uri="{BB962C8B-B14F-4D97-AF65-F5344CB8AC3E}">
        <p14:creationId xmlns:p14="http://schemas.microsoft.com/office/powerpoint/2010/main" val="60997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p:txBody>
          <a:bodyPr>
            <a:normAutofit/>
          </a:bodyPr>
          <a:lstStyle/>
          <a:p>
            <a:r>
              <a:rPr lang="en-US" dirty="0"/>
              <a:t>Outline</a:t>
            </a:r>
            <a:endParaRPr lang="ru-RU" dirty="0"/>
          </a:p>
        </p:txBody>
      </p:sp>
      <p:sp>
        <p:nvSpPr>
          <p:cNvPr id="3" name="Текст 2">
            <a:extLst>
              <a:ext uri="{FF2B5EF4-FFF2-40B4-BE49-F238E27FC236}">
                <a16:creationId xmlns:a16="http://schemas.microsoft.com/office/drawing/2014/main" id="{9FFCEF16-EE58-FC46-BCF8-3507469EC4B6}"/>
              </a:ext>
            </a:extLst>
          </p:cNvPr>
          <p:cNvSpPr>
            <a:spLocks noGrp="1"/>
          </p:cNvSpPr>
          <p:nvPr>
            <p:ph type="body" sz="quarter" idx="12"/>
          </p:nvPr>
        </p:nvSpPr>
        <p:spPr>
          <a:xfrm>
            <a:off x="585897" y="2093610"/>
            <a:ext cx="11325054" cy="4223486"/>
          </a:xfrm>
        </p:spPr>
        <p:txBody>
          <a:bodyPr/>
          <a:lstStyle/>
          <a:p>
            <a:pPr marL="285750" indent="-285750">
              <a:buFont typeface="Wingdings" pitchFamily="2" charset="2"/>
              <a:buChar char="Ø"/>
            </a:pPr>
            <a:r>
              <a:rPr lang="en-US" sz="1800" dirty="0"/>
              <a:t>Introduction </a:t>
            </a:r>
          </a:p>
          <a:p>
            <a:pPr marL="285750" indent="-285750">
              <a:buFont typeface="Wingdings" pitchFamily="2" charset="2"/>
              <a:buChar char="Ø"/>
            </a:pPr>
            <a:r>
              <a:rPr lang="en-US" sz="1800" dirty="0"/>
              <a:t>Motivation and Goal </a:t>
            </a:r>
            <a:endParaRPr lang="ru-RU" sz="1800" dirty="0"/>
          </a:p>
          <a:p>
            <a:pPr marL="285750" indent="-285750">
              <a:buFont typeface="Wingdings" pitchFamily="2" charset="2"/>
              <a:buChar char="Ø"/>
            </a:pPr>
            <a:r>
              <a:rPr lang="en-US" sz="1800" dirty="0"/>
              <a:t>Systematic Literature Review </a:t>
            </a:r>
          </a:p>
          <a:p>
            <a:pPr marL="285750" indent="-285750">
              <a:buFont typeface="Wingdings" pitchFamily="2" charset="2"/>
              <a:buChar char="Ø"/>
            </a:pPr>
            <a:r>
              <a:rPr lang="en-US" sz="1800" dirty="0"/>
              <a:t>Methodology for transforming flat event logs to object-centric event logs</a:t>
            </a:r>
          </a:p>
          <a:p>
            <a:pPr marL="285750" indent="-285750">
              <a:buFont typeface="Wingdings" pitchFamily="2" charset="2"/>
              <a:buChar char="Ø"/>
            </a:pPr>
            <a:r>
              <a:rPr lang="en-US" sz="1800" dirty="0"/>
              <a:t>Visualization tool Overview</a:t>
            </a:r>
          </a:p>
          <a:p>
            <a:pPr marL="285750" indent="-285750">
              <a:buFont typeface="Wingdings" pitchFamily="2" charset="2"/>
              <a:buChar char="Ø"/>
            </a:pPr>
            <a:r>
              <a:rPr lang="en-US" sz="1800" dirty="0"/>
              <a:t>Comparison with Traditional Event Log Sequence Diagrams </a:t>
            </a:r>
          </a:p>
          <a:p>
            <a:pPr marL="285750" indent="-285750">
              <a:buFont typeface="Wingdings" pitchFamily="2" charset="2"/>
              <a:buChar char="Ø"/>
            </a:pPr>
            <a:r>
              <a:rPr lang="en-US" sz="1800" dirty="0"/>
              <a:t>Conclusion and Future works</a:t>
            </a:r>
            <a:endParaRPr lang="ru-RU" sz="18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6" name="Текст 5">
            <a:extLst>
              <a:ext uri="{FF2B5EF4-FFF2-40B4-BE49-F238E27FC236}">
                <a16:creationId xmlns:a16="http://schemas.microsoft.com/office/drawing/2014/main" id="{BA8A18EA-B244-8EFF-6E68-C557AAFB4823}"/>
              </a:ext>
            </a:extLst>
          </p:cNvPr>
          <p:cNvSpPr>
            <a:spLocks noGrp="1"/>
          </p:cNvSpPr>
          <p:nvPr>
            <p:ph type="body" sz="quarter" idx="15"/>
          </p:nvPr>
        </p:nvSpPr>
        <p:spPr>
          <a:xfrm>
            <a:off x="6259892" y="548720"/>
            <a:ext cx="3646108" cy="408109"/>
          </a:xfrm>
        </p:spPr>
        <p:txBody>
          <a:bodyPr/>
          <a:lstStyle/>
          <a:p>
            <a:r>
              <a:rPr lang="en-US" sz="1000" dirty="0"/>
              <a:t>Comparative Analysis of Process Mining and Object-Centric Process Mining Methods in the Exploration of SOA-Based Systems </a:t>
            </a:r>
            <a:br>
              <a:rPr lang="en-US" sz="1000" dirty="0"/>
            </a:br>
            <a:endParaRPr lang="ru-RU" dirty="0"/>
          </a:p>
        </p:txBody>
      </p:sp>
    </p:spTree>
    <p:extLst>
      <p:ext uri="{BB962C8B-B14F-4D97-AF65-F5344CB8AC3E}">
        <p14:creationId xmlns:p14="http://schemas.microsoft.com/office/powerpoint/2010/main" val="3342930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5" y="4471187"/>
            <a:ext cx="10345958" cy="1021277"/>
          </a:xfrm>
        </p:spPr>
        <p:txBody>
          <a:bodyPr>
            <a:normAutofit fontScale="90000"/>
          </a:bodyPr>
          <a:lstStyle/>
          <a:p>
            <a:r>
              <a:rPr lang="en-US" sz="5400" dirty="0"/>
              <a:t>Comparison with Traditional Event Log Sequence Diagrams </a:t>
            </a:r>
            <a:br>
              <a:rPr lang="en-US" sz="5400" dirty="0"/>
            </a:br>
            <a:endParaRPr lang="en-US" sz="54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8" name="Текст 5">
            <a:extLst>
              <a:ext uri="{FF2B5EF4-FFF2-40B4-BE49-F238E27FC236}">
                <a16:creationId xmlns:a16="http://schemas.microsoft.com/office/drawing/2014/main" id="{FFB21B9E-8693-574C-46E4-CC76499EB363}"/>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268310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7C18B027-FB0D-FE26-8649-CA5F34822AD5}"/>
              </a:ext>
            </a:extLst>
          </p:cNvPr>
          <p:cNvSpPr>
            <a:spLocks noGrp="1"/>
          </p:cNvSpPr>
          <p:nvPr>
            <p:ph type="body" sz="quarter" idx="16"/>
          </p:nvPr>
        </p:nvSpPr>
        <p:spPr>
          <a:xfrm>
            <a:off x="762000" y="5183227"/>
            <a:ext cx="4524443" cy="553998"/>
          </a:xfrm>
        </p:spPr>
        <p:txBody>
          <a:bodyPr>
            <a:normAutofit/>
          </a:bodyPr>
          <a:lstStyle/>
          <a:p>
            <a:pPr algn="just"/>
            <a:r>
              <a:rPr lang="en-US" sz="1300" dirty="0"/>
              <a:t>Partial Sequence Diagram in Traditional Approach (Event-Centric)</a:t>
            </a:r>
            <a:endParaRPr lang="ru-RU" sz="1300" dirty="0"/>
          </a:p>
        </p:txBody>
      </p:sp>
      <p:sp>
        <p:nvSpPr>
          <p:cNvPr id="4" name="Текст 3">
            <a:extLst>
              <a:ext uri="{FF2B5EF4-FFF2-40B4-BE49-F238E27FC236}">
                <a16:creationId xmlns:a16="http://schemas.microsoft.com/office/drawing/2014/main" id="{C9EBFC8A-A754-76AC-F8CE-7E44E49DF127}"/>
              </a:ext>
            </a:extLst>
          </p:cNvPr>
          <p:cNvSpPr>
            <a:spLocks noGrp="1"/>
          </p:cNvSpPr>
          <p:nvPr>
            <p:ph type="body" sz="quarter" idx="17"/>
          </p:nvPr>
        </p:nvSpPr>
        <p:spPr>
          <a:xfrm>
            <a:off x="572937" y="1120775"/>
            <a:ext cx="4524443" cy="703205"/>
          </a:xfrm>
        </p:spPr>
        <p:txBody>
          <a:bodyPr/>
          <a:lstStyle/>
          <a:p>
            <a:r>
              <a:rPr lang="en-US" sz="2400" dirty="0"/>
              <a:t>Comparison with Traditional Event Log Sequence Diagrams </a:t>
            </a:r>
            <a:br>
              <a:rPr lang="en-US" sz="2400" dirty="0"/>
            </a:br>
            <a:endParaRPr lang="ru-RU" sz="2400" dirty="0"/>
          </a:p>
        </p:txBody>
      </p:sp>
      <p:sp>
        <p:nvSpPr>
          <p:cNvPr id="5" name="Текст 4">
            <a:extLst>
              <a:ext uri="{FF2B5EF4-FFF2-40B4-BE49-F238E27FC236}">
                <a16:creationId xmlns:a16="http://schemas.microsoft.com/office/drawing/2014/main" id="{F1E4ECD1-F153-0E49-9A47-D46D566EE4A0}"/>
              </a:ext>
            </a:extLst>
          </p:cNvPr>
          <p:cNvSpPr>
            <a:spLocks noGrp="1"/>
          </p:cNvSpPr>
          <p:nvPr>
            <p:ph type="body" sz="quarter" idx="12"/>
          </p:nvPr>
        </p:nvSpPr>
        <p:spPr>
          <a:xfrm>
            <a:off x="572937" y="2392826"/>
            <a:ext cx="4322531" cy="2399371"/>
          </a:xfrm>
        </p:spPr>
        <p:txBody>
          <a:bodyPr/>
          <a:lstStyle/>
          <a:p>
            <a:pPr marL="285750" indent="-285750">
              <a:buFont typeface="Wingdings" pitchFamily="2" charset="2"/>
              <a:buChar char="Ø"/>
            </a:pPr>
            <a:r>
              <a:rPr lang="en-US" sz="1800" dirty="0"/>
              <a:t>No more Single-case bounded</a:t>
            </a:r>
          </a:p>
          <a:p>
            <a:pPr marL="285750" indent="-285750">
              <a:buFont typeface="Wingdings" pitchFamily="2" charset="2"/>
              <a:buChar char="Ø"/>
            </a:pPr>
            <a:r>
              <a:rPr lang="en-US" sz="1800" dirty="0"/>
              <a:t>Obtained insights for systematic object interaction processes</a:t>
            </a:r>
          </a:p>
          <a:p>
            <a:pPr marL="285750" indent="-285750">
              <a:buFont typeface="Wingdings" pitchFamily="2" charset="2"/>
              <a:buChar char="Ø"/>
            </a:pPr>
            <a:r>
              <a:rPr lang="en-US" sz="1800" dirty="0"/>
              <a:t>Structural Interaction without duplicates</a:t>
            </a:r>
          </a:p>
          <a:p>
            <a:pPr marL="285750" indent="-285750">
              <a:buFont typeface="Wingdings" pitchFamily="2" charset="2"/>
              <a:buChar char="Ø"/>
            </a:pPr>
            <a:r>
              <a:rPr lang="en-US" sz="1800" dirty="0"/>
              <a:t>Understanding time consumption for each object reference</a:t>
            </a:r>
            <a:endParaRPr lang="ru-RU" sz="1800" dirty="0"/>
          </a:p>
        </p:txBody>
      </p:sp>
      <p:sp>
        <p:nvSpPr>
          <p:cNvPr id="6" name="Текст 5">
            <a:extLst>
              <a:ext uri="{FF2B5EF4-FFF2-40B4-BE49-F238E27FC236}">
                <a16:creationId xmlns:a16="http://schemas.microsoft.com/office/drawing/2014/main" id="{E3FC5F33-F698-2DEE-B135-8B3864B29A08}"/>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7" name="Текст 6">
            <a:extLst>
              <a:ext uri="{FF2B5EF4-FFF2-40B4-BE49-F238E27FC236}">
                <a16:creationId xmlns:a16="http://schemas.microsoft.com/office/drawing/2014/main" id="{4CF48488-3BA5-F376-F8F9-E4A131861A88}"/>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8" name="Текст 7">
            <a:extLst>
              <a:ext uri="{FF2B5EF4-FFF2-40B4-BE49-F238E27FC236}">
                <a16:creationId xmlns:a16="http://schemas.microsoft.com/office/drawing/2014/main" id="{A36B78AC-CDB0-6D2B-505E-F167FABE343B}"/>
              </a:ext>
            </a:extLst>
          </p:cNvPr>
          <p:cNvSpPr>
            <a:spLocks noGrp="1"/>
          </p:cNvSpPr>
          <p:nvPr>
            <p:ph type="body" sz="quarter" idx="15"/>
          </p:nvPr>
        </p:nvSpPr>
        <p:spPr>
          <a:xfrm>
            <a:off x="6259892" y="548720"/>
            <a:ext cx="3809394" cy="408109"/>
          </a:xfrm>
        </p:spPr>
        <p:txBody>
          <a:bodyPr/>
          <a:lstStyle/>
          <a:p>
            <a:r>
              <a:rPr lang="en-US" dirty="0"/>
              <a:t>Comparative Analysis of Process Mining and Object-Centric Process Mining Methods in the Exploration of SOA-Based Systems </a:t>
            </a:r>
            <a:br>
              <a:rPr lang="en-US" dirty="0"/>
            </a:br>
            <a:endParaRPr lang="ru-RU" dirty="0"/>
          </a:p>
          <a:p>
            <a:endParaRPr lang="ru-RU" dirty="0"/>
          </a:p>
        </p:txBody>
      </p:sp>
      <p:pic>
        <p:nvPicPr>
          <p:cNvPr id="9" name="Диаграмма 8">
            <a:extLst>
              <a:ext uri="{FF2B5EF4-FFF2-40B4-BE49-F238E27FC236}">
                <a16:creationId xmlns:a16="http://schemas.microsoft.com/office/drawing/2014/main" id="{3CFD68C4-FF78-35E2-DCF4-212A2FA8E77C}"/>
              </a:ext>
            </a:extLst>
          </p:cNvPr>
          <p:cNvPicPr>
            <a:picLocks noGrp="1" noChangeAspect="1"/>
          </p:cNvPicPr>
          <p:nvPr>
            <p:ph type="chart" sz="quarter" idx="10"/>
          </p:nvPr>
        </p:nvPicPr>
        <p:blipFill>
          <a:blip r:embed="rId2"/>
          <a:stretch>
            <a:fillRect/>
          </a:stretch>
        </p:blipFill>
        <p:spPr>
          <a:xfrm>
            <a:off x="5286443" y="1447800"/>
            <a:ext cx="6343515" cy="4289425"/>
          </a:xfrm>
          <a:prstGeom prst="rect">
            <a:avLst/>
          </a:prstGeom>
        </p:spPr>
      </p:pic>
    </p:spTree>
    <p:extLst>
      <p:ext uri="{BB962C8B-B14F-4D97-AF65-F5344CB8AC3E}">
        <p14:creationId xmlns:p14="http://schemas.microsoft.com/office/powerpoint/2010/main" val="391692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5" y="4515255"/>
            <a:ext cx="8449342" cy="1021277"/>
          </a:xfrm>
        </p:spPr>
        <p:txBody>
          <a:bodyPr>
            <a:normAutofit/>
          </a:bodyPr>
          <a:lstStyle/>
          <a:p>
            <a:r>
              <a:rPr lang="en-US" sz="5400" dirty="0"/>
              <a:t>Conclusion and Future Works</a:t>
            </a:r>
            <a:endParaRPr lang="ru-RU" sz="54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3" name="Текст 5">
            <a:extLst>
              <a:ext uri="{FF2B5EF4-FFF2-40B4-BE49-F238E27FC236}">
                <a16:creationId xmlns:a16="http://schemas.microsoft.com/office/drawing/2014/main" id="{3109061E-BCAD-2A5F-475F-337579B86801}"/>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60451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7" name="Заголовок 6">
            <a:extLst>
              <a:ext uri="{FF2B5EF4-FFF2-40B4-BE49-F238E27FC236}">
                <a16:creationId xmlns:a16="http://schemas.microsoft.com/office/drawing/2014/main" id="{BDC25F43-E691-613D-21AD-E23968DD3880}"/>
              </a:ext>
            </a:extLst>
          </p:cNvPr>
          <p:cNvSpPr>
            <a:spLocks noGrp="1"/>
          </p:cNvSpPr>
          <p:nvPr>
            <p:ph type="title"/>
          </p:nvPr>
        </p:nvSpPr>
        <p:spPr>
          <a:xfrm>
            <a:off x="585897" y="1582068"/>
            <a:ext cx="11057955" cy="777025"/>
          </a:xfrm>
        </p:spPr>
        <p:txBody>
          <a:bodyPr/>
          <a:lstStyle/>
          <a:p>
            <a:r>
              <a:rPr lang="en-US" dirty="0"/>
              <a:t>Results                                                                 and                   Future</a:t>
            </a:r>
            <a:endParaRPr lang="ru-RU" dirty="0"/>
          </a:p>
        </p:txBody>
      </p:sp>
      <p:sp>
        <p:nvSpPr>
          <p:cNvPr id="9" name="TextBox 8">
            <a:extLst>
              <a:ext uri="{FF2B5EF4-FFF2-40B4-BE49-F238E27FC236}">
                <a16:creationId xmlns:a16="http://schemas.microsoft.com/office/drawing/2014/main" id="{865296BE-DAED-5379-64B3-165500B91B28}"/>
              </a:ext>
            </a:extLst>
          </p:cNvPr>
          <p:cNvSpPr txBox="1"/>
          <p:nvPr/>
        </p:nvSpPr>
        <p:spPr>
          <a:xfrm>
            <a:off x="585897" y="2355639"/>
            <a:ext cx="4330487" cy="3262432"/>
          </a:xfrm>
          <a:prstGeom prst="rect">
            <a:avLst/>
          </a:prstGeom>
          <a:noFill/>
        </p:spPr>
        <p:txBody>
          <a:bodyPr wrap="square" rtlCol="0">
            <a:spAutoFit/>
          </a:bodyPr>
          <a:lstStyle/>
          <a:p>
            <a:pPr marL="285750" indent="-285750" algn="l">
              <a:buFont typeface="Wingdings" pitchFamily="2" charset="2"/>
              <a:buChar char="ü"/>
            </a:pPr>
            <a:r>
              <a:rPr lang="en-US" sz="1600" dirty="0">
                <a:latin typeface="HSE Sans" panose="02000000000000000000" pitchFamily="2" charset="0"/>
              </a:rPr>
              <a:t>Transformed flat event logs into object-centric event logs</a:t>
            </a:r>
            <a:endParaRPr lang="en-US" sz="1600" b="1" dirty="0">
              <a:latin typeface="HSE Sans" panose="02000000000000000000" pitchFamily="2" charset="0"/>
            </a:endParaRPr>
          </a:p>
          <a:p>
            <a:pPr algn="l"/>
            <a:endParaRPr lang="en-US" sz="1600" dirty="0">
              <a:latin typeface="HSE Sans" panose="02000000000000000000" pitchFamily="2" charset="0"/>
            </a:endParaRPr>
          </a:p>
          <a:p>
            <a:pPr algn="l"/>
            <a:endParaRPr lang="en-US" sz="1600" dirty="0">
              <a:latin typeface="HSE Sans" panose="02000000000000000000" pitchFamily="2" charset="0"/>
            </a:endParaRPr>
          </a:p>
          <a:p>
            <a:pPr algn="l"/>
            <a:endParaRPr lang="en-US" sz="1600" dirty="0">
              <a:latin typeface="HSE Sans" panose="02000000000000000000" pitchFamily="2" charset="0"/>
            </a:endParaRPr>
          </a:p>
          <a:p>
            <a:pPr marL="285750" indent="-285750" algn="l">
              <a:buFont typeface="Wingdings" pitchFamily="2" charset="2"/>
              <a:buChar char="ü"/>
            </a:pPr>
            <a:r>
              <a:rPr lang="en-US" sz="1600" dirty="0">
                <a:latin typeface="HSE Sans" panose="02000000000000000000" pitchFamily="2" charset="0"/>
              </a:rPr>
              <a:t>Presented multi-object interaction through a visualization tool for generating sequence diagrams</a:t>
            </a:r>
          </a:p>
          <a:p>
            <a:pPr marL="285750" indent="-285750" algn="l">
              <a:buFont typeface="Wingdings" pitchFamily="2" charset="2"/>
              <a:buChar char="ü"/>
            </a:pPr>
            <a:endParaRPr lang="en-US" sz="1600" dirty="0">
              <a:latin typeface="HSE Sans" panose="02000000000000000000" pitchFamily="2" charset="0"/>
            </a:endParaRPr>
          </a:p>
          <a:p>
            <a:pPr algn="l"/>
            <a:endParaRPr lang="en-US" sz="1600" dirty="0">
              <a:latin typeface="HSE Sans" panose="02000000000000000000" pitchFamily="2" charset="0"/>
            </a:endParaRPr>
          </a:p>
          <a:p>
            <a:pPr marL="285750" indent="-285750" algn="l">
              <a:buFont typeface="Wingdings" pitchFamily="2" charset="2"/>
              <a:buChar char="ü"/>
            </a:pPr>
            <a:r>
              <a:rPr lang="en-US" sz="1600" dirty="0">
                <a:latin typeface="HSE Sans" panose="02000000000000000000" pitchFamily="2" charset="0"/>
              </a:rPr>
              <a:t>Compared the traditional process mining modeling approach with object-centric one</a:t>
            </a:r>
          </a:p>
          <a:p>
            <a:pPr marL="285750" indent="-285750" algn="l">
              <a:buFont typeface="Wingdings" pitchFamily="2" charset="2"/>
              <a:buChar char="ü"/>
            </a:pPr>
            <a:endParaRPr lang="ru-RU" sz="1400" dirty="0">
              <a:latin typeface="HSE Sans" panose="02000000000000000000" pitchFamily="2" charset="0"/>
            </a:endParaRPr>
          </a:p>
        </p:txBody>
      </p:sp>
      <p:sp>
        <p:nvSpPr>
          <p:cNvPr id="10" name="TextBox 9">
            <a:extLst>
              <a:ext uri="{FF2B5EF4-FFF2-40B4-BE49-F238E27FC236}">
                <a16:creationId xmlns:a16="http://schemas.microsoft.com/office/drawing/2014/main" id="{C84573CE-F5C5-5C4B-2F3D-51B1E10D9C78}"/>
              </a:ext>
            </a:extLst>
          </p:cNvPr>
          <p:cNvSpPr txBox="1"/>
          <p:nvPr/>
        </p:nvSpPr>
        <p:spPr>
          <a:xfrm>
            <a:off x="7294942" y="2346450"/>
            <a:ext cx="4330487" cy="2062103"/>
          </a:xfrm>
          <a:prstGeom prst="rect">
            <a:avLst/>
          </a:prstGeom>
          <a:noFill/>
        </p:spPr>
        <p:txBody>
          <a:bodyPr wrap="square" rtlCol="0">
            <a:spAutoFit/>
          </a:bodyPr>
          <a:lstStyle/>
          <a:p>
            <a:pPr marL="171450" indent="-171450" algn="l">
              <a:buFont typeface="Wingdings" pitchFamily="2" charset="2"/>
              <a:buChar char="v"/>
            </a:pPr>
            <a:r>
              <a:rPr lang="en-US" sz="1600" dirty="0">
                <a:latin typeface="HSE Sans" panose="02000000000000000000" pitchFamily="2" charset="0"/>
              </a:rPr>
              <a:t>Integrate expanded object interactions</a:t>
            </a:r>
          </a:p>
          <a:p>
            <a:pPr marL="171450" indent="-171450" algn="l">
              <a:buFont typeface="Wingdings" pitchFamily="2" charset="2"/>
              <a:buChar char="v"/>
            </a:pPr>
            <a:endParaRPr lang="en-US" sz="1600" dirty="0">
              <a:latin typeface="HSE Sans" panose="02000000000000000000" pitchFamily="2" charset="0"/>
            </a:endParaRPr>
          </a:p>
          <a:p>
            <a:pPr algn="l"/>
            <a:endParaRPr lang="en-US" sz="1600" dirty="0">
              <a:latin typeface="HSE Sans" panose="02000000000000000000" pitchFamily="2" charset="0"/>
            </a:endParaRPr>
          </a:p>
          <a:p>
            <a:pPr marL="171450" indent="-171450" algn="l">
              <a:buFont typeface="Wingdings" pitchFamily="2" charset="2"/>
              <a:buChar char="v"/>
            </a:pPr>
            <a:r>
              <a:rPr lang="en-US" sz="1600" dirty="0">
                <a:latin typeface="HSE Sans" panose="02000000000000000000" pitchFamily="2" charset="0"/>
              </a:rPr>
              <a:t>Function of automatic detection of anomalies in inter-object connections</a:t>
            </a:r>
          </a:p>
          <a:p>
            <a:pPr algn="l"/>
            <a:endParaRPr lang="en-US" sz="1600" dirty="0">
              <a:latin typeface="HSE Sans" panose="02000000000000000000" pitchFamily="2" charset="0"/>
            </a:endParaRPr>
          </a:p>
          <a:p>
            <a:pPr algn="l"/>
            <a:endParaRPr lang="en-US" sz="1600" dirty="0">
              <a:latin typeface="HSE Sans" panose="02000000000000000000" pitchFamily="2" charset="0"/>
            </a:endParaRPr>
          </a:p>
          <a:p>
            <a:pPr algn="l"/>
            <a:endParaRPr lang="en-US" sz="1600" dirty="0">
              <a:latin typeface="HSE Sans" panose="02000000000000000000" pitchFamily="2" charset="0"/>
            </a:endParaRPr>
          </a:p>
        </p:txBody>
      </p:sp>
      <p:sp>
        <p:nvSpPr>
          <p:cNvPr id="8" name="Текст 5">
            <a:extLst>
              <a:ext uri="{FF2B5EF4-FFF2-40B4-BE49-F238E27FC236}">
                <a16:creationId xmlns:a16="http://schemas.microsoft.com/office/drawing/2014/main" id="{F1585CC2-3B01-8BF6-A0C9-33A62DB779B4}"/>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201753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5" y="4471188"/>
            <a:ext cx="8449342" cy="1021277"/>
          </a:xfrm>
        </p:spPr>
        <p:txBody>
          <a:bodyPr>
            <a:normAutofit/>
          </a:bodyPr>
          <a:lstStyle/>
          <a:p>
            <a:r>
              <a:rPr lang="en-US" sz="5400" dirty="0"/>
              <a:t>Thank You </a:t>
            </a:r>
            <a:r>
              <a:rPr lang="en-US" sz="5400"/>
              <a:t>for Attention</a:t>
            </a:r>
            <a:r>
              <a:rPr lang="en-US" sz="5400" dirty="0"/>
              <a:t>!</a:t>
            </a:r>
            <a:endParaRPr lang="ru-RU" sz="54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3" name="Текст 5">
            <a:extLst>
              <a:ext uri="{FF2B5EF4-FFF2-40B4-BE49-F238E27FC236}">
                <a16:creationId xmlns:a16="http://schemas.microsoft.com/office/drawing/2014/main" id="{834F5EC2-3404-4685-EB25-6D8C1B91EC00}"/>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2520112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4" y="4515255"/>
            <a:ext cx="8449342" cy="1021277"/>
          </a:xfrm>
        </p:spPr>
        <p:txBody>
          <a:bodyPr>
            <a:normAutofit/>
          </a:bodyPr>
          <a:lstStyle/>
          <a:p>
            <a:r>
              <a:rPr lang="en-US" sz="5400" dirty="0"/>
              <a:t>Introduction</a:t>
            </a:r>
            <a:endParaRPr lang="ru-RU" sz="54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7" name="Текст 5">
            <a:extLst>
              <a:ext uri="{FF2B5EF4-FFF2-40B4-BE49-F238E27FC236}">
                <a16:creationId xmlns:a16="http://schemas.microsoft.com/office/drawing/2014/main" id="{BE581D1A-B4A3-7973-0A45-676B0EB90109}"/>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153602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739532" y="1243735"/>
            <a:ext cx="5245560" cy="777025"/>
          </a:xfrm>
        </p:spPr>
        <p:txBody>
          <a:bodyPr>
            <a:normAutofit/>
          </a:bodyPr>
          <a:lstStyle/>
          <a:p>
            <a:r>
              <a:rPr lang="en-US" dirty="0"/>
              <a:t>Subject Area</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1065518" y="2020760"/>
            <a:ext cx="10786056" cy="408109"/>
          </a:xfrm>
        </p:spPr>
        <p:txBody>
          <a:bodyPr>
            <a:normAutofit/>
          </a:bodyPr>
          <a:lstStyle/>
          <a:p>
            <a:pPr algn="ctr"/>
            <a:r>
              <a:rPr lang="en-US" sz="1900" dirty="0"/>
              <a:t>Process Mining </a:t>
            </a:r>
            <a:r>
              <a:rPr lang="ru-RU" sz="1900" dirty="0"/>
              <a:t>                  </a:t>
            </a:r>
            <a:r>
              <a:rPr lang="en-US" sz="1900" dirty="0"/>
              <a:t>                and </a:t>
            </a:r>
            <a:r>
              <a:rPr lang="ru-RU" sz="1900" dirty="0"/>
              <a:t>            </a:t>
            </a:r>
            <a:r>
              <a:rPr lang="en-US" sz="1900" dirty="0"/>
              <a:t>                Service-oriented architecture systems</a:t>
            </a:r>
            <a:endParaRPr lang="ru-RU" sz="19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pic>
        <p:nvPicPr>
          <p:cNvPr id="10" name="Рисунок 9">
            <a:extLst>
              <a:ext uri="{FF2B5EF4-FFF2-40B4-BE49-F238E27FC236}">
                <a16:creationId xmlns:a16="http://schemas.microsoft.com/office/drawing/2014/main" id="{130E1D1D-7E5F-9207-AE5F-BFC516E63AEC}"/>
              </a:ext>
            </a:extLst>
          </p:cNvPr>
          <p:cNvPicPr>
            <a:picLocks noChangeAspect="1"/>
          </p:cNvPicPr>
          <p:nvPr/>
        </p:nvPicPr>
        <p:blipFill>
          <a:blip r:embed="rId2"/>
          <a:stretch>
            <a:fillRect/>
          </a:stretch>
        </p:blipFill>
        <p:spPr>
          <a:xfrm>
            <a:off x="464733" y="3001839"/>
            <a:ext cx="5795159" cy="2700288"/>
          </a:xfrm>
          <a:prstGeom prst="rect">
            <a:avLst/>
          </a:prstGeom>
        </p:spPr>
      </p:pic>
      <p:sp>
        <p:nvSpPr>
          <p:cNvPr id="11" name="TextBox 10">
            <a:extLst>
              <a:ext uri="{FF2B5EF4-FFF2-40B4-BE49-F238E27FC236}">
                <a16:creationId xmlns:a16="http://schemas.microsoft.com/office/drawing/2014/main" id="{6AB3EF10-1960-C3AE-2ED4-DBE44A3135F1}"/>
              </a:ext>
            </a:extLst>
          </p:cNvPr>
          <p:cNvSpPr txBox="1"/>
          <p:nvPr/>
        </p:nvSpPr>
        <p:spPr>
          <a:xfrm>
            <a:off x="1764785" y="5702127"/>
            <a:ext cx="3764478" cy="461665"/>
          </a:xfrm>
          <a:prstGeom prst="rect">
            <a:avLst/>
          </a:prstGeom>
          <a:noFill/>
        </p:spPr>
        <p:txBody>
          <a:bodyPr wrap="square" rtlCol="0">
            <a:spAutoFit/>
          </a:bodyPr>
          <a:lstStyle/>
          <a:p>
            <a:pPr algn="l"/>
            <a:r>
              <a:rPr lang="en-US" sz="1400" dirty="0">
                <a:latin typeface="HSE Sans" panose="02000000000000000000" pitchFamily="2" charset="0"/>
              </a:rPr>
              <a:t>Main Stages of Process Mining</a:t>
            </a:r>
          </a:p>
          <a:p>
            <a:pPr algn="l"/>
            <a:endParaRPr lang="ru-RU" sz="1000" dirty="0">
              <a:latin typeface="HSE Sans" panose="02000000000000000000" pitchFamily="2" charset="0"/>
            </a:endParaRPr>
          </a:p>
        </p:txBody>
      </p:sp>
      <p:pic>
        <p:nvPicPr>
          <p:cNvPr id="13" name="Рисунок 12">
            <a:extLst>
              <a:ext uri="{FF2B5EF4-FFF2-40B4-BE49-F238E27FC236}">
                <a16:creationId xmlns:a16="http://schemas.microsoft.com/office/drawing/2014/main" id="{14DA3B06-E9CF-CE94-737E-2E01F220F8FE}"/>
              </a:ext>
            </a:extLst>
          </p:cNvPr>
          <p:cNvPicPr>
            <a:picLocks noChangeAspect="1"/>
          </p:cNvPicPr>
          <p:nvPr/>
        </p:nvPicPr>
        <p:blipFill>
          <a:blip r:embed="rId3"/>
          <a:stretch>
            <a:fillRect/>
          </a:stretch>
        </p:blipFill>
        <p:spPr>
          <a:xfrm>
            <a:off x="7307499" y="2586756"/>
            <a:ext cx="3764478" cy="3115371"/>
          </a:xfrm>
          <a:prstGeom prst="rect">
            <a:avLst/>
          </a:prstGeom>
        </p:spPr>
      </p:pic>
      <p:sp>
        <p:nvSpPr>
          <p:cNvPr id="14" name="TextBox 13">
            <a:extLst>
              <a:ext uri="{FF2B5EF4-FFF2-40B4-BE49-F238E27FC236}">
                <a16:creationId xmlns:a16="http://schemas.microsoft.com/office/drawing/2014/main" id="{E746B20C-0A91-25D6-6EDA-9C55349F23B1}"/>
              </a:ext>
            </a:extLst>
          </p:cNvPr>
          <p:cNvSpPr txBox="1"/>
          <p:nvPr/>
        </p:nvSpPr>
        <p:spPr>
          <a:xfrm>
            <a:off x="7034545" y="5702127"/>
            <a:ext cx="4310385" cy="461665"/>
          </a:xfrm>
          <a:prstGeom prst="rect">
            <a:avLst/>
          </a:prstGeom>
          <a:noFill/>
        </p:spPr>
        <p:txBody>
          <a:bodyPr wrap="square" rtlCol="0">
            <a:spAutoFit/>
          </a:bodyPr>
          <a:lstStyle/>
          <a:p>
            <a:pPr algn="l"/>
            <a:r>
              <a:rPr lang="en" sz="1400" dirty="0">
                <a:solidFill>
                  <a:schemeClr val="bg2">
                    <a:lumMod val="10000"/>
                  </a:schemeClr>
                </a:solidFill>
                <a:latin typeface="HSE Sans" panose="02000000000000000000" pitchFamily="2" charset="0"/>
              </a:rPr>
              <a:t>“Domains-Processes-Services” architecture scheme. </a:t>
            </a:r>
          </a:p>
          <a:p>
            <a:pPr algn="l"/>
            <a:endParaRPr lang="ru-RU" sz="1000" dirty="0">
              <a:latin typeface="HSE Sans" panose="02000000000000000000" pitchFamily="2" charset="0"/>
            </a:endParaRPr>
          </a:p>
        </p:txBody>
      </p:sp>
      <p:sp>
        <p:nvSpPr>
          <p:cNvPr id="12" name="Текст 5">
            <a:extLst>
              <a:ext uri="{FF2B5EF4-FFF2-40B4-BE49-F238E27FC236}">
                <a16:creationId xmlns:a16="http://schemas.microsoft.com/office/drawing/2014/main" id="{26D237B8-CE9E-0CE2-DB93-A98E4E747523}"/>
              </a:ext>
            </a:extLst>
          </p:cNvPr>
          <p:cNvSpPr>
            <a:spLocks noGrp="1"/>
          </p:cNvSpPr>
          <p:nvPr>
            <p:ph type="body" sz="quarter" idx="15"/>
          </p:nvPr>
        </p:nvSpPr>
        <p:spPr>
          <a:xfrm>
            <a:off x="6259892" y="548720"/>
            <a:ext cx="3646108" cy="408109"/>
          </a:xfrm>
        </p:spPr>
        <p:txBody>
          <a:bodyPr/>
          <a:lstStyle/>
          <a:p>
            <a:r>
              <a:rPr lang="en-US" sz="1000" dirty="0"/>
              <a:t>Comparative Analysis of Process Mining and Object-Centric Process Mining Methods in the Exploration of SOA-Based Systems </a:t>
            </a:r>
            <a:br>
              <a:rPr lang="en-US" sz="1000" dirty="0"/>
            </a:br>
            <a:endParaRPr lang="ru-RU" dirty="0"/>
          </a:p>
        </p:txBody>
      </p:sp>
    </p:spTree>
    <p:extLst>
      <p:ext uri="{BB962C8B-B14F-4D97-AF65-F5344CB8AC3E}">
        <p14:creationId xmlns:p14="http://schemas.microsoft.com/office/powerpoint/2010/main" val="261385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720460" y="1219712"/>
            <a:ext cx="8449342" cy="1021277"/>
          </a:xfrm>
        </p:spPr>
        <p:txBody>
          <a:bodyPr>
            <a:normAutofit/>
          </a:bodyPr>
          <a:lstStyle/>
          <a:p>
            <a:r>
              <a:rPr lang="en-US" dirty="0"/>
              <a:t>Object-centric process mining</a:t>
            </a:r>
            <a:endParaRPr lang="ru-RU"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7" name="TextBox 6">
            <a:extLst>
              <a:ext uri="{FF2B5EF4-FFF2-40B4-BE49-F238E27FC236}">
                <a16:creationId xmlns:a16="http://schemas.microsoft.com/office/drawing/2014/main" id="{4309CD6A-546C-5067-2565-C9A5F873FC91}"/>
              </a:ext>
            </a:extLst>
          </p:cNvPr>
          <p:cNvSpPr txBox="1"/>
          <p:nvPr/>
        </p:nvSpPr>
        <p:spPr>
          <a:xfrm>
            <a:off x="819397" y="1995055"/>
            <a:ext cx="4524499" cy="369332"/>
          </a:xfrm>
          <a:prstGeom prst="rect">
            <a:avLst/>
          </a:prstGeom>
          <a:noFill/>
        </p:spPr>
        <p:txBody>
          <a:bodyPr wrap="square" rtlCol="0">
            <a:spAutoFit/>
          </a:bodyPr>
          <a:lstStyle/>
          <a:p>
            <a:pPr algn="l"/>
            <a:r>
              <a:rPr lang="en-US" dirty="0">
                <a:latin typeface="HSE Sans" panose="02000000000000000000" pitchFamily="2" charset="0"/>
              </a:rPr>
              <a:t>Object-centric event logs</a:t>
            </a:r>
            <a:endParaRPr lang="ru-RU" dirty="0">
              <a:latin typeface="HSE Sans" panose="02000000000000000000" pitchFamily="2" charset="0"/>
            </a:endParaRPr>
          </a:p>
        </p:txBody>
      </p:sp>
      <p:sp>
        <p:nvSpPr>
          <p:cNvPr id="8" name="TextBox 7">
            <a:extLst>
              <a:ext uri="{FF2B5EF4-FFF2-40B4-BE49-F238E27FC236}">
                <a16:creationId xmlns:a16="http://schemas.microsoft.com/office/drawing/2014/main" id="{6C27D94C-1F93-C680-26F2-CF0994F78438}"/>
              </a:ext>
            </a:extLst>
          </p:cNvPr>
          <p:cNvSpPr txBox="1"/>
          <p:nvPr/>
        </p:nvSpPr>
        <p:spPr>
          <a:xfrm>
            <a:off x="5954455" y="1995055"/>
            <a:ext cx="1132794" cy="369332"/>
          </a:xfrm>
          <a:prstGeom prst="rect">
            <a:avLst/>
          </a:prstGeom>
          <a:noFill/>
        </p:spPr>
        <p:txBody>
          <a:bodyPr wrap="square" rtlCol="0">
            <a:spAutoFit/>
          </a:bodyPr>
          <a:lstStyle/>
          <a:p>
            <a:pPr algn="l"/>
            <a:r>
              <a:rPr lang="en-US" dirty="0">
                <a:latin typeface="HSE Sans" panose="02000000000000000000" pitchFamily="2" charset="0"/>
              </a:rPr>
              <a:t>VS</a:t>
            </a:r>
            <a:endParaRPr lang="ru-RU" dirty="0">
              <a:latin typeface="HSE Sans" panose="02000000000000000000" pitchFamily="2" charset="0"/>
            </a:endParaRPr>
          </a:p>
        </p:txBody>
      </p:sp>
      <p:sp>
        <p:nvSpPr>
          <p:cNvPr id="9" name="TextBox 8">
            <a:extLst>
              <a:ext uri="{FF2B5EF4-FFF2-40B4-BE49-F238E27FC236}">
                <a16:creationId xmlns:a16="http://schemas.microsoft.com/office/drawing/2014/main" id="{3237D6B8-E760-5270-6F77-FC4272B80D09}"/>
              </a:ext>
            </a:extLst>
          </p:cNvPr>
          <p:cNvSpPr txBox="1"/>
          <p:nvPr/>
        </p:nvSpPr>
        <p:spPr>
          <a:xfrm>
            <a:off x="7745172" y="1995055"/>
            <a:ext cx="3479470" cy="369332"/>
          </a:xfrm>
          <a:prstGeom prst="rect">
            <a:avLst/>
          </a:prstGeom>
          <a:noFill/>
        </p:spPr>
        <p:txBody>
          <a:bodyPr wrap="square" rtlCol="0">
            <a:spAutoFit/>
          </a:bodyPr>
          <a:lstStyle/>
          <a:p>
            <a:pPr algn="l"/>
            <a:r>
              <a:rPr lang="en-US" dirty="0">
                <a:latin typeface="HSE Sans" panose="02000000000000000000" pitchFamily="2" charset="0"/>
              </a:rPr>
              <a:t>Traditional event logs</a:t>
            </a:r>
            <a:endParaRPr lang="ru-RU" dirty="0">
              <a:latin typeface="HSE Sans" panose="02000000000000000000" pitchFamily="2" charset="0"/>
            </a:endParaRPr>
          </a:p>
        </p:txBody>
      </p:sp>
      <p:pic>
        <p:nvPicPr>
          <p:cNvPr id="11" name="Рисунок 10">
            <a:extLst>
              <a:ext uri="{FF2B5EF4-FFF2-40B4-BE49-F238E27FC236}">
                <a16:creationId xmlns:a16="http://schemas.microsoft.com/office/drawing/2014/main" id="{A47492DD-2C0E-2AF4-F0D1-6A049266D944}"/>
              </a:ext>
            </a:extLst>
          </p:cNvPr>
          <p:cNvPicPr>
            <a:picLocks noChangeAspect="1"/>
          </p:cNvPicPr>
          <p:nvPr/>
        </p:nvPicPr>
        <p:blipFill>
          <a:blip r:embed="rId2"/>
          <a:stretch>
            <a:fillRect/>
          </a:stretch>
        </p:blipFill>
        <p:spPr>
          <a:xfrm>
            <a:off x="6520852" y="3016332"/>
            <a:ext cx="4754501" cy="1864769"/>
          </a:xfrm>
          <a:prstGeom prst="rect">
            <a:avLst/>
          </a:prstGeom>
        </p:spPr>
      </p:pic>
      <p:pic>
        <p:nvPicPr>
          <p:cNvPr id="13" name="Рисунок 12">
            <a:extLst>
              <a:ext uri="{FF2B5EF4-FFF2-40B4-BE49-F238E27FC236}">
                <a16:creationId xmlns:a16="http://schemas.microsoft.com/office/drawing/2014/main" id="{70584539-948B-450E-EFB7-8EFEE348EFA8}"/>
              </a:ext>
            </a:extLst>
          </p:cNvPr>
          <p:cNvPicPr>
            <a:picLocks noChangeAspect="1"/>
          </p:cNvPicPr>
          <p:nvPr/>
        </p:nvPicPr>
        <p:blipFill>
          <a:blip r:embed="rId3"/>
          <a:stretch>
            <a:fillRect/>
          </a:stretch>
        </p:blipFill>
        <p:spPr>
          <a:xfrm>
            <a:off x="720460" y="2566962"/>
            <a:ext cx="4853438" cy="2860061"/>
          </a:xfrm>
          <a:prstGeom prst="rect">
            <a:avLst/>
          </a:prstGeom>
        </p:spPr>
      </p:pic>
      <p:sp>
        <p:nvSpPr>
          <p:cNvPr id="12" name="Текст 5">
            <a:extLst>
              <a:ext uri="{FF2B5EF4-FFF2-40B4-BE49-F238E27FC236}">
                <a16:creationId xmlns:a16="http://schemas.microsoft.com/office/drawing/2014/main" id="{5E8A87D4-4031-E522-DC7E-9383DE906C53}"/>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1635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720460" y="1219712"/>
            <a:ext cx="8449342" cy="1021277"/>
          </a:xfrm>
        </p:spPr>
        <p:txBody>
          <a:bodyPr>
            <a:normAutofit/>
          </a:bodyPr>
          <a:lstStyle/>
          <a:p>
            <a:r>
              <a:rPr lang="en-US" dirty="0"/>
              <a:t>Object-centric process mining</a:t>
            </a:r>
            <a:endParaRPr lang="ru-RU"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7" name="TextBox 6">
            <a:extLst>
              <a:ext uri="{FF2B5EF4-FFF2-40B4-BE49-F238E27FC236}">
                <a16:creationId xmlns:a16="http://schemas.microsoft.com/office/drawing/2014/main" id="{4309CD6A-546C-5067-2565-C9A5F873FC91}"/>
              </a:ext>
            </a:extLst>
          </p:cNvPr>
          <p:cNvSpPr txBox="1"/>
          <p:nvPr/>
        </p:nvSpPr>
        <p:spPr>
          <a:xfrm>
            <a:off x="819397" y="1995055"/>
            <a:ext cx="4524499" cy="369332"/>
          </a:xfrm>
          <a:prstGeom prst="rect">
            <a:avLst/>
          </a:prstGeom>
          <a:noFill/>
        </p:spPr>
        <p:txBody>
          <a:bodyPr wrap="square" rtlCol="0">
            <a:spAutoFit/>
          </a:bodyPr>
          <a:lstStyle/>
          <a:p>
            <a:pPr algn="l"/>
            <a:r>
              <a:rPr lang="en-US" dirty="0">
                <a:latin typeface="HSE Sans" panose="02000000000000000000" pitchFamily="2" charset="0"/>
              </a:rPr>
              <a:t>Object-centric event logs</a:t>
            </a:r>
            <a:endParaRPr lang="ru-RU" dirty="0">
              <a:latin typeface="HSE Sans" panose="02000000000000000000" pitchFamily="2" charset="0"/>
            </a:endParaRPr>
          </a:p>
        </p:txBody>
      </p:sp>
      <p:sp>
        <p:nvSpPr>
          <p:cNvPr id="8" name="TextBox 7">
            <a:extLst>
              <a:ext uri="{FF2B5EF4-FFF2-40B4-BE49-F238E27FC236}">
                <a16:creationId xmlns:a16="http://schemas.microsoft.com/office/drawing/2014/main" id="{6C27D94C-1F93-C680-26F2-CF0994F78438}"/>
              </a:ext>
            </a:extLst>
          </p:cNvPr>
          <p:cNvSpPr txBox="1"/>
          <p:nvPr/>
        </p:nvSpPr>
        <p:spPr>
          <a:xfrm>
            <a:off x="5715312" y="1995055"/>
            <a:ext cx="1132794" cy="369332"/>
          </a:xfrm>
          <a:prstGeom prst="rect">
            <a:avLst/>
          </a:prstGeom>
          <a:noFill/>
        </p:spPr>
        <p:txBody>
          <a:bodyPr wrap="square" rtlCol="0">
            <a:spAutoFit/>
          </a:bodyPr>
          <a:lstStyle/>
          <a:p>
            <a:pPr algn="l"/>
            <a:r>
              <a:rPr lang="en-US" dirty="0">
                <a:latin typeface="HSE Sans" panose="02000000000000000000" pitchFamily="2" charset="0"/>
              </a:rPr>
              <a:t>VS</a:t>
            </a:r>
            <a:endParaRPr lang="ru-RU" dirty="0">
              <a:latin typeface="HSE Sans" panose="02000000000000000000" pitchFamily="2" charset="0"/>
            </a:endParaRPr>
          </a:p>
        </p:txBody>
      </p:sp>
      <p:sp>
        <p:nvSpPr>
          <p:cNvPr id="9" name="TextBox 8">
            <a:extLst>
              <a:ext uri="{FF2B5EF4-FFF2-40B4-BE49-F238E27FC236}">
                <a16:creationId xmlns:a16="http://schemas.microsoft.com/office/drawing/2014/main" id="{3237D6B8-E760-5270-6F77-FC4272B80D09}"/>
              </a:ext>
            </a:extLst>
          </p:cNvPr>
          <p:cNvSpPr txBox="1"/>
          <p:nvPr/>
        </p:nvSpPr>
        <p:spPr>
          <a:xfrm>
            <a:off x="7745172" y="1995055"/>
            <a:ext cx="3479470" cy="369332"/>
          </a:xfrm>
          <a:prstGeom prst="rect">
            <a:avLst/>
          </a:prstGeom>
          <a:noFill/>
        </p:spPr>
        <p:txBody>
          <a:bodyPr wrap="square" rtlCol="0">
            <a:spAutoFit/>
          </a:bodyPr>
          <a:lstStyle/>
          <a:p>
            <a:pPr algn="l"/>
            <a:r>
              <a:rPr lang="en-US" dirty="0">
                <a:latin typeface="HSE Sans" panose="02000000000000000000" pitchFamily="2" charset="0"/>
              </a:rPr>
              <a:t>Traditional event logs</a:t>
            </a:r>
            <a:endParaRPr lang="ru-RU" dirty="0">
              <a:latin typeface="HSE Sans" panose="02000000000000000000" pitchFamily="2" charset="0"/>
            </a:endParaRPr>
          </a:p>
        </p:txBody>
      </p:sp>
      <p:sp>
        <p:nvSpPr>
          <p:cNvPr id="13" name="Текст 5">
            <a:extLst>
              <a:ext uri="{FF2B5EF4-FFF2-40B4-BE49-F238E27FC236}">
                <a16:creationId xmlns:a16="http://schemas.microsoft.com/office/drawing/2014/main" id="{D1FABA22-35D3-8A72-6A1E-7F9ADA6D16DD}"/>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graphicFrame>
        <p:nvGraphicFramePr>
          <p:cNvPr id="11" name="Таблица 10">
            <a:extLst>
              <a:ext uri="{FF2B5EF4-FFF2-40B4-BE49-F238E27FC236}">
                <a16:creationId xmlns:a16="http://schemas.microsoft.com/office/drawing/2014/main" id="{191B1DAA-E471-BE6E-C634-6C4983B00B40}"/>
              </a:ext>
            </a:extLst>
          </p:cNvPr>
          <p:cNvGraphicFramePr>
            <a:graphicFrameLocks noGrp="1"/>
          </p:cNvGraphicFramePr>
          <p:nvPr>
            <p:extLst>
              <p:ext uri="{D42A27DB-BD31-4B8C-83A1-F6EECF244321}">
                <p14:modId xmlns:p14="http://schemas.microsoft.com/office/powerpoint/2010/main" val="2621539910"/>
              </p:ext>
            </p:extLst>
          </p:nvPr>
        </p:nvGraphicFramePr>
        <p:xfrm>
          <a:off x="720460" y="2802577"/>
          <a:ext cx="4374054" cy="2331128"/>
        </p:xfrm>
        <a:graphic>
          <a:graphicData uri="http://schemas.openxmlformats.org/drawingml/2006/table">
            <a:tbl>
              <a:tblPr firstRow="1" bandRow="1">
                <a:tableStyleId>{5C22544A-7EE6-4342-B048-85BDC9FD1C3A}</a:tableStyleId>
              </a:tblPr>
              <a:tblGrid>
                <a:gridCol w="1203343">
                  <a:extLst>
                    <a:ext uri="{9D8B030D-6E8A-4147-A177-3AD203B41FA5}">
                      <a16:colId xmlns:a16="http://schemas.microsoft.com/office/drawing/2014/main" val="1367655289"/>
                    </a:ext>
                  </a:extLst>
                </a:gridCol>
                <a:gridCol w="1852550">
                  <a:extLst>
                    <a:ext uri="{9D8B030D-6E8A-4147-A177-3AD203B41FA5}">
                      <a16:colId xmlns:a16="http://schemas.microsoft.com/office/drawing/2014/main" val="3675102400"/>
                    </a:ext>
                  </a:extLst>
                </a:gridCol>
                <a:gridCol w="1318161">
                  <a:extLst>
                    <a:ext uri="{9D8B030D-6E8A-4147-A177-3AD203B41FA5}">
                      <a16:colId xmlns:a16="http://schemas.microsoft.com/office/drawing/2014/main" val="578097181"/>
                    </a:ext>
                  </a:extLst>
                </a:gridCol>
              </a:tblGrid>
              <a:tr h="422762">
                <a:tc>
                  <a:txBody>
                    <a:bodyPr/>
                    <a:lstStyle/>
                    <a:p>
                      <a:r>
                        <a:rPr lang="en-US" dirty="0"/>
                        <a:t>Object ID</a:t>
                      </a:r>
                      <a:endParaRPr lang="ru-RU" dirty="0"/>
                    </a:p>
                  </a:txBody>
                  <a:tcPr/>
                </a:tc>
                <a:tc>
                  <a:txBody>
                    <a:bodyPr/>
                    <a:lstStyle/>
                    <a:p>
                      <a:r>
                        <a:rPr lang="en-US" dirty="0"/>
                        <a:t>Object Name/Type</a:t>
                      </a:r>
                      <a:endParaRPr lang="ru-RU" dirty="0"/>
                    </a:p>
                  </a:txBody>
                  <a:tcPr/>
                </a:tc>
                <a:tc>
                  <a:txBody>
                    <a:bodyPr/>
                    <a:lstStyle/>
                    <a:p>
                      <a:r>
                        <a:rPr lang="en-US" dirty="0"/>
                        <a:t>Object Value</a:t>
                      </a:r>
                      <a:endParaRPr lang="ru-RU" dirty="0"/>
                    </a:p>
                  </a:txBody>
                  <a:tcPr/>
                </a:tc>
                <a:extLst>
                  <a:ext uri="{0D108BD9-81ED-4DB2-BD59-A6C34878D82A}">
                    <a16:rowId xmlns:a16="http://schemas.microsoft.com/office/drawing/2014/main" val="2641647833"/>
                  </a:ext>
                </a:extLst>
              </a:tr>
              <a:tr h="422762">
                <a:tc>
                  <a:txBody>
                    <a:bodyPr/>
                    <a:lstStyle/>
                    <a:p>
                      <a:r>
                        <a:rPr lang="en-US" dirty="0"/>
                        <a:t>(3891, 7)</a:t>
                      </a:r>
                      <a:endParaRPr lang="ru-RU" dirty="0"/>
                    </a:p>
                  </a:txBody>
                  <a:tcPr/>
                </a:tc>
                <a:tc>
                  <a:txBody>
                    <a:bodyPr/>
                    <a:lstStyle/>
                    <a:p>
                      <a:r>
                        <a:rPr lang="en-US" dirty="0" err="1"/>
                        <a:t>Traveller</a:t>
                      </a:r>
                      <a:endParaRPr lang="ru-RU" dirty="0"/>
                    </a:p>
                  </a:txBody>
                  <a:tcPr/>
                </a:tc>
                <a:tc>
                  <a:txBody>
                    <a:bodyPr/>
                    <a:lstStyle/>
                    <a:p>
                      <a:r>
                        <a:rPr lang="en-US" dirty="0"/>
                        <a:t>NULL</a:t>
                      </a:r>
                      <a:endParaRPr lang="ru-RU" dirty="0"/>
                    </a:p>
                  </a:txBody>
                  <a:tcPr/>
                </a:tc>
                <a:extLst>
                  <a:ext uri="{0D108BD9-81ED-4DB2-BD59-A6C34878D82A}">
                    <a16:rowId xmlns:a16="http://schemas.microsoft.com/office/drawing/2014/main" val="3900619331"/>
                  </a:ext>
                </a:extLst>
              </a:tr>
              <a:tr h="422762">
                <a:tc>
                  <a:txBody>
                    <a:bodyPr/>
                    <a:lstStyle/>
                    <a:p>
                      <a:r>
                        <a:rPr lang="en-US" dirty="0"/>
                        <a:t>(3891, 11)</a:t>
                      </a:r>
                      <a:endParaRPr lang="ru-RU" dirty="0"/>
                    </a:p>
                  </a:txBody>
                  <a:tcPr/>
                </a:tc>
                <a:tc>
                  <a:txBody>
                    <a:bodyPr/>
                    <a:lstStyle/>
                    <a:p>
                      <a:r>
                        <a:rPr lang="en-US" dirty="0" err="1"/>
                        <a:t>ReservationID</a:t>
                      </a:r>
                      <a:endParaRPr lang="ru-RU" dirty="0"/>
                    </a:p>
                  </a:txBody>
                  <a:tcPr/>
                </a:tc>
                <a:tc>
                  <a:txBody>
                    <a:bodyPr/>
                    <a:lstStyle/>
                    <a:p>
                      <a:r>
                        <a:rPr lang="en-US" dirty="0"/>
                        <a:t>NULL</a:t>
                      </a:r>
                      <a:endParaRPr lang="ru-RU" dirty="0"/>
                    </a:p>
                  </a:txBody>
                  <a:tcPr/>
                </a:tc>
                <a:extLst>
                  <a:ext uri="{0D108BD9-81ED-4DB2-BD59-A6C34878D82A}">
                    <a16:rowId xmlns:a16="http://schemas.microsoft.com/office/drawing/2014/main" val="2175561533"/>
                  </a:ext>
                </a:extLst>
              </a:tr>
              <a:tr h="422762">
                <a:tc>
                  <a:txBody>
                    <a:bodyPr/>
                    <a:lstStyle/>
                    <a:p>
                      <a:r>
                        <a:rPr lang="en-US" dirty="0"/>
                        <a:t>(3891, 13)</a:t>
                      </a:r>
                      <a:endParaRPr lang="ru-RU" dirty="0"/>
                    </a:p>
                  </a:txBody>
                  <a:tcPr/>
                </a:tc>
                <a:tc>
                  <a:txBody>
                    <a:bodyPr/>
                    <a:lstStyle/>
                    <a:p>
                      <a:r>
                        <a:rPr lang="en-US" dirty="0"/>
                        <a:t>Agent</a:t>
                      </a:r>
                      <a:endParaRPr lang="ru-RU" dirty="0"/>
                    </a:p>
                  </a:txBody>
                  <a:tcPr/>
                </a:tc>
                <a:tc>
                  <a:txBody>
                    <a:bodyPr/>
                    <a:lstStyle/>
                    <a:p>
                      <a:r>
                        <a:rPr lang="en-US" dirty="0"/>
                        <a:t>NULL</a:t>
                      </a:r>
                      <a:endParaRPr lang="ru-RU" dirty="0"/>
                    </a:p>
                  </a:txBody>
                  <a:tcPr/>
                </a:tc>
                <a:extLst>
                  <a:ext uri="{0D108BD9-81ED-4DB2-BD59-A6C34878D82A}">
                    <a16:rowId xmlns:a16="http://schemas.microsoft.com/office/drawing/2014/main" val="3530071930"/>
                  </a:ext>
                </a:extLst>
              </a:tr>
              <a:tr h="422762">
                <a:tc>
                  <a:txBody>
                    <a:bodyPr/>
                    <a:lstStyle/>
                    <a:p>
                      <a:r>
                        <a:rPr lang="en-US" dirty="0"/>
                        <a:t>…</a:t>
                      </a:r>
                      <a:endParaRPr lang="ru-RU" dirty="0"/>
                    </a:p>
                  </a:txBody>
                  <a:tcPr/>
                </a:tc>
                <a:tc>
                  <a:txBody>
                    <a:bodyPr/>
                    <a:lstStyle/>
                    <a:p>
                      <a:r>
                        <a:rPr lang="en-US" dirty="0"/>
                        <a:t>…</a:t>
                      </a:r>
                      <a:endParaRPr lang="ru-RU" dirty="0"/>
                    </a:p>
                  </a:txBody>
                  <a:tcPr/>
                </a:tc>
                <a:tc>
                  <a:txBody>
                    <a:bodyPr/>
                    <a:lstStyle/>
                    <a:p>
                      <a:r>
                        <a:rPr lang="en-US" dirty="0"/>
                        <a:t>…</a:t>
                      </a:r>
                      <a:endParaRPr lang="ru-RU" dirty="0"/>
                    </a:p>
                  </a:txBody>
                  <a:tcPr/>
                </a:tc>
                <a:extLst>
                  <a:ext uri="{0D108BD9-81ED-4DB2-BD59-A6C34878D82A}">
                    <a16:rowId xmlns:a16="http://schemas.microsoft.com/office/drawing/2014/main" val="3078735786"/>
                  </a:ext>
                </a:extLst>
              </a:tr>
            </a:tbl>
          </a:graphicData>
        </a:graphic>
      </p:graphicFrame>
      <p:graphicFrame>
        <p:nvGraphicFramePr>
          <p:cNvPr id="14" name="Таблица 13">
            <a:extLst>
              <a:ext uri="{FF2B5EF4-FFF2-40B4-BE49-F238E27FC236}">
                <a16:creationId xmlns:a16="http://schemas.microsoft.com/office/drawing/2014/main" id="{E1651B59-174C-3AE5-A56A-700591AC0357}"/>
              </a:ext>
            </a:extLst>
          </p:cNvPr>
          <p:cNvGraphicFramePr>
            <a:graphicFrameLocks noGrp="1"/>
          </p:cNvGraphicFramePr>
          <p:nvPr>
            <p:extLst>
              <p:ext uri="{D42A27DB-BD31-4B8C-83A1-F6EECF244321}">
                <p14:modId xmlns:p14="http://schemas.microsoft.com/office/powerpoint/2010/main" val="652784497"/>
              </p:ext>
            </p:extLst>
          </p:nvPr>
        </p:nvGraphicFramePr>
        <p:xfrm>
          <a:off x="6414272" y="2802577"/>
          <a:ext cx="4964750" cy="2773680"/>
        </p:xfrm>
        <a:graphic>
          <a:graphicData uri="http://schemas.openxmlformats.org/drawingml/2006/table">
            <a:tbl>
              <a:tblPr firstRow="1" bandRow="1">
                <a:tableStyleId>{5C22544A-7EE6-4342-B048-85BDC9FD1C3A}</a:tableStyleId>
              </a:tblPr>
              <a:tblGrid>
                <a:gridCol w="709250">
                  <a:extLst>
                    <a:ext uri="{9D8B030D-6E8A-4147-A177-3AD203B41FA5}">
                      <a16:colId xmlns:a16="http://schemas.microsoft.com/office/drawing/2014/main" val="327145353"/>
                    </a:ext>
                  </a:extLst>
                </a:gridCol>
                <a:gridCol w="619190">
                  <a:extLst>
                    <a:ext uri="{9D8B030D-6E8A-4147-A177-3AD203B41FA5}">
                      <a16:colId xmlns:a16="http://schemas.microsoft.com/office/drawing/2014/main" val="1070619525"/>
                    </a:ext>
                  </a:extLst>
                </a:gridCol>
                <a:gridCol w="799310">
                  <a:extLst>
                    <a:ext uri="{9D8B030D-6E8A-4147-A177-3AD203B41FA5}">
                      <a16:colId xmlns:a16="http://schemas.microsoft.com/office/drawing/2014/main" val="4090645387"/>
                    </a:ext>
                  </a:extLst>
                </a:gridCol>
                <a:gridCol w="709250">
                  <a:extLst>
                    <a:ext uri="{9D8B030D-6E8A-4147-A177-3AD203B41FA5}">
                      <a16:colId xmlns:a16="http://schemas.microsoft.com/office/drawing/2014/main" val="2819251357"/>
                    </a:ext>
                  </a:extLst>
                </a:gridCol>
                <a:gridCol w="709250">
                  <a:extLst>
                    <a:ext uri="{9D8B030D-6E8A-4147-A177-3AD203B41FA5}">
                      <a16:colId xmlns:a16="http://schemas.microsoft.com/office/drawing/2014/main" val="3031135390"/>
                    </a:ext>
                  </a:extLst>
                </a:gridCol>
                <a:gridCol w="709250">
                  <a:extLst>
                    <a:ext uri="{9D8B030D-6E8A-4147-A177-3AD203B41FA5}">
                      <a16:colId xmlns:a16="http://schemas.microsoft.com/office/drawing/2014/main" val="2678215711"/>
                    </a:ext>
                  </a:extLst>
                </a:gridCol>
                <a:gridCol w="709250">
                  <a:extLst>
                    <a:ext uri="{9D8B030D-6E8A-4147-A177-3AD203B41FA5}">
                      <a16:colId xmlns:a16="http://schemas.microsoft.com/office/drawing/2014/main" val="2689306942"/>
                    </a:ext>
                  </a:extLst>
                </a:gridCol>
              </a:tblGrid>
              <a:tr h="481143">
                <a:tc>
                  <a:txBody>
                    <a:bodyPr/>
                    <a:lstStyle/>
                    <a:p>
                      <a:r>
                        <a:rPr lang="en-US" sz="1400" dirty="0" err="1"/>
                        <a:t>EventID</a:t>
                      </a:r>
                      <a:endParaRPr lang="en-US" sz="1400" dirty="0"/>
                    </a:p>
                  </a:txBody>
                  <a:tcPr/>
                </a:tc>
                <a:tc>
                  <a:txBody>
                    <a:bodyPr/>
                    <a:lstStyle/>
                    <a:p>
                      <a:r>
                        <a:rPr lang="en-US" sz="1400" dirty="0" err="1"/>
                        <a:t>InterfaceID</a:t>
                      </a:r>
                      <a:endParaRPr lang="ru-RU" sz="1400" dirty="0"/>
                    </a:p>
                  </a:txBody>
                  <a:tcPr/>
                </a:tc>
                <a:tc>
                  <a:txBody>
                    <a:bodyPr/>
                    <a:lstStyle/>
                    <a:p>
                      <a:r>
                        <a:rPr lang="en-US" sz="1400" dirty="0"/>
                        <a:t>Activity</a:t>
                      </a:r>
                      <a:endParaRPr lang="ru-RU" sz="1400" dirty="0"/>
                    </a:p>
                  </a:txBody>
                  <a:tcPr/>
                </a:tc>
                <a:tc>
                  <a:txBody>
                    <a:bodyPr/>
                    <a:lstStyle/>
                    <a:p>
                      <a:r>
                        <a:rPr lang="en-US" sz="1400" dirty="0"/>
                        <a:t>CaseID</a:t>
                      </a:r>
                      <a:endParaRPr lang="ru-RU" sz="1400" dirty="0"/>
                    </a:p>
                  </a:txBody>
                  <a:tcPr/>
                </a:tc>
                <a:tc>
                  <a:txBody>
                    <a:bodyPr/>
                    <a:lstStyle/>
                    <a:p>
                      <a:r>
                        <a:rPr lang="en-US" sz="1400" dirty="0"/>
                        <a:t>Event Type</a:t>
                      </a:r>
                      <a:endParaRPr lang="ru-RU" sz="1400" dirty="0"/>
                    </a:p>
                  </a:txBody>
                  <a:tcPr/>
                </a:tc>
                <a:tc>
                  <a:txBody>
                    <a:bodyPr/>
                    <a:lstStyle/>
                    <a:p>
                      <a:r>
                        <a:rPr lang="en-US" sz="1400" dirty="0"/>
                        <a:t>Timestamp</a:t>
                      </a:r>
                      <a:endParaRPr lang="ru-RU" sz="1400" dirty="0"/>
                    </a:p>
                  </a:txBody>
                  <a:tcPr/>
                </a:tc>
                <a:tc>
                  <a:txBody>
                    <a:bodyPr/>
                    <a:lstStyle/>
                    <a:p>
                      <a:r>
                        <a:rPr lang="en-US" sz="1400" dirty="0" err="1"/>
                        <a:t>PayloadSize</a:t>
                      </a:r>
                      <a:endParaRPr lang="ru-RU" sz="1400" dirty="0"/>
                    </a:p>
                  </a:txBody>
                  <a:tcPr/>
                </a:tc>
                <a:extLst>
                  <a:ext uri="{0D108BD9-81ED-4DB2-BD59-A6C34878D82A}">
                    <a16:rowId xmlns:a16="http://schemas.microsoft.com/office/drawing/2014/main" val="4145344003"/>
                  </a:ext>
                </a:extLst>
              </a:tr>
              <a:tr h="774994">
                <a:tc>
                  <a:txBody>
                    <a:bodyPr/>
                    <a:lstStyle/>
                    <a:p>
                      <a:r>
                        <a:rPr lang="en-US" sz="1400" dirty="0"/>
                        <a:t>3891</a:t>
                      </a:r>
                      <a:endParaRPr lang="ru-RU" sz="1400" dirty="0"/>
                    </a:p>
                  </a:txBody>
                  <a:tcPr/>
                </a:tc>
                <a:tc>
                  <a:txBody>
                    <a:bodyPr/>
                    <a:lstStyle/>
                    <a:p>
                      <a:r>
                        <a:rPr lang="en-US" dirty="0"/>
                        <a:t>13</a:t>
                      </a:r>
                      <a:endParaRPr lang="ru-RU" dirty="0"/>
                    </a:p>
                  </a:txBody>
                  <a:tcPr/>
                </a:tc>
                <a:tc>
                  <a:txBody>
                    <a:bodyPr/>
                    <a:lstStyle/>
                    <a:p>
                      <a:r>
                        <a:rPr lang="en-US" sz="1400" dirty="0" err="1"/>
                        <a:t>getReservation</a:t>
                      </a:r>
                      <a:endParaRPr lang="ru-RU" sz="1400" dirty="0"/>
                    </a:p>
                  </a:txBody>
                  <a:tcPr/>
                </a:tc>
                <a:tc>
                  <a:txBody>
                    <a:bodyPr/>
                    <a:lstStyle/>
                    <a:p>
                      <a:r>
                        <a:rPr lang="en-US" sz="1400" dirty="0"/>
                        <a:t>8429104824</a:t>
                      </a:r>
                      <a:endParaRPr lang="ru-RU" sz="1400" dirty="0"/>
                    </a:p>
                  </a:txBody>
                  <a:tcPr/>
                </a:tc>
                <a:tc>
                  <a:txBody>
                    <a:bodyPr/>
                    <a:lstStyle/>
                    <a:p>
                      <a:r>
                        <a:rPr lang="en-US" sz="1400" dirty="0"/>
                        <a:t>RQ</a:t>
                      </a:r>
                      <a:endParaRPr lang="ru-RU" sz="1400" dirty="0"/>
                    </a:p>
                  </a:txBody>
                  <a:tcPr/>
                </a:tc>
                <a:tc>
                  <a:txBody>
                    <a:bodyPr/>
                    <a:lstStyle/>
                    <a:p>
                      <a:r>
                        <a:rPr lang="en-US" sz="1400" dirty="0"/>
                        <a:t>2012-02-11 11:09:03</a:t>
                      </a:r>
                      <a:endParaRPr lang="ru-RU" sz="1400" dirty="0"/>
                    </a:p>
                  </a:txBody>
                  <a:tcPr/>
                </a:tc>
                <a:tc>
                  <a:txBody>
                    <a:bodyPr/>
                    <a:lstStyle/>
                    <a:p>
                      <a:r>
                        <a:rPr lang="en-US" sz="1400" dirty="0"/>
                        <a:t>512</a:t>
                      </a:r>
                      <a:endParaRPr lang="ru-RU" sz="1400" dirty="0"/>
                    </a:p>
                  </a:txBody>
                  <a:tcPr/>
                </a:tc>
                <a:extLst>
                  <a:ext uri="{0D108BD9-81ED-4DB2-BD59-A6C34878D82A}">
                    <a16:rowId xmlns:a16="http://schemas.microsoft.com/office/drawing/2014/main" val="1362398916"/>
                  </a:ext>
                </a:extLst>
              </a:tr>
              <a:tr h="774994">
                <a:tc>
                  <a:txBody>
                    <a:bodyPr/>
                    <a:lstStyle/>
                    <a:p>
                      <a:r>
                        <a:rPr lang="en-US" sz="1400" dirty="0"/>
                        <a:t>3892</a:t>
                      </a:r>
                      <a:endParaRPr lang="ru-RU" sz="1400" dirty="0"/>
                    </a:p>
                  </a:txBody>
                  <a:tcPr/>
                </a:tc>
                <a:tc>
                  <a:txBody>
                    <a:bodyPr/>
                    <a:lstStyle/>
                    <a:p>
                      <a:r>
                        <a:rPr lang="en-US" dirty="0"/>
                        <a:t>13</a:t>
                      </a:r>
                      <a:endParaRPr lang="ru-RU" dirty="0"/>
                    </a:p>
                  </a:txBody>
                  <a:tcPr/>
                </a:tc>
                <a:tc>
                  <a:txBody>
                    <a:bodyPr/>
                    <a:lstStyle/>
                    <a:p>
                      <a:r>
                        <a:rPr lang="en-US" sz="1400" dirty="0" err="1"/>
                        <a:t>getReservation</a:t>
                      </a:r>
                      <a:endParaRPr lang="ru-RU" sz="1400" dirty="0"/>
                    </a:p>
                  </a:txBody>
                  <a:tcPr/>
                </a:tc>
                <a:tc>
                  <a:txBody>
                    <a:bodyPr/>
                    <a:lstStyle/>
                    <a:p>
                      <a:r>
                        <a:rPr lang="en-US" sz="1400" dirty="0"/>
                        <a:t>8429104824</a:t>
                      </a:r>
                      <a:endParaRPr lang="ru-RU" sz="1400" dirty="0"/>
                    </a:p>
                  </a:txBody>
                  <a:tcPr/>
                </a:tc>
                <a:tc>
                  <a:txBody>
                    <a:bodyPr/>
                    <a:lstStyle/>
                    <a:p>
                      <a:r>
                        <a:rPr lang="en-US" sz="1400" dirty="0"/>
                        <a:t>RS</a:t>
                      </a:r>
                      <a:endParaRPr lang="ru-RU" sz="1400" dirty="0"/>
                    </a:p>
                  </a:txBody>
                  <a:tcPr/>
                </a:tc>
                <a:tc>
                  <a:txBody>
                    <a:bodyPr/>
                    <a:lstStyle/>
                    <a:p>
                      <a:r>
                        <a:rPr lang="en-US" sz="1400" dirty="0"/>
                        <a:t>2012-02-11 11:11:03</a:t>
                      </a:r>
                      <a:endParaRPr lang="ru-RU" sz="1400" dirty="0"/>
                    </a:p>
                  </a:txBody>
                  <a:tcPr/>
                </a:tc>
                <a:tc>
                  <a:txBody>
                    <a:bodyPr/>
                    <a:lstStyle/>
                    <a:p>
                      <a:r>
                        <a:rPr lang="en-US" sz="1400" dirty="0"/>
                        <a:t>22</a:t>
                      </a:r>
                      <a:endParaRPr lang="ru-RU" sz="1400" dirty="0"/>
                    </a:p>
                  </a:txBody>
                  <a:tcPr/>
                </a:tc>
                <a:extLst>
                  <a:ext uri="{0D108BD9-81ED-4DB2-BD59-A6C34878D82A}">
                    <a16:rowId xmlns:a16="http://schemas.microsoft.com/office/drawing/2014/main" val="3259718887"/>
                  </a:ext>
                </a:extLst>
              </a:tr>
              <a:tr h="299998">
                <a:tc>
                  <a:txBody>
                    <a:bodyPr/>
                    <a:lstStyle/>
                    <a:p>
                      <a:r>
                        <a:rPr lang="en-US" dirty="0"/>
                        <a:t>…</a:t>
                      </a:r>
                      <a:endParaRPr lang="ru-RU" dirty="0"/>
                    </a:p>
                  </a:txBody>
                  <a:tcPr/>
                </a:tc>
                <a:tc>
                  <a:txBody>
                    <a:bodyPr/>
                    <a:lstStyle/>
                    <a:p>
                      <a:r>
                        <a:rPr lang="en-US" dirty="0"/>
                        <a:t>…</a:t>
                      </a:r>
                      <a:endParaRPr lang="ru-RU" dirty="0"/>
                    </a:p>
                  </a:txBody>
                  <a:tcPr/>
                </a:tc>
                <a:tc>
                  <a:txBody>
                    <a:bodyPr/>
                    <a:lstStyle/>
                    <a:p>
                      <a:r>
                        <a:rPr lang="en-US" dirty="0"/>
                        <a:t>…</a:t>
                      </a:r>
                      <a:endParaRPr lang="ru-RU" dirty="0"/>
                    </a:p>
                  </a:txBody>
                  <a:tcPr/>
                </a:tc>
                <a:tc>
                  <a:txBody>
                    <a:bodyPr/>
                    <a:lstStyle/>
                    <a:p>
                      <a:r>
                        <a:rPr lang="en-US" dirty="0"/>
                        <a:t>…</a:t>
                      </a:r>
                      <a:endParaRPr lang="ru-RU" dirty="0"/>
                    </a:p>
                  </a:txBody>
                  <a:tcPr/>
                </a:tc>
                <a:tc>
                  <a:txBody>
                    <a:bodyPr/>
                    <a:lstStyle/>
                    <a:p>
                      <a:r>
                        <a:rPr lang="en-US" dirty="0"/>
                        <a:t>…</a:t>
                      </a:r>
                      <a:endParaRPr lang="ru-RU" dirty="0"/>
                    </a:p>
                  </a:txBody>
                  <a:tcPr/>
                </a:tc>
                <a:tc>
                  <a:txBody>
                    <a:bodyPr/>
                    <a:lstStyle/>
                    <a:p>
                      <a:r>
                        <a:rPr lang="en-US" dirty="0"/>
                        <a:t>…</a:t>
                      </a:r>
                      <a:endParaRPr lang="ru-RU" dirty="0"/>
                    </a:p>
                  </a:txBody>
                  <a:tcPr/>
                </a:tc>
                <a:tc>
                  <a:txBody>
                    <a:bodyPr/>
                    <a:lstStyle/>
                    <a:p>
                      <a:r>
                        <a:rPr lang="en-US" dirty="0"/>
                        <a:t>…</a:t>
                      </a:r>
                      <a:endParaRPr lang="ru-RU" dirty="0"/>
                    </a:p>
                  </a:txBody>
                  <a:tcPr/>
                </a:tc>
                <a:extLst>
                  <a:ext uri="{0D108BD9-81ED-4DB2-BD59-A6C34878D82A}">
                    <a16:rowId xmlns:a16="http://schemas.microsoft.com/office/drawing/2014/main" val="1011056693"/>
                  </a:ext>
                </a:extLst>
              </a:tr>
            </a:tbl>
          </a:graphicData>
        </a:graphic>
      </p:graphicFrame>
    </p:spTree>
    <p:extLst>
      <p:ext uri="{BB962C8B-B14F-4D97-AF65-F5344CB8AC3E}">
        <p14:creationId xmlns:p14="http://schemas.microsoft.com/office/powerpoint/2010/main" val="301194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4" y="4515255"/>
            <a:ext cx="8449342" cy="1021277"/>
          </a:xfrm>
        </p:spPr>
        <p:txBody>
          <a:bodyPr>
            <a:normAutofit/>
          </a:bodyPr>
          <a:lstStyle/>
          <a:p>
            <a:r>
              <a:rPr lang="en-US" sz="5400" dirty="0"/>
              <a:t>Motivation and Goal</a:t>
            </a:r>
            <a:endParaRPr lang="ru-RU" sz="5400" dirty="0"/>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7" name="Текст 5">
            <a:extLst>
              <a:ext uri="{FF2B5EF4-FFF2-40B4-BE49-F238E27FC236}">
                <a16:creationId xmlns:a16="http://schemas.microsoft.com/office/drawing/2014/main" id="{BE581D1A-B4A3-7973-0A45-676B0EB90109}"/>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Comparative Analysis of Process Mining and Object-Centric Process Mining Methods in the Exploration of SOA-Based Systems </a:t>
            </a:r>
            <a:br>
              <a:rPr lang="en-US"/>
            </a:br>
            <a:endParaRPr lang="ru-RU" dirty="0"/>
          </a:p>
        </p:txBody>
      </p:sp>
    </p:spTree>
    <p:extLst>
      <p:ext uri="{BB962C8B-B14F-4D97-AF65-F5344CB8AC3E}">
        <p14:creationId xmlns:p14="http://schemas.microsoft.com/office/powerpoint/2010/main" val="283278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718100" y="1279733"/>
            <a:ext cx="5245560" cy="777025"/>
          </a:xfrm>
        </p:spPr>
        <p:txBody>
          <a:bodyPr/>
          <a:lstStyle/>
          <a:p>
            <a:r>
              <a:rPr lang="en-US" dirty="0"/>
              <a:t>Motivation and Goal</a:t>
            </a:r>
            <a:endParaRPr lang="ru-RU" dirty="0"/>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6" y="2379662"/>
            <a:ext cx="10493781" cy="3937433"/>
          </a:xfrm>
        </p:spPr>
        <p:txBody>
          <a:bodyPr>
            <a:normAutofit/>
          </a:bodyPr>
          <a:lstStyle/>
          <a:p>
            <a:pPr marL="457200" indent="-457200">
              <a:buFont typeface="Wingdings" pitchFamily="2" charset="2"/>
              <a:buChar char="Ø"/>
            </a:pPr>
            <a:r>
              <a:rPr lang="en-US" sz="2800" b="1" dirty="0"/>
              <a:t>Motivation</a:t>
            </a:r>
            <a:r>
              <a:rPr lang="en-US" sz="2800" dirty="0"/>
              <a:t>: Existing tools like BPMN and Petri Nets miss the dynamic flow and lifecycle of interacting objects, for either flat or object-centric event logs. </a:t>
            </a:r>
          </a:p>
          <a:p>
            <a:pPr marL="457200" indent="-457200">
              <a:buFont typeface="Wingdings" pitchFamily="2" charset="2"/>
              <a:buChar char="Ø"/>
            </a:pPr>
            <a:r>
              <a:rPr lang="en-US" sz="2800" b="1" dirty="0"/>
              <a:t>Goal: </a:t>
            </a:r>
          </a:p>
          <a:p>
            <a:pPr marL="914400" lvl="1" indent="-457200">
              <a:buFont typeface="Wingdings" pitchFamily="2" charset="2"/>
              <a:buChar char="Ø"/>
            </a:pPr>
            <a:r>
              <a:rPr lang="ru-RU" sz="2800" b="1" dirty="0"/>
              <a:t>С</a:t>
            </a:r>
            <a:r>
              <a:rPr lang="en-US" sz="2800" b="1" dirty="0" err="1"/>
              <a:t>ompare</a:t>
            </a:r>
            <a:r>
              <a:rPr lang="en-US" sz="2800" dirty="0"/>
              <a:t> the methodologies used in traditional Process Mining and multi-dimensional Object-Centric Process Mining </a:t>
            </a:r>
            <a:endParaRPr lang="en-US" sz="2800" b="1" dirty="0"/>
          </a:p>
          <a:p>
            <a:pPr marL="914400" lvl="1" indent="-457200">
              <a:buFont typeface="Wingdings" pitchFamily="2" charset="2"/>
              <a:buChar char="Ø"/>
            </a:pPr>
            <a:r>
              <a:rPr lang="en-US" sz="2800" dirty="0"/>
              <a:t>Novel </a:t>
            </a:r>
            <a:r>
              <a:rPr lang="en-US" sz="2800" b="1" dirty="0"/>
              <a:t>tool</a:t>
            </a:r>
            <a:r>
              <a:rPr lang="en-US" sz="2800" dirty="0"/>
              <a:t> for automatically generating sequence diagrams from object-centric event logs, derived from flat traditional logs. </a:t>
            </a:r>
          </a:p>
          <a:p>
            <a:pPr marL="457200" indent="-457200">
              <a:buFont typeface="Wingdings" pitchFamily="2" charset="2"/>
              <a:buChar char="Ø"/>
            </a:pPr>
            <a:endParaRPr lang="ru-RU" sz="28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9" name="Текст 5">
            <a:extLst>
              <a:ext uri="{FF2B5EF4-FFF2-40B4-BE49-F238E27FC236}">
                <a16:creationId xmlns:a16="http://schemas.microsoft.com/office/drawing/2014/main" id="{203DBA91-E97D-DEAE-7A94-0F2D0355EF64}"/>
              </a:ext>
            </a:extLst>
          </p:cNvPr>
          <p:cNvSpPr>
            <a:spLocks noGrp="1"/>
          </p:cNvSpPr>
          <p:nvPr>
            <p:ph type="body" sz="quarter" idx="15"/>
          </p:nvPr>
        </p:nvSpPr>
        <p:spPr>
          <a:xfrm>
            <a:off x="6259892" y="548720"/>
            <a:ext cx="3646108" cy="408109"/>
          </a:xfrm>
        </p:spPr>
        <p:txBody>
          <a:bodyPr/>
          <a:lstStyle/>
          <a:p>
            <a:r>
              <a:rPr lang="en-US" sz="1000" dirty="0"/>
              <a:t>Comparative Analysis of Process Mining and Object-Centric Process Mining Methods in the Exploration of SOA-Based Systems </a:t>
            </a:r>
            <a:br>
              <a:rPr lang="en-US" sz="1000" dirty="0"/>
            </a:br>
            <a:endParaRPr lang="ru-RU" dirty="0"/>
          </a:p>
        </p:txBody>
      </p:sp>
    </p:spTree>
    <p:extLst>
      <p:ext uri="{BB962C8B-B14F-4D97-AF65-F5344CB8AC3E}">
        <p14:creationId xmlns:p14="http://schemas.microsoft.com/office/powerpoint/2010/main" val="281360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305F0D-C3BC-4636-F46D-48A402A1A616}"/>
              </a:ext>
            </a:extLst>
          </p:cNvPr>
          <p:cNvSpPr>
            <a:spLocks noGrp="1"/>
          </p:cNvSpPr>
          <p:nvPr>
            <p:ph type="title"/>
          </p:nvPr>
        </p:nvSpPr>
        <p:spPr>
          <a:xfrm>
            <a:off x="923723" y="4515255"/>
            <a:ext cx="10071109" cy="1021277"/>
          </a:xfrm>
        </p:spPr>
        <p:txBody>
          <a:bodyPr>
            <a:normAutofit/>
          </a:bodyPr>
          <a:lstStyle/>
          <a:p>
            <a:r>
              <a:rPr lang="en-US" sz="5400" dirty="0"/>
              <a:t>Systematic Literature Review </a:t>
            </a:r>
          </a:p>
        </p:txBody>
      </p:sp>
      <p:sp>
        <p:nvSpPr>
          <p:cNvPr id="4" name="Текст 3">
            <a:extLst>
              <a:ext uri="{FF2B5EF4-FFF2-40B4-BE49-F238E27FC236}">
                <a16:creationId xmlns:a16="http://schemas.microsoft.com/office/drawing/2014/main" id="{7B7AC13D-84FB-67F7-48A0-6D38BB8443D2}"/>
              </a:ext>
            </a:extLst>
          </p:cNvPr>
          <p:cNvSpPr>
            <a:spLocks noGrp="1"/>
          </p:cNvSpPr>
          <p:nvPr>
            <p:ph type="body" sz="quarter" idx="13"/>
          </p:nvPr>
        </p:nvSpPr>
        <p:spPr/>
        <p:txBody>
          <a:bodyPr/>
          <a:lstStyle/>
          <a:p>
            <a:r>
              <a:rPr lang="en-US" dirty="0"/>
              <a:t>Faculty of Computer Science</a:t>
            </a:r>
            <a:endParaRPr lang="ru-RU" dirty="0"/>
          </a:p>
          <a:p>
            <a:endParaRPr lang="ru-RU" dirty="0"/>
          </a:p>
        </p:txBody>
      </p:sp>
      <p:sp>
        <p:nvSpPr>
          <p:cNvPr id="5" name="Текст 4">
            <a:extLst>
              <a:ext uri="{FF2B5EF4-FFF2-40B4-BE49-F238E27FC236}">
                <a16:creationId xmlns:a16="http://schemas.microsoft.com/office/drawing/2014/main" id="{CC42838B-E684-77A6-0CC4-2D7256F830AF}"/>
              </a:ext>
            </a:extLst>
          </p:cNvPr>
          <p:cNvSpPr>
            <a:spLocks noGrp="1"/>
          </p:cNvSpPr>
          <p:nvPr>
            <p:ph type="body" sz="quarter" idx="14"/>
          </p:nvPr>
        </p:nvSpPr>
        <p:spPr/>
        <p:txBody>
          <a:bodyPr/>
          <a:lstStyle/>
          <a:p>
            <a:r>
              <a:rPr lang="en-US" dirty="0"/>
              <a:t>Data Science and Business Analytics</a:t>
            </a:r>
            <a:endParaRPr lang="ru-RU" dirty="0"/>
          </a:p>
          <a:p>
            <a:endParaRPr lang="ru-RU" dirty="0"/>
          </a:p>
        </p:txBody>
      </p:sp>
      <p:sp>
        <p:nvSpPr>
          <p:cNvPr id="8" name="Текст 5">
            <a:extLst>
              <a:ext uri="{FF2B5EF4-FFF2-40B4-BE49-F238E27FC236}">
                <a16:creationId xmlns:a16="http://schemas.microsoft.com/office/drawing/2014/main" id="{EC0D90B0-4725-B0AB-DAA4-DE71E183DF53}"/>
              </a:ext>
            </a:extLst>
          </p:cNvPr>
          <p:cNvSpPr txBox="1">
            <a:spLocks/>
          </p:cNvSpPr>
          <p:nvPr/>
        </p:nvSpPr>
        <p:spPr>
          <a:xfrm>
            <a:off x="6259892" y="548720"/>
            <a:ext cx="3646108"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Comparative Analysis of Process Mining and Object-Centric Process Mining Methods in the Exploration of SOA-Based Systems </a:t>
            </a:r>
            <a:br>
              <a:rPr lang="en-US" dirty="0"/>
            </a:br>
            <a:endParaRPr lang="ru-RU" dirty="0"/>
          </a:p>
        </p:txBody>
      </p:sp>
    </p:spTree>
    <p:extLst>
      <p:ext uri="{BB962C8B-B14F-4D97-AF65-F5344CB8AC3E}">
        <p14:creationId xmlns:p14="http://schemas.microsoft.com/office/powerpoint/2010/main" val="1271934075"/>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3.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docProps/app.xml><?xml version="1.0" encoding="utf-8"?>
<Properties xmlns="http://schemas.openxmlformats.org/officeDocument/2006/extended-properties" xmlns:vt="http://schemas.openxmlformats.org/officeDocument/2006/docPropsVTypes">
  <TotalTime>6321</TotalTime>
  <Words>1367</Words>
  <Application>Microsoft Macintosh PowerPoint</Application>
  <PresentationFormat>Широкоэкранный</PresentationFormat>
  <Paragraphs>246</Paragraphs>
  <Slides>25</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HSE Sans</vt:lpstr>
      <vt:lpstr>Arial</vt:lpstr>
      <vt:lpstr>Calibri</vt:lpstr>
      <vt:lpstr>Cambria Math</vt:lpstr>
      <vt:lpstr>Wingdings</vt:lpstr>
      <vt:lpstr>Office Theme</vt:lpstr>
      <vt:lpstr>Comparative Analysis of Process Mining and Object-Centric Process Mining Methods in the Exploration of SOA-Based Systems  </vt:lpstr>
      <vt:lpstr>Outline</vt:lpstr>
      <vt:lpstr>Introduction</vt:lpstr>
      <vt:lpstr>Subject Area</vt:lpstr>
      <vt:lpstr>Object-centric process mining</vt:lpstr>
      <vt:lpstr>Object-centric process mining</vt:lpstr>
      <vt:lpstr>Motivation and Goal</vt:lpstr>
      <vt:lpstr>Motivation and Goal</vt:lpstr>
      <vt:lpstr>Systematic Literature Review </vt:lpstr>
      <vt:lpstr>Systematic Literature Review </vt:lpstr>
      <vt:lpstr>Methodology for transforming flat event logs to object-centric event logs </vt:lpstr>
      <vt:lpstr>Methodology for transforming flat event logs to object-centric event logs </vt:lpstr>
      <vt:lpstr>Methodology for transforming flat event logs to object-centric event logs </vt:lpstr>
      <vt:lpstr>Methodology for transforming flat event logs to object-centric event logs </vt:lpstr>
      <vt:lpstr>Visualization Tool Overview</vt:lpstr>
      <vt:lpstr>1. Type-based visualization approach</vt:lpstr>
      <vt:lpstr>1. Type-based visualization approach</vt:lpstr>
      <vt:lpstr>2. Instance-based visualization approach</vt:lpstr>
      <vt:lpstr>2. Instance-based visualization approach</vt:lpstr>
      <vt:lpstr>Comparison with Traditional Event Log Sequence Diagrams  </vt:lpstr>
      <vt:lpstr>Презентация PowerPoint</vt:lpstr>
      <vt:lpstr>Conclusion and Future Works</vt:lpstr>
      <vt:lpstr>Results                                                                 and                   Future</vt:lpstr>
      <vt:lpstr>Thank You for Attention!</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apple apple</cp:lastModifiedBy>
  <cp:revision>80</cp:revision>
  <cp:lastPrinted>2021-11-11T13:08:42Z</cp:lastPrinted>
  <dcterms:created xsi:type="dcterms:W3CDTF">2021-11-11T08:52:47Z</dcterms:created>
  <dcterms:modified xsi:type="dcterms:W3CDTF">2025-06-09T07:46:46Z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