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03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524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744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324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50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181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6160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708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167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49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4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646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C3315-A89B-4E45-A083-D72F8234E162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5A5B9-1DB8-4FCB-B039-93C7AC6A77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468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High-precision Newton–Kantorovich method for nonlinear integral equations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Kirill </a:t>
            </a:r>
            <a:r>
              <a:rPr lang="en-US" dirty="0" err="1"/>
              <a:t>Chertoganov</a:t>
            </a:r>
            <a:r>
              <a:rPr lang="en-US" dirty="0"/>
              <a:t>, HSE University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805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Convergence rate estimation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Quadratic convergence is achieved when the conditions of the theorem are satisfied.</a:t>
            </a:r>
          </a:p>
          <a:p>
            <a:r>
              <a:rPr lang="en-US" dirty="0"/>
              <a:t>High precision eliminates numerical dispersion and stabilizes the NK iteration step.</a:t>
            </a:r>
          </a:p>
        </p:txBody>
      </p:sp>
      <p:pic>
        <p:nvPicPr>
          <p:cNvPr id="4" name="Picture 3" descr="theorem_ra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440" y="3766782"/>
            <a:ext cx="4389120" cy="859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01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Pseudocode of the HP-NK method (short version)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Initialization: u ← u₀, precision ← 50 digits.</a:t>
            </a:r>
          </a:p>
          <a:p>
            <a:r>
              <a:rPr lang="en-US" dirty="0"/>
              <a:t>At each step: compute F(u), assemble J(u), solve J(u)·</a:t>
            </a:r>
            <a:r>
              <a:rPr lang="el-GR" dirty="0"/>
              <a:t>δ</a:t>
            </a:r>
            <a:r>
              <a:rPr lang="en-US" dirty="0"/>
              <a:t>u = −F(u).</a:t>
            </a:r>
          </a:p>
          <a:p>
            <a:r>
              <a:rPr lang="en-US" dirty="0"/>
              <a:t>Update u ← u + </a:t>
            </a:r>
            <a:r>
              <a:rPr lang="el-GR" dirty="0"/>
              <a:t>δ</a:t>
            </a:r>
            <a:r>
              <a:rPr lang="en-US" dirty="0"/>
              <a:t>u; increase precision if convergence slows; stop when ‖</a:t>
            </a:r>
            <a:r>
              <a:rPr lang="el-GR" dirty="0"/>
              <a:t>δ</a:t>
            </a:r>
            <a:r>
              <a:rPr lang="en-US" dirty="0"/>
              <a:t>u‖ &lt; </a:t>
            </a:r>
            <a:r>
              <a:rPr lang="el-GR" dirty="0"/>
              <a:t>ε.</a:t>
            </a:r>
          </a:p>
        </p:txBody>
      </p:sp>
    </p:spTree>
    <p:extLst>
      <p:ext uri="{BB962C8B-B14F-4D97-AF65-F5344CB8AC3E}">
        <p14:creationId xmlns:p14="http://schemas.microsoft.com/office/powerpoint/2010/main" val="1891978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1: </a:t>
            </a:r>
            <a:r>
              <a:rPr lang="en-US" dirty="0" err="1"/>
              <a:t>Bratu</a:t>
            </a:r>
            <a:r>
              <a:rPr lang="en-US" dirty="0"/>
              <a:t> equation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classical model of combustion/reactive diffusion.</a:t>
            </a:r>
          </a:p>
          <a:p>
            <a:r>
              <a:rPr lang="en-US" dirty="0"/>
              <a:t>Used as a prototype for strong nonlinearity.</a:t>
            </a:r>
          </a:p>
        </p:txBody>
      </p:sp>
      <p:pic>
        <p:nvPicPr>
          <p:cNvPr id="4" name="Picture 3" descr="bratu_diff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0285" y="3043451"/>
            <a:ext cx="3657600" cy="154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793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Bratu</a:t>
            </a:r>
            <a:r>
              <a:rPr lang="en-US" dirty="0"/>
              <a:t>: integral form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equivalent integral formulation for numerical analysis.</a:t>
            </a:r>
          </a:p>
          <a:p>
            <a:r>
              <a:rPr lang="en-US" dirty="0"/>
              <a:t>Demonstrates the effect of quadrature precision on convergence.</a:t>
            </a:r>
          </a:p>
        </p:txBody>
      </p:sp>
      <p:pic>
        <p:nvPicPr>
          <p:cNvPr id="4" name="Picture 3" descr="bratu_i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4248" y="2879678"/>
            <a:ext cx="4572000" cy="1399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456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Convergence error plot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301" y="1512840"/>
            <a:ext cx="6812292" cy="4962277"/>
          </a:xfrm>
        </p:spPr>
      </p:pic>
    </p:spTree>
    <p:extLst>
      <p:ext uri="{BB962C8B-B14F-4D97-AF65-F5344CB8AC3E}">
        <p14:creationId xmlns:p14="http://schemas.microsoft.com/office/powerpoint/2010/main" val="2078443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Comparison of methods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ы</a:t>
            </a:r>
            <a:r>
              <a:rPr lang="en-US" dirty="0"/>
              <a:t>Standard NK: ~8 iterations, error ≈ 1e−8, precision 16 digits.</a:t>
            </a:r>
          </a:p>
          <a:p>
            <a:r>
              <a:rPr lang="en-US" dirty="0"/>
              <a:t>Modified NK: ~6 iterations, error ≈ 1e−12, precision 32 digits.</a:t>
            </a:r>
          </a:p>
          <a:p>
            <a:r>
              <a:rPr lang="en-US" dirty="0"/>
              <a:t>High-precision NK: ~5 iterations, error ≈ 1e−40, precision ~100 digits.</a:t>
            </a:r>
          </a:p>
        </p:txBody>
      </p:sp>
    </p:spTree>
    <p:extLst>
      <p:ext uri="{BB962C8B-B14F-4D97-AF65-F5344CB8AC3E}">
        <p14:creationId xmlns:p14="http://schemas.microsoft.com/office/powerpoint/2010/main" val="5362406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 and verification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3.12; libraries: </a:t>
            </a:r>
            <a:r>
              <a:rPr lang="en-US" dirty="0" err="1"/>
              <a:t>mpmath</a:t>
            </a:r>
            <a:r>
              <a:rPr lang="en-US" dirty="0"/>
              <a:t>, </a:t>
            </a:r>
            <a:r>
              <a:rPr lang="en-US" dirty="0" err="1"/>
              <a:t>numpy</a:t>
            </a:r>
            <a:r>
              <a:rPr lang="en-US" dirty="0"/>
              <a:t>, </a:t>
            </a:r>
            <a:r>
              <a:rPr lang="en-US" dirty="0" err="1"/>
              <a:t>matplotlib</a:t>
            </a:r>
            <a:r>
              <a:rPr lang="en-US" dirty="0"/>
              <a:t>.</a:t>
            </a:r>
          </a:p>
          <a:p>
            <a:r>
              <a:rPr lang="en-US" dirty="0"/>
              <a:t>Unit tests: interpolation, boundary conditions, positivity of the integral.</a:t>
            </a:r>
          </a:p>
          <a:p>
            <a:r>
              <a:rPr lang="en-US" dirty="0"/>
              <a:t>Reproducibility and control of random factors.</a:t>
            </a:r>
          </a:p>
        </p:txBody>
      </p:sp>
    </p:spTree>
    <p:extLst>
      <p:ext uri="{BB962C8B-B14F-4D97-AF65-F5344CB8AC3E}">
        <p14:creationId xmlns:p14="http://schemas.microsoft.com/office/powerpoint/2010/main" val="1054578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advantages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Quadratic convergence confirmed experimentally.</a:t>
            </a:r>
          </a:p>
          <a:p>
            <a:r>
              <a:rPr lang="en-US" dirty="0"/>
              <a:t>High precision eliminates spurious dispersion.</a:t>
            </a:r>
          </a:p>
          <a:p>
            <a:r>
              <a:rPr lang="en-US" dirty="0"/>
              <a:t>Flexible and compatible with various types of integral operators.</a:t>
            </a:r>
          </a:p>
        </p:txBody>
      </p:sp>
    </p:spTree>
    <p:extLst>
      <p:ext uri="{BB962C8B-B14F-4D97-AF65-F5344CB8AC3E}">
        <p14:creationId xmlns:p14="http://schemas.microsoft.com/office/powerpoint/2010/main" val="35134489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and prospects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high-precision Newton–Kantorovich (HP-NK) method is stable and accurate for nonlinear integral problems.</a:t>
            </a:r>
          </a:p>
          <a:p>
            <a:r>
              <a:rPr lang="en-US" dirty="0"/>
              <a:t>Theoretical guarantees: Kantorovich conditions.</a:t>
            </a:r>
          </a:p>
          <a:p>
            <a:r>
              <a:rPr lang="en-US" dirty="0"/>
              <a:t>Next steps: systems of equations, stochastic/fractional kernels, GPU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1656851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 and questions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thank my academic advisor and my colleagues at the lab.</a:t>
            </a:r>
          </a:p>
          <a:p>
            <a:r>
              <a:rPr lang="en-US" dirty="0"/>
              <a:t>Questions?</a:t>
            </a:r>
          </a:p>
          <a:p>
            <a:r>
              <a:rPr lang="en-US" dirty="0"/>
              <a:t>Contact: kirillchertoganov@gmail.com</a:t>
            </a:r>
          </a:p>
        </p:txBody>
      </p:sp>
    </p:spTree>
    <p:extLst>
      <p:ext uri="{BB962C8B-B14F-4D97-AF65-F5344CB8AC3E}">
        <p14:creationId xmlns:p14="http://schemas.microsoft.com/office/powerpoint/2010/main" val="2323778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Relevance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Nonlinear integral/integral-differential equations are the foundation of models in physics, biomechanics, and finance.</a:t>
            </a:r>
          </a:p>
          <a:p>
            <a:r>
              <a:rPr lang="en-US" dirty="0"/>
              <a:t>Numerical instability and loss of accuracy occur under strong nonlinearity.</a:t>
            </a:r>
          </a:p>
          <a:p>
            <a:r>
              <a:rPr lang="en-US" dirty="0"/>
              <a:t>Newton–Kantorovich (NK) method: locally quadratic convergence, but sensitive to rounding errors.</a:t>
            </a:r>
          </a:p>
          <a:p>
            <a:r>
              <a:rPr lang="en-US" dirty="0"/>
              <a:t>Goal: achieve high accuracy and stability of the NK method for </a:t>
            </a:r>
            <a:r>
              <a:rPr lang="en-US" dirty="0" err="1"/>
              <a:t>Volterra</a:t>
            </a:r>
            <a:r>
              <a:rPr lang="en-US" dirty="0"/>
              <a:t> equations.</a:t>
            </a:r>
          </a:p>
        </p:txBody>
      </p:sp>
    </p:spTree>
    <p:extLst>
      <p:ext uri="{BB962C8B-B14F-4D97-AF65-F5344CB8AC3E}">
        <p14:creationId xmlns:p14="http://schemas.microsoft.com/office/powerpoint/2010/main" val="1979632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Historical Context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Saleh &amp; </a:t>
            </a:r>
            <a:r>
              <a:rPr lang="en-US" dirty="0" err="1"/>
              <a:t>Amer</a:t>
            </a:r>
            <a:r>
              <a:rPr lang="en-US" dirty="0"/>
              <a:t> (1990): NK method for singular </a:t>
            </a:r>
            <a:r>
              <a:rPr lang="en-US" dirty="0" err="1"/>
              <a:t>integro</a:t>
            </a:r>
            <a:r>
              <a:rPr lang="en-US" dirty="0"/>
              <a:t>-differential equations.</a:t>
            </a:r>
          </a:p>
          <a:p>
            <a:r>
              <a:rPr lang="en-US" dirty="0"/>
              <a:t>Alvarez &amp; </a:t>
            </a:r>
            <a:r>
              <a:rPr lang="en-US" dirty="0" err="1"/>
              <a:t>Tourin</a:t>
            </a:r>
            <a:r>
              <a:rPr lang="en-US" dirty="0"/>
              <a:t> (1996): viscosity solutions for </a:t>
            </a:r>
            <a:r>
              <a:rPr lang="en-US" dirty="0" err="1"/>
              <a:t>integro</a:t>
            </a:r>
            <a:r>
              <a:rPr lang="en-US" dirty="0"/>
              <a:t>-differential equations.</a:t>
            </a:r>
          </a:p>
          <a:p>
            <a:r>
              <a:rPr lang="en-US" dirty="0" err="1"/>
              <a:t>Benth</a:t>
            </a:r>
            <a:r>
              <a:rPr lang="en-US" dirty="0"/>
              <a:t>, </a:t>
            </a:r>
            <a:r>
              <a:rPr lang="en-US" dirty="0" err="1"/>
              <a:t>Karlsen</a:t>
            </a:r>
            <a:r>
              <a:rPr lang="en-US" dirty="0"/>
              <a:t> &amp; </a:t>
            </a:r>
            <a:r>
              <a:rPr lang="en-US" dirty="0" err="1"/>
              <a:t>Reikvam</a:t>
            </a:r>
            <a:r>
              <a:rPr lang="en-US" dirty="0"/>
              <a:t> (2001): applications in optimization.</a:t>
            </a:r>
          </a:p>
          <a:p>
            <a:r>
              <a:rPr lang="en-US" dirty="0"/>
              <a:t>Chu (2007): matrix-based approach to Jacobians.</a:t>
            </a:r>
          </a:p>
          <a:p>
            <a:r>
              <a:rPr lang="en-US" dirty="0" err="1"/>
              <a:t>Boichuk</a:t>
            </a:r>
            <a:r>
              <a:rPr lang="en-US" dirty="0"/>
              <a:t> &amp; </a:t>
            </a:r>
            <a:r>
              <a:rPr lang="en-US" dirty="0" err="1"/>
              <a:t>Chuiko</a:t>
            </a:r>
            <a:r>
              <a:rPr lang="en-US" dirty="0"/>
              <a:t> (2013–2024): NK method for boundary-value and periodic problems; </a:t>
            </a:r>
            <a:r>
              <a:rPr lang="en-US" dirty="0" err="1"/>
              <a:t>Penenko</a:t>
            </a:r>
            <a:r>
              <a:rPr lang="en-US" dirty="0"/>
              <a:t> (2019), </a:t>
            </a:r>
            <a:r>
              <a:rPr lang="en-US" dirty="0" err="1"/>
              <a:t>Usenov</a:t>
            </a:r>
            <a:r>
              <a:rPr lang="en-US" dirty="0"/>
              <a:t> (2020).</a:t>
            </a:r>
          </a:p>
        </p:txBody>
      </p:sp>
    </p:spTree>
    <p:extLst>
      <p:ext uri="{BB962C8B-B14F-4D97-AF65-F5344CB8AC3E}">
        <p14:creationId xmlns:p14="http://schemas.microsoft.com/office/powerpoint/2010/main" val="1729722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lang="en-US" dirty="0"/>
              <a:t>Problem Statement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lang="en-US" dirty="0"/>
              <a:t>A nonlinear </a:t>
            </a:r>
            <a:r>
              <a:rPr lang="en-US" dirty="0" err="1"/>
              <a:t>Volterra</a:t>
            </a:r>
            <a:r>
              <a:rPr lang="en-US" dirty="0"/>
              <a:t> equation on ([0, T]) with a kernel (K(t, s, u)) that is Lipschitz continuous in (u).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en-US" dirty="0"/>
              <a:t>Objective: develop a reliable computational scheme for (u(t)) under strong nonlinearity.</a:t>
            </a:r>
          </a:p>
        </p:txBody>
      </p:sp>
      <p:pic>
        <p:nvPicPr>
          <p:cNvPr id="4" name="Picture 3" descr="volterr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900" y="2743200"/>
            <a:ext cx="4114800" cy="73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26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Operator form of the problem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>
                <a:solidFill>
                  <a:srgbClr val="000000"/>
                </a:solidFill>
              </a:defRPr>
            </a:pPr>
            <a:r>
              <a:rPr lang="en-US" sz="2400" dirty="0"/>
              <a:t>Define the operator:</a:t>
            </a:r>
          </a:p>
          <a:p>
            <a:pPr>
              <a:defRPr sz="2000">
                <a:solidFill>
                  <a:srgbClr val="000000"/>
                </a:solidFill>
              </a:defRPr>
            </a:pPr>
            <a:r>
              <a:rPr lang="en-US" sz="2400" dirty="0"/>
              <a:t>We solve the equation 𝓕(u) = 0 in the </a:t>
            </a:r>
            <a:r>
              <a:rPr lang="en-US" sz="2400" dirty="0" err="1"/>
              <a:t>Banach</a:t>
            </a:r>
            <a:r>
              <a:rPr lang="en-US" sz="2400" dirty="0"/>
              <a:t> space (X = C([0,T])).</a:t>
            </a:r>
          </a:p>
        </p:txBody>
      </p:sp>
      <p:pic>
        <p:nvPicPr>
          <p:cNvPr id="4" name="Picture 3" descr="Fo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3777" y="1587234"/>
            <a:ext cx="5029200" cy="870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142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Newton–Kantorovich iteration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linear problem:</a:t>
            </a:r>
          </a:p>
          <a:p>
            <a:endParaRPr lang="en-US" dirty="0"/>
          </a:p>
          <a:p>
            <a:r>
              <a:rPr lang="en-US" dirty="0"/>
              <a:t>Update:</a:t>
            </a:r>
          </a:p>
          <a:p>
            <a:endParaRPr lang="en-US" dirty="0"/>
          </a:p>
          <a:p>
            <a:r>
              <a:rPr lang="en-US" dirty="0"/>
              <a:t>Key: stable construction and inversion of 𝓕′(u^{(k)}).</a:t>
            </a:r>
          </a:p>
        </p:txBody>
      </p:sp>
      <p:pic>
        <p:nvPicPr>
          <p:cNvPr id="4" name="Picture 3" descr="NK_ste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3160" y="2283157"/>
            <a:ext cx="5029200" cy="57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191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of the classical implementation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Accumulation of rounding errors → loss of quadratic convergence.</a:t>
            </a:r>
          </a:p>
          <a:p>
            <a:r>
              <a:rPr lang="en-US" dirty="0"/>
              <a:t>Sensitivity to the grid and to the problem parameters.</a:t>
            </a:r>
          </a:p>
          <a:p>
            <a:r>
              <a:rPr lang="en-US" dirty="0"/>
              <a:t>Difficulty of inverting the integral operator 𝓕′(u).</a:t>
            </a:r>
          </a:p>
        </p:txBody>
      </p:sp>
    </p:spTree>
    <p:extLst>
      <p:ext uri="{BB962C8B-B14F-4D97-AF65-F5344CB8AC3E}">
        <p14:creationId xmlns:p14="http://schemas.microsoft.com/office/powerpoint/2010/main" val="30694723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High-precision NK: idea and features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High-precision quadrature (</a:t>
            </a:r>
            <a:r>
              <a:rPr lang="en-US" dirty="0" err="1"/>
              <a:t>mpmath</a:t>
            </a:r>
            <a:r>
              <a:rPr lang="en-US" dirty="0"/>
              <a:t>, 50–200 digits).</a:t>
            </a:r>
          </a:p>
          <a:p>
            <a:r>
              <a:rPr lang="en-US" dirty="0"/>
              <a:t>Discretization of ∂₍</a:t>
            </a:r>
            <a:r>
              <a:rPr lang="en-US" dirty="0" err="1"/>
              <a:t>u₎K</a:t>
            </a:r>
            <a:r>
              <a:rPr lang="en-US" dirty="0"/>
              <a:t> and Jacobian assembly on the grid.</a:t>
            </a:r>
          </a:p>
          <a:p>
            <a:r>
              <a:rPr lang="en-US" dirty="0"/>
              <a:t>Solution:                                                   </a:t>
            </a:r>
            <a:r>
              <a:rPr lang="ru-RU" dirty="0"/>
              <a:t> </a:t>
            </a:r>
            <a:r>
              <a:rPr lang="en-US" dirty="0"/>
              <a:t> at each step.</a:t>
            </a:r>
          </a:p>
          <a:p>
            <a:r>
              <a:rPr lang="en-US" dirty="0"/>
              <a:t>Adaptive increase of precision when convergence slows.</a:t>
            </a:r>
          </a:p>
        </p:txBody>
      </p:sp>
      <p:pic>
        <p:nvPicPr>
          <p:cNvPr id="4" name="Picture 3" descr="linear_syste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256" y="2620372"/>
            <a:ext cx="4475102" cy="939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780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Theorem (Kantorovich for </a:t>
            </a:r>
            <a:r>
              <a:rPr lang="en-US" dirty="0" err="1"/>
              <a:t>Volterra</a:t>
            </a:r>
            <a:r>
              <a:rPr lang="en-US" dirty="0"/>
              <a:t> equations)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Conditions: </a:t>
            </a:r>
            <a:r>
              <a:rPr lang="en-US" dirty="0" err="1"/>
              <a:t>invertibility</a:t>
            </a:r>
            <a:r>
              <a:rPr lang="en-US" dirty="0"/>
              <a:t> of 𝓕′(u₀)⁻¹; Lipschitz continuity of 𝓕′ with constant M.</a:t>
            </a:r>
          </a:p>
          <a:p>
            <a:r>
              <a:rPr lang="el-GR" dirty="0"/>
              <a:t>η =  </a:t>
            </a:r>
            <a:r>
              <a:rPr lang="ru-RU" dirty="0"/>
              <a:t>							  </a:t>
            </a:r>
            <a:r>
              <a:rPr lang="el-GR" dirty="0"/>
              <a:t>⇒ </a:t>
            </a:r>
            <a:r>
              <a:rPr lang="en-US" dirty="0"/>
              <a:t>local solvability.</a:t>
            </a:r>
          </a:p>
          <a:p>
            <a:r>
              <a:rPr lang="en-US" dirty="0"/>
              <a:t>Convergence: ‖u₍k+1₎ − u*‖ ≤ C ‖</a:t>
            </a:r>
            <a:r>
              <a:rPr lang="en-US" dirty="0" err="1"/>
              <a:t>u₍k</a:t>
            </a:r>
            <a:r>
              <a:rPr lang="en-US" dirty="0"/>
              <a:t>₎ − u*‖² (quadratic).</a:t>
            </a:r>
          </a:p>
        </p:txBody>
      </p:sp>
      <p:pic>
        <p:nvPicPr>
          <p:cNvPr id="4" name="Picture 3" descr="theorem_co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842" y="2633900"/>
            <a:ext cx="6085103" cy="641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0448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722</Words>
  <Application>Microsoft Office PowerPoint</Application>
  <PresentationFormat>Широкоэкранный</PresentationFormat>
  <Paragraphs>72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Тема Office</vt:lpstr>
      <vt:lpstr>High-precision Newton–Kantorovich method for nonlinear integral equations</vt:lpstr>
      <vt:lpstr>Relevance</vt:lpstr>
      <vt:lpstr>Historical Context</vt:lpstr>
      <vt:lpstr>Problem Statement</vt:lpstr>
      <vt:lpstr>Operator form of the problem</vt:lpstr>
      <vt:lpstr>Newton–Kantorovich iteration</vt:lpstr>
      <vt:lpstr>Problems of the classical implementation</vt:lpstr>
      <vt:lpstr>High-precision NK: idea and features</vt:lpstr>
      <vt:lpstr>Theorem (Kantorovich for Volterra equations)</vt:lpstr>
      <vt:lpstr>Convergence rate estimation</vt:lpstr>
      <vt:lpstr>Pseudocode of the HP-NK method (short version)</vt:lpstr>
      <vt:lpstr>Test 1: Bratu equation</vt:lpstr>
      <vt:lpstr>Bratu: integral form</vt:lpstr>
      <vt:lpstr>Convergence error plot</vt:lpstr>
      <vt:lpstr>Comparison of methods</vt:lpstr>
      <vt:lpstr>Implementation and verification</vt:lpstr>
      <vt:lpstr>Analysis and advantages</vt:lpstr>
      <vt:lpstr>Conclusions and prospects</vt:lpstr>
      <vt:lpstr>Acknowledgments and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Александра Коган</dc:creator>
  <cp:lastModifiedBy>Коган Александра Сергеевна</cp:lastModifiedBy>
  <cp:revision>1</cp:revision>
  <dcterms:created xsi:type="dcterms:W3CDTF">2025-10-06T10:50:19Z</dcterms:created>
  <dcterms:modified xsi:type="dcterms:W3CDTF">2025-10-06T15:36:26Z</dcterms:modified>
</cp:coreProperties>
</file>