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71" r:id="rId5"/>
    <p:sldId id="287" r:id="rId6"/>
    <p:sldId id="272" r:id="rId7"/>
    <p:sldId id="288" r:id="rId8"/>
    <p:sldId id="289" r:id="rId9"/>
    <p:sldId id="286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298" r:id="rId19"/>
    <p:sldId id="299" r:id="rId20"/>
    <p:sldId id="285" r:id="rId2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96" y="125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04/21/2025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9846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0FFA8-1023-9955-2380-732CE3C39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216848A-FF04-92E6-0B1D-3AEBDFBC6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19F64C4-2D14-2778-3E12-418C3F0BA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D2D8D5-955C-0712-4AE4-A03191B14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9362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B87F1-7212-54A1-AA40-F13989CFF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D6C16F-8E81-E12D-4C42-0ACFBC16D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2FF656-7564-AF5C-EA7D-F72487621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D277EA-9DDC-7D6E-03C8-A96829A51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5062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4AD2B-6D90-A19B-CC79-04FD82BA6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2D5623D-D0D7-D88F-42CE-EAEF66567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D7DF61A-37D6-B248-F7BC-B19A24E3D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1A12A0-AAB6-63EE-CF61-DCB25B861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0823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5565F-663C-94B1-C4AC-066C12214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3FBD11F-9859-76F3-C1B5-4CB9384B6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B709784-0D45-9A28-715B-F3474D7D9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54DCB5-EA38-5B78-FF7E-0C9CEB8CE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52204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026F9-8120-DA9D-090D-94D04BF1D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60374C-09C2-6E5A-1754-4A4DB2ED8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988CC3F-5AD3-E334-5A5D-BCB3E8F71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BECDEA-68D0-CD96-4410-5A15D5DA3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4086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04/21/2025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uolingo.com/" TargetMode="External"/><Relationship Id="rId4" Type="http://schemas.openxmlformats.org/officeDocument/2006/relationships/hyperlink" Target="https://stepik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760" y="2397379"/>
            <a:ext cx="9344332" cy="1978323"/>
          </a:xfrm>
        </p:spPr>
        <p:txBody>
          <a:bodyPr>
            <a:normAutofit fontScale="90000"/>
          </a:bodyPr>
          <a:lstStyle/>
          <a:p>
            <a:r>
              <a:rPr lang="ru-RU" dirty="0"/>
              <a:t>«Разработка приложения для проведения образовательных интерактивных мероприятий» (серверная часть)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Факультет </a:t>
            </a:r>
            <a:br>
              <a:rPr lang="ru-RU" dirty="0"/>
            </a:br>
            <a:r>
              <a:rPr lang="ru-RU" dirty="0"/>
              <a:t>Компьютерных Наук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131" y="1007128"/>
            <a:ext cx="2278063" cy="768877"/>
          </a:xfrm>
        </p:spPr>
        <p:txBody>
          <a:bodyPr>
            <a:noAutofit/>
          </a:bodyPr>
          <a:lstStyle/>
          <a:p>
            <a:r>
              <a:rPr lang="ru-RU" dirty="0"/>
              <a:t>Выполнила:</a:t>
            </a:r>
            <a:br>
              <a:rPr lang="ru-RU" dirty="0"/>
            </a:br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Инженерия»,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736661" y="934067"/>
            <a:ext cx="2363234" cy="1078769"/>
          </a:xfrm>
        </p:spPr>
        <p:txBody>
          <a:bodyPr>
            <a:noAutofit/>
          </a:bodyPr>
          <a:lstStyle/>
          <a:p>
            <a:r>
              <a:rPr lang="ru-RU" dirty="0"/>
              <a:t>Научный руководитель:</a:t>
            </a:r>
          </a:p>
          <a:p>
            <a:r>
              <a:rPr lang="ru-RU" dirty="0"/>
              <a:t>Кузнецов Михаил Александрович</a:t>
            </a:r>
            <a:endParaRPr lang="en-US" dirty="0"/>
          </a:p>
          <a:p>
            <a:r>
              <a:rPr lang="ru-RU" dirty="0"/>
              <a:t>Приглашенный</a:t>
            </a:r>
            <a:r>
              <a:rPr lang="en-US" dirty="0"/>
              <a:t> </a:t>
            </a:r>
            <a:r>
              <a:rPr lang="ru-RU" dirty="0"/>
              <a:t>преподаватель департамента больших</a:t>
            </a:r>
            <a:r>
              <a:rPr lang="en-US" dirty="0"/>
              <a:t> </a:t>
            </a:r>
            <a:r>
              <a:rPr lang="ru-RU" dirty="0"/>
              <a:t>данных и информационного поиска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1760" y="4523414"/>
            <a:ext cx="7625267" cy="652860"/>
          </a:xfrm>
        </p:spPr>
        <p:txBody>
          <a:bodyPr>
            <a:normAutofit/>
          </a:bodyPr>
          <a:lstStyle/>
          <a:p>
            <a:r>
              <a:rPr lang="ru-RU" dirty="0"/>
              <a:t>Курсовая работа </a:t>
            </a:r>
            <a:r>
              <a:rPr lang="en-US" dirty="0"/>
              <a:t>| </a:t>
            </a:r>
            <a:r>
              <a:rPr lang="ru-RU" dirty="0"/>
              <a:t>Программный проект </a:t>
            </a:r>
            <a:r>
              <a:rPr lang="en-US" dirty="0"/>
              <a:t>| </a:t>
            </a:r>
            <a:r>
              <a:rPr lang="ru-RU" dirty="0"/>
              <a:t>Индивидуальный проект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1284AC-3CD0-01C2-732E-01D55E9BD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61678" y="1244201"/>
            <a:ext cx="1692248" cy="32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D17818-4E36-B8C8-7B70-A85EA1CC3D3C}"/>
              </a:ext>
            </a:extLst>
          </p:cNvPr>
          <p:cNvSpPr txBox="1"/>
          <p:nvPr/>
        </p:nvSpPr>
        <p:spPr>
          <a:xfrm>
            <a:off x="5170796" y="5485493"/>
            <a:ext cx="6097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HSE Sans" panose="02000000000000000000" pitchFamily="50" charset="0"/>
              </a:rPr>
              <a:t>Москва, 2025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EEAD4-B100-CEB7-819A-864414DE1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Шрифт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F5F0C4E-E52C-25F0-BE8A-BF44AE349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605" y="2224815"/>
            <a:ext cx="2082497" cy="3607791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снимок экрана, Шрифт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CE4786-6573-20CB-57A0-D18CBEC7B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8" y="2224815"/>
            <a:ext cx="8329502" cy="381969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7C5543-0C62-3F4C-F0A7-621D9CBF23E3}"/>
              </a:ext>
            </a:extLst>
          </p:cNvPr>
          <p:cNvSpPr/>
          <p:nvPr/>
        </p:nvSpPr>
        <p:spPr>
          <a:xfrm>
            <a:off x="10356426" y="530278"/>
            <a:ext cx="380153" cy="37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162F4E-07C0-4883-85CF-E39B224C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8558102" cy="777025"/>
          </a:xfrm>
        </p:spPr>
        <p:txBody>
          <a:bodyPr/>
          <a:lstStyle/>
          <a:p>
            <a:r>
              <a:rPr lang="ru-RU" dirty="0"/>
              <a:t>Анализ предметной области. Функциональные требования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EF2E7-9763-7CD1-349B-5BBD9F701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9E25559-F283-5641-AF03-47BF336706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7C4AAE2C-E7CF-0640-4A13-91D9F4140EED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FC6C6511-F8F9-9F14-BFD7-6C03F31F41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945785"/>
            <a:ext cx="6988381" cy="580503"/>
          </a:xfrm>
        </p:spPr>
        <p:txBody>
          <a:bodyPr>
            <a:noAutofit/>
          </a:bodyPr>
          <a:lstStyle/>
          <a:p>
            <a:r>
              <a:rPr lang="ru-RU" sz="1600" dirty="0"/>
              <a:t>Возможный пользовательский интерфейс приложения: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D811054F-69CF-5DEF-00BF-199F4A850829}"/>
              </a:ext>
            </a:extLst>
          </p:cNvPr>
          <p:cNvSpPr txBox="1">
            <a:spLocks/>
          </p:cNvSpPr>
          <p:nvPr/>
        </p:nvSpPr>
        <p:spPr>
          <a:xfrm>
            <a:off x="2226058" y="5692814"/>
            <a:ext cx="4812452" cy="95151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ru-RU" sz="1600" dirty="0"/>
            </a:br>
            <a:r>
              <a:rPr lang="ru-RU" sz="1200" i="1" dirty="0"/>
              <a:t>Рис. 12</a:t>
            </a:r>
            <a:br>
              <a:rPr lang="ru-RU" sz="1200" i="1" dirty="0"/>
            </a:br>
            <a:r>
              <a:rPr lang="ru-RU" sz="1200" i="1" dirty="0"/>
              <a:t>«Я на мероприятии», вкладка Игры</a:t>
            </a:r>
            <a:br>
              <a:rPr lang="ru-RU" sz="1200" i="1" dirty="0"/>
            </a:br>
            <a:r>
              <a:rPr lang="ru-RU" sz="1200" i="1" dirty="0"/>
              <a:t>Игровой процесс</a:t>
            </a:r>
            <a:endParaRPr lang="en-US" sz="1200" i="1" dirty="0"/>
          </a:p>
          <a:p>
            <a:pPr algn="ctr"/>
            <a:endParaRPr lang="ru-RU" sz="1600" dirty="0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8F32D7EA-EF1B-2039-8A38-92291561F5E4}"/>
              </a:ext>
            </a:extLst>
          </p:cNvPr>
          <p:cNvSpPr txBox="1">
            <a:spLocks/>
          </p:cNvSpPr>
          <p:nvPr/>
        </p:nvSpPr>
        <p:spPr>
          <a:xfrm>
            <a:off x="9681343" y="5692814"/>
            <a:ext cx="1584404" cy="7636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ru-RU" sz="1600" dirty="0"/>
            </a:br>
            <a:r>
              <a:rPr lang="ru-RU" sz="1200" i="1" dirty="0"/>
              <a:t>Рис. 13</a:t>
            </a:r>
            <a:br>
              <a:rPr lang="ru-RU" sz="1200" i="1" dirty="0"/>
            </a:br>
            <a:r>
              <a:rPr lang="ru-RU" sz="1200" i="1" dirty="0"/>
              <a:t>Страница «Домашние игры»</a:t>
            </a:r>
            <a:endParaRPr lang="en-US" sz="12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5D1D44-7C58-84B1-FEDF-1A62F8E10265}"/>
              </a:ext>
            </a:extLst>
          </p:cNvPr>
          <p:cNvSpPr txBox="1"/>
          <p:nvPr/>
        </p:nvSpPr>
        <p:spPr>
          <a:xfrm>
            <a:off x="10356427" y="571741"/>
            <a:ext cx="548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HSE Sans" panose="02000000000000000000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7886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7F6BA-B508-068C-B2D5-C136F66A5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9B5E913-B88E-F327-3710-E6FB3226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053135" cy="777025"/>
          </a:xfrm>
        </p:spPr>
        <p:txBody>
          <a:bodyPr/>
          <a:lstStyle/>
          <a:p>
            <a:r>
              <a:rPr lang="ru-RU" dirty="0"/>
              <a:t>Выбор технологий для реализации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99D192-39BE-E1E9-50CA-81527E41D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023339"/>
            <a:ext cx="7172647" cy="4577845"/>
          </a:xfrm>
        </p:spPr>
        <p:txBody>
          <a:bodyPr>
            <a:noAutofit/>
          </a:bodyPr>
          <a:lstStyle/>
          <a:p>
            <a:r>
              <a:rPr lang="ru-RU" sz="1600" dirty="0"/>
              <a:t>Использован следующий инструментарий:</a:t>
            </a:r>
          </a:p>
          <a:p>
            <a:r>
              <a:rPr lang="ru-RU" sz="1600" b="1" dirty="0"/>
              <a:t>Бэкенд:</a:t>
            </a:r>
            <a:br>
              <a:rPr lang="ru-RU" sz="1600" b="1" dirty="0"/>
            </a:br>
            <a:r>
              <a:rPr lang="ru-RU" sz="1600" dirty="0"/>
              <a:t>Язык программирования: </a:t>
            </a:r>
            <a:r>
              <a:rPr lang="en-US" sz="1600" dirty="0"/>
              <a:t>Java</a:t>
            </a:r>
            <a:br>
              <a:rPr lang="ru-RU" sz="1600" dirty="0"/>
            </a:br>
            <a:r>
              <a:rPr lang="ru-RU" sz="1600" dirty="0"/>
              <a:t>Фреймворк: </a:t>
            </a:r>
            <a:r>
              <a:rPr lang="en-US" sz="1600" dirty="0"/>
              <a:t>Spring Boot</a:t>
            </a:r>
            <a:br>
              <a:rPr lang="ru-RU" sz="1600" dirty="0"/>
            </a:br>
            <a:r>
              <a:rPr lang="ru-RU" sz="1600" dirty="0"/>
              <a:t>Сборщик проекта: </a:t>
            </a:r>
            <a:r>
              <a:rPr lang="en-US" sz="1600" dirty="0"/>
              <a:t>Maven</a:t>
            </a:r>
            <a:br>
              <a:rPr lang="ru-RU" sz="1600" dirty="0"/>
            </a:br>
            <a:r>
              <a:rPr lang="ru-RU" sz="1600" dirty="0"/>
              <a:t>База данных: </a:t>
            </a:r>
            <a:r>
              <a:rPr lang="en-US" sz="1600" dirty="0"/>
              <a:t>PostgreSQL</a:t>
            </a:r>
            <a:br>
              <a:rPr lang="ru-RU" sz="1600" dirty="0"/>
            </a:br>
            <a:r>
              <a:rPr lang="en-US" sz="1600" dirty="0"/>
              <a:t>ORM: Spring Data JPA (Hibernate)</a:t>
            </a:r>
            <a:br>
              <a:rPr lang="ru-RU" sz="1600" dirty="0"/>
            </a:br>
            <a:r>
              <a:rPr lang="ru-RU" sz="1600" dirty="0"/>
              <a:t>Валидация данных: </a:t>
            </a:r>
            <a:r>
              <a:rPr lang="en-US" sz="1600" dirty="0"/>
              <a:t>Spring Boot Starter Validation</a:t>
            </a:r>
            <a:br>
              <a:rPr lang="ru-RU" sz="1600" dirty="0"/>
            </a:br>
            <a:r>
              <a:rPr lang="ru-RU" sz="1600" dirty="0"/>
              <a:t>Документация </a:t>
            </a:r>
            <a:r>
              <a:rPr lang="en-US" sz="1600" dirty="0"/>
              <a:t>API: </a:t>
            </a:r>
            <a:r>
              <a:rPr lang="en-US" sz="1600" dirty="0" err="1"/>
              <a:t>Springdoc</a:t>
            </a:r>
            <a:r>
              <a:rPr lang="en-US" sz="1600" dirty="0"/>
              <a:t> </a:t>
            </a:r>
            <a:r>
              <a:rPr lang="en-US" sz="1600" dirty="0" err="1"/>
              <a:t>OpenAPI</a:t>
            </a:r>
            <a:r>
              <a:rPr lang="en-US" sz="1600" dirty="0"/>
              <a:t> (Swagger)</a:t>
            </a:r>
            <a:br>
              <a:rPr lang="ru-RU" sz="1600" dirty="0"/>
            </a:br>
            <a:r>
              <a:rPr lang="ru-RU" sz="1600" dirty="0"/>
              <a:t>Упрощение кода: </a:t>
            </a:r>
            <a:r>
              <a:rPr lang="en-US" sz="1600" dirty="0"/>
              <a:t>Lombok</a:t>
            </a:r>
            <a:br>
              <a:rPr lang="ru-RU" sz="1600" dirty="0"/>
            </a:br>
            <a:r>
              <a:rPr lang="ru-RU" sz="1600" dirty="0"/>
              <a:t>Тестирование: </a:t>
            </a:r>
            <a:r>
              <a:rPr lang="en-US" sz="1600" dirty="0"/>
              <a:t>Postman</a:t>
            </a:r>
          </a:p>
          <a:p>
            <a:r>
              <a:rPr lang="ru-RU" sz="1600" b="1" dirty="0"/>
              <a:t>Среда разработки:</a:t>
            </a:r>
            <a:r>
              <a:rPr lang="ru-RU" sz="1600" dirty="0"/>
              <a:t> </a:t>
            </a:r>
            <a:r>
              <a:rPr lang="en-US" sz="1600" dirty="0"/>
              <a:t>IDE: IntelliJ IDEA Ultimate</a:t>
            </a:r>
            <a:br>
              <a:rPr lang="ru-RU" sz="1600" dirty="0"/>
            </a:br>
            <a:r>
              <a:rPr lang="ru-RU" sz="1600" b="1" dirty="0"/>
              <a:t>Система контроля версий: </a:t>
            </a:r>
            <a:r>
              <a:rPr lang="en-US" sz="1600" dirty="0"/>
              <a:t>Git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3824FD-387B-0A4F-E2CA-590B08D8C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E7EE37F-F6C7-63B9-E0EE-283B9AE0D4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80A5192D-BD94-0203-CEA3-71814FA4A926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2" name="Текст 6">
            <a:extLst>
              <a:ext uri="{FF2B5EF4-FFF2-40B4-BE49-F238E27FC236}">
                <a16:creationId xmlns:a16="http://schemas.microsoft.com/office/drawing/2014/main" id="{DD51B2BE-F95D-0FFC-A350-914837485D0E}"/>
              </a:ext>
            </a:extLst>
          </p:cNvPr>
          <p:cNvSpPr txBox="1">
            <a:spLocks/>
          </p:cNvSpPr>
          <p:nvPr/>
        </p:nvSpPr>
        <p:spPr>
          <a:xfrm>
            <a:off x="6209841" y="2526288"/>
            <a:ext cx="4858381" cy="34517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HSE Sans" panose="02000000000000000000" pitchFamily="50" charset="0"/>
              </a:rPr>
              <a:t>Обоснование выбора технологий:</a:t>
            </a:r>
            <a:endParaRPr lang="ru-RU" sz="1600" dirty="0">
              <a:latin typeface="HSE Sans" panose="02000000000000000000" pitchFamily="50" charset="0"/>
            </a:endParaRPr>
          </a:p>
          <a:p>
            <a:pPr marL="0" indent="0">
              <a:buNone/>
            </a:pPr>
            <a:r>
              <a:rPr lang="ru-RU" sz="1600" dirty="0">
                <a:latin typeface="HSE Sans" panose="02000000000000000000" pitchFamily="50" charset="0"/>
              </a:rPr>
              <a:t>Выбор языка программирования обусловлен требованиями заказчика с целью дальнейшего поддержания кода в рамках компании.</a:t>
            </a:r>
          </a:p>
          <a:p>
            <a:pPr marL="0" indent="0">
              <a:buNone/>
            </a:pPr>
            <a:r>
              <a:rPr lang="ru-RU" sz="1600" dirty="0">
                <a:latin typeface="HSE Sans" panose="02000000000000000000" pitchFamily="50" charset="0"/>
              </a:rPr>
              <a:t>Выбор реляционной базы данных обусловлен большим количеством зависимостей между сущностями.</a:t>
            </a:r>
          </a:p>
          <a:p>
            <a:pPr marL="0" indent="0">
              <a:buNone/>
            </a:pPr>
            <a:r>
              <a:rPr lang="ru-RU" sz="1600" dirty="0">
                <a:latin typeface="HSE Sans" panose="02000000000000000000" pitchFamily="50" charset="0"/>
              </a:rPr>
              <a:t>Серверная часть приложения представляет собой монолит, предполагающий переход к </a:t>
            </a:r>
            <a:r>
              <a:rPr lang="ru-RU" sz="1600" dirty="0" err="1">
                <a:latin typeface="HSE Sans" panose="02000000000000000000" pitchFamily="50" charset="0"/>
              </a:rPr>
              <a:t>микросервисной</a:t>
            </a:r>
            <a:r>
              <a:rPr lang="ru-RU" sz="1600" dirty="0">
                <a:latin typeface="HSE Sans" panose="02000000000000000000" pitchFamily="50" charset="0"/>
              </a:rPr>
              <a:t> архитектуре.</a:t>
            </a:r>
          </a:p>
        </p:txBody>
      </p:sp>
    </p:spTree>
    <p:extLst>
      <p:ext uri="{BB962C8B-B14F-4D97-AF65-F5344CB8AC3E}">
        <p14:creationId xmlns:p14="http://schemas.microsoft.com/office/powerpoint/2010/main" val="229402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A3D9C-D90C-D8CD-33F5-D25D403AC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2017917-2995-0531-591B-5185B585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053135" cy="777025"/>
          </a:xfrm>
        </p:spPr>
        <p:txBody>
          <a:bodyPr/>
          <a:lstStyle/>
          <a:p>
            <a:r>
              <a:rPr lang="ru-RU" dirty="0"/>
              <a:t>Архитектура системы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77B5B-8122-9F5C-97AA-B932C019EC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720" y="1992431"/>
            <a:ext cx="4879719" cy="3386871"/>
          </a:xfrm>
        </p:spPr>
        <p:txBody>
          <a:bodyPr>
            <a:noAutofit/>
          </a:bodyPr>
          <a:lstStyle/>
          <a:p>
            <a:r>
              <a:rPr lang="ru-RU" sz="1600" dirty="0"/>
              <a:t>Проект содержит такие компоненты, как:</a:t>
            </a:r>
          </a:p>
          <a:p>
            <a:r>
              <a:rPr lang="en-US" sz="1600" dirty="0"/>
              <a:t></a:t>
            </a:r>
            <a:r>
              <a:rPr lang="en-US" sz="1600" b="1" dirty="0"/>
              <a:t>controller/ </a:t>
            </a:r>
            <a:r>
              <a:rPr lang="en-US" sz="1600" dirty="0"/>
              <a:t>- REST </a:t>
            </a:r>
            <a:r>
              <a:rPr lang="ru-RU" sz="1600" dirty="0"/>
              <a:t>контроллеры, обрабатывающие </a:t>
            </a:r>
            <a:r>
              <a:rPr lang="en-US" sz="1600" dirty="0"/>
              <a:t>HTTP-</a:t>
            </a:r>
            <a:r>
              <a:rPr lang="ru-RU" sz="1600" dirty="0"/>
              <a:t>запросы;</a:t>
            </a:r>
            <a:br>
              <a:rPr lang="en-US" sz="1600" dirty="0"/>
            </a:br>
            <a:r>
              <a:rPr lang="en-US" sz="1600" dirty="0"/>
              <a:t> </a:t>
            </a:r>
            <a:r>
              <a:rPr lang="en-US" sz="1600" b="1" dirty="0"/>
              <a:t>service/ </a:t>
            </a:r>
            <a:r>
              <a:rPr lang="en-US" sz="1600" dirty="0"/>
              <a:t>- </a:t>
            </a:r>
            <a:r>
              <a:rPr lang="ru-RU" sz="1600" dirty="0"/>
              <a:t>бизнес-логика приложения;</a:t>
            </a:r>
            <a:br>
              <a:rPr lang="en-US" sz="1600" dirty="0"/>
            </a:br>
            <a:r>
              <a:rPr lang="en-US" sz="1600" dirty="0"/>
              <a:t> </a:t>
            </a:r>
            <a:r>
              <a:rPr lang="en-US" sz="1600" b="1" dirty="0"/>
              <a:t>repository/ </a:t>
            </a:r>
            <a:r>
              <a:rPr lang="en-US" sz="1600" dirty="0"/>
              <a:t>- </a:t>
            </a:r>
            <a:r>
              <a:rPr lang="ru-RU" sz="1600" dirty="0"/>
              <a:t>слой доступа к данным;</a:t>
            </a:r>
            <a:br>
              <a:rPr lang="en-US" sz="1600" dirty="0"/>
            </a:br>
            <a:r>
              <a:rPr lang="en-US" sz="1600" dirty="0"/>
              <a:t> </a:t>
            </a:r>
            <a:r>
              <a:rPr lang="en-US" sz="1600" b="1" dirty="0"/>
              <a:t>model/ </a:t>
            </a:r>
            <a:r>
              <a:rPr lang="en-US" sz="1600" dirty="0"/>
              <a:t>- </a:t>
            </a:r>
            <a:r>
              <a:rPr lang="ru-RU" sz="1600" dirty="0"/>
              <a:t>сущности и модели данных;</a:t>
            </a:r>
            <a:br>
              <a:rPr lang="en-US" sz="1600" dirty="0"/>
            </a:br>
            <a:r>
              <a:rPr lang="en-US" sz="1600" dirty="0"/>
              <a:t> </a:t>
            </a:r>
            <a:r>
              <a:rPr lang="en-US" sz="1600" b="1" dirty="0" err="1"/>
              <a:t>dto</a:t>
            </a:r>
            <a:r>
              <a:rPr lang="en-US" sz="1600" b="1" dirty="0"/>
              <a:t>/ </a:t>
            </a:r>
            <a:r>
              <a:rPr lang="en-US" sz="1600" dirty="0"/>
              <a:t>- </a:t>
            </a:r>
            <a:r>
              <a:rPr lang="ru-RU" sz="1600" dirty="0"/>
              <a:t>объекты передачи данных (</a:t>
            </a:r>
            <a:r>
              <a:rPr lang="en-US" sz="1600" dirty="0"/>
              <a:t>Data Transfer Objects);</a:t>
            </a:r>
            <a:br>
              <a:rPr lang="en-US" sz="1600" dirty="0"/>
            </a:br>
            <a:r>
              <a:rPr lang="en-US" sz="1600" dirty="0"/>
              <a:t> </a:t>
            </a:r>
            <a:r>
              <a:rPr lang="en-US" sz="1600" b="1" dirty="0"/>
              <a:t>security/ </a:t>
            </a:r>
            <a:r>
              <a:rPr lang="en-US" sz="1600" dirty="0"/>
              <a:t>- </a:t>
            </a:r>
            <a:r>
              <a:rPr lang="ru-RU" sz="1600" dirty="0"/>
              <a:t>компоненты безопасности и аутентификации;</a:t>
            </a:r>
            <a:br>
              <a:rPr lang="en-US" sz="1600" dirty="0"/>
            </a:br>
            <a:r>
              <a:rPr lang="en-US" sz="1600" dirty="0"/>
              <a:t> </a:t>
            </a:r>
            <a:r>
              <a:rPr lang="en-US" sz="1600" b="1" dirty="0"/>
              <a:t>config/ </a:t>
            </a:r>
            <a:r>
              <a:rPr lang="en-US" sz="1600" dirty="0"/>
              <a:t>- </a:t>
            </a:r>
            <a:r>
              <a:rPr lang="ru-RU" sz="1600" dirty="0"/>
              <a:t>конфигурационные классы </a:t>
            </a:r>
            <a:r>
              <a:rPr lang="en-US" sz="1600" dirty="0"/>
              <a:t>Spring </a:t>
            </a:r>
            <a:r>
              <a:rPr lang="ru-RU" sz="1600" dirty="0"/>
              <a:t>для создания </a:t>
            </a:r>
            <a:br>
              <a:rPr lang="ru-RU" sz="1600" dirty="0"/>
            </a:br>
            <a:r>
              <a:rPr lang="ru-RU" sz="1600" dirty="0" err="1"/>
              <a:t>апи</a:t>
            </a:r>
            <a:r>
              <a:rPr lang="ru-RU" sz="1600" dirty="0"/>
              <a:t>-документации;</a:t>
            </a:r>
            <a:br>
              <a:rPr lang="en-US" sz="1600" dirty="0"/>
            </a:br>
            <a:r>
              <a:rPr lang="en-US" sz="1600" dirty="0"/>
              <a:t> </a:t>
            </a:r>
            <a:r>
              <a:rPr lang="en-US" sz="1600" b="1" dirty="0"/>
              <a:t>game/ </a:t>
            </a:r>
            <a:r>
              <a:rPr lang="en-US" sz="1600" dirty="0"/>
              <a:t>- </a:t>
            </a:r>
            <a:r>
              <a:rPr lang="ru-RU" sz="1600" dirty="0"/>
              <a:t>логика, связанная с игровыми механиками;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 </a:t>
            </a:r>
            <a:r>
              <a:rPr lang="en-US" sz="1600" b="1" dirty="0"/>
              <a:t>exception/ </a:t>
            </a:r>
            <a:r>
              <a:rPr lang="en-US" sz="1600" dirty="0"/>
              <a:t>- </a:t>
            </a:r>
            <a:r>
              <a:rPr lang="ru-RU" sz="1600" dirty="0"/>
              <a:t>пользовательские типы исключений;</a:t>
            </a:r>
            <a:br>
              <a:rPr lang="en-US" sz="1600" dirty="0"/>
            </a:br>
            <a:r>
              <a:rPr lang="en-US" sz="1600" dirty="0"/>
              <a:t> </a:t>
            </a:r>
            <a:r>
              <a:rPr lang="en-US" sz="1600" b="1" dirty="0"/>
              <a:t>initializer/ </a:t>
            </a:r>
            <a:r>
              <a:rPr lang="en-US" sz="1600" dirty="0"/>
              <a:t>- </a:t>
            </a:r>
            <a:r>
              <a:rPr lang="ru-RU" sz="1600" dirty="0"/>
              <a:t>инициализатор данных или компонентов.</a:t>
            </a:r>
          </a:p>
          <a:p>
            <a:endParaRPr lang="en-US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02C22C-FAE3-F7E3-0C68-28F5D8904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9459B63-AD76-BDA9-0B66-1DC4DCB7A7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0284F963-103F-F088-C068-B0A93AD0CC10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6DE076A8-DEB3-9306-787E-F886317990A1}"/>
              </a:ext>
            </a:extLst>
          </p:cNvPr>
          <p:cNvSpPr txBox="1">
            <a:spLocks/>
          </p:cNvSpPr>
          <p:nvPr/>
        </p:nvSpPr>
        <p:spPr>
          <a:xfrm>
            <a:off x="5637783" y="1643535"/>
            <a:ext cx="6002497" cy="3736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HSE Sans" panose="02000000000000000000" pitchFamily="50" charset="0"/>
              </a:rPr>
              <a:t>Архитектурной особенностью является компонент </a:t>
            </a:r>
            <a:r>
              <a:rPr lang="en-US" dirty="0">
                <a:latin typeface="HSE Sans" panose="02000000000000000000" pitchFamily="50" charset="0"/>
              </a:rPr>
              <a:t>Game</a:t>
            </a:r>
            <a:r>
              <a:rPr lang="ru-RU" dirty="0">
                <a:latin typeface="HSE Sans" panose="02000000000000000000" pitchFamily="50" charset="0"/>
              </a:rPr>
              <a:t>.</a:t>
            </a:r>
            <a:br>
              <a:rPr lang="ru-RU" dirty="0">
                <a:latin typeface="HSE Sans" panose="02000000000000000000" pitchFamily="50" charset="0"/>
              </a:rPr>
            </a:br>
            <a:br>
              <a:rPr lang="ru-RU" dirty="0">
                <a:latin typeface="HSE Sans" panose="02000000000000000000" pitchFamily="50" charset="0"/>
              </a:rPr>
            </a:br>
            <a:r>
              <a:rPr lang="ru-RU" dirty="0">
                <a:latin typeface="HSE Sans" panose="02000000000000000000" pitchFamily="50" charset="0"/>
              </a:rPr>
              <a:t>Компонент предполагает вынесение каждой игровой логики в отдельные </a:t>
            </a:r>
            <a:r>
              <a:rPr lang="ru-RU" dirty="0" err="1">
                <a:latin typeface="HSE Sans" panose="02000000000000000000" pitchFamily="50" charset="0"/>
              </a:rPr>
              <a:t>микросервисы</a:t>
            </a:r>
            <a:r>
              <a:rPr lang="ru-RU" dirty="0">
                <a:latin typeface="HSE Sans" panose="02000000000000000000" pitchFamily="50" charset="0"/>
              </a:rPr>
              <a:t> с целью дальнейшей независимой разработки и отладки, что упрощает масштабирование.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371F32B3-D4CB-BAE7-E24D-FFE1F01F5DE3}"/>
              </a:ext>
            </a:extLst>
          </p:cNvPr>
          <p:cNvSpPr txBox="1">
            <a:spLocks/>
          </p:cNvSpPr>
          <p:nvPr/>
        </p:nvSpPr>
        <p:spPr>
          <a:xfrm>
            <a:off x="5706496" y="5350407"/>
            <a:ext cx="6002497" cy="5539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>
                <a:latin typeface="HSE Sans" panose="02000000000000000000" pitchFamily="50" charset="0"/>
              </a:rPr>
              <a:t>Подробнее о модуле </a:t>
            </a:r>
            <a:r>
              <a:rPr lang="en-US" sz="1200" i="1" dirty="0">
                <a:latin typeface="HSE Sans" panose="02000000000000000000" pitchFamily="50" charset="0"/>
              </a:rPr>
              <a:t>Game </a:t>
            </a:r>
            <a:r>
              <a:rPr lang="ru-RU" sz="1200" i="1" dirty="0">
                <a:latin typeface="HSE Sans" panose="02000000000000000000" pitchFamily="50" charset="0"/>
              </a:rPr>
              <a:t>в пункте 3.2.4 на стр. 10 документа «Разработка приложения для проведения образовательных интерактивных мероприятий (Серверная часть)». Пояснительная записка</a:t>
            </a:r>
          </a:p>
        </p:txBody>
      </p:sp>
    </p:spTree>
    <p:extLst>
      <p:ext uri="{BB962C8B-B14F-4D97-AF65-F5344CB8AC3E}">
        <p14:creationId xmlns:p14="http://schemas.microsoft.com/office/powerpoint/2010/main" val="222054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68D25-2D20-E820-7338-8D40BA2D6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555376-6519-D06C-BD46-9BB23507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053135" cy="777025"/>
          </a:xfrm>
        </p:spPr>
        <p:txBody>
          <a:bodyPr/>
          <a:lstStyle/>
          <a:p>
            <a:r>
              <a:rPr lang="ru-RU" dirty="0"/>
              <a:t>Структура Базы Данных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B8061B-6A2D-2F74-63D6-861007D47E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023339"/>
            <a:ext cx="7172647" cy="4577845"/>
          </a:xfrm>
        </p:spPr>
        <p:txBody>
          <a:bodyPr>
            <a:noAutofit/>
          </a:bodyPr>
          <a:lstStyle/>
          <a:p>
            <a:r>
              <a:rPr lang="ru-RU" sz="1600" dirty="0"/>
              <a:t>База Данных состоит из 14 таблиц.</a:t>
            </a:r>
          </a:p>
          <a:p>
            <a:r>
              <a:rPr lang="ru-RU" sz="1600" b="1" dirty="0"/>
              <a:t>Сущности: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Мероприятия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Активности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Игровые реализации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Игровые механики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Фирменная продукция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Общая игровая сессия пользователя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Игровая сессия в рамках конкретной игровой механики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92FF2D-3CEB-0C02-E129-B6CACD519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9234B51-CC0B-105F-B183-AE50F31349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24C20F34-0CDC-3C71-48C4-DDFBA08421EC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2" name="Текст 6">
            <a:extLst>
              <a:ext uri="{FF2B5EF4-FFF2-40B4-BE49-F238E27FC236}">
                <a16:creationId xmlns:a16="http://schemas.microsoft.com/office/drawing/2014/main" id="{1C64D005-C78E-CDB1-9F72-4C95F333FE36}"/>
              </a:ext>
            </a:extLst>
          </p:cNvPr>
          <p:cNvSpPr txBox="1">
            <a:spLocks/>
          </p:cNvSpPr>
          <p:nvPr/>
        </p:nvSpPr>
        <p:spPr>
          <a:xfrm>
            <a:off x="6259892" y="2346178"/>
            <a:ext cx="4858381" cy="34517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HSE Sans" panose="02000000000000000000" pitchFamily="50" charset="0"/>
              </a:rPr>
              <a:t>Трудности, с которыми пришлось столкнуться:</a:t>
            </a:r>
            <a:endParaRPr lang="ru-RU" sz="1600" dirty="0">
              <a:latin typeface="HSE Sans" panose="02000000000000000000" pitchFamily="50" charset="0"/>
            </a:endParaRPr>
          </a:p>
          <a:p>
            <a:pPr marL="0" indent="0">
              <a:buNone/>
            </a:pPr>
            <a:r>
              <a:rPr lang="ru-RU" sz="1600" dirty="0">
                <a:latin typeface="HSE Sans" panose="02000000000000000000" pitchFamily="50" charset="0"/>
              </a:rPr>
              <a:t>Подразумевается, что сущности мероприятия, направления и игры могут редактироваться, обновляться и пополняться новыми значениями независимо друг от друга.</a:t>
            </a:r>
          </a:p>
          <a:p>
            <a:pPr marL="0" indent="0">
              <a:buNone/>
            </a:pPr>
            <a:r>
              <a:rPr lang="ru-RU" sz="1600" dirty="0">
                <a:latin typeface="HSE Sans" panose="02000000000000000000" pitchFamily="50" charset="0"/>
              </a:rPr>
              <a:t>Данные сущности могут относиться друг к другу связью «многие ко многим»: поэтому уникальным можно считать только связку мероприятие-направление-игра, из-за чего необходимо было создавать смежные таблицы не только </a:t>
            </a:r>
            <a:r>
              <a:rPr lang="en-US" sz="1600" dirty="0" err="1">
                <a:latin typeface="HSE Sans" panose="02000000000000000000" pitchFamily="50" charset="0"/>
              </a:rPr>
              <a:t>event_activities</a:t>
            </a:r>
            <a:r>
              <a:rPr lang="ru-RU" sz="1600" dirty="0">
                <a:latin typeface="HSE Sans" panose="02000000000000000000" pitchFamily="50" charset="0"/>
              </a:rPr>
              <a:t> и </a:t>
            </a:r>
            <a:r>
              <a:rPr lang="en-US" sz="1600" dirty="0" err="1">
                <a:latin typeface="HSE Sans" panose="02000000000000000000" pitchFamily="50" charset="0"/>
              </a:rPr>
              <a:t>event_category</a:t>
            </a:r>
            <a:r>
              <a:rPr lang="ru-RU" sz="1600" dirty="0">
                <a:latin typeface="HSE Sans" panose="02000000000000000000" pitchFamily="50" charset="0"/>
              </a:rPr>
              <a:t>, но и </a:t>
            </a:r>
            <a:r>
              <a:rPr lang="en-US" sz="1600" dirty="0" err="1">
                <a:latin typeface="HSE Sans" panose="02000000000000000000" pitchFamily="50" charset="0"/>
              </a:rPr>
              <a:t>event_category_games</a:t>
            </a:r>
            <a:r>
              <a:rPr lang="ru-RU" sz="1600" dirty="0">
                <a:latin typeface="HSE Sans" panose="020000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99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8DDFB-D6BD-6981-D095-7388A05F1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753C577-87ED-D9CE-23EC-312CDA58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053135" cy="777025"/>
          </a:xfrm>
        </p:spPr>
        <p:txBody>
          <a:bodyPr/>
          <a:lstStyle/>
          <a:p>
            <a:r>
              <a:rPr lang="ru-RU" dirty="0"/>
              <a:t>Результаты проделанной работы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B65066-B55C-653E-E47F-C061559DD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2023339"/>
            <a:ext cx="5245559" cy="3082061"/>
          </a:xfrm>
        </p:spPr>
        <p:txBody>
          <a:bodyPr>
            <a:noAutofit/>
          </a:bodyPr>
          <a:lstStyle/>
          <a:p>
            <a:r>
              <a:rPr lang="ru-RU" sz="1600" dirty="0"/>
              <a:t>Могу выделить несколько результатов курсовой работы:</a:t>
            </a:r>
          </a:p>
          <a:p>
            <a:r>
              <a:rPr lang="ru-RU" sz="1600" b="1" dirty="0"/>
              <a:t>1. Глубокий исследовательский анализ предметной области</a:t>
            </a:r>
          </a:p>
          <a:p>
            <a:r>
              <a:rPr lang="ru-RU" sz="1600" b="1" dirty="0"/>
              <a:t>2. Проектирование системы, рассчитанной на долгосрочное функционирование</a:t>
            </a:r>
          </a:p>
          <a:p>
            <a:r>
              <a:rPr lang="ru-RU" sz="1600" b="1" dirty="0"/>
              <a:t>3. Создание каркаса приложения: разработаны основные </a:t>
            </a:r>
            <a:r>
              <a:rPr lang="ru-RU" sz="1600" b="1" dirty="0" err="1"/>
              <a:t>эндпоинты</a:t>
            </a:r>
            <a:r>
              <a:rPr lang="ru-RU" sz="1600" b="1" dirty="0"/>
              <a:t>, спроектирована архитектура базы данных</a:t>
            </a:r>
          </a:p>
          <a:p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DB4A2B-C4AD-198E-1908-0A65B407C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1080447-EB84-333D-069F-C3675CC949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57F15FB3-F7A7-E41E-2EE3-6D3C8321D1D9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DE21CF70-BF18-90BA-4950-21F65F64BFA8}"/>
              </a:ext>
            </a:extLst>
          </p:cNvPr>
          <p:cNvSpPr txBox="1">
            <a:spLocks/>
          </p:cNvSpPr>
          <p:nvPr/>
        </p:nvSpPr>
        <p:spPr>
          <a:xfrm>
            <a:off x="6259892" y="2023339"/>
            <a:ext cx="5245559" cy="3736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HSE Sans" panose="02000000000000000000" pitchFamily="50" charset="0"/>
              </a:rPr>
              <a:t>Итог – получена серверная часть приложения версии 1.0, которая позволит разработать клиентский интерфейс и сформировать полноценное решение первой версии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39CA3F26-3C81-083F-A54F-8115F486CF0E}"/>
              </a:ext>
            </a:extLst>
          </p:cNvPr>
          <p:cNvSpPr txBox="1">
            <a:spLocks/>
          </p:cNvSpPr>
          <p:nvPr/>
        </p:nvSpPr>
        <p:spPr>
          <a:xfrm>
            <a:off x="456811" y="4633186"/>
            <a:ext cx="5503733" cy="5539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>
                <a:latin typeface="HSE Sans" panose="02000000000000000000" pitchFamily="50" charset="0"/>
              </a:rPr>
              <a:t>Подробнее о функциональности приложения в пункте 3.1 на стр. 6 документа «Разработка приложения для проведения образовательных интерактивных мероприятий (Серверная часть)». Пояснительная записка</a:t>
            </a:r>
          </a:p>
        </p:txBody>
      </p:sp>
    </p:spTree>
    <p:extLst>
      <p:ext uri="{BB962C8B-B14F-4D97-AF65-F5344CB8AC3E}">
        <p14:creationId xmlns:p14="http://schemas.microsoft.com/office/powerpoint/2010/main" val="147642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CE671-93F2-19EB-4D0C-BC1BEFFF0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6F2AF2B-4DA5-5C4D-B526-1CC8AAC8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053135" cy="777025"/>
          </a:xfrm>
        </p:spPr>
        <p:txBody>
          <a:bodyPr/>
          <a:lstStyle/>
          <a:p>
            <a:r>
              <a:rPr lang="ru-RU" dirty="0"/>
              <a:t>Демонстрация работы продукта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B1C392-10B8-2EF7-7B0E-173B130383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42FB48B-EA30-A1D9-18E3-DB4048393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23E1D568-0B75-C325-DFC7-B90593CD8E33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</p:spTree>
    <p:extLst>
      <p:ext uri="{BB962C8B-B14F-4D97-AF65-F5344CB8AC3E}">
        <p14:creationId xmlns:p14="http://schemas.microsoft.com/office/powerpoint/2010/main" val="2451112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0B1A9-C8C9-45D6-05AA-E2BFFFC8C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9EDBDBA-B587-4085-35D9-7BA35596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053135" cy="777025"/>
          </a:xfrm>
        </p:spPr>
        <p:txBody>
          <a:bodyPr/>
          <a:lstStyle/>
          <a:p>
            <a:r>
              <a:rPr lang="ru-RU" dirty="0"/>
              <a:t>Список источников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5E7827-3A7F-0D97-DC2A-D770A4B19D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7C24827-7880-EDDB-8595-463AB451F8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13410BC7-3512-46BA-63BC-89DF265CC29C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7820EEF1-76F5-5C95-CA7F-7AA5D6141D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2023339"/>
            <a:ext cx="10760974" cy="3082061"/>
          </a:xfrm>
        </p:spPr>
        <p:txBody>
          <a:bodyPr>
            <a:noAutofit/>
          </a:bodyPr>
          <a:lstStyle/>
          <a:p>
            <a:r>
              <a:rPr lang="ru-RU" sz="1600" dirty="0">
                <a:latin typeface="HSE Sans" panose="02000000000000000000" pitchFamily="50" charset="0"/>
              </a:rPr>
              <a:t>Интернет источники, которые были использованы во время создания проекта:</a:t>
            </a:r>
          </a:p>
          <a:p>
            <a:r>
              <a:rPr lang="ru-RU" sz="1600" b="1" dirty="0">
                <a:latin typeface="HSE Sans" panose="02000000000000000000" pitchFamily="50" charset="0"/>
              </a:rPr>
              <a:t>	</a:t>
            </a:r>
            <a:r>
              <a:rPr lang="ru-RU" sz="1600" dirty="0">
                <a:latin typeface="HSE Sans" panose="02000000000000000000" pitchFamily="50" charset="0"/>
              </a:rPr>
              <a:t>1)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Quizizz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 — платформа для создания и прохождения викторин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 // Официальный сайт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Quizizz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URL: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  <a:hlinkClick r:id="rId3"/>
              </a:rPr>
              <a:t>https://quizizz.com/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 (дата обращения: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10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.04.25).</a:t>
            </a: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SE Sans" panose="02000000000000000000" pitchFamily="50" charset="0"/>
            </a:endParaRPr>
          </a:p>
          <a:p>
            <a:r>
              <a:rPr lang="en-US" altLang="ru-RU" sz="1600" dirty="0">
                <a:solidFill>
                  <a:schemeClr val="tx1"/>
                </a:solidFill>
                <a:latin typeface="HSE Sans" panose="02000000000000000000" pitchFamily="50" charset="0"/>
              </a:rPr>
              <a:t>	2)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Stepik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 — платформа для онлайн-обучения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 // Официальный сайт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Stepik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URL: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  <a:hlinkClick r:id="rId4"/>
              </a:rPr>
              <a:t>https://stepik.org/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 (дата обращения: 21.04.25).</a:t>
            </a: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SE Sans" panose="02000000000000000000" pitchFamily="50" charset="0"/>
            </a:endParaRPr>
          </a:p>
          <a:p>
            <a:r>
              <a:rPr lang="en-US" altLang="ru-RU" sz="1600" dirty="0">
                <a:solidFill>
                  <a:schemeClr val="tx1"/>
                </a:solidFill>
                <a:latin typeface="HSE Sans" panose="02000000000000000000" pitchFamily="50" charset="0"/>
              </a:rPr>
              <a:t>	3)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Duolingo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 — мобильное приложение для изучения языков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 // Официальный сайт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Duolingo</a:t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URL: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  <a:hlinkClick r:id="rId5"/>
              </a:rPr>
              <a:t>https://www.duolingo.com/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 (дата обращения: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5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.0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3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SE Sans" panose="02000000000000000000" pitchFamily="50" charset="0"/>
              </a:rPr>
              <a:t>.25).</a:t>
            </a:r>
          </a:p>
          <a:p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SE Sans" panose="02000000000000000000" pitchFamily="50" charset="0"/>
            </a:endParaRPr>
          </a:p>
          <a:p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SE Sans" panose="02000000000000000000" pitchFamily="50" charset="0"/>
            </a:endParaRPr>
          </a:p>
          <a:p>
            <a:endParaRPr lang="ru-RU" sz="1600" b="1" dirty="0">
              <a:latin typeface="HSE Sans" panose="02000000000000000000" pitchFamily="50" charset="0"/>
            </a:endParaRPr>
          </a:p>
          <a:p>
            <a:endParaRPr lang="ru-RU" sz="1600" dirty="0">
              <a:latin typeface="HSE San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6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CB935-31E0-E02B-F55E-AB27248F7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A6A34CD-31E8-07A4-04B5-6CBDE7B5A720}"/>
              </a:ext>
            </a:extLst>
          </p:cNvPr>
          <p:cNvSpPr/>
          <p:nvPr/>
        </p:nvSpPr>
        <p:spPr>
          <a:xfrm>
            <a:off x="10356427" y="530278"/>
            <a:ext cx="234236" cy="37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D9F2731-7EC6-8556-363A-B98D8670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предметной области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2122F-93C0-6D34-0649-CCC70A8DC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1945785"/>
            <a:ext cx="6444823" cy="4147921"/>
          </a:xfrm>
        </p:spPr>
        <p:txBody>
          <a:bodyPr>
            <a:noAutofit/>
          </a:bodyPr>
          <a:lstStyle/>
          <a:p>
            <a:r>
              <a:rPr lang="ru-RU" sz="1600" b="1" dirty="0"/>
              <a:t>Актуальность:</a:t>
            </a:r>
            <a:br>
              <a:rPr lang="ru-RU" sz="1600" dirty="0"/>
            </a:br>
            <a:r>
              <a:rPr lang="ru-RU" sz="1600" dirty="0"/>
              <a:t>Компании участвуют в мероприятиях: Дни Карьеры, День Открытых Дверей, партнерство на фестивалях и др.</a:t>
            </a:r>
          </a:p>
          <a:p>
            <a:r>
              <a:rPr lang="ru-RU" sz="1600" b="1" dirty="0"/>
              <a:t>Интерес школьника/абитуриента/студента: </a:t>
            </a:r>
          </a:p>
          <a:p>
            <a:r>
              <a:rPr lang="ru-RU" sz="1600" dirty="0"/>
              <a:t>	- Узнать об образовательных курсах и проектах</a:t>
            </a:r>
          </a:p>
          <a:p>
            <a:r>
              <a:rPr lang="ru-RU" sz="1600" dirty="0"/>
              <a:t>	- Получить фирменную продукцию (мерч) компаний</a:t>
            </a:r>
          </a:p>
          <a:p>
            <a:r>
              <a:rPr lang="ru-RU" sz="1600" b="1" dirty="0"/>
              <a:t>Интерес компании </a:t>
            </a:r>
            <a:r>
              <a:rPr lang="ru-RU" sz="1600" dirty="0"/>
              <a:t>(образовательного проекта Т-Банка Образование</a:t>
            </a:r>
            <a:br>
              <a:rPr lang="ru-RU" sz="1600" dirty="0"/>
            </a:br>
            <a:r>
              <a:rPr lang="ru-RU" sz="1600" dirty="0"/>
              <a:t> (далее – Т-Образование):</a:t>
            </a:r>
          </a:p>
          <a:p>
            <a:r>
              <a:rPr lang="ru-RU" sz="1600" dirty="0"/>
              <a:t>	- Заинтересовать аудиторию интерактивными активностями</a:t>
            </a:r>
          </a:p>
          <a:p>
            <a:r>
              <a:rPr lang="ru-RU" sz="1600" dirty="0"/>
              <a:t>	- Рассказать об образовательных курсах и проектах</a:t>
            </a:r>
          </a:p>
          <a:p>
            <a:r>
              <a:rPr lang="ru-RU" sz="1600" dirty="0"/>
              <a:t>	- Выявить подходящих кандидатов для выдачи им фирменной 	продукции (мерча)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10B56A-B618-E093-819C-0C37CC688B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DFF6FA4-D35E-9E30-F20A-CC2350EE4C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CBEFF41E-094D-9CDE-BB9E-CD61995F19C0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8E8FA9-C695-96F8-BD45-5154684FA474}"/>
              </a:ext>
            </a:extLst>
          </p:cNvPr>
          <p:cNvSpPr txBox="1"/>
          <p:nvPr/>
        </p:nvSpPr>
        <p:spPr>
          <a:xfrm>
            <a:off x="10356427" y="571741"/>
            <a:ext cx="548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HSE Sans" panose="02000000000000000000" pitchFamily="50" charset="0"/>
              </a:rPr>
              <a:t>2</a:t>
            </a:r>
            <a:endParaRPr lang="ru-RU" sz="2000" dirty="0">
              <a:latin typeface="HSE Sans" panose="02000000000000000000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27A7EC-608F-FBB6-0A03-B9A4289F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26" t="2880" r="4646" b="9275"/>
          <a:stretch/>
        </p:blipFill>
        <p:spPr>
          <a:xfrm>
            <a:off x="7416800" y="1931837"/>
            <a:ext cx="4087702" cy="326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1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везда: 5 точек 27">
            <a:extLst>
              <a:ext uri="{FF2B5EF4-FFF2-40B4-BE49-F238E27FC236}">
                <a16:creationId xmlns:a16="http://schemas.microsoft.com/office/drawing/2014/main" id="{690E743A-A7FF-6A99-3118-07D7F23F6A3E}"/>
              </a:ext>
            </a:extLst>
          </p:cNvPr>
          <p:cNvSpPr/>
          <p:nvPr/>
        </p:nvSpPr>
        <p:spPr>
          <a:xfrm>
            <a:off x="4402371" y="2095652"/>
            <a:ext cx="300003" cy="269391"/>
          </a:xfrm>
          <a:prstGeom prst="star5">
            <a:avLst>
              <a:gd name="adj" fmla="val 27761"/>
              <a:gd name="hf" fmla="val 105146"/>
              <a:gd name="vf" fmla="val 11055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55FB010-BF1D-1063-CBC1-2B68B48F7207}"/>
              </a:ext>
            </a:extLst>
          </p:cNvPr>
          <p:cNvSpPr/>
          <p:nvPr/>
        </p:nvSpPr>
        <p:spPr>
          <a:xfrm>
            <a:off x="10356427" y="530278"/>
            <a:ext cx="234236" cy="37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546" y="1429431"/>
            <a:ext cx="5245560" cy="777025"/>
          </a:xfrm>
        </p:spPr>
        <p:txBody>
          <a:bodyPr/>
          <a:lstStyle/>
          <a:p>
            <a:r>
              <a:rPr lang="ru-RU" dirty="0"/>
              <a:t>Цель и задачи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3546" y="2079662"/>
            <a:ext cx="6444823" cy="4147921"/>
          </a:xfrm>
        </p:spPr>
        <p:txBody>
          <a:bodyPr>
            <a:noAutofit/>
          </a:bodyPr>
          <a:lstStyle/>
          <a:p>
            <a:r>
              <a:rPr lang="ru-RU" sz="1600" b="1" dirty="0"/>
              <a:t>Цель курсовой работы: </a:t>
            </a:r>
            <a:br>
              <a:rPr lang="en-US" sz="1600" dirty="0"/>
            </a:br>
            <a:r>
              <a:rPr lang="ru-RU" sz="1600" dirty="0"/>
              <a:t>Реализовать серверную часть приложения, которое будет использовано на мероприятиях Т-Образования с целью привлечения аудитории к образовательным курсам и проектам компании.</a:t>
            </a:r>
          </a:p>
          <a:p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F917A55A-CFD5-036A-2BC8-B102321D18A2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A7B982-5382-AE65-D299-F13D72CBFFB2}"/>
              </a:ext>
            </a:extLst>
          </p:cNvPr>
          <p:cNvSpPr txBox="1"/>
          <p:nvPr/>
        </p:nvSpPr>
        <p:spPr>
          <a:xfrm>
            <a:off x="10356427" y="571741"/>
            <a:ext cx="548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HSE Sans" panose="02000000000000000000" pitchFamily="50" charset="0"/>
              </a:rPr>
              <a:t>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F35425-3E6F-89FD-2BE0-A84BB41CB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r="13417"/>
          <a:stretch/>
        </p:blipFill>
        <p:spPr bwMode="auto">
          <a:xfrm>
            <a:off x="738570" y="1548825"/>
            <a:ext cx="3364173" cy="193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2D928B-E423-96D1-1FD0-54E5775DC0E8}"/>
              </a:ext>
            </a:extLst>
          </p:cNvPr>
          <p:cNvSpPr txBox="1"/>
          <p:nvPr/>
        </p:nvSpPr>
        <p:spPr>
          <a:xfrm>
            <a:off x="2828869" y="3960188"/>
            <a:ext cx="84972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HSE Sans" panose="02000000000000000000" pitchFamily="50" charset="0"/>
              </a:rPr>
              <a:t>Задачи курсовой работы:</a:t>
            </a:r>
          </a:p>
          <a:p>
            <a:r>
              <a:rPr lang="ru-RU" sz="1600" dirty="0">
                <a:latin typeface="HSE Sans" panose="02000000000000000000" pitchFamily="50" charset="0"/>
              </a:rPr>
              <a:t>1. Определение формата хранения данных на удаленной базе данных и устанавливание зависимостей между сущностями и их полями</a:t>
            </a:r>
          </a:p>
          <a:p>
            <a:r>
              <a:rPr lang="ru-RU" sz="1600" dirty="0">
                <a:latin typeface="HSE Sans" panose="02000000000000000000" pitchFamily="50" charset="0"/>
              </a:rPr>
              <a:t>2. Разработка серверной части «Приложения для проведения образовательных интерактивных мероприятий» в соответствии с техническим заданием</a:t>
            </a:r>
          </a:p>
          <a:p>
            <a:r>
              <a:rPr lang="ru-RU" sz="1600" dirty="0">
                <a:latin typeface="HSE Sans" panose="02000000000000000000" pitchFamily="50" charset="0"/>
              </a:rPr>
              <a:t>3. Ручное тестирование программного интерфейса</a:t>
            </a:r>
          </a:p>
          <a:p>
            <a:r>
              <a:rPr lang="ru-RU" sz="1600" dirty="0">
                <a:latin typeface="HSE Sans" panose="02000000000000000000" pitchFamily="50" charset="0"/>
              </a:rPr>
              <a:t>4. Написание автоматических тестов.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4F6CFE0-15A5-49D0-DAC4-75015E7DC690}"/>
              </a:ext>
            </a:extLst>
          </p:cNvPr>
          <p:cNvCxnSpPr>
            <a:cxnSpLocks/>
          </p:cNvCxnSpPr>
          <p:nvPr/>
        </p:nvCxnSpPr>
        <p:spPr>
          <a:xfrm>
            <a:off x="969923" y="4363489"/>
            <a:ext cx="176177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69F63F8-025B-9382-3097-5253FAF9F809}"/>
              </a:ext>
            </a:extLst>
          </p:cNvPr>
          <p:cNvCxnSpPr>
            <a:cxnSpLocks/>
          </p:cNvCxnSpPr>
          <p:nvPr/>
        </p:nvCxnSpPr>
        <p:spPr>
          <a:xfrm>
            <a:off x="969923" y="4857083"/>
            <a:ext cx="176177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89DDDB5-DCFF-2750-5CF4-74792A830333}"/>
              </a:ext>
            </a:extLst>
          </p:cNvPr>
          <p:cNvCxnSpPr>
            <a:cxnSpLocks/>
          </p:cNvCxnSpPr>
          <p:nvPr/>
        </p:nvCxnSpPr>
        <p:spPr>
          <a:xfrm>
            <a:off x="969923" y="5364325"/>
            <a:ext cx="176177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FD49B05-D954-F5E8-FF17-790238F62478}"/>
              </a:ext>
            </a:extLst>
          </p:cNvPr>
          <p:cNvCxnSpPr>
            <a:cxnSpLocks/>
          </p:cNvCxnSpPr>
          <p:nvPr/>
        </p:nvCxnSpPr>
        <p:spPr>
          <a:xfrm>
            <a:off x="969923" y="5598611"/>
            <a:ext cx="176177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9B3BA-1D94-30CC-0F57-3461DBAE5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282B16-C919-4043-C9DA-9CCF7B331C68}"/>
              </a:ext>
            </a:extLst>
          </p:cNvPr>
          <p:cNvSpPr/>
          <p:nvPr/>
        </p:nvSpPr>
        <p:spPr>
          <a:xfrm>
            <a:off x="10356427" y="530278"/>
            <a:ext cx="234236" cy="37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08D4DA-9C10-5824-7283-0A773704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аналогов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199E3C-04A4-F68F-AF00-04B35DDFD5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945785"/>
            <a:ext cx="4443302" cy="4147921"/>
          </a:xfrm>
        </p:spPr>
        <p:txBody>
          <a:bodyPr>
            <a:noAutofit/>
          </a:bodyPr>
          <a:lstStyle/>
          <a:p>
            <a:r>
              <a:rPr lang="ru-RU" sz="1600" dirty="0"/>
              <a:t>Проект для Т-Образования является очень узкоспециализированным.</a:t>
            </a:r>
          </a:p>
          <a:p>
            <a:endParaRPr lang="ru-RU" sz="1600" dirty="0"/>
          </a:p>
          <a:p>
            <a:r>
              <a:rPr lang="ru-RU" sz="1600" dirty="0"/>
              <a:t>- Прямой конкурент: </a:t>
            </a:r>
            <a:r>
              <a:rPr lang="en-US" sz="1600" dirty="0"/>
              <a:t>T-</a:t>
            </a:r>
            <a:r>
              <a:rPr lang="en-US" sz="1600" dirty="0" err="1"/>
              <a:t>education_bot</a:t>
            </a:r>
            <a:r>
              <a:rPr lang="en-US" sz="1600" dirty="0"/>
              <a:t> (</a:t>
            </a:r>
            <a:r>
              <a:rPr lang="ru-RU" sz="1600" dirty="0"/>
              <a:t>*Математический бот)</a:t>
            </a:r>
          </a:p>
          <a:p>
            <a:r>
              <a:rPr lang="ru-RU" sz="1600" dirty="0"/>
              <a:t>- Косвенные конкуренты: </a:t>
            </a:r>
            <a:r>
              <a:rPr lang="en-US" sz="1600" dirty="0" err="1"/>
              <a:t>Stepik</a:t>
            </a:r>
            <a:r>
              <a:rPr lang="ru-RU" sz="1600" dirty="0"/>
              <a:t>, </a:t>
            </a:r>
            <a:r>
              <a:rPr lang="en-US" sz="1600" dirty="0" err="1"/>
              <a:t>Quizziz</a:t>
            </a:r>
            <a:r>
              <a:rPr lang="en-US" sz="1600" dirty="0"/>
              <a:t>, Duolingo.</a:t>
            </a:r>
            <a:br>
              <a:rPr lang="en-US" sz="1600" dirty="0"/>
            </a:br>
            <a:br>
              <a:rPr lang="ru-RU" sz="1600" dirty="0"/>
            </a:br>
            <a:r>
              <a:rPr lang="ru-RU" sz="1200" i="1" dirty="0"/>
              <a:t>Подробнее на стр. 18 документа «Разработка приложения для проведения образовательных интерактивных мероприятий (Серверная часть)». Пояснительная записка</a:t>
            </a:r>
            <a:endParaRPr lang="en-US" sz="1200" i="1" dirty="0"/>
          </a:p>
          <a:p>
            <a:endParaRPr lang="ru-RU" sz="16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83358B-3380-7BEF-43AB-BF9B60A0C3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6123013-91C7-611F-2187-C6EA6DB8B6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55138746-2AC6-5271-2107-46EBCA466BAA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64E75-6DAE-FA47-2F5F-28F079E00D12}"/>
              </a:ext>
            </a:extLst>
          </p:cNvPr>
          <p:cNvSpPr txBox="1"/>
          <p:nvPr/>
        </p:nvSpPr>
        <p:spPr>
          <a:xfrm>
            <a:off x="10356427" y="571741"/>
            <a:ext cx="548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HSE Sans" panose="02000000000000000000" pitchFamily="50" charset="0"/>
              </a:rPr>
              <a:t>4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C36C3E3-3220-F11B-AB99-8F89F4396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08357"/>
              </p:ext>
            </p:extLst>
          </p:nvPr>
        </p:nvGraphicFramePr>
        <p:xfrm>
          <a:off x="5424985" y="1443884"/>
          <a:ext cx="6279334" cy="47439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3496">
                  <a:extLst>
                    <a:ext uri="{9D8B030D-6E8A-4147-A177-3AD203B41FA5}">
                      <a16:colId xmlns:a16="http://schemas.microsoft.com/office/drawing/2014/main" val="4180615386"/>
                    </a:ext>
                  </a:extLst>
                </a:gridCol>
                <a:gridCol w="846183">
                  <a:extLst>
                    <a:ext uri="{9D8B030D-6E8A-4147-A177-3AD203B41FA5}">
                      <a16:colId xmlns:a16="http://schemas.microsoft.com/office/drawing/2014/main" val="1696174434"/>
                    </a:ext>
                  </a:extLst>
                </a:gridCol>
                <a:gridCol w="1174283">
                  <a:extLst>
                    <a:ext uri="{9D8B030D-6E8A-4147-A177-3AD203B41FA5}">
                      <a16:colId xmlns:a16="http://schemas.microsoft.com/office/drawing/2014/main" val="995401473"/>
                    </a:ext>
                  </a:extLst>
                </a:gridCol>
                <a:gridCol w="706258">
                  <a:extLst>
                    <a:ext uri="{9D8B030D-6E8A-4147-A177-3AD203B41FA5}">
                      <a16:colId xmlns:a16="http://schemas.microsoft.com/office/drawing/2014/main" val="2284661419"/>
                    </a:ext>
                  </a:extLst>
                </a:gridCol>
                <a:gridCol w="724955">
                  <a:extLst>
                    <a:ext uri="{9D8B030D-6E8A-4147-A177-3AD203B41FA5}">
                      <a16:colId xmlns:a16="http://schemas.microsoft.com/office/drawing/2014/main" val="342153148"/>
                    </a:ext>
                  </a:extLst>
                </a:gridCol>
                <a:gridCol w="764159">
                  <a:extLst>
                    <a:ext uri="{9D8B030D-6E8A-4147-A177-3AD203B41FA5}">
                      <a16:colId xmlns:a16="http://schemas.microsoft.com/office/drawing/2014/main" val="3700032846"/>
                    </a:ext>
                  </a:extLst>
                </a:gridCol>
              </a:tblGrid>
              <a:tr h="65265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1778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effectLst/>
                          <a:latin typeface="HSE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Пункт сравнения / конкурент</a:t>
                      </a:r>
                    </a:p>
                  </a:txBody>
                  <a:tcPr marL="57329" marR="5732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effectLst/>
                          <a:latin typeface="HSE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en-US" sz="1000" dirty="0">
                          <a:effectLst/>
                          <a:latin typeface="HSE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HSE Sans" panose="020000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T-Events</a:t>
                      </a:r>
                      <a:endParaRPr lang="ru-RU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effectLst/>
                          <a:latin typeface="HSE Sans" panose="02000000000000000000" pitchFamily="50" charset="0"/>
                        </a:rPr>
                        <a:t>Математический бот*</a:t>
                      </a:r>
                      <a:endParaRPr lang="ru-RU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dirty="0" err="1">
                          <a:effectLst/>
                          <a:latin typeface="HSE Sans" panose="02000000000000000000" pitchFamily="50" charset="0"/>
                        </a:rPr>
                        <a:t>Stepik</a:t>
                      </a:r>
                      <a:endParaRPr lang="ru-RU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dirty="0" err="1">
                          <a:effectLst/>
                          <a:latin typeface="HSE Sans" panose="02000000000000000000" pitchFamily="50" charset="0"/>
                        </a:rPr>
                        <a:t>Quizziz</a:t>
                      </a:r>
                      <a:endParaRPr lang="ru-RU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dirty="0">
                          <a:effectLst/>
                          <a:latin typeface="HSE Sans" panose="02000000000000000000" pitchFamily="50" charset="0"/>
                        </a:rPr>
                        <a:t>Duolingo</a:t>
                      </a:r>
                      <a:endParaRPr lang="ru-RU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extLst>
                  <a:ext uri="{0D108BD9-81ED-4DB2-BD59-A6C34878D82A}">
                    <a16:rowId xmlns:a16="http://schemas.microsoft.com/office/drawing/2014/main" val="2977813833"/>
                  </a:ext>
                </a:extLst>
              </a:tr>
              <a:tr h="56590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effectLst/>
                          <a:latin typeface="HSE Sans" panose="02000000000000000000" pitchFamily="50" charset="0"/>
                        </a:rPr>
                        <a:t>Интерактивное выполнение заданий с образовательной целью</a:t>
                      </a:r>
                      <a:endParaRPr lang="ru-RU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 dirty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extLst>
                  <a:ext uri="{0D108BD9-81ED-4DB2-BD59-A6C34878D82A}">
                    <a16:rowId xmlns:a16="http://schemas.microsoft.com/office/drawing/2014/main" val="1451267680"/>
                  </a:ext>
                </a:extLst>
              </a:tr>
              <a:tr h="64638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effectLst/>
                          <a:latin typeface="HSE Sans" panose="02000000000000000000" pitchFamily="50" charset="0"/>
                        </a:rPr>
                        <a:t>Возможность зарабатывать баллы с последующим вознаграждением</a:t>
                      </a:r>
                      <a:endParaRPr lang="ru-RU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 dirty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-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extLst>
                  <a:ext uri="{0D108BD9-81ED-4DB2-BD59-A6C34878D82A}">
                    <a16:rowId xmlns:a16="http://schemas.microsoft.com/office/drawing/2014/main" val="2154425544"/>
                  </a:ext>
                </a:extLst>
              </a:tr>
              <a:tr h="48278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effectLst/>
                          <a:latin typeface="HSE Sans" panose="02000000000000000000" pitchFamily="50" charset="0"/>
                        </a:rPr>
                        <a:t>Масштабируемость контента и курсовой базы</a:t>
                      </a:r>
                      <a:endParaRPr lang="ru-RU" sz="90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HSE Sans" panose="02000000000000000000" pitchFamily="50" charset="0"/>
                        </a:rPr>
                        <a:t>-</a:t>
                      </a:r>
                      <a:endParaRPr lang="ru-RU" sz="900" b="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 dirty="0">
                          <a:effectLst/>
                          <a:latin typeface="HSE Sans" panose="02000000000000000000" pitchFamily="50" charset="0"/>
                        </a:rPr>
                        <a:t> -</a:t>
                      </a:r>
                      <a:endParaRPr lang="ru-RU" sz="900" b="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extLst>
                  <a:ext uri="{0D108BD9-81ED-4DB2-BD59-A6C34878D82A}">
                    <a16:rowId xmlns:a16="http://schemas.microsoft.com/office/drawing/2014/main" val="1684750500"/>
                  </a:ext>
                </a:extLst>
              </a:tr>
              <a:tr h="48278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effectLst/>
                          <a:latin typeface="HSE Sans" panose="02000000000000000000" pitchFamily="50" charset="0"/>
                        </a:rPr>
                        <a:t>Участие в домашних игровых сессиях</a:t>
                      </a:r>
                      <a:endParaRPr lang="ru-RU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 dirty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 dirty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-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extLst>
                  <a:ext uri="{0D108BD9-81ED-4DB2-BD59-A6C34878D82A}">
                    <a16:rowId xmlns:a16="http://schemas.microsoft.com/office/drawing/2014/main" val="1921076564"/>
                  </a:ext>
                </a:extLst>
              </a:tr>
              <a:tr h="470559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effectLst/>
                          <a:latin typeface="HSE Sans" panose="02000000000000000000" pitchFamily="50" charset="0"/>
                        </a:rPr>
                        <a:t>Интеграция с очными мероприятиями</a:t>
                      </a:r>
                      <a:endParaRPr lang="ru-RU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-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-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extLst>
                  <a:ext uri="{0D108BD9-81ED-4DB2-BD59-A6C34878D82A}">
                    <a16:rowId xmlns:a16="http://schemas.microsoft.com/office/drawing/2014/main" val="417442529"/>
                  </a:ext>
                </a:extLst>
              </a:tr>
              <a:tr h="476439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effectLst/>
                          <a:latin typeface="HSE Sans" panose="02000000000000000000" pitchFamily="50" charset="0"/>
                        </a:rPr>
                        <a:t>Возможность конфигурации призов</a:t>
                      </a:r>
                      <a:endParaRPr lang="ru-RU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-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-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-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extLst>
                  <a:ext uri="{0D108BD9-81ED-4DB2-BD59-A6C34878D82A}">
                    <a16:rowId xmlns:a16="http://schemas.microsoft.com/office/drawing/2014/main" val="1250914234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effectLst/>
                          <a:latin typeface="HSE Sans" panose="02000000000000000000" pitchFamily="50" charset="0"/>
                        </a:rPr>
                        <a:t>Индивидуальный подход в соответствии с профилем обучения</a:t>
                      </a:r>
                      <a:endParaRPr lang="ru-RU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-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 dirty="0">
                          <a:effectLst/>
                          <a:latin typeface="HSE Sans" panose="02000000000000000000" pitchFamily="50" charset="0"/>
                        </a:rPr>
                        <a:t>-</a:t>
                      </a:r>
                      <a:endParaRPr lang="ru-RU" sz="900" b="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extLst>
                  <a:ext uri="{0D108BD9-81ED-4DB2-BD59-A6C34878D82A}">
                    <a16:rowId xmlns:a16="http://schemas.microsoft.com/office/drawing/2014/main" val="207981648"/>
                  </a:ext>
                </a:extLst>
              </a:tr>
              <a:tr h="48278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effectLst/>
                          <a:latin typeface="HSE Sans" panose="02000000000000000000" pitchFamily="50" charset="0"/>
                        </a:rPr>
                        <a:t>Фокус на образовательном процессе</a:t>
                      </a:r>
                      <a:endParaRPr lang="ru-RU" sz="90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-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-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 dirty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0" dirty="0">
                          <a:effectLst/>
                          <a:latin typeface="HSE Sans" panose="02000000000000000000" pitchFamily="50" charset="0"/>
                        </a:rPr>
                        <a:t>+</a:t>
                      </a:r>
                      <a:endParaRPr lang="ru-RU" sz="900" b="0" dirty="0">
                        <a:effectLst/>
                        <a:latin typeface="HSE Sans" panose="020000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29" marR="57329" marT="0" marB="0" anchor="ctr"/>
                </a:tc>
                <a:extLst>
                  <a:ext uri="{0D108BD9-81ED-4DB2-BD59-A6C34878D82A}">
                    <a16:rowId xmlns:a16="http://schemas.microsoft.com/office/drawing/2014/main" val="3463937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35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CD2E6-2407-BC5B-3C2F-57AFD766A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809623-EE84-EB24-5C44-49649841E98C}"/>
              </a:ext>
            </a:extLst>
          </p:cNvPr>
          <p:cNvSpPr/>
          <p:nvPr/>
        </p:nvSpPr>
        <p:spPr>
          <a:xfrm>
            <a:off x="10356427" y="530278"/>
            <a:ext cx="234236" cy="37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E10902B-22B7-F0F3-EFC3-562C2B6F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053135" cy="777025"/>
          </a:xfrm>
        </p:spPr>
        <p:txBody>
          <a:bodyPr/>
          <a:lstStyle/>
          <a:p>
            <a:r>
              <a:rPr lang="ru-RU" dirty="0"/>
              <a:t>Анализ предметной области. Функциональные требования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9D3F35-F63D-7944-9D3D-3C107483DF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836302"/>
            <a:ext cx="8053134" cy="4577845"/>
          </a:xfrm>
        </p:spPr>
        <p:txBody>
          <a:bodyPr>
            <a:noAutofit/>
          </a:bodyPr>
          <a:lstStyle/>
          <a:p>
            <a:r>
              <a:rPr lang="ru-RU" sz="1600" dirty="0"/>
              <a:t>В начале работы над проектом необходимо определить функциональные требования.</a:t>
            </a:r>
          </a:p>
          <a:p>
            <a:r>
              <a:rPr lang="ru-RU" sz="1600" dirty="0"/>
              <a:t>Задачи: </a:t>
            </a:r>
            <a:br>
              <a:rPr lang="ru-RU" sz="1600" dirty="0"/>
            </a:br>
            <a:r>
              <a:rPr lang="ru-RU" sz="1600" dirty="0"/>
              <a:t>	1) Посетить мероприятия Т-Образования</a:t>
            </a:r>
            <a:br>
              <a:rPr lang="ru-RU" sz="1600" dirty="0"/>
            </a:br>
            <a:r>
              <a:rPr lang="ru-RU" sz="1600" dirty="0"/>
              <a:t>	2) Определить пользовательский путь целевой аудитории</a:t>
            </a:r>
            <a:br>
              <a:rPr lang="ru-RU" sz="1600" dirty="0"/>
            </a:br>
            <a:r>
              <a:rPr lang="ru-RU" sz="1600" dirty="0"/>
              <a:t>	3) Определить пользовательский путь организаторов</a:t>
            </a:r>
            <a:br>
              <a:rPr lang="ru-RU" sz="1600" dirty="0"/>
            </a:br>
            <a:r>
              <a:rPr lang="ru-RU" sz="1600" dirty="0"/>
              <a:t>	4) Выявить «боль» заказчика</a:t>
            </a:r>
          </a:p>
          <a:p>
            <a:r>
              <a:rPr lang="ru-RU" sz="1600" dirty="0"/>
              <a:t>Результат:</a:t>
            </a:r>
          </a:p>
          <a:p>
            <a:r>
              <a:rPr lang="ru-RU" sz="1600" dirty="0"/>
              <a:t>	Посещены мероприятия </a:t>
            </a:r>
            <a:r>
              <a:rPr lang="ru-RU" sz="1600" b="1" dirty="0"/>
              <a:t>«День Карьеры» </a:t>
            </a:r>
            <a:r>
              <a:rPr lang="ru-RU" sz="1600" dirty="0"/>
              <a:t>12.10.2024,</a:t>
            </a:r>
            <a:br>
              <a:rPr lang="ru-RU" sz="1600" dirty="0"/>
            </a:br>
            <a:r>
              <a:rPr lang="ru-RU" sz="1600" b="1" dirty="0"/>
              <a:t>«День Открытых Дверей ФКН» </a:t>
            </a:r>
            <a:r>
              <a:rPr lang="ru-RU" sz="1600" dirty="0"/>
              <a:t>17.11.2024, </a:t>
            </a:r>
            <a:r>
              <a:rPr lang="ru-RU" sz="1600" b="1" dirty="0"/>
              <a:t>«Церемония Награждения </a:t>
            </a:r>
            <a:br>
              <a:rPr lang="ru-RU" sz="1600" b="1" dirty="0"/>
            </a:br>
            <a:r>
              <a:rPr lang="ru-RU" sz="1600" b="1" dirty="0"/>
              <a:t>олимпиады </a:t>
            </a:r>
            <a:r>
              <a:rPr lang="en-US" sz="1600" b="1" dirty="0"/>
              <a:t>PROD</a:t>
            </a:r>
            <a:r>
              <a:rPr lang="ru-RU" sz="1600" b="1" dirty="0"/>
              <a:t>»</a:t>
            </a:r>
            <a:r>
              <a:rPr lang="ru-RU" sz="1600" dirty="0"/>
              <a:t> 05.03.2025</a:t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ru-RU" sz="1600" dirty="0"/>
              <a:t>Был проанализирован пользовательский путь как со стороны участников, так и со стороны сотрудников Т-Образования.</a:t>
            </a:r>
          </a:p>
          <a:p>
            <a:r>
              <a:rPr lang="ru-RU" sz="1600" dirty="0"/>
              <a:t>	«Боль» заказчика заключается в том, что использующийся аналог не является масштабируемым, не учитывает направление студентов, не имеет возможности информирования о курсах Т-Образования и информирования о доступной фирменной продукции.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F576E9-DE6D-6173-E89A-F88320A3A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076B7EA-5F61-3144-7F00-B48BE9504E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C6F125BE-0427-E672-F4A6-4C66B8F6FFA5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3037A-B6F5-68AC-EA73-983D43C26A27}"/>
              </a:ext>
            </a:extLst>
          </p:cNvPr>
          <p:cNvSpPr txBox="1"/>
          <p:nvPr/>
        </p:nvSpPr>
        <p:spPr>
          <a:xfrm>
            <a:off x="10356427" y="571741"/>
            <a:ext cx="548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HSE Sans" panose="02000000000000000000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222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B5F6F-25A6-8F25-5DA9-67D093EBA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текст, снимок экрана, диаграмм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72FEE7-0CC5-4F5D-1551-22868FF55F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63"/>
          <a:stretch/>
        </p:blipFill>
        <p:spPr>
          <a:xfrm>
            <a:off x="585898" y="2199108"/>
            <a:ext cx="10203834" cy="439259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D660A4-84FF-4A41-8B65-416CE913D6A0}"/>
              </a:ext>
            </a:extLst>
          </p:cNvPr>
          <p:cNvSpPr/>
          <p:nvPr/>
        </p:nvSpPr>
        <p:spPr>
          <a:xfrm>
            <a:off x="10356427" y="530278"/>
            <a:ext cx="234236" cy="37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DB3634-0209-0025-1442-49790014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8558102" cy="777025"/>
          </a:xfrm>
        </p:spPr>
        <p:txBody>
          <a:bodyPr/>
          <a:lstStyle/>
          <a:p>
            <a:r>
              <a:rPr lang="ru-RU" dirty="0"/>
              <a:t>Анализ предметной области. Функциональные требования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58F008-B9AA-D2AC-0434-CFF7B338C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4E00139-DEFF-97B1-A4A7-CDB82E56E1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B8FC3689-0FC7-E16C-69EE-341FD4B96245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928E2-AACC-4CA1-D69E-B9796B74EAFC}"/>
              </a:ext>
            </a:extLst>
          </p:cNvPr>
          <p:cNvSpPr txBox="1"/>
          <p:nvPr/>
        </p:nvSpPr>
        <p:spPr>
          <a:xfrm>
            <a:off x="10356427" y="571741"/>
            <a:ext cx="548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HSE Sans" panose="02000000000000000000" pitchFamily="50" charset="0"/>
              </a:rPr>
              <a:t>6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ECAFCEBA-1523-1780-2679-D64FEC3F2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945785"/>
            <a:ext cx="7041818" cy="4147921"/>
          </a:xfrm>
        </p:spPr>
        <p:txBody>
          <a:bodyPr>
            <a:noAutofit/>
          </a:bodyPr>
          <a:lstStyle/>
          <a:p>
            <a:r>
              <a:rPr lang="ru-RU" sz="1600" dirty="0"/>
              <a:t>Пользовательский путь участника мероприятия:</a:t>
            </a:r>
          </a:p>
        </p:txBody>
      </p:sp>
    </p:spTree>
    <p:extLst>
      <p:ext uri="{BB962C8B-B14F-4D97-AF65-F5344CB8AC3E}">
        <p14:creationId xmlns:p14="http://schemas.microsoft.com/office/powerpoint/2010/main" val="21332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23025-89B8-7DD6-9D57-0CB19E82B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4F1897-A775-51AD-2482-AF99F6043F44}"/>
              </a:ext>
            </a:extLst>
          </p:cNvPr>
          <p:cNvSpPr/>
          <p:nvPr/>
        </p:nvSpPr>
        <p:spPr>
          <a:xfrm>
            <a:off x="10356427" y="530278"/>
            <a:ext cx="234236" cy="37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B4E0D95-8666-D79D-A4D8-4D2F6BA1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8558102" cy="777025"/>
          </a:xfrm>
        </p:spPr>
        <p:txBody>
          <a:bodyPr/>
          <a:lstStyle/>
          <a:p>
            <a:r>
              <a:rPr lang="ru-RU" dirty="0"/>
              <a:t>Анализ предметной области. Функциональные требования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1514A5-9258-D707-EDB0-8C047C0726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8F5A374-7ED6-D0C4-BDAD-3B24DBE752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1C8C2D5-DE56-58D9-48BB-AA2C04B3330D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E3652-366D-FC0A-15F1-521E4985EF79}"/>
              </a:ext>
            </a:extLst>
          </p:cNvPr>
          <p:cNvSpPr txBox="1"/>
          <p:nvPr/>
        </p:nvSpPr>
        <p:spPr>
          <a:xfrm>
            <a:off x="10356427" y="571741"/>
            <a:ext cx="548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HSE Sans" panose="02000000000000000000" pitchFamily="50" charset="0"/>
              </a:rPr>
              <a:t>7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93E744F6-FA94-C658-017F-A93F328D30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945785"/>
            <a:ext cx="7041818" cy="4147921"/>
          </a:xfrm>
        </p:spPr>
        <p:txBody>
          <a:bodyPr>
            <a:noAutofit/>
          </a:bodyPr>
          <a:lstStyle/>
          <a:p>
            <a:r>
              <a:rPr lang="ru-RU" sz="1600" dirty="0"/>
              <a:t>Пользовательский путь администратора (сотрудника Т-Образования):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CB06B1-6D9C-B4EA-84EF-82D3B6AB89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33" t="12065"/>
          <a:stretch/>
        </p:blipFill>
        <p:spPr>
          <a:xfrm>
            <a:off x="668741" y="2329901"/>
            <a:ext cx="5779826" cy="395900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28415BF-38A0-94CA-AD01-0F6F94119A0C}"/>
              </a:ext>
            </a:extLst>
          </p:cNvPr>
          <p:cNvSpPr txBox="1">
            <a:spLocks/>
          </p:cNvSpPr>
          <p:nvPr/>
        </p:nvSpPr>
        <p:spPr>
          <a:xfrm>
            <a:off x="7027459" y="2410379"/>
            <a:ext cx="4114800" cy="367240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Основной функционал: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Работа с мероприятиями, добавление активностей в рамках мероприятия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Создание конфигураций игр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Добавление направлений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Назначение каждому мероприятию направлений, в рамках направления добавление игр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Конфигурация доступного мерча и необходимого количества баллов для каждого направления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Активация и деактивация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87724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AAC0E-A7CB-75EB-3856-09486E16C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EE1BB67-D8FD-6939-D27B-FEFE0274AEDF}"/>
              </a:ext>
            </a:extLst>
          </p:cNvPr>
          <p:cNvSpPr/>
          <p:nvPr/>
        </p:nvSpPr>
        <p:spPr>
          <a:xfrm>
            <a:off x="10356427" y="530278"/>
            <a:ext cx="234236" cy="37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EF833FE-97F4-CCD0-CFD6-5F1E48DA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8558102" cy="777025"/>
          </a:xfrm>
        </p:spPr>
        <p:txBody>
          <a:bodyPr/>
          <a:lstStyle/>
          <a:p>
            <a:r>
              <a:rPr lang="ru-RU" dirty="0"/>
              <a:t>Анализ предметной области. Функциональные требования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5E538-7443-6D5A-8042-934CEB3C5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0C34EEF-D17B-0220-64C9-31D4033B3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8F15225C-B278-7A72-262E-E2C76A1AE1CD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39D2B-6F3A-9318-86A7-2D852147C7B4}"/>
              </a:ext>
            </a:extLst>
          </p:cNvPr>
          <p:cNvSpPr txBox="1"/>
          <p:nvPr/>
        </p:nvSpPr>
        <p:spPr>
          <a:xfrm>
            <a:off x="10356427" y="571741"/>
            <a:ext cx="548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HSE Sans" panose="02000000000000000000" pitchFamily="50" charset="0"/>
              </a:rPr>
              <a:t>8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E7CD4185-0F4B-B22B-963B-5A2F4EF675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945785"/>
            <a:ext cx="6988381" cy="580503"/>
          </a:xfrm>
        </p:spPr>
        <p:txBody>
          <a:bodyPr>
            <a:noAutofit/>
          </a:bodyPr>
          <a:lstStyle/>
          <a:p>
            <a:r>
              <a:rPr lang="ru-RU" sz="1600" dirty="0"/>
              <a:t>Возможный пользовательский интерфейс приложения:</a:t>
            </a:r>
          </a:p>
        </p:txBody>
      </p:sp>
      <p:pic>
        <p:nvPicPr>
          <p:cNvPr id="2" name="Рисунок 1" descr="Изображение выглядит как текст, снимок экрана, Шрифт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6651C3-0B0F-AA58-BE94-C5CCB1E90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9" y="2401084"/>
            <a:ext cx="3548707" cy="294093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C259B4E-B93E-B74F-DF54-03BB9C1E24C3}"/>
              </a:ext>
            </a:extLst>
          </p:cNvPr>
          <p:cNvSpPr txBox="1">
            <a:spLocks/>
          </p:cNvSpPr>
          <p:nvPr/>
        </p:nvSpPr>
        <p:spPr>
          <a:xfrm>
            <a:off x="6569786" y="5455930"/>
            <a:ext cx="1292708" cy="7636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ru-RU" sz="1600" dirty="0"/>
            </a:br>
            <a:r>
              <a:rPr lang="ru-RU" sz="1200" i="1" dirty="0"/>
              <a:t>Рис. 4</a:t>
            </a:r>
            <a:br>
              <a:rPr lang="ru-RU" sz="1200" i="1" dirty="0"/>
            </a:br>
            <a:r>
              <a:rPr lang="ru-RU" sz="1200" i="1" dirty="0"/>
              <a:t>Страница профиля</a:t>
            </a:r>
            <a:endParaRPr lang="en-US" sz="1200" i="1" dirty="0"/>
          </a:p>
          <a:p>
            <a:pPr algn="ctr"/>
            <a:endParaRPr lang="ru-RU" sz="1600" dirty="0"/>
          </a:p>
        </p:txBody>
      </p:sp>
      <p:pic>
        <p:nvPicPr>
          <p:cNvPr id="6" name="Рисунок 5" descr="Изображение выглядит как текст, снимок экрана, Шрифт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78927B-178C-5563-C4C3-6E6CC0F63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38" y="2294404"/>
            <a:ext cx="3335381" cy="3342436"/>
          </a:xfrm>
          <a:prstGeom prst="rect">
            <a:avLst/>
          </a:prstGeom>
        </p:spPr>
      </p:pic>
      <p:sp>
        <p:nvSpPr>
          <p:cNvPr id="9" name="Текст 3">
            <a:extLst>
              <a:ext uri="{FF2B5EF4-FFF2-40B4-BE49-F238E27FC236}">
                <a16:creationId xmlns:a16="http://schemas.microsoft.com/office/drawing/2014/main" id="{ABE23F66-F314-C5DE-7CFA-283CED3FC1B7}"/>
              </a:ext>
            </a:extLst>
          </p:cNvPr>
          <p:cNvSpPr txBox="1">
            <a:spLocks/>
          </p:cNvSpPr>
          <p:nvPr/>
        </p:nvSpPr>
        <p:spPr>
          <a:xfrm>
            <a:off x="2138421" y="5562610"/>
            <a:ext cx="2637362" cy="7636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ru-RU" sz="1600" dirty="0"/>
            </a:br>
            <a:r>
              <a:rPr lang="ru-RU" sz="1200" i="1" dirty="0"/>
              <a:t>Рис. 3</a:t>
            </a:r>
            <a:br>
              <a:rPr lang="ru-RU" sz="1200" i="1" dirty="0"/>
            </a:br>
            <a:r>
              <a:rPr lang="ru-RU" sz="1200" i="1" dirty="0"/>
              <a:t>Авторизация</a:t>
            </a:r>
            <a:endParaRPr lang="en-US" sz="1200" i="1" dirty="0"/>
          </a:p>
          <a:p>
            <a:pPr algn="ctr"/>
            <a:endParaRPr lang="ru-RU" sz="1600" dirty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24D7DF93-1CC0-BA7B-1839-3B0333924309}"/>
              </a:ext>
            </a:extLst>
          </p:cNvPr>
          <p:cNvSpPr txBox="1">
            <a:spLocks/>
          </p:cNvSpPr>
          <p:nvPr/>
        </p:nvSpPr>
        <p:spPr>
          <a:xfrm>
            <a:off x="8056498" y="5455930"/>
            <a:ext cx="1891117" cy="7636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ru-RU" sz="1600" dirty="0"/>
            </a:br>
            <a:r>
              <a:rPr lang="ru-RU" sz="1200" i="1" dirty="0"/>
              <a:t>Рис. 5</a:t>
            </a:r>
            <a:br>
              <a:rPr lang="ru-RU" sz="1200" i="1" dirty="0"/>
            </a:br>
            <a:r>
              <a:rPr lang="ru-RU" sz="1200" i="1" dirty="0"/>
              <a:t>Страница информации о курсах Т-Образования</a:t>
            </a:r>
            <a:endParaRPr lang="en-US" sz="1200" i="1" dirty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379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3A0BB-138A-C41C-2B63-4B8EF02EA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текст, снимок экрана, дизайн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136CEF-FCBA-EFA0-5495-A0809316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292" y="2303936"/>
            <a:ext cx="5324898" cy="36739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снимок экрана, Шрифт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E0469E-1762-857A-0A3E-EB02E6B97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2" y="2289403"/>
            <a:ext cx="5423535" cy="378523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2FB46F-D9A8-F43B-5FAB-8058D19E8498}"/>
              </a:ext>
            </a:extLst>
          </p:cNvPr>
          <p:cNvSpPr/>
          <p:nvPr/>
        </p:nvSpPr>
        <p:spPr>
          <a:xfrm>
            <a:off x="10356427" y="530278"/>
            <a:ext cx="234236" cy="37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2C5696B-DFB9-721C-21E3-E819EE44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8558102" cy="777025"/>
          </a:xfrm>
        </p:spPr>
        <p:txBody>
          <a:bodyPr/>
          <a:lstStyle/>
          <a:p>
            <a:r>
              <a:rPr lang="ru-RU" dirty="0"/>
              <a:t>Анализ предметной области. Функциональные требования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C3527E-A8EF-F272-94E4-C5FC75D87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544199"/>
          </a:xfrm>
        </p:spPr>
        <p:txBody>
          <a:bodyPr/>
          <a:lstStyle/>
          <a:p>
            <a:r>
              <a:rPr lang="ru-RU" dirty="0" err="1"/>
              <a:t>Чанышева</a:t>
            </a:r>
            <a:r>
              <a:rPr lang="ru-RU" dirty="0"/>
              <a:t> Диана Владимировна</a:t>
            </a:r>
            <a:br>
              <a:rPr lang="ru-RU" dirty="0"/>
            </a:br>
            <a:r>
              <a:rPr lang="ru-RU" dirty="0"/>
              <a:t>ОП «Программная инженерия»</a:t>
            </a:r>
            <a:br>
              <a:rPr lang="ru-RU" dirty="0"/>
            </a:br>
            <a:r>
              <a:rPr lang="ru-RU" dirty="0"/>
              <a:t>БПИ237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877FAE9-99C9-19C3-5A70-443E29F811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813004"/>
            <a:ext cx="2070100" cy="272100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93706282-B1B5-405F-5C18-1E914D6D2CBE}"/>
              </a:ext>
            </a:extLst>
          </p:cNvPr>
          <p:cNvSpPr txBox="1">
            <a:spLocks/>
          </p:cNvSpPr>
          <p:nvPr/>
        </p:nvSpPr>
        <p:spPr>
          <a:xfrm>
            <a:off x="3613720" y="530278"/>
            <a:ext cx="2217738" cy="616039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/>
              <a:t>«Разработка приложения для проведения образовательных интерактивных мероприятий»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265D7B-F90B-D186-CEBF-560B622C424F}"/>
              </a:ext>
            </a:extLst>
          </p:cNvPr>
          <p:cNvSpPr txBox="1"/>
          <p:nvPr/>
        </p:nvSpPr>
        <p:spPr>
          <a:xfrm>
            <a:off x="10356427" y="571741"/>
            <a:ext cx="5481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HSE Sans" panose="02000000000000000000" pitchFamily="50" charset="0"/>
              </a:rPr>
              <a:t>9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13E248AB-2375-486E-131E-10D68DB05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945785"/>
            <a:ext cx="6988381" cy="580503"/>
          </a:xfrm>
        </p:spPr>
        <p:txBody>
          <a:bodyPr>
            <a:noAutofit/>
          </a:bodyPr>
          <a:lstStyle/>
          <a:p>
            <a:r>
              <a:rPr lang="ru-RU" sz="1600" dirty="0"/>
              <a:t>Возможный пользовательский интерфейс приложения: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5F3123-1BF3-C360-0819-EB43BDFDF315}"/>
              </a:ext>
            </a:extLst>
          </p:cNvPr>
          <p:cNvSpPr txBox="1">
            <a:spLocks/>
          </p:cNvSpPr>
          <p:nvPr/>
        </p:nvSpPr>
        <p:spPr>
          <a:xfrm>
            <a:off x="2495684" y="5757402"/>
            <a:ext cx="1584404" cy="7636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ru-RU" sz="1600" dirty="0"/>
            </a:br>
            <a:r>
              <a:rPr lang="ru-RU" sz="1200" i="1" dirty="0"/>
              <a:t>Рис. 7</a:t>
            </a:r>
            <a:br>
              <a:rPr lang="ru-RU" sz="1200" i="1" dirty="0"/>
            </a:br>
            <a:r>
              <a:rPr lang="ru-RU" sz="1200" i="1" dirty="0"/>
              <a:t>«Я на мероприятии», вкладка Активности</a:t>
            </a:r>
            <a:endParaRPr lang="en-US" sz="1200" i="1" dirty="0"/>
          </a:p>
          <a:p>
            <a:pPr algn="ctr"/>
            <a:endParaRPr lang="ru-RU" sz="160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D503E7FB-6FD1-FC93-CCEC-30EDBF02F002}"/>
              </a:ext>
            </a:extLst>
          </p:cNvPr>
          <p:cNvSpPr txBox="1">
            <a:spLocks/>
          </p:cNvSpPr>
          <p:nvPr/>
        </p:nvSpPr>
        <p:spPr>
          <a:xfrm>
            <a:off x="318048" y="5757402"/>
            <a:ext cx="2080122" cy="7636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ru-RU" sz="1600" dirty="0"/>
            </a:br>
            <a:r>
              <a:rPr lang="ru-RU" sz="1200" i="1" dirty="0"/>
              <a:t>Рис. 6</a:t>
            </a:r>
            <a:br>
              <a:rPr lang="ru-RU" sz="1200" i="1" dirty="0"/>
            </a:br>
            <a:r>
              <a:rPr lang="ru-RU" sz="1200" i="1" dirty="0"/>
              <a:t>Страница «Я на мероприятии»</a:t>
            </a:r>
            <a:endParaRPr lang="en-US" sz="1200" i="1" dirty="0"/>
          </a:p>
          <a:p>
            <a:pPr algn="ctr"/>
            <a:endParaRPr lang="ru-RU" sz="1600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CA0D9CCE-9ED6-949F-0EC2-E2F3989AC283}"/>
              </a:ext>
            </a:extLst>
          </p:cNvPr>
          <p:cNvSpPr txBox="1">
            <a:spLocks/>
          </p:cNvSpPr>
          <p:nvPr/>
        </p:nvSpPr>
        <p:spPr>
          <a:xfrm>
            <a:off x="4232488" y="5757402"/>
            <a:ext cx="4812452" cy="7636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ru-RU" sz="1600" dirty="0"/>
            </a:br>
            <a:r>
              <a:rPr lang="ru-RU" sz="1200" i="1" dirty="0"/>
              <a:t>Рис. 8, 9, 10</a:t>
            </a:r>
            <a:br>
              <a:rPr lang="ru-RU" sz="1200" i="1" dirty="0"/>
            </a:br>
            <a:r>
              <a:rPr lang="ru-RU" sz="1200" i="1" dirty="0"/>
              <a:t>«Я на мероприятии», вкладка Игры</a:t>
            </a:r>
            <a:endParaRPr lang="en-US" sz="1200" i="1" dirty="0"/>
          </a:p>
          <a:p>
            <a:pPr algn="ctr"/>
            <a:endParaRPr lang="ru-RU" sz="1600" dirty="0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081C53F9-0929-AF22-E230-2633F2A41DD9}"/>
              </a:ext>
            </a:extLst>
          </p:cNvPr>
          <p:cNvSpPr txBox="1">
            <a:spLocks/>
          </p:cNvSpPr>
          <p:nvPr/>
        </p:nvSpPr>
        <p:spPr>
          <a:xfrm>
            <a:off x="9681343" y="5692814"/>
            <a:ext cx="1584404" cy="7636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ru-RU" sz="1600" dirty="0"/>
            </a:br>
            <a:r>
              <a:rPr lang="ru-RU" sz="1200" i="1" dirty="0"/>
              <a:t>Рис. 11</a:t>
            </a:r>
            <a:br>
              <a:rPr lang="ru-RU" sz="1200" i="1" dirty="0"/>
            </a:br>
            <a:r>
              <a:rPr lang="ru-RU" sz="1200" i="1" dirty="0"/>
              <a:t>«Я на мероприятии», вкладка Статистика</a:t>
            </a:r>
            <a:endParaRPr lang="en-US" sz="1200" i="1" dirty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9813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1673</Words>
  <Application>Microsoft Office PowerPoint</Application>
  <PresentationFormat>Широкоэкранный</PresentationFormat>
  <Paragraphs>220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HSE Sans</vt:lpstr>
      <vt:lpstr>Office Theme</vt:lpstr>
      <vt:lpstr>«Разработка приложения для проведения образовательных интерактивных мероприятий» (серверная часть) </vt:lpstr>
      <vt:lpstr>Описание предметной области</vt:lpstr>
      <vt:lpstr>Цель и задачи</vt:lpstr>
      <vt:lpstr>Анализ аналогов</vt:lpstr>
      <vt:lpstr>Анализ предметной области. Функциональные требования</vt:lpstr>
      <vt:lpstr>Анализ предметной области. Функциональные требования</vt:lpstr>
      <vt:lpstr>Анализ предметной области. Функциональные требования</vt:lpstr>
      <vt:lpstr>Анализ предметной области. Функциональные требования</vt:lpstr>
      <vt:lpstr>Анализ предметной области. Функциональные требования</vt:lpstr>
      <vt:lpstr>Анализ предметной области. Функциональные требования</vt:lpstr>
      <vt:lpstr>Выбор технологий для реализации</vt:lpstr>
      <vt:lpstr>Архитектура системы</vt:lpstr>
      <vt:lpstr>Структура Базы Данных</vt:lpstr>
      <vt:lpstr>Результаты проделанной работы</vt:lpstr>
      <vt:lpstr>Демонстрация работы продукта</vt:lpstr>
      <vt:lpstr>Список источников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Di Ch</cp:lastModifiedBy>
  <cp:revision>17</cp:revision>
  <cp:lastPrinted>2021-11-11T13:08:42Z</cp:lastPrinted>
  <dcterms:created xsi:type="dcterms:W3CDTF">2021-11-11T08:52:47Z</dcterms:created>
  <dcterms:modified xsi:type="dcterms:W3CDTF">2025-04-21T20:49:34Z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