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88" r:id="rId6"/>
    <p:sldId id="301" r:id="rId7"/>
    <p:sldId id="302" r:id="rId8"/>
    <p:sldId id="303" r:id="rId9"/>
    <p:sldId id="311" r:id="rId10"/>
    <p:sldId id="310" r:id="rId11"/>
    <p:sldId id="304" r:id="rId12"/>
    <p:sldId id="306" r:id="rId13"/>
    <p:sldId id="308" r:id="rId14"/>
    <p:sldId id="307" r:id="rId15"/>
    <p:sldId id="309" r:id="rId16"/>
    <p:sldId id="300" r:id="rId17"/>
    <p:sldId id="285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390" y="13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11/11/2025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10149228" cy="1978323"/>
          </a:xfrm>
        </p:spPr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</a:t>
            </a:r>
          </a:p>
          <a:p>
            <a:r>
              <a:rPr lang="ru-RU" dirty="0"/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172054"/>
            <a:ext cx="10136066" cy="652860"/>
          </a:xfrm>
        </p:spPr>
        <p:txBody>
          <a:bodyPr>
            <a:noAutofit/>
          </a:bodyPr>
          <a:lstStyle/>
          <a:p>
            <a:r>
              <a:rPr lang="ru-RU" sz="2000" dirty="0"/>
              <a:t>НУГ «Поймай бота»</a:t>
            </a:r>
            <a:endParaRPr lang="en-US" sz="2000" dirty="0"/>
          </a:p>
          <a:p>
            <a:r>
              <a:rPr lang="ru-RU" sz="2000" b="1" dirty="0"/>
              <a:t>Коган Александра Сергеевна</a:t>
            </a:r>
          </a:p>
          <a:p>
            <a:r>
              <a:rPr lang="ru-RU" sz="2000" dirty="0"/>
              <a:t>Преподаватель</a:t>
            </a:r>
            <a:r>
              <a:rPr lang="en-US" sz="2000" dirty="0"/>
              <a:t> </a:t>
            </a:r>
            <a:r>
              <a:rPr lang="ru-RU" sz="2000" dirty="0"/>
              <a:t>Базовой кафедры ПАО Сбербанк «Финансовые технологии и анализ данных»</a:t>
            </a:r>
            <a:endParaRPr lang="en-US" sz="2000" dirty="0"/>
          </a:p>
          <a:p>
            <a:r>
              <a:rPr lang="ru-RU" sz="2000" dirty="0"/>
              <a:t>Младший научный сотрудник Лаборатории анализа семантики</a:t>
            </a:r>
          </a:p>
          <a:p>
            <a:r>
              <a:rPr lang="ru-RU" sz="2000" dirty="0"/>
              <a:t>Аспирант Департамента анализа данных и искусственного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AF4D-DE81-8021-484B-EEC939D2B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BF5954B-3B66-142F-A67F-FA587317A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FECFE-F1B6-6948-DDF0-B301CE6A3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62CF2F-0575-5442-5B5C-7CA4511C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Гистограммы признаков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4FA0D-56DD-A13A-EEE4-A76E73A10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7CDAB3-077A-EAFD-C459-62162E1077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8" name="Рисунок 7" descr="Изображение выглядит как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A2F51A-D5B6-7731-C7F6-CC79A84C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21" t="10692" r="9101" b="8001"/>
          <a:stretch>
            <a:fillRect/>
          </a:stretch>
        </p:blipFill>
        <p:spPr>
          <a:xfrm>
            <a:off x="5173833" y="1078019"/>
            <a:ext cx="4242217" cy="55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4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5957-6722-934A-9A42-98BDB947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8DEE438-CA9D-247B-D30E-943D122C9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15F39B-EDC6-00EE-504B-F2CECF79C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A29B404-209A-A236-4838-731A69A3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значимых отличий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34BCD4-7D4E-6A9C-D16D-A4198A92A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Часто не отличаются: </a:t>
            </a:r>
            <a:r>
              <a:rPr lang="en-US" sz="2000" dirty="0"/>
              <a:t> diameter, radius, </a:t>
            </a:r>
            <a:r>
              <a:rPr lang="en-US" sz="2000" dirty="0" err="1"/>
              <a:t>avg_shortest_path</a:t>
            </a:r>
            <a:r>
              <a:rPr lang="en-US" sz="2000" dirty="0"/>
              <a:t> (</a:t>
            </a:r>
            <a:r>
              <a:rPr lang="ru-RU" sz="2000" dirty="0"/>
              <a:t>3</a:t>
            </a:r>
            <a:r>
              <a:rPr lang="en-US" sz="2000" dirty="0"/>
              <a:t> </a:t>
            </a:r>
            <a:r>
              <a:rPr lang="ru-RU" sz="2000" dirty="0"/>
              <a:t>из 27</a:t>
            </a:r>
            <a:r>
              <a:rPr lang="en-US" sz="2000" dirty="0"/>
              <a:t>)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5EE9F45-9E98-C2B1-1416-2B27C28C2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DC1E29-E213-ADC8-1087-CCFE318F4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65029"/>
              </p:ext>
            </p:extLst>
          </p:nvPr>
        </p:nvGraphicFramePr>
        <p:xfrm>
          <a:off x="1219892" y="3172357"/>
          <a:ext cx="10080000" cy="293547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4855306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248285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78618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9296626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4667747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87041833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455363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Фанфики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Поэзия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Шутки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Сюжеты фильмов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157306"/>
                  </a:ext>
                </a:extLst>
              </a:tr>
              <a:tr h="3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87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Фанфики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64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Поэзия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16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Шутки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824983"/>
                  </a:ext>
                </a:extLst>
              </a:tr>
              <a:tr h="102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330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Сюжеты фильмов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07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3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50A0-AE84-A35A-E8B6-FD1BAF3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DA186A-71B3-DDA6-23CB-E312AD9A7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268D4-9166-0338-DEC4-EB3632F82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F1922-E510-EAF9-C358-437D4C52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  <a:r>
              <a:rPr lang="ru-RU" dirty="0"/>
              <a:t> визуализация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06CDA-EBD0-BBFC-F211-0F7B11BD4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30E502-8105-9C35-2E5A-0739CCE9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1390527"/>
            <a:ext cx="6678977" cy="49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2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B8A3-557C-B96D-E986-794E140E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29421D1-2874-51A7-A6C5-3DF83421C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0585D-C68C-01A9-B364-43CE95121C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81DC4E-CB2A-2A3E-5FF8-66F160DB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ACC219-0A93-7688-EE87-8AFC6070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Из тексов возможно выделить связи концептов и построить по ним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разных типах текстов встречаются различные связи концептов, общими являются только самые общие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Распределения вероятностей фрагментов статистически отличаются для всех пар типов текстов (кроме фанфиков и шуток)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Большинство характеристик сетей для разных типов текстов статистически значимо отличаются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A646A7-7BBE-8C8B-AD08-DC1674FF3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</p:spTree>
    <p:extLst>
      <p:ext uri="{BB962C8B-B14F-4D97-AF65-F5344CB8AC3E}">
        <p14:creationId xmlns:p14="http://schemas.microsoft.com/office/powerpoint/2010/main" val="34573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8A47-D634-780E-8388-F97F1897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A111322-3A53-0BAA-B7DE-D49A86C76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266B4-9AD2-BC12-AA30-2A4967EEF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2C2FE3-8D9E-42CA-8CD3-288B4BA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Коллекции текстов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B47E46-E96A-2315-3467-C4C7A5339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1F6C0A8-ABE0-F75A-7A34-F2B0E6610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29810"/>
              </p:ext>
            </p:extLst>
          </p:nvPr>
        </p:nvGraphicFramePr>
        <p:xfrm>
          <a:off x="1036161" y="2715776"/>
          <a:ext cx="10119678" cy="3160014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530134">
                  <a:extLst>
                    <a:ext uri="{9D8B030D-6E8A-4147-A177-3AD203B41FA5}">
                      <a16:colId xmlns:a16="http://schemas.microsoft.com/office/drawing/2014/main" val="1485530687"/>
                    </a:ext>
                  </a:extLst>
                </a:gridCol>
                <a:gridCol w="1534466">
                  <a:extLst>
                    <a:ext uri="{9D8B030D-6E8A-4147-A177-3AD203B41FA5}">
                      <a16:colId xmlns:a16="http://schemas.microsoft.com/office/drawing/2014/main" val="4224828570"/>
                    </a:ext>
                  </a:extLst>
                </a:gridCol>
                <a:gridCol w="1535549">
                  <a:extLst>
                    <a:ext uri="{9D8B030D-6E8A-4147-A177-3AD203B41FA5}">
                      <a16:colId xmlns:a16="http://schemas.microsoft.com/office/drawing/2014/main" val="1797861834"/>
                    </a:ext>
                  </a:extLst>
                </a:gridCol>
                <a:gridCol w="2609783">
                  <a:extLst>
                    <a:ext uri="{9D8B030D-6E8A-4147-A177-3AD203B41FA5}">
                      <a16:colId xmlns:a16="http://schemas.microsoft.com/office/drawing/2014/main" val="1292966269"/>
                    </a:ext>
                  </a:extLst>
                </a:gridCol>
                <a:gridCol w="2909746">
                  <a:extLst>
                    <a:ext uri="{9D8B030D-6E8A-4147-A177-3AD203B41FA5}">
                      <a16:colId xmlns:a16="http://schemas.microsoft.com/office/drawing/2014/main" val="946677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/>
                        <a:t>Коллекция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Количество текстов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Всего токенов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Среднее количество токенов в тексте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Среднее количество предложений в тексте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15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Литература (проза)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6 428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117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18 189</a:t>
                      </a:r>
                      <a:r>
                        <a:rPr lang="en-US" sz="2000">
                          <a:effectLst/>
                        </a:rPr>
                        <a:t>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1201.4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870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Шутки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581 935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16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27.2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64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Фанфики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33 903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375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11 064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785.4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16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Поэзия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43 565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9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195.</a:t>
                      </a: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13.</a:t>
                      </a:r>
                      <a:r>
                        <a:rPr lang="en-US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82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Сюжеты фильмов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41 955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11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r>
                        <a:rPr lang="en-US" sz="2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.</a:t>
                      </a: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13.1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330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Новости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297 062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63 млн.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212.9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10.8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007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9824-80C5-69D2-2C49-2479EADA0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51F736A-609A-F861-41ED-703070D737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C2CEA2-28C0-6B34-0F2E-ED27B3D36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2A554B-290D-3238-946A-A00BD583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Сэмплирование фрагментов текстов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F39C31-A566-CF2D-9C68-B5A9BF55F6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Идея: выбрать из текстов (литература, фанфики, …) случайные фрагменты (несколько предложений), количество предложений – генерируется случайно из распределения длин предложений шуток.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7D8A66C-0734-F7FC-1A3E-6BE6D6B7F1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7" name="Рисунок 6" descr="Изображение выглядит как текст, снимок экран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95207A-39C3-50DD-B63A-E81FCF5E7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27" y="3016853"/>
            <a:ext cx="6801264" cy="3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6AC3-6488-58A4-E674-D590BD16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3BE9B6E-E600-5DF4-BEC2-12741DC07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DCE83-18DF-8E23-2131-03AD30F1C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E7CB48-661C-5531-EA99-0469F0C5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сетей концептов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28D8AC-302D-771F-BEA6-4735894A1F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4299802" cy="3745092"/>
          </a:xfrm>
        </p:spPr>
        <p:txBody>
          <a:bodyPr numCol="1"/>
          <a:lstStyle/>
          <a:p>
            <a:r>
              <a:rPr lang="ru-RU" sz="2000" dirty="0"/>
              <a:t>Сеть: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Вершины - </a:t>
            </a:r>
            <a:r>
              <a:rPr lang="ru-RU" sz="2000" b="1" dirty="0"/>
              <a:t>концепты</a:t>
            </a:r>
            <a:r>
              <a:rPr lang="ru-RU" sz="2000" dirty="0"/>
              <a:t> (именованные сущности, существительные)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Ребра – </a:t>
            </a:r>
            <a:r>
              <a:rPr lang="ru-RU" sz="2000" b="1" dirty="0"/>
              <a:t>отношения</a:t>
            </a:r>
            <a:r>
              <a:rPr lang="ru-RU" sz="2000" dirty="0"/>
              <a:t> между ними (часто глаголы, предлоги)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en-US" sz="2000" dirty="0" err="1"/>
              <a:t>spaCy</a:t>
            </a:r>
            <a:r>
              <a:rPr lang="en-US" sz="2000" dirty="0"/>
              <a:t> (</a:t>
            </a:r>
            <a:r>
              <a:rPr lang="en-US" sz="2000" dirty="0" err="1"/>
              <a:t>ru_core_news_lg</a:t>
            </a:r>
            <a:r>
              <a:rPr lang="en-US" sz="2000" dirty="0"/>
              <a:t>) – NER, </a:t>
            </a:r>
            <a:r>
              <a:rPr lang="ru-RU" sz="2000" dirty="0" err="1"/>
              <a:t>лемматизация</a:t>
            </a:r>
            <a:r>
              <a:rPr lang="ru-RU" sz="2000" dirty="0"/>
              <a:t>, деление на предложения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9BEA90F-C943-3991-48D0-E3072F3964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7" name="Рисунок 6" descr="Изображение выглядит как текст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73F669-E4E4-7B33-6EC3-D447699A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9"/>
          <a:stretch>
            <a:fillRect/>
          </a:stretch>
        </p:blipFill>
        <p:spPr>
          <a:xfrm>
            <a:off x="6866793" y="4622806"/>
            <a:ext cx="5012909" cy="189345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39CE54-99A3-E6B4-9527-C66C5D7BE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67131"/>
          <a:stretch>
            <a:fillRect/>
          </a:stretch>
        </p:blipFill>
        <p:spPr>
          <a:xfrm>
            <a:off x="6072225" y="1228825"/>
            <a:ext cx="5012909" cy="170829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885B02-64A1-E572-17DD-6D9753655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7" b="30341"/>
          <a:stretch>
            <a:fillRect/>
          </a:stretch>
        </p:blipFill>
        <p:spPr>
          <a:xfrm>
            <a:off x="4871606" y="2856666"/>
            <a:ext cx="5012910" cy="20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1A3F2-6450-6E7F-E26E-5CB692D3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539191F-0158-3DEC-C2A6-025E9E92C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7CA40-52D4-8062-BE52-978A8F92D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F8F53B-7270-8ACD-E430-70E20FBE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троек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74B0F9E-2E2B-61E7-886D-151AC2F9AE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D667D10-6E70-5FFF-45EA-DDDA77EA4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62499"/>
              </p:ext>
            </p:extLst>
          </p:nvPr>
        </p:nvGraphicFramePr>
        <p:xfrm>
          <a:off x="2883363" y="1580377"/>
          <a:ext cx="7868311" cy="473671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66867">
                  <a:extLst>
                    <a:ext uri="{9D8B030D-6E8A-4147-A177-3AD203B41FA5}">
                      <a16:colId xmlns:a16="http://schemas.microsoft.com/office/drawing/2014/main" val="650705145"/>
                    </a:ext>
                  </a:extLst>
                </a:gridCol>
                <a:gridCol w="1966867">
                  <a:extLst>
                    <a:ext uri="{9D8B030D-6E8A-4147-A177-3AD203B41FA5}">
                      <a16:colId xmlns:a16="http://schemas.microsoft.com/office/drawing/2014/main" val="4024265658"/>
                    </a:ext>
                  </a:extLst>
                </a:gridCol>
                <a:gridCol w="1966867">
                  <a:extLst>
                    <a:ext uri="{9D8B030D-6E8A-4147-A177-3AD203B41FA5}">
                      <a16:colId xmlns:a16="http://schemas.microsoft.com/office/drawing/2014/main" val="33911738"/>
                    </a:ext>
                  </a:extLst>
                </a:gridCol>
                <a:gridCol w="1967710">
                  <a:extLst>
                    <a:ext uri="{9D8B030D-6E8A-4147-A177-3AD203B41FA5}">
                      <a16:colId xmlns:a16="http://schemas.microsoft.com/office/drawing/2014/main" val="2918732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Корпус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effectLst/>
                        </a:rPr>
                        <a:t>subj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pred       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obj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65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Литература (проза)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учитель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отсавить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преподавание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71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Литература (проза)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смысл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  <a:latin typeface="HSE Sans" panose="0200000000000000000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жизнь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94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Литература (проза)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съезд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москва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225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Шутки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ноутбук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сумка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606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Шутки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экскурсовод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хлопать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глаз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112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Шутки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название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магазин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10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Фанфики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лорд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фокусировать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Взгляд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80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Фанфики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габарит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дракон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105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Фанфики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доклад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по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895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Поэзия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девушка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грести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рука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92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Поэзия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спорить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человек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45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Поэзия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орнамент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ковер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22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Сюжеты фильмов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министр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транспорт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374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Сюжеты фильмов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дорога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err="1">
                          <a:effectLst/>
                        </a:rPr>
                        <a:t>раккун</a:t>
                      </a:r>
                      <a:r>
                        <a:rPr lang="ru-RU" sz="1600" dirty="0">
                          <a:effectLst/>
                        </a:rPr>
                        <a:t>-сити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07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Сюжеты фильмов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персонаж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участвовать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выезд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39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Новости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процент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голос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26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Новости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полицейский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сказать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мотив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56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Новости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участие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</a:rPr>
                        <a:t>дискуссия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97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3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AB15-1B15-CF44-2C6D-424642C7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45C2840-73A0-185D-37BD-12169B1F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0B0D5-274C-7C47-49E7-9BD0638C2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92FDB8-6825-5975-1B69-5B346C55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Топ-10 троек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185E200-04BA-781F-D4D5-8DFB3CBE0F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E67B131-2A8F-20E1-5A6D-BB6ADB979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93650"/>
              </p:ext>
            </p:extLst>
          </p:nvPr>
        </p:nvGraphicFramePr>
        <p:xfrm>
          <a:off x="302838" y="1949768"/>
          <a:ext cx="11448000" cy="4597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19070987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298518917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753399364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361515948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366489209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419485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Фанфики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Поэзия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Шутки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Сюжеты фильмов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40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(собрание,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сочинение)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(часть,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серия)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(день,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рождение)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(день,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рождение)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(президент,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сша)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(действие,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фильм)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21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(выражение,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лицо)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(выражение,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лицо)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(день, и, ночь)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(бутылка,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водка)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(президент,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россия)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(действие, происходить,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01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(жизнь,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человек)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(день,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рождение)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(свод,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небо)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(час,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ночь)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(место,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происшествие)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(герой,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фильм)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91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(луч,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солнце)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(пара,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минута)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(мрак,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ночь)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(новыя,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русския)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(глава,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государство)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(конец,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фильм)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7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(кусок,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хлеб)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(пара,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раз)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(свет,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день)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(звонок, в, дверь)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(министр,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дело)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(день,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рождение)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99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(час,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утро)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(глубина,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душа)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(луцилия, приветствовать, сенека)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(конец,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свет)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(статья,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(сюжет,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фильм)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73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(проект, в, клик)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(кончик,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палец)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(край,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земля)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(сборная,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россия)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(лишение,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свобода)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(девушка, по, имя)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7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(год,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жизнь)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(пара,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день)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(берег,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река)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(муж, с, жена)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(ук,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рф)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(член,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семья)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9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(глубина,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душа)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(пара,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секунда)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(глубина,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душа)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(жена, говорить, муж)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(слово,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представитель)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(образ,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жизнь)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6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(четверть,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час)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(взгляд,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глаз)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(добро, и, зло)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(чемпионат,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мир)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>
                          <a:effectLst/>
                        </a:rPr>
                        <a:t>(декабрь, </a:t>
                      </a:r>
                      <a:r>
                        <a:rPr lang="en-US" sz="1200">
                          <a:effectLst/>
                        </a:rPr>
                        <a:t>nan, </a:t>
                      </a:r>
                      <a:r>
                        <a:rPr lang="ru-RU" sz="1200">
                          <a:effectLst/>
                        </a:rPr>
                        <a:t>год)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200" dirty="0">
                          <a:effectLst/>
                        </a:rPr>
                        <a:t>(место, </a:t>
                      </a:r>
                      <a:r>
                        <a:rPr lang="en-US" sz="1200" dirty="0">
                          <a:effectLst/>
                        </a:rPr>
                        <a:t>nan, </a:t>
                      </a:r>
                      <a:r>
                        <a:rPr lang="ru-RU" sz="1200" dirty="0">
                          <a:effectLst/>
                        </a:rPr>
                        <a:t>преступление)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7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DEA43-489E-2540-591D-448E2411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6B22D3E-3699-B91E-03AA-EB09EEFBB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3DA65B-3710-4531-CB93-6E277ACBA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2C8420-DC1A-453E-1D77-5A111C5E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Вероятности фрагментов (по распределению вероятностей из </a:t>
            </a:r>
            <a:r>
              <a:rPr lang="ru-RU" dirty="0" err="1"/>
              <a:t>лиетратуры</a:t>
            </a:r>
            <a:r>
              <a:rPr lang="ru-RU" dirty="0"/>
              <a:t>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03FF5AB-760C-615A-5659-A388048B5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D75B31-8A4C-6A4D-7221-FA2B691E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892" y="2344232"/>
            <a:ext cx="5087532" cy="3686136"/>
          </a:xfrm>
          <a:prstGeom prst="rect">
            <a:avLst/>
          </a:prstGeom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CBF6CFE3-82F0-4BBE-5EB9-86E1239C2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5274272" cy="3745092"/>
          </a:xfrm>
        </p:spPr>
        <p:txBody>
          <a:bodyPr numCol="1"/>
          <a:lstStyle/>
          <a:p>
            <a:r>
              <a:rPr lang="ru-RU" sz="2000" dirty="0"/>
              <a:t>Если учитывать только ненулевые вероятности – вероятности других типов больше (очень общие концепты)</a:t>
            </a:r>
          </a:p>
          <a:p>
            <a:endParaRPr lang="ru-RU" sz="2000" dirty="0"/>
          </a:p>
          <a:p>
            <a:r>
              <a:rPr lang="ru-RU" sz="2000" dirty="0"/>
              <a:t>Наиболее отличные концепты – новости</a:t>
            </a:r>
          </a:p>
          <a:p>
            <a:endParaRPr lang="ru-RU" sz="2000" dirty="0"/>
          </a:p>
          <a:p>
            <a:r>
              <a:rPr lang="ru-RU" sz="2000" dirty="0"/>
              <a:t>Статистически значимо отличаются все типа, кроме шуток и фанфиков</a:t>
            </a:r>
          </a:p>
        </p:txBody>
      </p:sp>
    </p:spTree>
    <p:extLst>
      <p:ext uri="{BB962C8B-B14F-4D97-AF65-F5344CB8AC3E}">
        <p14:creationId xmlns:p14="http://schemas.microsoft.com/office/powerpoint/2010/main" val="397463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ACC8D-735E-DEFF-10F4-8B5B86ED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7C6595C-9C6E-7C79-17CD-F1D995EF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6C8AC-551B-53CE-A706-691E475D1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3FAE92-8C36-D3B5-6A51-198A8A1B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сетей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8AA9DC-32B4-3709-D392-DFF1FA73A6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3"/>
          <a:lstStyle/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num_nodes</a:t>
            </a:r>
            <a:r>
              <a:rPr lang="en-US" sz="1100" dirty="0"/>
              <a:t> – </a:t>
            </a:r>
            <a:r>
              <a:rPr lang="ru-RU" sz="1100" dirty="0"/>
              <a:t>Количество вершин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num_edges</a:t>
            </a:r>
            <a:r>
              <a:rPr lang="ru-RU" sz="1100" dirty="0"/>
              <a:t> – Количество ребер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avg_degree</a:t>
            </a:r>
            <a:r>
              <a:rPr lang="ru-RU" sz="1100" dirty="0"/>
              <a:t> – Средняя степень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num</a:t>
            </a:r>
            <a:r>
              <a:rPr lang="ru-RU" sz="1100" dirty="0"/>
              <a:t>_</a:t>
            </a:r>
            <a:r>
              <a:rPr lang="en-US" sz="1100" dirty="0"/>
              <a:t>leaves</a:t>
            </a:r>
            <a:r>
              <a:rPr lang="ru-RU" sz="1100" dirty="0"/>
              <a:t> – Количество листьев (вершин со степенью 1)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density</a:t>
            </a:r>
            <a:r>
              <a:rPr lang="ru-RU" sz="1100" dirty="0"/>
              <a:t> – Плотность графа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diameter</a:t>
            </a:r>
            <a:r>
              <a:rPr lang="ru-RU" sz="1100" dirty="0"/>
              <a:t> – Диаметр графа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radius</a:t>
            </a:r>
            <a:r>
              <a:rPr lang="ru-RU" sz="1100" dirty="0"/>
              <a:t> – Радиус графа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avg</a:t>
            </a:r>
            <a:r>
              <a:rPr lang="ru-RU" sz="1100" dirty="0"/>
              <a:t>_</a:t>
            </a:r>
            <a:r>
              <a:rPr lang="en-US" sz="1100" dirty="0"/>
              <a:t>shortest</a:t>
            </a:r>
            <a:r>
              <a:rPr lang="ru-RU" sz="1100" dirty="0"/>
              <a:t>_</a:t>
            </a:r>
            <a:r>
              <a:rPr lang="en-US" sz="1100" dirty="0"/>
              <a:t>path</a:t>
            </a:r>
            <a:r>
              <a:rPr lang="ru-RU" sz="1100" dirty="0"/>
              <a:t> – Средняя длина пути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num</a:t>
            </a:r>
            <a:r>
              <a:rPr lang="ru-RU" sz="1100" dirty="0"/>
              <a:t>_</a:t>
            </a:r>
            <a:r>
              <a:rPr lang="en-US" sz="1100" dirty="0"/>
              <a:t>components</a:t>
            </a:r>
            <a:r>
              <a:rPr lang="ru-RU" sz="1100" dirty="0"/>
              <a:t> – Количество компонент связности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avg</a:t>
            </a:r>
            <a:r>
              <a:rPr lang="ru-RU" sz="1100" dirty="0"/>
              <a:t>_</a:t>
            </a:r>
            <a:r>
              <a:rPr lang="en-US" sz="1100" dirty="0"/>
              <a:t>component</a:t>
            </a:r>
            <a:r>
              <a:rPr lang="ru-RU" sz="1100" dirty="0"/>
              <a:t>_</a:t>
            </a:r>
            <a:r>
              <a:rPr lang="en-US" sz="1100" dirty="0"/>
              <a:t>size</a:t>
            </a:r>
            <a:r>
              <a:rPr lang="ru-RU" sz="1100" dirty="0"/>
              <a:t> – Средний размер компоненты связанности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max</a:t>
            </a:r>
            <a:r>
              <a:rPr lang="ru-RU" sz="1100" dirty="0"/>
              <a:t>_</a:t>
            </a:r>
            <a:r>
              <a:rPr lang="en-US" sz="1100" dirty="0"/>
              <a:t>component</a:t>
            </a:r>
            <a:r>
              <a:rPr lang="ru-RU" sz="1100" dirty="0"/>
              <a:t>_</a:t>
            </a:r>
            <a:r>
              <a:rPr lang="en-US" sz="1100" dirty="0"/>
              <a:t>size</a:t>
            </a:r>
            <a:r>
              <a:rPr lang="ru-RU" sz="1100" dirty="0"/>
              <a:t> – Максимальный размер компоненты связанности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avg_degree_centrality</a:t>
            </a:r>
            <a:r>
              <a:rPr lang="en-US" sz="1100" dirty="0"/>
              <a:t> – </a:t>
            </a:r>
            <a:r>
              <a:rPr lang="ru-RU" sz="1100" dirty="0"/>
              <a:t>Средняя степень связности</a:t>
            </a:r>
            <a:r>
              <a:rPr lang="en-US" sz="1100" dirty="0"/>
              <a:t> (Degree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max_degree_centrality</a:t>
            </a:r>
            <a:r>
              <a:rPr lang="en-US" sz="1100" dirty="0"/>
              <a:t> – </a:t>
            </a:r>
            <a:r>
              <a:rPr lang="ru-RU" sz="1100" dirty="0"/>
              <a:t>Максимальная степень связности</a:t>
            </a:r>
            <a:r>
              <a:rPr lang="en-US" sz="1100" dirty="0"/>
              <a:t> (Degree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avg_closeness_centrality</a:t>
            </a:r>
            <a:r>
              <a:rPr lang="en-US" sz="1100" dirty="0"/>
              <a:t> – </a:t>
            </a:r>
            <a:r>
              <a:rPr lang="ru-RU" sz="1100" dirty="0"/>
              <a:t>Средняя степень близости</a:t>
            </a:r>
            <a:r>
              <a:rPr lang="en-US" sz="1100" dirty="0"/>
              <a:t> (Closeness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max_closeness_centrality</a:t>
            </a:r>
            <a:r>
              <a:rPr lang="en-US" sz="1100" dirty="0"/>
              <a:t> – </a:t>
            </a:r>
            <a:r>
              <a:rPr lang="ru-RU" sz="1100" dirty="0"/>
              <a:t>Максимальная степень близости</a:t>
            </a:r>
            <a:r>
              <a:rPr lang="en-US" sz="1100" dirty="0"/>
              <a:t> (Closeness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avg_betweenness_centrality</a:t>
            </a:r>
            <a:r>
              <a:rPr lang="en-US" sz="1100" dirty="0"/>
              <a:t> – </a:t>
            </a:r>
            <a:r>
              <a:rPr lang="ru-RU" sz="1100" dirty="0"/>
              <a:t>Средняя степень</a:t>
            </a:r>
            <a:r>
              <a:rPr lang="en-US" sz="1100" dirty="0"/>
              <a:t> </a:t>
            </a:r>
            <a:r>
              <a:rPr lang="ru-RU" sz="1100" dirty="0"/>
              <a:t>посредничества</a:t>
            </a:r>
            <a:r>
              <a:rPr lang="en-US" sz="1100" dirty="0"/>
              <a:t> (Betweenness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max_betweenness_centrality</a:t>
            </a:r>
            <a:r>
              <a:rPr lang="en-US" sz="1100" dirty="0"/>
              <a:t> – </a:t>
            </a:r>
            <a:r>
              <a:rPr lang="ru-RU" sz="1100" dirty="0"/>
              <a:t>Максимальная</a:t>
            </a:r>
            <a:r>
              <a:rPr lang="en-US" sz="1100" dirty="0"/>
              <a:t> </a:t>
            </a:r>
            <a:r>
              <a:rPr lang="ru-RU" sz="1100" dirty="0"/>
              <a:t>степень посредничества</a:t>
            </a:r>
            <a:r>
              <a:rPr lang="en-US" sz="1100" dirty="0"/>
              <a:t> (Betweenness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avg_katz_centrality</a:t>
            </a:r>
            <a:r>
              <a:rPr lang="en-US" sz="1100" dirty="0"/>
              <a:t> – </a:t>
            </a:r>
            <a:r>
              <a:rPr lang="ru-RU" sz="1100" dirty="0"/>
              <a:t>Средняя центральность по Кацу</a:t>
            </a:r>
            <a:r>
              <a:rPr lang="en-US" sz="1100" dirty="0"/>
              <a:t> (Katz Centrality)</a:t>
            </a:r>
            <a:endParaRPr lang="ru-RU" sz="1100" dirty="0"/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max</a:t>
            </a:r>
            <a:r>
              <a:rPr lang="ru-RU" sz="1100" dirty="0"/>
              <a:t>_</a:t>
            </a:r>
            <a:r>
              <a:rPr lang="en-US" sz="1100" dirty="0" err="1"/>
              <a:t>katz</a:t>
            </a:r>
            <a:r>
              <a:rPr lang="ru-RU" sz="1100" dirty="0"/>
              <a:t>_</a:t>
            </a:r>
            <a:r>
              <a:rPr lang="en-US" sz="1100" dirty="0"/>
              <a:t>centrality</a:t>
            </a:r>
            <a:r>
              <a:rPr lang="ru-RU" sz="1100" dirty="0"/>
              <a:t> – Максимальная</a:t>
            </a:r>
            <a:r>
              <a:rPr lang="en-US" sz="1100" dirty="0"/>
              <a:t> </a:t>
            </a:r>
            <a:r>
              <a:rPr lang="ru-RU" sz="1100" dirty="0"/>
              <a:t>центральность по Кацу (</a:t>
            </a:r>
            <a:r>
              <a:rPr lang="en-US" sz="1100" dirty="0"/>
              <a:t>Katz Centrality</a:t>
            </a:r>
            <a:r>
              <a:rPr lang="ru-RU" sz="1100" dirty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reciprocity</a:t>
            </a:r>
            <a:r>
              <a:rPr lang="ru-RU" sz="1100" dirty="0"/>
              <a:t> – Взаимность (доля ребер в обе стороны)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diameter</a:t>
            </a:r>
            <a:r>
              <a:rPr lang="ru-RU" sz="1100" dirty="0"/>
              <a:t>_</a:t>
            </a:r>
            <a:r>
              <a:rPr lang="en-US" sz="1100" dirty="0"/>
              <a:t>undirected</a:t>
            </a:r>
            <a:r>
              <a:rPr lang="ru-RU" sz="1100" dirty="0"/>
              <a:t> – Диаметр (после преобразования в неориентированный)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radius</a:t>
            </a:r>
            <a:r>
              <a:rPr lang="ru-RU" sz="1100" dirty="0"/>
              <a:t>_</a:t>
            </a:r>
            <a:r>
              <a:rPr lang="en-US" sz="1100" dirty="0"/>
              <a:t>undirected</a:t>
            </a:r>
            <a:r>
              <a:rPr lang="ru-RU" sz="1100" dirty="0"/>
              <a:t> – Радиус (после преобразования в неориентированный)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avg</a:t>
            </a:r>
            <a:r>
              <a:rPr lang="ru-RU" sz="1100" dirty="0"/>
              <a:t>_</a:t>
            </a:r>
            <a:r>
              <a:rPr lang="en-US" sz="1100" dirty="0"/>
              <a:t>shortest</a:t>
            </a:r>
            <a:r>
              <a:rPr lang="ru-RU" sz="1100" dirty="0"/>
              <a:t>_</a:t>
            </a:r>
            <a:r>
              <a:rPr lang="en-US" sz="1100" dirty="0"/>
              <a:t>path</a:t>
            </a:r>
            <a:r>
              <a:rPr lang="ru-RU" sz="1100" dirty="0"/>
              <a:t>_</a:t>
            </a:r>
            <a:r>
              <a:rPr lang="en-US" sz="1100" dirty="0"/>
              <a:t>undirected </a:t>
            </a:r>
            <a:r>
              <a:rPr lang="ru-RU" sz="1100" dirty="0"/>
              <a:t>– Средняя длина пути (после преобразования в неориентированный)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avg</a:t>
            </a:r>
            <a:r>
              <a:rPr lang="ru-RU" sz="1100" dirty="0"/>
              <a:t>_</a:t>
            </a:r>
            <a:r>
              <a:rPr lang="en-US" sz="1100" dirty="0" err="1"/>
              <a:t>clust</a:t>
            </a:r>
            <a:r>
              <a:rPr lang="ru-RU" sz="1100" dirty="0"/>
              <a:t> – Средний коэффициент кластеризации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transitivity</a:t>
            </a:r>
            <a:r>
              <a:rPr lang="ru-RU" sz="1100" dirty="0"/>
              <a:t> – Транзитивность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/>
              <a:t>assortativity</a:t>
            </a:r>
            <a:r>
              <a:rPr lang="ru-RU" sz="1100" dirty="0"/>
              <a:t> – Ассортативность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/>
              <a:t>max</a:t>
            </a:r>
            <a:r>
              <a:rPr lang="ru-RU" sz="1100" dirty="0"/>
              <a:t>_</a:t>
            </a:r>
            <a:r>
              <a:rPr lang="en-US" sz="1100" dirty="0"/>
              <a:t>k</a:t>
            </a:r>
            <a:r>
              <a:rPr lang="ru-RU" sz="1100" dirty="0"/>
              <a:t>_</a:t>
            </a:r>
            <a:r>
              <a:rPr lang="en-US" sz="1100" dirty="0"/>
              <a:t>core</a:t>
            </a:r>
            <a:r>
              <a:rPr lang="ru-RU" sz="1100" dirty="0"/>
              <a:t>_</a:t>
            </a:r>
            <a:r>
              <a:rPr lang="en-US" sz="1100" dirty="0"/>
              <a:t>number</a:t>
            </a:r>
            <a:r>
              <a:rPr lang="ru-RU" sz="1100" dirty="0"/>
              <a:t> - Максимальное </a:t>
            </a:r>
            <a:r>
              <a:rPr lang="en-US" sz="1100" dirty="0"/>
              <a:t>k</a:t>
            </a:r>
            <a:r>
              <a:rPr lang="ru-RU" sz="1100" dirty="0"/>
              <a:t>-ядерное число</a:t>
            </a:r>
          </a:p>
          <a:p>
            <a:pPr marL="457200" indent="-457200">
              <a:buFont typeface="+mj-lt"/>
              <a:buAutoNum type="arabicPeriod"/>
            </a:pPr>
            <a:endParaRPr lang="ru-RU" sz="11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9F6AA46-18A4-A1C1-1DA2-8A91067B8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</p:spTree>
    <p:extLst>
      <p:ext uri="{BB962C8B-B14F-4D97-AF65-F5344CB8AC3E}">
        <p14:creationId xmlns:p14="http://schemas.microsoft.com/office/powerpoint/2010/main" val="33146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8C427-20F6-0536-F010-3685223D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1178D88-652D-29C7-CBF9-AC2D3497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56A89-DEF9-6A6F-3DD7-DFF60E33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D3438C-47CC-2D9B-BA3F-D2A50B1E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Корреляция признаков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7972378-B9D3-212E-A441-75E01F50A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</a:t>
            </a:r>
            <a:r>
              <a:rPr lang="ru-RU" strike="sngStrike" dirty="0"/>
              <a:t>бота</a:t>
            </a:r>
            <a:r>
              <a:rPr lang="ru-RU" dirty="0"/>
              <a:t> фанфик и шутку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DE602-ADD8-8B20-9689-A488AE3F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72" r="6771"/>
          <a:stretch>
            <a:fillRect/>
          </a:stretch>
        </p:blipFill>
        <p:spPr>
          <a:xfrm>
            <a:off x="1013771" y="1836302"/>
            <a:ext cx="1049224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1273</Words>
  <Application>Microsoft Office PowerPoint</Application>
  <PresentationFormat>Широкоэкранный</PresentationFormat>
  <Paragraphs>321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HSE Sans</vt:lpstr>
      <vt:lpstr>Office Theme</vt:lpstr>
      <vt:lpstr>Поймай бота фанфик и шутку</vt:lpstr>
      <vt:lpstr>Коллекции текстов</vt:lpstr>
      <vt:lpstr>Сэмплирование фрагментов текстов</vt:lpstr>
      <vt:lpstr>Построение сетей концептов</vt:lpstr>
      <vt:lpstr>Примеры троек</vt:lpstr>
      <vt:lpstr>Топ-10 троек</vt:lpstr>
      <vt:lpstr>Вероятности фрагментов (по распределению вероятностей из лиетратуры)</vt:lpstr>
      <vt:lpstr>Характеристики сетей</vt:lpstr>
      <vt:lpstr>Корреляция признаков</vt:lpstr>
      <vt:lpstr>Гистограммы признаков</vt:lpstr>
      <vt:lpstr>Количество значимых отличий</vt:lpstr>
      <vt:lpstr>t-SNE визуализация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Коган Александра Сергеевна</cp:lastModifiedBy>
  <cp:revision>23</cp:revision>
  <cp:lastPrinted>2021-11-11T13:08:42Z</cp:lastPrinted>
  <dcterms:created xsi:type="dcterms:W3CDTF">2021-11-11T08:52:47Z</dcterms:created>
  <dcterms:modified xsi:type="dcterms:W3CDTF">2025-11-11T13:41:45Z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