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71" r:id="rId5"/>
    <p:sldId id="357" r:id="rId6"/>
    <p:sldId id="388" r:id="rId7"/>
    <p:sldId id="347" r:id="rId8"/>
    <p:sldId id="349" r:id="rId9"/>
    <p:sldId id="353" r:id="rId10"/>
    <p:sldId id="351" r:id="rId11"/>
    <p:sldId id="356" r:id="rId12"/>
    <p:sldId id="346" r:id="rId13"/>
    <p:sldId id="292" r:id="rId14"/>
    <p:sldId id="355" r:id="rId15"/>
    <p:sldId id="329" r:id="rId16"/>
    <p:sldId id="288" r:id="rId17"/>
    <p:sldId id="291" r:id="rId18"/>
    <p:sldId id="362" r:id="rId19"/>
    <p:sldId id="286" r:id="rId20"/>
    <p:sldId id="358" r:id="rId21"/>
    <p:sldId id="348" r:id="rId22"/>
    <p:sldId id="387" r:id="rId23"/>
    <p:sldId id="352" r:id="rId24"/>
    <p:sldId id="354" r:id="rId25"/>
    <p:sldId id="359" r:id="rId26"/>
    <p:sldId id="378" r:id="rId27"/>
    <p:sldId id="360" r:id="rId28"/>
    <p:sldId id="363" r:id="rId29"/>
    <p:sldId id="364" r:id="rId30"/>
    <p:sldId id="318" r:id="rId31"/>
    <p:sldId id="344" r:id="rId32"/>
    <p:sldId id="366" r:id="rId33"/>
    <p:sldId id="380" r:id="rId34"/>
    <p:sldId id="386" r:id="rId35"/>
    <p:sldId id="337" r:id="rId36"/>
    <p:sldId id="367" r:id="rId37"/>
    <p:sldId id="285" r:id="rId3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C3C"/>
    <a:srgbClr val="102D69"/>
    <a:srgbClr val="96628C"/>
    <a:srgbClr val="D7C3F1"/>
    <a:srgbClr val="616161"/>
    <a:srgbClr val="CDDDF0"/>
    <a:srgbClr val="029C63"/>
    <a:srgbClr val="11A0D7"/>
    <a:srgbClr val="E61F3D"/>
    <a:srgbClr val="CD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816" autoAdjust="0"/>
  </p:normalViewPr>
  <p:slideViewPr>
    <p:cSldViewPr snapToGrid="0" snapToObjects="1">
      <p:cViewPr>
        <p:scale>
          <a:sx n="75" d="100"/>
          <a:sy n="75" d="100"/>
        </p:scale>
        <p:origin x="739" y="67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11/20/2025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4406eab6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f4406eab6b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f4406eab6b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0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>
          <a:extLst>
            <a:ext uri="{FF2B5EF4-FFF2-40B4-BE49-F238E27FC236}">
              <a16:creationId xmlns:a16="http://schemas.microsoft.com/office/drawing/2014/main" id="{61A62D1F-4476-5AB7-2479-783297D4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4406eab6b_0_131:notes">
            <a:extLst>
              <a:ext uri="{FF2B5EF4-FFF2-40B4-BE49-F238E27FC236}">
                <a16:creationId xmlns:a16="http://schemas.microsoft.com/office/drawing/2014/main" id="{5FC383A7-12BA-DF8C-D634-51E4F02F8A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f4406eab6b_0_131:notes">
            <a:extLst>
              <a:ext uri="{FF2B5EF4-FFF2-40B4-BE49-F238E27FC236}">
                <a16:creationId xmlns:a16="http://schemas.microsoft.com/office/drawing/2014/main" id="{F6BC27FB-B88D-E86F-1424-029006397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f4406eab6b_0_131:notes">
            <a:extLst>
              <a:ext uri="{FF2B5EF4-FFF2-40B4-BE49-F238E27FC236}">
                <a16:creationId xmlns:a16="http://schemas.microsoft.com/office/drawing/2014/main" id="{BD1FCEF7-DC3F-DF6A-A326-6FF6EC35CC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08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HSE Sans" panose="02000000000000000000"/>
              </a:rPr>
              <a:t>m = 8, n = 2 </a:t>
            </a:r>
          </a:p>
          <a:p>
            <a:r>
              <a:rPr lang="ru-RU" sz="1200" dirty="0"/>
              <a:t>Алгоритм кластеризации - алгоритм Уишарта</a:t>
            </a:r>
          </a:p>
          <a:p>
            <a:r>
              <a:rPr lang="ru-RU" sz="1200" dirty="0"/>
              <a:t>Литература </a:t>
            </a:r>
            <a:r>
              <a:rPr lang="en-US" sz="1200" dirty="0">
                <a:latin typeface="HSE Sans" panose="02000000000000000000"/>
              </a:rPr>
              <a:t>vs GPT2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58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1_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7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11/20/2025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amp.com/blog/what-is-natural-language-processing" TargetMode="External"/><Relationship Id="rId2" Type="http://schemas.openxmlformats.org/officeDocument/2006/relationships/hyperlink" Target="https://www.talend.com/resources/what-is-natural-language-processing-nlp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nline.abertay.ac.uk/what-is-natural-language-processing/" TargetMode="External"/><Relationship Id="rId5" Type="http://schemas.openxmlformats.org/officeDocument/2006/relationships/hyperlink" Target="https://www.elastic.co/what-is/natural-language-processing" TargetMode="External"/><Relationship Id="rId4" Type="http://schemas.openxmlformats.org/officeDocument/2006/relationships/hyperlink" Target="https://www.oracle.com/sa/artificial-intelligence/natural-language-processin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6524641" cy="197832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Москва,</a:t>
            </a:r>
          </a:p>
          <a:p>
            <a:r>
              <a:rPr lang="ru-RU" dirty="0"/>
              <a:t>2025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DC7286-1D5C-3840-ABD7-F52D8164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08" y="2036281"/>
            <a:ext cx="3451850" cy="3373121"/>
          </a:xfrm>
          <a:prstGeom prst="rect">
            <a:avLst/>
          </a:prstGeom>
          <a:ln>
            <a:noFill/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501277"/>
            <a:ext cx="10096680" cy="1816250"/>
          </a:xfrm>
        </p:spPr>
        <p:txBody>
          <a:bodyPr>
            <a:noAutofit/>
          </a:bodyPr>
          <a:lstStyle/>
          <a:p>
            <a:r>
              <a:rPr lang="ru-RU" sz="1800" b="1" dirty="0"/>
              <a:t>Коган Александра Сергеевна</a:t>
            </a:r>
            <a:r>
              <a:rPr lang="ru-RU" sz="1800" dirty="0"/>
              <a:t>,</a:t>
            </a:r>
          </a:p>
          <a:p>
            <a:r>
              <a:rPr lang="ru-RU" sz="1800" dirty="0"/>
              <a:t>Младший научный сотрудник Лаборатории анализа семантики</a:t>
            </a:r>
          </a:p>
          <a:p>
            <a:endParaRPr lang="ru-RU" sz="1800" dirty="0"/>
          </a:p>
          <a:p>
            <a:r>
              <a:rPr lang="ru-RU" sz="1800" dirty="0"/>
              <a:t>Научный руководитель: Громов Василий Александрович, Заведующий лабораторией Лаборатории анализа семантики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5AB38A8-CDA4-1F23-6D51-3AFBA3FDD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F585E0-647B-CAAA-068E-ED0514289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38F7381-5DE1-A81E-FA7A-6C78BDBC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6C546F63-6A9B-4562-DD90-7236FA1CD513}"/>
              </a:ext>
            </a:extLst>
          </p:cNvPr>
          <p:cNvSpPr txBox="1">
            <a:spLocks/>
          </p:cNvSpPr>
          <p:nvPr/>
        </p:nvSpPr>
        <p:spPr>
          <a:xfrm>
            <a:off x="585898" y="1447790"/>
            <a:ext cx="524556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/>
              <a:t>Цель</a:t>
            </a:r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ED95E23-947C-8ADC-F3E1-9BAF8C682C8B}"/>
              </a:ext>
            </a:extLst>
          </p:cNvPr>
          <p:cNvSpPr txBox="1">
            <a:spLocks/>
          </p:cNvSpPr>
          <p:nvPr/>
        </p:nvSpPr>
        <p:spPr>
          <a:xfrm>
            <a:off x="585897" y="2379663"/>
            <a:ext cx="5245561" cy="3393234"/>
          </a:xfrm>
          <a:prstGeom prst="rect">
            <a:avLst/>
          </a:prstGeom>
        </p:spPr>
        <p:txBody>
          <a:bodyPr vert="horz" lIns="0" tIns="0" rIns="0" bIns="45720" numCol="1" spcCol="252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Чем отличаются  тексты, написанные людьми, от текстов, сгенерированных </a:t>
            </a:r>
            <a:r>
              <a:rPr lang="ru-RU" sz="2400" b="1" dirty="0"/>
              <a:t>всеми ботами</a:t>
            </a:r>
            <a:r>
              <a:rPr lang="ru-RU" sz="2400" dirty="0"/>
              <a:t>?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30CB31-6E71-3F37-11BF-814CC829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936" y="1259846"/>
            <a:ext cx="3675166" cy="43383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CB7781-E023-07C1-CEF9-965A6500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93" y="3428999"/>
            <a:ext cx="2722213" cy="31252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8B9636-2399-C06A-BB8C-09F25928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62052" y="3198566"/>
            <a:ext cx="1952845" cy="32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0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25AB3-2D00-B1E8-61CD-805DF2F5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3467D9-9152-DC24-7370-461A5DE60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BC6FAB-7AEA-40E3-D972-6A560611D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B85E5E-8049-1AFD-1639-27AD1FB1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Пайплайн</a:t>
            </a:r>
            <a:r>
              <a:rPr lang="ru-RU" dirty="0"/>
              <a:t> простыми словами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ECAA75-8B90-1203-F8E8-65AD6A18E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  <a:p>
            <a:endParaRPr lang="ru-RU" dirty="0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9C2EA49-393E-25D9-36D2-1939592F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4" y="2119629"/>
            <a:ext cx="11249654" cy="419746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9724C61-797F-9E64-1C13-D7702C8BBB51}"/>
              </a:ext>
            </a:extLst>
          </p:cNvPr>
          <p:cNvSpPr txBox="1"/>
          <p:nvPr/>
        </p:nvSpPr>
        <p:spPr>
          <a:xfrm>
            <a:off x="2528047" y="4754880"/>
            <a:ext cx="2592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Превращаем текст в последовательность/набор векторов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E8AD22-EFAD-0C29-8FA0-9BC7A89FDAEE}"/>
              </a:ext>
            </a:extLst>
          </p:cNvPr>
          <p:cNvSpPr txBox="1"/>
          <p:nvPr/>
        </p:nvSpPr>
        <p:spPr>
          <a:xfrm>
            <a:off x="5529263" y="4754880"/>
            <a:ext cx="174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Анализируем различными методами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4E1C22-0ED9-3513-0728-FBF8FB33C2B9}"/>
              </a:ext>
            </a:extLst>
          </p:cNvPr>
          <p:cNvSpPr txBox="1"/>
          <p:nvPr/>
        </p:nvSpPr>
        <p:spPr>
          <a:xfrm>
            <a:off x="8515860" y="4799704"/>
            <a:ext cx="195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Выделяем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351452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41264-2CBF-CEF6-EA45-FBE1C29B4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7C59012-5C1F-DA8A-23DB-4AC224E6C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4E2987-4A2E-11F2-A36E-2FF939F1A0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960F29-25AA-DE68-2CD3-29313A1B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Предобработка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766EB0-2C40-67CD-B312-7BDCBEBDB4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Токенизация – разделение текста на токены (обычно слова)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Лемматизация</a:t>
            </a:r>
            <a:r>
              <a:rPr lang="ru-RU" sz="2000" dirty="0"/>
              <a:t>/</a:t>
            </a:r>
            <a:r>
              <a:rPr lang="ru-RU" sz="2000" dirty="0" err="1"/>
              <a:t>стемминг</a:t>
            </a:r>
            <a:r>
              <a:rPr lang="ru-RU" sz="2000" dirty="0"/>
              <a:t> – приведение слова в начальную форму/взятие основы слова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Замена имен собственных, числительных, местоимений на специальные токены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Удаление пунктуации</a:t>
            </a:r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3E19B7-4BD2-FBAC-A053-1E4603508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2BD9DE-6D52-36C2-94C5-09ECD7666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69" y="4747260"/>
            <a:ext cx="2619375" cy="1066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AAD94-8036-3D10-2AEE-8B5225B6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66" b="1"/>
          <a:stretch>
            <a:fillRect/>
          </a:stretch>
        </p:blipFill>
        <p:spPr>
          <a:xfrm>
            <a:off x="6560820" y="4747260"/>
            <a:ext cx="2705100" cy="1066800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9EC83FB-E881-B2C6-B3DA-9266795972FD}"/>
              </a:ext>
            </a:extLst>
          </p:cNvPr>
          <p:cNvSpPr/>
          <p:nvPr/>
        </p:nvSpPr>
        <p:spPr>
          <a:xfrm>
            <a:off x="4869180" y="4747260"/>
            <a:ext cx="1226820" cy="61341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5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EC693-7ED7-CB69-E954-FB771DEA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6DF26F0-9B01-01D5-30A7-E18539378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AD7B9-5357-AFA0-18FF-C7883837CB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Размерности и пустоты семантических пространств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B45890-7F77-ABEE-742A-D8D11D94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Эмбеддинги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13F0F2-4B1B-0102-6A7A-254CA1AAD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Векторное представление слова (события, объекта)</a:t>
            </a:r>
          </a:p>
          <a:p>
            <a:r>
              <a:rPr lang="ru-RU" sz="2000" dirty="0"/>
              <a:t>Идея: Похожие слова– похожие эмбеддинги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Со-встречаемость в текстах, контекст: </a:t>
            </a:r>
          </a:p>
          <a:p>
            <a:r>
              <a:rPr lang="ru-RU" sz="2000" dirty="0"/>
              <a:t>«школа» и  «учитель» - близкие эмбеддинги</a:t>
            </a:r>
          </a:p>
          <a:p>
            <a:r>
              <a:rPr lang="ru-RU" sz="2000" dirty="0"/>
              <a:t>«хоккей» и «стирка» - далекие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2EEA39-19AD-F539-7B32-84D672E7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Эмбеддинги</a:t>
            </a:r>
          </a:p>
        </p:txBody>
      </p:sp>
      <p:pic>
        <p:nvPicPr>
          <p:cNvPr id="7" name="Picture 2" descr="Discover the Power of Word Embeddings - Introduction to Natural Language  Processing - OpenClassrooms">
            <a:extLst>
              <a:ext uri="{FF2B5EF4-FFF2-40B4-BE49-F238E27FC236}">
                <a16:creationId xmlns:a16="http://schemas.microsoft.com/office/drawing/2014/main" id="{B0855A78-0AC2-490B-7210-D62DE70C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1" y="1088020"/>
            <a:ext cx="5718641" cy="54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7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A33C6A-0A7C-6FCE-D343-9C64EF3E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7761"/>
            <a:ext cx="5836004" cy="1062478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67F085E-CFE8-D129-7852-CDF0ACAEC7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2"/>
          <a:lstStyle/>
          <a:p>
            <a:r>
              <a:rPr lang="ru-RU" sz="2000" dirty="0"/>
              <a:t>Идея </a:t>
            </a:r>
            <a:r>
              <a:rPr lang="en-US" sz="2000" dirty="0"/>
              <a:t>SVD</a:t>
            </a:r>
            <a:r>
              <a:rPr lang="ru-RU" sz="2000" dirty="0"/>
              <a:t>: слова похожи, если употребляются в одних и тех же текстах</a:t>
            </a:r>
          </a:p>
          <a:p>
            <a:endParaRPr lang="ru-RU" sz="2000" dirty="0"/>
          </a:p>
          <a:p>
            <a:r>
              <a:rPr lang="ru-RU" sz="2000" dirty="0"/>
              <a:t>Метод: применение разложения </a:t>
            </a:r>
            <a:r>
              <a:rPr lang="en-US" sz="2000" dirty="0"/>
              <a:t>SVD</a:t>
            </a:r>
            <a:r>
              <a:rPr lang="ru-RU" sz="2000" dirty="0"/>
              <a:t> к матрице тексты – слова</a:t>
            </a:r>
          </a:p>
          <a:p>
            <a:endParaRPr lang="ru-RU" sz="2000" dirty="0"/>
          </a:p>
          <a:p>
            <a:r>
              <a:rPr lang="ru-RU" sz="2000" dirty="0"/>
              <a:t>Преимущество: Легко получать</a:t>
            </a:r>
          </a:p>
          <a:p>
            <a:endParaRPr lang="ru-RU" sz="2000" dirty="0"/>
          </a:p>
          <a:p>
            <a:endParaRPr lang="en-US" sz="2000" dirty="0"/>
          </a:p>
          <a:p>
            <a:r>
              <a:rPr lang="ru-RU" sz="2000" dirty="0"/>
              <a:t>Идея</a:t>
            </a:r>
            <a:r>
              <a:rPr lang="en-US" sz="2000" dirty="0"/>
              <a:t> CBOW</a:t>
            </a:r>
            <a:r>
              <a:rPr lang="ru-RU" sz="2000" dirty="0"/>
              <a:t>: научиться предсказывать слово по контексту</a:t>
            </a:r>
          </a:p>
          <a:p>
            <a:endParaRPr lang="ru-RU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Преимущество: учитывает локальный контекст</a:t>
            </a: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50FC32F9-9341-269A-E713-007C78013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905C59-96B1-6CC5-4E1B-D9846FF0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</a:t>
            </a:r>
            <a:r>
              <a:rPr lang="ru-RU" dirty="0"/>
              <a:t>и </a:t>
            </a:r>
            <a:r>
              <a:rPr lang="en-US" dirty="0"/>
              <a:t>CBOW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C548810-2FB8-C61D-BAFF-4A81CE157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Эмбеддинги</a:t>
            </a:r>
          </a:p>
          <a:p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DF130FF-AC65-DE06-5F4F-6C6910056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9275"/>
            <a:ext cx="2070100" cy="407988"/>
          </a:xfrm>
        </p:spPr>
        <p:txBody>
          <a:bodyPr/>
          <a:lstStyle/>
          <a:p>
            <a:r>
              <a:rPr lang="ru-RU" dirty="0"/>
              <a:t>Размерности и пустоты семантических пространств</a:t>
            </a:r>
          </a:p>
        </p:txBody>
      </p:sp>
    </p:spTree>
    <p:extLst>
      <p:ext uri="{BB962C8B-B14F-4D97-AF65-F5344CB8AC3E}">
        <p14:creationId xmlns:p14="http://schemas.microsoft.com/office/powerpoint/2010/main" val="123393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C3296-4F65-53BF-BB78-84EF3CBAA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31C6445-EE73-B5BA-A22E-C9E8C60EC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5DF9D7-296A-7C67-EC8C-CE0768C04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9FAD12-6201-8E76-B48B-C94C30B7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набора векторов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36A2A95-87C7-FA70-499F-00AAED5721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8" name="Блок-схема: несколько документов 37">
            <a:extLst>
              <a:ext uri="{FF2B5EF4-FFF2-40B4-BE49-F238E27FC236}">
                <a16:creationId xmlns:a16="http://schemas.microsoft.com/office/drawing/2014/main" id="{EA87A6B8-F763-9CE1-ADC6-EF728628C965}"/>
              </a:ext>
            </a:extLst>
          </p:cNvPr>
          <p:cNvSpPr/>
          <p:nvPr/>
        </p:nvSpPr>
        <p:spPr>
          <a:xfrm>
            <a:off x="839409" y="2391688"/>
            <a:ext cx="2263974" cy="1551419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Корпус текстов</a:t>
            </a:r>
          </a:p>
        </p:txBody>
      </p:sp>
      <p:sp>
        <p:nvSpPr>
          <p:cNvPr id="39" name="Блок-схема: документ 38">
            <a:extLst>
              <a:ext uri="{FF2B5EF4-FFF2-40B4-BE49-F238E27FC236}">
                <a16:creationId xmlns:a16="http://schemas.microsoft.com/office/drawing/2014/main" id="{107FE054-89A6-E0EB-F811-AE71C3FBEBB5}"/>
              </a:ext>
            </a:extLst>
          </p:cNvPr>
          <p:cNvSpPr/>
          <p:nvPr/>
        </p:nvSpPr>
        <p:spPr>
          <a:xfrm>
            <a:off x="4393301" y="2610292"/>
            <a:ext cx="1936622" cy="128614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Текст</a:t>
            </a:r>
          </a:p>
        </p:txBody>
      </p: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C26C60DA-CB45-A893-B1CD-DD74559967E9}"/>
              </a:ext>
            </a:extLst>
          </p:cNvPr>
          <p:cNvCxnSpPr>
            <a:stCxn id="38" idx="3"/>
            <a:endCxn id="39" idx="0"/>
          </p:cNvCxnSpPr>
          <p:nvPr/>
        </p:nvCxnSpPr>
        <p:spPr>
          <a:xfrm flipV="1">
            <a:off x="3103383" y="2610292"/>
            <a:ext cx="2258229" cy="557106"/>
          </a:xfrm>
          <a:prstGeom prst="curvedConnector4">
            <a:avLst>
              <a:gd name="adj1" fmla="val 28560"/>
              <a:gd name="adj2" fmla="val 1802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B363902-2AD8-B8E2-ADE1-8E2E9954CCE0}"/>
              </a:ext>
            </a:extLst>
          </p:cNvPr>
          <p:cNvGrpSpPr/>
          <p:nvPr/>
        </p:nvGrpSpPr>
        <p:grpSpPr>
          <a:xfrm>
            <a:off x="7458501" y="3071103"/>
            <a:ext cx="3826149" cy="500184"/>
            <a:chOff x="5737860" y="4626880"/>
            <a:chExt cx="4221480" cy="56996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AD08D723-3975-0984-7AC1-83F51A3D2BC7}"/>
                </a:ext>
              </a:extLst>
            </p:cNvPr>
            <p:cNvGrpSpPr/>
            <p:nvPr/>
          </p:nvGrpSpPr>
          <p:grpSpPr>
            <a:xfrm>
              <a:off x="5821455" y="4719860"/>
              <a:ext cx="4065285" cy="386080"/>
              <a:chOff x="6690587" y="3600998"/>
              <a:chExt cx="4065285" cy="386080"/>
            </a:xfrm>
          </p:grpSpPr>
          <p:sp>
            <p:nvSpPr>
              <p:cNvPr id="44" name="Прямоугольник: скругленные углы 43">
                <a:extLst>
                  <a:ext uri="{FF2B5EF4-FFF2-40B4-BE49-F238E27FC236}">
                    <a16:creationId xmlns:a16="http://schemas.microsoft.com/office/drawing/2014/main" id="{7671F01B-0583-92CA-C3F8-FBE34F5440CF}"/>
                  </a:ext>
                </a:extLst>
              </p:cNvPr>
              <p:cNvSpPr/>
              <p:nvPr/>
            </p:nvSpPr>
            <p:spPr>
              <a:xfrm>
                <a:off x="6690587" y="3600998"/>
                <a:ext cx="1086893" cy="38608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Слово 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9378F8-1C54-07EC-B95F-DB33056656F7}"/>
                  </a:ext>
                </a:extLst>
              </p:cNvPr>
              <p:cNvSpPr txBox="1"/>
              <p:nvPr/>
            </p:nvSpPr>
            <p:spPr>
              <a:xfrm>
                <a:off x="9173215" y="3617746"/>
                <a:ext cx="34336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…</a:t>
                </a:r>
              </a:p>
            </p:txBody>
          </p:sp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6F360915-FB98-D33C-F1C7-660881A2AC73}"/>
                  </a:ext>
                </a:extLst>
              </p:cNvPr>
              <p:cNvSpPr/>
              <p:nvPr/>
            </p:nvSpPr>
            <p:spPr>
              <a:xfrm>
                <a:off x="9668979" y="3600998"/>
                <a:ext cx="1086893" cy="38608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Слово </a:t>
                </a:r>
                <a:r>
                  <a:rPr lang="en-US" dirty="0"/>
                  <a:t>n</a:t>
                </a:r>
                <a:endParaRPr lang="ru-RU" dirty="0"/>
              </a:p>
            </p:txBody>
          </p:sp>
          <p:sp>
            <p:nvSpPr>
              <p:cNvPr id="47" name="Прямоугольник: скругленные углы 46">
                <a:extLst>
                  <a:ext uri="{FF2B5EF4-FFF2-40B4-BE49-F238E27FC236}">
                    <a16:creationId xmlns:a16="http://schemas.microsoft.com/office/drawing/2014/main" id="{8B6C8067-AF59-D7DC-C493-E90968591D90}"/>
                  </a:ext>
                </a:extLst>
              </p:cNvPr>
              <p:cNvSpPr/>
              <p:nvPr/>
            </p:nvSpPr>
            <p:spPr>
              <a:xfrm>
                <a:off x="7933922" y="3600998"/>
                <a:ext cx="1086893" cy="38608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Слово 2</a:t>
                </a:r>
              </a:p>
            </p:txBody>
          </p:sp>
        </p:grp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B640605-C039-2D4E-EBED-EECE05D2733A}"/>
                </a:ext>
              </a:extLst>
            </p:cNvPr>
            <p:cNvSpPr/>
            <p:nvPr/>
          </p:nvSpPr>
          <p:spPr>
            <a:xfrm>
              <a:off x="5737860" y="4626880"/>
              <a:ext cx="4221480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48" name="Соединитель: изогнутый 47">
            <a:extLst>
              <a:ext uri="{FF2B5EF4-FFF2-40B4-BE49-F238E27FC236}">
                <a16:creationId xmlns:a16="http://schemas.microsoft.com/office/drawing/2014/main" id="{94A0B553-AA7D-21C9-A7B6-F5BDC75476AE}"/>
              </a:ext>
            </a:extLst>
          </p:cNvPr>
          <p:cNvCxnSpPr>
            <a:cxnSpLocks/>
            <a:stCxn id="39" idx="3"/>
            <a:endCxn id="43" idx="0"/>
          </p:cNvCxnSpPr>
          <p:nvPr/>
        </p:nvCxnSpPr>
        <p:spPr>
          <a:xfrm flipV="1">
            <a:off x="6329923" y="3071103"/>
            <a:ext cx="3041653" cy="182263"/>
          </a:xfrm>
          <a:prstGeom prst="curvedConnector4">
            <a:avLst>
              <a:gd name="adj1" fmla="val 18552"/>
              <a:gd name="adj2" fmla="val 47825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11F306C-3348-206C-843C-C2F9C7136CF6}"/>
              </a:ext>
            </a:extLst>
          </p:cNvPr>
          <p:cNvGrpSpPr/>
          <p:nvPr/>
        </p:nvGrpSpPr>
        <p:grpSpPr>
          <a:xfrm>
            <a:off x="7267432" y="3928953"/>
            <a:ext cx="4185351" cy="500184"/>
            <a:chOff x="7132320" y="3542186"/>
            <a:chExt cx="4221480" cy="56996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9348208-C714-DB34-12DF-F350176E141C}"/>
                </a:ext>
              </a:extLst>
            </p:cNvPr>
            <p:cNvSpPr/>
            <p:nvPr/>
          </p:nvSpPr>
          <p:spPr>
            <a:xfrm>
              <a:off x="7215915" y="3638313"/>
              <a:ext cx="1086893" cy="377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Вектор 1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E24692DD-CB6D-72A9-F7F9-78B72E37C4B5}"/>
                </a:ext>
              </a:extLst>
            </p:cNvPr>
            <p:cNvSpPr/>
            <p:nvPr/>
          </p:nvSpPr>
          <p:spPr>
            <a:xfrm>
              <a:off x="10194306" y="3638313"/>
              <a:ext cx="1086893" cy="377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Вектор</a:t>
              </a:r>
              <a:r>
                <a:rPr lang="en-US" dirty="0"/>
                <a:t> n</a:t>
              </a:r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1B96214D-68E4-6DFD-3994-1F144B740AEA}"/>
                </a:ext>
              </a:extLst>
            </p:cNvPr>
            <p:cNvSpPr/>
            <p:nvPr/>
          </p:nvSpPr>
          <p:spPr>
            <a:xfrm>
              <a:off x="8459250" y="3638313"/>
              <a:ext cx="1086893" cy="377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Вектор 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FF9D7D3-6A78-A1A8-3394-EDC161C9691D}"/>
                </a:ext>
              </a:extLst>
            </p:cNvPr>
            <p:cNvSpPr txBox="1"/>
            <p:nvPr/>
          </p:nvSpPr>
          <p:spPr>
            <a:xfrm>
              <a:off x="9698542" y="3675453"/>
              <a:ext cx="3433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…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B3715FDE-BB95-8E16-A550-2C843034BEA2}"/>
                </a:ext>
              </a:extLst>
            </p:cNvPr>
            <p:cNvSpPr/>
            <p:nvPr/>
          </p:nvSpPr>
          <p:spPr>
            <a:xfrm>
              <a:off x="7132320" y="3542186"/>
              <a:ext cx="4221480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09B70F7D-74F5-A0EC-4D43-2CA6615A2423}"/>
              </a:ext>
            </a:extLst>
          </p:cNvPr>
          <p:cNvCxnSpPr>
            <a:stCxn id="44" idx="2"/>
            <a:endCxn id="50" idx="0"/>
          </p:cNvCxnSpPr>
          <p:nvPr/>
        </p:nvCxnSpPr>
        <p:spPr>
          <a:xfrm flipH="1">
            <a:off x="7889108" y="3491515"/>
            <a:ext cx="137714" cy="521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0862C632-D413-3766-EA2C-2FAC7452A185}"/>
              </a:ext>
            </a:extLst>
          </p:cNvPr>
          <p:cNvCxnSpPr>
            <a:stCxn id="47" idx="2"/>
            <a:endCxn id="52" idx="0"/>
          </p:cNvCxnSpPr>
          <p:nvPr/>
        </p:nvCxnSpPr>
        <p:spPr>
          <a:xfrm flipH="1">
            <a:off x="9121802" y="3491515"/>
            <a:ext cx="31920" cy="521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1E819E7D-850A-875C-4209-711CB7548615}"/>
              </a:ext>
            </a:extLst>
          </p:cNvPr>
          <p:cNvCxnSpPr>
            <a:stCxn id="46" idx="2"/>
            <a:endCxn id="51" idx="0"/>
          </p:cNvCxnSpPr>
          <p:nvPr/>
        </p:nvCxnSpPr>
        <p:spPr>
          <a:xfrm>
            <a:off x="10726295" y="3491515"/>
            <a:ext cx="115713" cy="521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A7BFD6-6570-7EFC-ACC4-9BF66F22EE1E}"/>
                  </a:ext>
                </a:extLst>
              </p:cNvPr>
              <p:cNvSpPr txBox="1"/>
              <p:nvPr/>
            </p:nvSpPr>
            <p:spPr>
              <a:xfrm>
                <a:off x="5158854" y="4017681"/>
                <a:ext cx="168535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Вектор </a:t>
                </a:r>
                <a:r>
                  <a:rPr lang="en-US" dirty="0" err="1"/>
                  <a:t>i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A7BFD6-6570-7EFC-ACC4-9BF66F22E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4" y="4017681"/>
                <a:ext cx="1685358" cy="369332"/>
              </a:xfrm>
              <a:prstGeom prst="rect">
                <a:avLst/>
              </a:prstGeom>
              <a:blipFill>
                <a:blip r:embed="rId2"/>
                <a:stretch>
                  <a:fillRect l="-2888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5A8E178-6357-EEAC-3004-E5AC80E0F297}"/>
              </a:ext>
            </a:extLst>
          </p:cNvPr>
          <p:cNvGrpSpPr/>
          <p:nvPr/>
        </p:nvGrpSpPr>
        <p:grpSpPr>
          <a:xfrm>
            <a:off x="7494284" y="4950391"/>
            <a:ext cx="3647240" cy="331466"/>
            <a:chOff x="7417787" y="4819413"/>
            <a:chExt cx="3604043" cy="377706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1F67F07A-E199-A88B-1542-EA1C767920C5}"/>
                </a:ext>
              </a:extLst>
            </p:cNvPr>
            <p:cNvSpPr/>
            <p:nvPr/>
          </p:nvSpPr>
          <p:spPr>
            <a:xfrm>
              <a:off x="7417787" y="4819413"/>
              <a:ext cx="1086893" cy="377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Вектор 1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821C9409-A5BE-BB11-57A4-EB06C1B9DD18}"/>
                </a:ext>
              </a:extLst>
            </p:cNvPr>
            <p:cNvSpPr/>
            <p:nvPr/>
          </p:nvSpPr>
          <p:spPr>
            <a:xfrm>
              <a:off x="8504680" y="4819413"/>
              <a:ext cx="1086893" cy="377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Вектор 2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246FC33B-9314-F419-C63C-9111B52733D1}"/>
                </a:ext>
              </a:extLst>
            </p:cNvPr>
            <p:cNvSpPr/>
            <p:nvPr/>
          </p:nvSpPr>
          <p:spPr>
            <a:xfrm>
              <a:off x="9934937" y="4819413"/>
              <a:ext cx="1086893" cy="377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Вектор </a:t>
              </a:r>
              <a:r>
                <a:rPr lang="en-US" dirty="0"/>
                <a:t>n</a:t>
              </a:r>
              <a:endParaRPr lang="ru-RU" dirty="0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CF56F72D-1FD3-F6AF-645F-4EBEEE57C4F5}"/>
                </a:ext>
              </a:extLst>
            </p:cNvPr>
            <p:cNvSpPr/>
            <p:nvPr/>
          </p:nvSpPr>
          <p:spPr>
            <a:xfrm>
              <a:off x="9591573" y="4819413"/>
              <a:ext cx="343364" cy="377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  <a:endParaRPr lang="ru-RU" dirty="0"/>
            </a:p>
          </p:txBody>
        </p:sp>
      </p:grp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8F097D93-5701-FE24-77DC-BDBED1BCAEF1}"/>
              </a:ext>
            </a:extLst>
          </p:cNvPr>
          <p:cNvCxnSpPr>
            <a:stCxn id="50" idx="2"/>
            <a:endCxn id="60" idx="0"/>
          </p:cNvCxnSpPr>
          <p:nvPr/>
        </p:nvCxnSpPr>
        <p:spPr>
          <a:xfrm>
            <a:off x="7889108" y="4344778"/>
            <a:ext cx="155136" cy="605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99F17A01-968C-C323-0DB7-EF966E262DA3}"/>
              </a:ext>
            </a:extLst>
          </p:cNvPr>
          <p:cNvCxnSpPr>
            <a:stCxn id="52" idx="2"/>
            <a:endCxn id="61" idx="0"/>
          </p:cNvCxnSpPr>
          <p:nvPr/>
        </p:nvCxnSpPr>
        <p:spPr>
          <a:xfrm>
            <a:off x="9121802" y="4344778"/>
            <a:ext cx="22362" cy="605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CD3F02DC-A477-71E8-033F-90BA07D93D9C}"/>
              </a:ext>
            </a:extLst>
          </p:cNvPr>
          <p:cNvCxnSpPr>
            <a:stCxn id="51" idx="2"/>
            <a:endCxn id="62" idx="0"/>
          </p:cNvCxnSpPr>
          <p:nvPr/>
        </p:nvCxnSpPr>
        <p:spPr>
          <a:xfrm flipH="1">
            <a:off x="10591564" y="4344778"/>
            <a:ext cx="250444" cy="605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7731979-FB7A-8A5A-A886-1329428DB7A1}"/>
                  </a:ext>
                </a:extLst>
              </p:cNvPr>
              <p:cNvSpPr txBox="1"/>
              <p:nvPr/>
            </p:nvSpPr>
            <p:spPr>
              <a:xfrm>
                <a:off x="7889108" y="5808241"/>
                <a:ext cx="2788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вектор </a:t>
                </a:r>
                <a:r>
                  <a:rPr lang="en-US" dirty="0"/>
                  <a:t>n-</a:t>
                </a:r>
                <a:r>
                  <a:rPr lang="ru-RU" dirty="0"/>
                  <a:t>граммы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7731979-FB7A-8A5A-A886-1329428DB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108" y="5808241"/>
                <a:ext cx="2788382" cy="369332"/>
              </a:xfrm>
              <a:prstGeom prst="rect">
                <a:avLst/>
              </a:prstGeom>
              <a:blipFill>
                <a:blip r:embed="rId3"/>
                <a:stretch>
                  <a:fillRect l="-1747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82AAA006-584F-2CE6-CFF2-DF9A5A8A4F04}"/>
              </a:ext>
            </a:extLst>
          </p:cNvPr>
          <p:cNvSpPr txBox="1"/>
          <p:nvPr/>
        </p:nvSpPr>
        <p:spPr>
          <a:xfrm>
            <a:off x="1237129" y="4950391"/>
            <a:ext cx="4400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HSE Sans" panose="02000000000000000000" pitchFamily="2" charset="0"/>
              </a:rPr>
              <a:t>R – </a:t>
            </a:r>
            <a:r>
              <a:rPr lang="ru-RU" sz="2000" dirty="0">
                <a:latin typeface="HSE Sans" panose="02000000000000000000" pitchFamily="2" charset="0"/>
              </a:rPr>
              <a:t>размер </a:t>
            </a:r>
            <a:r>
              <a:rPr lang="ru-RU" sz="2000" dirty="0" err="1">
                <a:latin typeface="HSE Sans" panose="02000000000000000000" pitchFamily="2" charset="0"/>
              </a:rPr>
              <a:t>эмбеддинга</a:t>
            </a:r>
            <a:r>
              <a:rPr lang="ru-RU" sz="2000" dirty="0">
                <a:latin typeface="HSE Sans" panose="02000000000000000000" pitchFamily="2" charset="0"/>
              </a:rPr>
              <a:t> каждого слова</a:t>
            </a:r>
          </a:p>
          <a:p>
            <a:pPr algn="l"/>
            <a:r>
              <a:rPr lang="en-US" sz="2000" dirty="0">
                <a:latin typeface="HSE Sans" panose="02000000000000000000" pitchFamily="2" charset="0"/>
              </a:rPr>
              <a:t>n</a:t>
            </a:r>
            <a:r>
              <a:rPr lang="ru-RU" sz="2000" dirty="0">
                <a:latin typeface="HSE Sans" panose="02000000000000000000" pitchFamily="2" charset="0"/>
              </a:rPr>
              <a:t> </a:t>
            </a:r>
            <a:r>
              <a:rPr lang="en-US" sz="2000" dirty="0">
                <a:latin typeface="HSE Sans" panose="02000000000000000000" pitchFamily="2" charset="0"/>
              </a:rPr>
              <a:t>–</a:t>
            </a:r>
            <a:r>
              <a:rPr lang="ru-RU" sz="2000" dirty="0">
                <a:latin typeface="HSE Sans" panose="02000000000000000000" pitchFamily="2" charset="0"/>
              </a:rPr>
              <a:t> количество слов в  </a:t>
            </a:r>
            <a:r>
              <a:rPr lang="en-US" sz="2000" dirty="0">
                <a:latin typeface="HSE Sans" panose="02000000000000000000" pitchFamily="2" charset="0"/>
              </a:rPr>
              <a:t>n-</a:t>
            </a:r>
            <a:r>
              <a:rPr lang="ru-RU" sz="2000" dirty="0">
                <a:latin typeface="HSE Sans" panose="02000000000000000000" pitchFamily="2" charset="0"/>
              </a:rPr>
              <a:t>грамме</a:t>
            </a:r>
          </a:p>
        </p:txBody>
      </p:sp>
    </p:spTree>
    <p:extLst>
      <p:ext uri="{BB962C8B-B14F-4D97-AF65-F5344CB8AC3E}">
        <p14:creationId xmlns:p14="http://schemas.microsoft.com/office/powerpoint/2010/main" val="189137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69B5-1D89-CF7D-50E7-07A522AB0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5EAFAFA-0CEE-704D-B41A-9532E3515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3817-06D9-31F6-6FD2-4D2A8C961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DF4EF4-8C28-55B0-7361-A9C3D376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B50736-FB51-10FC-C672-096BCAAC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2"/>
          <a:lstStyle/>
          <a:p>
            <a:r>
              <a:rPr lang="ru-RU" sz="2000" dirty="0"/>
              <a:t>Словарь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Текст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en-US" sz="2000" dirty="0"/>
              <a:t>R = 3</a:t>
            </a:r>
          </a:p>
          <a:p>
            <a:r>
              <a:rPr lang="en-US" sz="2000" dirty="0"/>
              <a:t>n = 2 (</a:t>
            </a:r>
            <a:r>
              <a:rPr lang="ru-RU" sz="2000" dirty="0"/>
              <a:t>биграммы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ru-RU" sz="2000" dirty="0"/>
              <a:t>Семантическая траектория текста: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DD9B093-C427-F572-AC47-8A854E9981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AB6ACF-A8D1-5F85-7765-20278776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2" y="2814779"/>
            <a:ext cx="3305175" cy="13239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544EDC-0578-30FD-8A39-2A256148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7" y="5233997"/>
            <a:ext cx="2752725" cy="35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BF87A3-95CE-D596-98E4-78BD59F2A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67" y="4163588"/>
            <a:ext cx="4133850" cy="809625"/>
          </a:xfrm>
          <a:prstGeom prst="rect">
            <a:avLst/>
          </a:prstGeom>
        </p:spPr>
      </p:pic>
      <p:sp>
        <p:nvSpPr>
          <p:cNvPr id="15" name="Левая фигурная скобка 14">
            <a:extLst>
              <a:ext uri="{FF2B5EF4-FFF2-40B4-BE49-F238E27FC236}">
                <a16:creationId xmlns:a16="http://schemas.microsoft.com/office/drawing/2014/main" id="{A68FA8A7-D9D1-B0C6-F50E-1D2182BAB24E}"/>
              </a:ext>
            </a:extLst>
          </p:cNvPr>
          <p:cNvSpPr/>
          <p:nvPr/>
        </p:nvSpPr>
        <p:spPr>
          <a:xfrm rot="16200000">
            <a:off x="7259882" y="4227965"/>
            <a:ext cx="218364" cy="1669931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F7EA2C-9B88-6889-ACEC-1630162DEFFA}"/>
              </a:ext>
            </a:extLst>
          </p:cNvPr>
          <p:cNvSpPr txBox="1"/>
          <p:nvPr/>
        </p:nvSpPr>
        <p:spPr>
          <a:xfrm>
            <a:off x="6222821" y="5228320"/>
            <a:ext cx="25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Эмбеддинг слова </a:t>
            </a:r>
            <a:r>
              <a:rPr lang="en-US" dirty="0">
                <a:latin typeface="HSE Sans" panose="02000000000000000000" pitchFamily="2" charset="0"/>
              </a:rPr>
              <a:t>‘hello’</a:t>
            </a:r>
            <a:endParaRPr lang="ru-RU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4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64FE2-934E-5DD5-B29D-CA71CB64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567AE44-E41D-B6BE-9934-127CA5A358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A20FE8-24D5-7664-092A-67867A6458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BFC80D-5B27-3B30-83D4-C62A2D81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832C9D-2F6B-7FEE-0704-2EDEBDB24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Временные ряды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Энтропия-сложность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Обобщённая размерность странного аттрактора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Кластеризация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Размеры кластеров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Расположение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Топологический анализ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Близость к «пустотам»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Внутренняя размерность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Топологическая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Размерность </a:t>
            </a:r>
            <a:r>
              <a:rPr lang="ru-RU" sz="2000" dirty="0" err="1"/>
              <a:t>Хаусдорфа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Сложные сети</a:t>
            </a:r>
          </a:p>
          <a:p>
            <a:pPr lvl="1"/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8E6123-A393-FC9A-026D-D7EDEFD2A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0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71DFB-05E5-DDE9-F75A-366A842F8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582AC0A-15AE-8946-ADD3-458BCF52F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2194F-A39E-4FAD-C586-835BB0563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079837-7958-3A21-A7E2-13C948F7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подход к определению текстов ботов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4958F8-DD23-C8C9-C889-79C542FC5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Поиск наилучших методов: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Математическая постановка 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Формулировка </a:t>
            </a:r>
            <a:r>
              <a:rPr lang="ru-RU" sz="2000" b="1" dirty="0"/>
              <a:t>гипотезы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Проведение исследования для проверки гипотезы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 истинности гипотезы: разработка метода получения числовых признаков текста на основе гипотезы</a:t>
            </a:r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1B3B15-E307-6F9E-4080-E1BA92C3A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</p:txBody>
      </p:sp>
    </p:spTree>
    <p:extLst>
      <p:ext uri="{BB962C8B-B14F-4D97-AF65-F5344CB8AC3E}">
        <p14:creationId xmlns:p14="http://schemas.microsoft.com/office/powerpoint/2010/main" val="313354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D1237-8B0D-79EA-DAA8-B3659047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1E70D8C-FCDE-C459-920C-1F00EB0D9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5E19A-5A08-2C6C-650A-2734BCBE3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4B6D4F-1BA8-D4E2-F2F4-73B29190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 как система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6D781E-3C89-CD40-9D9F-AE6786D06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3833703" cy="3745092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Язык — это </a:t>
            </a:r>
            <a:r>
              <a:rPr lang="ru-RU" sz="2000" b="1" dirty="0"/>
              <a:t>самоорганизующаяся система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Тексты языка представляют собой «лавины»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Количество слов в текстах подчиняется степенному закону распределения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F701250-3486-22E4-24CF-FF6ADE404A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7A535D1-03C8-7068-FA2B-145F8E46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224815"/>
            <a:ext cx="7202100" cy="37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9430C-664F-7C04-6FF0-B00C8551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8EF07A4-1F44-A037-F47F-841C46200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3AE395-F036-3CDA-A160-1390F82A0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6F2018-843E-A6CB-154D-3BF3ACD8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Интерактивчик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691ECE1-8A16-1DB8-D4EA-D40FEEC53A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  <a:p>
            <a:endParaRPr lang="ru-RU" dirty="0"/>
          </a:p>
        </p:txBody>
      </p:sp>
      <p:pic>
        <p:nvPicPr>
          <p:cNvPr id="10" name="Рисунок 9" descr="Изображение выглядит как шаблон, Симметрия, прямоугольный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A3CCAB3-96DF-BA54-9CED-AA707FA5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57" y="1092190"/>
            <a:ext cx="5410210" cy="54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B38B3-8A61-9204-908D-283A4F4F7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F05CBA8-694E-0599-1DA8-D7CA5FD65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C4A2F-09EE-B0C3-73AB-784FBF649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1D0C01-D270-43DA-84BD-358F2D2C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 1: Слова </a:t>
            </a:r>
            <a:r>
              <a:rPr lang="en-US" dirty="0"/>
              <a:t>vs n-</a:t>
            </a:r>
            <a:r>
              <a:rPr lang="ru-RU" dirty="0"/>
              <a:t>граммы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64A6AE-D9E8-5565-EE10-5C8EC498B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Боты и люди используют одни и те же слова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Боты и люди используют </a:t>
            </a:r>
            <a:r>
              <a:rPr lang="ru-RU" sz="2000" b="1" dirty="0"/>
              <a:t>разные </a:t>
            </a:r>
            <a:r>
              <a:rPr lang="en-US" sz="2000" b="1" dirty="0"/>
              <a:t>n-</a:t>
            </a:r>
            <a:r>
              <a:rPr lang="ru-RU" sz="2000" b="1" dirty="0"/>
              <a:t>граммы</a:t>
            </a:r>
            <a:r>
              <a:rPr lang="ru-RU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Боты генерируют частые, стандартные </a:t>
            </a:r>
            <a:r>
              <a:rPr lang="en-US" sz="2000" dirty="0"/>
              <a:t>n-</a:t>
            </a:r>
            <a:r>
              <a:rPr lang="ru-RU" sz="2000" dirty="0"/>
              <a:t>граммы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Люди могут использовать неожиданные </a:t>
            </a:r>
            <a:r>
              <a:rPr lang="en-US" sz="2000" dirty="0"/>
              <a:t>n-</a:t>
            </a:r>
            <a:r>
              <a:rPr lang="ru-RU" sz="2000" dirty="0"/>
              <a:t>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5FE423F-B429-06E3-DAC7-48645193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Наш подход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CD2A9A-B1CB-E3C8-4AC0-7A85A17E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03" y="3429000"/>
            <a:ext cx="5128291" cy="36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C7D9-AF36-5640-EFD5-D48CB7E3E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58BF573-16EA-5568-87B8-4D5944E45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931239-34F7-7659-EAB5-1E8AC6FC2B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3156AB-6493-FCA7-65B8-D49FEA1F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 2: Временные ряды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A60F7A-B747-98B9-85A7-99DE405AA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Текст как многомерный </a:t>
            </a:r>
            <a:r>
              <a:rPr lang="ru-RU" sz="2000" b="1" dirty="0"/>
              <a:t>временной ряд</a:t>
            </a:r>
          </a:p>
          <a:p>
            <a:endParaRPr lang="ru-RU" sz="2000" dirty="0"/>
          </a:p>
          <a:p>
            <a:r>
              <a:rPr lang="ru-RU" sz="2000" dirty="0"/>
              <a:t>Характеристики: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Энтропия-сложность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Размерности странных аттракторов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F10EEEC-9DE8-682D-6179-2783FDC66D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Временные ряды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BF9C72-60E6-86F4-0765-7DD75E4A8A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3733" y="3014545"/>
            <a:ext cx="5848350" cy="3571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76B9B-0453-AAFA-6798-A875E38C874B}"/>
              </a:ext>
            </a:extLst>
          </p:cNvPr>
          <p:cNvSpPr txBox="1"/>
          <p:nvPr/>
        </p:nvSpPr>
        <p:spPr>
          <a:xfrm>
            <a:off x="1889760" y="5591970"/>
            <a:ext cx="384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Первая компонента первых 200 слов «Войны и мира» Л. Н. Толстого</a:t>
            </a:r>
          </a:p>
        </p:txBody>
      </p:sp>
    </p:spTree>
    <p:extLst>
      <p:ext uri="{BB962C8B-B14F-4D97-AF65-F5344CB8AC3E}">
        <p14:creationId xmlns:p14="http://schemas.microsoft.com/office/powerpoint/2010/main" val="207496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223A-6B51-B703-59C8-381B85425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39523CD-3D89-37D5-0850-E540686AA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E0672-F3F5-80E0-1BB8-F8ABC666EE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B89A9B-43A4-58BC-95DF-FD4770CC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Плоскость Энтропия-сложность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99E72E-28DD-ED3C-334C-AB4D5A51F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073223" cy="3745092"/>
          </a:xfrm>
        </p:spPr>
        <p:txBody>
          <a:bodyPr numCol="1"/>
          <a:lstStyle/>
          <a:p>
            <a:r>
              <a:rPr lang="ru-RU" sz="2000" dirty="0"/>
              <a:t>Идея: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Энтропия – насколько ряд неопределенный?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Сложность – насколько сложный ряд?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0E89BF5-64A4-EAAA-6046-DC44195D3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Временные ряды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42B7E1-E12B-5341-9161-E436C30A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507"/>
          <a:stretch>
            <a:fillRect/>
          </a:stretch>
        </p:blipFill>
        <p:spPr>
          <a:xfrm>
            <a:off x="3459163" y="4023360"/>
            <a:ext cx="2487050" cy="24953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15EEBB-7716-7173-78F7-B03650CE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0" y="1408748"/>
            <a:ext cx="6084953" cy="3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4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6B9EF-52BC-34F9-4FC1-03DB15636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06B3AD8-6E64-7063-4958-B50EB29E8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C0722F-E7DE-8A8F-97C6-BAD7AF791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76B34A-895D-AA9F-6C56-7AD14E94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Плоскость Энтропия-сложность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FA719BC-6B5D-2F65-93F7-39CFE1A8B6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Временные ряды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7A2816-7F06-923B-3F06-3E00E32E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16" y="2316594"/>
            <a:ext cx="6655167" cy="39215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B714B8-5988-663E-71DB-EAE6861A2665}"/>
                  </a:ext>
                </a:extLst>
              </p:cNvPr>
              <p:cNvSpPr txBox="1"/>
              <p:nvPr/>
            </p:nvSpPr>
            <p:spPr>
              <a:xfrm>
                <a:off x="266099" y="2105561"/>
                <a:ext cx="2779415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ru-RU" sz="2000" dirty="0">
                    <a:latin typeface="HSE Sans" panose="02000000000000000000" pitchFamily="2" charset="0"/>
                  </a:rPr>
                  <a:t>1, 2, 3, 4, …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sz="2000" dirty="0">
                    <a:latin typeface="HSE Sans" panose="02000000000000000000" pitchFamily="2" charset="0"/>
                  </a:rPr>
                  <a:t> </a:t>
                </a:r>
                <a:endParaRPr lang="en-US" sz="2000" dirty="0">
                  <a:latin typeface="HSE Sans" panose="02000000000000000000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HSE Sans" panose="02000000000000000000" pitchFamily="2" charset="0"/>
                  </a:rPr>
                  <a:t>Не неопределенный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HSE Sans" panose="02000000000000000000" pitchFamily="2" charset="0"/>
                  </a:rPr>
                  <a:t>Не сложный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B714B8-5988-663E-71DB-EAE6861A2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99" y="2105561"/>
                <a:ext cx="2779415" cy="1323439"/>
              </a:xfrm>
              <a:prstGeom prst="rect">
                <a:avLst/>
              </a:prstGeom>
              <a:blipFill>
                <a:blip r:embed="rId3"/>
                <a:stretch>
                  <a:fillRect l="-2183" t="-1818" r="-873" b="-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3AA83DB5-EAEC-BAE5-96AE-AA17621356D1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2395084" y="2689723"/>
            <a:ext cx="1305562" cy="2784116"/>
          </a:xfrm>
          <a:prstGeom prst="curvedConnector2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F2A270-6DB2-053E-B7AF-4FCC0C3D32E7}"/>
                  </a:ext>
                </a:extLst>
              </p:cNvPr>
              <p:cNvSpPr txBox="1"/>
              <p:nvPr/>
            </p:nvSpPr>
            <p:spPr>
              <a:xfrm>
                <a:off x="9530186" y="4125354"/>
                <a:ext cx="2468774" cy="1631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ru-RU" sz="2000" dirty="0">
                    <a:latin typeface="HSE Sans" panose="02000000000000000000" pitchFamily="2" charset="0"/>
                  </a:rPr>
                  <a:t>0.83, 0.75, 2.52, -0.45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HSE Sans" panose="02000000000000000000" pitchFamily="2" charset="0"/>
                  </a:rPr>
                  <a:t> </a:t>
                </a:r>
                <a:r>
                  <a:rPr lang="ru-RU" sz="2000" dirty="0">
                    <a:latin typeface="HSE Sans" panose="02000000000000000000" pitchFamily="2" charset="0"/>
                  </a:rPr>
                  <a:t>случайное число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HSE Sans" panose="02000000000000000000" pitchFamily="2" charset="0"/>
                  </a:rPr>
                  <a:t>Неопределенный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HSE Sans" panose="02000000000000000000" pitchFamily="2" charset="0"/>
                  </a:rPr>
                  <a:t>Не сложный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F2A270-6DB2-053E-B7AF-4FCC0C3D3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186" y="4125354"/>
                <a:ext cx="2468774" cy="1631216"/>
              </a:xfrm>
              <a:prstGeom prst="rect">
                <a:avLst/>
              </a:prstGeom>
              <a:blipFill>
                <a:blip r:embed="rId4"/>
                <a:stretch>
                  <a:fillRect l="-2211" t="-1859" r="-983" b="-5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010B2327-5D83-5D58-3EDD-A4DE11B6C226}"/>
              </a:ext>
            </a:extLst>
          </p:cNvPr>
          <p:cNvCxnSpPr>
            <a:cxnSpLocks/>
            <a:stCxn id="14" idx="0"/>
          </p:cNvCxnSpPr>
          <p:nvPr/>
        </p:nvCxnSpPr>
        <p:spPr>
          <a:xfrm rot="16200000" flipH="1" flipV="1">
            <a:off x="9609046" y="3121828"/>
            <a:ext cx="152002" cy="2159053"/>
          </a:xfrm>
          <a:prstGeom prst="curvedConnector4">
            <a:avLst>
              <a:gd name="adj1" fmla="val -150393"/>
              <a:gd name="adj2" fmla="val 78586"/>
            </a:avLst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11E56F-8809-D88E-326C-02BFA133336B}"/>
                  </a:ext>
                </a:extLst>
              </p:cNvPr>
              <p:cNvSpPr txBox="1"/>
              <p:nvPr/>
            </p:nvSpPr>
            <p:spPr>
              <a:xfrm>
                <a:off x="9065823" y="1164935"/>
                <a:ext cx="2860078" cy="1631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/>
                  <a:t>0.005, -0.051,  0.</a:t>
                </a:r>
                <a:r>
                  <a:rPr lang="en-US" dirty="0"/>
                  <a:t>01</a:t>
                </a:r>
                <a:r>
                  <a:rPr lang="ru-RU" dirty="0"/>
                  <a:t>,  0.37</a:t>
                </a:r>
                <a:r>
                  <a:rPr lang="ru-RU" sz="2000" dirty="0">
                    <a:latin typeface="HSE Sans" panose="02000000000000000000" pitchFamily="2" charset="0"/>
                  </a:rPr>
                  <a:t>, …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=?????</m:t>
                    </m:r>
                  </m:oMath>
                </a14:m>
                <a:r>
                  <a:rPr lang="ru-RU" sz="2000" dirty="0">
                    <a:latin typeface="HSE Sans" panose="02000000000000000000" pitchFamily="2" charset="0"/>
                  </a:rPr>
                  <a:t> </a:t>
                </a:r>
                <a:endParaRPr lang="en-US" sz="2000" dirty="0">
                  <a:latin typeface="HSE Sans" panose="02000000000000000000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HSE Sans" panose="02000000000000000000" pitchFamily="2" charset="0"/>
                  </a:rPr>
                  <a:t>Средняя неопределенность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HSE Sans" panose="02000000000000000000" pitchFamily="2" charset="0"/>
                  </a:rPr>
                  <a:t>Сложный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11E56F-8809-D88E-326C-02BFA1333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823" y="1164935"/>
                <a:ext cx="2860078" cy="1631216"/>
              </a:xfrm>
              <a:prstGeom prst="rect">
                <a:avLst/>
              </a:prstGeom>
              <a:blipFill>
                <a:blip r:embed="rId5"/>
                <a:stretch>
                  <a:fillRect l="-1699" t="-1481" r="-1274" b="-5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2146DAA6-41A2-1A42-38FE-6015BE7BD02C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7752095" y="1980542"/>
            <a:ext cx="1313728" cy="907863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E1B6D-5CDF-6100-8709-6B4AB024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63BDFCA-F77D-3D04-7981-05E69F778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087264-9129-21C2-34E6-E0CD8664F7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F954DD-0E14-B359-8EE5-B64F3387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Энтропия-сложность текстов людей и ботов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F3A4CCF-CEDF-2EC9-32AF-82984FBB26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Временные ряды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C61306-20B4-88AA-33FB-55349FCA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06" y="2416727"/>
            <a:ext cx="11057971" cy="38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8E373-C377-9617-38D9-2139C503A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B59D5C7-DD78-F87A-C8FA-1375C6720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7731A-87E1-18BE-1D01-9185E3C0B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2338B4-90A9-2709-DBB3-5DB3E2E2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Обобщённая размерность странного аттрактора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E643A7-DD99-1AD0-21E3-900A361800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Временные ряды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4" descr="https://lh3.googleusercontent.com/UxMRCRl_n9ccLMUF5rXF3yjz6bg1hQctpWeDPptCIyCUFPenn1RLlukYWUbLPp9k_8JX-pccwFv3YCt3exPAyUlmXVjNAdYcCCgiCoBCjFDOKqQlBi5fkXGRbeH_Fh9oFnq5Vn2B9pi6CB0FWTmxjg=s2048">
            <a:extLst>
              <a:ext uri="{FF2B5EF4-FFF2-40B4-BE49-F238E27FC236}">
                <a16:creationId xmlns:a16="http://schemas.microsoft.com/office/drawing/2014/main" id="{2A19AF1E-A62E-6FF1-3D9E-00B03F14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9" y="2335696"/>
            <a:ext cx="5221667" cy="35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4.googleusercontent.com/BJTy8CoJw_aapyZZDEGL2tlqCoif2Ys2tw6DlX40SwuDXNUDu9bHffKZbwY7G5Im4d3zMY6rnpwT2Crh07xdkO2arSv6-58M4Gpt3yz04xxlgp4IgtURVbnVpPwo2c8D8-ZIvE4-Oeidx_ithQdqsw=s2048">
            <a:extLst>
              <a:ext uri="{FF2B5EF4-FFF2-40B4-BE49-F238E27FC236}">
                <a16:creationId xmlns:a16="http://schemas.microsoft.com/office/drawing/2014/main" id="{F7EA093E-4BB2-5409-23FF-FA849706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2" y="2335696"/>
            <a:ext cx="5720301" cy="359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07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28F73-9C71-5A12-7408-E444C355C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9F523A4-0760-52D1-42F0-2855D3641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2E7B5-87CF-7D21-D380-0D17FDECC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43AE2F4-C2C7-A9A1-9DD3-44B522A7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 3: Широкомасштабная структура естественного языка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4336CB-F55C-6268-7564-235061D5B7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117011" cy="3745092"/>
          </a:xfrm>
        </p:spPr>
        <p:txBody>
          <a:bodyPr numCol="1"/>
          <a:lstStyle/>
          <a:p>
            <a:r>
              <a:rPr lang="ru-RU" sz="2000" dirty="0"/>
              <a:t>Кластеризация векторов </a:t>
            </a:r>
            <a:r>
              <a:rPr lang="en-US" sz="2000" dirty="0"/>
              <a:t>n-</a:t>
            </a:r>
            <a:r>
              <a:rPr lang="ru-RU" sz="2000" dirty="0"/>
              <a:t>грамм текста</a:t>
            </a:r>
          </a:p>
          <a:p>
            <a:endParaRPr lang="ru-RU" sz="2000" dirty="0"/>
          </a:p>
          <a:p>
            <a:r>
              <a:rPr lang="ru-RU" sz="2000" dirty="0"/>
              <a:t>Кластеризация:</a:t>
            </a:r>
          </a:p>
          <a:p>
            <a:r>
              <a:rPr lang="ru-RU" sz="2000" dirty="0"/>
              <a:t>	У ботов кластеры </a:t>
            </a:r>
            <a:r>
              <a:rPr lang="ru-RU" sz="2000" b="1" dirty="0"/>
              <a:t>других размеров</a:t>
            </a:r>
          </a:p>
          <a:p>
            <a:r>
              <a:rPr lang="ru-RU" sz="2000" dirty="0"/>
              <a:t>	Есть области, </a:t>
            </a:r>
            <a:r>
              <a:rPr lang="ru-RU" sz="2000" b="1" dirty="0"/>
              <a:t>«посещаемые» только </a:t>
            </a:r>
            <a:r>
              <a:rPr lang="ru-RU" sz="2000" dirty="0"/>
              <a:t>	людьми или только ботам</a:t>
            </a:r>
          </a:p>
          <a:p>
            <a:r>
              <a:rPr lang="ru-RU" sz="2000" dirty="0"/>
              <a:t>Нечеткая кластеризация:</a:t>
            </a:r>
          </a:p>
          <a:p>
            <a:r>
              <a:rPr lang="ru-RU" sz="2000" dirty="0"/>
              <a:t>	У ботов </a:t>
            </a:r>
            <a:r>
              <a:rPr lang="ru-RU" sz="2000" b="1" dirty="0"/>
              <a:t>более нечеткие </a:t>
            </a:r>
            <a:r>
              <a:rPr lang="ru-RU" sz="2000" dirty="0"/>
              <a:t>кластеры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6A0F5DC-CA18-B3B4-1D61-E98A6B15E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Кластеризация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1D91CA-43A2-FAF0-306A-6C9D8534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3967"/>
            <a:ext cx="2380834" cy="3926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A72BFB-C020-2F1E-A40F-89B8DF91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926" y="2255364"/>
            <a:ext cx="2380834" cy="37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88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4406eab6b_0_131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dirty="0"/>
              <a:t>Визуализация широкомасштабная структура семантического пространства естественного языка </a:t>
            </a:r>
            <a:endParaRPr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DC95EA1-98C7-4093-86FA-DC21940082C3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5B6121-57AC-47A5-A13A-29D4EF8F8B65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2C0CDCB-FD37-4039-BEA2-4CF76F5BB0DB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Кластеризация</a:t>
            </a:r>
          </a:p>
        </p:txBody>
      </p:sp>
      <p:pic>
        <p:nvPicPr>
          <p:cNvPr id="3" name="Рисунок 2" descr="Изображение выглядит как снимок экрана, текст,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FA3B29A-EBEF-4EE8-5CDE-6058824BE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28" y="2211668"/>
            <a:ext cx="8670440" cy="4293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F7BDCA-7D5F-4E08-4D7C-95CD04CFDF3C}"/>
              </a:ext>
            </a:extLst>
          </p:cNvPr>
          <p:cNvSpPr txBox="1"/>
          <p:nvPr/>
        </p:nvSpPr>
        <p:spPr>
          <a:xfrm>
            <a:off x="10292441" y="4942942"/>
            <a:ext cx="1569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latin typeface="HSE Sans" panose="02000000000000000000" pitchFamily="2" charset="0"/>
              </a:rPr>
              <a:t>Русский язык, </a:t>
            </a:r>
            <a:r>
              <a:rPr lang="en-US" sz="1600" dirty="0">
                <a:latin typeface="HSE Sans" panose="02000000000000000000" pitchFamily="2" charset="0"/>
              </a:rPr>
              <a:t>CBOW</a:t>
            </a:r>
            <a:endParaRPr lang="ru-RU" sz="1600" dirty="0">
              <a:latin typeface="HSE Sans" panose="02000000000000000000" pitchFamily="2" charset="0"/>
            </a:endParaRPr>
          </a:p>
          <a:p>
            <a:pPr algn="l"/>
            <a:r>
              <a:rPr lang="en-US" sz="1600" dirty="0">
                <a:latin typeface="HSE Sans" panose="02000000000000000000" pitchFamily="2" charset="0"/>
              </a:rPr>
              <a:t>~</a:t>
            </a:r>
            <a:r>
              <a:rPr lang="ru-RU" sz="1600" dirty="0">
                <a:latin typeface="HSE Sans" panose="02000000000000000000" pitchFamily="2" charset="0"/>
              </a:rPr>
              <a:t>350 кластеров</a:t>
            </a:r>
          </a:p>
        </p:txBody>
      </p:sp>
    </p:spTree>
    <p:extLst>
      <p:ext uri="{BB962C8B-B14F-4D97-AF65-F5344CB8AC3E}">
        <p14:creationId xmlns:p14="http://schemas.microsoft.com/office/powerpoint/2010/main" val="2517314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>
          <a:extLst>
            <a:ext uri="{FF2B5EF4-FFF2-40B4-BE49-F238E27FC236}">
              <a16:creationId xmlns:a16="http://schemas.microsoft.com/office/drawing/2014/main" id="{B96C42DF-244D-6157-52C2-34C12EEFB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4406eab6b_0_131">
            <a:extLst>
              <a:ext uri="{FF2B5EF4-FFF2-40B4-BE49-F238E27FC236}">
                <a16:creationId xmlns:a16="http://schemas.microsoft.com/office/drawing/2014/main" id="{06293096-5C79-8C68-1E51-2133630AE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dirty="0"/>
              <a:t>Структуры семантических пространств людей и ботов</a:t>
            </a:r>
            <a:endParaRPr dirty="0"/>
          </a:p>
        </p:txBody>
      </p:sp>
      <p:pic>
        <p:nvPicPr>
          <p:cNvPr id="345" name="Google Shape;345;gf4406eab6b_0_131">
            <a:extLst>
              <a:ext uri="{FF2B5EF4-FFF2-40B4-BE49-F238E27FC236}">
                <a16:creationId xmlns:a16="http://schemas.microsoft.com/office/drawing/2014/main" id="{C25A9AD9-F7A1-456E-19BC-8D9042E96A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4878" y="1970226"/>
            <a:ext cx="5485800" cy="36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f4406eab6b_0_131">
            <a:extLst>
              <a:ext uri="{FF2B5EF4-FFF2-40B4-BE49-F238E27FC236}">
                <a16:creationId xmlns:a16="http://schemas.microsoft.com/office/drawing/2014/main" id="{FE826392-8C5B-2EDA-EEE6-21A277B707FE}"/>
              </a:ext>
            </a:extLst>
          </p:cNvPr>
          <p:cNvSpPr txBox="1"/>
          <p:nvPr/>
        </p:nvSpPr>
        <p:spPr>
          <a:xfrm>
            <a:off x="2380243" y="5636046"/>
            <a:ext cx="21578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0" i="0" u="none" strike="noStrike" cap="none" dirty="0">
                <a:solidFill>
                  <a:schemeClr val="dk1"/>
                </a:solidFill>
                <a:latin typeface="HSE Sans" panose="02000000000000000000"/>
                <a:ea typeface="Arial"/>
                <a:cs typeface="Arial"/>
                <a:sym typeface="Arial"/>
              </a:rPr>
              <a:t>Русский</a:t>
            </a:r>
            <a:r>
              <a:rPr lang="en-US" b="0" i="0" u="none" strike="noStrike" cap="none" dirty="0">
                <a:solidFill>
                  <a:schemeClr val="dk1"/>
                </a:solidFill>
                <a:latin typeface="HSE Sans" panose="02000000000000000000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>
                <a:solidFill>
                  <a:schemeClr val="dk1"/>
                </a:solidFill>
                <a:latin typeface="HSE Sans" panose="02000000000000000000"/>
                <a:ea typeface="Arial"/>
                <a:cs typeface="Arial"/>
                <a:sym typeface="Arial"/>
              </a:rPr>
              <a:t>язык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u="none" strike="noStrike" cap="none" dirty="0">
              <a:solidFill>
                <a:schemeClr val="dk1"/>
              </a:solidFill>
              <a:latin typeface="HSE Sans" panose="0200000000000000000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CBOW</a:t>
            </a:r>
            <a:endParaRPr b="0" i="0" u="none" strike="noStrike" cap="none" dirty="0">
              <a:solidFill>
                <a:schemeClr val="dk1"/>
              </a:solidFill>
              <a:latin typeface="HSE Sans" panose="02000000000000000000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f4406eab6b_0_131">
            <a:extLst>
              <a:ext uri="{FF2B5EF4-FFF2-40B4-BE49-F238E27FC236}">
                <a16:creationId xmlns:a16="http://schemas.microsoft.com/office/drawing/2014/main" id="{DF97606F-549A-4B47-7F49-FF71A9CADD8C}"/>
              </a:ext>
            </a:extLst>
          </p:cNvPr>
          <p:cNvSpPr txBox="1"/>
          <p:nvPr/>
        </p:nvSpPr>
        <p:spPr>
          <a:xfrm>
            <a:off x="8119371" y="5636046"/>
            <a:ext cx="18130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dirty="0">
                <a:sym typeface="Arial"/>
              </a:rPr>
              <a:t>Русский язык </a:t>
            </a:r>
            <a:endParaRPr dirty="0">
              <a:latin typeface="HSE Sans" panose="0200000000000000000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dirty="0">
                <a:sym typeface="Arial"/>
              </a:rPr>
              <a:t>SVD</a:t>
            </a:r>
            <a:endParaRPr dirty="0">
              <a:latin typeface="HSE Sans" panose="02000000000000000000"/>
              <a:sym typeface="Arial"/>
            </a:endParaRPr>
          </a:p>
        </p:txBody>
      </p:sp>
      <p:pic>
        <p:nvPicPr>
          <p:cNvPr id="348" name="Google Shape;348;gf4406eab6b_0_131">
            <a:extLst>
              <a:ext uri="{FF2B5EF4-FFF2-40B4-BE49-F238E27FC236}">
                <a16:creationId xmlns:a16="http://schemas.microsoft.com/office/drawing/2014/main" id="{7648B4AC-C284-2CA8-4A4F-D73D5B91F0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58" y="1970150"/>
            <a:ext cx="5485714" cy="36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f4406eab6b_0_131">
            <a:extLst>
              <a:ext uri="{FF2B5EF4-FFF2-40B4-BE49-F238E27FC236}">
                <a16:creationId xmlns:a16="http://schemas.microsoft.com/office/drawing/2014/main" id="{CAF97605-5ED7-49B3-A86E-8D70F9FB92B3}"/>
              </a:ext>
            </a:extLst>
          </p:cNvPr>
          <p:cNvSpPr/>
          <p:nvPr/>
        </p:nvSpPr>
        <p:spPr>
          <a:xfrm>
            <a:off x="1143700" y="3629025"/>
            <a:ext cx="680700" cy="531300"/>
          </a:xfrm>
          <a:prstGeom prst="ellipse">
            <a:avLst/>
          </a:prstGeom>
          <a:noFill/>
          <a:ln w="1143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f4406eab6b_0_131">
            <a:extLst>
              <a:ext uri="{FF2B5EF4-FFF2-40B4-BE49-F238E27FC236}">
                <a16:creationId xmlns:a16="http://schemas.microsoft.com/office/drawing/2014/main" id="{88A121A8-3ABF-0255-DE19-9F93023EC573}"/>
              </a:ext>
            </a:extLst>
          </p:cNvPr>
          <p:cNvSpPr/>
          <p:nvPr/>
        </p:nvSpPr>
        <p:spPr>
          <a:xfrm>
            <a:off x="6804750" y="3355250"/>
            <a:ext cx="816600" cy="646500"/>
          </a:xfrm>
          <a:prstGeom prst="ellipse">
            <a:avLst/>
          </a:prstGeom>
          <a:noFill/>
          <a:ln w="1143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f4406eab6b_0_131">
            <a:extLst>
              <a:ext uri="{FF2B5EF4-FFF2-40B4-BE49-F238E27FC236}">
                <a16:creationId xmlns:a16="http://schemas.microsoft.com/office/drawing/2014/main" id="{FDCF5FED-76BB-935E-E93E-3BB2612320F9}"/>
              </a:ext>
            </a:extLst>
          </p:cNvPr>
          <p:cNvSpPr/>
          <p:nvPr/>
        </p:nvSpPr>
        <p:spPr>
          <a:xfrm>
            <a:off x="3112900" y="2406550"/>
            <a:ext cx="680700" cy="531300"/>
          </a:xfrm>
          <a:prstGeom prst="ellipse">
            <a:avLst/>
          </a:prstGeom>
          <a:noFill/>
          <a:ln w="1143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f4406eab6b_0_131">
            <a:extLst>
              <a:ext uri="{FF2B5EF4-FFF2-40B4-BE49-F238E27FC236}">
                <a16:creationId xmlns:a16="http://schemas.microsoft.com/office/drawing/2014/main" id="{7FC08DC8-4F1B-1857-96B0-D6B30E11236F}"/>
              </a:ext>
            </a:extLst>
          </p:cNvPr>
          <p:cNvSpPr/>
          <p:nvPr/>
        </p:nvSpPr>
        <p:spPr>
          <a:xfrm>
            <a:off x="9932375" y="4359375"/>
            <a:ext cx="680700" cy="531300"/>
          </a:xfrm>
          <a:prstGeom prst="ellipse">
            <a:avLst/>
          </a:prstGeom>
          <a:noFill/>
          <a:ln w="1143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177E3D-75B3-EAB5-2919-F3478A6F5493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54D34D1-3502-105A-B715-E08AF3BC8AC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Язык как целое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74CC435-471C-A0C0-174E-FAB92793D9A8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Детекция ботов</a:t>
            </a:r>
          </a:p>
        </p:txBody>
      </p:sp>
    </p:spTree>
    <p:extLst>
      <p:ext uri="{BB962C8B-B14F-4D97-AF65-F5344CB8AC3E}">
        <p14:creationId xmlns:p14="http://schemas.microsoft.com/office/powerpoint/2010/main" val="1963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animBg="1"/>
      <p:bldP spid="353" grpId="0" animBg="1"/>
      <p:bldP spid="354" grpId="0" animBg="1"/>
      <p:bldP spid="3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4F9B0-FF21-0CA2-6B03-818767F83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1F15CE5-E793-7304-03DE-99FEDDC16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E948B-1D70-78E8-3AB0-E5C4A49E89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F2A7467-9D23-94BB-F25E-B5F17F2C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структуры семантического пространства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76F5CE-E255-CBA0-11DE-39FBAAF92C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9992" y="3492183"/>
            <a:ext cx="3597148" cy="2667317"/>
          </a:xfrm>
        </p:spPr>
        <p:txBody>
          <a:bodyPr numCol="1"/>
          <a:lstStyle/>
          <a:p>
            <a:r>
              <a:rPr lang="ru-RU" sz="2000" dirty="0"/>
              <a:t>Литература </a:t>
            </a:r>
            <a:r>
              <a:rPr lang="en-US" sz="2000" dirty="0"/>
              <a:t>vs GPT-2</a:t>
            </a:r>
          </a:p>
          <a:p>
            <a:r>
              <a:rPr lang="en-US" sz="2000" dirty="0"/>
              <a:t>4/8 </a:t>
            </a:r>
            <a:r>
              <a:rPr lang="ru-RU" sz="2000" dirty="0"/>
              <a:t>статистически значимых отличий</a:t>
            </a:r>
          </a:p>
          <a:p>
            <a:endParaRPr lang="ru-RU" sz="2000" dirty="0"/>
          </a:p>
          <a:p>
            <a:r>
              <a:rPr lang="ru-RU" sz="2000" dirty="0"/>
              <a:t>Русский зык</a:t>
            </a:r>
          </a:p>
          <a:p>
            <a:r>
              <a:rPr lang="en-US" sz="2000" dirty="0">
                <a:latin typeface="HSE Sans" panose="02000000000000000000"/>
              </a:rPr>
              <a:t>CBOW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72CCE8-0CF1-366E-0853-D048DF45B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Кластеризация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3FFD5E-9589-B277-7B14-44ABCC7B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48" y="1899921"/>
            <a:ext cx="7381750" cy="47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C083-DAE5-75A4-9631-7750CBCB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9E3A69B-318C-9043-6986-401E41179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1C2143-6CFD-4154-265F-44505DD2F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D8C6E1-4159-FF93-1874-702BB7AA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Боты (языковые модели)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A2125F-F816-668D-0848-532A1D255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3317162"/>
            <a:ext cx="11057971" cy="2999934"/>
          </a:xfrm>
        </p:spPr>
        <p:txBody>
          <a:bodyPr numCol="2"/>
          <a:lstStyle/>
          <a:p>
            <a:r>
              <a:rPr lang="ru-RU" sz="2000" dirty="0"/>
              <a:t>Опасности: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Недостоверная информация</a:t>
            </a:r>
            <a:r>
              <a:rPr lang="ru-RU" sz="2000" dirty="0"/>
              <a:t>, дезинформация</a:t>
            </a: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Негативное влияние на </a:t>
            </a:r>
            <a:r>
              <a:rPr lang="ru-RU" sz="2000" b="1" dirty="0"/>
              <a:t>развитие языковой личности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Образовательные </a:t>
            </a:r>
            <a:r>
              <a:rPr lang="ru-RU" sz="2000" dirty="0"/>
              <a:t>риски</a:t>
            </a:r>
          </a:p>
          <a:p>
            <a:endParaRPr lang="ru-RU" sz="2000" dirty="0"/>
          </a:p>
          <a:p>
            <a:r>
              <a:rPr lang="ru-RU" sz="2000" dirty="0"/>
              <a:t>Причины проблемы: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Тексты похожи на настоящие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(почти) любую тему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Много текстов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Быстро</a:t>
            </a:r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68C0DD3-A070-FA51-A814-5D052A724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8D881-DBFF-EF90-B103-A43E9AEB6B2A}"/>
              </a:ext>
            </a:extLst>
          </p:cNvPr>
          <p:cNvSpPr txBox="1"/>
          <p:nvPr/>
        </p:nvSpPr>
        <p:spPr>
          <a:xfrm>
            <a:off x="501115" y="2564443"/>
            <a:ext cx="10331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Бот</a:t>
            </a:r>
            <a:r>
              <a:rPr lang="ru-RU" sz="2000" dirty="0"/>
              <a:t> – технология искусственного интеллекта, позволяющая генерировать тексты</a:t>
            </a:r>
          </a:p>
        </p:txBody>
      </p:sp>
    </p:spTree>
    <p:extLst>
      <p:ext uri="{BB962C8B-B14F-4D97-AF65-F5344CB8AC3E}">
        <p14:creationId xmlns:p14="http://schemas.microsoft.com/office/powerpoint/2010/main" val="3236618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21CCE-9B93-CFD4-0296-2B9B903B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B0CB739-913E-ED96-3BD5-136CCA182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195064-E0F4-CE96-38D5-D4B434C04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2CF40B-6137-FF1B-2C3D-F3C9760E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47EF0C-A969-0627-0CD5-C130C62EF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6218489" cy="3745092"/>
          </a:xfrm>
        </p:spPr>
        <p:txBody>
          <a:bodyPr numCol="1"/>
          <a:lstStyle/>
          <a:p>
            <a:r>
              <a:rPr lang="ru-RU" sz="2000" dirty="0"/>
              <a:t>Напоминание: стандартные подходы используют </a:t>
            </a:r>
            <a:r>
              <a:rPr lang="ru-RU" sz="2000" b="1" dirty="0"/>
              <a:t>1 конкретного бота</a:t>
            </a:r>
          </a:p>
          <a:p>
            <a:r>
              <a:rPr lang="ru-RU" sz="2000" dirty="0"/>
              <a:t>Наш подход: модель обучается на одних ботах, тестируется – на других</a:t>
            </a:r>
          </a:p>
          <a:p>
            <a:endParaRPr lang="ru-RU" sz="2000" dirty="0"/>
          </a:p>
          <a:p>
            <a:r>
              <a:rPr lang="ru-RU" sz="2000" dirty="0"/>
              <a:t>Разные языки – заработают ли методы на разных языках?</a:t>
            </a:r>
          </a:p>
          <a:p>
            <a:r>
              <a:rPr lang="ru-RU" sz="2000" dirty="0"/>
              <a:t>Разные методы, эмбеддинги, модели – какая комбинация лучше всего?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974C7E2-EA8D-55D8-BF70-87B37DD0DA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3C88DDE-5FEB-E692-2A42-13F020D65E0E}"/>
              </a:ext>
            </a:extLst>
          </p:cNvPr>
          <p:cNvGrpSpPr/>
          <p:nvPr/>
        </p:nvGrpSpPr>
        <p:grpSpPr>
          <a:xfrm>
            <a:off x="6804386" y="2701619"/>
            <a:ext cx="4533776" cy="3469269"/>
            <a:chOff x="6240904" y="3267018"/>
            <a:chExt cx="3794890" cy="290387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1A0D4CF-1921-ADB2-B847-7B75C8EF0EE3}"/>
                </a:ext>
              </a:extLst>
            </p:cNvPr>
            <p:cNvSpPr/>
            <p:nvPr/>
          </p:nvSpPr>
          <p:spPr>
            <a:xfrm>
              <a:off x="6240904" y="5264043"/>
              <a:ext cx="1391920" cy="6146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1103EA1-FECF-DE8D-6E73-43C59CC2967C}"/>
                </a:ext>
              </a:extLst>
            </p:cNvPr>
            <p:cNvSpPr/>
            <p:nvPr/>
          </p:nvSpPr>
          <p:spPr>
            <a:xfrm>
              <a:off x="7836154" y="3267018"/>
              <a:ext cx="1391920" cy="6146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…</a:t>
              </a: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DB0724CA-331C-8C17-34A1-3C2A0235685D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 flipH="1">
              <a:off x="7731760" y="3881698"/>
              <a:ext cx="800354" cy="384764"/>
            </a:xfrm>
            <a:prstGeom prst="straightConnector1">
              <a:avLst/>
            </a:prstGeom>
            <a:ln>
              <a:solidFill>
                <a:srgbClr val="102D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6F2BA93-A257-316A-21CD-D03B47C18BC8}"/>
                </a:ext>
              </a:extLst>
            </p:cNvPr>
            <p:cNvSpPr/>
            <p:nvPr/>
          </p:nvSpPr>
          <p:spPr>
            <a:xfrm>
              <a:off x="7035800" y="4266462"/>
              <a:ext cx="1391920" cy="6146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…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41EB59A-6D57-C2D7-F906-258C0B95624B}"/>
                </a:ext>
              </a:extLst>
            </p:cNvPr>
            <p:cNvSpPr/>
            <p:nvPr/>
          </p:nvSpPr>
          <p:spPr>
            <a:xfrm>
              <a:off x="8643874" y="4266462"/>
              <a:ext cx="1391920" cy="6146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0882827D-AB93-834B-5203-C4E3D6CFB6BC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532114" y="3881698"/>
              <a:ext cx="807720" cy="384764"/>
            </a:xfrm>
            <a:prstGeom prst="straightConnector1">
              <a:avLst/>
            </a:prstGeom>
            <a:ln>
              <a:solidFill>
                <a:srgbClr val="102D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54F7C94-8957-7FC1-77BC-EA334A83B17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936864" y="4881142"/>
              <a:ext cx="794896" cy="382901"/>
            </a:xfrm>
            <a:prstGeom prst="straightConnector1">
              <a:avLst/>
            </a:prstGeom>
            <a:ln>
              <a:solidFill>
                <a:srgbClr val="102D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35F6C26-B4F9-1D3A-ECBD-F0FB32A0AB2B}"/>
                </a:ext>
              </a:extLst>
            </p:cNvPr>
            <p:cNvSpPr/>
            <p:nvPr/>
          </p:nvSpPr>
          <p:spPr>
            <a:xfrm>
              <a:off x="7836154" y="5258856"/>
              <a:ext cx="1391920" cy="6146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1025919F-08D5-7C23-E339-FEE4493CEFD6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7731760" y="4881142"/>
              <a:ext cx="800354" cy="377714"/>
            </a:xfrm>
            <a:prstGeom prst="straightConnector1">
              <a:avLst/>
            </a:prstGeom>
            <a:ln>
              <a:solidFill>
                <a:srgbClr val="102D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98E9627-1A9D-8845-75D0-22655F6E0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2553" y="5305318"/>
              <a:ext cx="448622" cy="57340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66C5A38-547D-6D36-E411-D3D3A492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5523" y="4274132"/>
              <a:ext cx="448622" cy="57340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611DBFE-92DE-4381-7AD7-39C22D54D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0834" y="5305318"/>
              <a:ext cx="362559" cy="865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481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6B3B6-8370-87EF-8A6E-E1471A96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A5D6435-EE8A-BB5F-B49D-F3E4DB1D1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98CB9A-C381-4A03-F062-B48099420E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CCA8D0-3F03-2916-D74F-D767639C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классификации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EF76D5-1EED-C63C-A80B-1B2B5438A5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Лучшие методы различны для разных языков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B5E6890-E91C-C8B1-74F8-A6A69081FF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550F34F-D99A-6B12-1428-8A4204F3D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40283"/>
              </p:ext>
            </p:extLst>
          </p:nvPr>
        </p:nvGraphicFramePr>
        <p:xfrm>
          <a:off x="6504623" y="1793004"/>
          <a:ext cx="286512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7751">
                  <a:extLst>
                    <a:ext uri="{9D8B030D-6E8A-4147-A177-3AD203B41FA5}">
                      <a16:colId xmlns:a16="http://schemas.microsoft.com/office/drawing/2014/main" val="1969245149"/>
                    </a:ext>
                  </a:extLst>
                </a:gridCol>
                <a:gridCol w="1377369">
                  <a:extLst>
                    <a:ext uri="{9D8B030D-6E8A-4147-A177-3AD203B41FA5}">
                      <a16:colId xmlns:a16="http://schemas.microsoft.com/office/drawing/2014/main" val="1852099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SE Sans" panose="02000000000000000000"/>
                        </a:rPr>
                        <a:t>F1 – </a:t>
                      </a:r>
                      <a:r>
                        <a:rPr lang="ru-RU" dirty="0"/>
                        <a:t>мера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39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7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Английский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65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Немецкий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5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Французский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09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Вьетнамский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7113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A215B65-FA67-B292-3C3D-BF89DE946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00058"/>
              </p:ext>
            </p:extLst>
          </p:nvPr>
        </p:nvGraphicFramePr>
        <p:xfrm>
          <a:off x="2719792" y="4506938"/>
          <a:ext cx="903001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9940">
                  <a:extLst>
                    <a:ext uri="{9D8B030D-6E8A-4147-A177-3AD203B41FA5}">
                      <a16:colId xmlns:a16="http://schemas.microsoft.com/office/drawing/2014/main" val="3650614871"/>
                    </a:ext>
                  </a:extLst>
                </a:gridCol>
                <a:gridCol w="1520015">
                  <a:extLst>
                    <a:ext uri="{9D8B030D-6E8A-4147-A177-3AD203B41FA5}">
                      <a16:colId xmlns:a16="http://schemas.microsoft.com/office/drawing/2014/main" val="2903200841"/>
                    </a:ext>
                  </a:extLst>
                </a:gridCol>
                <a:gridCol w="1520015">
                  <a:extLst>
                    <a:ext uri="{9D8B030D-6E8A-4147-A177-3AD203B41FA5}">
                      <a16:colId xmlns:a16="http://schemas.microsoft.com/office/drawing/2014/main" val="3092532401"/>
                    </a:ext>
                  </a:extLst>
                </a:gridCol>
                <a:gridCol w="1520015">
                  <a:extLst>
                    <a:ext uri="{9D8B030D-6E8A-4147-A177-3AD203B41FA5}">
                      <a16:colId xmlns:a16="http://schemas.microsoft.com/office/drawing/2014/main" val="2231078291"/>
                    </a:ext>
                  </a:extLst>
                </a:gridCol>
                <a:gridCol w="1520015">
                  <a:extLst>
                    <a:ext uri="{9D8B030D-6E8A-4147-A177-3AD203B41FA5}">
                      <a16:colId xmlns:a16="http://schemas.microsoft.com/office/drawing/2014/main" val="2834121254"/>
                    </a:ext>
                  </a:extLst>
                </a:gridCol>
                <a:gridCol w="1520015">
                  <a:extLst>
                    <a:ext uri="{9D8B030D-6E8A-4147-A177-3AD203B41FA5}">
                      <a16:colId xmlns:a16="http://schemas.microsoft.com/office/drawing/2014/main" val="538645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Русский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Английский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Немецкий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Французский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Вьетнамский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35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SVM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9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0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03389"/>
                  </a:ext>
                </a:extLst>
              </a:tr>
            </a:tbl>
          </a:graphicData>
        </a:graphic>
      </p:graphicFrame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5FE0F995-3A81-9B2E-9A63-9C46455A6FA5}"/>
              </a:ext>
            </a:extLst>
          </p:cNvPr>
          <p:cNvSpPr/>
          <p:nvPr/>
        </p:nvSpPr>
        <p:spPr>
          <a:xfrm flipH="1">
            <a:off x="1869937" y="4866949"/>
            <a:ext cx="849855" cy="10865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B0D3F3-4E30-126C-95AC-261F79306B71}"/>
              </a:ext>
            </a:extLst>
          </p:cNvPr>
          <p:cNvSpPr txBox="1"/>
          <p:nvPr/>
        </p:nvSpPr>
        <p:spPr>
          <a:xfrm>
            <a:off x="254001" y="4948545"/>
            <a:ext cx="185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Разные модели</a:t>
            </a:r>
          </a:p>
          <a:p>
            <a:pPr algn="l"/>
            <a:r>
              <a:rPr lang="ru-RU" dirty="0">
                <a:latin typeface="HSE Sans" panose="02000000000000000000" pitchFamily="2" charset="0"/>
              </a:rPr>
              <a:t>Машинного обучения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8FC2A-7642-AB75-64D7-F2B4290CE8B0}"/>
              </a:ext>
            </a:extLst>
          </p:cNvPr>
          <p:cNvSpPr txBox="1"/>
          <p:nvPr/>
        </p:nvSpPr>
        <p:spPr>
          <a:xfrm>
            <a:off x="8747760" y="1403054"/>
            <a:ext cx="230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Лучшие результаты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F3917-C5D0-A764-40AE-CDADDC7397CC}"/>
              </a:ext>
            </a:extLst>
          </p:cNvPr>
          <p:cNvSpPr txBox="1"/>
          <p:nvPr/>
        </p:nvSpPr>
        <p:spPr>
          <a:xfrm>
            <a:off x="3650933" y="6083714"/>
            <a:ext cx="747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Модели на основе широкомасштабной структуры и энтропии-сложности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630069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00DF-56CC-4CBE-9E01-BED1F5E7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выводы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9EEF-539F-448A-9893-695BED0CA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sz="2400" dirty="0"/>
              <a:t>Боты – </a:t>
            </a:r>
            <a:r>
              <a:rPr lang="ru-RU" sz="2400" b="1" dirty="0"/>
              <a:t>технологии ИИ, генерирующие текст</a:t>
            </a:r>
            <a:r>
              <a:rPr lang="ru-RU" sz="2400" dirty="0"/>
              <a:t>, они могут вводить в заблуждение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sz="2400" dirty="0"/>
              <a:t>Язык — это </a:t>
            </a:r>
            <a:r>
              <a:rPr lang="ru-RU" sz="2400" b="1" dirty="0"/>
              <a:t>самоорганизующаяся критическая система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sz="2400" b="1" dirty="0"/>
              <a:t>Широкомасштабные структуры семантических пространств </a:t>
            </a:r>
            <a:r>
              <a:rPr lang="ru-RU" sz="2400" dirty="0"/>
              <a:t>текстов людей и ботов различны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ru-RU" sz="2400" dirty="0"/>
              <a:t>Существуют </a:t>
            </a:r>
            <a:r>
              <a:rPr lang="ru-RU" sz="2400" b="1" dirty="0"/>
              <a:t>области семантического пространства</a:t>
            </a:r>
            <a:r>
              <a:rPr lang="ru-RU" sz="2400" dirty="0"/>
              <a:t>, “посещаемые” только ботами или только людьми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ru-RU" sz="2400" dirty="0"/>
              <a:t>На основе методов возможно выделить характеристики, которые возможно использовать для </a:t>
            </a:r>
            <a:r>
              <a:rPr lang="ru-RU" sz="2400" b="1" dirty="0"/>
              <a:t>детекции различных ботов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FD661-2907-4355-AAC8-8CEA40EE5F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7B5E4E-32AC-4725-91AE-54625B80F2CE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30B0370-B826-4716-B1A3-563609595E52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Язык как целое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96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C40B6-1E0D-378C-21FC-FE8571234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0C8ABEB-83EE-84A6-B863-217A08898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C2964-1D0A-5C9D-D224-58C595374C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F640204-E39F-C308-F71A-922F6B6B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444766-B52C-6406-1452-C2A332A899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Vasilii A. Gromov, Quynh Nhu Dang, Alexandra S. Kogan, Assel </a:t>
            </a:r>
            <a:r>
              <a:rPr lang="en-US" sz="1200" dirty="0" err="1"/>
              <a:t>Yerbolova</a:t>
            </a:r>
            <a:r>
              <a:rPr lang="en-US" sz="1200" dirty="0"/>
              <a:t> Spot the Bot: the Inverse Problems of NLP // </a:t>
            </a:r>
            <a:r>
              <a:rPr lang="en-US" sz="1200" dirty="0" err="1"/>
              <a:t>PeerJ</a:t>
            </a:r>
            <a:r>
              <a:rPr lang="en-US" sz="1200" dirty="0"/>
              <a:t> Computer Science. 2024. Vol. 10. Article e255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Gromov V., Kogan A. Spot the Bot: Coarse-Grained Partition of Semantic Paths for Bots and Humans , in : 10th International Conference, </a:t>
            </a:r>
            <a:r>
              <a:rPr lang="en-US" sz="1200" dirty="0" err="1"/>
              <a:t>PReMI</a:t>
            </a:r>
            <a:r>
              <a:rPr lang="en-US" sz="1200" dirty="0"/>
              <a:t> 2023, Kolkata, India, December 12–15, 2023, Proceedings. Pattern Recognition and Machine Intelligence. LNCS, volume 14301. / Ed. by P. Maji, T. Huang, N. Pal, S. Chaudhury, R. De. Cham: Springer, 2023. </a:t>
            </a:r>
            <a:r>
              <a:rPr lang="en-US" sz="1200" dirty="0" err="1"/>
              <a:t>doi</a:t>
            </a:r>
            <a:r>
              <a:rPr lang="en-US" sz="1200" dirty="0"/>
              <a:t> P. 348–355.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Gromov V., Dang Q. N. Spot the Bot: Distinguishing Human-Written and Bot-Generated Texts Using Clustering and Information Theory Techniques , in : 10th International Conference, </a:t>
            </a:r>
            <a:r>
              <a:rPr lang="en-US" sz="1200" dirty="0" err="1"/>
              <a:t>PReMI</a:t>
            </a:r>
            <a:r>
              <a:rPr lang="en-US" sz="1200" dirty="0"/>
              <a:t> 2023, Kolkata, India, December 12–15, 2023, Proceedings. Pattern Recognition and Machine Intelligence. LNCS, volume 14301. / Ed. by P. Maji, T. Huang, N. Pal, S. Chaudhury, R. De. Cham: Springer, 2023. </a:t>
            </a:r>
            <a:r>
              <a:rPr lang="en-US" sz="1200" dirty="0" err="1"/>
              <a:t>doi</a:t>
            </a:r>
            <a:r>
              <a:rPr lang="en-US" sz="1200" dirty="0"/>
              <a:t> Ch. 3. P. 20–27.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Vasilii A. Gromov, Dang Q. N. Semantic and sentiment trajectories of literary masterpieces // Chaos, Solitons and Fractals. 2023. Vol. 175. No. 1. Article 113934.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Vasilii A. Gromov, Dang Q. N., Asel S. </a:t>
            </a:r>
            <a:r>
              <a:rPr lang="en-US" sz="1200" dirty="0" err="1"/>
              <a:t>Erbolova</a:t>
            </a:r>
            <a:r>
              <a:rPr lang="en-US" sz="1200" dirty="0"/>
              <a:t> A Language and Its Holes: The First-Order Homology of the Large-Scale Geometrical Structure of a Natural Language // Complexity. 2025. Vol. 2025. No. 1. Article 9659172.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Vasilii A. Gromov, Nikita S. Borodin, Asel S. </a:t>
            </a:r>
            <a:r>
              <a:rPr lang="en-US" sz="1200" dirty="0" err="1"/>
              <a:t>Yerbolova</a:t>
            </a:r>
            <a:r>
              <a:rPr lang="en-US" sz="1200" dirty="0"/>
              <a:t> A Language and Its Dimensions: Intrinsic Dimensions of Language Fractal Structures / Trans. ed. by H. Sayama. // Complexity. 2024. Vol. 2024. No. 1. Article 8863360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Kuznetsov S., Gromov V., Borodin N., </a:t>
            </a:r>
            <a:r>
              <a:rPr lang="en-US" sz="1200" dirty="0" err="1"/>
              <a:t>Divavin</a:t>
            </a:r>
            <a:r>
              <a:rPr lang="en-US" sz="1200" dirty="0"/>
              <a:t> A. Formal Concept Analysis for Evaluating Intrinsic Dimension of a Natural Language // Lecture Notes in Computer Science. 2023. P. 331–339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Gromov V., </a:t>
            </a:r>
            <a:r>
              <a:rPr lang="en-US" sz="1200" dirty="0" err="1"/>
              <a:t>Migrina</a:t>
            </a:r>
            <a:r>
              <a:rPr lang="en-US" sz="1200" dirty="0"/>
              <a:t> A. A Language as a Self-Organized Critical System // Complexity. 2017. Vol. 2017. No. Article ID 9212538. P. 1–7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F76B56B-1C2E-291B-3653-FDFFB874EB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2191263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828E-A305-F683-F6E4-C27652094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CCC4D90-4C39-4E49-D941-EDBBC55B7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1C426-44DF-FA80-2BC8-F90D26438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55514C-1421-2282-B470-59B36566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7CF1F2-D317-A7EE-BE79-FE28BFAC8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GigaChat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YandexGPT</a:t>
            </a:r>
            <a:r>
              <a:rPr lang="en-US" sz="2000" dirty="0"/>
              <a:t> / </a:t>
            </a:r>
            <a:r>
              <a:rPr lang="ru-RU" sz="2000" dirty="0"/>
              <a:t>Алиса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ChatGPT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DeepSeek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LaMDA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Copilot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Gemini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LLama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Mistral</a:t>
            </a:r>
            <a:r>
              <a:rPr lang="ru-RU" sz="2000" dirty="0"/>
              <a:t> </a:t>
            </a:r>
            <a:r>
              <a:rPr lang="en-US" sz="2000" dirty="0"/>
              <a:t>AI</a:t>
            </a:r>
            <a:endParaRPr lang="ru-RU" sz="2000" dirty="0"/>
          </a:p>
          <a:p>
            <a:endParaRPr lang="en-US" sz="2000" dirty="0"/>
          </a:p>
          <a:p>
            <a:r>
              <a:rPr lang="en-US" sz="2000" dirty="0"/>
              <a:t>To Be Continued</a:t>
            </a:r>
            <a:r>
              <a:rPr lang="ru-RU" sz="2000" dirty="0"/>
              <a:t>…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C5A85F1-2F9D-926D-BC7C-D8D4053200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</p:txBody>
      </p:sp>
    </p:spTree>
    <p:extLst>
      <p:ext uri="{BB962C8B-B14F-4D97-AF65-F5344CB8AC3E}">
        <p14:creationId xmlns:p14="http://schemas.microsoft.com/office/powerpoint/2010/main" val="215337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0335B-B45E-6D32-607B-A7264357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A053D51-ADB6-FC29-1222-06506D872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7813F-024F-3F63-44DD-FA578F2C73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92DDD5-E90D-1863-AC3D-F8E42A9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Стандартные признаки недобросовестного использования ботов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F6BAFA-7955-6BB3-E0E1-7766355285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7837341" cy="374509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«Галлюцинации» - Ложные факты, бессмысленные фразы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Ссылки на несуществующую литературу или авторов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Отсутствие логики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Обилие очевидной информации, общих фактов, обтекаемых фраз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Повторяющиеся шаблонные слова, фразы, предложения, аргументы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Использование в части текста слов/оборотов/терминов, не используемых в других частях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1010C17-E0DF-D44C-8ECB-115AD507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E360321-FF5B-CC6B-EA78-17B10950786B}"/>
              </a:ext>
            </a:extLst>
          </p:cNvPr>
          <p:cNvSpPr/>
          <p:nvPr/>
        </p:nvSpPr>
        <p:spPr>
          <a:xfrm>
            <a:off x="7272169" y="2140772"/>
            <a:ext cx="849855" cy="10865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C8A56-F5B9-0BBA-DDC0-35CF2E26F849}"/>
              </a:ext>
            </a:extLst>
          </p:cNvPr>
          <p:cNvSpPr txBox="1"/>
          <p:nvPr/>
        </p:nvSpPr>
        <p:spPr>
          <a:xfrm>
            <a:off x="8122024" y="2483978"/>
            <a:ext cx="280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Усиленно исправляются</a:t>
            </a: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4CA65179-E645-2FF7-0A97-AE3EA9CB1E71}"/>
              </a:ext>
            </a:extLst>
          </p:cNvPr>
          <p:cNvSpPr/>
          <p:nvPr/>
        </p:nvSpPr>
        <p:spPr>
          <a:xfrm>
            <a:off x="8329992" y="3732904"/>
            <a:ext cx="849855" cy="202019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8F6FF-FBD0-8F4B-28F3-086DF206E3A4}"/>
              </a:ext>
            </a:extLst>
          </p:cNvPr>
          <p:cNvSpPr txBox="1"/>
          <p:nvPr/>
        </p:nvSpPr>
        <p:spPr>
          <a:xfrm>
            <a:off x="9261661" y="4542945"/>
            <a:ext cx="238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Типичный студент??</a:t>
            </a:r>
          </a:p>
        </p:txBody>
      </p:sp>
    </p:spTree>
    <p:extLst>
      <p:ext uri="{BB962C8B-B14F-4D97-AF65-F5344CB8AC3E}">
        <p14:creationId xmlns:p14="http://schemas.microsoft.com/office/powerpoint/2010/main" val="154106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01DF-86D7-CB62-3F69-150F55D7D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B5054E9-C484-07F4-897B-69A300C7E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D5BA1D-738E-4EC7-C2C5-C49C91A599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295DE9-C771-1A2B-0850-14717B92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Эксперимент: спросили признаки у бота(</a:t>
            </a:r>
            <a:r>
              <a:rPr lang="en-US" dirty="0"/>
              <a:t>Claude</a:t>
            </a:r>
            <a:r>
              <a:rPr lang="ru-RU" dirty="0"/>
              <a:t>)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45170F-5534-A84F-DCFC-DCB3B3322A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3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FF00FF"/>
                </a:highlight>
              </a:rPr>
              <a:t>Неестественно</a:t>
            </a:r>
            <a:r>
              <a:rPr lang="ru-RU" sz="1200" dirty="0"/>
              <a:t> стабильный тон на протяжении всего текста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Отсутствие подлинного </a:t>
            </a:r>
            <a:r>
              <a:rPr lang="ru-RU" sz="1200" dirty="0">
                <a:highlight>
                  <a:srgbClr val="00FF00"/>
                </a:highlight>
              </a:rPr>
              <a:t>личного опыта или эмоций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Излишне формальный язык даже при обсуждении повседневных тем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Повторяющиеся фразы и конструкции предложений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00FFFF"/>
                </a:highlight>
              </a:rPr>
              <a:t>Странный</a:t>
            </a:r>
            <a:r>
              <a:rPr lang="ru-RU" sz="1200" dirty="0"/>
              <a:t> выбор слов или формулировок, которые кажутся немного неуместными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Очень однородная длина абзацев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Формульная структура (введение, тезисы, заключение)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FFFF00"/>
                </a:highlight>
              </a:rPr>
              <a:t>Чрезмерно сбалансированная аргументация без нюансированных позиций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Избыточное использование слов-связок и переходных фраз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FFFF00"/>
                </a:highlight>
              </a:rPr>
              <a:t>Общие, безопасные утверждения без уникальных идей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FFFF00"/>
                </a:highlight>
              </a:rPr>
              <a:t>Уклонение от выражения четких позиций по спорным вопросам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Фактическая информация, которая широка, но лишена глубины или конкретики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Энциклопедические знания</a:t>
            </a:r>
            <a:r>
              <a:rPr lang="ru-RU" sz="1200" dirty="0">
                <a:highlight>
                  <a:srgbClr val="00FF00"/>
                </a:highlight>
              </a:rPr>
              <a:t> без личной перспективы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Возможные логические несоответствия при работе со сложными темами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Самопротиворечия в длинных текстах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"Галлюцинации" (выдуманные, но правдоподобные факты)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Трудности с временной последовательностью (путаница во временных отсылках)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FF00FF"/>
                </a:highlight>
              </a:rPr>
              <a:t>Неестественное</a:t>
            </a:r>
            <a:r>
              <a:rPr lang="ru-RU" sz="1200" dirty="0"/>
              <a:t> использование идиом или культурных отсылок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00FFFF"/>
                </a:highlight>
              </a:rPr>
              <a:t>Странные</a:t>
            </a:r>
            <a:r>
              <a:rPr lang="ru-RU" sz="1200" dirty="0"/>
              <a:t> грамматические конструкции, которые кажутся правильными, но звучат </a:t>
            </a:r>
            <a:r>
              <a:rPr lang="ru-RU" sz="1200" dirty="0">
                <a:highlight>
                  <a:srgbClr val="FF00FF"/>
                </a:highlight>
              </a:rPr>
              <a:t>неестественно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Частое использование неопределенных фраз ("можно утверждать", "некоторые могут сказать")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532A86C-4062-7727-DBE7-C6025BDB8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</p:txBody>
      </p:sp>
    </p:spTree>
    <p:extLst>
      <p:ext uri="{BB962C8B-B14F-4D97-AF65-F5344CB8AC3E}">
        <p14:creationId xmlns:p14="http://schemas.microsoft.com/office/powerpoint/2010/main" val="52742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52AF-D757-3912-2CC0-F45ED543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CD52509-C347-2C6C-114B-A9A9122E8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68B762-2C98-7C71-AE61-562437DE92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7063F2-D844-E835-AC7F-9D470A12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Галлюцинации – неправильные факты / ответы, несоответствующие запросу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B354085-01EA-191D-5378-AB598DEF8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9FB14-C89E-B331-BB1F-2D6EC7134175}"/>
              </a:ext>
            </a:extLst>
          </p:cNvPr>
          <p:cNvSpPr txBox="1"/>
          <p:nvPr/>
        </p:nvSpPr>
        <p:spPr>
          <a:xfrm>
            <a:off x="412060" y="2002561"/>
            <a:ext cx="60942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TransD</a:t>
            </a:r>
            <a:r>
              <a:rPr lang="ru-RU" b="1" dirty="0"/>
              <a:t> (Translation </a:t>
            </a:r>
            <a:r>
              <a:rPr lang="ru-RU" b="1" dirty="0" err="1"/>
              <a:t>with</a:t>
            </a:r>
            <a:r>
              <a:rPr lang="ru-RU" b="1" dirty="0"/>
              <a:t> </a:t>
            </a:r>
            <a:r>
              <a:rPr lang="ru-RU" b="1" dirty="0" err="1"/>
              <a:t>Discriminative</a:t>
            </a:r>
            <a:r>
              <a:rPr lang="ru-RU" b="1" dirty="0"/>
              <a:t> </a:t>
            </a:r>
            <a:r>
              <a:rPr lang="ru-RU" b="1" dirty="0" err="1"/>
              <a:t>Models</a:t>
            </a:r>
            <a:r>
              <a:rPr lang="ru-RU" b="1" dirty="0"/>
              <a:t>)</a:t>
            </a:r>
            <a:endParaRPr lang="ru-RU" dirty="0"/>
          </a:p>
          <a:p>
            <a:r>
              <a:rPr lang="ru-RU" dirty="0" err="1"/>
              <a:t>TransD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a </a:t>
            </a:r>
            <a:r>
              <a:rPr lang="ru-RU" dirty="0" err="1"/>
              <a:t>machine</a:t>
            </a:r>
            <a:r>
              <a:rPr lang="ru-RU" dirty="0"/>
              <a:t> </a:t>
            </a:r>
            <a:r>
              <a:rPr lang="ru-RU" dirty="0" err="1"/>
              <a:t>translation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</a:t>
            </a:r>
            <a:r>
              <a:rPr lang="ru-RU" dirty="0" err="1"/>
              <a:t>improves</a:t>
            </a:r>
            <a:r>
              <a:rPr lang="ru-RU" dirty="0"/>
              <a:t> </a:t>
            </a:r>
            <a:r>
              <a:rPr lang="ru-RU" dirty="0" err="1"/>
              <a:t>semantic</a:t>
            </a:r>
            <a:r>
              <a:rPr lang="ru-RU" dirty="0"/>
              <a:t> </a:t>
            </a:r>
            <a:r>
              <a:rPr lang="ru-RU" dirty="0" err="1"/>
              <a:t>accuracy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addressing</a:t>
            </a:r>
            <a:r>
              <a:rPr lang="ru-RU" dirty="0"/>
              <a:t> the </a:t>
            </a:r>
            <a:r>
              <a:rPr lang="ru-RU" dirty="0" err="1"/>
              <a:t>challenges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trans</a:t>
            </a:r>
            <a:r>
              <a:rPr lang="ru-RU" dirty="0"/>
              <a:t>-</a:t>
            </a:r>
          </a:p>
          <a:p>
            <a:r>
              <a:rPr lang="ru-RU" dirty="0" err="1"/>
              <a:t>lating</a:t>
            </a:r>
            <a:r>
              <a:rPr lang="ru-RU" dirty="0"/>
              <a:t> </a:t>
            </a:r>
            <a:r>
              <a:rPr lang="ru-RU" dirty="0" err="1"/>
              <a:t>context-dependent</a:t>
            </a:r>
            <a:r>
              <a:rPr lang="ru-RU" dirty="0"/>
              <a:t> </a:t>
            </a:r>
            <a:r>
              <a:rPr lang="ru-RU" dirty="0" err="1"/>
              <a:t>phrases</a:t>
            </a:r>
            <a:r>
              <a:rPr lang="ru-RU" dirty="0"/>
              <a:t>. </a:t>
            </a:r>
            <a:r>
              <a:rPr lang="ru-RU" dirty="0" err="1"/>
              <a:t>Traditional</a:t>
            </a:r>
            <a:r>
              <a:rPr lang="ru-RU" dirty="0"/>
              <a:t> </a:t>
            </a:r>
            <a:r>
              <a:rPr lang="ru-RU" dirty="0" err="1"/>
              <a:t>neural</a:t>
            </a:r>
            <a:r>
              <a:rPr lang="ru-RU" dirty="0"/>
              <a:t> </a:t>
            </a:r>
            <a:r>
              <a:rPr lang="ru-RU" dirty="0" err="1"/>
              <a:t>machine</a:t>
            </a:r>
            <a:r>
              <a:rPr lang="ru-RU" dirty="0"/>
              <a:t> </a:t>
            </a:r>
            <a:r>
              <a:rPr lang="ru-RU" dirty="0" err="1"/>
              <a:t>translation</a:t>
            </a:r>
            <a:r>
              <a:rPr lang="ru-RU" dirty="0"/>
              <a:t> (NMT) </a:t>
            </a:r>
            <a:r>
              <a:rPr lang="ru-RU" dirty="0" err="1"/>
              <a:t>models</a:t>
            </a:r>
            <a:r>
              <a:rPr lang="ru-RU" dirty="0"/>
              <a:t>, </a:t>
            </a:r>
            <a:r>
              <a:rPr lang="ru-RU" dirty="0" err="1"/>
              <a:t>like</a:t>
            </a:r>
            <a:r>
              <a:rPr lang="ru-RU" dirty="0"/>
              <a:t> Seq2Seq, </a:t>
            </a:r>
            <a:r>
              <a:rPr lang="ru-RU" dirty="0" err="1"/>
              <a:t>often</a:t>
            </a:r>
            <a:endParaRPr lang="ru-RU" dirty="0"/>
          </a:p>
          <a:p>
            <a:r>
              <a:rPr lang="ru-RU" dirty="0" err="1"/>
              <a:t>struggle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complex</a:t>
            </a:r>
            <a:r>
              <a:rPr lang="ru-RU" dirty="0"/>
              <a:t>, </a:t>
            </a:r>
            <a:r>
              <a:rPr lang="ru-RU" dirty="0" err="1"/>
              <a:t>ambiguous</a:t>
            </a:r>
            <a:r>
              <a:rPr lang="ru-RU" dirty="0"/>
              <a:t> </a:t>
            </a:r>
            <a:r>
              <a:rPr lang="ru-RU" dirty="0" err="1"/>
              <a:t>sentences</a:t>
            </a:r>
            <a:r>
              <a:rPr lang="ru-RU" dirty="0"/>
              <a:t>, </a:t>
            </a:r>
            <a:r>
              <a:rPr lang="ru-RU" dirty="0" err="1"/>
              <a:t>leading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poor</a:t>
            </a:r>
            <a:r>
              <a:rPr lang="ru-RU" dirty="0"/>
              <a:t> </a:t>
            </a:r>
            <a:r>
              <a:rPr lang="ru-RU" dirty="0" err="1"/>
              <a:t>translations</a:t>
            </a:r>
            <a:r>
              <a:rPr lang="ru-RU" dirty="0"/>
              <a:t>. </a:t>
            </a:r>
            <a:r>
              <a:rPr lang="ru-RU" dirty="0" err="1"/>
              <a:t>TransD</a:t>
            </a:r>
            <a:r>
              <a:rPr lang="ru-RU" dirty="0"/>
              <a:t> </a:t>
            </a:r>
            <a:r>
              <a:rPr lang="ru-RU" dirty="0" err="1"/>
              <a:t>uses</a:t>
            </a:r>
            <a:r>
              <a:rPr lang="ru-RU" dirty="0"/>
              <a:t> </a:t>
            </a:r>
            <a:r>
              <a:rPr lang="ru-RU" dirty="0" err="1"/>
              <a:t>discriminative</a:t>
            </a:r>
            <a:r>
              <a:rPr lang="ru-RU" dirty="0"/>
              <a:t> </a:t>
            </a:r>
            <a:r>
              <a:rPr lang="ru-RU" dirty="0" err="1"/>
              <a:t>models</a:t>
            </a:r>
            <a:endParaRPr lang="ru-RU" dirty="0"/>
          </a:p>
          <a:p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enhance</a:t>
            </a:r>
            <a:r>
              <a:rPr lang="ru-RU" dirty="0"/>
              <a:t> </a:t>
            </a:r>
            <a:r>
              <a:rPr lang="ru-RU" dirty="0" err="1"/>
              <a:t>translations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considering</a:t>
            </a:r>
            <a:r>
              <a:rPr lang="ru-RU" dirty="0"/>
              <a:t> the </a:t>
            </a:r>
            <a:r>
              <a:rPr lang="ru-RU" dirty="0" err="1"/>
              <a:t>relationships</a:t>
            </a:r>
            <a:r>
              <a:rPr lang="ru-RU" dirty="0"/>
              <a:t> </a:t>
            </a:r>
            <a:r>
              <a:rPr lang="ru-RU" dirty="0" err="1"/>
              <a:t>between</a:t>
            </a:r>
            <a:r>
              <a:rPr lang="ru-RU" dirty="0"/>
              <a:t> </a:t>
            </a:r>
            <a:r>
              <a:rPr lang="ru-RU" dirty="0" err="1"/>
              <a:t>words</a:t>
            </a:r>
            <a:r>
              <a:rPr lang="ru-RU" dirty="0"/>
              <a:t>, </a:t>
            </a:r>
            <a:r>
              <a:rPr lang="ru-RU" dirty="0" err="1"/>
              <a:t>making</a:t>
            </a:r>
            <a:r>
              <a:rPr lang="ru-RU" dirty="0"/>
              <a:t>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particularly</a:t>
            </a:r>
            <a:r>
              <a:rPr lang="ru-RU" dirty="0"/>
              <a:t> </a:t>
            </a:r>
            <a:r>
              <a:rPr lang="ru-RU" dirty="0" err="1"/>
              <a:t>effective</a:t>
            </a:r>
            <a:r>
              <a:rPr lang="ru-RU" dirty="0"/>
              <a:t> </a:t>
            </a:r>
            <a:r>
              <a:rPr lang="ru-RU" dirty="0" err="1"/>
              <a:t>for</a:t>
            </a:r>
            <a:endParaRPr lang="ru-RU" dirty="0"/>
          </a:p>
          <a:p>
            <a:r>
              <a:rPr lang="ru-RU" dirty="0" err="1"/>
              <a:t>context-rich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polysemous</a:t>
            </a:r>
            <a:r>
              <a:rPr lang="ru-RU" dirty="0"/>
              <a:t> </a:t>
            </a:r>
            <a:r>
              <a:rPr lang="ru-RU" dirty="0" err="1"/>
              <a:t>phrases</a:t>
            </a:r>
            <a:r>
              <a:rPr lang="ru-RU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CD206-97F9-2148-B511-34332896A96D}"/>
              </a:ext>
            </a:extLst>
          </p:cNvPr>
          <p:cNvSpPr txBox="1"/>
          <p:nvPr/>
        </p:nvSpPr>
        <p:spPr>
          <a:xfrm>
            <a:off x="6027956" y="4265492"/>
            <a:ext cx="60942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TransD</a:t>
            </a:r>
            <a:r>
              <a:rPr lang="ru-RU" b="1" dirty="0"/>
              <a:t> (</a:t>
            </a:r>
            <a:r>
              <a:rPr lang="ru-RU" b="1" dirty="0" err="1"/>
              <a:t>Transformer-based</a:t>
            </a:r>
            <a:r>
              <a:rPr lang="ru-RU" b="1" dirty="0"/>
              <a:t> </a:t>
            </a:r>
            <a:r>
              <a:rPr lang="ru-RU" b="1" dirty="0" err="1"/>
              <a:t>Differentiable</a:t>
            </a:r>
            <a:r>
              <a:rPr lang="ru-RU" b="1" dirty="0"/>
              <a:t> </a:t>
            </a:r>
            <a:r>
              <a:rPr lang="ru-RU" b="1" dirty="0" err="1"/>
              <a:t>Neural</a:t>
            </a:r>
            <a:r>
              <a:rPr lang="ru-RU" b="1" dirty="0"/>
              <a:t> Computer) </a:t>
            </a:r>
            <a:r>
              <a:rPr lang="ru-RU" dirty="0"/>
              <a:t>– </a:t>
            </a:r>
            <a:r>
              <a:rPr lang="ru-RU" dirty="0" err="1"/>
              <a:t>model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</a:t>
            </a:r>
            <a:r>
              <a:rPr lang="ru-RU" dirty="0" err="1"/>
              <a:t>combines</a:t>
            </a:r>
            <a:r>
              <a:rPr lang="ru-RU" dirty="0"/>
              <a:t> the </a:t>
            </a:r>
            <a:r>
              <a:rPr lang="ru-RU" dirty="0" err="1"/>
              <a:t>strengths</a:t>
            </a:r>
            <a:r>
              <a:rPr lang="ru-RU" dirty="0"/>
              <a:t> </a:t>
            </a:r>
            <a:r>
              <a:rPr lang="ru-RU" dirty="0" err="1"/>
              <a:t>of</a:t>
            </a:r>
            <a:endParaRPr lang="ru-RU" dirty="0"/>
          </a:p>
          <a:p>
            <a:r>
              <a:rPr lang="ru-RU" dirty="0" err="1"/>
              <a:t>Transformers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Neural</a:t>
            </a:r>
            <a:r>
              <a:rPr lang="ru-RU" dirty="0"/>
              <a:t> </a:t>
            </a:r>
            <a:r>
              <a:rPr lang="ru-RU" dirty="0" err="1"/>
              <a:t>Turing</a:t>
            </a:r>
            <a:r>
              <a:rPr lang="ru-RU" dirty="0"/>
              <a:t> </a:t>
            </a:r>
            <a:r>
              <a:rPr lang="ru-RU" dirty="0" err="1"/>
              <a:t>Machines</a:t>
            </a:r>
            <a:r>
              <a:rPr lang="ru-RU" dirty="0"/>
              <a:t> (</a:t>
            </a:r>
            <a:r>
              <a:rPr lang="ru-RU" dirty="0" err="1"/>
              <a:t>NTMs</a:t>
            </a:r>
            <a:r>
              <a:rPr lang="ru-RU" dirty="0"/>
              <a:t>).</a:t>
            </a:r>
          </a:p>
          <a:p>
            <a:r>
              <a:rPr lang="ru-RU" dirty="0"/>
              <a:t>Task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solves</a:t>
            </a:r>
            <a:r>
              <a:rPr lang="ru-RU" dirty="0"/>
              <a:t> – </a:t>
            </a:r>
            <a:r>
              <a:rPr lang="ru-RU" dirty="0" err="1"/>
              <a:t>long-context</a:t>
            </a:r>
            <a:r>
              <a:rPr lang="ru-RU" dirty="0"/>
              <a:t> </a:t>
            </a:r>
            <a:r>
              <a:rPr lang="ru-RU" dirty="0" err="1"/>
              <a:t>reasoning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memory-augmented</a:t>
            </a:r>
            <a:r>
              <a:rPr lang="ru-RU" dirty="0"/>
              <a:t> </a:t>
            </a:r>
            <a:r>
              <a:rPr lang="ru-RU" dirty="0" err="1"/>
              <a:t>tasks</a:t>
            </a:r>
            <a:r>
              <a:rPr lang="ru-RU" dirty="0"/>
              <a:t>, </a:t>
            </a:r>
            <a:r>
              <a:rPr lang="ru-RU" dirty="0" err="1"/>
              <a:t>suchj</a:t>
            </a:r>
            <a:r>
              <a:rPr lang="ru-RU" dirty="0"/>
              <a:t> </a:t>
            </a:r>
            <a:r>
              <a:rPr lang="ru-RU" dirty="0" err="1"/>
              <a:t>question</a:t>
            </a:r>
            <a:r>
              <a:rPr lang="ru-RU" dirty="0"/>
              <a:t> </a:t>
            </a:r>
            <a:r>
              <a:rPr lang="ru-RU" dirty="0" err="1"/>
              <a:t>answering</a:t>
            </a:r>
            <a:r>
              <a:rPr lang="ru-RU" dirty="0"/>
              <a:t> </a:t>
            </a:r>
            <a:r>
              <a:rPr lang="ru-RU" dirty="0" err="1"/>
              <a:t>over</a:t>
            </a:r>
            <a:endParaRPr lang="ru-RU" dirty="0"/>
          </a:p>
          <a:p>
            <a:r>
              <a:rPr lang="ru-RU" dirty="0" err="1"/>
              <a:t>long</a:t>
            </a:r>
            <a:r>
              <a:rPr lang="ru-RU" dirty="0"/>
              <a:t> </a:t>
            </a:r>
            <a:r>
              <a:rPr lang="ru-RU" dirty="0" err="1"/>
              <a:t>documents</a:t>
            </a:r>
            <a:r>
              <a:rPr lang="ru-RU" dirty="0"/>
              <a:t>, </a:t>
            </a:r>
            <a:r>
              <a:rPr lang="ru-RU" dirty="0" err="1"/>
              <a:t>story</a:t>
            </a:r>
            <a:r>
              <a:rPr lang="ru-RU" dirty="0"/>
              <a:t> </a:t>
            </a:r>
            <a:r>
              <a:rPr lang="ru-RU" dirty="0" err="1"/>
              <a:t>understanding</a:t>
            </a:r>
            <a:r>
              <a:rPr lang="ru-RU" dirty="0"/>
              <a:t>, </a:t>
            </a:r>
            <a:r>
              <a:rPr lang="ru-RU" dirty="0" err="1"/>
              <a:t>complex</a:t>
            </a:r>
            <a:r>
              <a:rPr lang="ru-RU" dirty="0"/>
              <a:t> </a:t>
            </a:r>
            <a:r>
              <a:rPr lang="ru-RU" dirty="0" err="1"/>
              <a:t>reasoning</a:t>
            </a:r>
            <a:r>
              <a:rPr lang="ru-RU" dirty="0"/>
              <a:t>, </a:t>
            </a:r>
            <a:r>
              <a:rPr lang="ru-RU" dirty="0" err="1"/>
              <a:t>code</a:t>
            </a:r>
            <a:r>
              <a:rPr lang="ru-RU" dirty="0"/>
              <a:t> </a:t>
            </a:r>
            <a:r>
              <a:rPr lang="ru-RU" dirty="0" err="1"/>
              <a:t>generating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understanding</a:t>
            </a:r>
            <a:r>
              <a:rPr lang="ru-RU" dirty="0"/>
              <a:t> </a:t>
            </a:r>
            <a:r>
              <a:rPr lang="ru-RU" dirty="0" err="1"/>
              <a:t>and</a:t>
            </a:r>
            <a:endParaRPr lang="ru-RU" dirty="0"/>
          </a:p>
          <a:p>
            <a:r>
              <a:rPr lang="ru-RU" dirty="0" err="1"/>
              <a:t>multi-hop</a:t>
            </a:r>
            <a:r>
              <a:rPr lang="ru-RU" dirty="0"/>
              <a:t> </a:t>
            </a:r>
            <a:r>
              <a:rPr lang="ru-RU" dirty="0" err="1"/>
              <a:t>reasoning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D6FEE-D0C6-8ECB-941E-28F9F3071D52}"/>
              </a:ext>
            </a:extLst>
          </p:cNvPr>
          <p:cNvSpPr txBox="1"/>
          <p:nvPr/>
        </p:nvSpPr>
        <p:spPr>
          <a:xfrm>
            <a:off x="8189531" y="2235573"/>
            <a:ext cx="401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Реальные примеры из </a:t>
            </a:r>
            <a:r>
              <a:rPr lang="ru-RU" sz="2000" b="1" dirty="0">
                <a:latin typeface="HSE Sans" panose="02000000000000000000" pitchFamily="2" charset="0"/>
              </a:rPr>
              <a:t>ЭКЗАМЕНАЦИОННОЙ</a:t>
            </a:r>
            <a:r>
              <a:rPr lang="ru-RU" sz="2000" dirty="0">
                <a:latin typeface="HSE Sans" panose="02000000000000000000" pitchFamily="2" charset="0"/>
              </a:rPr>
              <a:t> работы студентов магистратуры</a:t>
            </a:r>
          </a:p>
        </p:txBody>
      </p: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F9A4BC08-3AEC-9DF1-4021-8467AAAB40A4}"/>
              </a:ext>
            </a:extLst>
          </p:cNvPr>
          <p:cNvCxnSpPr>
            <a:stCxn id="11" idx="1"/>
            <a:endCxn id="8" idx="3"/>
          </p:cNvCxnSpPr>
          <p:nvPr/>
        </p:nvCxnSpPr>
        <p:spPr>
          <a:xfrm rot="10800000" flipV="1">
            <a:off x="6506267" y="2743404"/>
            <a:ext cx="1683265" cy="690317"/>
          </a:xfrm>
          <a:prstGeom prst="curvedConnector3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A19F1EAC-6896-9CF1-AC23-FF52CAB6DFDB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5400000">
            <a:off x="9129367" y="3196928"/>
            <a:ext cx="1014256" cy="1122872"/>
          </a:xfrm>
          <a:prstGeom prst="curvedConnector3">
            <a:avLst>
              <a:gd name="adj1" fmla="val 50000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42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1B07-CCAA-8D5D-CF8C-EA8AD17E1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00DACAF-B621-6506-0A4D-03856B7FD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D3B415-24F5-7A71-BC6C-D10F5ACDE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36F5B4-0C7A-C5C5-F839-775C450D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 </a:t>
            </a:r>
            <a:r>
              <a:rPr lang="en-US" dirty="0"/>
              <a:t>Perplexity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BB5518-CAF0-AFCA-D7CD-CDE57EE44A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en-US" sz="2000" dirty="0" err="1"/>
              <a:t>TransD</a:t>
            </a:r>
            <a:r>
              <a:rPr lang="en-US" sz="2000" dirty="0"/>
              <a:t> (Translation-based Model with Dynamic Mapping Matrix) is a neural network-based knowledge graph embedding method. It builds on previous models such as TransE, </a:t>
            </a:r>
            <a:r>
              <a:rPr lang="en-US" sz="2000" dirty="0" err="1"/>
              <a:t>TransH</a:t>
            </a:r>
            <a:r>
              <a:rPr lang="en-US" sz="2000" dirty="0"/>
              <a:t>, and </a:t>
            </a:r>
            <a:r>
              <a:rPr lang="en-US" sz="2000" dirty="0" err="1"/>
              <a:t>TransR</a:t>
            </a:r>
            <a:r>
              <a:rPr lang="en-US" sz="2000" dirty="0"/>
              <a:t>, used to represent entities and relationships in a continuous vector space. </a:t>
            </a:r>
            <a:r>
              <a:rPr lang="en-US" sz="2000" dirty="0" err="1"/>
              <a:t>TransD</a:t>
            </a:r>
            <a:r>
              <a:rPr lang="en-US" sz="2000" dirty="0"/>
              <a:t> introduces dynamic mapping matrices that allow for more flexible and efficient modeling for each entity and relation, making the representation of multi-relational data more scalable and accurate.</a:t>
            </a:r>
            <a:r>
              <a:rPr lang="ru-RU" sz="2000" dirty="0"/>
              <a:t> </a:t>
            </a:r>
            <a:r>
              <a:rPr lang="en-US" sz="2000" dirty="0"/>
              <a:t>&lt;…&gt;</a:t>
            </a:r>
            <a:endParaRPr lang="ru-RU" sz="2000" dirty="0"/>
          </a:p>
          <a:p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+ Ссылки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https://www.talend.com/resources/what-is-natural-language-processing-nlp/</a:t>
            </a:r>
            <a:r>
              <a:rPr lang="ru-RU" altLang="ru-RU" sz="2000" dirty="0"/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https://www.datacamp.com/blog/what-is-natural-language-processing</a:t>
            </a:r>
            <a:r>
              <a:rPr lang="ru-RU" altLang="ru-RU" sz="2000" dirty="0"/>
              <a:t> 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https://www.oracle.com/sa/artificial-intelligence/natural-language-processing/</a:t>
            </a:r>
            <a:r>
              <a:rPr lang="ru-RU" altLang="ru-RU" sz="2000" dirty="0"/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https://www.elastic.co/what-is/natural-language-processing</a:t>
            </a:r>
            <a:r>
              <a:rPr lang="ru-RU" altLang="ru-RU" sz="2000" dirty="0"/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https://online.abertay.ac.uk/what-is-natural-language-processing/</a:t>
            </a:r>
            <a:r>
              <a:rPr lang="ru-RU" altLang="ru-RU" sz="2000" dirty="0"/>
              <a:t>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5D605F-6F9E-D2C5-57C3-01DDDFB53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боты</a:t>
            </a:r>
          </a:p>
        </p:txBody>
      </p:sp>
    </p:spTree>
    <p:extLst>
      <p:ext uri="{BB962C8B-B14F-4D97-AF65-F5344CB8AC3E}">
        <p14:creationId xmlns:p14="http://schemas.microsoft.com/office/powerpoint/2010/main" val="147487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8D580-A7EE-3896-6C48-99016D93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6E51665-B75B-C8CD-70FD-82C89C3B0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Лаборатория анализа семантики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C6A2A0-0777-5F98-BE0C-EFA319FCBF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Поймай бота, или Широкомасштабная структура естественного языка</a:t>
            </a:r>
            <a:br>
              <a:rPr lang="ru-RU" dirty="0"/>
            </a:b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A32FF2-ED9C-AB3E-FB84-FA4EB6CE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Существующие методы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0648412-AC3F-6E5A-840B-1639EDFCA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Существующие методы</a:t>
            </a:r>
          </a:p>
          <a:p>
            <a:endParaRPr lang="ru-RU" dirty="0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6A3241EC-B433-2672-E176-DEB0B96E5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11057971" cy="3745092"/>
          </a:xfrm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Использование метаданных</a:t>
            </a:r>
            <a:endParaRPr lang="en-US" sz="2000" dirty="0"/>
          </a:p>
          <a:p>
            <a:pPr lvl="1"/>
            <a:r>
              <a:rPr lang="ru-RU" sz="2000" dirty="0"/>
              <a:t>Данные не всегда доступны</a:t>
            </a:r>
          </a:p>
          <a:p>
            <a:pPr lvl="1"/>
            <a:endParaRPr lang="ru-RU" sz="2000" dirty="0"/>
          </a:p>
          <a:p>
            <a:pPr lvl="1"/>
            <a:endParaRPr lang="ru-RU" sz="2000" dirty="0"/>
          </a:p>
          <a:p>
            <a:pPr lvl="1"/>
            <a:endParaRPr lang="ru-RU" sz="2000" dirty="0"/>
          </a:p>
          <a:p>
            <a:pPr lvl="1"/>
            <a:endParaRPr lang="ru-RU" sz="2000" dirty="0"/>
          </a:p>
          <a:p>
            <a:pPr lvl="1"/>
            <a:endParaRPr lang="ru-RU" sz="2000" dirty="0"/>
          </a:p>
          <a:p>
            <a:pPr lvl="1"/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Использование только текста</a:t>
            </a:r>
          </a:p>
          <a:p>
            <a:pPr lvl="1"/>
            <a:r>
              <a:rPr lang="ru-RU" sz="2000" dirty="0"/>
              <a:t>Работа с </a:t>
            </a:r>
            <a:r>
              <a:rPr lang="ru-RU" sz="2000" b="1" dirty="0"/>
              <a:t>одним конкретным ботом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9B99F3-70CA-DBE6-ADFC-946EC067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50" y="2569419"/>
            <a:ext cx="4122496" cy="3365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DF9812-DFB2-7E75-BB34-F8BC69AD8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97" y="3429000"/>
            <a:ext cx="4133691" cy="33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22092</TotalTime>
  <Words>2175</Words>
  <Application>Microsoft Office PowerPoint</Application>
  <PresentationFormat>Широкоэкранный</PresentationFormat>
  <Paragraphs>412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HSE Sans</vt:lpstr>
      <vt:lpstr>Office Theme</vt:lpstr>
      <vt:lpstr>Поймай бота, или Широкомасштабная структура естественного языка </vt:lpstr>
      <vt:lpstr>Интерактивчик</vt:lpstr>
      <vt:lpstr>Боты (языковые модели)</vt:lpstr>
      <vt:lpstr>Современные боты</vt:lpstr>
      <vt:lpstr>Стандартные признаки недобросовестного использования ботов</vt:lpstr>
      <vt:lpstr>Эксперимент: спросили признаки у бота(Claude) </vt:lpstr>
      <vt:lpstr>Галлюцинации – неправильные факты / ответы, несоответствующие запросу</vt:lpstr>
      <vt:lpstr>Ответ Perplexity</vt:lpstr>
      <vt:lpstr>Существующие методы</vt:lpstr>
      <vt:lpstr>Презентация PowerPoint</vt:lpstr>
      <vt:lpstr>Пайплайн простыми словами</vt:lpstr>
      <vt:lpstr>Предобработка </vt:lpstr>
      <vt:lpstr>Эмбеддинги</vt:lpstr>
      <vt:lpstr>SVD и CBOW</vt:lpstr>
      <vt:lpstr>Получение набора векторов</vt:lpstr>
      <vt:lpstr>Пример</vt:lpstr>
      <vt:lpstr>Методы</vt:lpstr>
      <vt:lpstr>Наш подход к определению текстов ботов</vt:lpstr>
      <vt:lpstr>Язык как система</vt:lpstr>
      <vt:lpstr>Гипотеза 1: Слова vs n-граммы</vt:lpstr>
      <vt:lpstr>Гипотеза 2: Временные ряды</vt:lpstr>
      <vt:lpstr>Плоскость Энтропия-сложность</vt:lpstr>
      <vt:lpstr>Плоскость Энтропия-сложность</vt:lpstr>
      <vt:lpstr>Энтропия-сложность текстов людей и ботов</vt:lpstr>
      <vt:lpstr>Обобщённая размерность странного аттрактора</vt:lpstr>
      <vt:lpstr>Гипотеза 3: Широкомасштабная структура естественного языка</vt:lpstr>
      <vt:lpstr>Визуализация широкомасштабная структура семантического пространства естественного языка </vt:lpstr>
      <vt:lpstr>Структуры семантических пространств людей и ботов</vt:lpstr>
      <vt:lpstr>Сравнение структуры семантического пространства</vt:lpstr>
      <vt:lpstr>Классификация</vt:lpstr>
      <vt:lpstr>Результаты классификации</vt:lpstr>
      <vt:lpstr>Общие выводы</vt:lpstr>
      <vt:lpstr>Публикации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Коган Александра Сергеевна</cp:lastModifiedBy>
  <cp:revision>69</cp:revision>
  <cp:lastPrinted>2021-11-11T13:08:42Z</cp:lastPrinted>
  <dcterms:created xsi:type="dcterms:W3CDTF">2021-11-11T08:52:47Z</dcterms:created>
  <dcterms:modified xsi:type="dcterms:W3CDTF">2025-11-23T08:32:31Z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