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86" r:id="rId5"/>
    <p:sldId id="289" r:id="rId6"/>
    <p:sldId id="290" r:id="rId7"/>
    <p:sldId id="292" r:id="rId8"/>
    <p:sldId id="287" r:id="rId9"/>
    <p:sldId id="288" r:id="rId10"/>
    <p:sldId id="294" r:id="rId11"/>
    <p:sldId id="293" r:id="rId12"/>
    <p:sldId id="291" r:id="rId13"/>
    <p:sldId id="295" r:id="rId14"/>
    <p:sldId id="296" r:id="rId15"/>
    <p:sldId id="285" r:id="rId16"/>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4" pos="1209" userDrawn="1">
          <p15:clr>
            <a:srgbClr val="A4A3A4"/>
          </p15:clr>
        </p15:guide>
        <p15:guide id="5" pos="2955" userDrawn="1">
          <p15:clr>
            <a:srgbClr val="A4A3A4"/>
          </p15:clr>
        </p15:guide>
        <p15:guide id="6" pos="2071" userDrawn="1">
          <p15:clr>
            <a:srgbClr val="A4A3A4"/>
          </p15:clr>
        </p15:guide>
        <p15:guide id="9" pos="3840" userDrawn="1">
          <p15:clr>
            <a:srgbClr val="A4A3A4"/>
          </p15:clr>
        </p15:guide>
        <p15:guide id="10" pos="4702" userDrawn="1">
          <p15:clr>
            <a:srgbClr val="A4A3A4"/>
          </p15:clr>
        </p15:guide>
        <p15:guide id="11" pos="5586" userDrawn="1">
          <p15:clr>
            <a:srgbClr val="A4A3A4"/>
          </p15:clr>
        </p15:guide>
        <p15:guide id="12" pos="7333" userDrawn="1">
          <p15:clr>
            <a:srgbClr val="A4A3A4"/>
          </p15:clr>
        </p15:guide>
        <p15:guide id="13" orient="horz" pos="3952" userDrawn="1">
          <p15:clr>
            <a:srgbClr val="A4A3A4"/>
          </p15:clr>
        </p15:guide>
        <p15:guide id="15" pos="6471" userDrawn="1">
          <p15:clr>
            <a:srgbClr val="A4A3A4"/>
          </p15:clr>
        </p15:guide>
        <p15:guide id="16" orient="horz" pos="9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тьков Юрий Юрьевич" initials="КЮЮ" lastIdx="4" clrIdx="0">
    <p:extLst>
      <p:ext uri="{19B8F6BF-5375-455C-9EA6-DF929625EA0E}">
        <p15:presenceInfo xmlns:p15="http://schemas.microsoft.com/office/powerpoint/2012/main" userId="S::ykutkov@hse.ru::45dbd1ed-eea1-4925-9fa4-5001421b49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C63"/>
    <a:srgbClr val="96628C"/>
    <a:srgbClr val="11A0D7"/>
    <a:srgbClr val="E61F3D"/>
    <a:srgbClr val="CD5A5A"/>
    <a:srgbClr val="FFD746"/>
    <a:srgbClr val="0E2D69"/>
    <a:srgbClr val="D9D9D9"/>
    <a:srgbClr val="EB681F"/>
    <a:srgbClr val="234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51"/>
    <p:restoredTop sz="94816" autoAdjust="0"/>
  </p:normalViewPr>
  <p:slideViewPr>
    <p:cSldViewPr snapToGrid="0" snapToObjects="1">
      <p:cViewPr>
        <p:scale>
          <a:sx n="75" d="100"/>
          <a:sy n="75" d="100"/>
        </p:scale>
        <p:origin x="1022" y="67"/>
      </p:cViewPr>
      <p:guideLst>
        <p:guide pos="325"/>
        <p:guide pos="1209"/>
        <p:guide pos="2955"/>
        <p:guide pos="2071"/>
        <p:guide pos="3840"/>
        <p:guide pos="4702"/>
        <p:guide pos="5586"/>
        <p:guide pos="7333"/>
        <p:guide orient="horz" pos="3952"/>
        <p:guide pos="6471"/>
        <p:guide orient="horz" pos="913"/>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4" d="100"/>
          <a:sy n="134" d="100"/>
        </p:scale>
        <p:origin x="364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1BF4-8B2C-784B-9959-B59A059012C3}" type="datetimeFigureOut">
              <a:rPr lang="en-RU" smtClean="0"/>
              <a:t>10/31/2025</a:t>
            </a:fld>
            <a:endParaRPr lang="en-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48903-8EB5-294E-A216-6B54B0368783}" type="slidenum">
              <a:rPr lang="en-RU" smtClean="0"/>
              <a:t>‹#›</a:t>
            </a:fld>
            <a:endParaRPr lang="en-RU"/>
          </a:p>
        </p:txBody>
      </p:sp>
    </p:spTree>
    <p:extLst>
      <p:ext uri="{BB962C8B-B14F-4D97-AF65-F5344CB8AC3E}">
        <p14:creationId xmlns:p14="http://schemas.microsoft.com/office/powerpoint/2010/main" val="173168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5</a:t>
            </a:fld>
            <a:endParaRPr lang="en-RU"/>
          </a:p>
        </p:txBody>
      </p:sp>
    </p:spTree>
    <p:extLst>
      <p:ext uri="{BB962C8B-B14F-4D97-AF65-F5344CB8AC3E}">
        <p14:creationId xmlns:p14="http://schemas.microsoft.com/office/powerpoint/2010/main" val="1380789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a:extLst>
              <a:ext uri="{FF2B5EF4-FFF2-40B4-BE49-F238E27FC236}">
                <a16:creationId xmlns:a16="http://schemas.microsoft.com/office/drawing/2014/main" id="{BA292C80-0DA8-194A-9A66-279048FA2A54}"/>
              </a:ext>
            </a:extLst>
          </p:cNvPr>
          <p:cNvPicPr>
            <a:picLocks noChangeAspect="1"/>
          </p:cNvPicPr>
          <p:nvPr userDrawn="1"/>
        </p:nvPicPr>
        <p:blipFill>
          <a:blip r:embed="rId3"/>
          <a:srcRect/>
          <a:stretch/>
        </p:blipFill>
        <p:spPr>
          <a:xfrm>
            <a:off x="1013859" y="962173"/>
            <a:ext cx="886499" cy="886499"/>
          </a:xfrm>
          <a:prstGeom prst="rect">
            <a:avLst/>
          </a:prstGeom>
        </p:spPr>
      </p:pic>
      <p:cxnSp>
        <p:nvCxnSpPr>
          <p:cNvPr id="11" name="Straight Connector 48">
            <a:extLst>
              <a:ext uri="{FF2B5EF4-FFF2-40B4-BE49-F238E27FC236}">
                <a16:creationId xmlns:a16="http://schemas.microsoft.com/office/drawing/2014/main" id="{313EF906-5BAC-0141-A198-076E155DF9E2}"/>
              </a:ext>
            </a:extLst>
          </p:cNvPr>
          <p:cNvCxnSpPr>
            <a:cxnSpLocks/>
          </p:cNvCxnSpPr>
          <p:nvPr userDrawn="1"/>
        </p:nvCxnSpPr>
        <p:spPr>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a16="http://schemas.microsoft.com/office/drawing/2014/main" id="{61206A97-26F2-E646-8775-9928FEF465B5}"/>
              </a:ext>
            </a:extLst>
          </p:cNvPr>
          <p:cNvCxnSpPr>
            <a:cxnSpLocks/>
          </p:cNvCxnSpPr>
          <p:nvPr userDrawn="1"/>
        </p:nvCxnSpPr>
        <p:spPr>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a16="http://schemas.microsoft.com/office/drawing/2014/main" id="{28E0E5F6-C1CA-9B41-B1DB-6E4FB509084D}"/>
              </a:ext>
            </a:extLst>
          </p:cNvPr>
          <p:cNvCxnSpPr>
            <a:cxnSpLocks/>
          </p:cNvCxnSpPr>
          <p:nvPr userDrawn="1"/>
        </p:nvCxnSpPr>
        <p:spPr>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a16="http://schemas.microsoft.com/office/drawing/2014/main" id="{6007C52F-2E27-E24A-B9DC-AAAB052DBD59}"/>
              </a:ext>
            </a:extLst>
          </p:cNvPr>
          <p:cNvSpPr>
            <a:spLocks noGrp="1"/>
          </p:cNvSpPr>
          <p:nvPr>
            <p:ph type="title" hasCustomPrompt="1"/>
          </p:nvPr>
        </p:nvSpPr>
        <p:spPr>
          <a:xfrm>
            <a:off x="1027967" y="2404670"/>
            <a:ext cx="7634059" cy="1978323"/>
          </a:xfrm>
          <a:prstGeom prst="rect">
            <a:avLst/>
          </a:prstGeo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en-US" sz="4400" dirty="0">
                <a:solidFill>
                  <a:srgbClr val="102D69"/>
                </a:solidFill>
                <a:latin typeface="HSE Sans" panose="02000000000000000000" pitchFamily="2" charset="0"/>
              </a:rPr>
              <a:t>Name of presentation can be specified in two or three lines </a:t>
            </a:r>
            <a:r>
              <a:rPr lang="ru-RU" sz="4400" dirty="0">
                <a:solidFill>
                  <a:srgbClr val="102D69"/>
                </a:solidFill>
                <a:latin typeface="HSE Sans" panose="02000000000000000000" pitchFamily="2" charset="0"/>
              </a:rPr>
              <a:t>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a16="http://schemas.microsoft.com/office/drawing/2014/main" id="{18109844-C2E7-354F-9C01-8834E4DCE373}"/>
              </a:ext>
            </a:extLst>
          </p:cNvPr>
          <p:cNvSpPr>
            <a:spLocks noGrp="1"/>
          </p:cNvSpPr>
          <p:nvPr>
            <p:ph type="body" sz="quarter" idx="10" hasCustomPrompt="1"/>
          </p:nvPr>
        </p:nvSpPr>
        <p:spPr>
          <a:xfrm>
            <a:off x="2074947" y="1187841"/>
            <a:ext cx="3848717" cy="435163"/>
          </a:xfrm>
          <a:prstGeom prst="rect">
            <a:avLst/>
          </a:prstGeo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en-GB" sz="1600" dirty="0">
                <a:latin typeface="HSE Sans" panose="02000000000000000000" pitchFamily="2" charset="0"/>
              </a:rPr>
              <a:t>Name of faculty in two lines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
        <p:nvSpPr>
          <p:cNvPr id="25" name="Текст 24">
            <a:extLst>
              <a:ext uri="{FF2B5EF4-FFF2-40B4-BE49-F238E27FC236}">
                <a16:creationId xmlns:a16="http://schemas.microsoft.com/office/drawing/2014/main" id="{40A04329-C800-BB42-BFE0-7E3C68848DA7}"/>
              </a:ext>
            </a:extLst>
          </p:cNvPr>
          <p:cNvSpPr>
            <a:spLocks noGrp="1"/>
          </p:cNvSpPr>
          <p:nvPr>
            <p:ph type="body" sz="quarter" idx="11" hasCustomPrompt="1"/>
          </p:nvPr>
        </p:nvSpPr>
        <p:spPr>
          <a:xfrm>
            <a:off x="6259420" y="1173829"/>
            <a:ext cx="2278063"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GB" sz="1200" dirty="0">
                <a:latin typeface="HSE Sans" panose="02000000000000000000" pitchFamily="2" charset="0"/>
              </a:rPr>
              <a:t>Name of subdivision in two or three lines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7" name="Текст 26">
            <a:extLst>
              <a:ext uri="{FF2B5EF4-FFF2-40B4-BE49-F238E27FC236}">
                <a16:creationId xmlns:a16="http://schemas.microsoft.com/office/drawing/2014/main" id="{98337931-3EC2-F348-99EA-860F4FFDC188}"/>
              </a:ext>
            </a:extLst>
          </p:cNvPr>
          <p:cNvSpPr>
            <a:spLocks noGrp="1"/>
          </p:cNvSpPr>
          <p:nvPr>
            <p:ph type="body" idx="12" hasCustomPrompt="1"/>
          </p:nvPr>
        </p:nvSpPr>
        <p:spPr>
          <a:xfrm>
            <a:off x="8786720" y="1173829"/>
            <a:ext cx="2217738"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US" sz="1200" dirty="0">
                <a:latin typeface="HSE Sans" panose="02000000000000000000" pitchFamily="2" charset="0"/>
              </a:rPr>
              <a:t>Moscow</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9" name="Текст 28">
            <a:extLst>
              <a:ext uri="{FF2B5EF4-FFF2-40B4-BE49-F238E27FC236}">
                <a16:creationId xmlns:a16="http://schemas.microsoft.com/office/drawing/2014/main" id="{EEA7A79B-D410-B44F-BF32-C3EAEFC20A6E}"/>
              </a:ext>
            </a:extLst>
          </p:cNvPr>
          <p:cNvSpPr>
            <a:spLocks noGrp="1"/>
          </p:cNvSpPr>
          <p:nvPr>
            <p:ph type="body" sz="quarter" idx="13" hasCustomPrompt="1"/>
          </p:nvPr>
        </p:nvSpPr>
        <p:spPr>
          <a:xfrm>
            <a:off x="1027967" y="4824914"/>
            <a:ext cx="7625267" cy="652860"/>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r>
              <a:rPr lang="en-US" sz="1600" dirty="0">
                <a:latin typeface="HSE Sans" panose="02000000000000000000" pitchFamily="2" charset="0"/>
              </a:rPr>
              <a:t>If you need more space, please use a subheading (16 </a:t>
            </a:r>
            <a:r>
              <a:rPr lang="en-US" sz="1600" dirty="0" err="1">
                <a:latin typeface="HSE Sans" panose="02000000000000000000" pitchFamily="2" charset="0"/>
              </a:rPr>
              <a:t>pt</a:t>
            </a:r>
            <a:r>
              <a:rPr lang="en-US"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41828959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цв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328428E-0D3D-6E4B-BAC0-3F63BAF7DB7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86CF47C6-D972-9E44-A717-6848F348939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412FEF63-77C0-7C4A-B9BE-4BC0EEEEB78C}"/>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C4F550E9-E979-284D-B65F-44E092DD9D0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39D099-B515-F343-BF7A-A95468DA3860}"/>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396B1F99-9711-C64F-A7C9-4F1D89E7F11D}"/>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9" name="Заголовок 31">
            <a:extLst>
              <a:ext uri="{FF2B5EF4-FFF2-40B4-BE49-F238E27FC236}">
                <a16:creationId xmlns:a16="http://schemas.microsoft.com/office/drawing/2014/main" id="{1C20890C-BC1C-0745-9AF3-46700BA27C4A}"/>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More </a:t>
            </a:r>
            <a:r>
              <a:rPr lang="en-US" sz="2400" dirty="0" err="1">
                <a:solidFill>
                  <a:srgbClr val="102D69"/>
                </a:solidFill>
                <a:latin typeface="HSE Sans" panose="02000000000000000000" pitchFamily="2" charset="0"/>
              </a:rPr>
              <a:t>colours</a:t>
            </a:r>
            <a:r>
              <a:rPr lang="en-US" sz="2400" dirty="0">
                <a:solidFill>
                  <a:srgbClr val="102D69"/>
                </a:solidFill>
                <a:latin typeface="HSE Sans" panose="02000000000000000000" pitchFamily="2" charset="0"/>
              </a:rPr>
              <a:t>: palette</a:t>
            </a:r>
            <a:endParaRPr lang="ru-RU" sz="2400" dirty="0">
              <a:solidFill>
                <a:srgbClr val="102D69"/>
              </a:solidFill>
              <a:latin typeface="HSE Sans" panose="02000000000000000000" pitchFamily="2" charset="0"/>
            </a:endParaRPr>
          </a:p>
        </p:txBody>
      </p:sp>
      <p:sp>
        <p:nvSpPr>
          <p:cNvPr id="20" name="Текст 35">
            <a:extLst>
              <a:ext uri="{FF2B5EF4-FFF2-40B4-BE49-F238E27FC236}">
                <a16:creationId xmlns:a16="http://schemas.microsoft.com/office/drawing/2014/main" id="{CA2589F7-4500-024F-8E07-D726629A599C}"/>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For tables, graphs , charts and diagrams, you may need to use additional </a:t>
            </a:r>
            <a:r>
              <a:rPr lang="en-US" sz="1300" dirty="0" err="1">
                <a:latin typeface="HSE Sans" panose="02000000000000000000" pitchFamily="2" charset="0"/>
              </a:rPr>
              <a:t>colours</a:t>
            </a:r>
            <a:r>
              <a:rPr lang="en-US" sz="1300" dirty="0">
                <a:latin typeface="HSE Sans" panose="02000000000000000000" pitchFamily="2" charset="0"/>
              </a:rPr>
              <a:t>; you may correctly ask what </a:t>
            </a:r>
            <a:r>
              <a:rPr lang="en-US" sz="1300" dirty="0" err="1">
                <a:latin typeface="HSE Sans" panose="02000000000000000000" pitchFamily="2" charset="0"/>
              </a:rPr>
              <a:t>colours</a:t>
            </a:r>
            <a:r>
              <a:rPr lang="en-US" sz="1300" dirty="0">
                <a:latin typeface="HSE Sans" panose="02000000000000000000" pitchFamily="2" charset="0"/>
              </a:rPr>
              <a:t> can be used and where to find them. We advise using HSE University’s official </a:t>
            </a:r>
            <a:r>
              <a:rPr lang="en-US" sz="1300" dirty="0" err="1">
                <a:latin typeface="HSE Sans" panose="02000000000000000000" pitchFamily="2" charset="0"/>
              </a:rPr>
              <a:t>colour</a:t>
            </a:r>
            <a:r>
              <a:rPr lang="en-US" sz="1300" dirty="0">
                <a:latin typeface="HSE Sans" panose="02000000000000000000" pitchFamily="2" charset="0"/>
              </a:rPr>
              <a:t> scheme for such purposes.</a:t>
            </a:r>
            <a:endParaRPr lang="ru-RU" sz="1300" dirty="0">
              <a:latin typeface="HSE Sans" panose="02000000000000000000" pitchFamily="2" charset="0"/>
            </a:endParaRPr>
          </a:p>
        </p:txBody>
      </p:sp>
      <p:sp>
        <p:nvSpPr>
          <p:cNvPr id="21" name="Oval 5">
            <a:extLst>
              <a:ext uri="{FF2B5EF4-FFF2-40B4-BE49-F238E27FC236}">
                <a16:creationId xmlns:a16="http://schemas.microsoft.com/office/drawing/2014/main" id="{D2CA403A-98E7-6C42-8F44-30AB6622C802}"/>
              </a:ext>
            </a:extLst>
          </p:cNvPr>
          <p:cNvSpPr/>
          <p:nvPr userDrawn="1"/>
        </p:nvSpPr>
        <p:spPr>
          <a:xfrm>
            <a:off x="5392982" y="1447790"/>
            <a:ext cx="830997"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2" name="Oval 20">
            <a:extLst>
              <a:ext uri="{FF2B5EF4-FFF2-40B4-BE49-F238E27FC236}">
                <a16:creationId xmlns:a16="http://schemas.microsoft.com/office/drawing/2014/main" id="{42ABAA5D-E7AB-6E48-9D43-A48178C9BDD4}"/>
              </a:ext>
            </a:extLst>
          </p:cNvPr>
          <p:cNvSpPr/>
          <p:nvPr userDrawn="1"/>
        </p:nvSpPr>
        <p:spPr>
          <a:xfrm>
            <a:off x="6742925" y="1447790"/>
            <a:ext cx="830997"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3" name="Oval 22">
            <a:extLst>
              <a:ext uri="{FF2B5EF4-FFF2-40B4-BE49-F238E27FC236}">
                <a16:creationId xmlns:a16="http://schemas.microsoft.com/office/drawing/2014/main" id="{209F185A-8F67-9C42-A7C5-87E483F4FC19}"/>
              </a:ext>
            </a:extLst>
          </p:cNvPr>
          <p:cNvSpPr/>
          <p:nvPr userDrawn="1"/>
        </p:nvSpPr>
        <p:spPr>
          <a:xfrm>
            <a:off x="8092868" y="1447790"/>
            <a:ext cx="830997"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4" name="Oval 23">
            <a:extLst>
              <a:ext uri="{FF2B5EF4-FFF2-40B4-BE49-F238E27FC236}">
                <a16:creationId xmlns:a16="http://schemas.microsoft.com/office/drawing/2014/main" id="{279AE0F6-4E37-6C4D-AF45-824EEE489A15}"/>
              </a:ext>
            </a:extLst>
          </p:cNvPr>
          <p:cNvSpPr/>
          <p:nvPr userDrawn="1"/>
        </p:nvSpPr>
        <p:spPr>
          <a:xfrm>
            <a:off x="9442811" y="1447790"/>
            <a:ext cx="830997"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5" name="Oval 26">
            <a:extLst>
              <a:ext uri="{FF2B5EF4-FFF2-40B4-BE49-F238E27FC236}">
                <a16:creationId xmlns:a16="http://schemas.microsoft.com/office/drawing/2014/main" id="{330C0EA4-7FD1-CE4D-AC95-8C484C5AC790}"/>
              </a:ext>
            </a:extLst>
          </p:cNvPr>
          <p:cNvSpPr/>
          <p:nvPr userDrawn="1"/>
        </p:nvSpPr>
        <p:spPr>
          <a:xfrm>
            <a:off x="10792754" y="1447790"/>
            <a:ext cx="830997"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6" name="Oval 29">
            <a:extLst>
              <a:ext uri="{FF2B5EF4-FFF2-40B4-BE49-F238E27FC236}">
                <a16:creationId xmlns:a16="http://schemas.microsoft.com/office/drawing/2014/main" id="{4C53CF3D-7EFB-DF4F-8EA6-5644574E9AFB}"/>
              </a:ext>
            </a:extLst>
          </p:cNvPr>
          <p:cNvSpPr/>
          <p:nvPr userDrawn="1"/>
        </p:nvSpPr>
        <p:spPr>
          <a:xfrm>
            <a:off x="5392982" y="2708699"/>
            <a:ext cx="830997"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7" name="Oval 33">
            <a:extLst>
              <a:ext uri="{FF2B5EF4-FFF2-40B4-BE49-F238E27FC236}">
                <a16:creationId xmlns:a16="http://schemas.microsoft.com/office/drawing/2014/main" id="{B42CE88A-E9A3-2A4E-BD50-EB37311F39EC}"/>
              </a:ext>
            </a:extLst>
          </p:cNvPr>
          <p:cNvSpPr/>
          <p:nvPr userDrawn="1"/>
        </p:nvSpPr>
        <p:spPr>
          <a:xfrm>
            <a:off x="6742925" y="2708699"/>
            <a:ext cx="830997"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8" name="Oval 34">
            <a:extLst>
              <a:ext uri="{FF2B5EF4-FFF2-40B4-BE49-F238E27FC236}">
                <a16:creationId xmlns:a16="http://schemas.microsoft.com/office/drawing/2014/main" id="{B699EFDF-DB9D-3C4F-9D1F-461508017BDA}"/>
              </a:ext>
            </a:extLst>
          </p:cNvPr>
          <p:cNvSpPr/>
          <p:nvPr userDrawn="1"/>
        </p:nvSpPr>
        <p:spPr>
          <a:xfrm>
            <a:off x="8092868" y="2708699"/>
            <a:ext cx="830997"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9" name="Oval 35">
            <a:extLst>
              <a:ext uri="{FF2B5EF4-FFF2-40B4-BE49-F238E27FC236}">
                <a16:creationId xmlns:a16="http://schemas.microsoft.com/office/drawing/2014/main" id="{5DF3131C-EEA1-5446-B567-C9DA0A2A1AFF}"/>
              </a:ext>
            </a:extLst>
          </p:cNvPr>
          <p:cNvSpPr/>
          <p:nvPr userDrawn="1"/>
        </p:nvSpPr>
        <p:spPr>
          <a:xfrm>
            <a:off x="9442811" y="2708699"/>
            <a:ext cx="830997"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0" name="Oval 36">
            <a:extLst>
              <a:ext uri="{FF2B5EF4-FFF2-40B4-BE49-F238E27FC236}">
                <a16:creationId xmlns:a16="http://schemas.microsoft.com/office/drawing/2014/main" id="{6D03B317-B61D-2945-8C0A-A6EBD87ACD07}"/>
              </a:ext>
            </a:extLst>
          </p:cNvPr>
          <p:cNvSpPr/>
          <p:nvPr userDrawn="1"/>
        </p:nvSpPr>
        <p:spPr>
          <a:xfrm>
            <a:off x="10792754" y="2708699"/>
            <a:ext cx="830997"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1" name="Oval 37">
            <a:extLst>
              <a:ext uri="{FF2B5EF4-FFF2-40B4-BE49-F238E27FC236}">
                <a16:creationId xmlns:a16="http://schemas.microsoft.com/office/drawing/2014/main" id="{9C0266F1-C0B7-624A-A873-5F2C8801E766}"/>
              </a:ext>
            </a:extLst>
          </p:cNvPr>
          <p:cNvSpPr/>
          <p:nvPr userDrawn="1"/>
        </p:nvSpPr>
        <p:spPr>
          <a:xfrm>
            <a:off x="5392982" y="3969609"/>
            <a:ext cx="830997"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2" name="Oval 38">
            <a:extLst>
              <a:ext uri="{FF2B5EF4-FFF2-40B4-BE49-F238E27FC236}">
                <a16:creationId xmlns:a16="http://schemas.microsoft.com/office/drawing/2014/main" id="{30C0C10E-388C-9843-8270-19D471BD3756}"/>
              </a:ext>
            </a:extLst>
          </p:cNvPr>
          <p:cNvSpPr/>
          <p:nvPr userDrawn="1"/>
        </p:nvSpPr>
        <p:spPr>
          <a:xfrm>
            <a:off x="6742925" y="3969609"/>
            <a:ext cx="830997"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3" name="Oval 39">
            <a:extLst>
              <a:ext uri="{FF2B5EF4-FFF2-40B4-BE49-F238E27FC236}">
                <a16:creationId xmlns:a16="http://schemas.microsoft.com/office/drawing/2014/main" id="{87047EA3-79D2-8644-A568-E64AA1D7D370}"/>
              </a:ext>
            </a:extLst>
          </p:cNvPr>
          <p:cNvSpPr/>
          <p:nvPr userDrawn="1"/>
        </p:nvSpPr>
        <p:spPr>
          <a:xfrm>
            <a:off x="8092868" y="3969609"/>
            <a:ext cx="830997"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Oval 40">
            <a:extLst>
              <a:ext uri="{FF2B5EF4-FFF2-40B4-BE49-F238E27FC236}">
                <a16:creationId xmlns:a16="http://schemas.microsoft.com/office/drawing/2014/main" id="{7F5D1C6B-4E6B-0346-A5DC-C511DB14EFD6}"/>
              </a:ext>
            </a:extLst>
          </p:cNvPr>
          <p:cNvSpPr/>
          <p:nvPr userDrawn="1"/>
        </p:nvSpPr>
        <p:spPr>
          <a:xfrm>
            <a:off x="9442811" y="3969609"/>
            <a:ext cx="830997"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5" name="Oval 41">
            <a:extLst>
              <a:ext uri="{FF2B5EF4-FFF2-40B4-BE49-F238E27FC236}">
                <a16:creationId xmlns:a16="http://schemas.microsoft.com/office/drawing/2014/main" id="{EB421DBA-35DE-2C4F-A89E-27F0998EF4E8}"/>
              </a:ext>
            </a:extLst>
          </p:cNvPr>
          <p:cNvSpPr/>
          <p:nvPr userDrawn="1"/>
        </p:nvSpPr>
        <p:spPr>
          <a:xfrm>
            <a:off x="10792754" y="3969609"/>
            <a:ext cx="830997"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6" name="Oval 42">
            <a:extLst>
              <a:ext uri="{FF2B5EF4-FFF2-40B4-BE49-F238E27FC236}">
                <a16:creationId xmlns:a16="http://schemas.microsoft.com/office/drawing/2014/main" id="{081BD842-A9A1-5B44-81ED-A97BA390032B}"/>
              </a:ext>
            </a:extLst>
          </p:cNvPr>
          <p:cNvSpPr/>
          <p:nvPr userDrawn="1"/>
        </p:nvSpPr>
        <p:spPr>
          <a:xfrm>
            <a:off x="5392982" y="5249769"/>
            <a:ext cx="830997"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7" name="Oval 43">
            <a:extLst>
              <a:ext uri="{FF2B5EF4-FFF2-40B4-BE49-F238E27FC236}">
                <a16:creationId xmlns:a16="http://schemas.microsoft.com/office/drawing/2014/main" id="{036EE7D2-A33A-434C-B272-C82E2CDD4D4D}"/>
              </a:ext>
            </a:extLst>
          </p:cNvPr>
          <p:cNvSpPr/>
          <p:nvPr userDrawn="1"/>
        </p:nvSpPr>
        <p:spPr>
          <a:xfrm>
            <a:off x="6742925" y="5249769"/>
            <a:ext cx="830997"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8" name="Oval 44">
            <a:extLst>
              <a:ext uri="{FF2B5EF4-FFF2-40B4-BE49-F238E27FC236}">
                <a16:creationId xmlns:a16="http://schemas.microsoft.com/office/drawing/2014/main" id="{7DD65DA4-F076-C242-813E-8C17DCABCCFB}"/>
              </a:ext>
            </a:extLst>
          </p:cNvPr>
          <p:cNvSpPr/>
          <p:nvPr userDrawn="1"/>
        </p:nvSpPr>
        <p:spPr>
          <a:xfrm>
            <a:off x="8092868" y="5249769"/>
            <a:ext cx="830997"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Oval 45">
            <a:extLst>
              <a:ext uri="{FF2B5EF4-FFF2-40B4-BE49-F238E27FC236}">
                <a16:creationId xmlns:a16="http://schemas.microsoft.com/office/drawing/2014/main" id="{8A44D99D-BF66-2848-B460-F59D8ECF5690}"/>
              </a:ext>
            </a:extLst>
          </p:cNvPr>
          <p:cNvSpPr/>
          <p:nvPr userDrawn="1"/>
        </p:nvSpPr>
        <p:spPr>
          <a:xfrm>
            <a:off x="9442811" y="5249769"/>
            <a:ext cx="830997"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Oval 46">
            <a:extLst>
              <a:ext uri="{FF2B5EF4-FFF2-40B4-BE49-F238E27FC236}">
                <a16:creationId xmlns:a16="http://schemas.microsoft.com/office/drawing/2014/main" id="{9B130CEB-3D74-B647-BA6B-32F7D70FD354}"/>
              </a:ext>
            </a:extLst>
          </p:cNvPr>
          <p:cNvSpPr/>
          <p:nvPr userDrawn="1"/>
        </p:nvSpPr>
        <p:spPr>
          <a:xfrm>
            <a:off x="10792754" y="5249769"/>
            <a:ext cx="830997"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1" name="Текст 37">
            <a:extLst>
              <a:ext uri="{FF2B5EF4-FFF2-40B4-BE49-F238E27FC236}">
                <a16:creationId xmlns:a16="http://schemas.microsoft.com/office/drawing/2014/main" id="{800F6957-CEFF-924E-B258-5B51A5196DEB}"/>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2" name="Текст 39">
            <a:extLst>
              <a:ext uri="{FF2B5EF4-FFF2-40B4-BE49-F238E27FC236}">
                <a16:creationId xmlns:a16="http://schemas.microsoft.com/office/drawing/2014/main" id="{8FD4982C-EBD6-6D4D-A16B-212CB048938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3" name="Текст 39">
            <a:extLst>
              <a:ext uri="{FF2B5EF4-FFF2-40B4-BE49-F238E27FC236}">
                <a16:creationId xmlns:a16="http://schemas.microsoft.com/office/drawing/2014/main" id="{733D5CDE-163B-C148-A20F-A808E0652336}"/>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86705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чистый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A7FA04E4-3213-8F41-B068-4DC28144142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938052A0-3DF0-DC47-B7E0-C20EF981C230}"/>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8C6147F0-3CA1-264C-B2B2-F88597196943}"/>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2CDF50E-4D58-AF4A-ABFD-140AF88B3681}"/>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2171D1-2A5B-7A4A-9760-17CCE51B980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3C71A0C3-CD3E-0748-98E5-6B2507CAB296}"/>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7">
            <a:extLst>
              <a:ext uri="{FF2B5EF4-FFF2-40B4-BE49-F238E27FC236}">
                <a16:creationId xmlns:a16="http://schemas.microsoft.com/office/drawing/2014/main" id="{C0A1CB46-D6D6-5E48-B4F7-CCED4525C46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1" name="Текст 39">
            <a:extLst>
              <a:ext uri="{FF2B5EF4-FFF2-40B4-BE49-F238E27FC236}">
                <a16:creationId xmlns:a16="http://schemas.microsoft.com/office/drawing/2014/main" id="{25D35A19-1AA8-204A-BFCA-83B65D59CFF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3557077C-F503-0B4A-82A2-54D21547E589}"/>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1952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чисты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9D694F-3582-1641-94D9-87F2A3453FC3}"/>
              </a:ext>
            </a:extLst>
          </p:cNvPr>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RU"/>
          </a:p>
        </p:txBody>
      </p:sp>
      <p:pic>
        <p:nvPicPr>
          <p:cNvPr id="4" name="Picture 3" descr="A blue circle with white text&#10;&#10;Description automatically generated with low confidence">
            <a:extLst>
              <a:ext uri="{FF2B5EF4-FFF2-40B4-BE49-F238E27FC236}">
                <a16:creationId xmlns:a16="http://schemas.microsoft.com/office/drawing/2014/main" id="{CFAE9005-17A7-5047-B315-642E9FB4F328}"/>
              </a:ext>
            </a:extLst>
          </p:cNvPr>
          <p:cNvPicPr>
            <a:picLocks noChangeAspect="1"/>
          </p:cNvPicPr>
          <p:nvPr userDrawn="1"/>
        </p:nvPicPr>
        <p:blipFill>
          <a:blip r:embed="rId3"/>
          <a:stretch>
            <a:fillRect/>
          </a:stretch>
        </p:blipFill>
        <p:spPr>
          <a:xfrm>
            <a:off x="5310809" y="2643809"/>
            <a:ext cx="1570383" cy="1570383"/>
          </a:xfrm>
          <a:prstGeom prst="rect">
            <a:avLst/>
          </a:prstGeom>
        </p:spPr>
      </p:pic>
    </p:spTree>
    <p:extLst>
      <p:ext uri="{BB962C8B-B14F-4D97-AF65-F5344CB8AC3E}">
        <p14:creationId xmlns:p14="http://schemas.microsoft.com/office/powerpoint/2010/main" val="138706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4A1436AC-5F96-2A4F-BFC7-B3442083EBE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11" name="Straight Connector 19">
            <a:extLst>
              <a:ext uri="{FF2B5EF4-FFF2-40B4-BE49-F238E27FC236}">
                <a16:creationId xmlns:a16="http://schemas.microsoft.com/office/drawing/2014/main" id="{067DD2ED-246D-7D41-B51F-FED98BF873F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id="{68E8C250-D449-A743-8975-B5BFB04D9744}"/>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id="{DD1C71CA-B883-AF42-959D-BCA5690AAA4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D3A12E-0E10-C441-81D2-C3C1EB6A053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9" name="Straight Connector 59">
            <a:extLst>
              <a:ext uri="{FF2B5EF4-FFF2-40B4-BE49-F238E27FC236}">
                <a16:creationId xmlns:a16="http://schemas.microsoft.com/office/drawing/2014/main" id="{3447008E-4F3B-FC4E-B96D-3927FAE1ED1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a16="http://schemas.microsoft.com/office/drawing/2014/main" id="{61115A7A-23E5-E442-9551-F72F1CDA57B9}"/>
              </a:ext>
            </a:extLst>
          </p:cNvPr>
          <p:cNvSpPr>
            <a:spLocks noGrp="1"/>
          </p:cNvSpPr>
          <p:nvPr>
            <p:ph type="pic" sz="quarter" idx="10" hasCustomPrompt="1"/>
          </p:nvPr>
        </p:nvSpPr>
        <p:spPr>
          <a:xfrm>
            <a:off x="6684653" y="1447790"/>
            <a:ext cx="4325167" cy="4325107"/>
          </a:xfrm>
          <a:prstGeom prst="rect">
            <a:avLst/>
          </a:prstGeo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algn="ctr"/>
            <a:r>
              <a:rPr lang="en-US" sz="2800" dirty="0">
                <a:solidFill>
                  <a:schemeClr val="tx1"/>
                </a:solidFill>
                <a:latin typeface="HSE Sans" panose="02000000000000000000" pitchFamily="2" charset="0"/>
              </a:rPr>
              <a:t>You can place an illustration or photograph here so that your slide doesn’t look empty</a:t>
            </a:r>
            <a:endParaRPr lang="en-RU" sz="2800" dirty="0">
              <a:solidFill>
                <a:schemeClr val="tx1"/>
              </a:solidFill>
              <a:latin typeface="HSE Sans" panose="02000000000000000000" pitchFamily="2" charset="0"/>
            </a:endParaRPr>
          </a:p>
        </p:txBody>
      </p:sp>
      <p:sp>
        <p:nvSpPr>
          <p:cNvPr id="32" name="Заголовок 31">
            <a:extLst>
              <a:ext uri="{FF2B5EF4-FFF2-40B4-BE49-F238E27FC236}">
                <a16:creationId xmlns:a16="http://schemas.microsoft.com/office/drawing/2014/main" id="{9ED7AA97-D972-DF4F-B662-A65F2A544CC5}"/>
              </a:ext>
            </a:extLst>
          </p:cNvPr>
          <p:cNvSpPr>
            <a:spLocks noGrp="1"/>
          </p:cNvSpPr>
          <p:nvPr>
            <p:ph type="title" hasCustomPrompt="1"/>
          </p:nvPr>
        </p:nvSpPr>
        <p:spPr>
          <a:xfrm>
            <a:off x="585898" y="1447790"/>
            <a:ext cx="524556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a:extLst>
              <a:ext uri="{FF2B5EF4-FFF2-40B4-BE49-F238E27FC236}">
                <a16:creationId xmlns:a16="http://schemas.microsoft.com/office/drawing/2014/main" id="{69E35E54-2B19-7441-876F-1C6A84F4F156}"/>
              </a:ext>
            </a:extLst>
          </p:cNvPr>
          <p:cNvSpPr>
            <a:spLocks noGrp="1"/>
          </p:cNvSpPr>
          <p:nvPr>
            <p:ph type="body" sz="quarter" idx="12" hasCustomPrompt="1"/>
          </p:nvPr>
        </p:nvSpPr>
        <p:spPr>
          <a:xfrm>
            <a:off x="585897" y="2379663"/>
            <a:ext cx="5245561" cy="3393234"/>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Moderately sized bits of text can be presented in a single column, but they shouldn’t take up the whole screen. A text that is arranged in a long line might be too hard to read; always bear in mind the perspective of those who will be viewing your presentation. Try to limit each line to seven to 10 words. More than that might put your audience to sleep. </a:t>
            </a:r>
            <a:r>
              <a:rPr lang="en-US" sz="1300" i="1" dirty="0">
                <a:latin typeface="HSE Sans" panose="02000000000000000000" pitchFamily="2" charset="0"/>
              </a:rPr>
              <a:t>If you have space left and wish to make your slide more visual, you can include a small image nearby, which should illustrate or supplement your text.</a:t>
            </a:r>
            <a:endParaRPr lang="ru-RU" sz="1300" i="1" dirty="0">
              <a:latin typeface="HSE Sans" panose="02000000000000000000" pitchFamily="2" charset="0"/>
            </a:endParaRPr>
          </a:p>
        </p:txBody>
      </p:sp>
      <p:sp>
        <p:nvSpPr>
          <p:cNvPr id="38" name="Текст 37">
            <a:extLst>
              <a:ext uri="{FF2B5EF4-FFF2-40B4-BE49-F238E27FC236}">
                <a16:creationId xmlns:a16="http://schemas.microsoft.com/office/drawing/2014/main" id="{7FB4A275-856E-364D-8AA4-2071AADC6AAA}"/>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0" name="Текст 39">
            <a:extLst>
              <a:ext uri="{FF2B5EF4-FFF2-40B4-BE49-F238E27FC236}">
                <a16:creationId xmlns:a16="http://schemas.microsoft.com/office/drawing/2014/main" id="{58FBA0EA-8BE0-A643-B258-4E5C34467172}"/>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1" name="Текст 39">
            <a:extLst>
              <a:ext uri="{FF2B5EF4-FFF2-40B4-BE49-F238E27FC236}">
                <a16:creationId xmlns:a16="http://schemas.microsoft.com/office/drawing/2014/main" id="{0BEC062F-1BEB-DE4C-B7EE-C552C9D45F13}"/>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13412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FDC66DB8-29BC-5940-A721-40F10021456A}"/>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DE27C859-478F-3648-8A9D-2C85DBDCAC0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58EA1144-CFD8-1D47-B430-7014F576043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96EDC73C-5A3C-014E-8E52-04CAFCA9B20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E88681-53A8-3B45-B80A-372EDFB53883}"/>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EDA7D8BF-DF37-704F-B77F-7E40752ACE25}"/>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31">
            <a:extLst>
              <a:ext uri="{FF2B5EF4-FFF2-40B4-BE49-F238E27FC236}">
                <a16:creationId xmlns:a16="http://schemas.microsoft.com/office/drawing/2014/main" id="{76942483-EB13-0A4B-8060-DB65024C294E}"/>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7" name="Текст 35">
            <a:extLst>
              <a:ext uri="{FF2B5EF4-FFF2-40B4-BE49-F238E27FC236}">
                <a16:creationId xmlns:a16="http://schemas.microsoft.com/office/drawing/2014/main" id="{66FAD63B-F743-0F47-BBE3-D7731766705A}"/>
              </a:ext>
            </a:extLst>
          </p:cNvPr>
          <p:cNvSpPr>
            <a:spLocks noGrp="1"/>
          </p:cNvSpPr>
          <p:nvPr>
            <p:ph type="body" sz="quarter" idx="12" hasCustomPrompt="1"/>
          </p:nvPr>
        </p:nvSpPr>
        <p:spPr>
          <a:xfrm>
            <a:off x="585897" y="2379663"/>
            <a:ext cx="11057971" cy="3745092"/>
          </a:xfrm>
          <a:prstGeom prst="rect">
            <a:avLst/>
          </a:prstGeo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a:t>
            </a:r>
          </a:p>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a:t>
            </a:r>
            <a:endParaRPr lang="ru-RU" sz="1300" dirty="0">
              <a:latin typeface="HSE Sans" panose="02000000000000000000" pitchFamily="2" charset="0"/>
            </a:endParaRPr>
          </a:p>
        </p:txBody>
      </p:sp>
      <p:sp>
        <p:nvSpPr>
          <p:cNvPr id="21" name="Текст 37">
            <a:extLst>
              <a:ext uri="{FF2B5EF4-FFF2-40B4-BE49-F238E27FC236}">
                <a16:creationId xmlns:a16="http://schemas.microsoft.com/office/drawing/2014/main" id="{45421580-30B9-AE44-9576-3890C98F5E8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78A6943-08BD-8C4D-A524-728A4340014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EB90A960-EE54-5742-BBB0-8536917AD4C0}"/>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5271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0E78CA68-7A0C-CF41-9AC6-A547FB9EC3B0}"/>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45DC512A-A23B-B24D-A1F6-6793976867CF}"/>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21F91649-DF0F-5F45-A43B-2CED9ACDD04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3137B760-1A50-1845-B7F2-1EF31C71C72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ECCF8F-5855-7943-B503-5573887A534D}"/>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FB81B23D-CDD8-E64C-9887-3540F7EE1C4B}"/>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Текст 35">
            <a:extLst>
              <a:ext uri="{FF2B5EF4-FFF2-40B4-BE49-F238E27FC236}">
                <a16:creationId xmlns:a16="http://schemas.microsoft.com/office/drawing/2014/main" id="{5163BE0A-A745-414A-AF21-D968BD69D2DA}"/>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300"/>
              </a:spcBef>
            </a:pPr>
            <a:r>
              <a:rPr lang="en-US" sz="1300" dirty="0">
                <a:latin typeface="HSE Sans" panose="02000000000000000000" pitchFamily="2" charset="0"/>
              </a:rPr>
              <a:t>Here I am, a regular text as seen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 Here I am, a regular text as described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a:t>
            </a:r>
            <a:endParaRPr lang="ru-RU" sz="1300" dirty="0">
              <a:latin typeface="HSE Sans" panose="02000000000000000000" pitchFamily="2" charset="0"/>
            </a:endParaRPr>
          </a:p>
        </p:txBody>
      </p:sp>
      <p:sp>
        <p:nvSpPr>
          <p:cNvPr id="20" name="Текст 35">
            <a:extLst>
              <a:ext uri="{FF2B5EF4-FFF2-40B4-BE49-F238E27FC236}">
                <a16:creationId xmlns:a16="http://schemas.microsoft.com/office/drawing/2014/main" id="{B3D47CF6-5FC1-2346-8894-A7CC39063DE3}"/>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3" name="Текст 22">
            <a:extLst>
              <a:ext uri="{FF2B5EF4-FFF2-40B4-BE49-F238E27FC236}">
                <a16:creationId xmlns:a16="http://schemas.microsoft.com/office/drawing/2014/main" id="{CD14B8F3-89C2-9F45-809E-D1EAF85AC566}"/>
              </a:ext>
            </a:extLst>
          </p:cNvPr>
          <p:cNvSpPr>
            <a:spLocks noGrp="1"/>
          </p:cNvSpPr>
          <p:nvPr>
            <p:ph type="body" sz="quarter" idx="18" hasCustomPrompt="1"/>
          </p:nvPr>
        </p:nvSpPr>
        <p:spPr>
          <a:xfrm>
            <a:off x="6259892" y="2379663"/>
            <a:ext cx="5383968" cy="3451794"/>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rgbClr val="0E2D69"/>
                </a:solidFill>
                <a:latin typeface="HSE Sans" panose="02000000000000000000" pitchFamily="2" charset="0"/>
              </a:defRPr>
            </a:lvl1pPr>
          </a:lstStyle>
          <a:p>
            <a:r>
              <a:rPr lang="en-US" sz="3200" dirty="0">
                <a:solidFill>
                  <a:srgbClr val="102D69"/>
                </a:solidFill>
                <a:latin typeface="HSE Sans" panose="02000000000000000000" pitchFamily="2" charset="0"/>
              </a:rPr>
              <a:t>Short phrase with important information can have a larger font size than normal, but we don’t recommend doing this often.</a:t>
            </a:r>
            <a:endParaRPr lang="ru-RU" sz="3200" dirty="0">
              <a:solidFill>
                <a:srgbClr val="102D69"/>
              </a:solidFill>
              <a:latin typeface="HSE Sans" panose="02000000000000000000" pitchFamily="2" charset="0"/>
            </a:endParaRPr>
          </a:p>
        </p:txBody>
      </p:sp>
      <p:sp>
        <p:nvSpPr>
          <p:cNvPr id="25" name="Заголовок 31">
            <a:extLst>
              <a:ext uri="{FF2B5EF4-FFF2-40B4-BE49-F238E27FC236}">
                <a16:creationId xmlns:a16="http://schemas.microsoft.com/office/drawing/2014/main" id="{B32DC3D4-97A5-3E4F-A29B-422D5E3129B7}"/>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5" name="Текст 37">
            <a:extLst>
              <a:ext uri="{FF2B5EF4-FFF2-40B4-BE49-F238E27FC236}">
                <a16:creationId xmlns:a16="http://schemas.microsoft.com/office/drawing/2014/main" id="{87E14987-3496-B241-A4C9-88FACDD837F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6" name="Текст 39">
            <a:extLst>
              <a:ext uri="{FF2B5EF4-FFF2-40B4-BE49-F238E27FC236}">
                <a16:creationId xmlns:a16="http://schemas.microsoft.com/office/drawing/2014/main" id="{3DAEB9AB-245D-774E-9656-B80FCC7A20BB}"/>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98145217-7421-9C4F-9483-5AEA3D2895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66379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График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E89D752-CAC6-0943-9A3D-4C52DBF50CE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64D89E64-93BB-044D-B3D4-8F2679C5CA4C}"/>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D0C3B169-866D-C645-AF76-00F8C2A97E9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FDDF48AB-D8AE-0E42-A544-8EA5B8744778}"/>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DF89EC-1E7C-3B40-85F4-6D19A7D29AC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019D6862-BD52-734D-9E19-38C147CA2D2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B3F16318-C9C3-B948-A508-4BC53D0B7716}"/>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8" name="Текст 35">
            <a:extLst>
              <a:ext uri="{FF2B5EF4-FFF2-40B4-BE49-F238E27FC236}">
                <a16:creationId xmlns:a16="http://schemas.microsoft.com/office/drawing/2014/main" id="{23B3E5FB-BBCE-4149-AD9A-8CAB06CC9FCF}"/>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9" name="Текст 35">
            <a:extLst>
              <a:ext uri="{FF2B5EF4-FFF2-40B4-BE49-F238E27FC236}">
                <a16:creationId xmlns:a16="http://schemas.microsoft.com/office/drawing/2014/main" id="{658542D3-7E45-6E46-8039-27C4C43DD617}"/>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57965DCA-4776-7546-97FD-A69317A34CF2}"/>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15" name="Текст 37">
            <a:extLst>
              <a:ext uri="{FF2B5EF4-FFF2-40B4-BE49-F238E27FC236}">
                <a16:creationId xmlns:a16="http://schemas.microsoft.com/office/drawing/2014/main" id="{F0037DB7-9A83-3348-8DAE-CC70560E4099}"/>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4007716A-CF6E-BC4E-83BE-CC4A3F1F2008}"/>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4921AC85-F824-C54B-91ED-6AB495D80D7A}"/>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5071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График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11D7C3EB-CCEB-E142-9753-8B2D75A0A80D}"/>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527C9F89-51CC-D243-9351-73AB081DB944}"/>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F09EE119-6C80-E846-95F9-BB3907664128}"/>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C0A681B-44BF-6A46-98D8-483EF13B9114}"/>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5A5D7C-EB12-9D4D-A99A-4B26C81B738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D4C3D74D-BE91-9547-ADCA-ACCE93C1878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5">
            <a:extLst>
              <a:ext uri="{FF2B5EF4-FFF2-40B4-BE49-F238E27FC236}">
                <a16:creationId xmlns:a16="http://schemas.microsoft.com/office/drawing/2014/main" id="{5812BF3C-1D24-3640-84D2-BFFCA525AE5F}"/>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BCBBDD44-9DC9-F74E-979F-120A7BBD4EE1}"/>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23" name="Текст 22">
            <a:extLst>
              <a:ext uri="{FF2B5EF4-FFF2-40B4-BE49-F238E27FC236}">
                <a16:creationId xmlns:a16="http://schemas.microsoft.com/office/drawing/2014/main" id="{7C68DF7B-E804-E44B-83DF-5DC36AF76F43}"/>
              </a:ext>
            </a:extLst>
          </p:cNvPr>
          <p:cNvSpPr>
            <a:spLocks noGrp="1"/>
          </p:cNvSpPr>
          <p:nvPr>
            <p:ph type="body" sz="quarter" idx="17" hasCustomPrompt="1"/>
          </p:nvPr>
        </p:nvSpPr>
        <p:spPr>
          <a:xfrm>
            <a:off x="585788" y="1447064"/>
            <a:ext cx="4322762" cy="703205"/>
          </a:xfrm>
          <a:prstGeom prst="rect">
            <a:avLst/>
          </a:prstGeom>
        </p:spPr>
        <p:txBody>
          <a:bodyPr>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GB" sz="1600" dirty="0">
                <a:solidFill>
                  <a:srgbClr val="102D69"/>
                </a:solidFill>
                <a:latin typeface="HSE Sans" panose="02000000000000000000" pitchFamily="2" charset="0"/>
              </a:rPr>
              <a:t>Name of graph. Please note that table titles should be smaller than headlines (16 </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28" name="Текст 35">
            <a:extLst>
              <a:ext uri="{FF2B5EF4-FFF2-40B4-BE49-F238E27FC236}">
                <a16:creationId xmlns:a16="http://schemas.microsoft.com/office/drawing/2014/main" id="{89E931D8-2901-A54D-86EA-096E47B81880}"/>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EB05FE86-9EEC-B64C-A6A4-0EF1E57F548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897B1CBC-D3E1-5F42-9E46-5C5D5982A1A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364269E6-245A-D54E-A8AD-14E29A03FAC1}"/>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7648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фр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Icon&#10;&#10;Description automatically generated">
            <a:extLst>
              <a:ext uri="{FF2B5EF4-FFF2-40B4-BE49-F238E27FC236}">
                <a16:creationId xmlns:a16="http://schemas.microsoft.com/office/drawing/2014/main" id="{E9A64721-E55E-8749-B29E-51DD8955936F}"/>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7" name="Straight Connector 19">
            <a:extLst>
              <a:ext uri="{FF2B5EF4-FFF2-40B4-BE49-F238E27FC236}">
                <a16:creationId xmlns:a16="http://schemas.microsoft.com/office/drawing/2014/main" id="{B0C162B7-B84F-874A-960E-31F512518C6E}"/>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a:extLst>
              <a:ext uri="{FF2B5EF4-FFF2-40B4-BE49-F238E27FC236}">
                <a16:creationId xmlns:a16="http://schemas.microsoft.com/office/drawing/2014/main" id="{1CB321BB-9FE3-294F-85D8-AA7DC75CA4AF}"/>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a:extLst>
              <a:ext uri="{FF2B5EF4-FFF2-40B4-BE49-F238E27FC236}">
                <a16:creationId xmlns:a16="http://schemas.microsoft.com/office/drawing/2014/main" id="{0A610A45-8712-8A45-AFB3-931CF468EC3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460EF6-ECAD-8941-8132-1B3E005D606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1" name="Straight Connector 59">
            <a:extLst>
              <a:ext uri="{FF2B5EF4-FFF2-40B4-BE49-F238E27FC236}">
                <a16:creationId xmlns:a16="http://schemas.microsoft.com/office/drawing/2014/main" id="{41AE56A2-5FAA-FD44-AE1A-338E1E304184}"/>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3B28B62E-5EE9-834C-9BB6-BD66079B8164}"/>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24" name="Текст 35">
            <a:extLst>
              <a:ext uri="{FF2B5EF4-FFF2-40B4-BE49-F238E27FC236}">
                <a16:creationId xmlns:a16="http://schemas.microsoft.com/office/drawing/2014/main" id="{621215DE-C1FD-2B4C-B236-AF679CF906BE}"/>
              </a:ext>
            </a:extLst>
          </p:cNvPr>
          <p:cNvSpPr>
            <a:spLocks noGrp="1"/>
          </p:cNvSpPr>
          <p:nvPr>
            <p:ph type="body" sz="quarter" idx="12" hasCustomPrompt="1"/>
          </p:nvPr>
        </p:nvSpPr>
        <p:spPr>
          <a:xfrm>
            <a:off x="575076" y="4103994"/>
            <a:ext cx="2758143"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5" name="Текст 35">
            <a:extLst>
              <a:ext uri="{FF2B5EF4-FFF2-40B4-BE49-F238E27FC236}">
                <a16:creationId xmlns:a16="http://schemas.microsoft.com/office/drawing/2014/main" id="{8BC2F90D-0CE0-574C-A7C1-EAA3E6F1AB56}"/>
              </a:ext>
            </a:extLst>
          </p:cNvPr>
          <p:cNvSpPr>
            <a:spLocks noGrp="1"/>
          </p:cNvSpPr>
          <p:nvPr>
            <p:ph type="body" sz="quarter" idx="16" hasCustomPrompt="1"/>
          </p:nvPr>
        </p:nvSpPr>
        <p:spPr>
          <a:xfrm>
            <a:off x="4047007"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6" name="Текст 35">
            <a:extLst>
              <a:ext uri="{FF2B5EF4-FFF2-40B4-BE49-F238E27FC236}">
                <a16:creationId xmlns:a16="http://schemas.microsoft.com/office/drawing/2014/main" id="{239E188B-2696-8A48-9F8A-36223EEF61E9}"/>
              </a:ext>
            </a:extLst>
          </p:cNvPr>
          <p:cNvSpPr>
            <a:spLocks noGrp="1"/>
          </p:cNvSpPr>
          <p:nvPr>
            <p:ph type="body" sz="quarter" idx="17" hasCustomPrompt="1"/>
          </p:nvPr>
        </p:nvSpPr>
        <p:spPr>
          <a:xfrm>
            <a:off x="7518938"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8" name="Текст 27">
            <a:extLst>
              <a:ext uri="{FF2B5EF4-FFF2-40B4-BE49-F238E27FC236}">
                <a16:creationId xmlns:a16="http://schemas.microsoft.com/office/drawing/2014/main" id="{379BF4C6-F899-294C-B88E-8363AFBEEC2A}"/>
              </a:ext>
            </a:extLst>
          </p:cNvPr>
          <p:cNvSpPr>
            <a:spLocks noGrp="1"/>
          </p:cNvSpPr>
          <p:nvPr>
            <p:ph type="body" sz="quarter" idx="18" hasCustomPrompt="1"/>
          </p:nvPr>
        </p:nvSpPr>
        <p:spPr>
          <a:xfrm>
            <a:off x="575076"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152</a:t>
            </a:r>
            <a:endParaRPr lang="ru-RU" dirty="0"/>
          </a:p>
        </p:txBody>
      </p:sp>
      <p:sp>
        <p:nvSpPr>
          <p:cNvPr id="29" name="Текст 27">
            <a:extLst>
              <a:ext uri="{FF2B5EF4-FFF2-40B4-BE49-F238E27FC236}">
                <a16:creationId xmlns:a16="http://schemas.microsoft.com/office/drawing/2014/main" id="{DE7F352B-F6D9-B545-A835-443A55956E74}"/>
              </a:ext>
            </a:extLst>
          </p:cNvPr>
          <p:cNvSpPr>
            <a:spLocks noGrp="1"/>
          </p:cNvSpPr>
          <p:nvPr>
            <p:ph type="body" sz="quarter" idx="19" hasCustomPrompt="1"/>
          </p:nvPr>
        </p:nvSpPr>
        <p:spPr>
          <a:xfrm>
            <a:off x="4047007"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95</a:t>
            </a:r>
            <a:endParaRPr lang="ru-RU" dirty="0"/>
          </a:p>
        </p:txBody>
      </p:sp>
      <p:sp>
        <p:nvSpPr>
          <p:cNvPr id="30" name="Текст 27">
            <a:extLst>
              <a:ext uri="{FF2B5EF4-FFF2-40B4-BE49-F238E27FC236}">
                <a16:creationId xmlns:a16="http://schemas.microsoft.com/office/drawing/2014/main" id="{D1D5AF9F-C1B0-7842-8789-1DB8963D981B}"/>
              </a:ext>
            </a:extLst>
          </p:cNvPr>
          <p:cNvSpPr>
            <a:spLocks noGrp="1"/>
          </p:cNvSpPr>
          <p:nvPr>
            <p:ph type="body" sz="quarter" idx="20" hasCustomPrompt="1"/>
          </p:nvPr>
        </p:nvSpPr>
        <p:spPr>
          <a:xfrm>
            <a:off x="7518938"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284</a:t>
            </a:r>
            <a:endParaRPr lang="ru-RU" dirty="0"/>
          </a:p>
        </p:txBody>
      </p:sp>
      <p:sp>
        <p:nvSpPr>
          <p:cNvPr id="18" name="Текст 37">
            <a:extLst>
              <a:ext uri="{FF2B5EF4-FFF2-40B4-BE49-F238E27FC236}">
                <a16:creationId xmlns:a16="http://schemas.microsoft.com/office/drawing/2014/main" id="{37B4962B-A5BA-AB4F-AFB3-5BF3A0AD0352}"/>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78AD85C2-6CFD-A94C-8134-2B3392A33196}"/>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C50CF571-E523-5440-B1C9-D74160206AED}"/>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05705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аблица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5425806-16DD-844E-927C-26E7143A9ED8}"/>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6" name="Straight Connector 19">
            <a:extLst>
              <a:ext uri="{FF2B5EF4-FFF2-40B4-BE49-F238E27FC236}">
                <a16:creationId xmlns:a16="http://schemas.microsoft.com/office/drawing/2014/main" id="{479746FF-3282-DF46-9D7C-D80431604A55}"/>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51B44297-B0E7-D74D-B291-D39A0D468B42}"/>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a:extLst>
              <a:ext uri="{FF2B5EF4-FFF2-40B4-BE49-F238E27FC236}">
                <a16:creationId xmlns:a16="http://schemas.microsoft.com/office/drawing/2014/main" id="{0EA4A057-F0CB-E04F-B472-4A1ABFB64C66}"/>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4502F5-56EE-354B-A3B1-E79F8B00517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0" name="Straight Connector 59">
            <a:extLst>
              <a:ext uri="{FF2B5EF4-FFF2-40B4-BE49-F238E27FC236}">
                <a16:creationId xmlns:a16="http://schemas.microsoft.com/office/drawing/2014/main" id="{A80E0956-5C10-CC40-A426-CBD2E0C4158E}"/>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5" name="Текст 22">
            <a:extLst>
              <a:ext uri="{FF2B5EF4-FFF2-40B4-BE49-F238E27FC236}">
                <a16:creationId xmlns:a16="http://schemas.microsoft.com/office/drawing/2014/main" id="{51340CB4-0355-3640-A212-F684523CDCCF}"/>
              </a:ext>
            </a:extLst>
          </p:cNvPr>
          <p:cNvSpPr>
            <a:spLocks noGrp="1"/>
          </p:cNvSpPr>
          <p:nvPr>
            <p:ph type="body" sz="quarter" idx="17" hasCustomPrompt="1"/>
          </p:nvPr>
        </p:nvSpPr>
        <p:spPr>
          <a:xfrm>
            <a:off x="585787" y="1447065"/>
            <a:ext cx="11058065" cy="307778"/>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7" name="Текст 16">
            <a:extLst>
              <a:ext uri="{FF2B5EF4-FFF2-40B4-BE49-F238E27FC236}">
                <a16:creationId xmlns:a16="http://schemas.microsoft.com/office/drawing/2014/main" id="{8C6F2EA4-CEDC-324C-9C06-8713118041EB}"/>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19" name="Таблица 18">
            <a:extLst>
              <a:ext uri="{FF2B5EF4-FFF2-40B4-BE49-F238E27FC236}">
                <a16:creationId xmlns:a16="http://schemas.microsoft.com/office/drawing/2014/main" id="{7B291085-A9B9-D842-B1A7-96258FAF012C}"/>
              </a:ext>
            </a:extLst>
          </p:cNvPr>
          <p:cNvSpPr>
            <a:spLocks noGrp="1"/>
          </p:cNvSpPr>
          <p:nvPr>
            <p:ph type="tbl" sz="quarter" idx="19"/>
          </p:nvPr>
        </p:nvSpPr>
        <p:spPr>
          <a:xfrm>
            <a:off x="585787" y="1984076"/>
            <a:ext cx="11058527" cy="3519576"/>
          </a:xfrm>
          <a:prstGeom prst="rect">
            <a:avLst/>
          </a:prstGeom>
        </p:spPr>
        <p:txBody>
          <a:bodyPr/>
          <a:lstStyle/>
          <a:p>
            <a:endParaRPr lang="ru-RU"/>
          </a:p>
        </p:txBody>
      </p:sp>
      <p:sp>
        <p:nvSpPr>
          <p:cNvPr id="16" name="Текст 37">
            <a:extLst>
              <a:ext uri="{FF2B5EF4-FFF2-40B4-BE49-F238E27FC236}">
                <a16:creationId xmlns:a16="http://schemas.microsoft.com/office/drawing/2014/main" id="{252B365F-6D89-0045-99CC-0F0D3EF2DA0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C9CC4AE0-EDCC-9A4F-97C4-4CAFF1F1EBCF}"/>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185F6674-A1EC-1846-AEB5-DA4959807147}"/>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44016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аблица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259ABC72-D738-1143-BF2A-D85AE9A4F73B}"/>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237A1E42-2FC3-8841-8C41-992C5BC2368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47503EA0-3883-E24D-9EB8-7B617518292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E0144DF2-9891-324D-B34E-AFA025FBCBF9}"/>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3F65D6-1072-F140-B6A5-758D7B595A9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5F1F09D4-22FA-7B4B-9488-F8FDDCC2D44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8" name="Текст 22">
            <a:extLst>
              <a:ext uri="{FF2B5EF4-FFF2-40B4-BE49-F238E27FC236}">
                <a16:creationId xmlns:a16="http://schemas.microsoft.com/office/drawing/2014/main" id="{4D940599-2B77-CE47-91E6-CDB51ADE1840}"/>
              </a:ext>
            </a:extLst>
          </p:cNvPr>
          <p:cNvSpPr>
            <a:spLocks noGrp="1"/>
          </p:cNvSpPr>
          <p:nvPr>
            <p:ph type="body" sz="quarter" idx="17" hasCustomPrompt="1"/>
          </p:nvPr>
        </p:nvSpPr>
        <p:spPr>
          <a:xfrm>
            <a:off x="585787" y="1447064"/>
            <a:ext cx="7617877" cy="537011"/>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9" name="Текст 16">
            <a:extLst>
              <a:ext uri="{FF2B5EF4-FFF2-40B4-BE49-F238E27FC236}">
                <a16:creationId xmlns:a16="http://schemas.microsoft.com/office/drawing/2014/main" id="{A7333712-9DED-4F4B-B209-2F13075EDB3F}"/>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20" name="Таблица 18">
            <a:extLst>
              <a:ext uri="{FF2B5EF4-FFF2-40B4-BE49-F238E27FC236}">
                <a16:creationId xmlns:a16="http://schemas.microsoft.com/office/drawing/2014/main" id="{DD467C42-8209-B740-8419-DBB6A6F7D5EE}"/>
              </a:ext>
            </a:extLst>
          </p:cNvPr>
          <p:cNvSpPr>
            <a:spLocks noGrp="1"/>
          </p:cNvSpPr>
          <p:nvPr>
            <p:ph type="tbl" sz="quarter" idx="19"/>
          </p:nvPr>
        </p:nvSpPr>
        <p:spPr>
          <a:xfrm>
            <a:off x="585787" y="2208362"/>
            <a:ext cx="7617895" cy="3295290"/>
          </a:xfrm>
          <a:prstGeom prst="rect">
            <a:avLst/>
          </a:prstGeom>
        </p:spPr>
        <p:txBody>
          <a:bodyPr/>
          <a:lstStyle/>
          <a:p>
            <a:endParaRPr lang="ru-RU"/>
          </a:p>
        </p:txBody>
      </p:sp>
      <p:sp>
        <p:nvSpPr>
          <p:cNvPr id="21" name="Текст 35">
            <a:extLst>
              <a:ext uri="{FF2B5EF4-FFF2-40B4-BE49-F238E27FC236}">
                <a16:creationId xmlns:a16="http://schemas.microsoft.com/office/drawing/2014/main" id="{B4309850-76EA-224C-A9E2-B6BBDBF99DE2}"/>
              </a:ext>
            </a:extLst>
          </p:cNvPr>
          <p:cNvSpPr>
            <a:spLocks noGrp="1"/>
          </p:cNvSpPr>
          <p:nvPr>
            <p:ph type="body" sz="quarter" idx="12" hasCustomPrompt="1"/>
          </p:nvPr>
        </p:nvSpPr>
        <p:spPr>
          <a:xfrm>
            <a:off x="8686807" y="2208363"/>
            <a:ext cx="2930666" cy="2570672"/>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6809E15B-CD0E-2F47-B500-B457A9CCBB37}"/>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E0B9771-35DC-D24C-B598-648DE6F8DE6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5B1ACD18-BD14-2B4B-BA0A-46A5167E2C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2367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5060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4" r:id="rId7"/>
    <p:sldLayoutId id="2147483655" r:id="rId8"/>
    <p:sldLayoutId id="2147483656" r:id="rId9"/>
    <p:sldLayoutId id="2147483658" r:id="rId10"/>
    <p:sldLayoutId id="2147483657"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757A51-BBC2-9047-B199-AE90EB17B4D4}"/>
              </a:ext>
            </a:extLst>
          </p:cNvPr>
          <p:cNvSpPr>
            <a:spLocks noGrp="1"/>
          </p:cNvSpPr>
          <p:nvPr>
            <p:ph type="title"/>
          </p:nvPr>
        </p:nvSpPr>
        <p:spPr/>
        <p:txBody>
          <a:bodyPr/>
          <a:lstStyle/>
          <a:p>
            <a:r>
              <a:rPr lang="en-US" dirty="0"/>
              <a:t>Spot the bot</a:t>
            </a:r>
            <a:endParaRPr lang="ru-RU" dirty="0"/>
          </a:p>
        </p:txBody>
      </p:sp>
      <p:sp>
        <p:nvSpPr>
          <p:cNvPr id="3" name="Текст 2">
            <a:extLst>
              <a:ext uri="{FF2B5EF4-FFF2-40B4-BE49-F238E27FC236}">
                <a16:creationId xmlns:a16="http://schemas.microsoft.com/office/drawing/2014/main" id="{268EB560-A246-394A-858C-3B1CFBF03B46}"/>
              </a:ext>
            </a:extLst>
          </p:cNvPr>
          <p:cNvSpPr>
            <a:spLocks noGrp="1"/>
          </p:cNvSpPr>
          <p:nvPr>
            <p:ph type="body" sz="quarter" idx="10"/>
          </p:nvPr>
        </p:nvSpPr>
        <p:spPr/>
        <p:txBody>
          <a:bodyPr/>
          <a:lstStyle/>
          <a:p>
            <a:r>
              <a:rPr lang="en-US" dirty="0"/>
              <a:t>Faculty of Computer Science</a:t>
            </a:r>
            <a:endParaRPr lang="ru-RU" dirty="0"/>
          </a:p>
        </p:txBody>
      </p:sp>
      <p:sp>
        <p:nvSpPr>
          <p:cNvPr id="4" name="Текст 3">
            <a:extLst>
              <a:ext uri="{FF2B5EF4-FFF2-40B4-BE49-F238E27FC236}">
                <a16:creationId xmlns:a16="http://schemas.microsoft.com/office/drawing/2014/main" id="{83B3283F-BF0F-3744-BA57-1A19F8F76332}"/>
              </a:ext>
            </a:extLst>
          </p:cNvPr>
          <p:cNvSpPr>
            <a:spLocks noGrp="1"/>
          </p:cNvSpPr>
          <p:nvPr>
            <p:ph type="body" sz="quarter" idx="11"/>
          </p:nvPr>
        </p:nvSpPr>
        <p:spPr/>
        <p:txBody>
          <a:bodyPr/>
          <a:lstStyle/>
          <a:p>
            <a:r>
              <a:rPr lang="en-US" dirty="0"/>
              <a:t>Laboratory for Semantic Analysis</a:t>
            </a:r>
            <a:endParaRPr lang="ru-RU" dirty="0"/>
          </a:p>
        </p:txBody>
      </p:sp>
      <p:sp>
        <p:nvSpPr>
          <p:cNvPr id="5" name="Текст 4">
            <a:extLst>
              <a:ext uri="{FF2B5EF4-FFF2-40B4-BE49-F238E27FC236}">
                <a16:creationId xmlns:a16="http://schemas.microsoft.com/office/drawing/2014/main" id="{CC6432FC-CD29-4D47-A915-D2737E0BEA33}"/>
              </a:ext>
            </a:extLst>
          </p:cNvPr>
          <p:cNvSpPr>
            <a:spLocks noGrp="1"/>
          </p:cNvSpPr>
          <p:nvPr>
            <p:ph type="body" idx="12"/>
          </p:nvPr>
        </p:nvSpPr>
        <p:spPr/>
        <p:txBody>
          <a:bodyPr/>
          <a:lstStyle/>
          <a:p>
            <a:r>
              <a:rPr lang="en-US" dirty="0"/>
              <a:t>Moscow,</a:t>
            </a:r>
          </a:p>
          <a:p>
            <a:r>
              <a:rPr lang="en-US" dirty="0"/>
              <a:t>2025</a:t>
            </a:r>
          </a:p>
          <a:p>
            <a:endParaRPr lang="ru-RU" dirty="0"/>
          </a:p>
        </p:txBody>
      </p:sp>
      <p:sp>
        <p:nvSpPr>
          <p:cNvPr id="6" name="Текст 5">
            <a:extLst>
              <a:ext uri="{FF2B5EF4-FFF2-40B4-BE49-F238E27FC236}">
                <a16:creationId xmlns:a16="http://schemas.microsoft.com/office/drawing/2014/main" id="{B32B7800-48A3-394E-A464-7BA3AE15CECB}"/>
              </a:ext>
            </a:extLst>
          </p:cNvPr>
          <p:cNvSpPr>
            <a:spLocks noGrp="1"/>
          </p:cNvSpPr>
          <p:nvPr>
            <p:ph type="body" sz="quarter" idx="13"/>
          </p:nvPr>
        </p:nvSpPr>
        <p:spPr>
          <a:xfrm>
            <a:off x="1027967" y="4034118"/>
            <a:ext cx="8826038" cy="1443656"/>
          </a:xfrm>
        </p:spPr>
        <p:txBody>
          <a:bodyPr>
            <a:noAutofit/>
          </a:bodyPr>
          <a:lstStyle/>
          <a:p>
            <a:r>
              <a:rPr lang="en-US" sz="2000" dirty="0"/>
              <a:t>Vasilii A. Gromov,</a:t>
            </a:r>
          </a:p>
          <a:p>
            <a:r>
              <a:rPr lang="en-US" sz="2000" dirty="0"/>
              <a:t>Professor, Doctor of Sciences,</a:t>
            </a:r>
          </a:p>
          <a:p>
            <a:r>
              <a:rPr lang="en-US" sz="2000" dirty="0"/>
              <a:t>Deputy Head, Professor School of Data Analysis and Artificial Intelligence,</a:t>
            </a:r>
          </a:p>
          <a:p>
            <a:endParaRPr lang="en-US" sz="2000" dirty="0"/>
          </a:p>
          <a:p>
            <a:r>
              <a:rPr lang="en-US" sz="2000" dirty="0"/>
              <a:t>+79036865072, stroller@rambler.ru</a:t>
            </a:r>
            <a:endParaRPr lang="ru-RU" sz="2000" dirty="0"/>
          </a:p>
          <a:p>
            <a:endParaRPr lang="en-US" sz="1800" dirty="0"/>
          </a:p>
          <a:p>
            <a:endParaRPr lang="ru-RU" sz="1800" dirty="0"/>
          </a:p>
        </p:txBody>
      </p:sp>
    </p:spTree>
    <p:extLst>
      <p:ext uri="{BB962C8B-B14F-4D97-AF65-F5344CB8AC3E}">
        <p14:creationId xmlns:p14="http://schemas.microsoft.com/office/powerpoint/2010/main" val="1452210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2F32E-5638-CD4C-BFFB-6DBA9D83B2C2}"/>
            </a:ext>
          </a:extLst>
        </p:cNvPr>
        <p:cNvGrpSpPr/>
        <p:nvPr/>
      </p:nvGrpSpPr>
      <p:grpSpPr>
        <a:xfrm>
          <a:off x="0" y="0"/>
          <a:ext cx="0" cy="0"/>
          <a:chOff x="0" y="0"/>
          <a:chExt cx="0" cy="0"/>
        </a:xfrm>
      </p:grpSpPr>
      <p:sp>
        <p:nvSpPr>
          <p:cNvPr id="8" name="Заголовок 7">
            <a:extLst>
              <a:ext uri="{FF2B5EF4-FFF2-40B4-BE49-F238E27FC236}">
                <a16:creationId xmlns:a16="http://schemas.microsoft.com/office/drawing/2014/main" id="{3307E792-7350-7A2C-DB09-ECEBD1E1527C}"/>
              </a:ext>
            </a:extLst>
          </p:cNvPr>
          <p:cNvSpPr>
            <a:spLocks noGrp="1"/>
          </p:cNvSpPr>
          <p:nvPr>
            <p:ph type="title"/>
          </p:nvPr>
        </p:nvSpPr>
        <p:spPr/>
        <p:txBody>
          <a:bodyPr/>
          <a:lstStyle/>
          <a:p>
            <a:r>
              <a:rPr lang="en-US" dirty="0"/>
              <a:t>Classification</a:t>
            </a:r>
            <a:endParaRPr lang="ru-RU" dirty="0"/>
          </a:p>
        </p:txBody>
      </p:sp>
      <mc:AlternateContent xmlns:mc="http://schemas.openxmlformats.org/markup-compatibility/2006">
        <mc:Choice xmlns:a14="http://schemas.microsoft.com/office/drawing/2010/main" Requires="a14">
          <p:sp>
            <p:nvSpPr>
              <p:cNvPr id="9" name="Текст 8">
                <a:extLst>
                  <a:ext uri="{FF2B5EF4-FFF2-40B4-BE49-F238E27FC236}">
                    <a16:creationId xmlns:a16="http://schemas.microsoft.com/office/drawing/2014/main" id="{A31563AD-CD20-4928-0E47-F8FE64008980}"/>
                  </a:ext>
                </a:extLst>
              </p:cNvPr>
              <p:cNvSpPr>
                <a:spLocks noGrp="1"/>
              </p:cNvSpPr>
              <p:nvPr>
                <p:ph type="body" sz="quarter" idx="12"/>
              </p:nvPr>
            </p:nvSpPr>
            <p:spPr/>
            <p:txBody>
              <a:bodyPr numCol="1"/>
              <a:lstStyle/>
              <a:p>
                <a:r>
                  <a:rPr lang="en-US" sz="2000" dirty="0"/>
                  <a:t>Classification task: </a:t>
                </a:r>
              </a:p>
              <a:p>
                <a:pPr marL="342900" indent="-342900">
                  <a:buFont typeface="Arial" panose="020B0604020202020204" pitchFamily="34" charset="0"/>
                  <a:buChar char="•"/>
                </a:pPr>
                <a:r>
                  <a:rPr lang="en-US" sz="2000" dirty="0"/>
                  <a:t>Train model using one set of bots</a:t>
                </a:r>
              </a:p>
              <a:p>
                <a:pPr marL="342900" indent="-342900">
                  <a:buFont typeface="Arial" panose="020B0604020202020204" pitchFamily="34" charset="0"/>
                  <a:buChar char="•"/>
                </a:pPr>
                <a:r>
                  <a:rPr lang="en-US" sz="2000" b="1" dirty="0"/>
                  <a:t>Test using another</a:t>
                </a:r>
              </a:p>
              <a:p>
                <a:endParaRPr lang="en-US" sz="2000" dirty="0"/>
              </a:p>
              <a:p>
                <a:r>
                  <a:rPr lang="en-US" sz="2000" dirty="0"/>
                  <a:t>Possible to reach </a:t>
                </a:r>
                <a:r>
                  <a:rPr lang="en-US" sz="2000" b="1" dirty="0"/>
                  <a:t>F1-score </a:t>
                </a:r>
                <a14:m>
                  <m:oMath xmlns:m="http://schemas.openxmlformats.org/officeDocument/2006/math">
                    <m:r>
                      <a:rPr lang="en-US" sz="2000" b="1" i="1" smtClean="0">
                        <a:latin typeface="Cambria Math" panose="02040503050406030204" pitchFamily="18" charset="0"/>
                      </a:rPr>
                      <m:t>≥</m:t>
                    </m:r>
                    <m:r>
                      <a:rPr lang="en-US" sz="2000" b="1" i="1" smtClean="0">
                        <a:latin typeface="Cambria Math" panose="02040503050406030204" pitchFamily="18" charset="0"/>
                      </a:rPr>
                      <m:t>𝟎</m:t>
                    </m:r>
                    <m:r>
                      <a:rPr lang="en-US" sz="2000" b="1" i="1" smtClean="0">
                        <a:latin typeface="Cambria Math" panose="02040503050406030204" pitchFamily="18" charset="0"/>
                      </a:rPr>
                      <m:t>.</m:t>
                    </m:r>
                    <m:r>
                      <a:rPr lang="en-US" sz="2000" b="1" i="1" smtClean="0">
                        <a:latin typeface="Cambria Math" panose="02040503050406030204" pitchFamily="18" charset="0"/>
                      </a:rPr>
                      <m:t>𝟗𝟓</m:t>
                    </m:r>
                  </m:oMath>
                </a14:m>
                <a:r>
                  <a:rPr lang="en-US" sz="2000" b="1" dirty="0"/>
                  <a:t> </a:t>
                </a:r>
                <a:r>
                  <a:rPr lang="en-US" sz="2000" dirty="0"/>
                  <a:t>for different languages</a:t>
                </a:r>
              </a:p>
              <a:p>
                <a:endParaRPr lang="en-US" sz="2000" dirty="0"/>
              </a:p>
              <a:p>
                <a:endParaRPr lang="ru-RU" sz="2000" dirty="0"/>
              </a:p>
            </p:txBody>
          </p:sp>
        </mc:Choice>
        <mc:Fallback>
          <p:sp>
            <p:nvSpPr>
              <p:cNvPr id="9" name="Текст 8">
                <a:extLst>
                  <a:ext uri="{FF2B5EF4-FFF2-40B4-BE49-F238E27FC236}">
                    <a16:creationId xmlns:a16="http://schemas.microsoft.com/office/drawing/2014/main" id="{A31563AD-CD20-4928-0E47-F8FE64008980}"/>
                  </a:ext>
                </a:extLst>
              </p:cNvPr>
              <p:cNvSpPr>
                <a:spLocks noGrp="1" noRot="1" noChangeAspect="1" noMove="1" noResize="1" noEditPoints="1" noAdjustHandles="1" noChangeArrowheads="1" noChangeShapeType="1" noTextEdit="1"/>
              </p:cNvSpPr>
              <p:nvPr>
                <p:ph type="body" sz="quarter" idx="12"/>
              </p:nvPr>
            </p:nvSpPr>
            <p:spPr>
              <a:blipFill>
                <a:blip r:embed="rId2"/>
                <a:stretch>
                  <a:fillRect l="-1378" t="-2114"/>
                </a:stretch>
              </a:blipFill>
            </p:spPr>
            <p:txBody>
              <a:bodyPr/>
              <a:lstStyle/>
              <a:p>
                <a:r>
                  <a:rPr lang="ru-RU">
                    <a:noFill/>
                  </a:rPr>
                  <a:t> </a:t>
                </a:r>
              </a:p>
            </p:txBody>
          </p:sp>
        </mc:Fallback>
      </mc:AlternateContent>
      <p:sp>
        <p:nvSpPr>
          <p:cNvPr id="10" name="Текст 9">
            <a:extLst>
              <a:ext uri="{FF2B5EF4-FFF2-40B4-BE49-F238E27FC236}">
                <a16:creationId xmlns:a16="http://schemas.microsoft.com/office/drawing/2014/main" id="{5413FDB5-C2B8-334B-9347-30518E7F9168}"/>
              </a:ext>
            </a:extLst>
          </p:cNvPr>
          <p:cNvSpPr>
            <a:spLocks noGrp="1"/>
          </p:cNvSpPr>
          <p:nvPr>
            <p:ph type="body" sz="quarter" idx="13"/>
          </p:nvPr>
        </p:nvSpPr>
        <p:spPr/>
        <p:txBody>
          <a:bodyPr/>
          <a:lstStyle/>
          <a:p>
            <a:r>
              <a:rPr lang="en-US" dirty="0"/>
              <a:t>Laboratory for Semantic Analysis</a:t>
            </a:r>
            <a:endParaRPr lang="ru-RU" dirty="0"/>
          </a:p>
          <a:p>
            <a:endParaRPr lang="ru-RU" dirty="0"/>
          </a:p>
        </p:txBody>
      </p:sp>
      <p:sp>
        <p:nvSpPr>
          <p:cNvPr id="11" name="Текст 10">
            <a:extLst>
              <a:ext uri="{FF2B5EF4-FFF2-40B4-BE49-F238E27FC236}">
                <a16:creationId xmlns:a16="http://schemas.microsoft.com/office/drawing/2014/main" id="{140B4560-5E98-4B34-9E4B-1346F12EA89B}"/>
              </a:ext>
            </a:extLst>
          </p:cNvPr>
          <p:cNvSpPr>
            <a:spLocks noGrp="1"/>
          </p:cNvSpPr>
          <p:nvPr>
            <p:ph type="body" sz="quarter" idx="14"/>
          </p:nvPr>
        </p:nvSpPr>
        <p:spPr/>
        <p:txBody>
          <a:bodyPr/>
          <a:lstStyle/>
          <a:p>
            <a:r>
              <a:rPr lang="en-US" dirty="0"/>
              <a:t>Classification</a:t>
            </a:r>
            <a:endParaRPr lang="ru-RU" dirty="0"/>
          </a:p>
        </p:txBody>
      </p:sp>
      <p:sp>
        <p:nvSpPr>
          <p:cNvPr id="12" name="Текст 11">
            <a:extLst>
              <a:ext uri="{FF2B5EF4-FFF2-40B4-BE49-F238E27FC236}">
                <a16:creationId xmlns:a16="http://schemas.microsoft.com/office/drawing/2014/main" id="{820EB050-885D-8721-55BC-6ADC94916748}"/>
              </a:ext>
            </a:extLst>
          </p:cNvPr>
          <p:cNvSpPr>
            <a:spLocks noGrp="1"/>
          </p:cNvSpPr>
          <p:nvPr>
            <p:ph type="body" sz="quarter" idx="15"/>
          </p:nvPr>
        </p:nvSpPr>
        <p:spPr/>
        <p:txBody>
          <a:bodyPr/>
          <a:lstStyle/>
          <a:p>
            <a:r>
              <a:rPr lang="en-US" dirty="0"/>
              <a:t>Spot the bot</a:t>
            </a:r>
            <a:endParaRPr lang="ru-RU" dirty="0"/>
          </a:p>
        </p:txBody>
      </p:sp>
      <p:grpSp>
        <p:nvGrpSpPr>
          <p:cNvPr id="19" name="Группа 18">
            <a:extLst>
              <a:ext uri="{FF2B5EF4-FFF2-40B4-BE49-F238E27FC236}">
                <a16:creationId xmlns:a16="http://schemas.microsoft.com/office/drawing/2014/main" id="{53AE085E-B172-8C5C-6EB9-90B6E9F2241A}"/>
              </a:ext>
            </a:extLst>
          </p:cNvPr>
          <p:cNvGrpSpPr/>
          <p:nvPr/>
        </p:nvGrpSpPr>
        <p:grpSpPr>
          <a:xfrm>
            <a:off x="7294942" y="2741324"/>
            <a:ext cx="4216338" cy="3226364"/>
            <a:chOff x="6240904" y="3267018"/>
            <a:chExt cx="3794890" cy="2903870"/>
          </a:xfrm>
        </p:grpSpPr>
        <p:sp>
          <p:nvSpPr>
            <p:cNvPr id="2" name="Прямоугольник 1">
              <a:extLst>
                <a:ext uri="{FF2B5EF4-FFF2-40B4-BE49-F238E27FC236}">
                  <a16:creationId xmlns:a16="http://schemas.microsoft.com/office/drawing/2014/main" id="{DB57051A-CA43-C93D-3D36-0794267DCC1F}"/>
                </a:ext>
              </a:extLst>
            </p:cNvPr>
            <p:cNvSpPr/>
            <p:nvPr/>
          </p:nvSpPr>
          <p:spPr>
            <a:xfrm>
              <a:off x="7836154" y="3267018"/>
              <a:ext cx="1391920" cy="6146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a:t>…</a:t>
              </a:r>
            </a:p>
          </p:txBody>
        </p:sp>
        <p:cxnSp>
          <p:nvCxnSpPr>
            <p:cNvPr id="3" name="Прямая со стрелкой 2">
              <a:extLst>
                <a:ext uri="{FF2B5EF4-FFF2-40B4-BE49-F238E27FC236}">
                  <a16:creationId xmlns:a16="http://schemas.microsoft.com/office/drawing/2014/main" id="{6187F86E-4B30-62F2-6AEA-05D8A295A961}"/>
                </a:ext>
              </a:extLst>
            </p:cNvPr>
            <p:cNvCxnSpPr>
              <a:cxnSpLocks/>
              <a:stCxn id="2" idx="2"/>
              <a:endCxn id="4" idx="0"/>
            </p:cNvCxnSpPr>
            <p:nvPr/>
          </p:nvCxnSpPr>
          <p:spPr>
            <a:xfrm flipH="1">
              <a:off x="7731760" y="3881698"/>
              <a:ext cx="800354" cy="384764"/>
            </a:xfrm>
            <a:prstGeom prst="straightConnector1">
              <a:avLst/>
            </a:prstGeom>
            <a:ln>
              <a:solidFill>
                <a:srgbClr val="102D69"/>
              </a:solidFill>
              <a:tailEnd type="triangle"/>
            </a:ln>
          </p:spPr>
          <p:style>
            <a:lnRef idx="1">
              <a:schemeClr val="accent1"/>
            </a:lnRef>
            <a:fillRef idx="0">
              <a:schemeClr val="accent1"/>
            </a:fillRef>
            <a:effectRef idx="0">
              <a:schemeClr val="accent1"/>
            </a:effectRef>
            <a:fontRef idx="minor">
              <a:schemeClr val="tx1"/>
            </a:fontRef>
          </p:style>
        </p:cxnSp>
        <p:sp>
          <p:nvSpPr>
            <p:cNvPr id="4" name="Прямоугольник 3">
              <a:extLst>
                <a:ext uri="{FF2B5EF4-FFF2-40B4-BE49-F238E27FC236}">
                  <a16:creationId xmlns:a16="http://schemas.microsoft.com/office/drawing/2014/main" id="{7956DA8C-5F6C-25B9-9C6E-87E146A21CBA}"/>
                </a:ext>
              </a:extLst>
            </p:cNvPr>
            <p:cNvSpPr/>
            <p:nvPr/>
          </p:nvSpPr>
          <p:spPr>
            <a:xfrm>
              <a:off x="7035800" y="4266462"/>
              <a:ext cx="1391920" cy="6146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a:t>…</a:t>
              </a:r>
            </a:p>
          </p:txBody>
        </p:sp>
        <p:sp>
          <p:nvSpPr>
            <p:cNvPr id="5" name="Прямоугольник 4">
              <a:extLst>
                <a:ext uri="{FF2B5EF4-FFF2-40B4-BE49-F238E27FC236}">
                  <a16:creationId xmlns:a16="http://schemas.microsoft.com/office/drawing/2014/main" id="{7DBEF4E8-5FC2-7846-CA76-4A804BC26B11}"/>
                </a:ext>
              </a:extLst>
            </p:cNvPr>
            <p:cNvSpPr/>
            <p:nvPr/>
          </p:nvSpPr>
          <p:spPr>
            <a:xfrm>
              <a:off x="8643874" y="4266462"/>
              <a:ext cx="1391920" cy="6146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cxnSp>
          <p:nvCxnSpPr>
            <p:cNvPr id="6" name="Прямая со стрелкой 5">
              <a:extLst>
                <a:ext uri="{FF2B5EF4-FFF2-40B4-BE49-F238E27FC236}">
                  <a16:creationId xmlns:a16="http://schemas.microsoft.com/office/drawing/2014/main" id="{BF12C884-86A7-DEF1-7AFF-E31CFDFEB052}"/>
                </a:ext>
              </a:extLst>
            </p:cNvPr>
            <p:cNvCxnSpPr>
              <a:cxnSpLocks/>
              <a:endCxn id="5" idx="0"/>
            </p:cNvCxnSpPr>
            <p:nvPr/>
          </p:nvCxnSpPr>
          <p:spPr>
            <a:xfrm>
              <a:off x="8532114" y="3881698"/>
              <a:ext cx="807720" cy="384764"/>
            </a:xfrm>
            <a:prstGeom prst="straightConnector1">
              <a:avLst/>
            </a:prstGeom>
            <a:ln>
              <a:solidFill>
                <a:srgbClr val="102D69"/>
              </a:solidFill>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a:extLst>
                <a:ext uri="{FF2B5EF4-FFF2-40B4-BE49-F238E27FC236}">
                  <a16:creationId xmlns:a16="http://schemas.microsoft.com/office/drawing/2014/main" id="{958A36EC-0889-D1A4-98A0-D23A19EED9AB}"/>
                </a:ext>
              </a:extLst>
            </p:cNvPr>
            <p:cNvCxnSpPr>
              <a:cxnSpLocks/>
              <a:stCxn id="4" idx="2"/>
              <a:endCxn id="14" idx="0"/>
            </p:cNvCxnSpPr>
            <p:nvPr/>
          </p:nvCxnSpPr>
          <p:spPr>
            <a:xfrm flipH="1">
              <a:off x="6936864" y="4881142"/>
              <a:ext cx="794896" cy="382901"/>
            </a:xfrm>
            <a:prstGeom prst="straightConnector1">
              <a:avLst/>
            </a:prstGeom>
            <a:ln>
              <a:solidFill>
                <a:srgbClr val="102D69"/>
              </a:solidFill>
              <a:tailEnd type="triangle"/>
            </a:ln>
          </p:spPr>
          <p:style>
            <a:lnRef idx="1">
              <a:schemeClr val="accent1"/>
            </a:lnRef>
            <a:fillRef idx="0">
              <a:schemeClr val="accent1"/>
            </a:fillRef>
            <a:effectRef idx="0">
              <a:schemeClr val="accent1"/>
            </a:effectRef>
            <a:fontRef idx="minor">
              <a:schemeClr val="tx1"/>
            </a:fontRef>
          </p:style>
        </p:cxnSp>
        <p:sp>
          <p:nvSpPr>
            <p:cNvPr id="13" name="Прямоугольник 12">
              <a:extLst>
                <a:ext uri="{FF2B5EF4-FFF2-40B4-BE49-F238E27FC236}">
                  <a16:creationId xmlns:a16="http://schemas.microsoft.com/office/drawing/2014/main" id="{E0D89886-55BA-6D4A-8C77-FF14597C815E}"/>
                </a:ext>
              </a:extLst>
            </p:cNvPr>
            <p:cNvSpPr/>
            <p:nvPr/>
          </p:nvSpPr>
          <p:spPr>
            <a:xfrm>
              <a:off x="7836154" y="5258856"/>
              <a:ext cx="1391920" cy="6146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id="{B492E64A-EB97-BB60-96FB-39C1FC43E108}"/>
                </a:ext>
              </a:extLst>
            </p:cNvPr>
            <p:cNvSpPr/>
            <p:nvPr/>
          </p:nvSpPr>
          <p:spPr>
            <a:xfrm>
              <a:off x="6240904" y="5264043"/>
              <a:ext cx="1391920" cy="6146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cxnSp>
          <p:nvCxnSpPr>
            <p:cNvPr id="15" name="Прямая со стрелкой 14">
              <a:extLst>
                <a:ext uri="{FF2B5EF4-FFF2-40B4-BE49-F238E27FC236}">
                  <a16:creationId xmlns:a16="http://schemas.microsoft.com/office/drawing/2014/main" id="{46F425D3-3527-B71A-C0BE-56FEB9F9E585}"/>
                </a:ext>
              </a:extLst>
            </p:cNvPr>
            <p:cNvCxnSpPr>
              <a:cxnSpLocks/>
              <a:stCxn id="4" idx="2"/>
              <a:endCxn id="13" idx="0"/>
            </p:cNvCxnSpPr>
            <p:nvPr/>
          </p:nvCxnSpPr>
          <p:spPr>
            <a:xfrm>
              <a:off x="7731760" y="4881142"/>
              <a:ext cx="800354" cy="377714"/>
            </a:xfrm>
            <a:prstGeom prst="straightConnector1">
              <a:avLst/>
            </a:prstGeom>
            <a:ln>
              <a:solidFill>
                <a:srgbClr val="102D69"/>
              </a:solidFill>
              <a:tailEnd type="triangle"/>
            </a:ln>
          </p:spPr>
          <p:style>
            <a:lnRef idx="1">
              <a:schemeClr val="accent1"/>
            </a:lnRef>
            <a:fillRef idx="0">
              <a:schemeClr val="accent1"/>
            </a:fillRef>
            <a:effectRef idx="0">
              <a:schemeClr val="accent1"/>
            </a:effectRef>
            <a:fontRef idx="minor">
              <a:schemeClr val="tx1"/>
            </a:fontRef>
          </p:style>
        </p:cxnSp>
        <p:pic>
          <p:nvPicPr>
            <p:cNvPr id="16" name="Рисунок 15">
              <a:extLst>
                <a:ext uri="{FF2B5EF4-FFF2-40B4-BE49-F238E27FC236}">
                  <a16:creationId xmlns:a16="http://schemas.microsoft.com/office/drawing/2014/main" id="{6A0D4CCC-EC25-7496-1CFF-C37C2BEC5D14}"/>
                </a:ext>
              </a:extLst>
            </p:cNvPr>
            <p:cNvPicPr>
              <a:picLocks noChangeAspect="1"/>
            </p:cNvPicPr>
            <p:nvPr/>
          </p:nvPicPr>
          <p:blipFill>
            <a:blip r:embed="rId3"/>
            <a:stretch>
              <a:fillRect/>
            </a:stretch>
          </p:blipFill>
          <p:spPr>
            <a:xfrm>
              <a:off x="6712553" y="5305318"/>
              <a:ext cx="448622" cy="573405"/>
            </a:xfrm>
            <a:prstGeom prst="rect">
              <a:avLst/>
            </a:prstGeom>
          </p:spPr>
        </p:pic>
        <p:pic>
          <p:nvPicPr>
            <p:cNvPr id="17" name="Рисунок 16">
              <a:extLst>
                <a:ext uri="{FF2B5EF4-FFF2-40B4-BE49-F238E27FC236}">
                  <a16:creationId xmlns:a16="http://schemas.microsoft.com/office/drawing/2014/main" id="{1C5A0469-7823-ED51-1BC6-520144AC1D9E}"/>
                </a:ext>
              </a:extLst>
            </p:cNvPr>
            <p:cNvPicPr>
              <a:picLocks noChangeAspect="1"/>
            </p:cNvPicPr>
            <p:nvPr/>
          </p:nvPicPr>
          <p:blipFill>
            <a:blip r:embed="rId3"/>
            <a:stretch>
              <a:fillRect/>
            </a:stretch>
          </p:blipFill>
          <p:spPr>
            <a:xfrm>
              <a:off x="9115523" y="4274132"/>
              <a:ext cx="448622" cy="573405"/>
            </a:xfrm>
            <a:prstGeom prst="rect">
              <a:avLst/>
            </a:prstGeom>
          </p:spPr>
        </p:pic>
        <p:pic>
          <p:nvPicPr>
            <p:cNvPr id="18" name="Рисунок 17">
              <a:extLst>
                <a:ext uri="{FF2B5EF4-FFF2-40B4-BE49-F238E27FC236}">
                  <a16:creationId xmlns:a16="http://schemas.microsoft.com/office/drawing/2014/main" id="{0A3539F8-D276-C06C-23BD-CE8643991BE3}"/>
                </a:ext>
              </a:extLst>
            </p:cNvPr>
            <p:cNvPicPr>
              <a:picLocks noChangeAspect="1"/>
            </p:cNvPicPr>
            <p:nvPr/>
          </p:nvPicPr>
          <p:blipFill>
            <a:blip r:embed="rId4"/>
            <a:stretch>
              <a:fillRect/>
            </a:stretch>
          </p:blipFill>
          <p:spPr>
            <a:xfrm>
              <a:off x="8350834" y="5305318"/>
              <a:ext cx="362559" cy="865570"/>
            </a:xfrm>
            <a:prstGeom prst="rect">
              <a:avLst/>
            </a:prstGeom>
          </p:spPr>
        </p:pic>
      </p:grpSp>
    </p:spTree>
    <p:extLst>
      <p:ext uri="{BB962C8B-B14F-4D97-AF65-F5344CB8AC3E}">
        <p14:creationId xmlns:p14="http://schemas.microsoft.com/office/powerpoint/2010/main" val="4236388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7FF2C-31B3-7DDE-90D5-32E7AB68F03D}"/>
            </a:ext>
          </a:extLst>
        </p:cNvPr>
        <p:cNvGrpSpPr/>
        <p:nvPr/>
      </p:nvGrpSpPr>
      <p:grpSpPr>
        <a:xfrm>
          <a:off x="0" y="0"/>
          <a:ext cx="0" cy="0"/>
          <a:chOff x="0" y="0"/>
          <a:chExt cx="0" cy="0"/>
        </a:xfrm>
      </p:grpSpPr>
      <p:sp>
        <p:nvSpPr>
          <p:cNvPr id="8" name="Заголовок 7">
            <a:extLst>
              <a:ext uri="{FF2B5EF4-FFF2-40B4-BE49-F238E27FC236}">
                <a16:creationId xmlns:a16="http://schemas.microsoft.com/office/drawing/2014/main" id="{7BEE9BE0-8E1C-3811-2C24-2C6C47DD00DB}"/>
              </a:ext>
            </a:extLst>
          </p:cNvPr>
          <p:cNvSpPr>
            <a:spLocks noGrp="1"/>
          </p:cNvSpPr>
          <p:nvPr>
            <p:ph type="title"/>
          </p:nvPr>
        </p:nvSpPr>
        <p:spPr/>
        <p:txBody>
          <a:bodyPr/>
          <a:lstStyle/>
          <a:p>
            <a:r>
              <a:rPr lang="en-US" dirty="0"/>
              <a:t>Conclusion</a:t>
            </a:r>
            <a:endParaRPr lang="ru-RU" dirty="0"/>
          </a:p>
        </p:txBody>
      </p:sp>
      <p:sp>
        <p:nvSpPr>
          <p:cNvPr id="9" name="Текст 8">
            <a:extLst>
              <a:ext uri="{FF2B5EF4-FFF2-40B4-BE49-F238E27FC236}">
                <a16:creationId xmlns:a16="http://schemas.microsoft.com/office/drawing/2014/main" id="{344A8366-8B7D-13FE-EB42-F7200CC85088}"/>
              </a:ext>
            </a:extLst>
          </p:cNvPr>
          <p:cNvSpPr>
            <a:spLocks noGrp="1"/>
          </p:cNvSpPr>
          <p:nvPr>
            <p:ph type="body" sz="quarter" idx="12"/>
          </p:nvPr>
        </p:nvSpPr>
        <p:spPr/>
        <p:txBody>
          <a:bodyPr numCol="1"/>
          <a:lstStyle/>
          <a:p>
            <a:pPr marL="342900" indent="-342900">
              <a:buFont typeface="Arial" panose="020B0604020202020204" pitchFamily="34" charset="0"/>
              <a:buChar char="•"/>
            </a:pPr>
            <a:r>
              <a:rPr lang="en-US" sz="2000" dirty="0"/>
              <a:t>Bots can quickly generate a huge number of </a:t>
            </a:r>
            <a:r>
              <a:rPr lang="en-US" sz="2000" b="1" dirty="0"/>
              <a:t>misleading texts</a:t>
            </a:r>
            <a:r>
              <a:rPr lang="en-US" sz="2000" dirty="0"/>
              <a:t>.</a:t>
            </a:r>
            <a:endParaRPr lang="ru-RU" sz="2000" dirty="0"/>
          </a:p>
          <a:p>
            <a:pPr marL="342900" indent="-342900">
              <a:buFont typeface="Arial" panose="020B0604020202020204" pitchFamily="34" charset="0"/>
              <a:buChar char="•"/>
            </a:pPr>
            <a:r>
              <a:rPr lang="en-US" sz="2000" dirty="0"/>
              <a:t>They are a threat to society (</a:t>
            </a:r>
            <a:r>
              <a:rPr lang="en-US" sz="2000" b="1" dirty="0"/>
              <a:t>spread disinformation</a:t>
            </a:r>
            <a:r>
              <a:rPr lang="en-US" sz="2000" dirty="0"/>
              <a:t>, harm language personality)</a:t>
            </a:r>
          </a:p>
          <a:p>
            <a:pPr marL="342900" indent="-342900">
              <a:buFont typeface="Arial" panose="020B0604020202020204" pitchFamily="34" charset="0"/>
              <a:buChar char="•"/>
            </a:pPr>
            <a:r>
              <a:rPr lang="en-US" sz="2000" dirty="0"/>
              <a:t>Existing methods cannot detect various bots</a:t>
            </a:r>
          </a:p>
          <a:p>
            <a:pPr marL="342900" indent="-342900">
              <a:buFont typeface="Arial" panose="020B0604020202020204" pitchFamily="34" charset="0"/>
              <a:buChar char="•"/>
            </a:pPr>
            <a:r>
              <a:rPr lang="en-US" sz="2000" dirty="0"/>
              <a:t>We employ </a:t>
            </a:r>
            <a:r>
              <a:rPr lang="en-US" sz="2000" b="1" dirty="0"/>
              <a:t>various methods </a:t>
            </a:r>
            <a:r>
              <a:rPr lang="en-US" sz="2000" dirty="0"/>
              <a:t>(clustering, topological data analysis, etc.) to identify characteristics bots cannot imitate</a:t>
            </a:r>
          </a:p>
          <a:p>
            <a:pPr marL="342900" indent="-342900">
              <a:buFont typeface="Arial" panose="020B0604020202020204" pitchFamily="34" charset="0"/>
              <a:buChar char="•"/>
            </a:pPr>
            <a:r>
              <a:rPr lang="en-US" sz="2000" dirty="0"/>
              <a:t>It is possible to classify text (human/bot) with good quality (F1-score ≥𝟎.𝟗𝟓)</a:t>
            </a:r>
          </a:p>
          <a:p>
            <a:pPr marL="342900" indent="-342900">
              <a:buFont typeface="Arial" panose="020B0604020202020204" pitchFamily="34" charset="0"/>
              <a:buChar char="•"/>
            </a:pPr>
            <a:endParaRPr lang="ru-RU" sz="2000" dirty="0"/>
          </a:p>
        </p:txBody>
      </p:sp>
      <p:sp>
        <p:nvSpPr>
          <p:cNvPr id="10" name="Текст 9">
            <a:extLst>
              <a:ext uri="{FF2B5EF4-FFF2-40B4-BE49-F238E27FC236}">
                <a16:creationId xmlns:a16="http://schemas.microsoft.com/office/drawing/2014/main" id="{CF77D450-A9EC-4AE4-E56C-099D3B5BA260}"/>
              </a:ext>
            </a:extLst>
          </p:cNvPr>
          <p:cNvSpPr>
            <a:spLocks noGrp="1"/>
          </p:cNvSpPr>
          <p:nvPr>
            <p:ph type="body" sz="quarter" idx="13"/>
          </p:nvPr>
        </p:nvSpPr>
        <p:spPr/>
        <p:txBody>
          <a:bodyPr/>
          <a:lstStyle/>
          <a:p>
            <a:r>
              <a:rPr lang="en-US" dirty="0"/>
              <a:t>Laboratory for Semantic Analysis</a:t>
            </a:r>
            <a:endParaRPr lang="ru-RU" dirty="0"/>
          </a:p>
          <a:p>
            <a:endParaRPr lang="ru-RU" dirty="0"/>
          </a:p>
        </p:txBody>
      </p:sp>
      <p:sp>
        <p:nvSpPr>
          <p:cNvPr id="11" name="Текст 10">
            <a:extLst>
              <a:ext uri="{FF2B5EF4-FFF2-40B4-BE49-F238E27FC236}">
                <a16:creationId xmlns:a16="http://schemas.microsoft.com/office/drawing/2014/main" id="{B0F9F3BB-C436-25B1-FC68-1EB6248B20B4}"/>
              </a:ext>
            </a:extLst>
          </p:cNvPr>
          <p:cNvSpPr>
            <a:spLocks noGrp="1"/>
          </p:cNvSpPr>
          <p:nvPr>
            <p:ph type="body" sz="quarter" idx="14"/>
          </p:nvPr>
        </p:nvSpPr>
        <p:spPr/>
        <p:txBody>
          <a:bodyPr/>
          <a:lstStyle/>
          <a:p>
            <a:r>
              <a:rPr lang="en-US" dirty="0"/>
              <a:t>Conclusion</a:t>
            </a:r>
            <a:endParaRPr lang="ru-RU" dirty="0"/>
          </a:p>
        </p:txBody>
      </p:sp>
      <p:sp>
        <p:nvSpPr>
          <p:cNvPr id="12" name="Текст 11">
            <a:extLst>
              <a:ext uri="{FF2B5EF4-FFF2-40B4-BE49-F238E27FC236}">
                <a16:creationId xmlns:a16="http://schemas.microsoft.com/office/drawing/2014/main" id="{DE5A28CF-4BF5-A858-8544-F765F3DD7E12}"/>
              </a:ext>
            </a:extLst>
          </p:cNvPr>
          <p:cNvSpPr>
            <a:spLocks noGrp="1"/>
          </p:cNvSpPr>
          <p:nvPr>
            <p:ph type="body" sz="quarter" idx="15"/>
          </p:nvPr>
        </p:nvSpPr>
        <p:spPr/>
        <p:txBody>
          <a:bodyPr/>
          <a:lstStyle/>
          <a:p>
            <a:r>
              <a:rPr lang="en-US" dirty="0"/>
              <a:t>Spot the bot</a:t>
            </a:r>
            <a:endParaRPr lang="ru-RU" dirty="0"/>
          </a:p>
        </p:txBody>
      </p:sp>
    </p:spTree>
    <p:extLst>
      <p:ext uri="{BB962C8B-B14F-4D97-AF65-F5344CB8AC3E}">
        <p14:creationId xmlns:p14="http://schemas.microsoft.com/office/powerpoint/2010/main" val="593409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161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CBD78-AA13-277C-570E-4661BFD22441}"/>
            </a:ext>
          </a:extLst>
        </p:cNvPr>
        <p:cNvGrpSpPr/>
        <p:nvPr/>
      </p:nvGrpSpPr>
      <p:grpSpPr>
        <a:xfrm>
          <a:off x="0" y="0"/>
          <a:ext cx="0" cy="0"/>
          <a:chOff x="0" y="0"/>
          <a:chExt cx="0" cy="0"/>
        </a:xfrm>
      </p:grpSpPr>
      <p:sp>
        <p:nvSpPr>
          <p:cNvPr id="8" name="Заголовок 7">
            <a:extLst>
              <a:ext uri="{FF2B5EF4-FFF2-40B4-BE49-F238E27FC236}">
                <a16:creationId xmlns:a16="http://schemas.microsoft.com/office/drawing/2014/main" id="{E1966703-2D85-82D9-DEC0-A331463DE300}"/>
              </a:ext>
            </a:extLst>
          </p:cNvPr>
          <p:cNvSpPr>
            <a:spLocks noGrp="1"/>
          </p:cNvSpPr>
          <p:nvPr>
            <p:ph type="title"/>
          </p:nvPr>
        </p:nvSpPr>
        <p:spPr/>
        <p:txBody>
          <a:bodyPr/>
          <a:lstStyle/>
          <a:p>
            <a:r>
              <a:rPr lang="en-US" dirty="0"/>
              <a:t>Bots</a:t>
            </a:r>
            <a:endParaRPr lang="ru-RU" dirty="0"/>
          </a:p>
        </p:txBody>
      </p:sp>
      <p:sp>
        <p:nvSpPr>
          <p:cNvPr id="9" name="Текст 8">
            <a:extLst>
              <a:ext uri="{FF2B5EF4-FFF2-40B4-BE49-F238E27FC236}">
                <a16:creationId xmlns:a16="http://schemas.microsoft.com/office/drawing/2014/main" id="{0736ED00-494B-08CA-3C93-B93BA407F1B3}"/>
              </a:ext>
            </a:extLst>
          </p:cNvPr>
          <p:cNvSpPr>
            <a:spLocks noGrp="1"/>
          </p:cNvSpPr>
          <p:nvPr>
            <p:ph type="body" sz="quarter" idx="12"/>
          </p:nvPr>
        </p:nvSpPr>
        <p:spPr/>
        <p:txBody>
          <a:bodyPr numCol="1"/>
          <a:lstStyle/>
          <a:p>
            <a:r>
              <a:rPr lang="en-US" sz="2000" dirty="0"/>
              <a:t>Programs that generate texts </a:t>
            </a:r>
            <a:r>
              <a:rPr lang="en-US" sz="2000" b="1" dirty="0"/>
              <a:t>like real ones</a:t>
            </a:r>
            <a:r>
              <a:rPr lang="en-US" sz="2000" dirty="0"/>
              <a:t>. </a:t>
            </a:r>
            <a:endParaRPr lang="ru-RU" sz="2000" dirty="0"/>
          </a:p>
          <a:p>
            <a:r>
              <a:rPr lang="en-US" sz="2000" dirty="0"/>
              <a:t>They generate texts on any topic very </a:t>
            </a:r>
            <a:r>
              <a:rPr lang="en-US" sz="2000" b="1" dirty="0"/>
              <a:t>quickly</a:t>
            </a:r>
            <a:r>
              <a:rPr lang="en-US" sz="2000" dirty="0"/>
              <a:t> and in </a:t>
            </a:r>
            <a:r>
              <a:rPr lang="en-US" sz="2000" b="1" dirty="0"/>
              <a:t>large quantities</a:t>
            </a:r>
            <a:r>
              <a:rPr lang="en-US" sz="2000" dirty="0"/>
              <a:t>.</a:t>
            </a:r>
          </a:p>
          <a:p>
            <a:r>
              <a:rPr lang="en-US" sz="2000" dirty="0"/>
              <a:t>There are a lot of models/versions of bots.</a:t>
            </a:r>
            <a:endParaRPr lang="ru-RU" sz="2000" dirty="0"/>
          </a:p>
          <a:p>
            <a:endParaRPr lang="ru-RU" sz="2000" dirty="0"/>
          </a:p>
          <a:p>
            <a:r>
              <a:rPr lang="en-US" sz="2000" dirty="0"/>
              <a:t>Threats:</a:t>
            </a:r>
          </a:p>
          <a:p>
            <a:pPr marL="342900" indent="-342900">
              <a:buFont typeface="Arial" panose="020B0604020202020204" pitchFamily="34" charset="0"/>
              <a:buChar char="•"/>
            </a:pPr>
            <a:r>
              <a:rPr lang="en-US" sz="2000" b="1" dirty="0"/>
              <a:t>Disinformation</a:t>
            </a:r>
            <a:r>
              <a:rPr lang="ru-RU" sz="2000" dirty="0"/>
              <a:t> (</a:t>
            </a:r>
            <a:r>
              <a:rPr lang="en-US" sz="2000" dirty="0"/>
              <a:t>fake news, papers, social media posts</a:t>
            </a:r>
            <a:r>
              <a:rPr lang="ru-RU" sz="2000" dirty="0"/>
              <a:t>)</a:t>
            </a:r>
            <a:endParaRPr lang="en-US" sz="2000" dirty="0"/>
          </a:p>
          <a:p>
            <a:pPr marL="342900" indent="-342900">
              <a:buFont typeface="Arial" panose="020B0604020202020204" pitchFamily="34" charset="0"/>
              <a:buChar char="•"/>
            </a:pPr>
            <a:r>
              <a:rPr lang="en-US" sz="2000" dirty="0"/>
              <a:t>Distortion of language personality development</a:t>
            </a:r>
          </a:p>
        </p:txBody>
      </p:sp>
      <p:sp>
        <p:nvSpPr>
          <p:cNvPr id="10" name="Текст 9">
            <a:extLst>
              <a:ext uri="{FF2B5EF4-FFF2-40B4-BE49-F238E27FC236}">
                <a16:creationId xmlns:a16="http://schemas.microsoft.com/office/drawing/2014/main" id="{6C223577-EFE6-8DFD-1618-D4A1402407D3}"/>
              </a:ext>
            </a:extLst>
          </p:cNvPr>
          <p:cNvSpPr>
            <a:spLocks noGrp="1"/>
          </p:cNvSpPr>
          <p:nvPr>
            <p:ph type="body" sz="quarter" idx="13"/>
          </p:nvPr>
        </p:nvSpPr>
        <p:spPr/>
        <p:txBody>
          <a:bodyPr/>
          <a:lstStyle/>
          <a:p>
            <a:r>
              <a:rPr lang="en-US" dirty="0"/>
              <a:t>Laboratory for Semantic Analysis</a:t>
            </a:r>
            <a:endParaRPr lang="ru-RU" dirty="0"/>
          </a:p>
          <a:p>
            <a:endParaRPr lang="ru-RU" dirty="0"/>
          </a:p>
        </p:txBody>
      </p:sp>
      <p:sp>
        <p:nvSpPr>
          <p:cNvPr id="11" name="Текст 10">
            <a:extLst>
              <a:ext uri="{FF2B5EF4-FFF2-40B4-BE49-F238E27FC236}">
                <a16:creationId xmlns:a16="http://schemas.microsoft.com/office/drawing/2014/main" id="{AA96B7C0-E5EB-5471-C0E6-D83798DB6C68}"/>
              </a:ext>
            </a:extLst>
          </p:cNvPr>
          <p:cNvSpPr>
            <a:spLocks noGrp="1"/>
          </p:cNvSpPr>
          <p:nvPr>
            <p:ph type="body" sz="quarter" idx="14"/>
          </p:nvPr>
        </p:nvSpPr>
        <p:spPr/>
        <p:txBody>
          <a:bodyPr/>
          <a:lstStyle/>
          <a:p>
            <a:r>
              <a:rPr lang="en-US" dirty="0"/>
              <a:t>Bots</a:t>
            </a:r>
            <a:endParaRPr lang="ru-RU" dirty="0"/>
          </a:p>
        </p:txBody>
      </p:sp>
      <p:sp>
        <p:nvSpPr>
          <p:cNvPr id="12" name="Текст 11">
            <a:extLst>
              <a:ext uri="{FF2B5EF4-FFF2-40B4-BE49-F238E27FC236}">
                <a16:creationId xmlns:a16="http://schemas.microsoft.com/office/drawing/2014/main" id="{D9000098-FD2F-DDF3-85C0-48D00EEE338A}"/>
              </a:ext>
            </a:extLst>
          </p:cNvPr>
          <p:cNvSpPr>
            <a:spLocks noGrp="1"/>
          </p:cNvSpPr>
          <p:nvPr>
            <p:ph type="body" sz="quarter" idx="15"/>
          </p:nvPr>
        </p:nvSpPr>
        <p:spPr/>
        <p:txBody>
          <a:bodyPr/>
          <a:lstStyle/>
          <a:p>
            <a:r>
              <a:rPr lang="en-US" dirty="0"/>
              <a:t>Spot the bot</a:t>
            </a:r>
            <a:endParaRPr lang="ru-RU" dirty="0"/>
          </a:p>
        </p:txBody>
      </p:sp>
      <p:pic>
        <p:nvPicPr>
          <p:cNvPr id="2" name="Рисунок 1">
            <a:extLst>
              <a:ext uri="{FF2B5EF4-FFF2-40B4-BE49-F238E27FC236}">
                <a16:creationId xmlns:a16="http://schemas.microsoft.com/office/drawing/2014/main" id="{8FA160DE-7768-0A4C-B318-5394238F9EC9}"/>
              </a:ext>
            </a:extLst>
          </p:cNvPr>
          <p:cNvPicPr>
            <a:picLocks noChangeAspect="1"/>
          </p:cNvPicPr>
          <p:nvPr/>
        </p:nvPicPr>
        <p:blipFill>
          <a:blip r:embed="rId2"/>
          <a:stretch>
            <a:fillRect/>
          </a:stretch>
        </p:blipFill>
        <p:spPr>
          <a:xfrm>
            <a:off x="8955413" y="1614522"/>
            <a:ext cx="2769735" cy="3269501"/>
          </a:xfrm>
          <a:prstGeom prst="rect">
            <a:avLst/>
          </a:prstGeom>
        </p:spPr>
      </p:pic>
      <p:pic>
        <p:nvPicPr>
          <p:cNvPr id="3" name="Рисунок 2">
            <a:extLst>
              <a:ext uri="{FF2B5EF4-FFF2-40B4-BE49-F238E27FC236}">
                <a16:creationId xmlns:a16="http://schemas.microsoft.com/office/drawing/2014/main" id="{0177003C-856F-FB3D-562D-E05005268117}"/>
              </a:ext>
            </a:extLst>
          </p:cNvPr>
          <p:cNvPicPr>
            <a:picLocks noChangeAspect="1"/>
          </p:cNvPicPr>
          <p:nvPr/>
        </p:nvPicPr>
        <p:blipFill>
          <a:blip r:embed="rId3"/>
          <a:stretch>
            <a:fillRect/>
          </a:stretch>
        </p:blipFill>
        <p:spPr>
          <a:xfrm>
            <a:off x="6392176" y="3953953"/>
            <a:ext cx="2051555" cy="2355327"/>
          </a:xfrm>
          <a:prstGeom prst="rect">
            <a:avLst/>
          </a:prstGeom>
        </p:spPr>
      </p:pic>
      <p:pic>
        <p:nvPicPr>
          <p:cNvPr id="4" name="Рисунок 3">
            <a:extLst>
              <a:ext uri="{FF2B5EF4-FFF2-40B4-BE49-F238E27FC236}">
                <a16:creationId xmlns:a16="http://schemas.microsoft.com/office/drawing/2014/main" id="{3AD63C4B-993F-8649-A5F2-C907237F71D0}"/>
              </a:ext>
            </a:extLst>
          </p:cNvPr>
          <p:cNvPicPr>
            <a:picLocks noChangeAspect="1"/>
          </p:cNvPicPr>
          <p:nvPr/>
        </p:nvPicPr>
        <p:blipFill>
          <a:blip r:embed="rId4"/>
          <a:stretch>
            <a:fillRect/>
          </a:stretch>
        </p:blipFill>
        <p:spPr>
          <a:xfrm flipH="1">
            <a:off x="7932050" y="3258602"/>
            <a:ext cx="1471733" cy="2443018"/>
          </a:xfrm>
          <a:prstGeom prst="rect">
            <a:avLst/>
          </a:prstGeom>
        </p:spPr>
      </p:pic>
    </p:spTree>
    <p:extLst>
      <p:ext uri="{BB962C8B-B14F-4D97-AF65-F5344CB8AC3E}">
        <p14:creationId xmlns:p14="http://schemas.microsoft.com/office/powerpoint/2010/main" val="453881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A3696-CFBC-EE99-E209-707254D0DB45}"/>
            </a:ext>
          </a:extLst>
        </p:cNvPr>
        <p:cNvGrpSpPr/>
        <p:nvPr/>
      </p:nvGrpSpPr>
      <p:grpSpPr>
        <a:xfrm>
          <a:off x="0" y="0"/>
          <a:ext cx="0" cy="0"/>
          <a:chOff x="0" y="0"/>
          <a:chExt cx="0" cy="0"/>
        </a:xfrm>
      </p:grpSpPr>
      <p:sp>
        <p:nvSpPr>
          <p:cNvPr id="8" name="Заголовок 7">
            <a:extLst>
              <a:ext uri="{FF2B5EF4-FFF2-40B4-BE49-F238E27FC236}">
                <a16:creationId xmlns:a16="http://schemas.microsoft.com/office/drawing/2014/main" id="{FA2F67AE-B025-5964-F824-B286D0A0F99D}"/>
              </a:ext>
            </a:extLst>
          </p:cNvPr>
          <p:cNvSpPr>
            <a:spLocks noGrp="1"/>
          </p:cNvSpPr>
          <p:nvPr>
            <p:ph type="title"/>
          </p:nvPr>
        </p:nvSpPr>
        <p:spPr/>
        <p:txBody>
          <a:bodyPr/>
          <a:lstStyle/>
          <a:p>
            <a:r>
              <a:rPr lang="en-US" dirty="0"/>
              <a:t>Existing methods</a:t>
            </a:r>
            <a:endParaRPr lang="ru-RU" dirty="0"/>
          </a:p>
        </p:txBody>
      </p:sp>
      <p:sp>
        <p:nvSpPr>
          <p:cNvPr id="9" name="Текст 8">
            <a:extLst>
              <a:ext uri="{FF2B5EF4-FFF2-40B4-BE49-F238E27FC236}">
                <a16:creationId xmlns:a16="http://schemas.microsoft.com/office/drawing/2014/main" id="{3918DD05-7E71-02F5-7338-8D7D50007E6D}"/>
              </a:ext>
            </a:extLst>
          </p:cNvPr>
          <p:cNvSpPr>
            <a:spLocks noGrp="1"/>
          </p:cNvSpPr>
          <p:nvPr>
            <p:ph type="body" sz="quarter" idx="12"/>
          </p:nvPr>
        </p:nvSpPr>
        <p:spPr/>
        <p:txBody>
          <a:bodyPr numCol="2"/>
          <a:lstStyle/>
          <a:p>
            <a:pPr algn="ctr"/>
            <a:r>
              <a:rPr lang="en-US" sz="2000" dirty="0"/>
              <a:t>Feature-based methods</a:t>
            </a:r>
          </a:p>
          <a:p>
            <a:pPr algn="ctr"/>
            <a:r>
              <a:rPr lang="en-US" sz="2000" dirty="0"/>
              <a:t>Use metadata that </a:t>
            </a:r>
            <a:r>
              <a:rPr lang="en-US" sz="2000" b="1" dirty="0"/>
              <a:t>may be not available</a:t>
            </a:r>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r>
              <a:rPr lang="en-US" sz="2000" dirty="0"/>
              <a:t>Text-based methods</a:t>
            </a:r>
          </a:p>
          <a:p>
            <a:pPr algn="ctr"/>
            <a:r>
              <a:rPr lang="en-US" sz="2000" dirty="0"/>
              <a:t>Detect </a:t>
            </a:r>
            <a:r>
              <a:rPr lang="en-US" sz="2000" b="1" dirty="0"/>
              <a:t>one particular bot</a:t>
            </a:r>
            <a:endParaRPr lang="ru-RU" sz="2000" b="1" dirty="0"/>
          </a:p>
        </p:txBody>
      </p:sp>
      <p:sp>
        <p:nvSpPr>
          <p:cNvPr id="10" name="Текст 9">
            <a:extLst>
              <a:ext uri="{FF2B5EF4-FFF2-40B4-BE49-F238E27FC236}">
                <a16:creationId xmlns:a16="http://schemas.microsoft.com/office/drawing/2014/main" id="{275396F6-B393-A560-C282-FEF98E836FE1}"/>
              </a:ext>
            </a:extLst>
          </p:cNvPr>
          <p:cNvSpPr>
            <a:spLocks noGrp="1"/>
          </p:cNvSpPr>
          <p:nvPr>
            <p:ph type="body" sz="quarter" idx="13"/>
          </p:nvPr>
        </p:nvSpPr>
        <p:spPr/>
        <p:txBody>
          <a:bodyPr/>
          <a:lstStyle/>
          <a:p>
            <a:r>
              <a:rPr lang="en-US" dirty="0"/>
              <a:t>Laboratory for Semantic Analysis</a:t>
            </a:r>
            <a:endParaRPr lang="ru-RU" dirty="0"/>
          </a:p>
          <a:p>
            <a:endParaRPr lang="ru-RU" dirty="0"/>
          </a:p>
        </p:txBody>
      </p:sp>
      <p:sp>
        <p:nvSpPr>
          <p:cNvPr id="11" name="Текст 10">
            <a:extLst>
              <a:ext uri="{FF2B5EF4-FFF2-40B4-BE49-F238E27FC236}">
                <a16:creationId xmlns:a16="http://schemas.microsoft.com/office/drawing/2014/main" id="{646B3522-72A3-10CB-FF55-C5DC68FF6645}"/>
              </a:ext>
            </a:extLst>
          </p:cNvPr>
          <p:cNvSpPr>
            <a:spLocks noGrp="1"/>
          </p:cNvSpPr>
          <p:nvPr>
            <p:ph type="body" sz="quarter" idx="14"/>
          </p:nvPr>
        </p:nvSpPr>
        <p:spPr/>
        <p:txBody>
          <a:bodyPr/>
          <a:lstStyle/>
          <a:p>
            <a:r>
              <a:rPr lang="en-US" dirty="0"/>
              <a:t>Existing methods</a:t>
            </a:r>
            <a:endParaRPr lang="ru-RU" dirty="0"/>
          </a:p>
        </p:txBody>
      </p:sp>
      <p:sp>
        <p:nvSpPr>
          <p:cNvPr id="12" name="Текст 11">
            <a:extLst>
              <a:ext uri="{FF2B5EF4-FFF2-40B4-BE49-F238E27FC236}">
                <a16:creationId xmlns:a16="http://schemas.microsoft.com/office/drawing/2014/main" id="{46B3FA3F-168F-72F1-E740-6C6E69C32E90}"/>
              </a:ext>
            </a:extLst>
          </p:cNvPr>
          <p:cNvSpPr>
            <a:spLocks noGrp="1"/>
          </p:cNvSpPr>
          <p:nvPr>
            <p:ph type="body" sz="quarter" idx="15"/>
          </p:nvPr>
        </p:nvSpPr>
        <p:spPr/>
        <p:txBody>
          <a:bodyPr/>
          <a:lstStyle/>
          <a:p>
            <a:r>
              <a:rPr lang="en-US" dirty="0"/>
              <a:t>Spot the bot</a:t>
            </a:r>
            <a:endParaRPr lang="ru-RU" dirty="0"/>
          </a:p>
        </p:txBody>
      </p:sp>
      <p:pic>
        <p:nvPicPr>
          <p:cNvPr id="2" name="Рисунок 1">
            <a:extLst>
              <a:ext uri="{FF2B5EF4-FFF2-40B4-BE49-F238E27FC236}">
                <a16:creationId xmlns:a16="http://schemas.microsoft.com/office/drawing/2014/main" id="{0681FEA3-51D4-5DF6-EB75-EFF503A4DC91}"/>
              </a:ext>
            </a:extLst>
          </p:cNvPr>
          <p:cNvPicPr>
            <a:picLocks noChangeAspect="1"/>
          </p:cNvPicPr>
          <p:nvPr/>
        </p:nvPicPr>
        <p:blipFill>
          <a:blip r:embed="rId2"/>
          <a:stretch>
            <a:fillRect/>
          </a:stretch>
        </p:blipFill>
        <p:spPr>
          <a:xfrm>
            <a:off x="1695150" y="3164840"/>
            <a:ext cx="4122496" cy="3365579"/>
          </a:xfrm>
          <a:prstGeom prst="rect">
            <a:avLst/>
          </a:prstGeom>
        </p:spPr>
      </p:pic>
      <p:pic>
        <p:nvPicPr>
          <p:cNvPr id="3" name="Рисунок 2">
            <a:extLst>
              <a:ext uri="{FF2B5EF4-FFF2-40B4-BE49-F238E27FC236}">
                <a16:creationId xmlns:a16="http://schemas.microsoft.com/office/drawing/2014/main" id="{0BA74A93-DE74-810F-82D3-CFE30822A77B}"/>
              </a:ext>
            </a:extLst>
          </p:cNvPr>
          <p:cNvPicPr>
            <a:picLocks noChangeAspect="1"/>
          </p:cNvPicPr>
          <p:nvPr/>
        </p:nvPicPr>
        <p:blipFill>
          <a:blip r:embed="rId3"/>
          <a:stretch>
            <a:fillRect/>
          </a:stretch>
        </p:blipFill>
        <p:spPr>
          <a:xfrm>
            <a:off x="6449677" y="3164840"/>
            <a:ext cx="4133691" cy="3365579"/>
          </a:xfrm>
          <a:prstGeom prst="rect">
            <a:avLst/>
          </a:prstGeom>
        </p:spPr>
      </p:pic>
    </p:spTree>
    <p:extLst>
      <p:ext uri="{BB962C8B-B14F-4D97-AF65-F5344CB8AC3E}">
        <p14:creationId xmlns:p14="http://schemas.microsoft.com/office/powerpoint/2010/main" val="3319092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397DC-3F3C-FB8A-4404-08B0E35F29C8}"/>
            </a:ext>
          </a:extLst>
        </p:cNvPr>
        <p:cNvGrpSpPr/>
        <p:nvPr/>
      </p:nvGrpSpPr>
      <p:grpSpPr>
        <a:xfrm>
          <a:off x="0" y="0"/>
          <a:ext cx="0" cy="0"/>
          <a:chOff x="0" y="0"/>
          <a:chExt cx="0" cy="0"/>
        </a:xfrm>
      </p:grpSpPr>
      <p:sp>
        <p:nvSpPr>
          <p:cNvPr id="8" name="Заголовок 7">
            <a:extLst>
              <a:ext uri="{FF2B5EF4-FFF2-40B4-BE49-F238E27FC236}">
                <a16:creationId xmlns:a16="http://schemas.microsoft.com/office/drawing/2014/main" id="{F3B89967-E9A0-A248-AB56-D586E67FB117}"/>
              </a:ext>
            </a:extLst>
          </p:cNvPr>
          <p:cNvSpPr>
            <a:spLocks noGrp="1"/>
          </p:cNvSpPr>
          <p:nvPr>
            <p:ph type="title"/>
          </p:nvPr>
        </p:nvSpPr>
        <p:spPr/>
        <p:txBody>
          <a:bodyPr/>
          <a:lstStyle/>
          <a:p>
            <a:r>
              <a:rPr lang="en-US" dirty="0"/>
              <a:t>Our approach – various methods</a:t>
            </a:r>
            <a:endParaRPr lang="ru-RU" dirty="0"/>
          </a:p>
        </p:txBody>
      </p:sp>
      <p:sp>
        <p:nvSpPr>
          <p:cNvPr id="10" name="Текст 9">
            <a:extLst>
              <a:ext uri="{FF2B5EF4-FFF2-40B4-BE49-F238E27FC236}">
                <a16:creationId xmlns:a16="http://schemas.microsoft.com/office/drawing/2014/main" id="{CB528E84-147C-F469-EF69-10C6878407C5}"/>
              </a:ext>
            </a:extLst>
          </p:cNvPr>
          <p:cNvSpPr>
            <a:spLocks noGrp="1"/>
          </p:cNvSpPr>
          <p:nvPr>
            <p:ph type="body" sz="quarter" idx="13"/>
          </p:nvPr>
        </p:nvSpPr>
        <p:spPr/>
        <p:txBody>
          <a:bodyPr/>
          <a:lstStyle/>
          <a:p>
            <a:r>
              <a:rPr lang="en-US" dirty="0"/>
              <a:t>Laboratory for Semantic Analysis</a:t>
            </a:r>
            <a:endParaRPr lang="ru-RU" dirty="0"/>
          </a:p>
          <a:p>
            <a:endParaRPr lang="ru-RU" dirty="0"/>
          </a:p>
        </p:txBody>
      </p:sp>
      <p:sp>
        <p:nvSpPr>
          <p:cNvPr id="11" name="Текст 10">
            <a:extLst>
              <a:ext uri="{FF2B5EF4-FFF2-40B4-BE49-F238E27FC236}">
                <a16:creationId xmlns:a16="http://schemas.microsoft.com/office/drawing/2014/main" id="{0C9ADCD4-B8A3-E76C-3618-DDD21A095ED9}"/>
              </a:ext>
            </a:extLst>
          </p:cNvPr>
          <p:cNvSpPr>
            <a:spLocks noGrp="1"/>
          </p:cNvSpPr>
          <p:nvPr>
            <p:ph type="body" sz="quarter" idx="14"/>
          </p:nvPr>
        </p:nvSpPr>
        <p:spPr/>
        <p:txBody>
          <a:bodyPr/>
          <a:lstStyle/>
          <a:p>
            <a:r>
              <a:rPr lang="en-US" dirty="0"/>
              <a:t>Our approach</a:t>
            </a:r>
            <a:endParaRPr lang="ru-RU" dirty="0"/>
          </a:p>
        </p:txBody>
      </p:sp>
      <p:sp>
        <p:nvSpPr>
          <p:cNvPr id="12" name="Текст 11">
            <a:extLst>
              <a:ext uri="{FF2B5EF4-FFF2-40B4-BE49-F238E27FC236}">
                <a16:creationId xmlns:a16="http://schemas.microsoft.com/office/drawing/2014/main" id="{BC51EF38-3AA0-1E91-9F54-85D88933BDEA}"/>
              </a:ext>
            </a:extLst>
          </p:cNvPr>
          <p:cNvSpPr>
            <a:spLocks noGrp="1"/>
          </p:cNvSpPr>
          <p:nvPr>
            <p:ph type="body" sz="quarter" idx="15"/>
          </p:nvPr>
        </p:nvSpPr>
        <p:spPr/>
        <p:txBody>
          <a:bodyPr/>
          <a:lstStyle/>
          <a:p>
            <a:r>
              <a:rPr lang="en-US" dirty="0"/>
              <a:t>Spot the bot</a:t>
            </a:r>
            <a:endParaRPr lang="ru-RU" dirty="0"/>
          </a:p>
        </p:txBody>
      </p:sp>
      <p:graphicFrame>
        <p:nvGraphicFramePr>
          <p:cNvPr id="2" name="Таблица 1">
            <a:extLst>
              <a:ext uri="{FF2B5EF4-FFF2-40B4-BE49-F238E27FC236}">
                <a16:creationId xmlns:a16="http://schemas.microsoft.com/office/drawing/2014/main" id="{F19A2DE1-6432-FA86-FE2A-9D0C729DD3D7}"/>
              </a:ext>
            </a:extLst>
          </p:cNvPr>
          <p:cNvGraphicFramePr>
            <a:graphicFrameLocks noGrp="1"/>
          </p:cNvGraphicFramePr>
          <p:nvPr>
            <p:extLst>
              <p:ext uri="{D42A27DB-BD31-4B8C-83A1-F6EECF244321}">
                <p14:modId xmlns:p14="http://schemas.microsoft.com/office/powerpoint/2010/main" val="1435451708"/>
              </p:ext>
            </p:extLst>
          </p:nvPr>
        </p:nvGraphicFramePr>
        <p:xfrm>
          <a:off x="1820638" y="2514610"/>
          <a:ext cx="8878508" cy="3200400"/>
        </p:xfrm>
        <a:graphic>
          <a:graphicData uri="http://schemas.openxmlformats.org/drawingml/2006/table">
            <a:tbl>
              <a:tblPr firstRow="1" bandRow="1">
                <a:tableStyleId>{073A0DAA-6AF3-43AB-8588-CEC1D06C72B9}</a:tableStyleId>
              </a:tblPr>
              <a:tblGrid>
                <a:gridCol w="3338745">
                  <a:extLst>
                    <a:ext uri="{9D8B030D-6E8A-4147-A177-3AD203B41FA5}">
                      <a16:colId xmlns:a16="http://schemas.microsoft.com/office/drawing/2014/main" val="4031277226"/>
                    </a:ext>
                  </a:extLst>
                </a:gridCol>
                <a:gridCol w="5539763">
                  <a:extLst>
                    <a:ext uri="{9D8B030D-6E8A-4147-A177-3AD203B41FA5}">
                      <a16:colId xmlns:a16="http://schemas.microsoft.com/office/drawing/2014/main" val="40860050"/>
                    </a:ext>
                  </a:extLst>
                </a:gridCol>
              </a:tblGrid>
              <a:tr h="370840">
                <a:tc>
                  <a:txBody>
                    <a:bodyPr/>
                    <a:lstStyle/>
                    <a:p>
                      <a:r>
                        <a:rPr lang="en-US" sz="2000" dirty="0">
                          <a:latin typeface="HSE Sans" panose="02000000000000000000"/>
                        </a:rPr>
                        <a:t>Method</a:t>
                      </a:r>
                      <a:endParaRPr lang="ru-RU" sz="2000" dirty="0"/>
                    </a:p>
                  </a:txBody>
                  <a:tcPr/>
                </a:tc>
                <a:tc>
                  <a:txBody>
                    <a:bodyPr/>
                    <a:lstStyle/>
                    <a:p>
                      <a:r>
                        <a:rPr lang="en-US" sz="2000" dirty="0">
                          <a:latin typeface="HSE Sans" panose="02000000000000000000"/>
                        </a:rPr>
                        <a:t>Idea</a:t>
                      </a:r>
                      <a:endParaRPr lang="ru-RU" sz="2000" dirty="0"/>
                    </a:p>
                  </a:txBody>
                  <a:tcPr/>
                </a:tc>
                <a:extLst>
                  <a:ext uri="{0D108BD9-81ED-4DB2-BD59-A6C34878D82A}">
                    <a16:rowId xmlns:a16="http://schemas.microsoft.com/office/drawing/2014/main" val="42075837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HSE Sans" panose="02000000000000000000"/>
                        </a:rPr>
                        <a:t>Clustering</a:t>
                      </a:r>
                    </a:p>
                  </a:txBody>
                  <a:tcPr/>
                </a:tc>
                <a:tc>
                  <a:txBody>
                    <a:bodyPr/>
                    <a:lstStyle/>
                    <a:p>
                      <a:r>
                        <a:rPr lang="en-US" sz="2000" dirty="0">
                          <a:latin typeface="HSE Sans" panose="02000000000000000000"/>
                        </a:rPr>
                        <a:t>Bots generate probable phrases from dense regions of semantic space</a:t>
                      </a:r>
                      <a:endParaRPr lang="ru-RU" sz="2000" dirty="0"/>
                    </a:p>
                  </a:txBody>
                  <a:tcPr/>
                </a:tc>
                <a:extLst>
                  <a:ext uri="{0D108BD9-81ED-4DB2-BD59-A6C34878D82A}">
                    <a16:rowId xmlns:a16="http://schemas.microsoft.com/office/drawing/2014/main" val="5705363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HSE Sans" panose="02000000000000000000"/>
                        </a:rPr>
                        <a:t>Topological Data Analysis</a:t>
                      </a:r>
                    </a:p>
                  </a:txBody>
                  <a:tcPr/>
                </a:tc>
                <a:tc>
                  <a:txBody>
                    <a:bodyPr/>
                    <a:lstStyle/>
                    <a:p>
                      <a:r>
                        <a:rPr lang="en-US" sz="2000" dirty="0">
                          <a:latin typeface="HSE Sans" panose="02000000000000000000"/>
                        </a:rPr>
                        <a:t>People may write an unexpected phrase near a "hole" in language.</a:t>
                      </a:r>
                      <a:endParaRPr lang="ru-RU" sz="2000" dirty="0"/>
                    </a:p>
                  </a:txBody>
                  <a:tcPr/>
                </a:tc>
                <a:extLst>
                  <a:ext uri="{0D108BD9-81ED-4DB2-BD59-A6C34878D82A}">
                    <a16:rowId xmlns:a16="http://schemas.microsoft.com/office/drawing/2014/main" val="35801070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HSE Sans" panose="02000000000000000000"/>
                        </a:rPr>
                        <a:t>Entropy-Complexity</a:t>
                      </a:r>
                    </a:p>
                  </a:txBody>
                  <a:tcPr/>
                </a:tc>
                <a:tc>
                  <a:txBody>
                    <a:bodyPr/>
                    <a:lstStyle/>
                    <a:p>
                      <a:r>
                        <a:rPr lang="en-US" sz="2000" dirty="0">
                          <a:latin typeface="HSE Sans" panose="02000000000000000000"/>
                        </a:rPr>
                        <a:t>Texts written by humans will be more chaotic, complex</a:t>
                      </a:r>
                      <a:endParaRPr lang="ru-RU" sz="2000" dirty="0"/>
                    </a:p>
                  </a:txBody>
                  <a:tcPr/>
                </a:tc>
                <a:extLst>
                  <a:ext uri="{0D108BD9-81ED-4DB2-BD59-A6C34878D82A}">
                    <a16:rowId xmlns:a16="http://schemas.microsoft.com/office/drawing/2014/main" val="12513788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HSE Sans" panose="02000000000000000000"/>
                        </a:rPr>
                        <a:t>Intrinsic Dimensions</a:t>
                      </a:r>
                    </a:p>
                  </a:txBody>
                  <a:tcPr/>
                </a:tc>
                <a:tc>
                  <a:txBody>
                    <a:bodyPr/>
                    <a:lstStyle/>
                    <a:p>
                      <a:r>
                        <a:rPr lang="en-US" sz="2000" dirty="0">
                          <a:latin typeface="HSE Sans" panose="02000000000000000000"/>
                        </a:rPr>
                        <a:t>Language used by humans is more complex, it requires more dimensions to describe</a:t>
                      </a:r>
                      <a:endParaRPr lang="ru-RU" sz="2000" dirty="0"/>
                    </a:p>
                  </a:txBody>
                  <a:tcPr/>
                </a:tc>
                <a:extLst>
                  <a:ext uri="{0D108BD9-81ED-4DB2-BD59-A6C34878D82A}">
                    <a16:rowId xmlns:a16="http://schemas.microsoft.com/office/drawing/2014/main" val="1272661330"/>
                  </a:ext>
                </a:extLst>
              </a:tr>
            </a:tbl>
          </a:graphicData>
        </a:graphic>
      </p:graphicFrame>
    </p:spTree>
    <p:extLst>
      <p:ext uri="{BB962C8B-B14F-4D97-AF65-F5344CB8AC3E}">
        <p14:creationId xmlns:p14="http://schemas.microsoft.com/office/powerpoint/2010/main" val="384573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Текст 9">
            <a:extLst>
              <a:ext uri="{FF2B5EF4-FFF2-40B4-BE49-F238E27FC236}">
                <a16:creationId xmlns:a16="http://schemas.microsoft.com/office/drawing/2014/main" id="{719BD764-158D-7D37-6D96-B3B61451F82A}"/>
              </a:ext>
            </a:extLst>
          </p:cNvPr>
          <p:cNvSpPr>
            <a:spLocks noGrp="1"/>
          </p:cNvSpPr>
          <p:nvPr>
            <p:ph type="body" sz="quarter" idx="13"/>
          </p:nvPr>
        </p:nvSpPr>
        <p:spPr>
          <a:xfrm>
            <a:off x="1835835" y="516876"/>
            <a:ext cx="1901825" cy="415925"/>
          </a:xfrm>
        </p:spPr>
        <p:txBody>
          <a:bodyPr/>
          <a:lstStyle/>
          <a:p>
            <a:r>
              <a:rPr lang="en-US" dirty="0"/>
              <a:t>Laboratory for Semantic Analysis</a:t>
            </a:r>
            <a:endParaRPr lang="ru-RU" dirty="0"/>
          </a:p>
          <a:p>
            <a:endParaRPr lang="ru-RU" dirty="0"/>
          </a:p>
        </p:txBody>
      </p:sp>
      <p:pic>
        <p:nvPicPr>
          <p:cNvPr id="14" name="Рисунок 13">
            <a:extLst>
              <a:ext uri="{FF2B5EF4-FFF2-40B4-BE49-F238E27FC236}">
                <a16:creationId xmlns:a16="http://schemas.microsoft.com/office/drawing/2014/main" id="{C86B933E-8EB6-BCC3-350A-DD1107937E18}"/>
              </a:ext>
            </a:extLst>
          </p:cNvPr>
          <p:cNvPicPr>
            <a:picLocks noChangeAspect="1"/>
          </p:cNvPicPr>
          <p:nvPr/>
        </p:nvPicPr>
        <p:blipFill>
          <a:blip r:embed="rId3"/>
          <a:stretch>
            <a:fillRect/>
          </a:stretch>
        </p:blipFill>
        <p:spPr>
          <a:xfrm>
            <a:off x="1047904" y="434280"/>
            <a:ext cx="2609500" cy="2077193"/>
          </a:xfrm>
          <a:prstGeom prst="rect">
            <a:avLst/>
          </a:prstGeom>
        </p:spPr>
      </p:pic>
      <p:pic>
        <p:nvPicPr>
          <p:cNvPr id="16" name="Рисунок 15">
            <a:extLst>
              <a:ext uri="{FF2B5EF4-FFF2-40B4-BE49-F238E27FC236}">
                <a16:creationId xmlns:a16="http://schemas.microsoft.com/office/drawing/2014/main" id="{2304BF0A-4277-A220-5A25-A3AB8BA6A69E}"/>
              </a:ext>
            </a:extLst>
          </p:cNvPr>
          <p:cNvPicPr>
            <a:picLocks noChangeAspect="1"/>
          </p:cNvPicPr>
          <p:nvPr/>
        </p:nvPicPr>
        <p:blipFill>
          <a:blip r:embed="rId4"/>
          <a:stretch>
            <a:fillRect/>
          </a:stretch>
        </p:blipFill>
        <p:spPr>
          <a:xfrm>
            <a:off x="3587332" y="397931"/>
            <a:ext cx="2634078" cy="2089514"/>
          </a:xfrm>
          <a:prstGeom prst="rect">
            <a:avLst/>
          </a:prstGeom>
        </p:spPr>
      </p:pic>
      <p:pic>
        <p:nvPicPr>
          <p:cNvPr id="18" name="Рисунок 17">
            <a:extLst>
              <a:ext uri="{FF2B5EF4-FFF2-40B4-BE49-F238E27FC236}">
                <a16:creationId xmlns:a16="http://schemas.microsoft.com/office/drawing/2014/main" id="{2F99303B-AD4C-4563-2BFF-B8B6B72675C6}"/>
              </a:ext>
            </a:extLst>
          </p:cNvPr>
          <p:cNvPicPr>
            <a:picLocks noChangeAspect="1"/>
          </p:cNvPicPr>
          <p:nvPr/>
        </p:nvPicPr>
        <p:blipFill>
          <a:blip r:embed="rId5"/>
          <a:stretch>
            <a:fillRect/>
          </a:stretch>
        </p:blipFill>
        <p:spPr>
          <a:xfrm>
            <a:off x="6187261" y="430428"/>
            <a:ext cx="2637990" cy="2109566"/>
          </a:xfrm>
          <a:prstGeom prst="rect">
            <a:avLst/>
          </a:prstGeom>
        </p:spPr>
      </p:pic>
      <p:pic>
        <p:nvPicPr>
          <p:cNvPr id="20" name="Рисунок 19">
            <a:extLst>
              <a:ext uri="{FF2B5EF4-FFF2-40B4-BE49-F238E27FC236}">
                <a16:creationId xmlns:a16="http://schemas.microsoft.com/office/drawing/2014/main" id="{6B32C6B5-E575-EA42-2269-777AD659FBDF}"/>
              </a:ext>
            </a:extLst>
          </p:cNvPr>
          <p:cNvPicPr>
            <a:picLocks noChangeAspect="1"/>
          </p:cNvPicPr>
          <p:nvPr/>
        </p:nvPicPr>
        <p:blipFill>
          <a:blip r:embed="rId6"/>
          <a:stretch>
            <a:fillRect/>
          </a:stretch>
        </p:blipFill>
        <p:spPr>
          <a:xfrm>
            <a:off x="985669" y="2592883"/>
            <a:ext cx="2538129" cy="1958432"/>
          </a:xfrm>
          <a:prstGeom prst="rect">
            <a:avLst/>
          </a:prstGeom>
        </p:spPr>
      </p:pic>
      <p:pic>
        <p:nvPicPr>
          <p:cNvPr id="22" name="Рисунок 21">
            <a:extLst>
              <a:ext uri="{FF2B5EF4-FFF2-40B4-BE49-F238E27FC236}">
                <a16:creationId xmlns:a16="http://schemas.microsoft.com/office/drawing/2014/main" id="{AEF8D89D-3DA3-D256-C38B-9ECC8DF9D918}"/>
              </a:ext>
            </a:extLst>
          </p:cNvPr>
          <p:cNvPicPr>
            <a:picLocks noChangeAspect="1"/>
          </p:cNvPicPr>
          <p:nvPr/>
        </p:nvPicPr>
        <p:blipFill>
          <a:blip r:embed="rId7"/>
          <a:stretch>
            <a:fillRect/>
          </a:stretch>
        </p:blipFill>
        <p:spPr>
          <a:xfrm>
            <a:off x="3587332" y="2578192"/>
            <a:ext cx="2575363" cy="2017892"/>
          </a:xfrm>
          <a:prstGeom prst="rect">
            <a:avLst/>
          </a:prstGeom>
        </p:spPr>
      </p:pic>
      <p:pic>
        <p:nvPicPr>
          <p:cNvPr id="28" name="Рисунок 27">
            <a:extLst>
              <a:ext uri="{FF2B5EF4-FFF2-40B4-BE49-F238E27FC236}">
                <a16:creationId xmlns:a16="http://schemas.microsoft.com/office/drawing/2014/main" id="{CE194C1D-A92A-D15C-46C2-DAB8452FA2D2}"/>
              </a:ext>
            </a:extLst>
          </p:cNvPr>
          <p:cNvPicPr>
            <a:picLocks noChangeAspect="1"/>
          </p:cNvPicPr>
          <p:nvPr/>
        </p:nvPicPr>
        <p:blipFill>
          <a:blip r:embed="rId8"/>
          <a:stretch>
            <a:fillRect/>
          </a:stretch>
        </p:blipFill>
        <p:spPr>
          <a:xfrm>
            <a:off x="9008757" y="2613157"/>
            <a:ext cx="2519371" cy="2012354"/>
          </a:xfrm>
          <a:prstGeom prst="rect">
            <a:avLst/>
          </a:prstGeom>
        </p:spPr>
      </p:pic>
      <p:pic>
        <p:nvPicPr>
          <p:cNvPr id="30" name="Рисунок 29">
            <a:extLst>
              <a:ext uri="{FF2B5EF4-FFF2-40B4-BE49-F238E27FC236}">
                <a16:creationId xmlns:a16="http://schemas.microsoft.com/office/drawing/2014/main" id="{9C07598F-D0B0-599E-62A1-3212A8E533F4}"/>
              </a:ext>
            </a:extLst>
          </p:cNvPr>
          <p:cNvPicPr>
            <a:picLocks noChangeAspect="1"/>
          </p:cNvPicPr>
          <p:nvPr/>
        </p:nvPicPr>
        <p:blipFill>
          <a:blip r:embed="rId9"/>
          <a:stretch>
            <a:fillRect/>
          </a:stretch>
        </p:blipFill>
        <p:spPr>
          <a:xfrm>
            <a:off x="985669" y="4691428"/>
            <a:ext cx="2534968" cy="2021656"/>
          </a:xfrm>
          <a:prstGeom prst="rect">
            <a:avLst/>
          </a:prstGeom>
        </p:spPr>
      </p:pic>
      <p:pic>
        <p:nvPicPr>
          <p:cNvPr id="32" name="Рисунок 31">
            <a:extLst>
              <a:ext uri="{FF2B5EF4-FFF2-40B4-BE49-F238E27FC236}">
                <a16:creationId xmlns:a16="http://schemas.microsoft.com/office/drawing/2014/main" id="{062BA816-2502-A7D7-8DF3-E5CCD04F6C56}"/>
              </a:ext>
            </a:extLst>
          </p:cNvPr>
          <p:cNvPicPr>
            <a:picLocks noChangeAspect="1"/>
          </p:cNvPicPr>
          <p:nvPr/>
        </p:nvPicPr>
        <p:blipFill>
          <a:blip r:embed="rId10"/>
          <a:stretch>
            <a:fillRect/>
          </a:stretch>
        </p:blipFill>
        <p:spPr>
          <a:xfrm>
            <a:off x="3610443" y="4632687"/>
            <a:ext cx="2610967" cy="2080679"/>
          </a:xfrm>
          <a:prstGeom prst="rect">
            <a:avLst/>
          </a:prstGeom>
        </p:spPr>
      </p:pic>
      <p:pic>
        <p:nvPicPr>
          <p:cNvPr id="34" name="Рисунок 33">
            <a:extLst>
              <a:ext uri="{FF2B5EF4-FFF2-40B4-BE49-F238E27FC236}">
                <a16:creationId xmlns:a16="http://schemas.microsoft.com/office/drawing/2014/main" id="{4B3FFD7C-4977-515C-6AD5-10BAB85B513A}"/>
              </a:ext>
            </a:extLst>
          </p:cNvPr>
          <p:cNvPicPr>
            <a:picLocks noChangeAspect="1"/>
          </p:cNvPicPr>
          <p:nvPr/>
        </p:nvPicPr>
        <p:blipFill>
          <a:blip r:embed="rId11"/>
          <a:srcRect b="2437"/>
          <a:stretch>
            <a:fillRect/>
          </a:stretch>
        </p:blipFill>
        <p:spPr>
          <a:xfrm>
            <a:off x="6221410" y="4699993"/>
            <a:ext cx="2610967" cy="1964860"/>
          </a:xfrm>
          <a:prstGeom prst="rect">
            <a:avLst/>
          </a:prstGeom>
        </p:spPr>
      </p:pic>
      <p:pic>
        <p:nvPicPr>
          <p:cNvPr id="36" name="Рисунок 35">
            <a:extLst>
              <a:ext uri="{FF2B5EF4-FFF2-40B4-BE49-F238E27FC236}">
                <a16:creationId xmlns:a16="http://schemas.microsoft.com/office/drawing/2014/main" id="{D99955AB-63E0-5449-4880-BF6037ABF0D1}"/>
              </a:ext>
            </a:extLst>
          </p:cNvPr>
          <p:cNvPicPr>
            <a:picLocks noChangeAspect="1"/>
          </p:cNvPicPr>
          <p:nvPr/>
        </p:nvPicPr>
        <p:blipFill>
          <a:blip r:embed="rId12"/>
          <a:srcRect t="4045" b="14"/>
          <a:stretch>
            <a:fillRect/>
          </a:stretch>
        </p:blipFill>
        <p:spPr>
          <a:xfrm>
            <a:off x="9017336" y="4700275"/>
            <a:ext cx="2447241" cy="1964578"/>
          </a:xfrm>
          <a:prstGeom prst="rect">
            <a:avLst/>
          </a:prstGeom>
        </p:spPr>
      </p:pic>
      <p:pic>
        <p:nvPicPr>
          <p:cNvPr id="26" name="Рисунок 25">
            <a:extLst>
              <a:ext uri="{FF2B5EF4-FFF2-40B4-BE49-F238E27FC236}">
                <a16:creationId xmlns:a16="http://schemas.microsoft.com/office/drawing/2014/main" id="{59BD655D-94FD-4FB9-DDC0-A4323D417F8B}"/>
              </a:ext>
            </a:extLst>
          </p:cNvPr>
          <p:cNvPicPr>
            <a:picLocks noChangeAspect="1"/>
          </p:cNvPicPr>
          <p:nvPr/>
        </p:nvPicPr>
        <p:blipFill>
          <a:blip r:embed="rId13"/>
          <a:stretch>
            <a:fillRect/>
          </a:stretch>
        </p:blipFill>
        <p:spPr>
          <a:xfrm>
            <a:off x="6259726" y="2630235"/>
            <a:ext cx="2652000" cy="2002452"/>
          </a:xfrm>
          <a:prstGeom prst="rect">
            <a:avLst/>
          </a:prstGeom>
        </p:spPr>
      </p:pic>
      <p:pic>
        <p:nvPicPr>
          <p:cNvPr id="24" name="Рисунок 23">
            <a:extLst>
              <a:ext uri="{FF2B5EF4-FFF2-40B4-BE49-F238E27FC236}">
                <a16:creationId xmlns:a16="http://schemas.microsoft.com/office/drawing/2014/main" id="{83B49D69-E5AB-501B-587E-8FE643ACF2D2}"/>
              </a:ext>
            </a:extLst>
          </p:cNvPr>
          <p:cNvPicPr>
            <a:picLocks noChangeAspect="1"/>
          </p:cNvPicPr>
          <p:nvPr/>
        </p:nvPicPr>
        <p:blipFill>
          <a:blip r:embed="rId14"/>
          <a:stretch>
            <a:fillRect/>
          </a:stretch>
        </p:blipFill>
        <p:spPr>
          <a:xfrm>
            <a:off x="8911726" y="432169"/>
            <a:ext cx="2658462" cy="2109566"/>
          </a:xfrm>
          <a:prstGeom prst="rect">
            <a:avLst/>
          </a:prstGeom>
        </p:spPr>
      </p:pic>
      <p:cxnSp>
        <p:nvCxnSpPr>
          <p:cNvPr id="42" name="Прямая соединительная линия 41">
            <a:extLst>
              <a:ext uri="{FF2B5EF4-FFF2-40B4-BE49-F238E27FC236}">
                <a16:creationId xmlns:a16="http://schemas.microsoft.com/office/drawing/2014/main" id="{BC3A3F3E-1D78-B826-C6FA-23A206DC31E1}"/>
              </a:ext>
            </a:extLst>
          </p:cNvPr>
          <p:cNvCxnSpPr>
            <a:cxnSpLocks/>
          </p:cNvCxnSpPr>
          <p:nvPr/>
        </p:nvCxnSpPr>
        <p:spPr>
          <a:xfrm>
            <a:off x="81280" y="2539994"/>
            <a:ext cx="12009120" cy="29252"/>
          </a:xfrm>
          <a:prstGeom prst="line">
            <a:avLst/>
          </a:prstGeom>
        </p:spPr>
        <p:style>
          <a:lnRef idx="2">
            <a:schemeClr val="dk1"/>
          </a:lnRef>
          <a:fillRef idx="0">
            <a:schemeClr val="dk1"/>
          </a:fillRef>
          <a:effectRef idx="1">
            <a:schemeClr val="dk1"/>
          </a:effectRef>
          <a:fontRef idx="minor">
            <a:schemeClr val="tx1"/>
          </a:fontRef>
        </p:style>
      </p:cxnSp>
      <p:cxnSp>
        <p:nvCxnSpPr>
          <p:cNvPr id="44" name="Прямая соединительная линия 43">
            <a:extLst>
              <a:ext uri="{FF2B5EF4-FFF2-40B4-BE49-F238E27FC236}">
                <a16:creationId xmlns:a16="http://schemas.microsoft.com/office/drawing/2014/main" id="{2CF06A71-E8AF-F779-8AC6-4C5DEE7A5015}"/>
              </a:ext>
            </a:extLst>
          </p:cNvPr>
          <p:cNvCxnSpPr>
            <a:cxnSpLocks/>
          </p:cNvCxnSpPr>
          <p:nvPr/>
        </p:nvCxnSpPr>
        <p:spPr>
          <a:xfrm>
            <a:off x="91440" y="4645598"/>
            <a:ext cx="12009120" cy="29252"/>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13851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0C66F-C576-488F-7031-F8786BD9F651}"/>
            </a:ext>
          </a:extLst>
        </p:cNvPr>
        <p:cNvGrpSpPr/>
        <p:nvPr/>
      </p:nvGrpSpPr>
      <p:grpSpPr>
        <a:xfrm>
          <a:off x="0" y="0"/>
          <a:ext cx="0" cy="0"/>
          <a:chOff x="0" y="0"/>
          <a:chExt cx="0" cy="0"/>
        </a:xfrm>
      </p:grpSpPr>
      <p:sp>
        <p:nvSpPr>
          <p:cNvPr id="8" name="Заголовок 7">
            <a:extLst>
              <a:ext uri="{FF2B5EF4-FFF2-40B4-BE49-F238E27FC236}">
                <a16:creationId xmlns:a16="http://schemas.microsoft.com/office/drawing/2014/main" id="{19849926-C148-6B2A-C2D5-04BCBD0C1F85}"/>
              </a:ext>
            </a:extLst>
          </p:cNvPr>
          <p:cNvSpPr>
            <a:spLocks noGrp="1"/>
          </p:cNvSpPr>
          <p:nvPr>
            <p:ph type="title"/>
          </p:nvPr>
        </p:nvSpPr>
        <p:spPr/>
        <p:txBody>
          <a:bodyPr/>
          <a:lstStyle/>
          <a:p>
            <a:r>
              <a:rPr lang="en-US" dirty="0"/>
              <a:t>Semantic spaces of bots and humans</a:t>
            </a:r>
            <a:endParaRPr lang="ru-RU" dirty="0"/>
          </a:p>
        </p:txBody>
      </p:sp>
      <p:sp>
        <p:nvSpPr>
          <p:cNvPr id="10" name="Текст 9">
            <a:extLst>
              <a:ext uri="{FF2B5EF4-FFF2-40B4-BE49-F238E27FC236}">
                <a16:creationId xmlns:a16="http://schemas.microsoft.com/office/drawing/2014/main" id="{814A1ED6-C7CC-F726-7C32-4CD0ED9C86DA}"/>
              </a:ext>
            </a:extLst>
          </p:cNvPr>
          <p:cNvSpPr>
            <a:spLocks noGrp="1"/>
          </p:cNvSpPr>
          <p:nvPr>
            <p:ph type="body" sz="quarter" idx="13"/>
          </p:nvPr>
        </p:nvSpPr>
        <p:spPr/>
        <p:txBody>
          <a:bodyPr/>
          <a:lstStyle/>
          <a:p>
            <a:r>
              <a:rPr lang="en-US" dirty="0"/>
              <a:t>Laboratory for Semantic Analysis</a:t>
            </a:r>
            <a:endParaRPr lang="ru-RU" dirty="0"/>
          </a:p>
          <a:p>
            <a:endParaRPr lang="ru-RU" dirty="0"/>
          </a:p>
        </p:txBody>
      </p:sp>
      <p:sp>
        <p:nvSpPr>
          <p:cNvPr id="11" name="Текст 10">
            <a:extLst>
              <a:ext uri="{FF2B5EF4-FFF2-40B4-BE49-F238E27FC236}">
                <a16:creationId xmlns:a16="http://schemas.microsoft.com/office/drawing/2014/main" id="{8EEAC8A0-3CAF-12CC-6AB0-4EF034ED23ED}"/>
              </a:ext>
            </a:extLst>
          </p:cNvPr>
          <p:cNvSpPr>
            <a:spLocks noGrp="1"/>
          </p:cNvSpPr>
          <p:nvPr>
            <p:ph type="body" sz="quarter" idx="14"/>
          </p:nvPr>
        </p:nvSpPr>
        <p:spPr/>
        <p:txBody>
          <a:bodyPr/>
          <a:lstStyle/>
          <a:p>
            <a:r>
              <a:rPr lang="en-US" dirty="0"/>
              <a:t>Semantic spaces</a:t>
            </a:r>
            <a:endParaRPr lang="ru-RU" dirty="0"/>
          </a:p>
        </p:txBody>
      </p:sp>
      <p:sp>
        <p:nvSpPr>
          <p:cNvPr id="12" name="Текст 11">
            <a:extLst>
              <a:ext uri="{FF2B5EF4-FFF2-40B4-BE49-F238E27FC236}">
                <a16:creationId xmlns:a16="http://schemas.microsoft.com/office/drawing/2014/main" id="{B3A2AE2D-ECCA-26BC-4620-ADCB53940389}"/>
              </a:ext>
            </a:extLst>
          </p:cNvPr>
          <p:cNvSpPr>
            <a:spLocks noGrp="1"/>
          </p:cNvSpPr>
          <p:nvPr>
            <p:ph type="body" sz="quarter" idx="15"/>
          </p:nvPr>
        </p:nvSpPr>
        <p:spPr/>
        <p:txBody>
          <a:bodyPr/>
          <a:lstStyle/>
          <a:p>
            <a:r>
              <a:rPr lang="en-US" dirty="0"/>
              <a:t>Spot the bot</a:t>
            </a:r>
            <a:endParaRPr lang="ru-RU" dirty="0"/>
          </a:p>
        </p:txBody>
      </p:sp>
      <p:pic>
        <p:nvPicPr>
          <p:cNvPr id="2" name="Google Shape;345;gf4406eab6b_0_131">
            <a:extLst>
              <a:ext uri="{FF2B5EF4-FFF2-40B4-BE49-F238E27FC236}">
                <a16:creationId xmlns:a16="http://schemas.microsoft.com/office/drawing/2014/main" id="{8740AF4B-4A12-9714-279C-3272F5CB69CE}"/>
              </a:ext>
            </a:extLst>
          </p:cNvPr>
          <p:cNvPicPr preferRelativeResize="0"/>
          <p:nvPr/>
        </p:nvPicPr>
        <p:blipFill rotWithShape="1">
          <a:blip r:embed="rId2">
            <a:alphaModFix/>
          </a:blip>
          <a:srcRect/>
          <a:stretch/>
        </p:blipFill>
        <p:spPr>
          <a:xfrm>
            <a:off x="6124878" y="1970226"/>
            <a:ext cx="5485800" cy="3657000"/>
          </a:xfrm>
          <a:prstGeom prst="rect">
            <a:avLst/>
          </a:prstGeom>
          <a:noFill/>
          <a:ln>
            <a:noFill/>
          </a:ln>
        </p:spPr>
      </p:pic>
      <p:sp>
        <p:nvSpPr>
          <p:cNvPr id="3" name="Google Shape;346;gf4406eab6b_0_131">
            <a:extLst>
              <a:ext uri="{FF2B5EF4-FFF2-40B4-BE49-F238E27FC236}">
                <a16:creationId xmlns:a16="http://schemas.microsoft.com/office/drawing/2014/main" id="{D1E41921-3183-86C1-D6C0-E1253E4D2935}"/>
              </a:ext>
            </a:extLst>
          </p:cNvPr>
          <p:cNvSpPr txBox="1"/>
          <p:nvPr/>
        </p:nvSpPr>
        <p:spPr>
          <a:xfrm>
            <a:off x="2061624" y="5627300"/>
            <a:ext cx="2719097"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chemeClr val="dk1"/>
                </a:solidFill>
                <a:latin typeface="HSE Sans" panose="02000000000000000000"/>
                <a:ea typeface="Arial"/>
                <a:cs typeface="Arial"/>
                <a:sym typeface="Arial"/>
              </a:rPr>
              <a:t>Language: Russian</a:t>
            </a:r>
          </a:p>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chemeClr val="dk1"/>
                </a:solidFill>
                <a:latin typeface="HSE Sans" panose="02000000000000000000"/>
                <a:ea typeface="Arial"/>
                <a:cs typeface="Arial"/>
                <a:sym typeface="Arial"/>
              </a:rPr>
              <a:t>Embedding: </a:t>
            </a:r>
            <a:r>
              <a:rPr lang="ru-RU" sz="2000" b="0" i="0" u="none" strike="noStrike" cap="none" dirty="0">
                <a:solidFill>
                  <a:schemeClr val="dk1"/>
                </a:solidFill>
                <a:latin typeface="Arial"/>
                <a:ea typeface="Arial"/>
                <a:cs typeface="Arial"/>
                <a:sym typeface="Arial"/>
              </a:rPr>
              <a:t>CBOW</a:t>
            </a:r>
            <a:endParaRPr sz="2000" b="0" i="0" u="none" strike="noStrike" cap="none" dirty="0">
              <a:solidFill>
                <a:schemeClr val="dk1"/>
              </a:solidFill>
              <a:latin typeface="HSE Sans" panose="02000000000000000000"/>
              <a:ea typeface="Arial"/>
              <a:cs typeface="Arial"/>
              <a:sym typeface="Arial"/>
            </a:endParaRPr>
          </a:p>
        </p:txBody>
      </p:sp>
      <p:sp>
        <p:nvSpPr>
          <p:cNvPr id="4" name="Google Shape;347;gf4406eab6b_0_131">
            <a:extLst>
              <a:ext uri="{FF2B5EF4-FFF2-40B4-BE49-F238E27FC236}">
                <a16:creationId xmlns:a16="http://schemas.microsoft.com/office/drawing/2014/main" id="{D5A67D56-48C3-E75D-7796-4C017CF8C6DB}"/>
              </a:ext>
            </a:extLst>
          </p:cNvPr>
          <p:cNvSpPr txBox="1"/>
          <p:nvPr/>
        </p:nvSpPr>
        <p:spPr>
          <a:xfrm>
            <a:off x="7752371" y="5627300"/>
            <a:ext cx="2594263" cy="707846"/>
          </a:xfrm>
          <a:prstGeom prst="rect">
            <a:avLst/>
          </a:prstGeom>
          <a:noFill/>
          <a:ln>
            <a:noFill/>
          </a:ln>
        </p:spPr>
        <p:txBody>
          <a:bodyPr spcFirstLastPara="1" wrap="square" lIns="91425" tIns="45700" rIns="91425" bIns="45700" anchor="t" anchorCtr="0">
            <a:spAutoFit/>
          </a:bodyPr>
          <a:lstStyle/>
          <a:p>
            <a:pPr lvl="0">
              <a:buClr>
                <a:srgbClr val="000000"/>
              </a:buClr>
              <a:buSzPts val="1800"/>
            </a:pPr>
            <a:r>
              <a:rPr lang="en-US" sz="2000" dirty="0">
                <a:solidFill>
                  <a:schemeClr val="dk1"/>
                </a:solidFill>
                <a:latin typeface="HSE Sans" panose="02000000000000000000"/>
                <a:ea typeface="Arial"/>
                <a:cs typeface="Arial"/>
                <a:sym typeface="Arial"/>
              </a:rPr>
              <a:t>Language: Russian</a:t>
            </a:r>
          </a:p>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chemeClr val="dk1"/>
                </a:solidFill>
                <a:latin typeface="HSE Sans" panose="02000000000000000000"/>
                <a:ea typeface="Arial"/>
                <a:cs typeface="Arial"/>
                <a:sym typeface="Arial"/>
              </a:rPr>
              <a:t>Embedding</a:t>
            </a:r>
            <a:r>
              <a:rPr lang="ru-RU" sz="2000" b="0" i="0" u="none" strike="noStrike" cap="none" dirty="0">
                <a:solidFill>
                  <a:schemeClr val="dk1"/>
                </a:solidFill>
                <a:latin typeface="Arial"/>
                <a:ea typeface="Arial"/>
                <a:cs typeface="Arial"/>
                <a:sym typeface="Arial"/>
              </a:rPr>
              <a:t>: SVD</a:t>
            </a:r>
            <a:endParaRPr sz="2000" b="0" i="0" u="none" strike="noStrike" cap="none" dirty="0">
              <a:solidFill>
                <a:schemeClr val="dk1"/>
              </a:solidFill>
              <a:latin typeface="HSE Sans" panose="02000000000000000000"/>
              <a:ea typeface="Arial"/>
              <a:cs typeface="Arial"/>
              <a:sym typeface="Arial"/>
            </a:endParaRPr>
          </a:p>
        </p:txBody>
      </p:sp>
      <p:pic>
        <p:nvPicPr>
          <p:cNvPr id="5" name="Google Shape;348;gf4406eab6b_0_131">
            <a:extLst>
              <a:ext uri="{FF2B5EF4-FFF2-40B4-BE49-F238E27FC236}">
                <a16:creationId xmlns:a16="http://schemas.microsoft.com/office/drawing/2014/main" id="{554D7FE4-345A-2A79-FD6A-295869FFB5ED}"/>
              </a:ext>
            </a:extLst>
          </p:cNvPr>
          <p:cNvPicPr preferRelativeResize="0"/>
          <p:nvPr/>
        </p:nvPicPr>
        <p:blipFill rotWithShape="1">
          <a:blip r:embed="rId3">
            <a:alphaModFix/>
          </a:blip>
          <a:srcRect/>
          <a:stretch/>
        </p:blipFill>
        <p:spPr>
          <a:xfrm>
            <a:off x="515958" y="1970150"/>
            <a:ext cx="5485714" cy="3657143"/>
          </a:xfrm>
          <a:prstGeom prst="rect">
            <a:avLst/>
          </a:prstGeom>
          <a:noFill/>
          <a:ln>
            <a:noFill/>
          </a:ln>
        </p:spPr>
      </p:pic>
      <p:sp>
        <p:nvSpPr>
          <p:cNvPr id="6" name="Google Shape;352;gf4406eab6b_0_131">
            <a:extLst>
              <a:ext uri="{FF2B5EF4-FFF2-40B4-BE49-F238E27FC236}">
                <a16:creationId xmlns:a16="http://schemas.microsoft.com/office/drawing/2014/main" id="{7997A1DD-D90C-C3F4-4E78-14CE9A908B97}"/>
              </a:ext>
            </a:extLst>
          </p:cNvPr>
          <p:cNvSpPr/>
          <p:nvPr/>
        </p:nvSpPr>
        <p:spPr>
          <a:xfrm>
            <a:off x="1143700" y="3629025"/>
            <a:ext cx="680700" cy="531300"/>
          </a:xfrm>
          <a:prstGeom prst="ellipse">
            <a:avLst/>
          </a:prstGeom>
          <a:noFill/>
          <a:ln w="1143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353;gf4406eab6b_0_131">
            <a:extLst>
              <a:ext uri="{FF2B5EF4-FFF2-40B4-BE49-F238E27FC236}">
                <a16:creationId xmlns:a16="http://schemas.microsoft.com/office/drawing/2014/main" id="{11AD2F33-D0C0-8976-3737-A12F2FB07D19}"/>
              </a:ext>
            </a:extLst>
          </p:cNvPr>
          <p:cNvSpPr/>
          <p:nvPr/>
        </p:nvSpPr>
        <p:spPr>
          <a:xfrm>
            <a:off x="6804750" y="3355250"/>
            <a:ext cx="816600" cy="646500"/>
          </a:xfrm>
          <a:prstGeom prst="ellipse">
            <a:avLst/>
          </a:prstGeom>
          <a:noFill/>
          <a:ln w="1143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354;gf4406eab6b_0_131">
            <a:extLst>
              <a:ext uri="{FF2B5EF4-FFF2-40B4-BE49-F238E27FC236}">
                <a16:creationId xmlns:a16="http://schemas.microsoft.com/office/drawing/2014/main" id="{429A3A9E-7E18-6BEA-3450-C478B5A3A5DB}"/>
              </a:ext>
            </a:extLst>
          </p:cNvPr>
          <p:cNvSpPr/>
          <p:nvPr/>
        </p:nvSpPr>
        <p:spPr>
          <a:xfrm>
            <a:off x="3112900" y="2406550"/>
            <a:ext cx="680700" cy="531300"/>
          </a:xfrm>
          <a:prstGeom prst="ellipse">
            <a:avLst/>
          </a:prstGeom>
          <a:noFill/>
          <a:ln w="1143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355;gf4406eab6b_0_131">
            <a:extLst>
              <a:ext uri="{FF2B5EF4-FFF2-40B4-BE49-F238E27FC236}">
                <a16:creationId xmlns:a16="http://schemas.microsoft.com/office/drawing/2014/main" id="{C52A707F-4C1B-A31B-6D1C-9985D6A8485E}"/>
              </a:ext>
            </a:extLst>
          </p:cNvPr>
          <p:cNvSpPr/>
          <p:nvPr/>
        </p:nvSpPr>
        <p:spPr>
          <a:xfrm>
            <a:off x="9932375" y="4359375"/>
            <a:ext cx="680700" cy="531300"/>
          </a:xfrm>
          <a:prstGeom prst="ellipse">
            <a:avLst/>
          </a:prstGeom>
          <a:noFill/>
          <a:ln w="1143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 name="Рисунок 14">
            <a:extLst>
              <a:ext uri="{FF2B5EF4-FFF2-40B4-BE49-F238E27FC236}">
                <a16:creationId xmlns:a16="http://schemas.microsoft.com/office/drawing/2014/main" id="{B3FDAE01-1471-DBAF-73F2-6CCE2233883D}"/>
              </a:ext>
            </a:extLst>
          </p:cNvPr>
          <p:cNvPicPr>
            <a:picLocks noChangeAspect="1"/>
          </p:cNvPicPr>
          <p:nvPr/>
        </p:nvPicPr>
        <p:blipFill>
          <a:blip r:embed="rId4"/>
          <a:stretch>
            <a:fillRect/>
          </a:stretch>
        </p:blipFill>
        <p:spPr>
          <a:xfrm>
            <a:off x="3569289" y="1797927"/>
            <a:ext cx="448622" cy="573405"/>
          </a:xfrm>
          <a:prstGeom prst="rect">
            <a:avLst/>
          </a:prstGeom>
        </p:spPr>
      </p:pic>
      <p:pic>
        <p:nvPicPr>
          <p:cNvPr id="16" name="Рисунок 15">
            <a:extLst>
              <a:ext uri="{FF2B5EF4-FFF2-40B4-BE49-F238E27FC236}">
                <a16:creationId xmlns:a16="http://schemas.microsoft.com/office/drawing/2014/main" id="{33B18AD0-B1E9-9DCC-B386-85BF517D0705}"/>
              </a:ext>
            </a:extLst>
          </p:cNvPr>
          <p:cNvPicPr>
            <a:picLocks noChangeAspect="1"/>
          </p:cNvPicPr>
          <p:nvPr/>
        </p:nvPicPr>
        <p:blipFill>
          <a:blip r:embed="rId4"/>
          <a:stretch>
            <a:fillRect/>
          </a:stretch>
        </p:blipFill>
        <p:spPr>
          <a:xfrm>
            <a:off x="10599678" y="3894675"/>
            <a:ext cx="448622" cy="573405"/>
          </a:xfrm>
          <a:prstGeom prst="rect">
            <a:avLst/>
          </a:prstGeom>
        </p:spPr>
      </p:pic>
      <p:pic>
        <p:nvPicPr>
          <p:cNvPr id="17" name="Рисунок 16">
            <a:extLst>
              <a:ext uri="{FF2B5EF4-FFF2-40B4-BE49-F238E27FC236}">
                <a16:creationId xmlns:a16="http://schemas.microsoft.com/office/drawing/2014/main" id="{38800C0A-7FA2-2B07-155D-6F0EE4D096C9}"/>
              </a:ext>
            </a:extLst>
          </p:cNvPr>
          <p:cNvPicPr>
            <a:picLocks noChangeAspect="1"/>
          </p:cNvPicPr>
          <p:nvPr/>
        </p:nvPicPr>
        <p:blipFill>
          <a:blip r:embed="rId5"/>
          <a:stretch>
            <a:fillRect/>
          </a:stretch>
        </p:blipFill>
        <p:spPr>
          <a:xfrm>
            <a:off x="6850491" y="2715776"/>
            <a:ext cx="362559" cy="865570"/>
          </a:xfrm>
          <a:prstGeom prst="rect">
            <a:avLst/>
          </a:prstGeom>
        </p:spPr>
      </p:pic>
      <p:pic>
        <p:nvPicPr>
          <p:cNvPr id="18" name="Рисунок 17">
            <a:extLst>
              <a:ext uri="{FF2B5EF4-FFF2-40B4-BE49-F238E27FC236}">
                <a16:creationId xmlns:a16="http://schemas.microsoft.com/office/drawing/2014/main" id="{B129EF0F-C161-F81D-68A0-40900DF4F8FE}"/>
              </a:ext>
            </a:extLst>
          </p:cNvPr>
          <p:cNvPicPr>
            <a:picLocks noChangeAspect="1"/>
          </p:cNvPicPr>
          <p:nvPr/>
        </p:nvPicPr>
        <p:blipFill>
          <a:blip r:embed="rId5"/>
          <a:stretch>
            <a:fillRect/>
          </a:stretch>
        </p:blipFill>
        <p:spPr>
          <a:xfrm>
            <a:off x="1342165" y="2996215"/>
            <a:ext cx="362559" cy="865570"/>
          </a:xfrm>
          <a:prstGeom prst="rect">
            <a:avLst/>
          </a:prstGeom>
        </p:spPr>
      </p:pic>
    </p:spTree>
    <p:extLst>
      <p:ext uri="{BB962C8B-B14F-4D97-AF65-F5344CB8AC3E}">
        <p14:creationId xmlns:p14="http://schemas.microsoft.com/office/powerpoint/2010/main" val="70407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C42A1-DFE1-F376-8C34-0E37055E5512}"/>
            </a:ext>
          </a:extLst>
        </p:cNvPr>
        <p:cNvGrpSpPr/>
        <p:nvPr/>
      </p:nvGrpSpPr>
      <p:grpSpPr>
        <a:xfrm>
          <a:off x="0" y="0"/>
          <a:ext cx="0" cy="0"/>
          <a:chOff x="0" y="0"/>
          <a:chExt cx="0" cy="0"/>
        </a:xfrm>
      </p:grpSpPr>
      <p:sp>
        <p:nvSpPr>
          <p:cNvPr id="8" name="Заголовок 7">
            <a:extLst>
              <a:ext uri="{FF2B5EF4-FFF2-40B4-BE49-F238E27FC236}">
                <a16:creationId xmlns:a16="http://schemas.microsoft.com/office/drawing/2014/main" id="{2559D7B5-EDD1-1A8F-180D-D984D2BA35F7}"/>
              </a:ext>
            </a:extLst>
          </p:cNvPr>
          <p:cNvSpPr>
            <a:spLocks noGrp="1"/>
          </p:cNvSpPr>
          <p:nvPr>
            <p:ph type="title"/>
          </p:nvPr>
        </p:nvSpPr>
        <p:spPr/>
        <p:txBody>
          <a:bodyPr/>
          <a:lstStyle/>
          <a:p>
            <a:r>
              <a:rPr lang="en-US" dirty="0"/>
              <a:t>“holes” of the semantic space</a:t>
            </a:r>
            <a:endParaRPr lang="ru-RU" dirty="0"/>
          </a:p>
        </p:txBody>
      </p:sp>
      <p:sp>
        <p:nvSpPr>
          <p:cNvPr id="9" name="Текст 8">
            <a:extLst>
              <a:ext uri="{FF2B5EF4-FFF2-40B4-BE49-F238E27FC236}">
                <a16:creationId xmlns:a16="http://schemas.microsoft.com/office/drawing/2014/main" id="{42CAC5E7-A398-D23F-73D3-C5A90F4FDC4D}"/>
              </a:ext>
            </a:extLst>
          </p:cNvPr>
          <p:cNvSpPr>
            <a:spLocks noGrp="1"/>
          </p:cNvSpPr>
          <p:nvPr>
            <p:ph type="body" sz="quarter" idx="12"/>
          </p:nvPr>
        </p:nvSpPr>
        <p:spPr/>
        <p:txBody>
          <a:bodyPr numCol="1"/>
          <a:lstStyle/>
          <a:p>
            <a:endParaRPr lang="ru-RU" dirty="0"/>
          </a:p>
        </p:txBody>
      </p:sp>
      <p:sp>
        <p:nvSpPr>
          <p:cNvPr id="10" name="Текст 9">
            <a:extLst>
              <a:ext uri="{FF2B5EF4-FFF2-40B4-BE49-F238E27FC236}">
                <a16:creationId xmlns:a16="http://schemas.microsoft.com/office/drawing/2014/main" id="{1942D86A-6D37-7D7A-89AB-935A6B9691B4}"/>
              </a:ext>
            </a:extLst>
          </p:cNvPr>
          <p:cNvSpPr>
            <a:spLocks noGrp="1"/>
          </p:cNvSpPr>
          <p:nvPr>
            <p:ph type="body" sz="quarter" idx="13"/>
          </p:nvPr>
        </p:nvSpPr>
        <p:spPr/>
        <p:txBody>
          <a:bodyPr/>
          <a:lstStyle/>
          <a:p>
            <a:r>
              <a:rPr lang="en-US" dirty="0"/>
              <a:t>Laboratory for Semantic Analysis</a:t>
            </a:r>
            <a:endParaRPr lang="ru-RU" dirty="0"/>
          </a:p>
          <a:p>
            <a:endParaRPr lang="ru-RU" dirty="0"/>
          </a:p>
        </p:txBody>
      </p:sp>
      <p:sp>
        <p:nvSpPr>
          <p:cNvPr id="11" name="Текст 10">
            <a:extLst>
              <a:ext uri="{FF2B5EF4-FFF2-40B4-BE49-F238E27FC236}">
                <a16:creationId xmlns:a16="http://schemas.microsoft.com/office/drawing/2014/main" id="{92D78182-920E-2FD1-F1D7-2CA14B36BAC3}"/>
              </a:ext>
            </a:extLst>
          </p:cNvPr>
          <p:cNvSpPr>
            <a:spLocks noGrp="1"/>
          </p:cNvSpPr>
          <p:nvPr>
            <p:ph type="body" sz="quarter" idx="14"/>
          </p:nvPr>
        </p:nvSpPr>
        <p:spPr/>
        <p:txBody>
          <a:bodyPr/>
          <a:lstStyle/>
          <a:p>
            <a:r>
              <a:rPr lang="en-US" dirty="0"/>
              <a:t>Topological Data Analysis</a:t>
            </a:r>
            <a:endParaRPr lang="ru-RU" dirty="0"/>
          </a:p>
          <a:p>
            <a:endParaRPr lang="ru-RU" dirty="0"/>
          </a:p>
        </p:txBody>
      </p:sp>
      <p:sp>
        <p:nvSpPr>
          <p:cNvPr id="12" name="Текст 11">
            <a:extLst>
              <a:ext uri="{FF2B5EF4-FFF2-40B4-BE49-F238E27FC236}">
                <a16:creationId xmlns:a16="http://schemas.microsoft.com/office/drawing/2014/main" id="{C401981F-6B79-2AFC-6C97-190874FAE79C}"/>
              </a:ext>
            </a:extLst>
          </p:cNvPr>
          <p:cNvSpPr>
            <a:spLocks noGrp="1"/>
          </p:cNvSpPr>
          <p:nvPr>
            <p:ph type="body" sz="quarter" idx="15"/>
          </p:nvPr>
        </p:nvSpPr>
        <p:spPr/>
        <p:txBody>
          <a:bodyPr/>
          <a:lstStyle/>
          <a:p>
            <a:r>
              <a:rPr lang="en-US" dirty="0"/>
              <a:t>Spot the bot</a:t>
            </a:r>
            <a:endParaRPr lang="ru-RU" dirty="0"/>
          </a:p>
        </p:txBody>
      </p:sp>
      <p:grpSp>
        <p:nvGrpSpPr>
          <p:cNvPr id="2" name="Group 9">
            <a:extLst>
              <a:ext uri="{FF2B5EF4-FFF2-40B4-BE49-F238E27FC236}">
                <a16:creationId xmlns:a16="http://schemas.microsoft.com/office/drawing/2014/main" id="{3990914C-BFE3-2121-36AC-EF027D2DE3DF}"/>
              </a:ext>
            </a:extLst>
          </p:cNvPr>
          <p:cNvGrpSpPr/>
          <p:nvPr/>
        </p:nvGrpSpPr>
        <p:grpSpPr>
          <a:xfrm>
            <a:off x="1074792" y="2034115"/>
            <a:ext cx="10038465" cy="3642983"/>
            <a:chOff x="534942" y="2127196"/>
            <a:chExt cx="8342358" cy="3041562"/>
          </a:xfrm>
        </p:grpSpPr>
        <p:pic>
          <p:nvPicPr>
            <p:cNvPr id="3" name="Picture 6" descr="C:\Users\CompAdmin\AppData\Local\Microsoft\Windows\INetCache\Content.MSO\EC4ED77A.tmp">
              <a:extLst>
                <a:ext uri="{FF2B5EF4-FFF2-40B4-BE49-F238E27FC236}">
                  <a16:creationId xmlns:a16="http://schemas.microsoft.com/office/drawing/2014/main" id="{98414EC4-2C6C-84BB-7900-9BF05ACD1BFE}"/>
                </a:ext>
              </a:extLst>
            </p:cNvPr>
            <p:cNvPicPr/>
            <p:nvPr/>
          </p:nvPicPr>
          <p:blipFill rotWithShape="1">
            <a:blip r:embed="rId2">
              <a:extLst>
                <a:ext uri="{28A0092B-C50C-407E-A947-70E740481C1C}">
                  <a14:useLocalDpi xmlns:a14="http://schemas.microsoft.com/office/drawing/2010/main" val="0"/>
                </a:ext>
              </a:extLst>
            </a:blip>
            <a:srcRect l="8253" t="7396" r="3641" b="4662"/>
            <a:stretch/>
          </p:blipFill>
          <p:spPr bwMode="auto">
            <a:xfrm>
              <a:off x="534942" y="2127197"/>
              <a:ext cx="4164145" cy="3041561"/>
            </a:xfrm>
            <a:prstGeom prst="rect">
              <a:avLst/>
            </a:prstGeom>
            <a:noFill/>
            <a:ln>
              <a:noFill/>
            </a:ln>
            <a:extLst>
              <a:ext uri="{53640926-AAD7-44D8-BBD7-CCE9431645EC}">
                <a14:shadowObscured xmlns:a14="http://schemas.microsoft.com/office/drawing/2010/main"/>
              </a:ext>
            </a:extLst>
          </p:spPr>
        </p:pic>
        <p:pic>
          <p:nvPicPr>
            <p:cNvPr id="4" name="Picture 7" descr="C:\Users\CompAdmin\AppData\Local\Microsoft\Windows\INetCache\Content.MSO\6E457D98.tmp">
              <a:extLst>
                <a:ext uri="{FF2B5EF4-FFF2-40B4-BE49-F238E27FC236}">
                  <a16:creationId xmlns:a16="http://schemas.microsoft.com/office/drawing/2014/main" id="{1EE825C8-DDCB-65EB-B27A-59EE391A5CA0}"/>
                </a:ext>
              </a:extLst>
            </p:cNvPr>
            <p:cNvPicPr/>
            <p:nvPr/>
          </p:nvPicPr>
          <p:blipFill rotWithShape="1">
            <a:blip r:embed="rId3">
              <a:extLst>
                <a:ext uri="{28A0092B-C50C-407E-A947-70E740481C1C}">
                  <a14:useLocalDpi xmlns:a14="http://schemas.microsoft.com/office/drawing/2010/main" val="0"/>
                </a:ext>
              </a:extLst>
            </a:blip>
            <a:srcRect l="4369" t="6912" r="4369" b="5306"/>
            <a:stretch/>
          </p:blipFill>
          <p:spPr bwMode="auto">
            <a:xfrm>
              <a:off x="4835754" y="2127196"/>
              <a:ext cx="4041546" cy="3041561"/>
            </a:xfrm>
            <a:prstGeom prst="rect">
              <a:avLst/>
            </a:prstGeom>
            <a:noFill/>
            <a:ln>
              <a:noFill/>
            </a:ln>
            <a:extLst>
              <a:ext uri="{53640926-AAD7-44D8-BBD7-CCE9431645EC}">
                <a14:shadowObscured xmlns:a14="http://schemas.microsoft.com/office/drawing/2010/main"/>
              </a:ext>
            </a:extLst>
          </p:spPr>
        </p:pic>
      </p:grpSp>
      <p:sp>
        <p:nvSpPr>
          <p:cNvPr id="5" name="TextBox 4">
            <a:extLst>
              <a:ext uri="{FF2B5EF4-FFF2-40B4-BE49-F238E27FC236}">
                <a16:creationId xmlns:a16="http://schemas.microsoft.com/office/drawing/2014/main" id="{9247B4E4-93C0-8338-28E4-5DD0C750BBC5}"/>
              </a:ext>
            </a:extLst>
          </p:cNvPr>
          <p:cNvSpPr txBox="1"/>
          <p:nvPr/>
        </p:nvSpPr>
        <p:spPr>
          <a:xfrm>
            <a:off x="5212080" y="6000690"/>
            <a:ext cx="1977914" cy="400110"/>
          </a:xfrm>
          <a:prstGeom prst="rect">
            <a:avLst/>
          </a:prstGeom>
          <a:noFill/>
        </p:spPr>
        <p:txBody>
          <a:bodyPr wrap="none" rtlCol="0">
            <a:spAutoFit/>
          </a:bodyPr>
          <a:lstStyle/>
          <a:p>
            <a:pPr algn="l"/>
            <a:r>
              <a:rPr lang="en-US" sz="2000" dirty="0">
                <a:latin typeface="HSE Sans" panose="02000000000000000000" pitchFamily="2" charset="0"/>
              </a:rPr>
              <a:t>Russian language</a:t>
            </a:r>
            <a:endParaRPr lang="ru-RU" sz="2000" dirty="0">
              <a:latin typeface="HSE Sans" panose="02000000000000000000" pitchFamily="2" charset="0"/>
            </a:endParaRPr>
          </a:p>
        </p:txBody>
      </p:sp>
    </p:spTree>
    <p:extLst>
      <p:ext uri="{BB962C8B-B14F-4D97-AF65-F5344CB8AC3E}">
        <p14:creationId xmlns:p14="http://schemas.microsoft.com/office/powerpoint/2010/main" val="137317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BAC15-9735-763B-BB38-2F9769F693FB}"/>
            </a:ext>
          </a:extLst>
        </p:cNvPr>
        <p:cNvGrpSpPr/>
        <p:nvPr/>
      </p:nvGrpSpPr>
      <p:grpSpPr>
        <a:xfrm>
          <a:off x="0" y="0"/>
          <a:ext cx="0" cy="0"/>
          <a:chOff x="0" y="0"/>
          <a:chExt cx="0" cy="0"/>
        </a:xfrm>
      </p:grpSpPr>
      <p:sp>
        <p:nvSpPr>
          <p:cNvPr id="8" name="Заголовок 7">
            <a:extLst>
              <a:ext uri="{FF2B5EF4-FFF2-40B4-BE49-F238E27FC236}">
                <a16:creationId xmlns:a16="http://schemas.microsoft.com/office/drawing/2014/main" id="{6835AD19-8DE6-93F6-BA7E-6322832C7A69}"/>
              </a:ext>
            </a:extLst>
          </p:cNvPr>
          <p:cNvSpPr>
            <a:spLocks noGrp="1"/>
          </p:cNvSpPr>
          <p:nvPr>
            <p:ph type="title"/>
          </p:nvPr>
        </p:nvSpPr>
        <p:spPr/>
        <p:txBody>
          <a:bodyPr/>
          <a:lstStyle/>
          <a:p>
            <a:r>
              <a:rPr lang="en-US" dirty="0"/>
              <a:t>Distances to “holes”</a:t>
            </a:r>
            <a:endParaRPr lang="ru-RU" dirty="0"/>
          </a:p>
        </p:txBody>
      </p:sp>
      <p:sp>
        <p:nvSpPr>
          <p:cNvPr id="10" name="Текст 9">
            <a:extLst>
              <a:ext uri="{FF2B5EF4-FFF2-40B4-BE49-F238E27FC236}">
                <a16:creationId xmlns:a16="http://schemas.microsoft.com/office/drawing/2014/main" id="{E13A5FF1-4E18-A88E-06A1-2B2B53FCFCA2}"/>
              </a:ext>
            </a:extLst>
          </p:cNvPr>
          <p:cNvSpPr>
            <a:spLocks noGrp="1"/>
          </p:cNvSpPr>
          <p:nvPr>
            <p:ph type="body" sz="quarter" idx="13"/>
          </p:nvPr>
        </p:nvSpPr>
        <p:spPr/>
        <p:txBody>
          <a:bodyPr/>
          <a:lstStyle/>
          <a:p>
            <a:r>
              <a:rPr lang="en-US" dirty="0"/>
              <a:t>Laboratory for Semantic Analysis</a:t>
            </a:r>
            <a:endParaRPr lang="ru-RU" dirty="0"/>
          </a:p>
          <a:p>
            <a:endParaRPr lang="ru-RU" dirty="0"/>
          </a:p>
        </p:txBody>
      </p:sp>
      <p:sp>
        <p:nvSpPr>
          <p:cNvPr id="11" name="Текст 10">
            <a:extLst>
              <a:ext uri="{FF2B5EF4-FFF2-40B4-BE49-F238E27FC236}">
                <a16:creationId xmlns:a16="http://schemas.microsoft.com/office/drawing/2014/main" id="{4D38C2FC-7B4D-7A24-D8F2-2300040574E1}"/>
              </a:ext>
            </a:extLst>
          </p:cNvPr>
          <p:cNvSpPr>
            <a:spLocks noGrp="1"/>
          </p:cNvSpPr>
          <p:nvPr>
            <p:ph type="body" sz="quarter" idx="14"/>
          </p:nvPr>
        </p:nvSpPr>
        <p:spPr/>
        <p:txBody>
          <a:bodyPr/>
          <a:lstStyle/>
          <a:p>
            <a:r>
              <a:rPr lang="en-US" dirty="0">
                <a:latin typeface="HSE Sans" panose="02000000000000000000"/>
              </a:rPr>
              <a:t>Topological Data Analysis</a:t>
            </a:r>
          </a:p>
          <a:p>
            <a:endParaRPr lang="ru-RU" dirty="0"/>
          </a:p>
        </p:txBody>
      </p:sp>
      <p:sp>
        <p:nvSpPr>
          <p:cNvPr id="12" name="Текст 11">
            <a:extLst>
              <a:ext uri="{FF2B5EF4-FFF2-40B4-BE49-F238E27FC236}">
                <a16:creationId xmlns:a16="http://schemas.microsoft.com/office/drawing/2014/main" id="{BCA667BD-88EC-ACA9-9D05-F3EB6C95BEA1}"/>
              </a:ext>
            </a:extLst>
          </p:cNvPr>
          <p:cNvSpPr>
            <a:spLocks noGrp="1"/>
          </p:cNvSpPr>
          <p:nvPr>
            <p:ph type="body" sz="quarter" idx="15"/>
          </p:nvPr>
        </p:nvSpPr>
        <p:spPr/>
        <p:txBody>
          <a:bodyPr/>
          <a:lstStyle/>
          <a:p>
            <a:r>
              <a:rPr lang="en-US" dirty="0"/>
              <a:t>Spot the bot</a:t>
            </a:r>
            <a:endParaRPr lang="ru-RU" dirty="0"/>
          </a:p>
        </p:txBody>
      </p:sp>
      <p:pic>
        <p:nvPicPr>
          <p:cNvPr id="2" name="Picture 6" descr="C:\Users\CompAdmin\AppData\Local\Microsoft\Windows\INetCache\Content.MSO\790104F1.tmp">
            <a:extLst>
              <a:ext uri="{FF2B5EF4-FFF2-40B4-BE49-F238E27FC236}">
                <a16:creationId xmlns:a16="http://schemas.microsoft.com/office/drawing/2014/main" id="{5A893337-8C7E-4E42-8B55-CB7DE3E179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6544" y="2529218"/>
            <a:ext cx="9889933" cy="2675494"/>
          </a:xfrm>
          <a:prstGeom prst="rect">
            <a:avLst/>
          </a:prstGeom>
          <a:noFill/>
          <a:ln>
            <a:noFill/>
          </a:ln>
        </p:spPr>
      </p:pic>
      <p:sp>
        <p:nvSpPr>
          <p:cNvPr id="5" name="TextBox 4">
            <a:extLst>
              <a:ext uri="{FF2B5EF4-FFF2-40B4-BE49-F238E27FC236}">
                <a16:creationId xmlns:a16="http://schemas.microsoft.com/office/drawing/2014/main" id="{BCB14949-9DF1-2EFC-03D3-14C559F77F01}"/>
              </a:ext>
            </a:extLst>
          </p:cNvPr>
          <p:cNvSpPr txBox="1"/>
          <p:nvPr/>
        </p:nvSpPr>
        <p:spPr>
          <a:xfrm>
            <a:off x="1246491" y="5210155"/>
            <a:ext cx="2159502" cy="400110"/>
          </a:xfrm>
          <a:prstGeom prst="rect">
            <a:avLst/>
          </a:prstGeom>
          <a:noFill/>
        </p:spPr>
        <p:txBody>
          <a:bodyPr wrap="none" rtlCol="0">
            <a:spAutoFit/>
          </a:bodyPr>
          <a:lstStyle/>
          <a:p>
            <a:pPr algn="l"/>
            <a:r>
              <a:rPr lang="en-US" sz="2000" dirty="0">
                <a:latin typeface="HSE Sans" panose="02000000000000000000" pitchFamily="2" charset="0"/>
              </a:rPr>
              <a:t>Literature vs </a:t>
            </a:r>
            <a:r>
              <a:rPr lang="en-US" sz="2000" dirty="0" err="1">
                <a:latin typeface="HSE Sans" panose="02000000000000000000" pitchFamily="2" charset="0"/>
              </a:rPr>
              <a:t>mGPT</a:t>
            </a:r>
            <a:endParaRPr lang="ru-RU" sz="2000" dirty="0">
              <a:latin typeface="HSE Sans" panose="02000000000000000000" pitchFamily="2" charset="0"/>
            </a:endParaRPr>
          </a:p>
        </p:txBody>
      </p:sp>
      <p:sp>
        <p:nvSpPr>
          <p:cNvPr id="6" name="TextBox 5">
            <a:extLst>
              <a:ext uri="{FF2B5EF4-FFF2-40B4-BE49-F238E27FC236}">
                <a16:creationId xmlns:a16="http://schemas.microsoft.com/office/drawing/2014/main" id="{B4E1EF8E-F995-376D-D288-A1C55C78743C}"/>
              </a:ext>
            </a:extLst>
          </p:cNvPr>
          <p:cNvSpPr txBox="1"/>
          <p:nvPr/>
        </p:nvSpPr>
        <p:spPr>
          <a:xfrm>
            <a:off x="3758381" y="5224660"/>
            <a:ext cx="2104422" cy="400110"/>
          </a:xfrm>
          <a:prstGeom prst="rect">
            <a:avLst/>
          </a:prstGeom>
          <a:noFill/>
        </p:spPr>
        <p:txBody>
          <a:bodyPr wrap="none" rtlCol="0">
            <a:spAutoFit/>
          </a:bodyPr>
          <a:lstStyle/>
          <a:p>
            <a:pPr algn="l"/>
            <a:r>
              <a:rPr lang="en-US" sz="2000" dirty="0">
                <a:latin typeface="HSE Sans" panose="02000000000000000000" pitchFamily="2" charset="0"/>
              </a:rPr>
              <a:t>Literature vs LSTM</a:t>
            </a:r>
            <a:endParaRPr lang="ru-RU" sz="2000" dirty="0">
              <a:latin typeface="HSE Sans" panose="02000000000000000000" pitchFamily="2" charset="0"/>
            </a:endParaRPr>
          </a:p>
        </p:txBody>
      </p:sp>
      <p:sp>
        <p:nvSpPr>
          <p:cNvPr id="7" name="TextBox 6">
            <a:extLst>
              <a:ext uri="{FF2B5EF4-FFF2-40B4-BE49-F238E27FC236}">
                <a16:creationId xmlns:a16="http://schemas.microsoft.com/office/drawing/2014/main" id="{58274772-D5DA-CF8D-C0FD-BC9767C0D328}"/>
              </a:ext>
            </a:extLst>
          </p:cNvPr>
          <p:cNvSpPr txBox="1"/>
          <p:nvPr/>
        </p:nvSpPr>
        <p:spPr>
          <a:xfrm>
            <a:off x="6213588" y="5228530"/>
            <a:ext cx="2162708" cy="400110"/>
          </a:xfrm>
          <a:prstGeom prst="rect">
            <a:avLst/>
          </a:prstGeom>
          <a:noFill/>
        </p:spPr>
        <p:txBody>
          <a:bodyPr wrap="none" rtlCol="0">
            <a:spAutoFit/>
          </a:bodyPr>
          <a:lstStyle/>
          <a:p>
            <a:pPr algn="l"/>
            <a:r>
              <a:rPr lang="en-US" sz="2000" dirty="0">
                <a:latin typeface="HSE Sans" panose="02000000000000000000" pitchFamily="2" charset="0"/>
              </a:rPr>
              <a:t>Literature vs GPT-2</a:t>
            </a:r>
            <a:endParaRPr lang="ru-RU" sz="2000" dirty="0">
              <a:latin typeface="HSE Sans" panose="02000000000000000000" pitchFamily="2" charset="0"/>
            </a:endParaRPr>
          </a:p>
        </p:txBody>
      </p:sp>
      <p:sp>
        <p:nvSpPr>
          <p:cNvPr id="13" name="TextBox 12">
            <a:extLst>
              <a:ext uri="{FF2B5EF4-FFF2-40B4-BE49-F238E27FC236}">
                <a16:creationId xmlns:a16="http://schemas.microsoft.com/office/drawing/2014/main" id="{F774FC68-3641-933A-F793-C23F464A9A13}"/>
              </a:ext>
            </a:extLst>
          </p:cNvPr>
          <p:cNvSpPr txBox="1"/>
          <p:nvPr/>
        </p:nvSpPr>
        <p:spPr>
          <a:xfrm>
            <a:off x="8727081" y="5220790"/>
            <a:ext cx="2094163" cy="400110"/>
          </a:xfrm>
          <a:prstGeom prst="rect">
            <a:avLst/>
          </a:prstGeom>
          <a:noFill/>
        </p:spPr>
        <p:txBody>
          <a:bodyPr wrap="none" rtlCol="0">
            <a:spAutoFit/>
          </a:bodyPr>
          <a:lstStyle/>
          <a:p>
            <a:pPr algn="l"/>
            <a:r>
              <a:rPr lang="en-US" sz="2000" dirty="0">
                <a:latin typeface="HSE Sans" panose="02000000000000000000" pitchFamily="2" charset="0"/>
              </a:rPr>
              <a:t>Literature vs YaLM</a:t>
            </a:r>
            <a:endParaRPr lang="ru-RU" sz="2000" dirty="0">
              <a:latin typeface="HSE Sans" panose="02000000000000000000" pitchFamily="2" charset="0"/>
            </a:endParaRPr>
          </a:p>
        </p:txBody>
      </p:sp>
      <p:sp>
        <p:nvSpPr>
          <p:cNvPr id="14" name="TextBox 13">
            <a:extLst>
              <a:ext uri="{FF2B5EF4-FFF2-40B4-BE49-F238E27FC236}">
                <a16:creationId xmlns:a16="http://schemas.microsoft.com/office/drawing/2014/main" id="{8A7F7681-AA40-CEC7-D5CB-EB7D567823F0}"/>
              </a:ext>
            </a:extLst>
          </p:cNvPr>
          <p:cNvSpPr txBox="1"/>
          <p:nvPr/>
        </p:nvSpPr>
        <p:spPr>
          <a:xfrm>
            <a:off x="4952553" y="5706050"/>
            <a:ext cx="1977914" cy="400110"/>
          </a:xfrm>
          <a:prstGeom prst="rect">
            <a:avLst/>
          </a:prstGeom>
          <a:noFill/>
        </p:spPr>
        <p:txBody>
          <a:bodyPr wrap="none" rtlCol="0">
            <a:spAutoFit/>
          </a:bodyPr>
          <a:lstStyle/>
          <a:p>
            <a:pPr algn="l"/>
            <a:r>
              <a:rPr lang="en-US" sz="2000" dirty="0">
                <a:latin typeface="HSE Sans" panose="02000000000000000000" pitchFamily="2" charset="0"/>
              </a:rPr>
              <a:t>Russian language</a:t>
            </a:r>
            <a:endParaRPr lang="ru-RU" sz="2000" dirty="0">
              <a:latin typeface="HSE Sans" panose="02000000000000000000" pitchFamily="2" charset="0"/>
            </a:endParaRPr>
          </a:p>
        </p:txBody>
      </p:sp>
    </p:spTree>
    <p:extLst>
      <p:ext uri="{BB962C8B-B14F-4D97-AF65-F5344CB8AC3E}">
        <p14:creationId xmlns:p14="http://schemas.microsoft.com/office/powerpoint/2010/main" val="100636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B0D5A-43ED-F387-D75B-CF05849D258D}"/>
            </a:ext>
          </a:extLst>
        </p:cNvPr>
        <p:cNvGrpSpPr/>
        <p:nvPr/>
      </p:nvGrpSpPr>
      <p:grpSpPr>
        <a:xfrm>
          <a:off x="0" y="0"/>
          <a:ext cx="0" cy="0"/>
          <a:chOff x="0" y="0"/>
          <a:chExt cx="0" cy="0"/>
        </a:xfrm>
      </p:grpSpPr>
      <p:sp>
        <p:nvSpPr>
          <p:cNvPr id="8" name="Заголовок 7">
            <a:extLst>
              <a:ext uri="{FF2B5EF4-FFF2-40B4-BE49-F238E27FC236}">
                <a16:creationId xmlns:a16="http://schemas.microsoft.com/office/drawing/2014/main" id="{CBFE2529-ECDE-0FDE-495D-DEB3DF68B088}"/>
              </a:ext>
            </a:extLst>
          </p:cNvPr>
          <p:cNvSpPr>
            <a:spLocks noGrp="1"/>
          </p:cNvSpPr>
          <p:nvPr>
            <p:ph type="title"/>
          </p:nvPr>
        </p:nvSpPr>
        <p:spPr/>
        <p:txBody>
          <a:bodyPr/>
          <a:lstStyle/>
          <a:p>
            <a:r>
              <a:rPr lang="en-US" dirty="0"/>
              <a:t>Entropy-complexity plane</a:t>
            </a:r>
            <a:endParaRPr lang="ru-RU" dirty="0"/>
          </a:p>
        </p:txBody>
      </p:sp>
      <p:sp>
        <p:nvSpPr>
          <p:cNvPr id="9" name="Текст 8">
            <a:extLst>
              <a:ext uri="{FF2B5EF4-FFF2-40B4-BE49-F238E27FC236}">
                <a16:creationId xmlns:a16="http://schemas.microsoft.com/office/drawing/2014/main" id="{68A8AB5C-022F-18DD-8AFA-BCDAAE2F0CAE}"/>
              </a:ext>
            </a:extLst>
          </p:cNvPr>
          <p:cNvSpPr>
            <a:spLocks noGrp="1"/>
          </p:cNvSpPr>
          <p:nvPr>
            <p:ph type="body" sz="quarter" idx="12"/>
          </p:nvPr>
        </p:nvSpPr>
        <p:spPr/>
        <p:txBody>
          <a:bodyPr numCol="1"/>
          <a:lstStyle/>
          <a:p>
            <a:endParaRPr lang="ru-RU" dirty="0"/>
          </a:p>
        </p:txBody>
      </p:sp>
      <p:sp>
        <p:nvSpPr>
          <p:cNvPr id="10" name="Текст 9">
            <a:extLst>
              <a:ext uri="{FF2B5EF4-FFF2-40B4-BE49-F238E27FC236}">
                <a16:creationId xmlns:a16="http://schemas.microsoft.com/office/drawing/2014/main" id="{7675BF18-10D7-9A11-D59E-425D3706FD05}"/>
              </a:ext>
            </a:extLst>
          </p:cNvPr>
          <p:cNvSpPr>
            <a:spLocks noGrp="1"/>
          </p:cNvSpPr>
          <p:nvPr>
            <p:ph type="body" sz="quarter" idx="13"/>
          </p:nvPr>
        </p:nvSpPr>
        <p:spPr/>
        <p:txBody>
          <a:bodyPr/>
          <a:lstStyle/>
          <a:p>
            <a:r>
              <a:rPr lang="en-US" dirty="0"/>
              <a:t>Laboratory for Semantic Analysis</a:t>
            </a:r>
            <a:endParaRPr lang="ru-RU" dirty="0"/>
          </a:p>
          <a:p>
            <a:endParaRPr lang="ru-RU" dirty="0"/>
          </a:p>
        </p:txBody>
      </p:sp>
      <p:sp>
        <p:nvSpPr>
          <p:cNvPr id="11" name="Текст 10">
            <a:extLst>
              <a:ext uri="{FF2B5EF4-FFF2-40B4-BE49-F238E27FC236}">
                <a16:creationId xmlns:a16="http://schemas.microsoft.com/office/drawing/2014/main" id="{D86A609B-A480-CBD5-FDC1-824F6611B8EA}"/>
              </a:ext>
            </a:extLst>
          </p:cNvPr>
          <p:cNvSpPr>
            <a:spLocks noGrp="1"/>
          </p:cNvSpPr>
          <p:nvPr>
            <p:ph type="body" sz="quarter" idx="14"/>
          </p:nvPr>
        </p:nvSpPr>
        <p:spPr/>
        <p:txBody>
          <a:bodyPr/>
          <a:lstStyle/>
          <a:p>
            <a:r>
              <a:rPr lang="en-US" dirty="0"/>
              <a:t>Entropy-complexity</a:t>
            </a:r>
            <a:endParaRPr lang="ru-RU" dirty="0"/>
          </a:p>
        </p:txBody>
      </p:sp>
      <p:sp>
        <p:nvSpPr>
          <p:cNvPr id="12" name="Текст 11">
            <a:extLst>
              <a:ext uri="{FF2B5EF4-FFF2-40B4-BE49-F238E27FC236}">
                <a16:creationId xmlns:a16="http://schemas.microsoft.com/office/drawing/2014/main" id="{D669FC41-3B8B-3644-2C19-B722F6DC9D33}"/>
              </a:ext>
            </a:extLst>
          </p:cNvPr>
          <p:cNvSpPr>
            <a:spLocks noGrp="1"/>
          </p:cNvSpPr>
          <p:nvPr>
            <p:ph type="body" sz="quarter" idx="15"/>
          </p:nvPr>
        </p:nvSpPr>
        <p:spPr/>
        <p:txBody>
          <a:bodyPr/>
          <a:lstStyle/>
          <a:p>
            <a:r>
              <a:rPr lang="en-US" dirty="0"/>
              <a:t>Spot the bot</a:t>
            </a:r>
            <a:endParaRPr lang="ru-RU" dirty="0"/>
          </a:p>
        </p:txBody>
      </p:sp>
      <p:pic>
        <p:nvPicPr>
          <p:cNvPr id="3" name="Рисунок 2">
            <a:extLst>
              <a:ext uri="{FF2B5EF4-FFF2-40B4-BE49-F238E27FC236}">
                <a16:creationId xmlns:a16="http://schemas.microsoft.com/office/drawing/2014/main" id="{19A0D222-454B-A296-907B-C120F5480AE2}"/>
              </a:ext>
            </a:extLst>
          </p:cNvPr>
          <p:cNvPicPr>
            <a:picLocks noChangeAspect="1"/>
          </p:cNvPicPr>
          <p:nvPr/>
        </p:nvPicPr>
        <p:blipFill>
          <a:blip r:embed="rId2"/>
          <a:stretch>
            <a:fillRect/>
          </a:stretch>
        </p:blipFill>
        <p:spPr>
          <a:xfrm>
            <a:off x="815481" y="2379663"/>
            <a:ext cx="10598785" cy="3460828"/>
          </a:xfrm>
          <a:prstGeom prst="rect">
            <a:avLst/>
          </a:prstGeom>
        </p:spPr>
      </p:pic>
    </p:spTree>
    <p:extLst>
      <p:ext uri="{BB962C8B-B14F-4D97-AF65-F5344CB8AC3E}">
        <p14:creationId xmlns:p14="http://schemas.microsoft.com/office/powerpoint/2010/main" val="2420395711"/>
      </p:ext>
    </p:extLst>
  </p:cSld>
  <p:clrMapOvr>
    <a:masterClrMapping/>
  </p:clrMapOvr>
</p:sld>
</file>

<file path=ppt/theme/theme1.xml><?xml version="1.0" encoding="utf-8"?>
<a:theme xmlns:a="http://schemas.openxmlformats.org/drawingml/2006/main" name="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a:latin typeface="HSE Sans"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2A9C74E6E830D74E9B0FDDB4017A5417" ma:contentTypeVersion="13" ma:contentTypeDescription="Создание документа." ma:contentTypeScope="" ma:versionID="d4e423622451d608a8a05f4da7a1e1a2">
  <xsd:schema xmlns:xsd="http://www.w3.org/2001/XMLSchema" xmlns:xs="http://www.w3.org/2001/XMLSchema" xmlns:p="http://schemas.microsoft.com/office/2006/metadata/properties" xmlns:ns2="9875bd71-cde8-496c-a136-433f55d5e6d0" xmlns:ns3="e96afe77-3acb-4328-97fc-408e1bde3ecd" targetNamespace="http://schemas.microsoft.com/office/2006/metadata/properties" ma:root="true" ma:fieldsID="4831203c63c08b9f52ea6d3ee0d7a96e" ns2:_="" ns3:_="">
    <xsd:import namespace="9875bd71-cde8-496c-a136-433f55d5e6d0"/>
    <xsd:import namespace="e96afe77-3acb-4328-97fc-408e1bde3e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5bd71-cde8-496c-a136-433f55d5e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6afe77-3acb-4328-97fc-408e1bde3ecd" elementFormDefault="qualified">
    <xsd:import namespace="http://schemas.microsoft.com/office/2006/documentManagement/types"/>
    <xsd:import namespace="http://schemas.microsoft.com/office/infopath/2007/PartnerControls"/>
    <xsd:element name="SharedWithUsers" ma:index="18"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Совместно с подробностями"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4386AA-1848-4C75-B336-1053927CB025}">
  <ds:schemaRefs>
    <ds:schemaRef ds:uri="http://schemas.microsoft.com/sharepoint/v3/contenttype/forms"/>
  </ds:schemaRefs>
</ds:datastoreItem>
</file>

<file path=customXml/itemProps2.xml><?xml version="1.0" encoding="utf-8"?>
<ds:datastoreItem xmlns:ds="http://schemas.openxmlformats.org/officeDocument/2006/customXml" ds:itemID="{4D4651DD-DCCC-4759-B2F6-7F520BDCC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5bd71-cde8-496c-a136-433f55d5e6d0"/>
    <ds:schemaRef ds:uri="e96afe77-3acb-4328-97fc-408e1bde3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3DAF31-D8A6-49A0-9A5D-8B2EA5B1C511}">
  <ds:schemaRefs>
    <ds:schemaRef ds:uri="http://purl.org/dc/elements/1.1/"/>
    <ds:schemaRef ds:uri="http://schemas.microsoft.com/office/2006/documentManagement/types"/>
    <ds:schemaRef ds:uri="http://schemas.microsoft.com/office/infopath/2007/PartnerControls"/>
    <ds:schemaRef ds:uri="http://purl.org/dc/dcmitype/"/>
    <ds:schemaRef ds:uri="e96afe77-3acb-4328-97fc-408e1bde3ecd"/>
    <ds:schemaRef ds:uri="http://schemas.microsoft.com/office/2006/metadata/properties"/>
    <ds:schemaRef ds:uri="http://purl.org/dc/terms/"/>
    <ds:schemaRef ds:uri="http://www.w3.org/XML/1998/namespace"/>
    <ds:schemaRef ds:uri="http://schemas.openxmlformats.org/package/2006/metadata/core-properties"/>
    <ds:schemaRef ds:uri="9875bd71-cde8-496c-a136-433f55d5e6d0"/>
  </ds:schemaRefs>
</ds:datastoreItem>
</file>

<file path=docProps/app.xml><?xml version="1.0" encoding="utf-8"?>
<Properties xmlns="http://schemas.openxmlformats.org/officeDocument/2006/extended-properties" xmlns:vt="http://schemas.openxmlformats.org/officeDocument/2006/docPropsVTypes">
  <TotalTime>428</TotalTime>
  <Words>406</Words>
  <Application>Microsoft Office PowerPoint</Application>
  <PresentationFormat>Широкоэкранный</PresentationFormat>
  <Paragraphs>97</Paragraphs>
  <Slides>12</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Cambria Math</vt:lpstr>
      <vt:lpstr>HSE Sans</vt:lpstr>
      <vt:lpstr>Office Theme</vt:lpstr>
      <vt:lpstr>Spot the bot</vt:lpstr>
      <vt:lpstr>Bots</vt:lpstr>
      <vt:lpstr>Existing methods</vt:lpstr>
      <vt:lpstr>Our approach – various methods</vt:lpstr>
      <vt:lpstr>Презентация PowerPoint</vt:lpstr>
      <vt:lpstr>Semantic spaces of bots and humans</vt:lpstr>
      <vt:lpstr>“holes” of the semantic space</vt:lpstr>
      <vt:lpstr>Distances to “holes”</vt:lpstr>
      <vt:lpstr>Entropy-complexity plane</vt:lpstr>
      <vt:lpstr>Classification</vt:lpstr>
      <vt:lpstr>Conclusion</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Кутьков Юрий Юрьевич</dc:creator>
  <cp:lastModifiedBy>Коган Александра Сергеевна</cp:lastModifiedBy>
  <cp:revision>23</cp:revision>
  <cp:lastPrinted>2021-11-11T13:08:42Z</cp:lastPrinted>
  <dcterms:created xsi:type="dcterms:W3CDTF">2021-11-11T08:52:47Z</dcterms:created>
  <dcterms:modified xsi:type="dcterms:W3CDTF">2025-10-30T22:47:30Z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0x0101002A9C74E6E830D74E9B0FDDB4017A5417</vt:lpwstr>
  </property>
</Properties>
</file>