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71" r:id="rId5"/>
    <p:sldId id="315" r:id="rId6"/>
    <p:sldId id="316" r:id="rId7"/>
    <p:sldId id="317" r:id="rId8"/>
    <p:sldId id="318" r:id="rId9"/>
    <p:sldId id="338" r:id="rId10"/>
    <p:sldId id="339" r:id="rId11"/>
    <p:sldId id="343" r:id="rId12"/>
    <p:sldId id="341" r:id="rId13"/>
    <p:sldId id="340" r:id="rId14"/>
    <p:sldId id="342" r:id="rId15"/>
    <p:sldId id="296" r:id="rId16"/>
    <p:sldId id="325" r:id="rId17"/>
    <p:sldId id="327" r:id="rId18"/>
    <p:sldId id="328" r:id="rId19"/>
    <p:sldId id="292" r:id="rId20"/>
    <p:sldId id="330" r:id="rId21"/>
    <p:sldId id="306" r:id="rId22"/>
    <p:sldId id="297" r:id="rId23"/>
    <p:sldId id="331" r:id="rId24"/>
    <p:sldId id="332" r:id="rId25"/>
    <p:sldId id="333" r:id="rId26"/>
    <p:sldId id="344" r:id="rId27"/>
    <p:sldId id="302" r:id="rId28"/>
    <p:sldId id="329" r:id="rId29"/>
    <p:sldId id="334" r:id="rId30"/>
    <p:sldId id="335" r:id="rId31"/>
    <p:sldId id="336" r:id="rId32"/>
    <p:sldId id="337" r:id="rId33"/>
    <p:sldId id="285" r:id="rId34"/>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D69"/>
    <a:srgbClr val="96628C"/>
    <a:srgbClr val="D7C3F1"/>
    <a:srgbClr val="616161"/>
    <a:srgbClr val="CDDDF0"/>
    <a:srgbClr val="EB8C3C"/>
    <a:srgbClr val="029C63"/>
    <a:srgbClr val="11A0D7"/>
    <a:srgbClr val="E61F3D"/>
    <a:srgbClr val="CD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816" autoAdjust="0"/>
  </p:normalViewPr>
  <p:slideViewPr>
    <p:cSldViewPr snapToGrid="0" snapToObjects="1">
      <p:cViewPr varScale="1">
        <p:scale>
          <a:sx n="71" d="100"/>
          <a:sy n="71" d="100"/>
        </p:scale>
        <p:origin x="1291" y="67"/>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10/29/2025</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4406eab6b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f4406eab6b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f4406eab6b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4</a:t>
            </a:fld>
            <a:endParaRPr/>
          </a:p>
        </p:txBody>
      </p:sp>
    </p:spTree>
    <p:extLst>
      <p:ext uri="{BB962C8B-B14F-4D97-AF65-F5344CB8AC3E}">
        <p14:creationId xmlns:p14="http://schemas.microsoft.com/office/powerpoint/2010/main" val="3836191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4409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Bots. Classification</a:t>
            </a:r>
          </a:p>
        </p:txBody>
      </p:sp>
      <p:sp>
        <p:nvSpPr>
          <p:cNvPr id="4" name="Slide Number Placeholder 3"/>
          <p:cNvSpPr>
            <a:spLocks noGrp="1"/>
          </p:cNvSpPr>
          <p:nvPr>
            <p:ph type="sldNum" sz="quarter" idx="5"/>
          </p:nvPr>
        </p:nvSpPr>
        <p:spPr/>
        <p:txBody>
          <a:bodyPr/>
          <a:lstStyle/>
          <a:p>
            <a:fld id="{6C748903-8EB5-294E-A216-6B54B0368783}" type="slidenum">
              <a:rPr lang="en-RU" smtClean="0"/>
              <a:t>22</a:t>
            </a:fld>
            <a:endParaRPr lang="en-RU"/>
          </a:p>
        </p:txBody>
      </p:sp>
    </p:spTree>
    <p:extLst>
      <p:ext uri="{BB962C8B-B14F-4D97-AF65-F5344CB8AC3E}">
        <p14:creationId xmlns:p14="http://schemas.microsoft.com/office/powerpoint/2010/main" val="34341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61A62D1F-4476-5AB7-2479-783297D414E3}"/>
            </a:ext>
          </a:extLst>
        </p:cNvPr>
        <p:cNvGrpSpPr/>
        <p:nvPr/>
      </p:nvGrpSpPr>
      <p:grpSpPr>
        <a:xfrm>
          <a:off x="0" y="0"/>
          <a:ext cx="0" cy="0"/>
          <a:chOff x="0" y="0"/>
          <a:chExt cx="0" cy="0"/>
        </a:xfrm>
      </p:grpSpPr>
      <p:sp>
        <p:nvSpPr>
          <p:cNvPr id="337" name="Google Shape;337;gf4406eab6b_0_131:notes">
            <a:extLst>
              <a:ext uri="{FF2B5EF4-FFF2-40B4-BE49-F238E27FC236}">
                <a16:creationId xmlns:a16="http://schemas.microsoft.com/office/drawing/2014/main" id="{5FC383A7-12BA-DF8C-D634-51E4F02F8A0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f4406eab6b_0_131:notes">
            <a:extLst>
              <a:ext uri="{FF2B5EF4-FFF2-40B4-BE49-F238E27FC236}">
                <a16:creationId xmlns:a16="http://schemas.microsoft.com/office/drawing/2014/main" id="{F6BC27FB-B88D-E86F-1424-029006397C4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f4406eab6b_0_131:notes">
            <a:extLst>
              <a:ext uri="{FF2B5EF4-FFF2-40B4-BE49-F238E27FC236}">
                <a16:creationId xmlns:a16="http://schemas.microsoft.com/office/drawing/2014/main" id="{BD1FCEF7-DC3F-DF6A-A326-6FF6EC35CC3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23</a:t>
            </a:fld>
            <a:endParaRPr/>
          </a:p>
        </p:txBody>
      </p:sp>
    </p:spTree>
    <p:extLst>
      <p:ext uri="{BB962C8B-B14F-4D97-AF65-F5344CB8AC3E}">
        <p14:creationId xmlns:p14="http://schemas.microsoft.com/office/powerpoint/2010/main" val="239108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f4406eab6b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f4406eab6b_0_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dirty="0"/>
              <a:t>3 пункта: 1) высокая точность (первое значение из 4 цифр), 2) кластеризацией Уишарта лучше 3) Нечёткость повышает точность</a:t>
            </a:r>
            <a:endParaRPr dirty="0"/>
          </a:p>
        </p:txBody>
      </p:sp>
      <p:sp>
        <p:nvSpPr>
          <p:cNvPr id="387" name="Google Shape;387;gf4406eab6b_0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26</a:t>
            </a:fld>
            <a:endParaRPr/>
          </a:p>
        </p:txBody>
      </p:sp>
    </p:spTree>
    <p:extLst>
      <p:ext uri="{BB962C8B-B14F-4D97-AF65-F5344CB8AC3E}">
        <p14:creationId xmlns:p14="http://schemas.microsoft.com/office/powerpoint/2010/main" val="82058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2bb5571bf6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22bb5571bf6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2" name="Google Shape;432;g22bb5571bf6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27</a:t>
            </a:fld>
            <a:endParaRPr/>
          </a:p>
        </p:txBody>
      </p:sp>
    </p:spTree>
    <p:extLst>
      <p:ext uri="{BB962C8B-B14F-4D97-AF65-F5344CB8AC3E}">
        <p14:creationId xmlns:p14="http://schemas.microsoft.com/office/powerpoint/2010/main" val="2952535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925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f4406eab6b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f4406eab6b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f4406eab6b_0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5</a:t>
            </a:fld>
            <a:endParaRPr/>
          </a:p>
        </p:txBody>
      </p:sp>
    </p:spTree>
    <p:extLst>
      <p:ext uri="{BB962C8B-B14F-4D97-AF65-F5344CB8AC3E}">
        <p14:creationId xmlns:p14="http://schemas.microsoft.com/office/powerpoint/2010/main" val="356906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9</a:t>
            </a:fld>
            <a:endParaRPr lang="en-RU"/>
          </a:p>
        </p:txBody>
      </p:sp>
    </p:spTree>
    <p:extLst>
      <p:ext uri="{BB962C8B-B14F-4D97-AF65-F5344CB8AC3E}">
        <p14:creationId xmlns:p14="http://schemas.microsoft.com/office/powerpoint/2010/main" val="89491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10</a:t>
            </a:fld>
            <a:endParaRPr lang="en-RU"/>
          </a:p>
        </p:txBody>
      </p:sp>
    </p:spTree>
    <p:extLst>
      <p:ext uri="{BB962C8B-B14F-4D97-AF65-F5344CB8AC3E}">
        <p14:creationId xmlns:p14="http://schemas.microsoft.com/office/powerpoint/2010/main" val="182290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11</a:t>
            </a:fld>
            <a:endParaRPr lang="en-RU"/>
          </a:p>
        </p:txBody>
      </p:sp>
    </p:spTree>
    <p:extLst>
      <p:ext uri="{BB962C8B-B14F-4D97-AF65-F5344CB8AC3E}">
        <p14:creationId xmlns:p14="http://schemas.microsoft.com/office/powerpoint/2010/main" val="2610901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Визуализация</a:t>
            </a:r>
          </a:p>
        </p:txBody>
      </p:sp>
      <p:sp>
        <p:nvSpPr>
          <p:cNvPr id="4" name="Slide Number Placeholder 3"/>
          <p:cNvSpPr>
            <a:spLocks noGrp="1"/>
          </p:cNvSpPr>
          <p:nvPr>
            <p:ph type="sldNum" sz="quarter" idx="5"/>
          </p:nvPr>
        </p:nvSpPr>
        <p:spPr/>
        <p:txBody>
          <a:bodyPr/>
          <a:lstStyle/>
          <a:p>
            <a:fld id="{6C748903-8EB5-294E-A216-6B54B0368783}" type="slidenum">
              <a:rPr lang="en-RU" smtClean="0"/>
              <a:t>13</a:t>
            </a:fld>
            <a:endParaRPr lang="en-RU"/>
          </a:p>
        </p:txBody>
      </p:sp>
    </p:spTree>
    <p:extLst>
      <p:ext uri="{BB962C8B-B14F-4D97-AF65-F5344CB8AC3E}">
        <p14:creationId xmlns:p14="http://schemas.microsoft.com/office/powerpoint/2010/main" val="16934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2bb5571bf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22bb5571bf6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a:t>Помимо кластерного анализа в рамках проекта применяются и другие методы. Вкратце расскажу о двух из них. Построение энтропии-сложности – метод из теории инф-ции, позволяет определить, является ли врем. ряд шумовым, хаотическим или детерминированным. Тексту сопоставляется точка на плоскости, и в зав-ти от того, куда она попала, мы можем понять её характер.</a:t>
            </a:r>
            <a:endParaRPr/>
          </a:p>
        </p:txBody>
      </p:sp>
      <p:sp>
        <p:nvSpPr>
          <p:cNvPr id="401" name="Google Shape;401;g22bb5571bf6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ru-RU"/>
              <a:t>17</a:t>
            </a:fld>
            <a:endParaRPr/>
          </a:p>
        </p:txBody>
      </p:sp>
    </p:spTree>
    <p:extLst>
      <p:ext uri="{BB962C8B-B14F-4D97-AF65-F5344CB8AC3E}">
        <p14:creationId xmlns:p14="http://schemas.microsoft.com/office/powerpoint/2010/main" val="239646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DAF92-2D2D-5423-1B12-A889E0C1BC62}"/>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B7742C4-914B-FC75-C919-C83B50E4133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12CE446-C9BE-36B0-871E-E5112E3AA0F2}"/>
              </a:ext>
            </a:extLst>
          </p:cNvPr>
          <p:cNvSpPr>
            <a:spLocks noGrp="1"/>
          </p:cNvSpPr>
          <p:nvPr>
            <p:ph type="body" idx="1"/>
          </p:nvPr>
        </p:nvSpPr>
        <p:spPr/>
        <p:txBody>
          <a:bodyPr/>
          <a:lstStyle/>
          <a:p>
            <a:r>
              <a:rPr lang="ru-RU" dirty="0"/>
              <a:t>На рисунках зеленым цветом выделена область значений параметров m, n, для которых литературные тексты попадают в область хаоса. </a:t>
            </a:r>
          </a:p>
          <a:p>
            <a:r>
              <a:rPr lang="ru-RU" dirty="0"/>
              <a:t>При значениях ниже оранжевой границы тексты попадают в область шума, а выше синей границы — в область детерминированных процессов</a:t>
            </a:r>
          </a:p>
        </p:txBody>
      </p:sp>
      <p:sp>
        <p:nvSpPr>
          <p:cNvPr id="4" name="Номер слайда 3">
            <a:extLst>
              <a:ext uri="{FF2B5EF4-FFF2-40B4-BE49-F238E27FC236}">
                <a16:creationId xmlns:a16="http://schemas.microsoft.com/office/drawing/2014/main" id="{86382535-C5BC-23F1-435D-75C661C3EC0F}"/>
              </a:ext>
            </a:extLst>
          </p:cNvPr>
          <p:cNvSpPr>
            <a:spLocks noGrp="1"/>
          </p:cNvSpPr>
          <p:nvPr>
            <p:ph type="sldNum" sz="quarter" idx="5"/>
          </p:nvPr>
        </p:nvSpPr>
        <p:spPr/>
        <p:txBody>
          <a:bodyPr/>
          <a:lstStyle/>
          <a:p>
            <a:fld id="{6C748903-8EB5-294E-A216-6B54B0368783}" type="slidenum">
              <a:rPr lang="en-RU" smtClean="0"/>
              <a:t>18</a:t>
            </a:fld>
            <a:endParaRPr lang="en-RU"/>
          </a:p>
        </p:txBody>
      </p:sp>
    </p:spTree>
    <p:extLst>
      <p:ext uri="{BB962C8B-B14F-4D97-AF65-F5344CB8AC3E}">
        <p14:creationId xmlns:p14="http://schemas.microsoft.com/office/powerpoint/2010/main" val="410101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рисунках зеленым цветом выделена область значений параметров m, n, для которых литературные тексты попадают в область хаоса. </a:t>
            </a:r>
          </a:p>
          <a:p>
            <a:r>
              <a:rPr lang="ru-RU" dirty="0"/>
              <a:t>При значениях ниже оранжевой границы тексты попадают в область шума, а выше синей границы — в область детерминированных процессов</a:t>
            </a:r>
          </a:p>
        </p:txBody>
      </p:sp>
      <p:sp>
        <p:nvSpPr>
          <p:cNvPr id="4" name="Номер слайда 3"/>
          <p:cNvSpPr>
            <a:spLocks noGrp="1"/>
          </p:cNvSpPr>
          <p:nvPr>
            <p:ph type="sldNum" sz="quarter" idx="5"/>
          </p:nvPr>
        </p:nvSpPr>
        <p:spPr/>
        <p:txBody>
          <a:bodyPr/>
          <a:lstStyle/>
          <a:p>
            <a:fld id="{6C748903-8EB5-294E-A216-6B54B0368783}" type="slidenum">
              <a:rPr lang="en-RU" smtClean="0"/>
              <a:t>19</a:t>
            </a:fld>
            <a:endParaRPr lang="en-RU"/>
          </a:p>
        </p:txBody>
      </p:sp>
    </p:spTree>
    <p:extLst>
      <p:ext uri="{BB962C8B-B14F-4D97-AF65-F5344CB8AC3E}">
        <p14:creationId xmlns:p14="http://schemas.microsoft.com/office/powerpoint/2010/main" val="4017997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ru-RU" sz="4400" dirty="0">
                <a:solidFill>
                  <a:srgbClr val="102D69"/>
                </a:solidFill>
                <a:latin typeface="HSE Sans" panose="02000000000000000000" pitchFamily="2" charset="0"/>
              </a:rPr>
              <a:t>Название презентации</a:t>
            </a:r>
            <a:br>
              <a:rPr lang="ru-RU" sz="4400" dirty="0">
                <a:solidFill>
                  <a:srgbClr val="102D69"/>
                </a:solidFill>
                <a:latin typeface="HSE Sans" panose="02000000000000000000" pitchFamily="2" charset="0"/>
              </a:rPr>
            </a:br>
            <a:r>
              <a:rPr lang="ru-RU" sz="4400" dirty="0">
                <a:solidFill>
                  <a:srgbClr val="102D69"/>
                </a:solidFill>
                <a:latin typeface="HSE Sans" panose="02000000000000000000" pitchFamily="2" charset="0"/>
              </a:rPr>
              <a:t>может быть набрано в две </a:t>
            </a:r>
            <a:br>
              <a:rPr lang="ru-RU" sz="4400" dirty="0">
                <a:solidFill>
                  <a:srgbClr val="102D69"/>
                </a:solidFill>
                <a:latin typeface="HSE Sans" panose="02000000000000000000" pitchFamily="2" charset="0"/>
              </a:rPr>
            </a:br>
            <a:r>
              <a:rPr lang="ru-RU" sz="4400" dirty="0">
                <a:solidFill>
                  <a:srgbClr val="102D69"/>
                </a:solidFill>
                <a:latin typeface="HSE Sans" panose="02000000000000000000" pitchFamily="2" charset="0"/>
              </a:rPr>
              <a:t>или три строки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ru-RU" dirty="0">
                <a:latin typeface="HSE Sans" panose="02000000000000000000" pitchFamily="2" charset="0"/>
              </a:rPr>
              <a:t>Название факультета</a:t>
            </a:r>
            <a:br>
              <a:rPr lang="ru-RU" dirty="0">
                <a:latin typeface="HSE Sans" panose="02000000000000000000" pitchFamily="2" charset="0"/>
              </a:rPr>
            </a:br>
            <a:r>
              <a:rPr lang="ru-RU" dirty="0">
                <a:latin typeface="HSE Sans" panose="02000000000000000000" pitchFamily="2" charset="0"/>
              </a:rPr>
              <a:t>в две строки</a:t>
            </a:r>
            <a:r>
              <a:rPr lang="en-GB" dirty="0">
                <a:latin typeface="HSE Sans" panose="02000000000000000000" pitchFamily="2" charset="0"/>
              </a:rPr>
              <a:t> (16 </a:t>
            </a:r>
            <a:r>
              <a:rPr lang="en-GB" dirty="0" err="1">
                <a:latin typeface="HSE Sans" panose="02000000000000000000" pitchFamily="2" charset="0"/>
              </a:rPr>
              <a:t>pt</a:t>
            </a:r>
            <a:r>
              <a:rPr lang="en-GB" dirty="0">
                <a:latin typeface="HSE Sans" panose="02000000000000000000" pitchFamily="2" charset="0"/>
              </a:rPr>
              <a:t>)</a:t>
            </a:r>
            <a:endParaRPr lang="ru-RU"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200" dirty="0">
                <a:latin typeface="HSE Sans" panose="02000000000000000000" pitchFamily="2" charset="0"/>
              </a:rPr>
              <a:t>Название подразделения</a:t>
            </a:r>
            <a:br>
              <a:rPr lang="ru-RU" sz="1200" dirty="0">
                <a:latin typeface="HSE Sans" panose="02000000000000000000" pitchFamily="2" charset="0"/>
              </a:rPr>
            </a:br>
            <a:r>
              <a:rPr lang="ru-RU" sz="1200" dirty="0">
                <a:latin typeface="HSE Sans" panose="02000000000000000000" pitchFamily="2" charset="0"/>
              </a:rPr>
              <a:t>в две или три строки</a:t>
            </a:r>
            <a:r>
              <a:rPr lang="en-GB" sz="1200" dirty="0">
                <a:latin typeface="HSE Sans" panose="02000000000000000000" pitchFamily="2" charset="0"/>
              </a:rPr>
              <a:t> (12pt)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200" dirty="0">
                <a:latin typeface="HSE Sans" panose="02000000000000000000" pitchFamily="2" charset="0"/>
              </a:rPr>
              <a:t>Москва</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(12pt)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600" dirty="0">
                <a:latin typeface="HSE Sans" panose="02000000000000000000" pitchFamily="2" charset="0"/>
              </a:rPr>
              <a:t>Если нужно больше места, то используйте подзаголовок</a:t>
            </a:r>
            <a:r>
              <a:rPr lang="en-GB" sz="1600" dirty="0">
                <a:latin typeface="HSE Sans" panose="02000000000000000000" pitchFamily="2" charset="0"/>
              </a:rPr>
              <a:t>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9C21DFE9-C3B2-C54E-9275-7776355F7360}"/>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5A73F99D-6D58-724E-ADB3-150D9B24F8CB}"/>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7E89E360-BE39-5041-BAD6-C7B708340AA2}"/>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Дополнительная </a:t>
            </a:r>
            <a:br>
              <a:rPr lang="ru-RU" sz="2400" dirty="0">
                <a:solidFill>
                  <a:srgbClr val="102D69"/>
                </a:solidFill>
                <a:latin typeface="HSE Sans" panose="02000000000000000000" pitchFamily="2" charset="0"/>
              </a:rPr>
            </a:br>
            <a:r>
              <a:rPr lang="ru-RU" sz="2400" dirty="0">
                <a:solidFill>
                  <a:srgbClr val="102D69"/>
                </a:solidFill>
                <a:latin typeface="HSE Sans" panose="02000000000000000000" pitchFamily="2" charset="0"/>
              </a:rPr>
              <a:t>цветовая гамма</a:t>
            </a: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Для оформления графиков, таблиц, диаграмм могут потребоваться дополнительные цвета и вы совершенно правы, задавая вопрос, какие цвета использовать и где их взять. Мы предлагаем использовать палитру цветов Вышки для этих целей.</a:t>
            </a: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9856D01B-EC9A-6047-B7FB-D47084AB3F50}"/>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83E23342-AC91-354A-9A28-A14FF7BADCD2}"/>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9">
            <a:extLst>
              <a:ext uri="{FF2B5EF4-FFF2-40B4-BE49-F238E27FC236}">
                <a16:creationId xmlns:a16="http://schemas.microsoft.com/office/drawing/2014/main" id="{BB1CCE68-8F57-1A41-BC43-633D2EFC801E}"/>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234703-C735-5D41-99C2-019C7EBECCF4}"/>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U"/>
          </a:p>
        </p:txBody>
      </p:sp>
      <p:pic>
        <p:nvPicPr>
          <p:cNvPr id="2" name="Picture 1">
            <a:extLst>
              <a:ext uri="{FF2B5EF4-FFF2-40B4-BE49-F238E27FC236}">
                <a16:creationId xmlns:a16="http://schemas.microsoft.com/office/drawing/2014/main" id="{682F59B5-E815-AE43-BAE2-FA594BB42C02}"/>
              </a:ext>
            </a:extLst>
          </p:cNvPr>
          <p:cNvPicPr>
            <a:picLocks noChangeAspect="1"/>
          </p:cNvPicPr>
          <p:nvPr userDrawn="1"/>
        </p:nvPicPr>
        <p:blipFill>
          <a:blip r:embed="rId3"/>
          <a:srcRect/>
          <a:stretch/>
        </p:blipFill>
        <p:spPr>
          <a:xfrm>
            <a:off x="5310809" y="2643809"/>
            <a:ext cx="1570383" cy="1570383"/>
          </a:xfrm>
          <a:prstGeom prst="rect">
            <a:avLst/>
          </a:prstGeom>
        </p:spPr>
      </p:pic>
    </p:spTree>
    <p:extLst>
      <p:ext uri="{BB962C8B-B14F-4D97-AF65-F5344CB8AC3E}">
        <p14:creationId xmlns:p14="http://schemas.microsoft.com/office/powerpoint/2010/main" val="138706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Текст_2">
  <p:cSld name="1_Текст_2">
    <p:bg>
      <p:bgPr>
        <a:blipFill>
          <a:blip r:embed="rId2">
            <a:alphaModFix/>
          </a:blip>
          <a:stretch>
            <a:fillRect/>
          </a:stretch>
        </a:blipFill>
        <a:effectLst/>
      </p:bgPr>
    </p:bg>
    <p:spTree>
      <p:nvGrpSpPr>
        <p:cNvPr id="1" name="Shape 25"/>
        <p:cNvGrpSpPr/>
        <p:nvPr/>
      </p:nvGrpSpPr>
      <p:grpSpPr>
        <a:xfrm>
          <a:off x="0" y="0"/>
          <a:ext cx="0" cy="0"/>
          <a:chOff x="0" y="0"/>
          <a:chExt cx="0" cy="0"/>
        </a:xfrm>
      </p:grpSpPr>
      <p:pic>
        <p:nvPicPr>
          <p:cNvPr id="26" name="Google Shape;26;p20" descr="Icon&#10;&#10;Description automatically generated"/>
          <p:cNvPicPr preferRelativeResize="0"/>
          <p:nvPr/>
        </p:nvPicPr>
        <p:blipFill rotWithShape="1">
          <a:blip r:embed="rId3">
            <a:alphaModFix/>
          </a:blip>
          <a:srcRect/>
          <a:stretch/>
        </p:blipFill>
        <p:spPr>
          <a:xfrm>
            <a:off x="517199" y="464363"/>
            <a:ext cx="448276" cy="448276"/>
          </a:xfrm>
          <a:prstGeom prst="rect">
            <a:avLst/>
          </a:prstGeom>
          <a:noFill/>
          <a:ln>
            <a:noFill/>
          </a:ln>
        </p:spPr>
      </p:pic>
      <p:cxnSp>
        <p:nvCxnSpPr>
          <p:cNvPr id="27" name="Google Shape;27;p20"/>
          <p:cNvCxnSpPr/>
          <p:nvPr/>
        </p:nvCxnSpPr>
        <p:spPr>
          <a:xfrm>
            <a:off x="3298686" y="464363"/>
            <a:ext cx="0" cy="586260"/>
          </a:xfrm>
          <a:prstGeom prst="straightConnector1">
            <a:avLst/>
          </a:prstGeom>
          <a:noFill/>
          <a:ln w="12700" cap="flat" cmpd="sng">
            <a:solidFill>
              <a:srgbClr val="102D69"/>
            </a:solidFill>
            <a:prstDash val="solid"/>
            <a:miter lim="800000"/>
            <a:headEnd type="none" w="sm" len="sm"/>
            <a:tailEnd type="none" w="sm" len="sm"/>
          </a:ln>
        </p:spPr>
      </p:cxnSp>
      <p:cxnSp>
        <p:nvCxnSpPr>
          <p:cNvPr id="28" name="Google Shape;28;p20"/>
          <p:cNvCxnSpPr/>
          <p:nvPr/>
        </p:nvCxnSpPr>
        <p:spPr>
          <a:xfrm>
            <a:off x="6099416" y="464363"/>
            <a:ext cx="0" cy="586260"/>
          </a:xfrm>
          <a:prstGeom prst="straightConnector1">
            <a:avLst/>
          </a:prstGeom>
          <a:noFill/>
          <a:ln w="12700" cap="flat" cmpd="sng">
            <a:solidFill>
              <a:srgbClr val="102D69"/>
            </a:solidFill>
            <a:prstDash val="solid"/>
            <a:miter lim="800000"/>
            <a:headEnd type="none" w="sm" len="sm"/>
            <a:tailEnd type="none" w="sm" len="sm"/>
          </a:ln>
        </p:spPr>
      </p:cxnSp>
      <p:cxnSp>
        <p:nvCxnSpPr>
          <p:cNvPr id="29" name="Google Shape;29;p20"/>
          <p:cNvCxnSpPr/>
          <p:nvPr/>
        </p:nvCxnSpPr>
        <p:spPr>
          <a:xfrm>
            <a:off x="10277081" y="464363"/>
            <a:ext cx="0" cy="586260"/>
          </a:xfrm>
          <a:prstGeom prst="straightConnector1">
            <a:avLst/>
          </a:prstGeom>
          <a:noFill/>
          <a:ln w="12700" cap="flat" cmpd="sng">
            <a:solidFill>
              <a:srgbClr val="102D69"/>
            </a:solidFill>
            <a:prstDash val="solid"/>
            <a:miter lim="800000"/>
            <a:headEnd type="none" w="sm" len="sm"/>
            <a:tailEnd type="none" w="sm" len="sm"/>
          </a:ln>
        </p:spPr>
      </p:cxnSp>
      <p:sp>
        <p:nvSpPr>
          <p:cNvPr id="30" name="Google Shape;30;p20"/>
          <p:cNvSpPr txBox="1"/>
          <p:nvPr/>
        </p:nvSpPr>
        <p:spPr>
          <a:xfrm>
            <a:off x="10410201" y="532278"/>
            <a:ext cx="671977"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fld id="{00000000-1234-1234-1234-123412341234}" type="slidenum">
              <a:rPr lang="ru-RU" sz="2000" b="0" i="0" u="none" strike="noStrike" cap="none">
                <a:solidFill>
                  <a:srgbClr val="102D69"/>
                </a:solidFill>
                <a:latin typeface="Arial"/>
                <a:ea typeface="Arial"/>
                <a:cs typeface="Arial"/>
                <a:sym typeface="Arial"/>
              </a:rPr>
              <a:t>‹#›</a:t>
            </a:fld>
            <a:endParaRPr sz="2000" b="0" i="0" u="none" strike="noStrike" cap="none">
              <a:solidFill>
                <a:srgbClr val="102D69"/>
              </a:solidFill>
              <a:latin typeface="Arial"/>
              <a:ea typeface="Arial"/>
              <a:cs typeface="Arial"/>
              <a:sym typeface="Arial"/>
            </a:endParaRPr>
          </a:p>
        </p:txBody>
      </p:sp>
      <p:cxnSp>
        <p:nvCxnSpPr>
          <p:cNvPr id="31" name="Google Shape;31;p20"/>
          <p:cNvCxnSpPr/>
          <p:nvPr/>
        </p:nvCxnSpPr>
        <p:spPr>
          <a:xfrm>
            <a:off x="11643868" y="464363"/>
            <a:ext cx="0" cy="586260"/>
          </a:xfrm>
          <a:prstGeom prst="straightConnector1">
            <a:avLst/>
          </a:prstGeom>
          <a:noFill/>
          <a:ln w="12700" cap="flat" cmpd="sng">
            <a:solidFill>
              <a:srgbClr val="102D69"/>
            </a:solidFill>
            <a:prstDash val="solid"/>
            <a:miter lim="800000"/>
            <a:headEnd type="none" w="sm" len="sm"/>
            <a:tailEnd type="none" w="sm" len="sm"/>
          </a:ln>
        </p:spPr>
      </p:cxnSp>
      <p:sp>
        <p:nvSpPr>
          <p:cNvPr id="32" name="Google Shape;32;p20"/>
          <p:cNvSpPr txBox="1">
            <a:spLocks noGrp="1"/>
          </p:cNvSpPr>
          <p:nvPr>
            <p:ph type="body" idx="1"/>
          </p:nvPr>
        </p:nvSpPr>
        <p:spPr>
          <a:xfrm>
            <a:off x="1143689" y="540904"/>
            <a:ext cx="1901825" cy="415925"/>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000"/>
              <a:buFont typeface="Arial"/>
              <a:buNone/>
              <a:defRPr sz="1000" b="0" i="0">
                <a:latin typeface="Arial"/>
                <a:ea typeface="Arial"/>
                <a:cs typeface="Arial"/>
                <a:sym typeface="Arial"/>
              </a:defRPr>
            </a:lvl1pPr>
            <a:lvl2pPr marL="914400" lvl="1" indent="-228600" algn="l">
              <a:lnSpc>
                <a:spcPct val="100000"/>
              </a:lnSpc>
              <a:spcBef>
                <a:spcPts val="500"/>
              </a:spcBef>
              <a:spcAft>
                <a:spcPts val="0"/>
              </a:spcAft>
              <a:buClr>
                <a:schemeClr val="dk1"/>
              </a:buClr>
              <a:buSzPts val="1000"/>
              <a:buNone/>
              <a:defRPr sz="1000" b="0" i="0">
                <a:latin typeface="Arial"/>
                <a:ea typeface="Arial"/>
                <a:cs typeface="Arial"/>
                <a:sym typeface="Arial"/>
              </a:defRPr>
            </a:lvl2pPr>
            <a:lvl3pPr marL="1371600" lvl="2" indent="-228600" algn="l">
              <a:lnSpc>
                <a:spcPct val="100000"/>
              </a:lnSpc>
              <a:spcBef>
                <a:spcPts val="500"/>
              </a:spcBef>
              <a:spcAft>
                <a:spcPts val="0"/>
              </a:spcAft>
              <a:buClr>
                <a:schemeClr val="dk1"/>
              </a:buClr>
              <a:buSzPts val="1000"/>
              <a:buNone/>
              <a:defRPr sz="1000" b="0" i="0">
                <a:latin typeface="Arial"/>
                <a:ea typeface="Arial"/>
                <a:cs typeface="Arial"/>
                <a:sym typeface="Arial"/>
              </a:defRPr>
            </a:lvl3pPr>
            <a:lvl4pPr marL="1828800" lvl="3" indent="-228600" algn="l">
              <a:lnSpc>
                <a:spcPct val="100000"/>
              </a:lnSpc>
              <a:spcBef>
                <a:spcPts val="500"/>
              </a:spcBef>
              <a:spcAft>
                <a:spcPts val="0"/>
              </a:spcAft>
              <a:buClr>
                <a:schemeClr val="dk1"/>
              </a:buClr>
              <a:buSzPts val="1000"/>
              <a:buNone/>
              <a:defRPr sz="1000" b="0" i="0">
                <a:latin typeface="Arial"/>
                <a:ea typeface="Arial"/>
                <a:cs typeface="Arial"/>
                <a:sym typeface="Arial"/>
              </a:defRPr>
            </a:lvl4pPr>
            <a:lvl5pPr marL="2286000" lvl="4" indent="-228600" algn="l">
              <a:lnSpc>
                <a:spcPct val="100000"/>
              </a:lnSpc>
              <a:spcBef>
                <a:spcPts val="500"/>
              </a:spcBef>
              <a:spcAft>
                <a:spcPts val="0"/>
              </a:spcAft>
              <a:buClr>
                <a:schemeClr val="dk1"/>
              </a:buClr>
              <a:buSzPts val="1000"/>
              <a:buNone/>
              <a:defRPr sz="10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body" idx="2"/>
          </p:nvPr>
        </p:nvSpPr>
        <p:spPr>
          <a:xfrm>
            <a:off x="3459163" y="548720"/>
            <a:ext cx="2070100" cy="4081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E2D69"/>
              </a:buClr>
              <a:buSzPts val="1000"/>
              <a:buNone/>
              <a:defRPr sz="1000" b="0" i="0">
                <a:solidFill>
                  <a:srgbClr val="0E2D69"/>
                </a:solidFill>
                <a:latin typeface="Arial"/>
                <a:ea typeface="Arial"/>
                <a:cs typeface="Arial"/>
                <a:sym typeface="Arial"/>
              </a:defRPr>
            </a:lvl1pPr>
            <a:lvl2pPr marL="914400" lvl="1"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2pPr>
            <a:lvl3pPr marL="1371600" lvl="2"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3pPr>
            <a:lvl4pPr marL="1828800" lvl="3"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4pPr>
            <a:lvl5pPr marL="2286000" lvl="4"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0"/>
          <p:cNvSpPr txBox="1">
            <a:spLocks noGrp="1"/>
          </p:cNvSpPr>
          <p:nvPr>
            <p:ph type="title"/>
          </p:nvPr>
        </p:nvSpPr>
        <p:spPr>
          <a:xfrm>
            <a:off x="585897" y="1447790"/>
            <a:ext cx="11057955" cy="7770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3"/>
          </p:nvPr>
        </p:nvSpPr>
        <p:spPr>
          <a:xfrm>
            <a:off x="585897" y="2379663"/>
            <a:ext cx="11057971" cy="3745092"/>
          </a:xfrm>
          <a:prstGeom prst="rect">
            <a:avLst/>
          </a:prstGeom>
          <a:noFill/>
          <a:ln>
            <a:noFill/>
          </a:ln>
        </p:spPr>
        <p:txBody>
          <a:bodyPr spcFirstLastPara="1" wrap="square" lIns="0" tIns="0" rIns="0" bIns="45700" anchor="t" anchorCtr="0">
            <a:noAutofit/>
          </a:bodyPr>
          <a:lstStyle>
            <a:lvl1pPr marL="457200" marR="0" lvl="0" indent="-228600" algn="l">
              <a:lnSpc>
                <a:spcPct val="100000"/>
              </a:lnSpc>
              <a:spcBef>
                <a:spcPts val="1200"/>
              </a:spcBef>
              <a:spcAft>
                <a:spcPts val="0"/>
              </a:spcAft>
              <a:buClr>
                <a:srgbClr val="0E2D69"/>
              </a:buClr>
              <a:buSzPts val="1300"/>
              <a:buFont typeface="Arial"/>
              <a:buNone/>
              <a:defRPr sz="1300" b="0" i="0">
                <a:solidFill>
                  <a:srgbClr val="0E2D69"/>
                </a:solidFill>
                <a:latin typeface="Arial"/>
                <a:ea typeface="Arial"/>
                <a:cs typeface="Arial"/>
                <a:sym typeface="Arial"/>
              </a:defRPr>
            </a:lvl1pPr>
            <a:lvl2pPr marL="914400" lvl="1"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2pPr>
            <a:lvl3pPr marL="1371600" lvl="2"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3pPr>
            <a:lvl4pPr marL="1828800" lvl="3"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4pPr>
            <a:lvl5pPr marL="2286000" lvl="4"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4"/>
          </p:nvPr>
        </p:nvSpPr>
        <p:spPr>
          <a:xfrm>
            <a:off x="6259892" y="548720"/>
            <a:ext cx="2070100" cy="4081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E2D69"/>
              </a:buClr>
              <a:buSzPts val="1000"/>
              <a:buNone/>
              <a:defRPr sz="1000" b="0" i="0">
                <a:solidFill>
                  <a:srgbClr val="0E2D69"/>
                </a:solidFill>
                <a:latin typeface="Arial"/>
                <a:ea typeface="Arial"/>
                <a:cs typeface="Arial"/>
                <a:sym typeface="Arial"/>
              </a:defRPr>
            </a:lvl1pPr>
            <a:lvl2pPr marL="914400" lvl="1"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2pPr>
            <a:lvl3pPr marL="1371600" lvl="2"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3pPr>
            <a:lvl4pPr marL="1828800" lvl="3"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4pPr>
            <a:lvl5pPr marL="2286000" lvl="4"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8780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Текст_3">
  <p:cSld name="1_Текст_3">
    <p:bg>
      <p:bgPr>
        <a:blipFill>
          <a:blip r:embed="rId2">
            <a:alphaModFix/>
          </a:blip>
          <a:stretch>
            <a:fillRect/>
          </a:stretch>
        </a:blipFill>
        <a:effectLst/>
      </p:bgPr>
    </p:bg>
    <p:spTree>
      <p:nvGrpSpPr>
        <p:cNvPr id="1" name="Shape 51"/>
        <p:cNvGrpSpPr/>
        <p:nvPr/>
      </p:nvGrpSpPr>
      <p:grpSpPr>
        <a:xfrm>
          <a:off x="0" y="0"/>
          <a:ext cx="0" cy="0"/>
          <a:chOff x="0" y="0"/>
          <a:chExt cx="0" cy="0"/>
        </a:xfrm>
      </p:grpSpPr>
      <p:pic>
        <p:nvPicPr>
          <p:cNvPr id="52" name="Google Shape;52;p21" descr="Icon&#10;&#10;Description automatically generated"/>
          <p:cNvPicPr preferRelativeResize="0"/>
          <p:nvPr/>
        </p:nvPicPr>
        <p:blipFill rotWithShape="1">
          <a:blip r:embed="rId3">
            <a:alphaModFix/>
          </a:blip>
          <a:srcRect/>
          <a:stretch/>
        </p:blipFill>
        <p:spPr>
          <a:xfrm>
            <a:off x="517199" y="464363"/>
            <a:ext cx="448276" cy="448276"/>
          </a:xfrm>
          <a:prstGeom prst="rect">
            <a:avLst/>
          </a:prstGeom>
          <a:noFill/>
          <a:ln>
            <a:noFill/>
          </a:ln>
        </p:spPr>
      </p:pic>
      <p:cxnSp>
        <p:nvCxnSpPr>
          <p:cNvPr id="53" name="Google Shape;53;p21"/>
          <p:cNvCxnSpPr/>
          <p:nvPr/>
        </p:nvCxnSpPr>
        <p:spPr>
          <a:xfrm>
            <a:off x="3298686" y="464363"/>
            <a:ext cx="0" cy="586260"/>
          </a:xfrm>
          <a:prstGeom prst="straightConnector1">
            <a:avLst/>
          </a:prstGeom>
          <a:noFill/>
          <a:ln w="12700" cap="flat" cmpd="sng">
            <a:solidFill>
              <a:srgbClr val="102D69"/>
            </a:solidFill>
            <a:prstDash val="solid"/>
            <a:miter lim="800000"/>
            <a:headEnd type="none" w="sm" len="sm"/>
            <a:tailEnd type="none" w="sm" len="sm"/>
          </a:ln>
        </p:spPr>
      </p:cxnSp>
      <p:cxnSp>
        <p:nvCxnSpPr>
          <p:cNvPr id="54" name="Google Shape;54;p21"/>
          <p:cNvCxnSpPr/>
          <p:nvPr/>
        </p:nvCxnSpPr>
        <p:spPr>
          <a:xfrm>
            <a:off x="6099416" y="464363"/>
            <a:ext cx="0" cy="586260"/>
          </a:xfrm>
          <a:prstGeom prst="straightConnector1">
            <a:avLst/>
          </a:prstGeom>
          <a:noFill/>
          <a:ln w="12700" cap="flat" cmpd="sng">
            <a:solidFill>
              <a:srgbClr val="102D69"/>
            </a:solidFill>
            <a:prstDash val="solid"/>
            <a:miter lim="800000"/>
            <a:headEnd type="none" w="sm" len="sm"/>
            <a:tailEnd type="none" w="sm" len="sm"/>
          </a:ln>
        </p:spPr>
      </p:cxnSp>
      <p:cxnSp>
        <p:nvCxnSpPr>
          <p:cNvPr id="55" name="Google Shape;55;p21"/>
          <p:cNvCxnSpPr/>
          <p:nvPr/>
        </p:nvCxnSpPr>
        <p:spPr>
          <a:xfrm>
            <a:off x="10277081" y="464363"/>
            <a:ext cx="0" cy="586260"/>
          </a:xfrm>
          <a:prstGeom prst="straightConnector1">
            <a:avLst/>
          </a:prstGeom>
          <a:noFill/>
          <a:ln w="12700" cap="flat" cmpd="sng">
            <a:solidFill>
              <a:srgbClr val="102D69"/>
            </a:solidFill>
            <a:prstDash val="solid"/>
            <a:miter lim="800000"/>
            <a:headEnd type="none" w="sm" len="sm"/>
            <a:tailEnd type="none" w="sm" len="sm"/>
          </a:ln>
        </p:spPr>
      </p:cxnSp>
      <p:sp>
        <p:nvSpPr>
          <p:cNvPr id="56" name="Google Shape;56;p21"/>
          <p:cNvSpPr txBox="1"/>
          <p:nvPr/>
        </p:nvSpPr>
        <p:spPr>
          <a:xfrm>
            <a:off x="10410201" y="532278"/>
            <a:ext cx="671977"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fld id="{00000000-1234-1234-1234-123412341234}" type="slidenum">
              <a:rPr lang="ru-RU" sz="2000" b="0" i="0" u="none" strike="noStrike" cap="none">
                <a:solidFill>
                  <a:srgbClr val="102D69"/>
                </a:solidFill>
                <a:latin typeface="Arial"/>
                <a:ea typeface="Arial"/>
                <a:cs typeface="Arial"/>
                <a:sym typeface="Arial"/>
              </a:rPr>
              <a:t>‹#›</a:t>
            </a:fld>
            <a:endParaRPr sz="2000" b="0" i="0" u="none" strike="noStrike" cap="none">
              <a:solidFill>
                <a:srgbClr val="102D69"/>
              </a:solidFill>
              <a:latin typeface="Arial"/>
              <a:ea typeface="Arial"/>
              <a:cs typeface="Arial"/>
              <a:sym typeface="Arial"/>
            </a:endParaRPr>
          </a:p>
        </p:txBody>
      </p:sp>
      <p:cxnSp>
        <p:nvCxnSpPr>
          <p:cNvPr id="57" name="Google Shape;57;p21"/>
          <p:cNvCxnSpPr/>
          <p:nvPr/>
        </p:nvCxnSpPr>
        <p:spPr>
          <a:xfrm>
            <a:off x="11643868" y="464363"/>
            <a:ext cx="0" cy="586260"/>
          </a:xfrm>
          <a:prstGeom prst="straightConnector1">
            <a:avLst/>
          </a:prstGeom>
          <a:noFill/>
          <a:ln w="12700" cap="flat" cmpd="sng">
            <a:solidFill>
              <a:srgbClr val="102D69"/>
            </a:solidFill>
            <a:prstDash val="solid"/>
            <a:miter lim="800000"/>
            <a:headEnd type="none" w="sm" len="sm"/>
            <a:tailEnd type="none" w="sm" len="sm"/>
          </a:ln>
        </p:spPr>
      </p:cxnSp>
      <p:sp>
        <p:nvSpPr>
          <p:cNvPr id="58" name="Google Shape;58;p21"/>
          <p:cNvSpPr txBox="1">
            <a:spLocks noGrp="1"/>
          </p:cNvSpPr>
          <p:nvPr>
            <p:ph type="body" idx="1"/>
          </p:nvPr>
        </p:nvSpPr>
        <p:spPr>
          <a:xfrm>
            <a:off x="1143689" y="540904"/>
            <a:ext cx="1901825" cy="415925"/>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000"/>
              <a:buFont typeface="Arial"/>
              <a:buNone/>
              <a:defRPr sz="1000" b="0" i="0">
                <a:latin typeface="Arial"/>
                <a:ea typeface="Arial"/>
                <a:cs typeface="Arial"/>
                <a:sym typeface="Arial"/>
              </a:defRPr>
            </a:lvl1pPr>
            <a:lvl2pPr marL="914400" lvl="1" indent="-228600" algn="l">
              <a:lnSpc>
                <a:spcPct val="100000"/>
              </a:lnSpc>
              <a:spcBef>
                <a:spcPts val="500"/>
              </a:spcBef>
              <a:spcAft>
                <a:spcPts val="0"/>
              </a:spcAft>
              <a:buClr>
                <a:schemeClr val="dk1"/>
              </a:buClr>
              <a:buSzPts val="1000"/>
              <a:buNone/>
              <a:defRPr sz="1000" b="0" i="0">
                <a:latin typeface="Arial"/>
                <a:ea typeface="Arial"/>
                <a:cs typeface="Arial"/>
                <a:sym typeface="Arial"/>
              </a:defRPr>
            </a:lvl2pPr>
            <a:lvl3pPr marL="1371600" lvl="2" indent="-228600" algn="l">
              <a:lnSpc>
                <a:spcPct val="100000"/>
              </a:lnSpc>
              <a:spcBef>
                <a:spcPts val="500"/>
              </a:spcBef>
              <a:spcAft>
                <a:spcPts val="0"/>
              </a:spcAft>
              <a:buClr>
                <a:schemeClr val="dk1"/>
              </a:buClr>
              <a:buSzPts val="1000"/>
              <a:buNone/>
              <a:defRPr sz="1000" b="0" i="0">
                <a:latin typeface="Arial"/>
                <a:ea typeface="Arial"/>
                <a:cs typeface="Arial"/>
                <a:sym typeface="Arial"/>
              </a:defRPr>
            </a:lvl3pPr>
            <a:lvl4pPr marL="1828800" lvl="3" indent="-228600" algn="l">
              <a:lnSpc>
                <a:spcPct val="100000"/>
              </a:lnSpc>
              <a:spcBef>
                <a:spcPts val="500"/>
              </a:spcBef>
              <a:spcAft>
                <a:spcPts val="0"/>
              </a:spcAft>
              <a:buClr>
                <a:schemeClr val="dk1"/>
              </a:buClr>
              <a:buSzPts val="1000"/>
              <a:buNone/>
              <a:defRPr sz="1000" b="0" i="0">
                <a:latin typeface="Arial"/>
                <a:ea typeface="Arial"/>
                <a:cs typeface="Arial"/>
                <a:sym typeface="Arial"/>
              </a:defRPr>
            </a:lvl4pPr>
            <a:lvl5pPr marL="2286000" lvl="4" indent="-228600" algn="l">
              <a:lnSpc>
                <a:spcPct val="100000"/>
              </a:lnSpc>
              <a:spcBef>
                <a:spcPts val="500"/>
              </a:spcBef>
              <a:spcAft>
                <a:spcPts val="0"/>
              </a:spcAft>
              <a:buClr>
                <a:schemeClr val="dk1"/>
              </a:buClr>
              <a:buSzPts val="1000"/>
              <a:buNone/>
              <a:defRPr sz="10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1"/>
          <p:cNvSpPr txBox="1">
            <a:spLocks noGrp="1"/>
          </p:cNvSpPr>
          <p:nvPr>
            <p:ph type="body" idx="2"/>
          </p:nvPr>
        </p:nvSpPr>
        <p:spPr>
          <a:xfrm>
            <a:off x="3459163" y="548720"/>
            <a:ext cx="2070100" cy="4081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E2D69"/>
              </a:buClr>
              <a:buSzPts val="1000"/>
              <a:buNone/>
              <a:defRPr sz="1000" b="0" i="0">
                <a:solidFill>
                  <a:srgbClr val="0E2D69"/>
                </a:solidFill>
                <a:latin typeface="Arial"/>
                <a:ea typeface="Arial"/>
                <a:cs typeface="Arial"/>
                <a:sym typeface="Arial"/>
              </a:defRPr>
            </a:lvl1pPr>
            <a:lvl2pPr marL="914400" lvl="1"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2pPr>
            <a:lvl3pPr marL="1371600" lvl="2"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3pPr>
            <a:lvl4pPr marL="1828800" lvl="3"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4pPr>
            <a:lvl5pPr marL="2286000" lvl="4"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1"/>
          <p:cNvSpPr txBox="1">
            <a:spLocks noGrp="1"/>
          </p:cNvSpPr>
          <p:nvPr>
            <p:ph type="body" idx="3"/>
          </p:nvPr>
        </p:nvSpPr>
        <p:spPr>
          <a:xfrm>
            <a:off x="585898" y="2379663"/>
            <a:ext cx="4322531" cy="2399371"/>
          </a:xfrm>
          <a:prstGeom prst="rect">
            <a:avLst/>
          </a:prstGeom>
          <a:noFill/>
          <a:ln>
            <a:noFill/>
          </a:ln>
        </p:spPr>
        <p:txBody>
          <a:bodyPr spcFirstLastPara="1" wrap="square" lIns="0" tIns="0" rIns="0" bIns="45700" anchor="t" anchorCtr="0">
            <a:normAutofit/>
          </a:bodyPr>
          <a:lstStyle>
            <a:lvl1pPr marL="457200" marR="0" lvl="0"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1pPr>
            <a:lvl2pPr marL="914400" lvl="1"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2pPr>
            <a:lvl3pPr marL="1371600" lvl="2"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3pPr>
            <a:lvl4pPr marL="1828800" lvl="3"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4pPr>
            <a:lvl5pPr marL="2286000" lvl="4"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1"/>
          <p:cNvSpPr txBox="1">
            <a:spLocks noGrp="1"/>
          </p:cNvSpPr>
          <p:nvPr>
            <p:ph type="body" idx="4"/>
          </p:nvPr>
        </p:nvSpPr>
        <p:spPr>
          <a:xfrm>
            <a:off x="585897" y="5183249"/>
            <a:ext cx="3934345" cy="553998"/>
          </a:xfrm>
          <a:prstGeom prst="rect">
            <a:avLst/>
          </a:prstGeom>
          <a:noFill/>
          <a:ln>
            <a:noFill/>
          </a:ln>
        </p:spPr>
        <p:txBody>
          <a:bodyPr spcFirstLastPara="1" wrap="square" lIns="0" tIns="0" rIns="0" bIns="45700" anchor="t" anchorCtr="0">
            <a:normAutofit/>
          </a:bodyPr>
          <a:lstStyle>
            <a:lvl1pPr marL="457200" marR="0" lvl="0" indent="-228600" algn="l">
              <a:lnSpc>
                <a:spcPct val="100000"/>
              </a:lnSpc>
              <a:spcBef>
                <a:spcPts val="1000"/>
              </a:spcBef>
              <a:spcAft>
                <a:spcPts val="0"/>
              </a:spcAft>
              <a:buClr>
                <a:srgbClr val="0E2D69"/>
              </a:buClr>
              <a:buSzPts val="1000"/>
              <a:buFont typeface="Arial"/>
              <a:buNone/>
              <a:defRPr sz="1000" b="0" i="0">
                <a:solidFill>
                  <a:srgbClr val="0E2D69"/>
                </a:solidFill>
                <a:latin typeface="Arial"/>
                <a:ea typeface="Arial"/>
                <a:cs typeface="Arial"/>
                <a:sym typeface="Arial"/>
              </a:defRPr>
            </a:lvl1pPr>
            <a:lvl2pPr marL="914400" lvl="1"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2pPr>
            <a:lvl3pPr marL="1371600" lvl="2"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3pPr>
            <a:lvl4pPr marL="1828800" lvl="3"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4pPr>
            <a:lvl5pPr marL="2286000" lvl="4"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1"/>
          <p:cNvSpPr txBox="1">
            <a:spLocks noGrp="1"/>
          </p:cNvSpPr>
          <p:nvPr>
            <p:ph type="body" idx="5"/>
          </p:nvPr>
        </p:nvSpPr>
        <p:spPr>
          <a:xfrm>
            <a:off x="6259892" y="2379663"/>
            <a:ext cx="5383968" cy="3451794"/>
          </a:xfrm>
          <a:prstGeom prst="rect">
            <a:avLst/>
          </a:prstGeom>
          <a:noFill/>
          <a:ln>
            <a:noFill/>
          </a:ln>
        </p:spPr>
        <p:txBody>
          <a:bodyPr spcFirstLastPara="1" wrap="square" lIns="0" tIns="0" rIns="0" bIns="0" anchor="t" anchorCtr="0">
            <a:normAutofit/>
          </a:bodyPr>
          <a:lstStyle>
            <a:lvl1pPr marL="457200" marR="0" lvl="0" indent="-228600" algn="l">
              <a:lnSpc>
                <a:spcPct val="90000"/>
              </a:lnSpc>
              <a:spcBef>
                <a:spcPts val="1000"/>
              </a:spcBef>
              <a:spcAft>
                <a:spcPts val="0"/>
              </a:spcAft>
              <a:buClr>
                <a:srgbClr val="0E2D69"/>
              </a:buClr>
              <a:buSzPts val="3200"/>
              <a:buFont typeface="Arial"/>
              <a:buNone/>
              <a:defRPr sz="3200" b="0" i="0">
                <a:solidFill>
                  <a:srgbClr val="0E2D69"/>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1"/>
          <p:cNvSpPr txBox="1">
            <a:spLocks noGrp="1"/>
          </p:cNvSpPr>
          <p:nvPr>
            <p:ph type="body" idx="6"/>
          </p:nvPr>
        </p:nvSpPr>
        <p:spPr>
          <a:xfrm>
            <a:off x="6259892" y="548720"/>
            <a:ext cx="2070100" cy="4081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E2D69"/>
              </a:buClr>
              <a:buSzPts val="1000"/>
              <a:buNone/>
              <a:defRPr sz="1000" b="0" i="0">
                <a:solidFill>
                  <a:srgbClr val="0E2D69"/>
                </a:solidFill>
                <a:latin typeface="Arial"/>
                <a:ea typeface="Arial"/>
                <a:cs typeface="Arial"/>
                <a:sym typeface="Arial"/>
              </a:defRPr>
            </a:lvl1pPr>
            <a:lvl2pPr marL="914400" lvl="1"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2pPr>
            <a:lvl3pPr marL="1371600" lvl="2"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3pPr>
            <a:lvl4pPr marL="1828800" lvl="3"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4pPr>
            <a:lvl5pPr marL="2286000" lvl="4"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1"/>
          <p:cNvSpPr txBox="1">
            <a:spLocks noGrp="1"/>
          </p:cNvSpPr>
          <p:nvPr>
            <p:ph type="title"/>
          </p:nvPr>
        </p:nvSpPr>
        <p:spPr>
          <a:xfrm>
            <a:off x="585897" y="1447790"/>
            <a:ext cx="11057955" cy="7770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38777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Текст_1">
  <p:cSld name="1_Текст_1">
    <p:bg>
      <p:bgPr>
        <a:blipFill>
          <a:blip r:embed="rId2">
            <a:alphaModFix/>
          </a:blip>
          <a:stretch>
            <a:fillRect/>
          </a:stretch>
        </a:blipFill>
        <a:effectLst/>
      </p:bgPr>
    </p:bg>
    <p:spTree>
      <p:nvGrpSpPr>
        <p:cNvPr id="1" name="Shape 25"/>
        <p:cNvGrpSpPr/>
        <p:nvPr/>
      </p:nvGrpSpPr>
      <p:grpSpPr>
        <a:xfrm>
          <a:off x="0" y="0"/>
          <a:ext cx="0" cy="0"/>
          <a:chOff x="0" y="0"/>
          <a:chExt cx="0" cy="0"/>
        </a:xfrm>
      </p:grpSpPr>
      <p:pic>
        <p:nvPicPr>
          <p:cNvPr id="26" name="Google Shape;26;p24" descr="Icon&#10;&#10;Description automatically generated"/>
          <p:cNvPicPr preferRelativeResize="0"/>
          <p:nvPr/>
        </p:nvPicPr>
        <p:blipFill rotWithShape="1">
          <a:blip r:embed="rId3">
            <a:alphaModFix/>
          </a:blip>
          <a:srcRect/>
          <a:stretch/>
        </p:blipFill>
        <p:spPr>
          <a:xfrm>
            <a:off x="517199" y="464363"/>
            <a:ext cx="448276" cy="448276"/>
          </a:xfrm>
          <a:prstGeom prst="rect">
            <a:avLst/>
          </a:prstGeom>
          <a:noFill/>
          <a:ln>
            <a:noFill/>
          </a:ln>
        </p:spPr>
      </p:pic>
      <p:cxnSp>
        <p:nvCxnSpPr>
          <p:cNvPr id="27" name="Google Shape;27;p24"/>
          <p:cNvCxnSpPr/>
          <p:nvPr/>
        </p:nvCxnSpPr>
        <p:spPr>
          <a:xfrm>
            <a:off x="3298686" y="464363"/>
            <a:ext cx="0" cy="586260"/>
          </a:xfrm>
          <a:prstGeom prst="straightConnector1">
            <a:avLst/>
          </a:prstGeom>
          <a:noFill/>
          <a:ln w="12700" cap="flat" cmpd="sng">
            <a:solidFill>
              <a:srgbClr val="102D69"/>
            </a:solidFill>
            <a:prstDash val="solid"/>
            <a:miter lim="800000"/>
            <a:headEnd type="none" w="sm" len="sm"/>
            <a:tailEnd type="none" w="sm" len="sm"/>
          </a:ln>
        </p:spPr>
      </p:cxnSp>
      <p:cxnSp>
        <p:nvCxnSpPr>
          <p:cNvPr id="28" name="Google Shape;28;p24"/>
          <p:cNvCxnSpPr/>
          <p:nvPr/>
        </p:nvCxnSpPr>
        <p:spPr>
          <a:xfrm>
            <a:off x="6099416" y="464363"/>
            <a:ext cx="0" cy="586260"/>
          </a:xfrm>
          <a:prstGeom prst="straightConnector1">
            <a:avLst/>
          </a:prstGeom>
          <a:noFill/>
          <a:ln w="12700" cap="flat" cmpd="sng">
            <a:solidFill>
              <a:srgbClr val="102D69"/>
            </a:solidFill>
            <a:prstDash val="solid"/>
            <a:miter lim="800000"/>
            <a:headEnd type="none" w="sm" len="sm"/>
            <a:tailEnd type="none" w="sm" len="sm"/>
          </a:ln>
        </p:spPr>
      </p:cxnSp>
      <p:cxnSp>
        <p:nvCxnSpPr>
          <p:cNvPr id="29" name="Google Shape;29;p24"/>
          <p:cNvCxnSpPr/>
          <p:nvPr/>
        </p:nvCxnSpPr>
        <p:spPr>
          <a:xfrm>
            <a:off x="10277081" y="464363"/>
            <a:ext cx="0" cy="586260"/>
          </a:xfrm>
          <a:prstGeom prst="straightConnector1">
            <a:avLst/>
          </a:prstGeom>
          <a:noFill/>
          <a:ln w="12700" cap="flat" cmpd="sng">
            <a:solidFill>
              <a:srgbClr val="102D69"/>
            </a:solidFill>
            <a:prstDash val="solid"/>
            <a:miter lim="800000"/>
            <a:headEnd type="none" w="sm" len="sm"/>
            <a:tailEnd type="none" w="sm" len="sm"/>
          </a:ln>
        </p:spPr>
      </p:cxnSp>
      <p:sp>
        <p:nvSpPr>
          <p:cNvPr id="30" name="Google Shape;30;p24"/>
          <p:cNvSpPr txBox="1"/>
          <p:nvPr/>
        </p:nvSpPr>
        <p:spPr>
          <a:xfrm>
            <a:off x="10410201" y="532278"/>
            <a:ext cx="671977"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fld id="{00000000-1234-1234-1234-123412341234}" type="slidenum">
              <a:rPr lang="ru-RU" sz="2000" b="0" i="0" u="none" strike="noStrike" cap="none">
                <a:solidFill>
                  <a:srgbClr val="102D69"/>
                </a:solidFill>
                <a:latin typeface="Arial"/>
                <a:ea typeface="Arial"/>
                <a:cs typeface="Arial"/>
                <a:sym typeface="Arial"/>
              </a:rPr>
              <a:t>‹#›</a:t>
            </a:fld>
            <a:endParaRPr sz="2000" b="0" i="0" u="none" strike="noStrike" cap="none">
              <a:solidFill>
                <a:srgbClr val="102D69"/>
              </a:solidFill>
              <a:latin typeface="Arial"/>
              <a:ea typeface="Arial"/>
              <a:cs typeface="Arial"/>
              <a:sym typeface="Arial"/>
            </a:endParaRPr>
          </a:p>
        </p:txBody>
      </p:sp>
      <p:cxnSp>
        <p:nvCxnSpPr>
          <p:cNvPr id="31" name="Google Shape;31;p24"/>
          <p:cNvCxnSpPr/>
          <p:nvPr/>
        </p:nvCxnSpPr>
        <p:spPr>
          <a:xfrm>
            <a:off x="11643868" y="464363"/>
            <a:ext cx="0" cy="586260"/>
          </a:xfrm>
          <a:prstGeom prst="straightConnector1">
            <a:avLst/>
          </a:prstGeom>
          <a:noFill/>
          <a:ln w="12700" cap="flat" cmpd="sng">
            <a:solidFill>
              <a:srgbClr val="102D69"/>
            </a:solidFill>
            <a:prstDash val="solid"/>
            <a:miter lim="800000"/>
            <a:headEnd type="none" w="sm" len="sm"/>
            <a:tailEnd type="none" w="sm" len="sm"/>
          </a:ln>
        </p:spPr>
      </p:cxnSp>
      <p:sp>
        <p:nvSpPr>
          <p:cNvPr id="32" name="Google Shape;32;p24"/>
          <p:cNvSpPr>
            <a:spLocks noGrp="1"/>
          </p:cNvSpPr>
          <p:nvPr>
            <p:ph type="pic" idx="2"/>
          </p:nvPr>
        </p:nvSpPr>
        <p:spPr>
          <a:xfrm>
            <a:off x="6684653" y="1447790"/>
            <a:ext cx="4325167" cy="4325107"/>
          </a:xfrm>
          <a:prstGeom prst="rect">
            <a:avLst/>
          </a:prstGeom>
          <a:solidFill>
            <a:srgbClr val="D9D9D9"/>
          </a:solidFill>
          <a:ln>
            <a:noFill/>
          </a:ln>
        </p:spPr>
      </p:sp>
      <p:sp>
        <p:nvSpPr>
          <p:cNvPr id="33" name="Google Shape;33;p24"/>
          <p:cNvSpPr txBox="1">
            <a:spLocks noGrp="1"/>
          </p:cNvSpPr>
          <p:nvPr>
            <p:ph type="title"/>
          </p:nvPr>
        </p:nvSpPr>
        <p:spPr>
          <a:xfrm>
            <a:off x="585898" y="1447790"/>
            <a:ext cx="5245560" cy="7770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585897" y="2379663"/>
            <a:ext cx="5245561" cy="3393234"/>
          </a:xfrm>
          <a:prstGeom prst="rect">
            <a:avLst/>
          </a:prstGeom>
          <a:noFill/>
          <a:ln>
            <a:noFill/>
          </a:ln>
        </p:spPr>
        <p:txBody>
          <a:bodyPr spcFirstLastPara="1" wrap="square" lIns="0" tIns="0" rIns="0" bIns="45700" anchor="t" anchorCtr="0">
            <a:normAutofit/>
          </a:bodyPr>
          <a:lstStyle>
            <a:lvl1pPr marL="457200" marR="0" lvl="0"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1pPr>
            <a:lvl2pPr marL="914400" lvl="1"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2pPr>
            <a:lvl3pPr marL="1371600" lvl="2"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3pPr>
            <a:lvl4pPr marL="1828800" lvl="3"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4pPr>
            <a:lvl5pPr marL="2286000" lvl="4" indent="-228600" algn="l">
              <a:lnSpc>
                <a:spcPct val="100000"/>
              </a:lnSpc>
              <a:spcBef>
                <a:spcPts val="1000"/>
              </a:spcBef>
              <a:spcAft>
                <a:spcPts val="0"/>
              </a:spcAft>
              <a:buClr>
                <a:srgbClr val="0E2D69"/>
              </a:buClr>
              <a:buSzPts val="1300"/>
              <a:buFont typeface="Arial"/>
              <a:buNone/>
              <a:defRPr sz="13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1143689" y="540904"/>
            <a:ext cx="1901825" cy="415925"/>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000"/>
              <a:buFont typeface="Arial"/>
              <a:buNone/>
              <a:defRPr sz="1000" b="0" i="0">
                <a:latin typeface="Arial"/>
                <a:ea typeface="Arial"/>
                <a:cs typeface="Arial"/>
                <a:sym typeface="Arial"/>
              </a:defRPr>
            </a:lvl1pPr>
            <a:lvl2pPr marL="914400" lvl="1" indent="-228600" algn="l">
              <a:lnSpc>
                <a:spcPct val="100000"/>
              </a:lnSpc>
              <a:spcBef>
                <a:spcPts val="500"/>
              </a:spcBef>
              <a:spcAft>
                <a:spcPts val="0"/>
              </a:spcAft>
              <a:buClr>
                <a:schemeClr val="dk1"/>
              </a:buClr>
              <a:buSzPts val="1000"/>
              <a:buNone/>
              <a:defRPr sz="1000" b="0" i="0">
                <a:latin typeface="Arial"/>
                <a:ea typeface="Arial"/>
                <a:cs typeface="Arial"/>
                <a:sym typeface="Arial"/>
              </a:defRPr>
            </a:lvl2pPr>
            <a:lvl3pPr marL="1371600" lvl="2" indent="-228600" algn="l">
              <a:lnSpc>
                <a:spcPct val="100000"/>
              </a:lnSpc>
              <a:spcBef>
                <a:spcPts val="500"/>
              </a:spcBef>
              <a:spcAft>
                <a:spcPts val="0"/>
              </a:spcAft>
              <a:buClr>
                <a:schemeClr val="dk1"/>
              </a:buClr>
              <a:buSzPts val="1000"/>
              <a:buNone/>
              <a:defRPr sz="1000" b="0" i="0">
                <a:latin typeface="Arial"/>
                <a:ea typeface="Arial"/>
                <a:cs typeface="Arial"/>
                <a:sym typeface="Arial"/>
              </a:defRPr>
            </a:lvl3pPr>
            <a:lvl4pPr marL="1828800" lvl="3" indent="-228600" algn="l">
              <a:lnSpc>
                <a:spcPct val="100000"/>
              </a:lnSpc>
              <a:spcBef>
                <a:spcPts val="500"/>
              </a:spcBef>
              <a:spcAft>
                <a:spcPts val="0"/>
              </a:spcAft>
              <a:buClr>
                <a:schemeClr val="dk1"/>
              </a:buClr>
              <a:buSzPts val="1000"/>
              <a:buNone/>
              <a:defRPr sz="1000" b="0" i="0">
                <a:latin typeface="Arial"/>
                <a:ea typeface="Arial"/>
                <a:cs typeface="Arial"/>
                <a:sym typeface="Arial"/>
              </a:defRPr>
            </a:lvl4pPr>
            <a:lvl5pPr marL="2286000" lvl="4" indent="-228600" algn="l">
              <a:lnSpc>
                <a:spcPct val="100000"/>
              </a:lnSpc>
              <a:spcBef>
                <a:spcPts val="500"/>
              </a:spcBef>
              <a:spcAft>
                <a:spcPts val="0"/>
              </a:spcAft>
              <a:buClr>
                <a:schemeClr val="dk1"/>
              </a:buClr>
              <a:buSzPts val="1000"/>
              <a:buNone/>
              <a:defRPr sz="10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4"/>
          </p:nvPr>
        </p:nvSpPr>
        <p:spPr>
          <a:xfrm>
            <a:off x="3459163" y="548720"/>
            <a:ext cx="2070100" cy="4081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E2D69"/>
              </a:buClr>
              <a:buSzPts val="1000"/>
              <a:buNone/>
              <a:defRPr sz="1000" b="0" i="0">
                <a:solidFill>
                  <a:srgbClr val="0E2D69"/>
                </a:solidFill>
                <a:latin typeface="Arial"/>
                <a:ea typeface="Arial"/>
                <a:cs typeface="Arial"/>
                <a:sym typeface="Arial"/>
              </a:defRPr>
            </a:lvl1pPr>
            <a:lvl2pPr marL="914400" lvl="1"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2pPr>
            <a:lvl3pPr marL="1371600" lvl="2"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3pPr>
            <a:lvl4pPr marL="1828800" lvl="3"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4pPr>
            <a:lvl5pPr marL="2286000" lvl="4"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body" idx="5"/>
          </p:nvPr>
        </p:nvSpPr>
        <p:spPr>
          <a:xfrm>
            <a:off x="6259892" y="548720"/>
            <a:ext cx="2070100" cy="4081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E2D69"/>
              </a:buClr>
              <a:buSzPts val="1000"/>
              <a:buNone/>
              <a:defRPr sz="1000" b="0" i="0">
                <a:solidFill>
                  <a:srgbClr val="0E2D69"/>
                </a:solidFill>
                <a:latin typeface="Arial"/>
                <a:ea typeface="Arial"/>
                <a:cs typeface="Arial"/>
                <a:sym typeface="Arial"/>
              </a:defRPr>
            </a:lvl1pPr>
            <a:lvl2pPr marL="914400" lvl="1"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2pPr>
            <a:lvl3pPr marL="1371600" lvl="2"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3pPr>
            <a:lvl4pPr marL="1828800" lvl="3"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4pPr>
            <a:lvl5pPr marL="2286000" lvl="4"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73142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Таблица_1">
  <p:cSld name="1_Таблица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26" descr="Icon&#10;&#10;Description automatically generated"/>
          <p:cNvPicPr preferRelativeResize="0"/>
          <p:nvPr/>
        </p:nvPicPr>
        <p:blipFill rotWithShape="1">
          <a:blip r:embed="rId3">
            <a:alphaModFix/>
          </a:blip>
          <a:srcRect/>
          <a:stretch/>
        </p:blipFill>
        <p:spPr>
          <a:xfrm>
            <a:off x="517199" y="464363"/>
            <a:ext cx="448276" cy="448276"/>
          </a:xfrm>
          <a:prstGeom prst="rect">
            <a:avLst/>
          </a:prstGeom>
          <a:noFill/>
          <a:ln>
            <a:noFill/>
          </a:ln>
        </p:spPr>
      </p:pic>
      <p:cxnSp>
        <p:nvCxnSpPr>
          <p:cNvPr id="52" name="Google Shape;52;p26"/>
          <p:cNvCxnSpPr/>
          <p:nvPr/>
        </p:nvCxnSpPr>
        <p:spPr>
          <a:xfrm>
            <a:off x="3298686" y="464363"/>
            <a:ext cx="0" cy="586260"/>
          </a:xfrm>
          <a:prstGeom prst="straightConnector1">
            <a:avLst/>
          </a:prstGeom>
          <a:noFill/>
          <a:ln w="12700" cap="flat" cmpd="sng">
            <a:solidFill>
              <a:srgbClr val="102D69"/>
            </a:solidFill>
            <a:prstDash val="solid"/>
            <a:miter lim="800000"/>
            <a:headEnd type="none" w="sm" len="sm"/>
            <a:tailEnd type="none" w="sm" len="sm"/>
          </a:ln>
        </p:spPr>
      </p:cxnSp>
      <p:cxnSp>
        <p:nvCxnSpPr>
          <p:cNvPr id="53" name="Google Shape;53;p26"/>
          <p:cNvCxnSpPr/>
          <p:nvPr/>
        </p:nvCxnSpPr>
        <p:spPr>
          <a:xfrm>
            <a:off x="6099416" y="464363"/>
            <a:ext cx="0" cy="586260"/>
          </a:xfrm>
          <a:prstGeom prst="straightConnector1">
            <a:avLst/>
          </a:prstGeom>
          <a:noFill/>
          <a:ln w="12700" cap="flat" cmpd="sng">
            <a:solidFill>
              <a:srgbClr val="102D69"/>
            </a:solidFill>
            <a:prstDash val="solid"/>
            <a:miter lim="800000"/>
            <a:headEnd type="none" w="sm" len="sm"/>
            <a:tailEnd type="none" w="sm" len="sm"/>
          </a:ln>
        </p:spPr>
      </p:cxnSp>
      <p:cxnSp>
        <p:nvCxnSpPr>
          <p:cNvPr id="54" name="Google Shape;54;p26"/>
          <p:cNvCxnSpPr/>
          <p:nvPr/>
        </p:nvCxnSpPr>
        <p:spPr>
          <a:xfrm>
            <a:off x="10277081" y="464363"/>
            <a:ext cx="0" cy="586260"/>
          </a:xfrm>
          <a:prstGeom prst="straightConnector1">
            <a:avLst/>
          </a:prstGeom>
          <a:noFill/>
          <a:ln w="12700" cap="flat" cmpd="sng">
            <a:solidFill>
              <a:srgbClr val="102D69"/>
            </a:solidFill>
            <a:prstDash val="solid"/>
            <a:miter lim="800000"/>
            <a:headEnd type="none" w="sm" len="sm"/>
            <a:tailEnd type="none" w="sm" len="sm"/>
          </a:ln>
        </p:spPr>
      </p:cxnSp>
      <p:sp>
        <p:nvSpPr>
          <p:cNvPr id="55" name="Google Shape;55;p26"/>
          <p:cNvSpPr txBox="1"/>
          <p:nvPr/>
        </p:nvSpPr>
        <p:spPr>
          <a:xfrm>
            <a:off x="10410201" y="532278"/>
            <a:ext cx="671977"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fld id="{00000000-1234-1234-1234-123412341234}" type="slidenum">
              <a:rPr lang="ru-RU" sz="2000" b="0" i="0" u="none" strike="noStrike" cap="none">
                <a:solidFill>
                  <a:srgbClr val="102D69"/>
                </a:solidFill>
                <a:latin typeface="Arial"/>
                <a:ea typeface="Arial"/>
                <a:cs typeface="Arial"/>
                <a:sym typeface="Arial"/>
              </a:rPr>
              <a:t>‹#›</a:t>
            </a:fld>
            <a:endParaRPr sz="2000" b="0" i="0" u="none" strike="noStrike" cap="none">
              <a:solidFill>
                <a:srgbClr val="102D69"/>
              </a:solidFill>
              <a:latin typeface="Arial"/>
              <a:ea typeface="Arial"/>
              <a:cs typeface="Arial"/>
              <a:sym typeface="Arial"/>
            </a:endParaRPr>
          </a:p>
        </p:txBody>
      </p:sp>
      <p:cxnSp>
        <p:nvCxnSpPr>
          <p:cNvPr id="56" name="Google Shape;56;p26"/>
          <p:cNvCxnSpPr/>
          <p:nvPr/>
        </p:nvCxnSpPr>
        <p:spPr>
          <a:xfrm>
            <a:off x="11643868" y="464363"/>
            <a:ext cx="0" cy="586260"/>
          </a:xfrm>
          <a:prstGeom prst="straightConnector1">
            <a:avLst/>
          </a:prstGeom>
          <a:noFill/>
          <a:ln w="12700" cap="flat" cmpd="sng">
            <a:solidFill>
              <a:srgbClr val="102D69"/>
            </a:solidFill>
            <a:prstDash val="solid"/>
            <a:miter lim="800000"/>
            <a:headEnd type="none" w="sm" len="sm"/>
            <a:tailEnd type="none" w="sm" len="sm"/>
          </a:ln>
        </p:spPr>
      </p:cxnSp>
      <p:sp>
        <p:nvSpPr>
          <p:cNvPr id="57" name="Google Shape;57;p26"/>
          <p:cNvSpPr txBox="1">
            <a:spLocks noGrp="1"/>
          </p:cNvSpPr>
          <p:nvPr>
            <p:ph type="body" idx="1"/>
          </p:nvPr>
        </p:nvSpPr>
        <p:spPr>
          <a:xfrm>
            <a:off x="1143689" y="540904"/>
            <a:ext cx="1901825" cy="415925"/>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000"/>
              <a:buFont typeface="Arial"/>
              <a:buNone/>
              <a:defRPr sz="1000" b="0" i="0">
                <a:latin typeface="Arial"/>
                <a:ea typeface="Arial"/>
                <a:cs typeface="Arial"/>
                <a:sym typeface="Arial"/>
              </a:defRPr>
            </a:lvl1pPr>
            <a:lvl2pPr marL="914400" lvl="1" indent="-228600" algn="l">
              <a:lnSpc>
                <a:spcPct val="100000"/>
              </a:lnSpc>
              <a:spcBef>
                <a:spcPts val="500"/>
              </a:spcBef>
              <a:spcAft>
                <a:spcPts val="0"/>
              </a:spcAft>
              <a:buClr>
                <a:schemeClr val="dk1"/>
              </a:buClr>
              <a:buSzPts val="1000"/>
              <a:buNone/>
              <a:defRPr sz="1000" b="0" i="0">
                <a:latin typeface="Arial"/>
                <a:ea typeface="Arial"/>
                <a:cs typeface="Arial"/>
                <a:sym typeface="Arial"/>
              </a:defRPr>
            </a:lvl2pPr>
            <a:lvl3pPr marL="1371600" lvl="2" indent="-228600" algn="l">
              <a:lnSpc>
                <a:spcPct val="100000"/>
              </a:lnSpc>
              <a:spcBef>
                <a:spcPts val="500"/>
              </a:spcBef>
              <a:spcAft>
                <a:spcPts val="0"/>
              </a:spcAft>
              <a:buClr>
                <a:schemeClr val="dk1"/>
              </a:buClr>
              <a:buSzPts val="1000"/>
              <a:buNone/>
              <a:defRPr sz="1000" b="0" i="0">
                <a:latin typeface="Arial"/>
                <a:ea typeface="Arial"/>
                <a:cs typeface="Arial"/>
                <a:sym typeface="Arial"/>
              </a:defRPr>
            </a:lvl3pPr>
            <a:lvl4pPr marL="1828800" lvl="3" indent="-228600" algn="l">
              <a:lnSpc>
                <a:spcPct val="100000"/>
              </a:lnSpc>
              <a:spcBef>
                <a:spcPts val="500"/>
              </a:spcBef>
              <a:spcAft>
                <a:spcPts val="0"/>
              </a:spcAft>
              <a:buClr>
                <a:schemeClr val="dk1"/>
              </a:buClr>
              <a:buSzPts val="1000"/>
              <a:buNone/>
              <a:defRPr sz="1000" b="0" i="0">
                <a:latin typeface="Arial"/>
                <a:ea typeface="Arial"/>
                <a:cs typeface="Arial"/>
                <a:sym typeface="Arial"/>
              </a:defRPr>
            </a:lvl4pPr>
            <a:lvl5pPr marL="2286000" lvl="4" indent="-228600" algn="l">
              <a:lnSpc>
                <a:spcPct val="100000"/>
              </a:lnSpc>
              <a:spcBef>
                <a:spcPts val="500"/>
              </a:spcBef>
              <a:spcAft>
                <a:spcPts val="0"/>
              </a:spcAft>
              <a:buClr>
                <a:schemeClr val="dk1"/>
              </a:buClr>
              <a:buSzPts val="1000"/>
              <a:buNone/>
              <a:defRPr sz="10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6"/>
          <p:cNvSpPr txBox="1">
            <a:spLocks noGrp="1"/>
          </p:cNvSpPr>
          <p:nvPr>
            <p:ph type="body" idx="2"/>
          </p:nvPr>
        </p:nvSpPr>
        <p:spPr>
          <a:xfrm>
            <a:off x="3459163" y="548720"/>
            <a:ext cx="2070100" cy="4081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E2D69"/>
              </a:buClr>
              <a:buSzPts val="1000"/>
              <a:buNone/>
              <a:defRPr sz="1000" b="0" i="0">
                <a:solidFill>
                  <a:srgbClr val="0E2D69"/>
                </a:solidFill>
                <a:latin typeface="Arial"/>
                <a:ea typeface="Arial"/>
                <a:cs typeface="Arial"/>
                <a:sym typeface="Arial"/>
              </a:defRPr>
            </a:lvl1pPr>
            <a:lvl2pPr marL="914400" lvl="1"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2pPr>
            <a:lvl3pPr marL="1371600" lvl="2"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3pPr>
            <a:lvl4pPr marL="1828800" lvl="3"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4pPr>
            <a:lvl5pPr marL="2286000" lvl="4"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6"/>
          <p:cNvSpPr txBox="1">
            <a:spLocks noGrp="1"/>
          </p:cNvSpPr>
          <p:nvPr>
            <p:ph type="body" idx="3"/>
          </p:nvPr>
        </p:nvSpPr>
        <p:spPr>
          <a:xfrm>
            <a:off x="6259892" y="548720"/>
            <a:ext cx="2070100" cy="4081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E2D69"/>
              </a:buClr>
              <a:buSzPts val="1000"/>
              <a:buNone/>
              <a:defRPr sz="1000" b="0" i="0">
                <a:solidFill>
                  <a:srgbClr val="0E2D69"/>
                </a:solidFill>
                <a:latin typeface="Arial"/>
                <a:ea typeface="Arial"/>
                <a:cs typeface="Arial"/>
                <a:sym typeface="Arial"/>
              </a:defRPr>
            </a:lvl1pPr>
            <a:lvl2pPr marL="914400" lvl="1"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2pPr>
            <a:lvl3pPr marL="1371600" lvl="2"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3pPr>
            <a:lvl4pPr marL="1828800" lvl="3"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4pPr>
            <a:lvl5pPr marL="2286000" lvl="4" indent="-228600" algn="l">
              <a:lnSpc>
                <a:spcPct val="90000"/>
              </a:lnSpc>
              <a:spcBef>
                <a:spcPts val="500"/>
              </a:spcBef>
              <a:spcAft>
                <a:spcPts val="0"/>
              </a:spcAft>
              <a:buClr>
                <a:srgbClr val="0E2D69"/>
              </a:buClr>
              <a:buSzPts val="1000"/>
              <a:buNone/>
              <a:defRPr sz="10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6"/>
          <p:cNvSpPr txBox="1">
            <a:spLocks noGrp="1"/>
          </p:cNvSpPr>
          <p:nvPr>
            <p:ph type="body" idx="4"/>
          </p:nvPr>
        </p:nvSpPr>
        <p:spPr>
          <a:xfrm>
            <a:off x="585787" y="1447065"/>
            <a:ext cx="11058065" cy="30777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0E2D69"/>
              </a:buClr>
              <a:buSzPts val="1600"/>
              <a:buNone/>
              <a:defRPr sz="1600" b="0" i="0">
                <a:solidFill>
                  <a:srgbClr val="0E2D69"/>
                </a:solidFill>
                <a:latin typeface="Arial"/>
                <a:ea typeface="Arial"/>
                <a:cs typeface="Arial"/>
                <a:sym typeface="Arial"/>
              </a:defRPr>
            </a:lvl1pPr>
            <a:lvl2pPr marL="914400" lvl="1" indent="-330200" algn="l">
              <a:lnSpc>
                <a:spcPct val="90000"/>
              </a:lnSpc>
              <a:spcBef>
                <a:spcPts val="500"/>
              </a:spcBef>
              <a:spcAft>
                <a:spcPts val="0"/>
              </a:spcAft>
              <a:buClr>
                <a:srgbClr val="0E2D69"/>
              </a:buClr>
              <a:buSzPts val="1600"/>
              <a:buChar char="•"/>
              <a:defRPr sz="1600" b="0" i="0">
                <a:solidFill>
                  <a:srgbClr val="0E2D69"/>
                </a:solidFill>
                <a:latin typeface="Arial"/>
                <a:ea typeface="Arial"/>
                <a:cs typeface="Arial"/>
                <a:sym typeface="Arial"/>
              </a:defRPr>
            </a:lvl2pPr>
            <a:lvl3pPr marL="1371600" lvl="2" indent="-330200" algn="l">
              <a:lnSpc>
                <a:spcPct val="90000"/>
              </a:lnSpc>
              <a:spcBef>
                <a:spcPts val="500"/>
              </a:spcBef>
              <a:spcAft>
                <a:spcPts val="0"/>
              </a:spcAft>
              <a:buClr>
                <a:srgbClr val="0E2D69"/>
              </a:buClr>
              <a:buSzPts val="1600"/>
              <a:buChar char="•"/>
              <a:defRPr sz="1600" b="0" i="0">
                <a:solidFill>
                  <a:srgbClr val="0E2D69"/>
                </a:solidFill>
                <a:latin typeface="Arial"/>
                <a:ea typeface="Arial"/>
                <a:cs typeface="Arial"/>
                <a:sym typeface="Arial"/>
              </a:defRPr>
            </a:lvl3pPr>
            <a:lvl4pPr marL="1828800" lvl="3" indent="-330200" algn="l">
              <a:lnSpc>
                <a:spcPct val="90000"/>
              </a:lnSpc>
              <a:spcBef>
                <a:spcPts val="500"/>
              </a:spcBef>
              <a:spcAft>
                <a:spcPts val="0"/>
              </a:spcAft>
              <a:buClr>
                <a:srgbClr val="0E2D69"/>
              </a:buClr>
              <a:buSzPts val="1600"/>
              <a:buChar char="•"/>
              <a:defRPr sz="1600" b="0" i="0">
                <a:solidFill>
                  <a:srgbClr val="0E2D69"/>
                </a:solidFill>
                <a:latin typeface="Arial"/>
                <a:ea typeface="Arial"/>
                <a:cs typeface="Arial"/>
                <a:sym typeface="Arial"/>
              </a:defRPr>
            </a:lvl4pPr>
            <a:lvl5pPr marL="2286000" lvl="4" indent="-330200" algn="l">
              <a:lnSpc>
                <a:spcPct val="90000"/>
              </a:lnSpc>
              <a:spcBef>
                <a:spcPts val="500"/>
              </a:spcBef>
              <a:spcAft>
                <a:spcPts val="0"/>
              </a:spcAft>
              <a:buClr>
                <a:srgbClr val="0E2D69"/>
              </a:buClr>
              <a:buSzPts val="1600"/>
              <a:buChar char="•"/>
              <a:defRPr sz="16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6"/>
          <p:cNvSpPr txBox="1">
            <a:spLocks noGrp="1"/>
          </p:cNvSpPr>
          <p:nvPr>
            <p:ph type="body" idx="5"/>
          </p:nvPr>
        </p:nvSpPr>
        <p:spPr>
          <a:xfrm>
            <a:off x="585788" y="5739189"/>
            <a:ext cx="6824303" cy="703205"/>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600"/>
              </a:spcBef>
              <a:spcAft>
                <a:spcPts val="0"/>
              </a:spcAft>
              <a:buClr>
                <a:srgbClr val="0E2D69"/>
              </a:buClr>
              <a:buSzPts val="1300"/>
              <a:buFont typeface="Arial"/>
              <a:buNone/>
              <a:defRPr sz="1300" b="0" i="0">
                <a:solidFill>
                  <a:srgbClr val="0E2D69"/>
                </a:solidFill>
                <a:latin typeface="Arial"/>
                <a:ea typeface="Arial"/>
                <a:cs typeface="Arial"/>
                <a:sym typeface="Arial"/>
              </a:defRPr>
            </a:lvl1pPr>
            <a:lvl2pPr marL="914400" lvl="1" indent="-311150" algn="l">
              <a:lnSpc>
                <a:spcPct val="90000"/>
              </a:lnSpc>
              <a:spcBef>
                <a:spcPts val="500"/>
              </a:spcBef>
              <a:spcAft>
                <a:spcPts val="0"/>
              </a:spcAft>
              <a:buClr>
                <a:srgbClr val="0E2D69"/>
              </a:buClr>
              <a:buSzPts val="1300"/>
              <a:buChar char="•"/>
              <a:defRPr sz="1300" b="0" i="0">
                <a:solidFill>
                  <a:srgbClr val="0E2D69"/>
                </a:solidFill>
                <a:latin typeface="Arial"/>
                <a:ea typeface="Arial"/>
                <a:cs typeface="Arial"/>
                <a:sym typeface="Arial"/>
              </a:defRPr>
            </a:lvl2pPr>
            <a:lvl3pPr marL="1371600" lvl="2" indent="-311150" algn="l">
              <a:lnSpc>
                <a:spcPct val="90000"/>
              </a:lnSpc>
              <a:spcBef>
                <a:spcPts val="500"/>
              </a:spcBef>
              <a:spcAft>
                <a:spcPts val="0"/>
              </a:spcAft>
              <a:buClr>
                <a:srgbClr val="0E2D69"/>
              </a:buClr>
              <a:buSzPts val="1300"/>
              <a:buChar char="•"/>
              <a:defRPr sz="1300" b="0" i="0">
                <a:solidFill>
                  <a:srgbClr val="0E2D69"/>
                </a:solidFill>
                <a:latin typeface="Arial"/>
                <a:ea typeface="Arial"/>
                <a:cs typeface="Arial"/>
                <a:sym typeface="Arial"/>
              </a:defRPr>
            </a:lvl3pPr>
            <a:lvl4pPr marL="1828800" lvl="3" indent="-311150" algn="l">
              <a:lnSpc>
                <a:spcPct val="90000"/>
              </a:lnSpc>
              <a:spcBef>
                <a:spcPts val="500"/>
              </a:spcBef>
              <a:spcAft>
                <a:spcPts val="0"/>
              </a:spcAft>
              <a:buClr>
                <a:srgbClr val="0E2D69"/>
              </a:buClr>
              <a:buSzPts val="1300"/>
              <a:buChar char="•"/>
              <a:defRPr sz="1300" b="0" i="0">
                <a:solidFill>
                  <a:srgbClr val="0E2D69"/>
                </a:solidFill>
                <a:latin typeface="Arial"/>
                <a:ea typeface="Arial"/>
                <a:cs typeface="Arial"/>
                <a:sym typeface="Arial"/>
              </a:defRPr>
            </a:lvl4pPr>
            <a:lvl5pPr marL="2286000" lvl="4" indent="-311150" algn="l">
              <a:lnSpc>
                <a:spcPct val="90000"/>
              </a:lnSpc>
              <a:spcBef>
                <a:spcPts val="500"/>
              </a:spcBef>
              <a:spcAft>
                <a:spcPts val="0"/>
              </a:spcAft>
              <a:buClr>
                <a:srgbClr val="0E2D69"/>
              </a:buClr>
              <a:buSzPts val="1300"/>
              <a:buChar char="•"/>
              <a:defRPr sz="1300" b="0" i="0">
                <a:solidFill>
                  <a:srgbClr val="0E2D69"/>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4258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2800" dirty="0">
                <a:solidFill>
                  <a:schemeClr val="tx1"/>
                </a:solidFill>
                <a:latin typeface="HSE Sans" panose="02000000000000000000" pitchFamily="2" charset="0"/>
              </a:rPr>
              <a:t>Чтобы слайд не выглядел пустым, сюда можно поставить иллюстрацию или фотографию</a:t>
            </a:r>
            <a:endParaRPr lang="en-RU" sz="280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a:t>
            </a:r>
            <a:br>
              <a:rPr lang="ru-RU" sz="2400" dirty="0">
                <a:solidFill>
                  <a:srgbClr val="102D69"/>
                </a:solidFill>
                <a:latin typeface="HSE Sans" panose="02000000000000000000" pitchFamily="2" charset="0"/>
              </a:rPr>
            </a:br>
            <a:r>
              <a:rPr lang="ru-RU" sz="2400" dirty="0">
                <a:solidFill>
                  <a:srgbClr val="102D69"/>
                </a:solidFill>
                <a:latin typeface="HSE Sans" panose="02000000000000000000" pitchFamily="2" charset="0"/>
              </a:rPr>
              <a:t>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(13</a:t>
            </a:r>
            <a:r>
              <a:rPr lang="en-US" dirty="0" err="1"/>
              <a:t>pt</a:t>
            </a:r>
            <a:r>
              <a:rPr lang="en-US" dirty="0"/>
              <a: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5026DBD8-54A3-1446-9D3B-BA2B38460F1E}"/>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E8AA3569-5054-7D47-AB14-BCFB0440D0A6}"/>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ru-RU" sz="1300" dirty="0">
                <a:latin typeface="HSE Sans" panose="02000000000000000000" pitchFamily="2" charset="0"/>
              </a:rPr>
              <a:t>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текста много, то рекомендуем набирать его в несколько колонок, две или три.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a:t>
            </a:r>
          </a:p>
        </p:txBody>
      </p:sp>
      <p:sp>
        <p:nvSpPr>
          <p:cNvPr id="18" name="Текст 39">
            <a:extLst>
              <a:ext uri="{FF2B5EF4-FFF2-40B4-BE49-F238E27FC236}">
                <a16:creationId xmlns:a16="http://schemas.microsoft.com/office/drawing/2014/main" id="{8A048480-30C9-044E-8C2E-0F67398FEE12}"/>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C2D710AE-3CBE-5940-A7EB-F96132E6592D}"/>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FCC5A33D-0A3C-F140-B745-367744A5F308}"/>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(13</a:t>
            </a:r>
            <a:r>
              <a:rPr lang="en-US" dirty="0" err="1"/>
              <a:t>pt</a:t>
            </a:r>
            <a:r>
              <a:rPr lang="en-US" dirty="0"/>
              <a: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3200" dirty="0">
                <a:solidFill>
                  <a:srgbClr val="102D69"/>
                </a:solidFill>
                <a:latin typeface="HSE Sans" panose="02000000000000000000" pitchFamily="2" charset="0"/>
              </a:rPr>
              <a:t>Небольшую фразу, с важной информацией, можно выделить, набрав ее более крупным кеглем, чем обычный  текст. Делать это часто не рекомендуется.</a:t>
            </a:r>
          </a:p>
          <a:p>
            <a:pPr lvl="0"/>
            <a:endParaRPr lang="ru-RU" dirty="0"/>
          </a:p>
        </p:txBody>
      </p:sp>
      <p:sp>
        <p:nvSpPr>
          <p:cNvPr id="24" name="Текст 39">
            <a:extLst>
              <a:ext uri="{FF2B5EF4-FFF2-40B4-BE49-F238E27FC236}">
                <a16:creationId xmlns:a16="http://schemas.microsoft.com/office/drawing/2014/main" id="{3BE4279A-8109-B244-B721-18F10C696B17}"/>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3" name="Текст 37">
            <a:extLst>
              <a:ext uri="{FF2B5EF4-FFF2-40B4-BE49-F238E27FC236}">
                <a16:creationId xmlns:a16="http://schemas.microsoft.com/office/drawing/2014/main" id="{A9BD5ADD-B3F2-C342-82F7-83683F040D2F}"/>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4F15CBC0-FC8B-744E-95A7-C9863CDC31BD}"/>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BC3B54AA-A0BD-E646-B3B7-C0E724D26D23}"/>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a:t>
            </a:r>
            <a:br>
              <a:rPr lang="ru-RU" sz="2400" dirty="0">
                <a:solidFill>
                  <a:srgbClr val="102D69"/>
                </a:solidFill>
                <a:latin typeface="HSE Sans" panose="02000000000000000000" pitchFamily="2" charset="0"/>
              </a:rPr>
            </a:br>
            <a:r>
              <a:rPr lang="ru-RU" sz="2400" dirty="0">
                <a:solidFill>
                  <a:srgbClr val="102D69"/>
                </a:solidFill>
                <a:latin typeface="HSE Sans" panose="02000000000000000000" pitchFamily="2" charset="0"/>
              </a:rPr>
              <a:t>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p:spPr>
        <p:txBody>
          <a:bodyPr/>
          <a:lstStyle/>
          <a:p>
            <a:endParaRPr lang="ru-RU"/>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3E0AB43B-5E98-6042-A282-C61E0C5A37B9}"/>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7388A8DF-D130-5445-A3F8-F96E1202BA19}"/>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9">
            <a:extLst>
              <a:ext uri="{FF2B5EF4-FFF2-40B4-BE49-F238E27FC236}">
                <a16:creationId xmlns:a16="http://schemas.microsoft.com/office/drawing/2014/main" id="{02CBC466-1703-7541-94E4-AC76F4E6D938}"/>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dirty="0">
                <a:solidFill>
                  <a:srgbClr val="102D69"/>
                </a:solidFill>
                <a:latin typeface="HSE Sans" panose="02000000000000000000" pitchFamily="2" charset="0"/>
              </a:rPr>
              <a:t>Название графика. Обратите внимание, что название графика набирается меньшим кеглем, чем заголовок</a:t>
            </a:r>
            <a:r>
              <a:rPr lang="en-GB" sz="1600" dirty="0">
                <a:solidFill>
                  <a:srgbClr val="102D69"/>
                </a:solidFill>
                <a:latin typeface="HSE Sans" panose="02000000000000000000" pitchFamily="2" charset="0"/>
              </a:rPr>
              <a:t> (16pt)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Текст 37">
            <a:extLst>
              <a:ext uri="{FF2B5EF4-FFF2-40B4-BE49-F238E27FC236}">
                <a16:creationId xmlns:a16="http://schemas.microsoft.com/office/drawing/2014/main" id="{D9986185-6D5E-FD48-A5CA-AF2D5B58A3E7}"/>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3" name="Текст 39">
            <a:extLst>
              <a:ext uri="{FF2B5EF4-FFF2-40B4-BE49-F238E27FC236}">
                <a16:creationId xmlns:a16="http://schemas.microsoft.com/office/drawing/2014/main" id="{5DBFD327-E3A8-944A-AABF-7D813AD0F13C}"/>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D206FCE0-05C3-2C45-A7D6-1FC287C017BE}"/>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 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300" dirty="0">
                <a:latin typeface="HSE Sans" panose="02000000000000000000" pitchFamily="2" charset="0"/>
              </a:rPr>
              <a:t>Если у вас мало данных, то не переживайте. Сделайте несколько крупных цифр и аккуратные подписи к ним, это позволит подать информацию красиво и аккуратно.</a:t>
            </a: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Текст 37">
            <a:extLst>
              <a:ext uri="{FF2B5EF4-FFF2-40B4-BE49-F238E27FC236}">
                <a16:creationId xmlns:a16="http://schemas.microsoft.com/office/drawing/2014/main" id="{6EC59AAD-5962-8D49-BF4D-7DA5D573073E}"/>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2" name="Текст 39">
            <a:extLst>
              <a:ext uri="{FF2B5EF4-FFF2-40B4-BE49-F238E27FC236}">
                <a16:creationId xmlns:a16="http://schemas.microsoft.com/office/drawing/2014/main" id="{49041ACC-EEF4-D34B-A7DE-87B1AF2ED383}"/>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4" name="Текст 39">
            <a:extLst>
              <a:ext uri="{FF2B5EF4-FFF2-40B4-BE49-F238E27FC236}">
                <a16:creationId xmlns:a16="http://schemas.microsoft.com/office/drawing/2014/main" id="{BF93B2CC-81A4-0943-AF6C-C86576792995}"/>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dirty="0">
                <a:solidFill>
                  <a:srgbClr val="102D69"/>
                </a:solidFill>
                <a:latin typeface="HSE Sans" panose="02000000000000000000" pitchFamily="2" charset="0"/>
              </a:rPr>
              <a:t>Название таблицы. Обратите внимание, что название графика набирается меньшим кеглем, чем заголовок (16</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ru-RU" sz="1300" b="0" dirty="0">
                <a:ln>
                  <a:noFill/>
                </a:ln>
                <a:latin typeface="HSE Sans" panose="02000000000000000000" pitchFamily="2" charset="0"/>
              </a:rPr>
              <a:t>Мы рекомендуем очень аккуратно использовать жирное начертание, старайтесь выделять жирным самое важное. </a:t>
            </a:r>
            <a:r>
              <a:rPr lang="ru-RU" sz="1300" dirty="0">
                <a:latin typeface="HSE Sans" panose="02000000000000000000" pitchFamily="2" charset="0"/>
              </a:rPr>
              <a:t>Также старайтесь не использовать выделение жирным начертанием вместе с заливкой ячеек каким-либо цветом, достаточно и одного акцента.</a:t>
            </a:r>
            <a:endParaRPr lang="en-RU" sz="1300" b="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p:spPr>
        <p:txBody>
          <a:bodyPr/>
          <a:lstStyle/>
          <a:p>
            <a:endParaRPr lang="ru-RU"/>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4" name="Текст 37">
            <a:extLst>
              <a:ext uri="{FF2B5EF4-FFF2-40B4-BE49-F238E27FC236}">
                <a16:creationId xmlns:a16="http://schemas.microsoft.com/office/drawing/2014/main" id="{44D0326E-FD7A-3541-A998-62A1C30E2738}"/>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5" name="Текст 39">
            <a:extLst>
              <a:ext uri="{FF2B5EF4-FFF2-40B4-BE49-F238E27FC236}">
                <a16:creationId xmlns:a16="http://schemas.microsoft.com/office/drawing/2014/main" id="{279CCCA0-F959-5245-8321-106D3C5E837D}"/>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7" name="Текст 39">
            <a:extLst>
              <a:ext uri="{FF2B5EF4-FFF2-40B4-BE49-F238E27FC236}">
                <a16:creationId xmlns:a16="http://schemas.microsoft.com/office/drawing/2014/main" id="{8B839C6B-8494-8841-9714-4C8F710F8400}"/>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ru-RU" sz="1600" dirty="0">
                <a:solidFill>
                  <a:srgbClr val="102D69"/>
                </a:solidFill>
                <a:latin typeface="HSE Sans" panose="02000000000000000000" pitchFamily="2" charset="0"/>
              </a:rPr>
              <a:t>Название таблицы. Обратите внимание, что название графика набирается меньшим кеглем, чем заголовок (16</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ru-RU" sz="1300" b="0" dirty="0">
                <a:ln>
                  <a:noFill/>
                </a:ln>
                <a:latin typeface="HSE Sans" panose="02000000000000000000" pitchFamily="2" charset="0"/>
              </a:rPr>
              <a:t>Мы рекомендуем очень аккуратно использовать жирное начертание, старайтесь выделять жирным самое важное. </a:t>
            </a:r>
            <a:r>
              <a:rPr lang="ru-RU" sz="1300" dirty="0">
                <a:latin typeface="HSE Sans" panose="02000000000000000000" pitchFamily="2" charset="0"/>
              </a:rPr>
              <a:t>Также старайтесь не использовать выделение жирным начертанием вместе с заливкой ячеек каким-либо цветом, достаточно и одного акцента.</a:t>
            </a:r>
            <a:endParaRPr lang="en-RU" sz="1300" b="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F8FDE-7383-E947-8568-FF6B7A776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U"/>
          </a:p>
        </p:txBody>
      </p:sp>
      <p:sp>
        <p:nvSpPr>
          <p:cNvPr id="3" name="Text Placeholder 2">
            <a:extLst>
              <a:ext uri="{FF2B5EF4-FFF2-40B4-BE49-F238E27FC236}">
                <a16:creationId xmlns:a16="http://schemas.microsoft.com/office/drawing/2014/main" id="{6F8E6541-45CA-8B42-98B4-D42737B85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0E70645B-C5D9-8544-BBF2-E4A13F8E4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63DFB-8595-A44B-9F09-A50FA310E559}" type="datetimeFigureOut">
              <a:rPr lang="en-RU" smtClean="0"/>
              <a:t>10/29/2025</a:t>
            </a:fld>
            <a:endParaRPr lang="en-RU"/>
          </a:p>
        </p:txBody>
      </p:sp>
      <p:sp>
        <p:nvSpPr>
          <p:cNvPr id="5" name="Footer Placeholder 4">
            <a:extLst>
              <a:ext uri="{FF2B5EF4-FFF2-40B4-BE49-F238E27FC236}">
                <a16:creationId xmlns:a16="http://schemas.microsoft.com/office/drawing/2014/main" id="{71F52289-7F57-544F-95EE-F8B2E1062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U"/>
          </a:p>
        </p:txBody>
      </p:sp>
      <p:sp>
        <p:nvSpPr>
          <p:cNvPr id="6" name="Slide Number Placeholder 5">
            <a:extLst>
              <a:ext uri="{FF2B5EF4-FFF2-40B4-BE49-F238E27FC236}">
                <a16:creationId xmlns:a16="http://schemas.microsoft.com/office/drawing/2014/main" id="{A11C5F56-F795-5643-ABE3-DDED21869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0F133-126C-5944-A0E4-6A9616EDC0DA}" type="slidenum">
              <a:rPr lang="en-RU" smtClean="0"/>
              <a:t>‹#›</a:t>
            </a:fld>
            <a:endParaRPr lang="en-RU"/>
          </a:p>
        </p:txBody>
      </p:sp>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jpg"/><Relationship Id="rId7" Type="http://schemas.openxmlformats.org/officeDocument/2006/relationships/image" Target="../media/image16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1027967" y="2404670"/>
            <a:ext cx="9092217" cy="1978323"/>
          </a:xfrm>
        </p:spPr>
        <p:txBody>
          <a:bodyPr>
            <a:normAutofit/>
          </a:bodyPr>
          <a:lstStyle/>
          <a:p>
            <a:r>
              <a:rPr lang="ru-RU" dirty="0"/>
              <a:t>Язык как целое</a:t>
            </a:r>
          </a:p>
        </p:txBody>
      </p:sp>
      <p:sp>
        <p:nvSpPr>
          <p:cNvPr id="3" name="Текст 2">
            <a:extLst>
              <a:ext uri="{FF2B5EF4-FFF2-40B4-BE49-F238E27FC236}">
                <a16:creationId xmlns:a16="http://schemas.microsoft.com/office/drawing/2014/main" id="{2B85EA7E-BEC4-B745-B2A8-D4E4AFC614FC}"/>
              </a:ext>
            </a:extLst>
          </p:cNvPr>
          <p:cNvSpPr>
            <a:spLocks noGrp="1"/>
          </p:cNvSpPr>
          <p:nvPr>
            <p:ph type="body" sz="quarter" idx="10"/>
          </p:nvPr>
        </p:nvSpPr>
        <p:spPr/>
        <p:txBody>
          <a:bodyPr/>
          <a:lstStyle/>
          <a:p>
            <a:r>
              <a:rPr lang="ru-RU" dirty="0"/>
              <a:t>Факультет компьютерных наук</a:t>
            </a: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p:txBody>
          <a:bodyPr>
            <a:normAutofit/>
          </a:bodyPr>
          <a:lstStyle/>
          <a:p>
            <a:r>
              <a:rPr lang="ru-RU" dirty="0"/>
              <a:t>Лаборатория анализа семантики</a:t>
            </a: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normAutofit/>
          </a:bodyPr>
          <a:lstStyle/>
          <a:p>
            <a:endParaRPr lang="ru-RU" dirty="0"/>
          </a:p>
        </p:txBody>
      </p:sp>
      <p:sp>
        <p:nvSpPr>
          <p:cNvPr id="6" name="Текст 5">
            <a:extLst>
              <a:ext uri="{FF2B5EF4-FFF2-40B4-BE49-F238E27FC236}">
                <a16:creationId xmlns:a16="http://schemas.microsoft.com/office/drawing/2014/main" id="{44AFB2BF-A7AB-5648-ADCD-2A7F1BD35815}"/>
              </a:ext>
            </a:extLst>
          </p:cNvPr>
          <p:cNvSpPr>
            <a:spLocks noGrp="1"/>
          </p:cNvSpPr>
          <p:nvPr>
            <p:ph type="body" sz="quarter" idx="13"/>
          </p:nvPr>
        </p:nvSpPr>
        <p:spPr>
          <a:xfrm>
            <a:off x="1036758" y="4308067"/>
            <a:ext cx="10096680" cy="1135083"/>
          </a:xfrm>
        </p:spPr>
        <p:txBody>
          <a:bodyPr>
            <a:noAutofit/>
          </a:bodyPr>
          <a:lstStyle/>
          <a:p>
            <a:r>
              <a:rPr lang="ru-RU" sz="1800" dirty="0"/>
              <a:t>Василий  Александрович Громов,</a:t>
            </a:r>
          </a:p>
          <a:p>
            <a:r>
              <a:rPr lang="ru-RU" sz="1800" dirty="0"/>
              <a:t>Профессор, д-р физ.-мат. наук,</a:t>
            </a:r>
          </a:p>
          <a:p>
            <a:r>
              <a:rPr lang="ru-RU" sz="1800" dirty="0"/>
              <a:t>департамент анализа данных и искусственного интеллекта НИУ ВШЭ,</a:t>
            </a:r>
          </a:p>
          <a:p>
            <a:endParaRPr lang="ru-RU" sz="1800" dirty="0"/>
          </a:p>
          <a:p>
            <a:r>
              <a:rPr lang="en-US" sz="1800" dirty="0"/>
              <a:t>+79036865072, stroller@rambler.ru</a:t>
            </a:r>
            <a:endParaRPr lang="ru-RU" sz="1800" dirty="0"/>
          </a:p>
          <a:p>
            <a:endParaRPr lang="ru-RU" sz="1800" dirty="0"/>
          </a:p>
        </p:txBody>
      </p:sp>
    </p:spTree>
    <p:extLst>
      <p:ext uri="{BB962C8B-B14F-4D97-AF65-F5344CB8AC3E}">
        <p14:creationId xmlns:p14="http://schemas.microsoft.com/office/powerpoint/2010/main" val="98232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2EAF03B-EC26-1D47-94AC-C75942861D6C}"/>
              </a:ext>
            </a:extLst>
          </p:cNvPr>
          <p:cNvSpPr>
            <a:spLocks noGrp="1"/>
          </p:cNvSpPr>
          <p:nvPr>
            <p:ph type="title"/>
          </p:nvPr>
        </p:nvSpPr>
        <p:spPr>
          <a:xfrm>
            <a:off x="585897" y="1447790"/>
            <a:ext cx="11325687" cy="1145941"/>
          </a:xfrm>
        </p:spPr>
        <p:txBody>
          <a:bodyPr>
            <a:normAutofit/>
          </a:bodyPr>
          <a:lstStyle/>
          <a:p>
            <a:r>
              <a:rPr lang="ru-RU" sz="2800" dirty="0"/>
              <a:t>Вычислительный эксперимент</a:t>
            </a:r>
            <a:r>
              <a:rPr lang="en-US" sz="2800" dirty="0"/>
              <a:t>:</a:t>
            </a:r>
            <a:r>
              <a:rPr lang="ru-RU" sz="2800" dirty="0"/>
              <a:t> тест моделей оценки размерности</a:t>
            </a:r>
            <a:r>
              <a:rPr lang="en-US" sz="2800" dirty="0"/>
              <a:t> </a:t>
            </a:r>
            <a:endParaRPr lang="ru-RU" dirty="0"/>
          </a:p>
        </p:txBody>
      </p:sp>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a:xfrm>
            <a:off x="1143689" y="548720"/>
            <a:ext cx="1901825" cy="415925"/>
          </a:xfrm>
        </p:spPr>
        <p:txBody>
          <a:bodyPr/>
          <a:lstStyle/>
          <a:p>
            <a:r>
              <a:rPr lang="ru-RU" dirty="0"/>
              <a:t>Лаборатория анализа семантики</a:t>
            </a:r>
          </a:p>
        </p:txBody>
      </p:sp>
      <p:sp>
        <p:nvSpPr>
          <p:cNvPr id="10" name="Текст 5">
            <a:extLst>
              <a:ext uri="{FF2B5EF4-FFF2-40B4-BE49-F238E27FC236}">
                <a16:creationId xmlns:a16="http://schemas.microsoft.com/office/drawing/2014/main" id="{B5B6DD1A-BEFA-D842-9B7A-78D7BD1A5259}"/>
              </a:ext>
            </a:extLst>
          </p:cNvPr>
          <p:cNvSpPr>
            <a:spLocks noGrp="1"/>
          </p:cNvSpPr>
          <p:nvPr>
            <p:ph type="body" sz="quarter" idx="14"/>
          </p:nvPr>
        </p:nvSpPr>
        <p:spPr>
          <a:xfrm>
            <a:off x="3459162" y="548720"/>
            <a:ext cx="2636837" cy="408109"/>
          </a:xfrm>
        </p:spPr>
        <p:txBody>
          <a:bodyPr/>
          <a:lstStyle/>
          <a:p>
            <a:r>
              <a:rPr lang="ru-RU" dirty="0"/>
              <a:t>Язык как целое</a:t>
            </a:r>
          </a:p>
        </p:txBody>
      </p:sp>
      <p:sp>
        <p:nvSpPr>
          <p:cNvPr id="12" name="Текст 6">
            <a:extLst>
              <a:ext uri="{FF2B5EF4-FFF2-40B4-BE49-F238E27FC236}">
                <a16:creationId xmlns:a16="http://schemas.microsoft.com/office/drawing/2014/main" id="{88968744-3B75-9B47-92FD-77E1E725F232}"/>
              </a:ext>
            </a:extLst>
          </p:cNvPr>
          <p:cNvSpPr>
            <a:spLocks noGrp="1"/>
          </p:cNvSpPr>
          <p:nvPr>
            <p:ph type="body" sz="quarter" idx="15"/>
          </p:nvPr>
        </p:nvSpPr>
        <p:spPr>
          <a:xfrm>
            <a:off x="6259892" y="548720"/>
            <a:ext cx="2070100" cy="408109"/>
          </a:xfrm>
        </p:spPr>
        <p:txBody>
          <a:bodyPr/>
          <a:lstStyle/>
          <a:p>
            <a:r>
              <a:rPr lang="ru-RU" dirty="0"/>
              <a:t>Внутренняя размерность</a:t>
            </a:r>
          </a:p>
        </p:txBody>
      </p:sp>
      <p:sp>
        <p:nvSpPr>
          <p:cNvPr id="7" name="Текст 3">
            <a:extLst>
              <a:ext uri="{FF2B5EF4-FFF2-40B4-BE49-F238E27FC236}">
                <a16:creationId xmlns:a16="http://schemas.microsoft.com/office/drawing/2014/main" id="{BC9BD83B-0E7C-4366-8455-9470D6154A6A}"/>
              </a:ext>
            </a:extLst>
          </p:cNvPr>
          <p:cNvSpPr txBox="1">
            <a:spLocks/>
          </p:cNvSpPr>
          <p:nvPr/>
        </p:nvSpPr>
        <p:spPr>
          <a:xfrm>
            <a:off x="585897" y="2020760"/>
            <a:ext cx="11020206" cy="41727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mj-lt"/>
              <a:buAutoNum type="arabicPeriod"/>
            </a:pPr>
            <a:endParaRPr lang="en-US" sz="1600" dirty="0">
              <a:latin typeface="HSE Sans" panose="02000000000000000000"/>
            </a:endParaRPr>
          </a:p>
        </p:txBody>
      </p:sp>
      <mc:AlternateContent xmlns:mc="http://schemas.openxmlformats.org/markup-compatibility/2006">
        <mc:Choice xmlns:a14="http://schemas.microsoft.com/office/drawing/2010/main" Requires="a14">
          <p:graphicFrame>
            <p:nvGraphicFramePr>
              <p:cNvPr id="11" name="Google Shape;438;g22bb5571bf6_0_54">
                <a:extLst>
                  <a:ext uri="{FF2B5EF4-FFF2-40B4-BE49-F238E27FC236}">
                    <a16:creationId xmlns:a16="http://schemas.microsoft.com/office/drawing/2014/main" id="{58FEEB9F-563D-4854-933D-855DBB97C7C6}"/>
                  </a:ext>
                </a:extLst>
              </p:cNvPr>
              <p:cNvGraphicFramePr/>
              <p:nvPr>
                <p:extLst>
                  <p:ext uri="{D42A27DB-BD31-4B8C-83A1-F6EECF244321}">
                    <p14:modId xmlns:p14="http://schemas.microsoft.com/office/powerpoint/2010/main" val="3098838317"/>
                  </p:ext>
                </p:extLst>
              </p:nvPr>
            </p:nvGraphicFramePr>
            <p:xfrm>
              <a:off x="585894" y="3134403"/>
              <a:ext cx="11020201" cy="3041374"/>
            </p:xfrm>
            <a:graphic>
              <a:graphicData uri="http://schemas.openxmlformats.org/drawingml/2006/table">
                <a:tbl>
                  <a:tblPr firstRow="1" bandRow="1">
                    <a:tableStyleId>{073A0DAA-6AF3-43AB-8588-CEC1D06C72B9}</a:tableStyleId>
                  </a:tblPr>
                  <a:tblGrid>
                    <a:gridCol w="544043">
                      <a:extLst>
                        <a:ext uri="{9D8B030D-6E8A-4147-A177-3AD203B41FA5}">
                          <a16:colId xmlns:a16="http://schemas.microsoft.com/office/drawing/2014/main" val="20004"/>
                        </a:ext>
                      </a:extLst>
                    </a:gridCol>
                    <a:gridCol w="1496594">
                      <a:extLst>
                        <a:ext uri="{9D8B030D-6E8A-4147-A177-3AD203B41FA5}">
                          <a16:colId xmlns:a16="http://schemas.microsoft.com/office/drawing/2014/main" val="20005"/>
                        </a:ext>
                      </a:extLst>
                    </a:gridCol>
                    <a:gridCol w="1496594">
                      <a:extLst>
                        <a:ext uri="{9D8B030D-6E8A-4147-A177-3AD203B41FA5}">
                          <a16:colId xmlns:a16="http://schemas.microsoft.com/office/drawing/2014/main" val="20008"/>
                        </a:ext>
                      </a:extLst>
                    </a:gridCol>
                    <a:gridCol w="1496594">
                      <a:extLst>
                        <a:ext uri="{9D8B030D-6E8A-4147-A177-3AD203B41FA5}">
                          <a16:colId xmlns:a16="http://schemas.microsoft.com/office/drawing/2014/main" val="20009"/>
                        </a:ext>
                      </a:extLst>
                    </a:gridCol>
                    <a:gridCol w="1496594">
                      <a:extLst>
                        <a:ext uri="{9D8B030D-6E8A-4147-A177-3AD203B41FA5}">
                          <a16:colId xmlns:a16="http://schemas.microsoft.com/office/drawing/2014/main" val="20012"/>
                        </a:ext>
                      </a:extLst>
                    </a:gridCol>
                    <a:gridCol w="1496594">
                      <a:extLst>
                        <a:ext uri="{9D8B030D-6E8A-4147-A177-3AD203B41FA5}">
                          <a16:colId xmlns:a16="http://schemas.microsoft.com/office/drawing/2014/main" val="347260810"/>
                        </a:ext>
                      </a:extLst>
                    </a:gridCol>
                    <a:gridCol w="1496594">
                      <a:extLst>
                        <a:ext uri="{9D8B030D-6E8A-4147-A177-3AD203B41FA5}">
                          <a16:colId xmlns:a16="http://schemas.microsoft.com/office/drawing/2014/main" val="127755328"/>
                        </a:ext>
                      </a:extLst>
                    </a:gridCol>
                    <a:gridCol w="1496594">
                      <a:extLst>
                        <a:ext uri="{9D8B030D-6E8A-4147-A177-3AD203B41FA5}">
                          <a16:colId xmlns:a16="http://schemas.microsoft.com/office/drawing/2014/main" val="374151318"/>
                        </a:ext>
                      </a:extLst>
                    </a:gridCol>
                  </a:tblGrid>
                  <a:tr h="43996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14:m>
                            <m:oMathPara xmlns:m="http://schemas.openxmlformats.org/officeDocument/2006/math">
                              <m:oMathParaPr>
                                <m:jc m:val="center"/>
                              </m:oMathParaPr>
                              <m:oMath xmlns:m="http://schemas.openxmlformats.org/officeDocument/2006/math">
                                <m:r>
                                  <a:rPr lang="en-GB" sz="1000" b="0" kern="1200" smtClean="0">
                                    <a:solidFill>
                                      <a:schemeClr val="bg1"/>
                                    </a:solidFill>
                                  </a:rPr>
                                  <m:t>𝜶</m:t>
                                </m:r>
                              </m:oMath>
                            </m:oMathPara>
                          </a14:m>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Mobius tape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Swiss-roll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Unit-cube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Unit-sphere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Unit-sphere (Gauss.)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Menger sponge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Sierpinski carpet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0000"/>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0.47%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0.43%</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1.35%</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0.07%</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0.68%</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1.56%</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0.07%</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0001"/>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2.00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0.77%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0.43%</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1.57%</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0.03%</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1.26%</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1.68%</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0.03%</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0002"/>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3.00</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1.15%</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0.47%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1.77%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0.03%</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2.41%</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1.76%</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0.11%</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0003"/>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4.00</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1.59%</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0.55%</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1.98%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0.08%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3.79%</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1.82%</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0.18%</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3393428539"/>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5.00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2.10%</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0.68%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2.20%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0.12%</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5.02%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1.85%</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0.24%</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625356214"/>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6.00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2.66%</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0.85%</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2.43%</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0.16%</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5.99%</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1.87%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0.28%</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928896964"/>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7.00</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3.22%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1.08%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2.69%</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0.19%</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6.77%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1.90%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0.32%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2065127071"/>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8.00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3.72%</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1.36%</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2.97%</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0.22%</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7.43%</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1.92%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0.35%</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3725053098"/>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9.00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4.11%</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1.69%</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3.28%</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0.25%</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8.05%</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1.97%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0.38%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767707142"/>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10.00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4.33%</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2.04%</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3.62%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0.29%</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8.58%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2.03%</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0.42%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3325366208"/>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dirty="0">
                              <a:solidFill>
                                <a:schemeClr val="tx1"/>
                              </a:solidFill>
                            </a:rPr>
                            <a:t>mean</a:t>
                          </a:r>
                          <a:endParaRPr lang="ru-RU" sz="1000" b="1"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a:solidFill>
                                <a:schemeClr val="tx1"/>
                              </a:solidFill>
                            </a:rPr>
                            <a:t>2.41%</a:t>
                          </a:r>
                          <a:endParaRPr lang="ru-RU" sz="1000" b="1"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a:solidFill>
                                <a:schemeClr val="tx1"/>
                              </a:solidFill>
                            </a:rPr>
                            <a:t>0.96%</a:t>
                          </a:r>
                          <a:endParaRPr lang="ru-RU" sz="1000" b="1"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a:solidFill>
                                <a:schemeClr val="tx1"/>
                              </a:solidFill>
                            </a:rPr>
                            <a:t>2.38%</a:t>
                          </a:r>
                          <a:endParaRPr lang="ru-RU" sz="1000" b="1"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a:solidFill>
                                <a:schemeClr val="tx1"/>
                              </a:solidFill>
                            </a:rPr>
                            <a:t>0.14%</a:t>
                          </a:r>
                          <a:endParaRPr lang="ru-RU" sz="1000" b="1"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a:solidFill>
                                <a:schemeClr val="tx1"/>
                              </a:solidFill>
                            </a:rPr>
                            <a:t>5.00%</a:t>
                          </a:r>
                          <a:endParaRPr lang="ru-RU" sz="1000" b="1"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dirty="0">
                              <a:solidFill>
                                <a:schemeClr val="tx1"/>
                              </a:solidFill>
                            </a:rPr>
                            <a:t>1.84%</a:t>
                          </a:r>
                          <a:endParaRPr lang="ru-RU" sz="1000" b="1"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dirty="0">
                              <a:solidFill>
                                <a:schemeClr val="tx1"/>
                              </a:solidFill>
                            </a:rPr>
                            <a:t>0.24%</a:t>
                          </a:r>
                          <a:endParaRPr lang="ru-RU" sz="1000" b="1" i="0" kern="1200" dirty="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473905117"/>
                      </a:ext>
                    </a:extLst>
                  </a:tr>
                </a:tbl>
              </a:graphicData>
            </a:graphic>
          </p:graphicFrame>
        </mc:Choice>
        <mc:Fallback>
          <p:graphicFrame>
            <p:nvGraphicFramePr>
              <p:cNvPr id="11" name="Google Shape;438;g22bb5571bf6_0_54">
                <a:extLst>
                  <a:ext uri="{FF2B5EF4-FFF2-40B4-BE49-F238E27FC236}">
                    <a16:creationId xmlns:a16="http://schemas.microsoft.com/office/drawing/2014/main" id="{58FEEB9F-563D-4854-933D-855DBB97C7C6}"/>
                  </a:ext>
                </a:extLst>
              </p:cNvPr>
              <p:cNvGraphicFramePr/>
              <p:nvPr>
                <p:extLst>
                  <p:ext uri="{D42A27DB-BD31-4B8C-83A1-F6EECF244321}">
                    <p14:modId xmlns:p14="http://schemas.microsoft.com/office/powerpoint/2010/main" val="3098838317"/>
                  </p:ext>
                </p:extLst>
              </p:nvPr>
            </p:nvGraphicFramePr>
            <p:xfrm>
              <a:off x="585894" y="3134403"/>
              <a:ext cx="11020201" cy="3041374"/>
            </p:xfrm>
            <a:graphic>
              <a:graphicData uri="http://schemas.openxmlformats.org/drawingml/2006/table">
                <a:tbl>
                  <a:tblPr firstRow="1" bandRow="1">
                    <a:tableStyleId>{073A0DAA-6AF3-43AB-8588-CEC1D06C72B9}</a:tableStyleId>
                  </a:tblPr>
                  <a:tblGrid>
                    <a:gridCol w="544043">
                      <a:extLst>
                        <a:ext uri="{9D8B030D-6E8A-4147-A177-3AD203B41FA5}">
                          <a16:colId xmlns:a16="http://schemas.microsoft.com/office/drawing/2014/main" val="20004"/>
                        </a:ext>
                      </a:extLst>
                    </a:gridCol>
                    <a:gridCol w="1496594">
                      <a:extLst>
                        <a:ext uri="{9D8B030D-6E8A-4147-A177-3AD203B41FA5}">
                          <a16:colId xmlns:a16="http://schemas.microsoft.com/office/drawing/2014/main" val="20005"/>
                        </a:ext>
                      </a:extLst>
                    </a:gridCol>
                    <a:gridCol w="1496594">
                      <a:extLst>
                        <a:ext uri="{9D8B030D-6E8A-4147-A177-3AD203B41FA5}">
                          <a16:colId xmlns:a16="http://schemas.microsoft.com/office/drawing/2014/main" val="20008"/>
                        </a:ext>
                      </a:extLst>
                    </a:gridCol>
                    <a:gridCol w="1496594">
                      <a:extLst>
                        <a:ext uri="{9D8B030D-6E8A-4147-A177-3AD203B41FA5}">
                          <a16:colId xmlns:a16="http://schemas.microsoft.com/office/drawing/2014/main" val="20009"/>
                        </a:ext>
                      </a:extLst>
                    </a:gridCol>
                    <a:gridCol w="1496594">
                      <a:extLst>
                        <a:ext uri="{9D8B030D-6E8A-4147-A177-3AD203B41FA5}">
                          <a16:colId xmlns:a16="http://schemas.microsoft.com/office/drawing/2014/main" val="20012"/>
                        </a:ext>
                      </a:extLst>
                    </a:gridCol>
                    <a:gridCol w="1496594">
                      <a:extLst>
                        <a:ext uri="{9D8B030D-6E8A-4147-A177-3AD203B41FA5}">
                          <a16:colId xmlns:a16="http://schemas.microsoft.com/office/drawing/2014/main" val="347260810"/>
                        </a:ext>
                      </a:extLst>
                    </a:gridCol>
                    <a:gridCol w="1496594">
                      <a:extLst>
                        <a:ext uri="{9D8B030D-6E8A-4147-A177-3AD203B41FA5}">
                          <a16:colId xmlns:a16="http://schemas.microsoft.com/office/drawing/2014/main" val="127755328"/>
                        </a:ext>
                      </a:extLst>
                    </a:gridCol>
                    <a:gridCol w="1496594">
                      <a:extLst>
                        <a:ext uri="{9D8B030D-6E8A-4147-A177-3AD203B41FA5}">
                          <a16:colId xmlns:a16="http://schemas.microsoft.com/office/drawing/2014/main" val="374151318"/>
                        </a:ext>
                      </a:extLst>
                    </a:gridCol>
                  </a:tblGrid>
                  <a:tr h="439962">
                    <a:tc>
                      <a:txBody>
                        <a:bodyPr/>
                        <a:lstStyle/>
                        <a:p>
                          <a:endParaRPr lang="ru-RU"/>
                        </a:p>
                      </a:txBody>
                      <a:tcPr marL="36000" marR="68580" marT="0" marB="0" anchor="ctr">
                        <a:blipFill>
                          <a:blip r:embed="rId3"/>
                          <a:stretch>
                            <a:fillRect l="-1124" t="-1389" r="-1937079" b="-602778"/>
                          </a:stretch>
                        </a:blip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Mobius tape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Swiss-roll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Unit-cube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Unit-sphere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Unit-sphere (Gauss.)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Menger sponge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bg1"/>
                              </a:solidFill>
                            </a:rPr>
                            <a:t>Sierpinski carpet APE</a:t>
                          </a:r>
                          <a:endParaRPr lang="ru-RU" sz="1000" b="0" i="0" kern="1200" dirty="0">
                            <a:solidFill>
                              <a:schemeClr val="bg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0000"/>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0.47%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0.43%</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1.35%</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0.07%</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0.68%</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1.56%</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0.07%</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0001"/>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2.00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0.77%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0.43%</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1.57%</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0.03%</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1.26%</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1.68%</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0.03%</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0002"/>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3.00</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1.15%</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0.47%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1.77%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0.03%</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2.41%</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1.76%</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0.11%</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0003"/>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4.00</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1.59%</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0.55%</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1.98%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0.08%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3.79%</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1.82%</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0.18%</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3393428539"/>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5.00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2.10%</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0.68%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2.20%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0.12%</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5.02%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1.85%</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0.24%</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625356214"/>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6.00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2.66%</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0.85%</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2.43%</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0.16%</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5.99%</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1.87%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0.28%</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928896964"/>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7.00</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3.22%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1.08%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2.69%</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0.19%</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6.77%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1.90%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0.32%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2065127071"/>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8.00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3.72%</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1.36%</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2.97%</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0.22%</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7.43%</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1.92%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0.35%</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3725053098"/>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9.00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4.11%</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1.69%</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3.28%</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0.25%</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8.05%</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1.97%</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0.38%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767707142"/>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10.00</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4.33%</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2.04%</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3.62%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a:solidFill>
                                <a:schemeClr val="tx1"/>
                              </a:solidFill>
                            </a:rPr>
                            <a:t>0.29%</a:t>
                          </a:r>
                          <a:endParaRPr lang="ru-RU" sz="1000" b="0"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8.58%</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2.03%</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0" kern="1200" dirty="0">
                              <a:solidFill>
                                <a:schemeClr val="tx1"/>
                              </a:solidFill>
                            </a:rPr>
                            <a:t>0.42%</a:t>
                          </a:r>
                          <a:endParaRPr lang="ru-RU" sz="1000" b="0" i="0" kern="1200" dirty="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3325366208"/>
                      </a:ext>
                    </a:extLst>
                  </a:tr>
                  <a:tr h="2364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dirty="0">
                              <a:solidFill>
                                <a:schemeClr val="tx1"/>
                              </a:solidFill>
                            </a:rPr>
                            <a:t>mean</a:t>
                          </a:r>
                          <a:endParaRPr lang="ru-RU" sz="1000" b="1"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a:solidFill>
                                <a:schemeClr val="tx1"/>
                              </a:solidFill>
                            </a:rPr>
                            <a:t>2.41%</a:t>
                          </a:r>
                          <a:endParaRPr lang="ru-RU" sz="1000" b="1"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a:solidFill>
                                <a:schemeClr val="tx1"/>
                              </a:solidFill>
                            </a:rPr>
                            <a:t>0.96%</a:t>
                          </a:r>
                          <a:endParaRPr lang="ru-RU" sz="1000" b="1"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a:solidFill>
                                <a:schemeClr val="tx1"/>
                              </a:solidFill>
                            </a:rPr>
                            <a:t>2.38%</a:t>
                          </a:r>
                          <a:endParaRPr lang="ru-RU" sz="1000" b="1"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a:solidFill>
                                <a:schemeClr val="tx1"/>
                              </a:solidFill>
                            </a:rPr>
                            <a:t>0.14%</a:t>
                          </a:r>
                          <a:endParaRPr lang="ru-RU" sz="1000" b="1"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a:solidFill>
                                <a:schemeClr val="tx1"/>
                              </a:solidFill>
                            </a:rPr>
                            <a:t>5.00%</a:t>
                          </a:r>
                          <a:endParaRPr lang="ru-RU" sz="1000" b="1" i="0" kern="120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dirty="0">
                              <a:solidFill>
                                <a:schemeClr val="tx1"/>
                              </a:solidFill>
                            </a:rPr>
                            <a:t>1.84%</a:t>
                          </a:r>
                          <a:endParaRPr lang="ru-RU" sz="1000" b="1" i="0" kern="1200" dirty="0">
                            <a:solidFill>
                              <a:schemeClr val="tx1"/>
                            </a:solidFill>
                            <a:latin typeface="Times New Roman" panose="02020603050405020304" pitchFamily="18" charset="0"/>
                            <a:ea typeface="+mn-ea"/>
                            <a:cs typeface="+mn-cs"/>
                          </a:endParaRPr>
                        </a:p>
                      </a:txBody>
                      <a:tcPr marL="3600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sz="1000" b="1" kern="1200" dirty="0">
                              <a:solidFill>
                                <a:schemeClr val="tx1"/>
                              </a:solidFill>
                            </a:rPr>
                            <a:t>0.24%</a:t>
                          </a:r>
                          <a:endParaRPr lang="ru-RU" sz="1000" b="1" i="0" kern="1200" dirty="0">
                            <a:solidFill>
                              <a:schemeClr val="tx1"/>
                            </a:solidFill>
                            <a:latin typeface="Times New Roman" panose="02020603050405020304" pitchFamily="18" charset="0"/>
                            <a:ea typeface="+mn-ea"/>
                            <a:cs typeface="+mn-cs"/>
                          </a:endParaRPr>
                        </a:p>
                      </a:txBody>
                      <a:tcPr marL="36000" marR="68580" marT="0" marB="0" anchor="ctr"/>
                    </a:tc>
                    <a:extLst>
                      <a:ext uri="{0D108BD9-81ED-4DB2-BD59-A6C34878D82A}">
                        <a16:rowId xmlns:a16="http://schemas.microsoft.com/office/drawing/2014/main" val="1473905117"/>
                      </a:ext>
                    </a:extLst>
                  </a:tr>
                </a:tbl>
              </a:graphicData>
            </a:graphic>
          </p:graphicFrame>
        </mc:Fallback>
      </mc:AlternateContent>
      <p:grpSp>
        <p:nvGrpSpPr>
          <p:cNvPr id="24" name="Группа 23">
            <a:extLst>
              <a:ext uri="{FF2B5EF4-FFF2-40B4-BE49-F238E27FC236}">
                <a16:creationId xmlns:a16="http://schemas.microsoft.com/office/drawing/2014/main" id="{18570F99-CE57-42F4-96A6-21D2677C8243}"/>
              </a:ext>
            </a:extLst>
          </p:cNvPr>
          <p:cNvGrpSpPr/>
          <p:nvPr/>
        </p:nvGrpSpPr>
        <p:grpSpPr>
          <a:xfrm>
            <a:off x="2832100" y="1874374"/>
            <a:ext cx="1223283" cy="1202502"/>
            <a:chOff x="2832100" y="1874374"/>
            <a:chExt cx="1223283" cy="1202502"/>
          </a:xfrm>
        </p:grpSpPr>
        <p:pic>
          <p:nvPicPr>
            <p:cNvPr id="14" name="Рисунок 13">
              <a:extLst>
                <a:ext uri="{FF2B5EF4-FFF2-40B4-BE49-F238E27FC236}">
                  <a16:creationId xmlns:a16="http://schemas.microsoft.com/office/drawing/2014/main" id="{FF6F4472-E045-49C3-B6A3-9A2F82E14A11}"/>
                </a:ext>
              </a:extLst>
            </p:cNvPr>
            <p:cNvPicPr/>
            <p:nvPr/>
          </p:nvPicPr>
          <p:blipFill rotWithShape="1">
            <a:blip r:embed="rId4"/>
            <a:srcRect l="38139" t="2246" r="36558" b="70173"/>
            <a:stretch/>
          </p:blipFill>
          <p:spPr>
            <a:xfrm>
              <a:off x="2832100" y="1874374"/>
              <a:ext cx="1140240" cy="1202502"/>
            </a:xfrm>
            <a:prstGeom prst="rect">
              <a:avLst/>
            </a:prstGeom>
          </p:spPr>
        </p:pic>
        <p:sp>
          <p:nvSpPr>
            <p:cNvPr id="9" name="Овал 8">
              <a:extLst>
                <a:ext uri="{FF2B5EF4-FFF2-40B4-BE49-F238E27FC236}">
                  <a16:creationId xmlns:a16="http://schemas.microsoft.com/office/drawing/2014/main" id="{595ADD29-FF77-4DEC-9ACA-E9FB279D69D5}"/>
                </a:ext>
              </a:extLst>
            </p:cNvPr>
            <p:cNvSpPr/>
            <p:nvPr/>
          </p:nvSpPr>
          <p:spPr>
            <a:xfrm rot="18894623">
              <a:off x="3869643" y="2750688"/>
              <a:ext cx="64757" cy="3067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1" name="Овал 20">
              <a:extLst>
                <a:ext uri="{FF2B5EF4-FFF2-40B4-BE49-F238E27FC236}">
                  <a16:creationId xmlns:a16="http://schemas.microsoft.com/office/drawing/2014/main" id="{A529F348-0859-4DB7-9864-BE9708F3C58A}"/>
                </a:ext>
              </a:extLst>
            </p:cNvPr>
            <p:cNvSpPr/>
            <p:nvPr/>
          </p:nvSpPr>
          <p:spPr>
            <a:xfrm rot="18894623">
              <a:off x="3865130" y="2759568"/>
              <a:ext cx="64757" cy="3067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grpSp>
        <p:nvGrpSpPr>
          <p:cNvPr id="23" name="Группа 22">
            <a:extLst>
              <a:ext uri="{FF2B5EF4-FFF2-40B4-BE49-F238E27FC236}">
                <a16:creationId xmlns:a16="http://schemas.microsoft.com/office/drawing/2014/main" id="{EF35CD46-B460-44A9-98B7-19612518029F}"/>
              </a:ext>
            </a:extLst>
          </p:cNvPr>
          <p:cNvGrpSpPr/>
          <p:nvPr/>
        </p:nvGrpSpPr>
        <p:grpSpPr>
          <a:xfrm>
            <a:off x="1143689" y="2051810"/>
            <a:ext cx="1463141" cy="1017278"/>
            <a:chOff x="1143689" y="2051810"/>
            <a:chExt cx="1463141" cy="1017278"/>
          </a:xfrm>
        </p:grpSpPr>
        <p:pic>
          <p:nvPicPr>
            <p:cNvPr id="13" name="Рисунок 12">
              <a:extLst>
                <a:ext uri="{FF2B5EF4-FFF2-40B4-BE49-F238E27FC236}">
                  <a16:creationId xmlns:a16="http://schemas.microsoft.com/office/drawing/2014/main" id="{72B0A6D4-4311-4720-A9C2-2E58478CB14E}"/>
                </a:ext>
              </a:extLst>
            </p:cNvPr>
            <p:cNvPicPr/>
            <p:nvPr/>
          </p:nvPicPr>
          <p:blipFill rotWithShape="1">
            <a:blip r:embed="rId4"/>
            <a:srcRect t="-1" r="67887" b="76668"/>
            <a:stretch/>
          </p:blipFill>
          <p:spPr>
            <a:xfrm>
              <a:off x="1159719" y="2051810"/>
              <a:ext cx="1447111" cy="1017278"/>
            </a:xfrm>
            <a:prstGeom prst="rect">
              <a:avLst/>
            </a:prstGeom>
          </p:spPr>
        </p:pic>
        <p:sp>
          <p:nvSpPr>
            <p:cNvPr id="22" name="Прямоугольник: скругленные углы 21">
              <a:extLst>
                <a:ext uri="{FF2B5EF4-FFF2-40B4-BE49-F238E27FC236}">
                  <a16:creationId xmlns:a16="http://schemas.microsoft.com/office/drawing/2014/main" id="{0226DE56-6056-4B2C-A623-19374E48B66E}"/>
                </a:ext>
              </a:extLst>
            </p:cNvPr>
            <p:cNvSpPr/>
            <p:nvPr/>
          </p:nvSpPr>
          <p:spPr>
            <a:xfrm>
              <a:off x="1143689" y="2852420"/>
              <a:ext cx="133931" cy="711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6" name="Группа 25">
            <a:extLst>
              <a:ext uri="{FF2B5EF4-FFF2-40B4-BE49-F238E27FC236}">
                <a16:creationId xmlns:a16="http://schemas.microsoft.com/office/drawing/2014/main" id="{19EEDF18-D2BF-4FD6-AAAA-40654162465C}"/>
              </a:ext>
            </a:extLst>
          </p:cNvPr>
          <p:cNvGrpSpPr/>
          <p:nvPr/>
        </p:nvGrpSpPr>
        <p:grpSpPr>
          <a:xfrm>
            <a:off x="4323022" y="1939792"/>
            <a:ext cx="1224980" cy="1129296"/>
            <a:chOff x="4354830" y="1890129"/>
            <a:chExt cx="1224980" cy="1129296"/>
          </a:xfrm>
        </p:grpSpPr>
        <p:pic>
          <p:nvPicPr>
            <p:cNvPr id="15" name="Рисунок 14">
              <a:extLst>
                <a:ext uri="{FF2B5EF4-FFF2-40B4-BE49-F238E27FC236}">
                  <a16:creationId xmlns:a16="http://schemas.microsoft.com/office/drawing/2014/main" id="{A159FA3B-FDA9-4A35-BDBF-B5F08D7A5188}"/>
                </a:ext>
              </a:extLst>
            </p:cNvPr>
            <p:cNvPicPr/>
            <p:nvPr/>
          </p:nvPicPr>
          <p:blipFill rotWithShape="1">
            <a:blip r:embed="rId4"/>
            <a:srcRect l="71389" t="2566" r="1427" b="71532"/>
            <a:stretch/>
          </p:blipFill>
          <p:spPr>
            <a:xfrm>
              <a:off x="4354830" y="1890129"/>
              <a:ext cx="1224980" cy="1129296"/>
            </a:xfrm>
            <a:prstGeom prst="rect">
              <a:avLst/>
            </a:prstGeom>
          </p:spPr>
        </p:pic>
        <p:sp>
          <p:nvSpPr>
            <p:cNvPr id="25" name="Прямоугольник: скругленные углы 24">
              <a:extLst>
                <a:ext uri="{FF2B5EF4-FFF2-40B4-BE49-F238E27FC236}">
                  <a16:creationId xmlns:a16="http://schemas.microsoft.com/office/drawing/2014/main" id="{5D63915A-DC37-42FC-8745-F1A56B744E59}"/>
                </a:ext>
              </a:extLst>
            </p:cNvPr>
            <p:cNvSpPr/>
            <p:nvPr/>
          </p:nvSpPr>
          <p:spPr>
            <a:xfrm>
              <a:off x="5444490" y="2823210"/>
              <a:ext cx="45719" cy="857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27">
            <a:extLst>
              <a:ext uri="{FF2B5EF4-FFF2-40B4-BE49-F238E27FC236}">
                <a16:creationId xmlns:a16="http://schemas.microsoft.com/office/drawing/2014/main" id="{FD77D0E7-0918-4636-9219-8321FBDC275B}"/>
              </a:ext>
            </a:extLst>
          </p:cNvPr>
          <p:cNvGrpSpPr/>
          <p:nvPr/>
        </p:nvGrpSpPr>
        <p:grpSpPr>
          <a:xfrm>
            <a:off x="5811334" y="1989279"/>
            <a:ext cx="1208410" cy="1087597"/>
            <a:chOff x="5817870" y="1947656"/>
            <a:chExt cx="1208410" cy="1087597"/>
          </a:xfrm>
        </p:grpSpPr>
        <p:pic>
          <p:nvPicPr>
            <p:cNvPr id="16" name="Рисунок 15">
              <a:extLst>
                <a:ext uri="{FF2B5EF4-FFF2-40B4-BE49-F238E27FC236}">
                  <a16:creationId xmlns:a16="http://schemas.microsoft.com/office/drawing/2014/main" id="{DF05CAB1-32BD-4D9E-BC4C-8137C68E1800}"/>
                </a:ext>
              </a:extLst>
            </p:cNvPr>
            <p:cNvPicPr/>
            <p:nvPr/>
          </p:nvPicPr>
          <p:blipFill rotWithShape="1">
            <a:blip r:embed="rId4"/>
            <a:srcRect l="37612" t="37177" r="35572" b="37878"/>
            <a:stretch/>
          </p:blipFill>
          <p:spPr>
            <a:xfrm>
              <a:off x="5817870" y="1947656"/>
              <a:ext cx="1208410" cy="1087597"/>
            </a:xfrm>
            <a:prstGeom prst="rect">
              <a:avLst/>
            </a:prstGeom>
          </p:spPr>
        </p:pic>
        <p:sp>
          <p:nvSpPr>
            <p:cNvPr id="27" name="Прямоугольник: скругленные углы 26">
              <a:extLst>
                <a:ext uri="{FF2B5EF4-FFF2-40B4-BE49-F238E27FC236}">
                  <a16:creationId xmlns:a16="http://schemas.microsoft.com/office/drawing/2014/main" id="{EFA1A759-9ECA-41C8-84CB-D498DB39F19C}"/>
                </a:ext>
              </a:extLst>
            </p:cNvPr>
            <p:cNvSpPr/>
            <p:nvPr/>
          </p:nvSpPr>
          <p:spPr>
            <a:xfrm rot="18718778">
              <a:off x="6831283" y="2710509"/>
              <a:ext cx="83820" cy="2306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Группа 29">
            <a:extLst>
              <a:ext uri="{FF2B5EF4-FFF2-40B4-BE49-F238E27FC236}">
                <a16:creationId xmlns:a16="http://schemas.microsoft.com/office/drawing/2014/main" id="{246EC3EB-3038-4954-8DF3-E6FE8268D3FF}"/>
              </a:ext>
            </a:extLst>
          </p:cNvPr>
          <p:cNvGrpSpPr/>
          <p:nvPr/>
        </p:nvGrpSpPr>
        <p:grpSpPr>
          <a:xfrm>
            <a:off x="7304633" y="2020237"/>
            <a:ext cx="1174186" cy="1048851"/>
            <a:chOff x="7306875" y="1966129"/>
            <a:chExt cx="1174186" cy="1048851"/>
          </a:xfrm>
        </p:grpSpPr>
        <p:pic>
          <p:nvPicPr>
            <p:cNvPr id="17" name="Рисунок 16">
              <a:extLst>
                <a:ext uri="{FF2B5EF4-FFF2-40B4-BE49-F238E27FC236}">
                  <a16:creationId xmlns:a16="http://schemas.microsoft.com/office/drawing/2014/main" id="{706E55F2-07AC-4726-98EB-25E7276223B1}"/>
                </a:ext>
              </a:extLst>
            </p:cNvPr>
            <p:cNvPicPr/>
            <p:nvPr/>
          </p:nvPicPr>
          <p:blipFill rotWithShape="1">
            <a:blip r:embed="rId4"/>
            <a:srcRect l="72011" t="37811" r="1933" b="38133"/>
            <a:stretch/>
          </p:blipFill>
          <p:spPr>
            <a:xfrm>
              <a:off x="7306875" y="1966129"/>
              <a:ext cx="1174186" cy="1048851"/>
            </a:xfrm>
            <a:prstGeom prst="rect">
              <a:avLst/>
            </a:prstGeom>
          </p:spPr>
        </p:pic>
        <p:sp>
          <p:nvSpPr>
            <p:cNvPr id="29" name="Прямоугольник: скругленные углы 28">
              <a:extLst>
                <a:ext uri="{FF2B5EF4-FFF2-40B4-BE49-F238E27FC236}">
                  <a16:creationId xmlns:a16="http://schemas.microsoft.com/office/drawing/2014/main" id="{4FBDD2D1-90A1-4AD8-9D43-73ED023AE624}"/>
                </a:ext>
              </a:extLst>
            </p:cNvPr>
            <p:cNvSpPr/>
            <p:nvPr/>
          </p:nvSpPr>
          <p:spPr>
            <a:xfrm rot="18718778">
              <a:off x="8282871" y="2685846"/>
              <a:ext cx="83820" cy="2306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2" name="Группа 31">
            <a:extLst>
              <a:ext uri="{FF2B5EF4-FFF2-40B4-BE49-F238E27FC236}">
                <a16:creationId xmlns:a16="http://schemas.microsoft.com/office/drawing/2014/main" id="{3091F447-AB91-4BCF-9091-61DBAEDC4A6E}"/>
              </a:ext>
            </a:extLst>
          </p:cNvPr>
          <p:cNvGrpSpPr/>
          <p:nvPr/>
        </p:nvGrpSpPr>
        <p:grpSpPr>
          <a:xfrm>
            <a:off x="8806479" y="1989838"/>
            <a:ext cx="1242576" cy="1087597"/>
            <a:chOff x="8822055" y="1928129"/>
            <a:chExt cx="1242576" cy="1087597"/>
          </a:xfrm>
        </p:grpSpPr>
        <p:pic>
          <p:nvPicPr>
            <p:cNvPr id="18" name="Рисунок 17">
              <a:extLst>
                <a:ext uri="{FF2B5EF4-FFF2-40B4-BE49-F238E27FC236}">
                  <a16:creationId xmlns:a16="http://schemas.microsoft.com/office/drawing/2014/main" id="{B273ED9E-FF3F-4848-948B-0B3C43C6D713}"/>
                </a:ext>
              </a:extLst>
            </p:cNvPr>
            <p:cNvPicPr/>
            <p:nvPr/>
          </p:nvPicPr>
          <p:blipFill rotWithShape="1">
            <a:blip r:embed="rId4"/>
            <a:srcRect l="3321" t="70397" r="69104" b="4658"/>
            <a:stretch/>
          </p:blipFill>
          <p:spPr>
            <a:xfrm>
              <a:off x="8822055" y="1928129"/>
              <a:ext cx="1242576" cy="1087597"/>
            </a:xfrm>
            <a:prstGeom prst="rect">
              <a:avLst/>
            </a:prstGeom>
          </p:spPr>
        </p:pic>
        <p:sp>
          <p:nvSpPr>
            <p:cNvPr id="31" name="Прямоугольник: скругленные углы 30">
              <a:extLst>
                <a:ext uri="{FF2B5EF4-FFF2-40B4-BE49-F238E27FC236}">
                  <a16:creationId xmlns:a16="http://schemas.microsoft.com/office/drawing/2014/main" id="{DF2E9661-F35B-4D96-84B0-89F842E93B3B}"/>
                </a:ext>
              </a:extLst>
            </p:cNvPr>
            <p:cNvSpPr/>
            <p:nvPr/>
          </p:nvSpPr>
          <p:spPr>
            <a:xfrm>
              <a:off x="9885045" y="2827020"/>
              <a:ext cx="108585" cy="4585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33" name="Рисунок 32">
            <a:extLst>
              <a:ext uri="{FF2B5EF4-FFF2-40B4-BE49-F238E27FC236}">
                <a16:creationId xmlns:a16="http://schemas.microsoft.com/office/drawing/2014/main" id="{95FCCC36-B14D-4E27-AAE6-C9B69F5BE30C}"/>
              </a:ext>
            </a:extLst>
          </p:cNvPr>
          <p:cNvPicPr/>
          <p:nvPr/>
        </p:nvPicPr>
        <p:blipFill rotWithShape="1">
          <a:blip r:embed="rId4"/>
          <a:srcRect l="35904" t="67558" r="35874" b="2005"/>
          <a:stretch/>
        </p:blipFill>
        <p:spPr>
          <a:xfrm>
            <a:off x="10278840" y="1887686"/>
            <a:ext cx="1140240" cy="1189749"/>
          </a:xfrm>
          <a:prstGeom prst="rect">
            <a:avLst/>
          </a:prstGeom>
          <a:ln w="6350">
            <a:noFill/>
          </a:ln>
        </p:spPr>
      </p:pic>
    </p:spTree>
    <p:extLst>
      <p:ext uri="{BB962C8B-B14F-4D97-AF65-F5344CB8AC3E}">
        <p14:creationId xmlns:p14="http://schemas.microsoft.com/office/powerpoint/2010/main" val="405154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2EAF03B-EC26-1D47-94AC-C75942861D6C}"/>
              </a:ext>
            </a:extLst>
          </p:cNvPr>
          <p:cNvSpPr>
            <a:spLocks noGrp="1"/>
          </p:cNvSpPr>
          <p:nvPr>
            <p:ph type="title"/>
          </p:nvPr>
        </p:nvSpPr>
        <p:spPr>
          <a:xfrm>
            <a:off x="585897" y="1447791"/>
            <a:ext cx="11325687" cy="702286"/>
          </a:xfrm>
        </p:spPr>
        <p:txBody>
          <a:bodyPr>
            <a:normAutofit/>
          </a:bodyPr>
          <a:lstStyle/>
          <a:p>
            <a:r>
              <a:rPr lang="ru-RU" sz="2800" dirty="0"/>
              <a:t>Внутренние размерности естественных языков</a:t>
            </a:r>
          </a:p>
        </p:txBody>
      </p:sp>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a:xfrm>
            <a:off x="1143689" y="548720"/>
            <a:ext cx="1901825" cy="415925"/>
          </a:xfrm>
        </p:spPr>
        <p:txBody>
          <a:bodyPr/>
          <a:lstStyle/>
          <a:p>
            <a:r>
              <a:rPr lang="ru-RU" dirty="0"/>
              <a:t>Лаборатория анализа семантики</a:t>
            </a:r>
          </a:p>
        </p:txBody>
      </p:sp>
      <p:sp>
        <p:nvSpPr>
          <p:cNvPr id="10" name="Текст 5">
            <a:extLst>
              <a:ext uri="{FF2B5EF4-FFF2-40B4-BE49-F238E27FC236}">
                <a16:creationId xmlns:a16="http://schemas.microsoft.com/office/drawing/2014/main" id="{B5B6DD1A-BEFA-D842-9B7A-78D7BD1A5259}"/>
              </a:ext>
            </a:extLst>
          </p:cNvPr>
          <p:cNvSpPr>
            <a:spLocks noGrp="1"/>
          </p:cNvSpPr>
          <p:nvPr>
            <p:ph type="body" sz="quarter" idx="14"/>
          </p:nvPr>
        </p:nvSpPr>
        <p:spPr>
          <a:xfrm>
            <a:off x="3459162" y="548720"/>
            <a:ext cx="2636837" cy="408109"/>
          </a:xfrm>
        </p:spPr>
        <p:txBody>
          <a:bodyPr/>
          <a:lstStyle/>
          <a:p>
            <a:r>
              <a:rPr lang="ru-RU" dirty="0"/>
              <a:t>Язык как целое</a:t>
            </a:r>
            <a:endParaRPr lang="en-US" dirty="0"/>
          </a:p>
        </p:txBody>
      </p:sp>
      <p:sp>
        <p:nvSpPr>
          <p:cNvPr id="12" name="Текст 6">
            <a:extLst>
              <a:ext uri="{FF2B5EF4-FFF2-40B4-BE49-F238E27FC236}">
                <a16:creationId xmlns:a16="http://schemas.microsoft.com/office/drawing/2014/main" id="{88968744-3B75-9B47-92FD-77E1E725F232}"/>
              </a:ext>
            </a:extLst>
          </p:cNvPr>
          <p:cNvSpPr>
            <a:spLocks noGrp="1"/>
          </p:cNvSpPr>
          <p:nvPr>
            <p:ph type="body" sz="quarter" idx="15"/>
          </p:nvPr>
        </p:nvSpPr>
        <p:spPr>
          <a:xfrm>
            <a:off x="6259892" y="548720"/>
            <a:ext cx="2070100" cy="408109"/>
          </a:xfrm>
        </p:spPr>
        <p:txBody>
          <a:bodyPr/>
          <a:lstStyle/>
          <a:p>
            <a:r>
              <a:rPr lang="ru-RU" dirty="0"/>
              <a:t>Внутренняя размерность</a:t>
            </a:r>
          </a:p>
        </p:txBody>
      </p:sp>
      <p:sp>
        <p:nvSpPr>
          <p:cNvPr id="7" name="Текст 3">
            <a:extLst>
              <a:ext uri="{FF2B5EF4-FFF2-40B4-BE49-F238E27FC236}">
                <a16:creationId xmlns:a16="http://schemas.microsoft.com/office/drawing/2014/main" id="{BC9BD83B-0E7C-4366-8455-9470D6154A6A}"/>
              </a:ext>
            </a:extLst>
          </p:cNvPr>
          <p:cNvSpPr txBox="1">
            <a:spLocks/>
          </p:cNvSpPr>
          <p:nvPr/>
        </p:nvSpPr>
        <p:spPr>
          <a:xfrm>
            <a:off x="585897" y="2020760"/>
            <a:ext cx="11020206" cy="41727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mj-lt"/>
              <a:buAutoNum type="arabicPeriod"/>
            </a:pPr>
            <a:endParaRPr lang="en-US" sz="1600" dirty="0">
              <a:latin typeface="HSE Sans" panose="02000000000000000000"/>
            </a:endParaRPr>
          </a:p>
        </p:txBody>
      </p:sp>
      <p:pic>
        <p:nvPicPr>
          <p:cNvPr id="60" name="Рисунок 59"/>
          <p:cNvPicPr/>
          <p:nvPr/>
        </p:nvPicPr>
        <p:blipFill>
          <a:blip r:embed="rId3"/>
          <a:stretch>
            <a:fillRect/>
          </a:stretch>
        </p:blipFill>
        <p:spPr>
          <a:xfrm>
            <a:off x="6447458" y="2150077"/>
            <a:ext cx="4501137" cy="2465172"/>
          </a:xfrm>
          <a:prstGeom prst="rect">
            <a:avLst/>
          </a:prstGeom>
        </p:spPr>
      </p:pic>
      <p:pic>
        <p:nvPicPr>
          <p:cNvPr id="61" name="Рисунок 60"/>
          <p:cNvPicPr/>
          <p:nvPr/>
        </p:nvPicPr>
        <p:blipFill>
          <a:blip r:embed="rId4"/>
          <a:stretch>
            <a:fillRect/>
          </a:stretch>
        </p:blipFill>
        <p:spPr>
          <a:xfrm>
            <a:off x="892090" y="2150077"/>
            <a:ext cx="4436572" cy="2465172"/>
          </a:xfrm>
          <a:prstGeom prst="rect">
            <a:avLst/>
          </a:prstGeom>
        </p:spPr>
      </p:pic>
      <mc:AlternateContent xmlns:mc="http://schemas.openxmlformats.org/markup-compatibility/2006">
        <mc:Choice xmlns:a14="http://schemas.microsoft.com/office/drawing/2010/main" Requires="a14">
          <p:sp>
            <p:nvSpPr>
              <p:cNvPr id="62" name="Надпись 333"/>
              <p:cNvSpPr txBox="1"/>
              <p:nvPr/>
            </p:nvSpPr>
            <p:spPr>
              <a:xfrm>
                <a:off x="1109829" y="5400996"/>
                <a:ext cx="9972339" cy="42727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indent="457200" algn="ctr">
                  <a:spcAft>
                    <a:spcPts val="1000"/>
                  </a:spcAft>
                </a:pPr>
                <a:r>
                  <a:rPr lang="ru-RU" sz="1600" dirty="0">
                    <a:solidFill>
                      <a:schemeClr val="dk1"/>
                    </a:solidFill>
                    <a:latin typeface="HSE Sans" panose="02000000000000000000"/>
                    <a:ea typeface="Arial"/>
                    <a:cs typeface="Arial"/>
                  </a:rPr>
                  <a:t>Зависимость оценок алгоритма </a:t>
                </a:r>
                <a:r>
                  <a:rPr lang="ru-RU" sz="1600" dirty="0" err="1">
                    <a:solidFill>
                      <a:schemeClr val="dk1"/>
                    </a:solidFill>
                    <a:latin typeface="HSE Sans" panose="02000000000000000000"/>
                    <a:ea typeface="Arial"/>
                    <a:cs typeface="Arial"/>
                  </a:rPr>
                  <a:t>Швайнхарта</a:t>
                </a:r>
                <a:r>
                  <a:rPr lang="ru-RU" sz="1600" dirty="0">
                    <a:solidFill>
                      <a:schemeClr val="dk1"/>
                    </a:solidFill>
                    <a:latin typeface="HSE Sans" panose="02000000000000000000"/>
                    <a:ea typeface="Arial"/>
                    <a:cs typeface="Arial"/>
                  </a:rPr>
                  <a:t> от параметра </a:t>
                </a:r>
                <a14:m>
                  <m:oMath xmlns:m="http://schemas.openxmlformats.org/officeDocument/2006/math">
                    <m:r>
                      <a:rPr lang="ru-RU" sz="1600">
                        <a:solidFill>
                          <a:schemeClr val="dk1"/>
                        </a:solidFill>
                        <a:latin typeface="HSE Sans" panose="02000000000000000000"/>
                        <a:ea typeface="Arial"/>
                        <a:cs typeface="Arial"/>
                      </a:rPr>
                      <m:t>𝜶</m:t>
                    </m:r>
                  </m:oMath>
                </a14:m>
                <a:r>
                  <a:rPr lang="ru-RU" sz="1600" dirty="0">
                    <a:solidFill>
                      <a:schemeClr val="dk1"/>
                    </a:solidFill>
                    <a:latin typeface="HSE Sans" panose="02000000000000000000"/>
                    <a:ea typeface="Arial"/>
                    <a:cs typeface="Arial"/>
                  </a:rPr>
                  <a:t> для литературы (</a:t>
                </a:r>
                <a14:m>
                  <m:oMath xmlns:m="http://schemas.openxmlformats.org/officeDocument/2006/math">
                    <m:r>
                      <a:rPr lang="en-US" sz="1600">
                        <a:solidFill>
                          <a:schemeClr val="dk1"/>
                        </a:solidFill>
                        <a:latin typeface="HSE Sans" panose="02000000000000000000"/>
                        <a:ea typeface="Arial"/>
                        <a:cs typeface="Arial"/>
                      </a:rPr>
                      <m:t>𝒏</m:t>
                    </m:r>
                    <m:r>
                      <a:rPr lang="ru-RU" sz="1600">
                        <a:solidFill>
                          <a:schemeClr val="dk1"/>
                        </a:solidFill>
                        <a:latin typeface="HSE Sans" panose="02000000000000000000"/>
                        <a:ea typeface="Arial"/>
                        <a:cs typeface="Arial"/>
                      </a:rPr>
                      <m:t>=</m:t>
                    </m:r>
                    <m:r>
                      <a:rPr lang="ru-RU" sz="1600">
                        <a:solidFill>
                          <a:schemeClr val="dk1"/>
                        </a:solidFill>
                        <a:latin typeface="HSE Sans" panose="02000000000000000000"/>
                        <a:ea typeface="Arial"/>
                        <a:cs typeface="Arial"/>
                      </a:rPr>
                      <m:t>𝟐</m:t>
                    </m:r>
                    <m:r>
                      <a:rPr lang="ru-RU" sz="1600">
                        <a:solidFill>
                          <a:schemeClr val="dk1"/>
                        </a:solidFill>
                        <a:latin typeface="HSE Sans" panose="02000000000000000000"/>
                        <a:ea typeface="Arial"/>
                        <a:cs typeface="Arial"/>
                      </a:rPr>
                      <m:t>,</m:t>
                    </m:r>
                    <m:r>
                      <a:rPr lang="ru-RU" sz="1600">
                        <a:solidFill>
                          <a:schemeClr val="dk1"/>
                        </a:solidFill>
                        <a:latin typeface="HSE Sans" panose="02000000000000000000"/>
                        <a:ea typeface="Arial"/>
                        <a:cs typeface="Arial"/>
                      </a:rPr>
                      <m:t>𝒅</m:t>
                    </m:r>
                    <m:r>
                      <a:rPr lang="ru-RU" sz="1600">
                        <a:solidFill>
                          <a:schemeClr val="dk1"/>
                        </a:solidFill>
                        <a:latin typeface="HSE Sans" panose="02000000000000000000"/>
                        <a:ea typeface="Arial"/>
                        <a:cs typeface="Arial"/>
                      </a:rPr>
                      <m:t>=</m:t>
                    </m:r>
                    <m:r>
                      <a:rPr lang="ru-RU" sz="1600">
                        <a:solidFill>
                          <a:schemeClr val="dk1"/>
                        </a:solidFill>
                        <a:latin typeface="HSE Sans" panose="02000000000000000000"/>
                        <a:ea typeface="Arial"/>
                        <a:cs typeface="Arial"/>
                      </a:rPr>
                      <m:t>𝟏𝟎</m:t>
                    </m:r>
                  </m:oMath>
                </a14:m>
                <a:r>
                  <a:rPr lang="ru-RU" sz="1600" dirty="0">
                    <a:solidFill>
                      <a:schemeClr val="dk1"/>
                    </a:solidFill>
                    <a:latin typeface="HSE Sans" panose="02000000000000000000"/>
                    <a:ea typeface="Arial"/>
                    <a:cs typeface="Arial"/>
                  </a:rPr>
                  <a:t>, </a:t>
                </a:r>
                <a:r>
                  <a:rPr lang="en-US" sz="1600" dirty="0">
                    <a:solidFill>
                      <a:schemeClr val="dk1"/>
                    </a:solidFill>
                    <a:latin typeface="HSE Sans" panose="02000000000000000000"/>
                    <a:ea typeface="Arial"/>
                    <a:cs typeface="Arial"/>
                  </a:rPr>
                  <a:t>CBOW</a:t>
                </a:r>
                <a:r>
                  <a:rPr lang="ru-RU" sz="1600" dirty="0">
                    <a:solidFill>
                      <a:schemeClr val="dk1"/>
                    </a:solidFill>
                    <a:latin typeface="HSE Sans" panose="02000000000000000000"/>
                    <a:ea typeface="Arial"/>
                    <a:cs typeface="Arial"/>
                  </a:rPr>
                  <a:t>)</a:t>
                </a:r>
                <a:endParaRPr lang="ru-RU" sz="900" i="1" dirty="0">
                  <a:solidFill>
                    <a:srgbClr val="44546A"/>
                  </a:solidFill>
                  <a:effectLst/>
                  <a:latin typeface="Times New Roman" panose="02020603050405020304" pitchFamily="18" charset="0"/>
                  <a:ea typeface="Times New Roman" panose="02020603050405020304" pitchFamily="18" charset="0"/>
                </a:endParaRPr>
              </a:p>
            </p:txBody>
          </p:sp>
        </mc:Choice>
        <mc:Fallback>
          <p:sp>
            <p:nvSpPr>
              <p:cNvPr id="62" name="Надпись 333"/>
              <p:cNvSpPr txBox="1">
                <a:spLocks noRot="1" noChangeAspect="1" noMove="1" noResize="1" noEditPoints="1" noAdjustHandles="1" noChangeArrowheads="1" noChangeShapeType="1" noTextEdit="1"/>
              </p:cNvSpPr>
              <p:nvPr/>
            </p:nvSpPr>
            <p:spPr>
              <a:xfrm>
                <a:off x="1109829" y="5400996"/>
                <a:ext cx="9972339" cy="427274"/>
              </a:xfrm>
              <a:prstGeom prst="rect">
                <a:avLst/>
              </a:prstGeom>
              <a:blipFill>
                <a:blip r:embed="rId5"/>
                <a:stretch>
                  <a:fillRect t="-15714"/>
                </a:stretch>
              </a:blipFill>
              <a:ln>
                <a:noFill/>
              </a:ln>
            </p:spPr>
            <p:txBody>
              <a:bodyPr/>
              <a:lstStyle/>
              <a:p>
                <a:r>
                  <a:rPr lang="ru-RU">
                    <a:noFill/>
                  </a:rPr>
                  <a:t> </a:t>
                </a:r>
              </a:p>
            </p:txBody>
          </p:sp>
        </mc:Fallback>
      </mc:AlternateContent>
      <p:sp>
        <p:nvSpPr>
          <p:cNvPr id="2" name="TextBox 1">
            <a:extLst>
              <a:ext uri="{FF2B5EF4-FFF2-40B4-BE49-F238E27FC236}">
                <a16:creationId xmlns:a16="http://schemas.microsoft.com/office/drawing/2014/main" id="{CE7C5A10-90D6-BD1E-881E-2591D13F9AD7}"/>
              </a:ext>
            </a:extLst>
          </p:cNvPr>
          <p:cNvSpPr txBox="1"/>
          <p:nvPr/>
        </p:nvSpPr>
        <p:spPr>
          <a:xfrm>
            <a:off x="2444328" y="4615249"/>
            <a:ext cx="1332096" cy="338554"/>
          </a:xfrm>
          <a:prstGeom prst="rect">
            <a:avLst/>
          </a:prstGeom>
          <a:noFill/>
        </p:spPr>
        <p:txBody>
          <a:bodyPr wrap="none" rtlCol="0">
            <a:spAutoFit/>
          </a:bodyPr>
          <a:lstStyle/>
          <a:p>
            <a:pPr algn="l"/>
            <a:r>
              <a:rPr lang="ru-RU" sz="1600" dirty="0">
                <a:latin typeface="HSE Sans" panose="02000000000000000000" pitchFamily="2" charset="0"/>
              </a:rPr>
              <a:t>Русский язык</a:t>
            </a:r>
          </a:p>
        </p:txBody>
      </p:sp>
      <p:sp>
        <p:nvSpPr>
          <p:cNvPr id="4" name="TextBox 3">
            <a:extLst>
              <a:ext uri="{FF2B5EF4-FFF2-40B4-BE49-F238E27FC236}">
                <a16:creationId xmlns:a16="http://schemas.microsoft.com/office/drawing/2014/main" id="{FDCDCA8A-AEAF-85AD-797F-1BB85F240629}"/>
              </a:ext>
            </a:extLst>
          </p:cNvPr>
          <p:cNvSpPr txBox="1"/>
          <p:nvPr/>
        </p:nvSpPr>
        <p:spPr>
          <a:xfrm>
            <a:off x="7865971" y="4604710"/>
            <a:ext cx="1664110" cy="338554"/>
          </a:xfrm>
          <a:prstGeom prst="rect">
            <a:avLst/>
          </a:prstGeom>
          <a:noFill/>
        </p:spPr>
        <p:txBody>
          <a:bodyPr wrap="none" rtlCol="0">
            <a:spAutoFit/>
          </a:bodyPr>
          <a:lstStyle/>
          <a:p>
            <a:pPr algn="l"/>
            <a:r>
              <a:rPr lang="ru-RU" sz="1600" dirty="0">
                <a:latin typeface="HSE Sans" panose="02000000000000000000" pitchFamily="2" charset="0"/>
              </a:rPr>
              <a:t>Английский язык</a:t>
            </a:r>
          </a:p>
        </p:txBody>
      </p:sp>
    </p:spTree>
    <p:extLst>
      <p:ext uri="{BB962C8B-B14F-4D97-AF65-F5344CB8AC3E}">
        <p14:creationId xmlns:p14="http://schemas.microsoft.com/office/powerpoint/2010/main" val="174794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7C18E6D-A989-1311-C1BA-C8BA8910E7E5}"/>
              </a:ext>
            </a:extLst>
          </p:cNvPr>
          <p:cNvSpPr>
            <a:spLocks noGrp="1"/>
          </p:cNvSpPr>
          <p:nvPr>
            <p:ph type="body" sz="quarter" idx="13"/>
          </p:nvPr>
        </p:nvSpPr>
        <p:spPr/>
        <p:txBody>
          <a:bodyPr/>
          <a:lstStyle/>
          <a:p>
            <a:r>
              <a:rPr lang="ru-RU" dirty="0"/>
              <a:t>Лаборатория анализа семантики</a:t>
            </a:r>
          </a:p>
        </p:txBody>
      </p:sp>
      <p:sp>
        <p:nvSpPr>
          <p:cNvPr id="3" name="Текст 2">
            <a:extLst>
              <a:ext uri="{FF2B5EF4-FFF2-40B4-BE49-F238E27FC236}">
                <a16:creationId xmlns:a16="http://schemas.microsoft.com/office/drawing/2014/main" id="{6571EE42-F87C-84DE-E436-CFDA1CCB2A7D}"/>
              </a:ext>
            </a:extLst>
          </p:cNvPr>
          <p:cNvSpPr>
            <a:spLocks noGrp="1"/>
          </p:cNvSpPr>
          <p:nvPr>
            <p:ph type="body" sz="quarter" idx="14"/>
          </p:nvPr>
        </p:nvSpPr>
        <p:spPr/>
        <p:txBody>
          <a:bodyPr/>
          <a:lstStyle/>
          <a:p>
            <a:r>
              <a:rPr lang="ru-RU" dirty="0"/>
              <a:t>Язык как целое</a:t>
            </a:r>
            <a:endParaRPr lang="en-US" dirty="0"/>
          </a:p>
        </p:txBody>
      </p:sp>
      <p:sp>
        <p:nvSpPr>
          <p:cNvPr id="4" name="Заголовок 3">
            <a:extLst>
              <a:ext uri="{FF2B5EF4-FFF2-40B4-BE49-F238E27FC236}">
                <a16:creationId xmlns:a16="http://schemas.microsoft.com/office/drawing/2014/main" id="{36394E4C-808E-2C3B-605E-9B2E4AFEB610}"/>
              </a:ext>
            </a:extLst>
          </p:cNvPr>
          <p:cNvSpPr>
            <a:spLocks noGrp="1"/>
          </p:cNvSpPr>
          <p:nvPr>
            <p:ph type="title"/>
          </p:nvPr>
        </p:nvSpPr>
        <p:spPr/>
        <p:txBody>
          <a:bodyPr/>
          <a:lstStyle/>
          <a:p>
            <a:r>
              <a:rPr lang="ru-RU" dirty="0"/>
              <a:t>Топологический анализ</a:t>
            </a:r>
            <a:r>
              <a:rPr lang="en-US" dirty="0"/>
              <a:t> </a:t>
            </a:r>
            <a:r>
              <a:rPr lang="ru-RU" dirty="0"/>
              <a:t>данных</a:t>
            </a:r>
          </a:p>
        </p:txBody>
      </p:sp>
      <p:sp>
        <p:nvSpPr>
          <p:cNvPr id="5" name="Текст 4">
            <a:extLst>
              <a:ext uri="{FF2B5EF4-FFF2-40B4-BE49-F238E27FC236}">
                <a16:creationId xmlns:a16="http://schemas.microsoft.com/office/drawing/2014/main" id="{DE7ED8D6-2973-7B4A-5098-065E21DBA566}"/>
              </a:ext>
            </a:extLst>
          </p:cNvPr>
          <p:cNvSpPr>
            <a:spLocks noGrp="1"/>
          </p:cNvSpPr>
          <p:nvPr>
            <p:ph type="body" sz="quarter" idx="12"/>
          </p:nvPr>
        </p:nvSpPr>
        <p:spPr>
          <a:xfrm>
            <a:off x="585898" y="2379663"/>
            <a:ext cx="5419486" cy="3745092"/>
          </a:xfrm>
        </p:spPr>
        <p:txBody>
          <a:bodyPr numCol="1"/>
          <a:lstStyle/>
          <a:p>
            <a:r>
              <a:rPr lang="ru-RU" sz="2000" dirty="0"/>
              <a:t>Выделение топологической структуры семантического пространства</a:t>
            </a:r>
          </a:p>
          <a:p>
            <a:endParaRPr lang="ru-RU" sz="2000" dirty="0"/>
          </a:p>
          <a:p>
            <a:r>
              <a:rPr lang="ru-RU" sz="2000" dirty="0"/>
              <a:t>Поиск:</a:t>
            </a:r>
          </a:p>
          <a:p>
            <a:pPr marL="457200" indent="-457200">
              <a:buFont typeface="+mj-lt"/>
              <a:buAutoNum type="arabicPeriod"/>
            </a:pPr>
            <a:r>
              <a:rPr lang="ru-RU" sz="2000" dirty="0"/>
              <a:t>Области сгущения, содержащих много </a:t>
            </a:r>
            <a:r>
              <a:rPr lang="en-US" sz="2000" dirty="0"/>
              <a:t>n-</a:t>
            </a:r>
            <a:r>
              <a:rPr lang="ru-RU" sz="2000" dirty="0"/>
              <a:t>грамм </a:t>
            </a:r>
          </a:p>
          <a:p>
            <a:pPr marL="457200" indent="-457200">
              <a:buFont typeface="+mj-lt"/>
              <a:buAutoNum type="arabicPeriod"/>
            </a:pPr>
            <a:r>
              <a:rPr lang="ru-RU" sz="2000" dirty="0"/>
              <a:t>«Дырки» –  области, </a:t>
            </a:r>
            <a:r>
              <a:rPr lang="en-US" sz="2000" dirty="0"/>
              <a:t>n-</a:t>
            </a:r>
            <a:r>
              <a:rPr lang="ru-RU" sz="2000" dirty="0"/>
              <a:t>граммы откуда не употребляются или употребляются крайне редко. </a:t>
            </a:r>
          </a:p>
          <a:p>
            <a:endParaRPr lang="ru-RU" sz="2000" dirty="0"/>
          </a:p>
          <a:p>
            <a:endParaRPr lang="ru-RU" sz="2000" dirty="0"/>
          </a:p>
          <a:p>
            <a:endParaRPr lang="ru-RU" sz="2000" dirty="0"/>
          </a:p>
        </p:txBody>
      </p:sp>
      <p:sp>
        <p:nvSpPr>
          <p:cNvPr id="6" name="Текст 5">
            <a:extLst>
              <a:ext uri="{FF2B5EF4-FFF2-40B4-BE49-F238E27FC236}">
                <a16:creationId xmlns:a16="http://schemas.microsoft.com/office/drawing/2014/main" id="{BF8275F1-1DCB-C634-EE6E-46C635A73FDA}"/>
              </a:ext>
            </a:extLst>
          </p:cNvPr>
          <p:cNvSpPr>
            <a:spLocks noGrp="1"/>
          </p:cNvSpPr>
          <p:nvPr>
            <p:ph type="body" sz="quarter" idx="15"/>
          </p:nvPr>
        </p:nvSpPr>
        <p:spPr/>
        <p:txBody>
          <a:bodyPr/>
          <a:lstStyle/>
          <a:p>
            <a:r>
              <a:rPr lang="ru-RU" dirty="0"/>
              <a:t>Топологический анализ</a:t>
            </a:r>
            <a:r>
              <a:rPr lang="en-US" dirty="0"/>
              <a:t> </a:t>
            </a:r>
            <a:r>
              <a:rPr lang="ru-RU" dirty="0"/>
              <a:t>данных</a:t>
            </a:r>
          </a:p>
        </p:txBody>
      </p:sp>
      <p:pic>
        <p:nvPicPr>
          <p:cNvPr id="8" name="Picture 4" descr="TDA-tutorial/Tuto-GUDHI-persistence-diagrams.ipynb at master ·  GUDHI/TDA-tutorial · GitHub">
            <a:extLst>
              <a:ext uri="{FF2B5EF4-FFF2-40B4-BE49-F238E27FC236}">
                <a16:creationId xmlns:a16="http://schemas.microsoft.com/office/drawing/2014/main" id="{2F4089D9-9445-4EC8-A6E6-AC62D88DA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958" y="1566099"/>
            <a:ext cx="5539869" cy="447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818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F1F27-8AE4-420B-97B6-326160C620F9}"/>
              </a:ext>
            </a:extLst>
          </p:cNvPr>
          <p:cNvSpPr>
            <a:spLocks noGrp="1"/>
          </p:cNvSpPr>
          <p:nvPr>
            <p:ph type="title"/>
          </p:nvPr>
        </p:nvSpPr>
        <p:spPr/>
        <p:txBody>
          <a:bodyPr/>
          <a:lstStyle/>
          <a:p>
            <a:r>
              <a:rPr lang="ru-RU" dirty="0"/>
              <a:t>Выделение гомологии на участке векторного пространства</a:t>
            </a:r>
          </a:p>
        </p:txBody>
      </p:sp>
      <p:sp>
        <p:nvSpPr>
          <p:cNvPr id="6" name="Text Placeholder 5">
            <a:extLst>
              <a:ext uri="{FF2B5EF4-FFF2-40B4-BE49-F238E27FC236}">
                <a16:creationId xmlns:a16="http://schemas.microsoft.com/office/drawing/2014/main" id="{F6054E5D-DC28-4A00-A091-2D1839F8BAE1}"/>
              </a:ext>
            </a:extLst>
          </p:cNvPr>
          <p:cNvSpPr>
            <a:spLocks noGrp="1"/>
          </p:cNvSpPr>
          <p:nvPr>
            <p:ph type="body" sz="quarter" idx="15"/>
          </p:nvPr>
        </p:nvSpPr>
        <p:spPr/>
        <p:txBody>
          <a:bodyPr/>
          <a:lstStyle/>
          <a:p>
            <a:r>
              <a:rPr lang="ru-RU" dirty="0"/>
              <a:t>Топологический анализ</a:t>
            </a:r>
            <a:r>
              <a:rPr lang="en-US" dirty="0"/>
              <a:t> </a:t>
            </a:r>
            <a:r>
              <a:rPr lang="ru-RU" dirty="0"/>
              <a:t>данных</a:t>
            </a:r>
            <a:endParaRPr lang="ru-RU" dirty="0">
              <a:effectLst/>
            </a:endParaRPr>
          </a:p>
        </p:txBody>
      </p:sp>
      <p:grpSp>
        <p:nvGrpSpPr>
          <p:cNvPr id="10" name="Group 9">
            <a:extLst>
              <a:ext uri="{FF2B5EF4-FFF2-40B4-BE49-F238E27FC236}">
                <a16:creationId xmlns:a16="http://schemas.microsoft.com/office/drawing/2014/main" id="{5703DCC2-E215-47BD-93E9-12D54DDFF7B1}"/>
              </a:ext>
            </a:extLst>
          </p:cNvPr>
          <p:cNvGrpSpPr/>
          <p:nvPr/>
        </p:nvGrpSpPr>
        <p:grpSpPr>
          <a:xfrm>
            <a:off x="1095641" y="2034116"/>
            <a:ext cx="10038465" cy="3642983"/>
            <a:chOff x="534942" y="2127196"/>
            <a:chExt cx="8342358" cy="3041562"/>
          </a:xfrm>
        </p:grpSpPr>
        <p:pic>
          <p:nvPicPr>
            <p:cNvPr id="7" name="Picture 6" descr="C:\Users\CompAdmin\AppData\Local\Microsoft\Windows\INetCache\Content.MSO\EC4ED77A.tmp">
              <a:extLst>
                <a:ext uri="{FF2B5EF4-FFF2-40B4-BE49-F238E27FC236}">
                  <a16:creationId xmlns:a16="http://schemas.microsoft.com/office/drawing/2014/main" id="{229239B4-233D-4038-BE5B-C61E84872757}"/>
                </a:ext>
              </a:extLst>
            </p:cNvPr>
            <p:cNvPicPr/>
            <p:nvPr/>
          </p:nvPicPr>
          <p:blipFill rotWithShape="1">
            <a:blip r:embed="rId3">
              <a:extLst>
                <a:ext uri="{28A0092B-C50C-407E-A947-70E740481C1C}">
                  <a14:useLocalDpi xmlns:a14="http://schemas.microsoft.com/office/drawing/2010/main" val="0"/>
                </a:ext>
              </a:extLst>
            </a:blip>
            <a:srcRect l="8253" t="7396" r="3641" b="4662"/>
            <a:stretch/>
          </p:blipFill>
          <p:spPr bwMode="auto">
            <a:xfrm>
              <a:off x="534942" y="2127197"/>
              <a:ext cx="4164145" cy="3041561"/>
            </a:xfrm>
            <a:prstGeom prst="rect">
              <a:avLst/>
            </a:prstGeom>
            <a:noFill/>
            <a:ln>
              <a:noFill/>
            </a:ln>
            <a:extLst>
              <a:ext uri="{53640926-AAD7-44D8-BBD7-CCE9431645EC}">
                <a14:shadowObscured xmlns:a14="http://schemas.microsoft.com/office/drawing/2010/main"/>
              </a:ext>
            </a:extLst>
          </p:spPr>
        </p:pic>
        <p:pic>
          <p:nvPicPr>
            <p:cNvPr id="8" name="Picture 7" descr="C:\Users\CompAdmin\AppData\Local\Microsoft\Windows\INetCache\Content.MSO\6E457D98.tmp">
              <a:extLst>
                <a:ext uri="{FF2B5EF4-FFF2-40B4-BE49-F238E27FC236}">
                  <a16:creationId xmlns:a16="http://schemas.microsoft.com/office/drawing/2014/main" id="{87BF7B54-63E3-4D05-A97D-81BD5D903BE5}"/>
                </a:ext>
              </a:extLst>
            </p:cNvPr>
            <p:cNvPicPr/>
            <p:nvPr/>
          </p:nvPicPr>
          <p:blipFill rotWithShape="1">
            <a:blip r:embed="rId4">
              <a:extLst>
                <a:ext uri="{28A0092B-C50C-407E-A947-70E740481C1C}">
                  <a14:useLocalDpi xmlns:a14="http://schemas.microsoft.com/office/drawing/2010/main" val="0"/>
                </a:ext>
              </a:extLst>
            </a:blip>
            <a:srcRect l="4369" t="6912" r="4369" b="5306"/>
            <a:stretch/>
          </p:blipFill>
          <p:spPr bwMode="auto">
            <a:xfrm>
              <a:off x="4835754" y="2127196"/>
              <a:ext cx="4041546" cy="3041561"/>
            </a:xfrm>
            <a:prstGeom prst="rect">
              <a:avLst/>
            </a:prstGeom>
            <a:noFill/>
            <a:ln>
              <a:noFill/>
            </a:ln>
            <a:extLst>
              <a:ext uri="{53640926-AAD7-44D8-BBD7-CCE9431645EC}">
                <a14:shadowObscured xmlns:a14="http://schemas.microsoft.com/office/drawing/2010/main"/>
              </a:ext>
            </a:extLst>
          </p:spPr>
        </p:pic>
      </p:grpSp>
      <p:sp>
        <p:nvSpPr>
          <p:cNvPr id="5" name="TextBox 4">
            <a:extLst>
              <a:ext uri="{FF2B5EF4-FFF2-40B4-BE49-F238E27FC236}">
                <a16:creationId xmlns:a16="http://schemas.microsoft.com/office/drawing/2014/main" id="{29C424B7-7D72-40B7-90B4-F134195F0AE0}"/>
              </a:ext>
            </a:extLst>
          </p:cNvPr>
          <p:cNvSpPr txBox="1"/>
          <p:nvPr/>
        </p:nvSpPr>
        <p:spPr>
          <a:xfrm>
            <a:off x="919638" y="5846375"/>
            <a:ext cx="10390471" cy="338554"/>
          </a:xfrm>
          <a:prstGeom prst="rect">
            <a:avLst/>
          </a:prstGeom>
          <a:noFill/>
        </p:spPr>
        <p:txBody>
          <a:bodyPr wrap="square" rtlCol="0">
            <a:spAutoFit/>
          </a:bodyPr>
          <a:lstStyle/>
          <a:p>
            <a:pPr algn="ctr"/>
            <a:r>
              <a:rPr lang="ru-RU" sz="1600" dirty="0">
                <a:latin typeface="HSE Sans" panose="02000000000000000000" pitchFamily="2" charset="0"/>
              </a:rPr>
              <a:t>Гомологии в центре (слева) и на крае (справа) векторного пространства слов русского языка (+PCA).</a:t>
            </a:r>
          </a:p>
        </p:txBody>
      </p:sp>
      <p:sp>
        <p:nvSpPr>
          <p:cNvPr id="11" name="Текст 5">
            <a:extLst>
              <a:ext uri="{FF2B5EF4-FFF2-40B4-BE49-F238E27FC236}">
                <a16:creationId xmlns:a16="http://schemas.microsoft.com/office/drawing/2014/main" id="{E74A1EA7-2517-45F2-A68F-37322CFBFA09}"/>
              </a:ext>
            </a:extLst>
          </p:cNvPr>
          <p:cNvSpPr txBox="1">
            <a:spLocks/>
          </p:cNvSpPr>
          <p:nvPr/>
        </p:nvSpPr>
        <p:spPr>
          <a:xfrm>
            <a:off x="3459163" y="548720"/>
            <a:ext cx="2070100" cy="4081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p>
        </p:txBody>
      </p:sp>
      <p:sp>
        <p:nvSpPr>
          <p:cNvPr id="12" name="Текст 4">
            <a:extLst>
              <a:ext uri="{FF2B5EF4-FFF2-40B4-BE49-F238E27FC236}">
                <a16:creationId xmlns:a16="http://schemas.microsoft.com/office/drawing/2014/main" id="{71DE6ACA-C1CB-4F1C-84D3-E0DD77B8DC5A}"/>
              </a:ext>
            </a:extLst>
          </p:cNvPr>
          <p:cNvSpPr>
            <a:spLocks noGrp="1"/>
          </p:cNvSpPr>
          <p:nvPr>
            <p:ph type="body" sz="quarter" idx="13"/>
          </p:nvPr>
        </p:nvSpPr>
        <p:spPr>
          <a:xfrm>
            <a:off x="1143689" y="540904"/>
            <a:ext cx="1901825" cy="415925"/>
          </a:xfrm>
        </p:spPr>
        <p:txBody>
          <a:bodyPr/>
          <a:lstStyle/>
          <a:p>
            <a:r>
              <a:rPr lang="ru-RU" dirty="0"/>
              <a:t>Лаборатория анализа семантики</a:t>
            </a:r>
          </a:p>
        </p:txBody>
      </p:sp>
    </p:spTree>
    <p:extLst>
      <p:ext uri="{BB962C8B-B14F-4D97-AF65-F5344CB8AC3E}">
        <p14:creationId xmlns:p14="http://schemas.microsoft.com/office/powerpoint/2010/main" val="203500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01A901-FFEF-41D4-BF61-F2898F9DD554}"/>
              </a:ext>
            </a:extLst>
          </p:cNvPr>
          <p:cNvSpPr>
            <a:spLocks noGrp="1"/>
          </p:cNvSpPr>
          <p:nvPr>
            <p:ph type="title"/>
          </p:nvPr>
        </p:nvSpPr>
        <p:spPr/>
        <p:txBody>
          <a:bodyPr/>
          <a:lstStyle/>
          <a:p>
            <a:r>
              <a:rPr lang="ru-RU" dirty="0"/>
              <a:t>Выделение гомологий в векторном пространстве слов, биграмм и триграмм</a:t>
            </a:r>
          </a:p>
        </p:txBody>
      </p:sp>
      <p:sp>
        <p:nvSpPr>
          <p:cNvPr id="6" name="Text Placeholder 5">
            <a:extLst>
              <a:ext uri="{FF2B5EF4-FFF2-40B4-BE49-F238E27FC236}">
                <a16:creationId xmlns:a16="http://schemas.microsoft.com/office/drawing/2014/main" id="{A32B5775-1BE8-42D8-82C0-D49816DDCC2C}"/>
              </a:ext>
            </a:extLst>
          </p:cNvPr>
          <p:cNvSpPr>
            <a:spLocks noGrp="1"/>
          </p:cNvSpPr>
          <p:nvPr>
            <p:ph type="body" sz="quarter" idx="15"/>
          </p:nvPr>
        </p:nvSpPr>
        <p:spPr/>
        <p:txBody>
          <a:bodyPr/>
          <a:lstStyle/>
          <a:p>
            <a:r>
              <a:rPr lang="ru-RU" dirty="0"/>
              <a:t>Топологический анализ</a:t>
            </a:r>
            <a:r>
              <a:rPr lang="en-US" dirty="0"/>
              <a:t> </a:t>
            </a:r>
            <a:r>
              <a:rPr lang="ru-RU" dirty="0"/>
              <a:t>данных</a:t>
            </a:r>
            <a:endParaRPr lang="ru-RU" dirty="0">
              <a:effectLst/>
            </a:endParaRPr>
          </a:p>
        </p:txBody>
      </p:sp>
      <p:pic>
        <p:nvPicPr>
          <p:cNvPr id="8" name="Picture 7">
            <a:extLst>
              <a:ext uri="{FF2B5EF4-FFF2-40B4-BE49-F238E27FC236}">
                <a16:creationId xmlns:a16="http://schemas.microsoft.com/office/drawing/2014/main" id="{57867C2B-6A4C-40FF-90F0-8D1E6CB9F369}"/>
              </a:ext>
            </a:extLst>
          </p:cNvPr>
          <p:cNvPicPr>
            <a:picLocks noChangeAspect="1"/>
          </p:cNvPicPr>
          <p:nvPr/>
        </p:nvPicPr>
        <p:blipFill>
          <a:blip r:embed="rId2"/>
          <a:stretch>
            <a:fillRect/>
          </a:stretch>
        </p:blipFill>
        <p:spPr>
          <a:xfrm>
            <a:off x="6598442" y="2337403"/>
            <a:ext cx="4540251" cy="2796130"/>
          </a:xfrm>
          <a:prstGeom prst="rect">
            <a:avLst/>
          </a:prstGeom>
        </p:spPr>
      </p:pic>
      <p:sp>
        <p:nvSpPr>
          <p:cNvPr id="17" name="TextBox 16">
            <a:extLst>
              <a:ext uri="{FF2B5EF4-FFF2-40B4-BE49-F238E27FC236}">
                <a16:creationId xmlns:a16="http://schemas.microsoft.com/office/drawing/2014/main" id="{94D0E439-EBBC-40B8-8EEC-3570024CC0A2}"/>
              </a:ext>
            </a:extLst>
          </p:cNvPr>
          <p:cNvSpPr txBox="1"/>
          <p:nvPr/>
        </p:nvSpPr>
        <p:spPr>
          <a:xfrm>
            <a:off x="6095999" y="5186085"/>
            <a:ext cx="5545139" cy="1077218"/>
          </a:xfrm>
          <a:prstGeom prst="rect">
            <a:avLst/>
          </a:prstGeom>
          <a:noFill/>
        </p:spPr>
        <p:txBody>
          <a:bodyPr wrap="square" rtlCol="0">
            <a:spAutoFit/>
          </a:bodyPr>
          <a:lstStyle/>
          <a:p>
            <a:pPr algn="just"/>
            <a:r>
              <a:rPr lang="ru-RU" sz="1600" dirty="0">
                <a:latin typeface="HSE Sans" panose="02000000000000000000" pitchFamily="2" charset="0"/>
              </a:rPr>
              <a:t>Рис.: Распределение диаметров гомологий первого порядка в векторном пространстве слов русского языка. Красными линиями отмечены среднее и максимальное значения диаметров групп синонимов.</a:t>
            </a:r>
          </a:p>
        </p:txBody>
      </p:sp>
      <p:sp>
        <p:nvSpPr>
          <p:cNvPr id="18" name="TextBox 17">
            <a:extLst>
              <a:ext uri="{FF2B5EF4-FFF2-40B4-BE49-F238E27FC236}">
                <a16:creationId xmlns:a16="http://schemas.microsoft.com/office/drawing/2014/main" id="{960EABA8-4105-4287-8EA6-6CCD5E35B7DD}"/>
              </a:ext>
            </a:extLst>
          </p:cNvPr>
          <p:cNvSpPr txBox="1"/>
          <p:nvPr/>
        </p:nvSpPr>
        <p:spPr>
          <a:xfrm>
            <a:off x="585896" y="2554014"/>
            <a:ext cx="5510103" cy="830997"/>
          </a:xfrm>
          <a:prstGeom prst="rect">
            <a:avLst/>
          </a:prstGeom>
          <a:noFill/>
        </p:spPr>
        <p:txBody>
          <a:bodyPr wrap="square" rtlCol="0">
            <a:spAutoFit/>
          </a:bodyPr>
          <a:lstStyle/>
          <a:p>
            <a:pPr algn="l"/>
            <a:r>
              <a:rPr lang="ru-RU" sz="1600" dirty="0">
                <a:latin typeface="HSE Sans" panose="02000000000000000000" pitchFamily="2" charset="0"/>
              </a:rPr>
              <a:t>Фильтрация гомологий по:</a:t>
            </a:r>
          </a:p>
          <a:p>
            <a:pPr marL="285750" indent="-285750">
              <a:buFont typeface="Arial" panose="020B0604020202020204" pitchFamily="34" charset="0"/>
              <a:buChar char="•"/>
            </a:pPr>
            <a:r>
              <a:rPr lang="ru-RU" sz="1600" dirty="0">
                <a:latin typeface="HSE Sans" panose="02000000000000000000" pitchFamily="2" charset="0"/>
              </a:rPr>
              <a:t>Персистентности (0.99 квантиль)</a:t>
            </a:r>
          </a:p>
          <a:p>
            <a:pPr marL="285750" indent="-285750">
              <a:buFont typeface="Arial" panose="020B0604020202020204" pitchFamily="34" charset="0"/>
              <a:buChar char="•"/>
            </a:pPr>
            <a:r>
              <a:rPr lang="ru-RU" sz="1600" dirty="0">
                <a:latin typeface="HSE Sans" panose="02000000000000000000" pitchFamily="2" charset="0"/>
              </a:rPr>
              <a:t>Диаметру (больше диаметра групп синонимов)</a:t>
            </a:r>
          </a:p>
        </p:txBody>
      </p:sp>
      <p:sp>
        <p:nvSpPr>
          <p:cNvPr id="21" name="Текст 5">
            <a:extLst>
              <a:ext uri="{FF2B5EF4-FFF2-40B4-BE49-F238E27FC236}">
                <a16:creationId xmlns:a16="http://schemas.microsoft.com/office/drawing/2014/main" id="{B9E6CEAE-B6C7-4CF9-8451-A8F5D4464093}"/>
              </a:ext>
            </a:extLst>
          </p:cNvPr>
          <p:cNvSpPr txBox="1">
            <a:spLocks/>
          </p:cNvSpPr>
          <p:nvPr/>
        </p:nvSpPr>
        <p:spPr>
          <a:xfrm>
            <a:off x="3459163" y="548720"/>
            <a:ext cx="2070100" cy="4081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p>
        </p:txBody>
      </p:sp>
      <p:sp>
        <p:nvSpPr>
          <p:cNvPr id="22" name="Текст 4">
            <a:extLst>
              <a:ext uri="{FF2B5EF4-FFF2-40B4-BE49-F238E27FC236}">
                <a16:creationId xmlns:a16="http://schemas.microsoft.com/office/drawing/2014/main" id="{04B4AFD3-BE31-4C25-85A0-D0234EE04B75}"/>
              </a:ext>
            </a:extLst>
          </p:cNvPr>
          <p:cNvSpPr>
            <a:spLocks noGrp="1"/>
          </p:cNvSpPr>
          <p:nvPr>
            <p:ph type="body" sz="quarter" idx="13"/>
          </p:nvPr>
        </p:nvSpPr>
        <p:spPr>
          <a:xfrm>
            <a:off x="1143689" y="540904"/>
            <a:ext cx="1901825" cy="415925"/>
          </a:xfrm>
        </p:spPr>
        <p:txBody>
          <a:bodyPr/>
          <a:lstStyle/>
          <a:p>
            <a:r>
              <a:rPr lang="ru-RU" dirty="0"/>
              <a:t>Лаборатория анализа семантики</a:t>
            </a:r>
          </a:p>
        </p:txBody>
      </p:sp>
    </p:spTree>
    <p:extLst>
      <p:ext uri="{BB962C8B-B14F-4D97-AF65-F5344CB8AC3E}">
        <p14:creationId xmlns:p14="http://schemas.microsoft.com/office/powerpoint/2010/main" val="170706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6945C3-D181-481D-8BBD-6533714CA82D}"/>
              </a:ext>
            </a:extLst>
          </p:cNvPr>
          <p:cNvSpPr>
            <a:spLocks noGrp="1"/>
          </p:cNvSpPr>
          <p:nvPr>
            <p:ph type="title"/>
          </p:nvPr>
        </p:nvSpPr>
        <p:spPr/>
        <p:txBody>
          <a:bodyPr/>
          <a:lstStyle/>
          <a:p>
            <a:r>
              <a:rPr lang="ru-RU" dirty="0"/>
              <a:t>Выделение гомологий в векторном пространстве слов, биграмм и триграмм</a:t>
            </a:r>
          </a:p>
        </p:txBody>
      </p:sp>
      <p:sp>
        <p:nvSpPr>
          <p:cNvPr id="6" name="Text Placeholder 5">
            <a:extLst>
              <a:ext uri="{FF2B5EF4-FFF2-40B4-BE49-F238E27FC236}">
                <a16:creationId xmlns:a16="http://schemas.microsoft.com/office/drawing/2014/main" id="{4BD3C614-71F7-4C33-8137-FF5BE3E88A8E}"/>
              </a:ext>
            </a:extLst>
          </p:cNvPr>
          <p:cNvSpPr>
            <a:spLocks noGrp="1"/>
          </p:cNvSpPr>
          <p:nvPr>
            <p:ph type="body" sz="quarter" idx="15"/>
          </p:nvPr>
        </p:nvSpPr>
        <p:spPr/>
        <p:txBody>
          <a:bodyPr/>
          <a:lstStyle/>
          <a:p>
            <a:r>
              <a:rPr lang="ru-RU" dirty="0"/>
              <a:t>Топологический анализ</a:t>
            </a:r>
            <a:r>
              <a:rPr lang="en-US" dirty="0"/>
              <a:t> </a:t>
            </a:r>
            <a:r>
              <a:rPr lang="ru-RU" dirty="0"/>
              <a:t>данных</a:t>
            </a:r>
            <a:endParaRPr lang="ru-RU" dirty="0">
              <a:effectLst/>
            </a:endParaRPr>
          </a:p>
        </p:txBody>
      </p:sp>
      <p:graphicFrame>
        <p:nvGraphicFramePr>
          <p:cNvPr id="7" name="Table 19">
            <a:extLst>
              <a:ext uri="{FF2B5EF4-FFF2-40B4-BE49-F238E27FC236}">
                <a16:creationId xmlns:a16="http://schemas.microsoft.com/office/drawing/2014/main" id="{3D9714F2-DD3D-4875-8663-4FB17BF30178}"/>
              </a:ext>
            </a:extLst>
          </p:cNvPr>
          <p:cNvGraphicFramePr>
            <a:graphicFrameLocks noGrp="1"/>
          </p:cNvGraphicFramePr>
          <p:nvPr>
            <p:extLst>
              <p:ext uri="{D42A27DB-BD31-4B8C-83A1-F6EECF244321}">
                <p14:modId xmlns:p14="http://schemas.microsoft.com/office/powerpoint/2010/main" val="3477663843"/>
              </p:ext>
            </p:extLst>
          </p:nvPr>
        </p:nvGraphicFramePr>
        <p:xfrm>
          <a:off x="704305" y="3206287"/>
          <a:ext cx="5374124" cy="1112520"/>
        </p:xfrm>
        <a:graphic>
          <a:graphicData uri="http://schemas.openxmlformats.org/drawingml/2006/table">
            <a:tbl>
              <a:tblPr firstRow="1" bandRow="1">
                <a:tableStyleId>{073A0DAA-6AF3-43AB-8588-CEC1D06C72B9}</a:tableStyleId>
              </a:tblPr>
              <a:tblGrid>
                <a:gridCol w="1343531">
                  <a:extLst>
                    <a:ext uri="{9D8B030D-6E8A-4147-A177-3AD203B41FA5}">
                      <a16:colId xmlns:a16="http://schemas.microsoft.com/office/drawing/2014/main" val="3474734007"/>
                    </a:ext>
                  </a:extLst>
                </a:gridCol>
                <a:gridCol w="1343531">
                  <a:extLst>
                    <a:ext uri="{9D8B030D-6E8A-4147-A177-3AD203B41FA5}">
                      <a16:colId xmlns:a16="http://schemas.microsoft.com/office/drawing/2014/main" val="2462408891"/>
                    </a:ext>
                  </a:extLst>
                </a:gridCol>
                <a:gridCol w="1343531">
                  <a:extLst>
                    <a:ext uri="{9D8B030D-6E8A-4147-A177-3AD203B41FA5}">
                      <a16:colId xmlns:a16="http://schemas.microsoft.com/office/drawing/2014/main" val="2302847947"/>
                    </a:ext>
                  </a:extLst>
                </a:gridCol>
                <a:gridCol w="1343531">
                  <a:extLst>
                    <a:ext uri="{9D8B030D-6E8A-4147-A177-3AD203B41FA5}">
                      <a16:colId xmlns:a16="http://schemas.microsoft.com/office/drawing/2014/main" val="2269058433"/>
                    </a:ext>
                  </a:extLst>
                </a:gridCol>
              </a:tblGrid>
              <a:tr h="370840">
                <a:tc>
                  <a:txBody>
                    <a:bodyPr/>
                    <a:lstStyle/>
                    <a:p>
                      <a:endParaRPr lang="ru-RU" dirty="0"/>
                    </a:p>
                  </a:txBody>
                  <a:tcPr/>
                </a:tc>
                <a:tc>
                  <a:txBody>
                    <a:bodyPr/>
                    <a:lstStyle/>
                    <a:p>
                      <a:r>
                        <a:rPr lang="ru-RU" dirty="0"/>
                        <a:t>Слова</a:t>
                      </a:r>
                    </a:p>
                  </a:txBody>
                  <a:tcPr/>
                </a:tc>
                <a:tc>
                  <a:txBody>
                    <a:bodyPr/>
                    <a:lstStyle/>
                    <a:p>
                      <a:r>
                        <a:rPr lang="ru-RU" dirty="0"/>
                        <a:t>Биграммы</a:t>
                      </a:r>
                    </a:p>
                  </a:txBody>
                  <a:tcPr/>
                </a:tc>
                <a:tc>
                  <a:txBody>
                    <a:bodyPr/>
                    <a:lstStyle/>
                    <a:p>
                      <a:r>
                        <a:rPr lang="ru-RU" dirty="0"/>
                        <a:t>Триграммы</a:t>
                      </a:r>
                    </a:p>
                  </a:txBody>
                  <a:tcPr/>
                </a:tc>
                <a:extLst>
                  <a:ext uri="{0D108BD9-81ED-4DB2-BD59-A6C34878D82A}">
                    <a16:rowId xmlns:a16="http://schemas.microsoft.com/office/drawing/2014/main" val="1708833296"/>
                  </a:ext>
                </a:extLst>
              </a:tr>
              <a:tr h="370840">
                <a:tc>
                  <a:txBody>
                    <a:bodyPr/>
                    <a:lstStyle/>
                    <a:p>
                      <a:r>
                        <a:rPr lang="ru-RU" dirty="0"/>
                        <a:t>Русский</a:t>
                      </a:r>
                    </a:p>
                  </a:txBody>
                  <a:tcPr/>
                </a:tc>
                <a:tc>
                  <a:txBody>
                    <a:bodyPr/>
                    <a:lstStyle/>
                    <a:p>
                      <a:r>
                        <a:rPr lang="ru-RU" dirty="0"/>
                        <a:t>7</a:t>
                      </a:r>
                    </a:p>
                  </a:txBody>
                  <a:tcPr/>
                </a:tc>
                <a:tc>
                  <a:txBody>
                    <a:bodyPr/>
                    <a:lstStyle/>
                    <a:p>
                      <a:r>
                        <a:rPr lang="ru-RU" dirty="0"/>
                        <a:t>12</a:t>
                      </a:r>
                    </a:p>
                  </a:txBody>
                  <a:tcPr/>
                </a:tc>
                <a:tc>
                  <a:txBody>
                    <a:bodyPr/>
                    <a:lstStyle/>
                    <a:p>
                      <a:r>
                        <a:rPr lang="ru-RU" dirty="0"/>
                        <a:t>12</a:t>
                      </a:r>
                    </a:p>
                  </a:txBody>
                  <a:tcPr/>
                </a:tc>
                <a:extLst>
                  <a:ext uri="{0D108BD9-81ED-4DB2-BD59-A6C34878D82A}">
                    <a16:rowId xmlns:a16="http://schemas.microsoft.com/office/drawing/2014/main" val="421408757"/>
                  </a:ext>
                </a:extLst>
              </a:tr>
              <a:tr h="370840">
                <a:tc>
                  <a:txBody>
                    <a:bodyPr/>
                    <a:lstStyle/>
                    <a:p>
                      <a:r>
                        <a:rPr lang="ru-RU" dirty="0"/>
                        <a:t>Английский</a:t>
                      </a:r>
                    </a:p>
                  </a:txBody>
                  <a:tcPr/>
                </a:tc>
                <a:tc>
                  <a:txBody>
                    <a:bodyPr/>
                    <a:lstStyle/>
                    <a:p>
                      <a:r>
                        <a:rPr lang="ru-RU" dirty="0"/>
                        <a:t>4</a:t>
                      </a:r>
                    </a:p>
                  </a:txBody>
                  <a:tcPr/>
                </a:tc>
                <a:tc>
                  <a:txBody>
                    <a:bodyPr/>
                    <a:lstStyle/>
                    <a:p>
                      <a:r>
                        <a:rPr lang="ru-RU" dirty="0"/>
                        <a:t>5</a:t>
                      </a:r>
                    </a:p>
                  </a:txBody>
                  <a:tcPr/>
                </a:tc>
                <a:tc>
                  <a:txBody>
                    <a:bodyPr/>
                    <a:lstStyle/>
                    <a:p>
                      <a:r>
                        <a:rPr lang="ru-RU" dirty="0"/>
                        <a:t>7</a:t>
                      </a:r>
                    </a:p>
                  </a:txBody>
                  <a:tcPr/>
                </a:tc>
                <a:extLst>
                  <a:ext uri="{0D108BD9-81ED-4DB2-BD59-A6C34878D82A}">
                    <a16:rowId xmlns:a16="http://schemas.microsoft.com/office/drawing/2014/main" val="871719866"/>
                  </a:ext>
                </a:extLst>
              </a:tr>
            </a:tbl>
          </a:graphicData>
        </a:graphic>
      </p:graphicFrame>
      <p:sp>
        <p:nvSpPr>
          <p:cNvPr id="9" name="TextBox 8">
            <a:extLst>
              <a:ext uri="{FF2B5EF4-FFF2-40B4-BE49-F238E27FC236}">
                <a16:creationId xmlns:a16="http://schemas.microsoft.com/office/drawing/2014/main" id="{1AEBEB9C-2406-46EE-82E2-FC0DB73662C0}"/>
              </a:ext>
            </a:extLst>
          </p:cNvPr>
          <p:cNvSpPr txBox="1"/>
          <p:nvPr/>
        </p:nvSpPr>
        <p:spPr>
          <a:xfrm>
            <a:off x="6791115" y="2056650"/>
            <a:ext cx="4947330" cy="4524315"/>
          </a:xfrm>
          <a:prstGeom prst="rect">
            <a:avLst/>
          </a:prstGeom>
          <a:noFill/>
        </p:spPr>
        <p:txBody>
          <a:bodyPr wrap="square" rtlCol="0">
            <a:spAutoFit/>
          </a:bodyPr>
          <a:lstStyle/>
          <a:p>
            <a:pPr algn="just"/>
            <a:r>
              <a:rPr lang="ru-RU" sz="1600" i="1" dirty="0"/>
              <a:t>смешливый, черноглазый, чернобровый, молодица, баять, вишь, сякой, срамить, бранить, сердиться, конфузиться, сконфузить, смущенный, растерянный, озадаченный, ошарашивать, оторопеть, озадаченно, многозначительно, благожелательно, доброжелательно, дружелюбный, приветливый, добродушный, простоватый, разбитной, бойкий</a:t>
            </a:r>
          </a:p>
          <a:p>
            <a:pPr algn="just"/>
            <a:endParaRPr lang="ru-RU" sz="1600" i="1" dirty="0">
              <a:latin typeface="HSE Sans" panose="02000000000000000000"/>
            </a:endParaRPr>
          </a:p>
          <a:p>
            <a:pPr algn="just"/>
            <a:r>
              <a:rPr lang="ru-RU" sz="1600" i="1" dirty="0">
                <a:latin typeface="HSE Sans" panose="02000000000000000000"/>
              </a:rPr>
              <a:t>ладиться княжество, петровский империя, китайский государство, немецкий власть, латвийский власть, говорить могущество, столько могущество, столько теплота, сколько любовь, ревнивость любовь, выглядеть любовь, выглядеть жизнь, выглядеть либо, озорница либо, эмоциональный либо, эмоциональный будущее, руководимый будущее, многий будущее, многий предок, всеведущий потомок</a:t>
            </a:r>
            <a:endParaRPr lang="en-US" sz="1600" i="1" dirty="0">
              <a:latin typeface="HSE Sans" panose="02000000000000000000"/>
            </a:endParaRPr>
          </a:p>
        </p:txBody>
      </p:sp>
      <p:sp>
        <p:nvSpPr>
          <p:cNvPr id="11" name="TextBox 10">
            <a:extLst>
              <a:ext uri="{FF2B5EF4-FFF2-40B4-BE49-F238E27FC236}">
                <a16:creationId xmlns:a16="http://schemas.microsoft.com/office/drawing/2014/main" id="{C5882560-4928-4787-8FF1-FB0F2668455A}"/>
              </a:ext>
            </a:extLst>
          </p:cNvPr>
          <p:cNvSpPr txBox="1"/>
          <p:nvPr/>
        </p:nvSpPr>
        <p:spPr>
          <a:xfrm>
            <a:off x="704305" y="4560378"/>
            <a:ext cx="5223529" cy="338554"/>
          </a:xfrm>
          <a:prstGeom prst="rect">
            <a:avLst/>
          </a:prstGeom>
          <a:noFill/>
        </p:spPr>
        <p:txBody>
          <a:bodyPr wrap="square" rtlCol="0">
            <a:spAutoFit/>
          </a:bodyPr>
          <a:lstStyle/>
          <a:p>
            <a:pPr algn="just"/>
            <a:r>
              <a:rPr lang="ru-RU" sz="1600" dirty="0">
                <a:latin typeface="HSE Sans" panose="02000000000000000000" pitchFamily="2" charset="0"/>
              </a:rPr>
              <a:t>Число отобранных гомологий первого порядка</a:t>
            </a:r>
          </a:p>
        </p:txBody>
      </p:sp>
      <p:sp>
        <p:nvSpPr>
          <p:cNvPr id="12" name="Текст 5">
            <a:extLst>
              <a:ext uri="{FF2B5EF4-FFF2-40B4-BE49-F238E27FC236}">
                <a16:creationId xmlns:a16="http://schemas.microsoft.com/office/drawing/2014/main" id="{9F51D3F5-9B39-4A0F-A93C-0E8F63623BD1}"/>
              </a:ext>
            </a:extLst>
          </p:cNvPr>
          <p:cNvSpPr txBox="1">
            <a:spLocks/>
          </p:cNvSpPr>
          <p:nvPr/>
        </p:nvSpPr>
        <p:spPr>
          <a:xfrm>
            <a:off x="3459163" y="548720"/>
            <a:ext cx="2070100" cy="4081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p>
        </p:txBody>
      </p:sp>
      <p:sp>
        <p:nvSpPr>
          <p:cNvPr id="13" name="Текст 4">
            <a:extLst>
              <a:ext uri="{FF2B5EF4-FFF2-40B4-BE49-F238E27FC236}">
                <a16:creationId xmlns:a16="http://schemas.microsoft.com/office/drawing/2014/main" id="{48205F9F-4338-479C-9F01-B1E76B80DF31}"/>
              </a:ext>
            </a:extLst>
          </p:cNvPr>
          <p:cNvSpPr>
            <a:spLocks noGrp="1"/>
          </p:cNvSpPr>
          <p:nvPr>
            <p:ph type="body" sz="quarter" idx="13"/>
          </p:nvPr>
        </p:nvSpPr>
        <p:spPr>
          <a:xfrm>
            <a:off x="1143689" y="540904"/>
            <a:ext cx="1901825" cy="415925"/>
          </a:xfrm>
        </p:spPr>
        <p:txBody>
          <a:bodyPr/>
          <a:lstStyle/>
          <a:p>
            <a:r>
              <a:rPr lang="ru-RU" dirty="0"/>
              <a:t>Лаборатория анализа семантики</a:t>
            </a:r>
          </a:p>
        </p:txBody>
      </p:sp>
    </p:spTree>
    <p:extLst>
      <p:ext uri="{BB962C8B-B14F-4D97-AF65-F5344CB8AC3E}">
        <p14:creationId xmlns:p14="http://schemas.microsoft.com/office/powerpoint/2010/main" val="329951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15AB38A8-CDA4-1F23-6D51-3AFBA3FDDC1C}"/>
              </a:ext>
            </a:extLst>
          </p:cNvPr>
          <p:cNvSpPr>
            <a:spLocks noGrp="1"/>
          </p:cNvSpPr>
          <p:nvPr>
            <p:ph type="body" sz="quarter" idx="13"/>
          </p:nvPr>
        </p:nvSpPr>
        <p:spPr/>
        <p:txBody>
          <a:bodyPr/>
          <a:lstStyle/>
          <a:p>
            <a:r>
              <a:rPr lang="ru-RU" dirty="0"/>
              <a:t>Лаборатория анализа семантики</a:t>
            </a:r>
          </a:p>
        </p:txBody>
      </p:sp>
      <p:sp>
        <p:nvSpPr>
          <p:cNvPr id="3" name="Текст 2">
            <a:extLst>
              <a:ext uri="{FF2B5EF4-FFF2-40B4-BE49-F238E27FC236}">
                <a16:creationId xmlns:a16="http://schemas.microsoft.com/office/drawing/2014/main" id="{97F585E0-647B-CAAA-068E-ED0514289C75}"/>
              </a:ext>
            </a:extLst>
          </p:cNvPr>
          <p:cNvSpPr>
            <a:spLocks noGrp="1"/>
          </p:cNvSpPr>
          <p:nvPr>
            <p:ph type="body" sz="quarter" idx="14"/>
          </p:nvPr>
        </p:nvSpPr>
        <p:spPr/>
        <p:txBody>
          <a:bodyPr/>
          <a:lstStyle/>
          <a:p>
            <a:r>
              <a:rPr lang="ru-RU" dirty="0"/>
              <a:t>Язык как целое</a:t>
            </a:r>
            <a:endParaRPr lang="en-US" dirty="0"/>
          </a:p>
        </p:txBody>
      </p:sp>
      <p:sp>
        <p:nvSpPr>
          <p:cNvPr id="4" name="Заголовок 3">
            <a:extLst>
              <a:ext uri="{FF2B5EF4-FFF2-40B4-BE49-F238E27FC236}">
                <a16:creationId xmlns:a16="http://schemas.microsoft.com/office/drawing/2014/main" id="{BED19969-9B55-E980-BFF6-9D0B8A8BB8A5}"/>
              </a:ext>
            </a:extLst>
          </p:cNvPr>
          <p:cNvSpPr>
            <a:spLocks noGrp="1"/>
          </p:cNvSpPr>
          <p:nvPr>
            <p:ph type="title"/>
          </p:nvPr>
        </p:nvSpPr>
        <p:spPr/>
        <p:txBody>
          <a:bodyPr/>
          <a:lstStyle/>
          <a:p>
            <a:r>
              <a:rPr lang="ru-RU" dirty="0"/>
              <a:t>Временные ряды</a:t>
            </a:r>
          </a:p>
        </p:txBody>
      </p:sp>
      <p:sp>
        <p:nvSpPr>
          <p:cNvPr id="5" name="Текст 4">
            <a:extLst>
              <a:ext uri="{FF2B5EF4-FFF2-40B4-BE49-F238E27FC236}">
                <a16:creationId xmlns:a16="http://schemas.microsoft.com/office/drawing/2014/main" id="{7833A3C5-EC49-D2BA-60F6-8292814D1675}"/>
              </a:ext>
            </a:extLst>
          </p:cNvPr>
          <p:cNvSpPr>
            <a:spLocks noGrp="1"/>
          </p:cNvSpPr>
          <p:nvPr>
            <p:ph type="body" sz="quarter" idx="12"/>
          </p:nvPr>
        </p:nvSpPr>
        <p:spPr/>
        <p:txBody>
          <a:bodyPr numCol="1"/>
          <a:lstStyle/>
          <a:p>
            <a:r>
              <a:rPr lang="ru-RU" sz="2000" dirty="0"/>
              <a:t>Текст как многомерный хаотический </a:t>
            </a:r>
            <a:r>
              <a:rPr lang="ru-RU" sz="2000" b="1" dirty="0"/>
              <a:t>временной ряд</a:t>
            </a:r>
          </a:p>
          <a:p>
            <a:endParaRPr lang="ru-RU" sz="2000" dirty="0"/>
          </a:p>
          <a:p>
            <a:r>
              <a:rPr lang="ru-RU" sz="2000" dirty="0"/>
              <a:t>Характеристики:</a:t>
            </a:r>
          </a:p>
          <a:p>
            <a:pPr marL="342900" indent="-342900">
              <a:buFont typeface="Arial" panose="020B0604020202020204" pitchFamily="34" charset="0"/>
              <a:buChar char="•"/>
            </a:pPr>
            <a:r>
              <a:rPr lang="ru-RU" sz="2000" dirty="0"/>
              <a:t>Энтропия-сложность</a:t>
            </a:r>
          </a:p>
          <a:p>
            <a:pPr marL="342900" indent="-342900">
              <a:buFont typeface="Arial" panose="020B0604020202020204" pitchFamily="34" charset="0"/>
              <a:buChar char="•"/>
            </a:pPr>
            <a:r>
              <a:rPr lang="ru-RU" sz="2000" dirty="0"/>
              <a:t>Размерности странных аттракторов</a:t>
            </a:r>
          </a:p>
          <a:p>
            <a:endParaRPr lang="ru-RU" dirty="0"/>
          </a:p>
        </p:txBody>
      </p:sp>
      <p:sp>
        <p:nvSpPr>
          <p:cNvPr id="6" name="Текст 5">
            <a:extLst>
              <a:ext uri="{FF2B5EF4-FFF2-40B4-BE49-F238E27FC236}">
                <a16:creationId xmlns:a16="http://schemas.microsoft.com/office/drawing/2014/main" id="{D38F7381-5DE1-A81E-FA7A-6C78BDBC66BD}"/>
              </a:ext>
            </a:extLst>
          </p:cNvPr>
          <p:cNvSpPr>
            <a:spLocks noGrp="1"/>
          </p:cNvSpPr>
          <p:nvPr>
            <p:ph type="body" sz="quarter" idx="15"/>
          </p:nvPr>
        </p:nvSpPr>
        <p:spPr/>
        <p:txBody>
          <a:bodyPr/>
          <a:lstStyle/>
          <a:p>
            <a:r>
              <a:rPr lang="ru-RU" dirty="0"/>
              <a:t>Временные ряды</a:t>
            </a:r>
          </a:p>
        </p:txBody>
      </p:sp>
      <p:pic>
        <p:nvPicPr>
          <p:cNvPr id="7" name="Рисунок 6">
            <a:extLst>
              <a:ext uri="{FF2B5EF4-FFF2-40B4-BE49-F238E27FC236}">
                <a16:creationId xmlns:a16="http://schemas.microsoft.com/office/drawing/2014/main" id="{3D1880DA-95D7-B63A-36BB-0D3CEAB47F99}"/>
              </a:ext>
            </a:extLst>
          </p:cNvPr>
          <p:cNvPicPr>
            <a:picLocks noChangeAspect="1"/>
          </p:cNvPicPr>
          <p:nvPr/>
        </p:nvPicPr>
        <p:blipFill>
          <a:blip r:embed="rId2">
            <a:duotone>
              <a:schemeClr val="accent1">
                <a:shade val="45000"/>
                <a:satMod val="135000"/>
              </a:schemeClr>
              <a:prstClr val="white"/>
            </a:duotone>
          </a:blip>
          <a:stretch>
            <a:fillRect/>
          </a:stretch>
        </p:blipFill>
        <p:spPr>
          <a:xfrm>
            <a:off x="5733733" y="3014545"/>
            <a:ext cx="5848350" cy="3571875"/>
          </a:xfrm>
          <a:prstGeom prst="rect">
            <a:avLst/>
          </a:prstGeom>
        </p:spPr>
      </p:pic>
      <p:sp>
        <p:nvSpPr>
          <p:cNvPr id="8" name="TextBox 7">
            <a:extLst>
              <a:ext uri="{FF2B5EF4-FFF2-40B4-BE49-F238E27FC236}">
                <a16:creationId xmlns:a16="http://schemas.microsoft.com/office/drawing/2014/main" id="{D065E00C-F58D-5D12-EE52-2B2F63B35495}"/>
              </a:ext>
            </a:extLst>
          </p:cNvPr>
          <p:cNvSpPr txBox="1"/>
          <p:nvPr/>
        </p:nvSpPr>
        <p:spPr>
          <a:xfrm>
            <a:off x="1426381" y="5201425"/>
            <a:ext cx="3843973" cy="923330"/>
          </a:xfrm>
          <a:prstGeom prst="rect">
            <a:avLst/>
          </a:prstGeom>
          <a:noFill/>
        </p:spPr>
        <p:txBody>
          <a:bodyPr wrap="square" rtlCol="0">
            <a:spAutoFit/>
          </a:bodyPr>
          <a:lstStyle/>
          <a:p>
            <a:pPr algn="l"/>
            <a:r>
              <a:rPr lang="ru-RU" dirty="0">
                <a:latin typeface="HSE Sans" panose="02000000000000000000" pitchFamily="2" charset="0"/>
              </a:rPr>
              <a:t>Первая компонента временного ряда первых 200 слов романа «Война и мир» Л. Н. Толстого</a:t>
            </a:r>
          </a:p>
        </p:txBody>
      </p:sp>
    </p:spTree>
    <p:extLst>
      <p:ext uri="{BB962C8B-B14F-4D97-AF65-F5344CB8AC3E}">
        <p14:creationId xmlns:p14="http://schemas.microsoft.com/office/powerpoint/2010/main" val="208880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5" name="Google Shape;405;g22bb5571bf6_0_19"/>
          <p:cNvSpPr txBox="1">
            <a:spLocks noGrp="1"/>
          </p:cNvSpPr>
          <p:nvPr>
            <p:ph type="title"/>
          </p:nvPr>
        </p:nvSpPr>
        <p:spPr>
          <a:xfrm>
            <a:off x="585897" y="1447790"/>
            <a:ext cx="11058000" cy="777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400"/>
              <a:buNone/>
            </a:pPr>
            <a:r>
              <a:rPr lang="ru-RU" dirty="0">
                <a:latin typeface="HSE Sans" panose="02000000000000000000"/>
              </a:rPr>
              <a:t>Энтропия-сложность</a:t>
            </a:r>
            <a:endParaRPr dirty="0">
              <a:latin typeface="HSE Sans" panose="02000000000000000000"/>
            </a:endParaRPr>
          </a:p>
        </p:txBody>
      </p:sp>
      <p:pic>
        <p:nvPicPr>
          <p:cNvPr id="407" name="Google Shape;407;g22bb5571bf6_0_19"/>
          <p:cNvPicPr preferRelativeResize="0"/>
          <p:nvPr/>
        </p:nvPicPr>
        <p:blipFill rotWithShape="1">
          <a:blip r:embed="rId3">
            <a:alphaModFix/>
          </a:blip>
          <a:srcRect/>
          <a:stretch/>
        </p:blipFill>
        <p:spPr>
          <a:xfrm>
            <a:off x="3045408" y="2038425"/>
            <a:ext cx="5817366" cy="3362575"/>
          </a:xfrm>
          <a:prstGeom prst="rect">
            <a:avLst/>
          </a:prstGeom>
          <a:noFill/>
          <a:ln>
            <a:noFill/>
          </a:ln>
        </p:spPr>
      </p:pic>
      <p:sp>
        <p:nvSpPr>
          <p:cNvPr id="411" name="Google Shape;411;g22bb5571bf6_0_19"/>
          <p:cNvSpPr txBox="1">
            <a:spLocks noGrp="1"/>
          </p:cNvSpPr>
          <p:nvPr>
            <p:ph type="body" idx="3"/>
          </p:nvPr>
        </p:nvSpPr>
        <p:spPr>
          <a:xfrm>
            <a:off x="446400" y="5780325"/>
            <a:ext cx="11337000" cy="7770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1000"/>
              </a:spcBef>
              <a:spcAft>
                <a:spcPts val="0"/>
              </a:spcAft>
              <a:buClr>
                <a:srgbClr val="0E2D69"/>
              </a:buClr>
              <a:buSzPts val="1800"/>
              <a:buFont typeface="Arial"/>
              <a:buNone/>
            </a:pPr>
            <a:r>
              <a:rPr lang="en-US" i="1" dirty="0">
                <a:solidFill>
                  <a:schemeClr val="accent3"/>
                </a:solidFill>
                <a:latin typeface="HSE Sans" panose="02000000000000000000"/>
              </a:rPr>
              <a:t>From paper:</a:t>
            </a:r>
            <a:r>
              <a:rPr lang="ru-RU" i="1" dirty="0">
                <a:solidFill>
                  <a:schemeClr val="accent3"/>
                </a:solidFill>
              </a:rPr>
              <a:t> O. A. Rosso, H. A. Larrondo, M. T. Martin, A. Plastino and M. A. Fuentes, “Distinguishing noise from chaos,” Physical review letters, vol. 99, no. 15, 154102, 2007</a:t>
            </a:r>
            <a:endParaRPr i="1" dirty="0">
              <a:solidFill>
                <a:schemeClr val="accent3"/>
              </a:solidFill>
              <a:latin typeface="HSE Sans" panose="02000000000000000000"/>
            </a:endParaRPr>
          </a:p>
        </p:txBody>
      </p:sp>
      <p:sp>
        <p:nvSpPr>
          <p:cNvPr id="8" name="Text Placeholder 4">
            <a:extLst>
              <a:ext uri="{FF2B5EF4-FFF2-40B4-BE49-F238E27FC236}">
                <a16:creationId xmlns:a16="http://schemas.microsoft.com/office/drawing/2014/main" id="{C92A180F-9D05-47CD-A4FD-BA1D84D8BFB1}"/>
              </a:ext>
            </a:extLst>
          </p:cNvPr>
          <p:cNvSpPr txBox="1">
            <a:spLocks/>
          </p:cNvSpPr>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Лаборатория анализа семантики</a:t>
            </a:r>
          </a:p>
        </p:txBody>
      </p:sp>
      <p:sp>
        <p:nvSpPr>
          <p:cNvPr id="10" name="Text Placeholder 5">
            <a:extLst>
              <a:ext uri="{FF2B5EF4-FFF2-40B4-BE49-F238E27FC236}">
                <a16:creationId xmlns:a16="http://schemas.microsoft.com/office/drawing/2014/main" id="{0CD0623D-4DEF-4C56-AE8C-AD7221A38F6A}"/>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
        <p:nvSpPr>
          <p:cNvPr id="11" name="Text Placeholder 6">
            <a:extLst>
              <a:ext uri="{FF2B5EF4-FFF2-40B4-BE49-F238E27FC236}">
                <a16:creationId xmlns:a16="http://schemas.microsoft.com/office/drawing/2014/main" id="{554284C8-D0A3-4FA6-BBA8-36B34BB65F7A}"/>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Временные ряды</a:t>
            </a:r>
          </a:p>
        </p:txBody>
      </p:sp>
    </p:spTree>
    <p:extLst>
      <p:ext uri="{BB962C8B-B14F-4D97-AF65-F5344CB8AC3E}">
        <p14:creationId xmlns:p14="http://schemas.microsoft.com/office/powerpoint/2010/main" val="39271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09EFA-7B9F-3AA0-D7DD-D133E7DCE4C4}"/>
            </a:ext>
          </a:extLst>
        </p:cNvPr>
        <p:cNvGrpSpPr/>
        <p:nvPr/>
      </p:nvGrpSpPr>
      <p:grpSpPr>
        <a:xfrm>
          <a:off x="0" y="0"/>
          <a:ext cx="0" cy="0"/>
          <a:chOff x="0" y="0"/>
          <a:chExt cx="0" cy="0"/>
        </a:xfrm>
      </p:grpSpPr>
      <p:sp>
        <p:nvSpPr>
          <p:cNvPr id="30" name="Текст 29">
            <a:extLst>
              <a:ext uri="{FF2B5EF4-FFF2-40B4-BE49-F238E27FC236}">
                <a16:creationId xmlns:a16="http://schemas.microsoft.com/office/drawing/2014/main" id="{49DAB3BC-02C6-63E6-7DBC-B6AB687D9901}"/>
              </a:ext>
            </a:extLst>
          </p:cNvPr>
          <p:cNvSpPr>
            <a:spLocks noGrp="1"/>
          </p:cNvSpPr>
          <p:nvPr>
            <p:ph type="body" sz="quarter" idx="13"/>
          </p:nvPr>
        </p:nvSpPr>
        <p:spPr/>
        <p:txBody>
          <a:bodyPr/>
          <a:lstStyle/>
          <a:p>
            <a:r>
              <a:rPr lang="ru-RU" dirty="0"/>
              <a:t>Лаборатория анализа семантики</a:t>
            </a:r>
          </a:p>
        </p:txBody>
      </p:sp>
      <p:sp>
        <p:nvSpPr>
          <p:cNvPr id="31" name="Текст 30">
            <a:extLst>
              <a:ext uri="{FF2B5EF4-FFF2-40B4-BE49-F238E27FC236}">
                <a16:creationId xmlns:a16="http://schemas.microsoft.com/office/drawing/2014/main" id="{33185B89-B14F-0EC3-7E88-647D015A7627}"/>
              </a:ext>
            </a:extLst>
          </p:cNvPr>
          <p:cNvSpPr>
            <a:spLocks noGrp="1"/>
          </p:cNvSpPr>
          <p:nvPr>
            <p:ph type="body" sz="quarter" idx="14"/>
          </p:nvPr>
        </p:nvSpPr>
        <p:spPr/>
        <p:txBody>
          <a:bodyPr/>
          <a:lstStyle/>
          <a:p>
            <a:r>
              <a:rPr lang="ru-RU" dirty="0"/>
              <a:t>Язык как целое</a:t>
            </a:r>
          </a:p>
        </p:txBody>
      </p:sp>
      <p:sp>
        <p:nvSpPr>
          <p:cNvPr id="28" name="Заголовок 27">
            <a:extLst>
              <a:ext uri="{FF2B5EF4-FFF2-40B4-BE49-F238E27FC236}">
                <a16:creationId xmlns:a16="http://schemas.microsoft.com/office/drawing/2014/main" id="{FE1842C5-1987-E164-645D-E91E4A38950C}"/>
              </a:ext>
            </a:extLst>
          </p:cNvPr>
          <p:cNvSpPr>
            <a:spLocks noGrp="1"/>
          </p:cNvSpPr>
          <p:nvPr>
            <p:ph type="title"/>
          </p:nvPr>
        </p:nvSpPr>
        <p:spPr/>
        <p:txBody>
          <a:bodyPr/>
          <a:lstStyle/>
          <a:p>
            <a:r>
              <a:rPr lang="ru-RU" dirty="0"/>
              <a:t>Энтропия-сложность</a:t>
            </a:r>
          </a:p>
        </p:txBody>
      </p:sp>
      <p:sp>
        <p:nvSpPr>
          <p:cNvPr id="32" name="Текст 31">
            <a:extLst>
              <a:ext uri="{FF2B5EF4-FFF2-40B4-BE49-F238E27FC236}">
                <a16:creationId xmlns:a16="http://schemas.microsoft.com/office/drawing/2014/main" id="{E4B9CE90-EBFA-F75D-27B4-86126202BF6B}"/>
              </a:ext>
            </a:extLst>
          </p:cNvPr>
          <p:cNvSpPr>
            <a:spLocks noGrp="1"/>
          </p:cNvSpPr>
          <p:nvPr>
            <p:ph type="body" sz="quarter" idx="15"/>
          </p:nvPr>
        </p:nvSpPr>
        <p:spPr/>
        <p:txBody>
          <a:bodyPr/>
          <a:lstStyle/>
          <a:p>
            <a:r>
              <a:rPr lang="ru-RU" dirty="0"/>
              <a:t>Временные ряды</a:t>
            </a:r>
          </a:p>
        </p:txBody>
      </p:sp>
      <p:sp>
        <p:nvSpPr>
          <p:cNvPr id="33" name="TextBox 32">
            <a:extLst>
              <a:ext uri="{FF2B5EF4-FFF2-40B4-BE49-F238E27FC236}">
                <a16:creationId xmlns:a16="http://schemas.microsoft.com/office/drawing/2014/main" id="{7FEFBB22-AE62-B71F-ACC4-5EB6F077B750}"/>
              </a:ext>
            </a:extLst>
          </p:cNvPr>
          <p:cNvSpPr txBox="1"/>
          <p:nvPr/>
        </p:nvSpPr>
        <p:spPr>
          <a:xfrm>
            <a:off x="7720139" y="5977430"/>
            <a:ext cx="1954766" cy="369332"/>
          </a:xfrm>
          <a:prstGeom prst="rect">
            <a:avLst/>
          </a:prstGeom>
          <a:noFill/>
        </p:spPr>
        <p:txBody>
          <a:bodyPr wrap="none" rtlCol="0">
            <a:spAutoFit/>
          </a:bodyPr>
          <a:lstStyle/>
          <a:p>
            <a:pPr algn="l"/>
            <a:r>
              <a:rPr lang="ru-RU" dirty="0">
                <a:latin typeface="HSE Sans" panose="02000000000000000000" pitchFamily="2" charset="0"/>
              </a:rPr>
              <a:t>Белорусский язык</a:t>
            </a:r>
          </a:p>
        </p:txBody>
      </p:sp>
      <p:pic>
        <p:nvPicPr>
          <p:cNvPr id="35" name="Рисунок 34">
            <a:extLst>
              <a:ext uri="{FF2B5EF4-FFF2-40B4-BE49-F238E27FC236}">
                <a16:creationId xmlns:a16="http://schemas.microsoft.com/office/drawing/2014/main" id="{82AAE1AC-1DCB-141E-5CB6-899956402447}"/>
              </a:ext>
            </a:extLst>
          </p:cNvPr>
          <p:cNvPicPr>
            <a:picLocks noChangeAspect="1"/>
          </p:cNvPicPr>
          <p:nvPr/>
        </p:nvPicPr>
        <p:blipFill rotWithShape="1">
          <a:blip r:embed="rId3"/>
          <a:srcRect t="6617"/>
          <a:stretch/>
        </p:blipFill>
        <p:spPr>
          <a:xfrm>
            <a:off x="1357349" y="2552131"/>
            <a:ext cx="4608252" cy="3298666"/>
          </a:xfrm>
          <a:prstGeom prst="rect">
            <a:avLst/>
          </a:prstGeom>
        </p:spPr>
      </p:pic>
      <p:sp>
        <p:nvSpPr>
          <p:cNvPr id="36" name="TextBox 35">
            <a:extLst>
              <a:ext uri="{FF2B5EF4-FFF2-40B4-BE49-F238E27FC236}">
                <a16:creationId xmlns:a16="http://schemas.microsoft.com/office/drawing/2014/main" id="{3373218B-B2D0-1B6C-EB8B-7C6D2B9B8E50}"/>
              </a:ext>
            </a:extLst>
          </p:cNvPr>
          <p:cNvSpPr txBox="1"/>
          <p:nvPr/>
        </p:nvSpPr>
        <p:spPr>
          <a:xfrm>
            <a:off x="2684092" y="5989489"/>
            <a:ext cx="1479379" cy="369332"/>
          </a:xfrm>
          <a:prstGeom prst="rect">
            <a:avLst/>
          </a:prstGeom>
          <a:noFill/>
        </p:spPr>
        <p:txBody>
          <a:bodyPr wrap="none" rtlCol="0">
            <a:spAutoFit/>
          </a:bodyPr>
          <a:lstStyle/>
          <a:p>
            <a:pPr algn="l"/>
            <a:r>
              <a:rPr lang="ru-RU" dirty="0">
                <a:latin typeface="HSE Sans" panose="02000000000000000000" pitchFamily="2" charset="0"/>
              </a:rPr>
              <a:t>Русский язык</a:t>
            </a:r>
          </a:p>
        </p:txBody>
      </p:sp>
      <p:pic>
        <p:nvPicPr>
          <p:cNvPr id="7" name="Рисунок 6">
            <a:extLst>
              <a:ext uri="{FF2B5EF4-FFF2-40B4-BE49-F238E27FC236}">
                <a16:creationId xmlns:a16="http://schemas.microsoft.com/office/drawing/2014/main" id="{4D2B9913-FE48-828D-59BF-2D87FA601330}"/>
              </a:ext>
            </a:extLst>
          </p:cNvPr>
          <p:cNvPicPr>
            <a:picLocks noChangeAspect="1"/>
          </p:cNvPicPr>
          <p:nvPr/>
        </p:nvPicPr>
        <p:blipFill>
          <a:blip r:embed="rId4"/>
          <a:stretch>
            <a:fillRect/>
          </a:stretch>
        </p:blipFill>
        <p:spPr>
          <a:xfrm>
            <a:off x="6442800" y="2474443"/>
            <a:ext cx="4509444" cy="3454042"/>
          </a:xfrm>
          <a:prstGeom prst="rect">
            <a:avLst/>
          </a:prstGeom>
        </p:spPr>
      </p:pic>
    </p:spTree>
    <p:extLst>
      <p:ext uri="{BB962C8B-B14F-4D97-AF65-F5344CB8AC3E}">
        <p14:creationId xmlns:p14="http://schemas.microsoft.com/office/powerpoint/2010/main" val="370859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Текст 29">
            <a:extLst>
              <a:ext uri="{FF2B5EF4-FFF2-40B4-BE49-F238E27FC236}">
                <a16:creationId xmlns:a16="http://schemas.microsoft.com/office/drawing/2014/main" id="{7591795E-0866-4689-5F0C-57691822FAA1}"/>
              </a:ext>
            </a:extLst>
          </p:cNvPr>
          <p:cNvSpPr>
            <a:spLocks noGrp="1"/>
          </p:cNvSpPr>
          <p:nvPr>
            <p:ph type="body" sz="quarter" idx="13"/>
          </p:nvPr>
        </p:nvSpPr>
        <p:spPr/>
        <p:txBody>
          <a:bodyPr/>
          <a:lstStyle/>
          <a:p>
            <a:r>
              <a:rPr lang="ru-RU" dirty="0"/>
              <a:t>Международная лаборатория интеллектуальных систем и структурного анализа</a:t>
            </a:r>
          </a:p>
          <a:p>
            <a:endParaRPr lang="ru-RU" dirty="0"/>
          </a:p>
          <a:p>
            <a:endParaRPr lang="ru-RU" dirty="0"/>
          </a:p>
          <a:p>
            <a:endParaRPr lang="ru-RU" dirty="0"/>
          </a:p>
          <a:p>
            <a:endParaRPr lang="ru-RU" dirty="0"/>
          </a:p>
          <a:p>
            <a:endParaRPr lang="ru-RU" dirty="0"/>
          </a:p>
        </p:txBody>
      </p:sp>
      <p:sp>
        <p:nvSpPr>
          <p:cNvPr id="31" name="Текст 30">
            <a:extLst>
              <a:ext uri="{FF2B5EF4-FFF2-40B4-BE49-F238E27FC236}">
                <a16:creationId xmlns:a16="http://schemas.microsoft.com/office/drawing/2014/main" id="{6F2A9853-3F0E-3C87-6E94-8B3ABCB10F5A}"/>
              </a:ext>
            </a:extLst>
          </p:cNvPr>
          <p:cNvSpPr>
            <a:spLocks noGrp="1"/>
          </p:cNvSpPr>
          <p:nvPr>
            <p:ph type="body" sz="quarter" idx="14"/>
          </p:nvPr>
        </p:nvSpPr>
        <p:spPr/>
        <p:txBody>
          <a:bodyPr/>
          <a:lstStyle/>
          <a:p>
            <a:r>
              <a:rPr lang="ru-RU" dirty="0"/>
              <a:t>Язык как целое</a:t>
            </a:r>
          </a:p>
        </p:txBody>
      </p:sp>
      <p:sp>
        <p:nvSpPr>
          <p:cNvPr id="28" name="Заголовок 27">
            <a:extLst>
              <a:ext uri="{FF2B5EF4-FFF2-40B4-BE49-F238E27FC236}">
                <a16:creationId xmlns:a16="http://schemas.microsoft.com/office/drawing/2014/main" id="{AC519754-6853-1AB5-BC5F-C81A824AC4E4}"/>
              </a:ext>
            </a:extLst>
          </p:cNvPr>
          <p:cNvSpPr>
            <a:spLocks noGrp="1"/>
          </p:cNvSpPr>
          <p:nvPr>
            <p:ph type="title"/>
          </p:nvPr>
        </p:nvSpPr>
        <p:spPr/>
        <p:txBody>
          <a:bodyPr/>
          <a:lstStyle/>
          <a:p>
            <a:r>
              <a:rPr lang="ru-RU" dirty="0"/>
              <a:t>Области хаоса</a:t>
            </a:r>
          </a:p>
        </p:txBody>
      </p:sp>
      <p:sp>
        <p:nvSpPr>
          <p:cNvPr id="32" name="Текст 31">
            <a:extLst>
              <a:ext uri="{FF2B5EF4-FFF2-40B4-BE49-F238E27FC236}">
                <a16:creationId xmlns:a16="http://schemas.microsoft.com/office/drawing/2014/main" id="{14BC110D-63A1-CEDA-DF24-91AF29856799}"/>
              </a:ext>
            </a:extLst>
          </p:cNvPr>
          <p:cNvSpPr>
            <a:spLocks noGrp="1"/>
          </p:cNvSpPr>
          <p:nvPr>
            <p:ph type="body" sz="quarter" idx="15"/>
          </p:nvPr>
        </p:nvSpPr>
        <p:spPr/>
        <p:txBody>
          <a:bodyPr/>
          <a:lstStyle/>
          <a:p>
            <a:r>
              <a:rPr lang="ru-RU" dirty="0"/>
              <a:t>Временные ряды</a:t>
            </a:r>
          </a:p>
        </p:txBody>
      </p:sp>
      <p:pic>
        <p:nvPicPr>
          <p:cNvPr id="20" name="Рисунок 19">
            <a:extLst>
              <a:ext uri="{FF2B5EF4-FFF2-40B4-BE49-F238E27FC236}">
                <a16:creationId xmlns:a16="http://schemas.microsoft.com/office/drawing/2014/main" id="{FACFEC8E-5EDC-4A50-5374-198AB316BCD6}"/>
              </a:ext>
            </a:extLst>
          </p:cNvPr>
          <p:cNvPicPr>
            <a:picLocks noChangeAspect="1"/>
          </p:cNvPicPr>
          <p:nvPr/>
        </p:nvPicPr>
        <p:blipFill>
          <a:blip r:embed="rId3"/>
          <a:stretch>
            <a:fillRect/>
          </a:stretch>
        </p:blipFill>
        <p:spPr>
          <a:xfrm>
            <a:off x="6469961" y="2318400"/>
            <a:ext cx="4709861" cy="3532396"/>
          </a:xfrm>
          <a:prstGeom prst="rect">
            <a:avLst/>
          </a:prstGeom>
        </p:spPr>
      </p:pic>
      <p:sp>
        <p:nvSpPr>
          <p:cNvPr id="33" name="TextBox 32">
            <a:extLst>
              <a:ext uri="{FF2B5EF4-FFF2-40B4-BE49-F238E27FC236}">
                <a16:creationId xmlns:a16="http://schemas.microsoft.com/office/drawing/2014/main" id="{4E41C0E1-2582-E68F-B899-3D9AB1A48E2B}"/>
              </a:ext>
            </a:extLst>
          </p:cNvPr>
          <p:cNvSpPr txBox="1"/>
          <p:nvPr/>
        </p:nvSpPr>
        <p:spPr>
          <a:xfrm>
            <a:off x="7720139" y="5977430"/>
            <a:ext cx="1954766" cy="369332"/>
          </a:xfrm>
          <a:prstGeom prst="rect">
            <a:avLst/>
          </a:prstGeom>
          <a:noFill/>
        </p:spPr>
        <p:txBody>
          <a:bodyPr wrap="none" rtlCol="0">
            <a:spAutoFit/>
          </a:bodyPr>
          <a:lstStyle/>
          <a:p>
            <a:pPr algn="l"/>
            <a:r>
              <a:rPr lang="ru-RU" dirty="0">
                <a:latin typeface="HSE Sans" panose="02000000000000000000" pitchFamily="2" charset="0"/>
              </a:rPr>
              <a:t>Белорусский язык</a:t>
            </a:r>
          </a:p>
        </p:txBody>
      </p:sp>
      <p:pic>
        <p:nvPicPr>
          <p:cNvPr id="35" name="Рисунок 34">
            <a:extLst>
              <a:ext uri="{FF2B5EF4-FFF2-40B4-BE49-F238E27FC236}">
                <a16:creationId xmlns:a16="http://schemas.microsoft.com/office/drawing/2014/main" id="{0D6FAE61-9789-29C2-6A5B-D46F47DD3CD6}"/>
              </a:ext>
            </a:extLst>
          </p:cNvPr>
          <p:cNvPicPr>
            <a:picLocks noChangeAspect="1"/>
          </p:cNvPicPr>
          <p:nvPr/>
        </p:nvPicPr>
        <p:blipFill>
          <a:blip r:embed="rId4"/>
          <a:stretch>
            <a:fillRect/>
          </a:stretch>
        </p:blipFill>
        <p:spPr>
          <a:xfrm>
            <a:off x="1012178" y="2318401"/>
            <a:ext cx="5298594" cy="3532396"/>
          </a:xfrm>
          <a:prstGeom prst="rect">
            <a:avLst/>
          </a:prstGeom>
        </p:spPr>
      </p:pic>
      <p:sp>
        <p:nvSpPr>
          <p:cNvPr id="36" name="TextBox 35">
            <a:extLst>
              <a:ext uri="{FF2B5EF4-FFF2-40B4-BE49-F238E27FC236}">
                <a16:creationId xmlns:a16="http://schemas.microsoft.com/office/drawing/2014/main" id="{FFCB37FB-9C90-D4CF-04FC-3D4EF983F760}"/>
              </a:ext>
            </a:extLst>
          </p:cNvPr>
          <p:cNvSpPr txBox="1"/>
          <p:nvPr/>
        </p:nvSpPr>
        <p:spPr>
          <a:xfrm>
            <a:off x="2684092" y="5989489"/>
            <a:ext cx="1479379" cy="369332"/>
          </a:xfrm>
          <a:prstGeom prst="rect">
            <a:avLst/>
          </a:prstGeom>
          <a:noFill/>
        </p:spPr>
        <p:txBody>
          <a:bodyPr wrap="none" rtlCol="0">
            <a:spAutoFit/>
          </a:bodyPr>
          <a:lstStyle/>
          <a:p>
            <a:pPr algn="l"/>
            <a:r>
              <a:rPr lang="ru-RU" dirty="0">
                <a:latin typeface="HSE Sans" panose="02000000000000000000" pitchFamily="2" charset="0"/>
              </a:rPr>
              <a:t>Русский язык</a:t>
            </a:r>
          </a:p>
        </p:txBody>
      </p:sp>
    </p:spTree>
    <p:extLst>
      <p:ext uri="{BB962C8B-B14F-4D97-AF65-F5344CB8AC3E}">
        <p14:creationId xmlns:p14="http://schemas.microsoft.com/office/powerpoint/2010/main" val="214681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535316-24B7-4BFD-8228-A636B9AC37D5}"/>
              </a:ext>
            </a:extLst>
          </p:cNvPr>
          <p:cNvSpPr>
            <a:spLocks noGrp="1"/>
          </p:cNvSpPr>
          <p:nvPr>
            <p:ph type="title"/>
          </p:nvPr>
        </p:nvSpPr>
        <p:spPr>
          <a:xfrm>
            <a:off x="585898" y="1447790"/>
            <a:ext cx="9790554" cy="777025"/>
          </a:xfrm>
        </p:spPr>
        <p:txBody>
          <a:bodyPr/>
          <a:lstStyle/>
          <a:p>
            <a:r>
              <a:rPr lang="ru-RU" dirty="0"/>
              <a:t>Язык — это самоорганизующаяся критическая система</a:t>
            </a:r>
            <a:endParaRPr lang="en-US" dirty="0"/>
          </a:p>
        </p:txBody>
      </p:sp>
      <p:sp>
        <p:nvSpPr>
          <p:cNvPr id="4" name="Text Placeholder 3">
            <a:extLst>
              <a:ext uri="{FF2B5EF4-FFF2-40B4-BE49-F238E27FC236}">
                <a16:creationId xmlns:a16="http://schemas.microsoft.com/office/drawing/2014/main" id="{7EA4773B-154D-4A2F-B487-FD906EBA412E}"/>
              </a:ext>
            </a:extLst>
          </p:cNvPr>
          <p:cNvSpPr>
            <a:spLocks noGrp="1"/>
          </p:cNvSpPr>
          <p:nvPr>
            <p:ph type="body" sz="quarter" idx="12"/>
          </p:nvPr>
        </p:nvSpPr>
        <p:spPr>
          <a:xfrm>
            <a:off x="585897" y="2379663"/>
            <a:ext cx="3419573" cy="3393234"/>
          </a:xfrm>
        </p:spPr>
        <p:txBody>
          <a:bodyPr>
            <a:normAutofit/>
          </a:bodyPr>
          <a:lstStyle/>
          <a:p>
            <a:pPr marL="285750" indent="-285750">
              <a:buFont typeface="Arial" panose="020B0604020202020204" pitchFamily="34" charset="0"/>
              <a:buChar char="•"/>
            </a:pPr>
            <a:r>
              <a:rPr lang="ru-RU" sz="1600" dirty="0"/>
              <a:t>Язык — это </a:t>
            </a:r>
            <a:r>
              <a:rPr lang="ru-RU" sz="1600" b="1" dirty="0"/>
              <a:t>самоорганизующаяся критическая система</a:t>
            </a:r>
            <a:r>
              <a:rPr lang="en-US" sz="1600" dirty="0"/>
              <a:t>.</a:t>
            </a:r>
          </a:p>
          <a:p>
            <a:pPr marL="285750" indent="-285750">
              <a:buFont typeface="Arial" panose="020B0604020202020204" pitchFamily="34" charset="0"/>
              <a:buChar char="•"/>
            </a:pPr>
            <a:r>
              <a:rPr lang="ru-RU" sz="1600" dirty="0"/>
              <a:t>Тексты языка представляют собой «лавины».</a:t>
            </a:r>
            <a:endParaRPr lang="en-US" sz="1600" dirty="0"/>
          </a:p>
          <a:p>
            <a:pPr marL="285750" indent="-285750">
              <a:buFont typeface="Arial" panose="020B0604020202020204" pitchFamily="34" charset="0"/>
              <a:buChar char="•"/>
            </a:pPr>
            <a:r>
              <a:rPr lang="ru-RU" sz="1600" dirty="0"/>
              <a:t>Количество слов в текстах подчиняется степенному закону распределения.</a:t>
            </a:r>
            <a:br>
              <a:rPr lang="en-US" sz="1600" dirty="0"/>
            </a:br>
            <a:endParaRPr lang="en-US" sz="1600" dirty="0"/>
          </a:p>
        </p:txBody>
      </p:sp>
      <p:sp>
        <p:nvSpPr>
          <p:cNvPr id="6" name="Text Placeholder 5">
            <a:extLst>
              <a:ext uri="{FF2B5EF4-FFF2-40B4-BE49-F238E27FC236}">
                <a16:creationId xmlns:a16="http://schemas.microsoft.com/office/drawing/2014/main" id="{7EDA69FC-847A-4004-BC73-65964C36ACBA}"/>
              </a:ext>
            </a:extLst>
          </p:cNvPr>
          <p:cNvSpPr>
            <a:spLocks noGrp="1"/>
          </p:cNvSpPr>
          <p:nvPr>
            <p:ph type="body" sz="quarter" idx="14"/>
          </p:nvPr>
        </p:nvSpPr>
        <p:spPr/>
        <p:txBody>
          <a:bodyPr/>
          <a:lstStyle/>
          <a:p>
            <a:r>
              <a:rPr lang="ru-RU" dirty="0"/>
              <a:t>Язык как целое</a:t>
            </a:r>
            <a:endParaRPr lang="en-US" dirty="0"/>
          </a:p>
        </p:txBody>
      </p:sp>
      <p:pic>
        <p:nvPicPr>
          <p:cNvPr id="2" name="Picture 1">
            <a:extLst>
              <a:ext uri="{FF2B5EF4-FFF2-40B4-BE49-F238E27FC236}">
                <a16:creationId xmlns:a16="http://schemas.microsoft.com/office/drawing/2014/main" id="{F6F59F47-3681-4EF5-AB2B-B5B2625E315F}"/>
              </a:ext>
            </a:extLst>
          </p:cNvPr>
          <p:cNvPicPr>
            <a:picLocks noChangeAspect="1"/>
          </p:cNvPicPr>
          <p:nvPr/>
        </p:nvPicPr>
        <p:blipFill rotWithShape="1">
          <a:blip r:embed="rId2"/>
          <a:srcRect b="4075"/>
          <a:stretch/>
        </p:blipFill>
        <p:spPr>
          <a:xfrm>
            <a:off x="4557987" y="2155241"/>
            <a:ext cx="7048115" cy="3254969"/>
          </a:xfrm>
          <a:prstGeom prst="rect">
            <a:avLst/>
          </a:prstGeom>
        </p:spPr>
      </p:pic>
      <p:sp>
        <p:nvSpPr>
          <p:cNvPr id="9" name="TextBox 8">
            <a:extLst>
              <a:ext uri="{FF2B5EF4-FFF2-40B4-BE49-F238E27FC236}">
                <a16:creationId xmlns:a16="http://schemas.microsoft.com/office/drawing/2014/main" id="{7E80DD5E-60A2-4BE9-BFE6-FD76AB72A838}"/>
              </a:ext>
            </a:extLst>
          </p:cNvPr>
          <p:cNvSpPr txBox="1"/>
          <p:nvPr/>
        </p:nvSpPr>
        <p:spPr>
          <a:xfrm>
            <a:off x="5088835" y="5675243"/>
            <a:ext cx="6410739" cy="692497"/>
          </a:xfrm>
          <a:prstGeom prst="rect">
            <a:avLst/>
          </a:prstGeom>
          <a:noFill/>
        </p:spPr>
        <p:txBody>
          <a:bodyPr wrap="square" rtlCol="0">
            <a:spAutoFit/>
          </a:bodyPr>
          <a:lstStyle/>
          <a:p>
            <a:r>
              <a:rPr lang="ru-RU" sz="1300" dirty="0">
                <a:latin typeface="HSE Sans" panose="02000000000000000000"/>
              </a:rPr>
              <a:t>Эмпирическая функция плотности вероятности для сл</a:t>
            </a:r>
            <a:r>
              <a:rPr lang="en-US" sz="1300" dirty="0">
                <a:latin typeface="HSE Sans" panose="02000000000000000000"/>
              </a:rPr>
              <a:t>.</a:t>
            </a:r>
            <a:r>
              <a:rPr lang="ru-RU" sz="1300" dirty="0">
                <a:latin typeface="HSE Sans" panose="02000000000000000000"/>
              </a:rPr>
              <a:t> величины "количество слов в тексте" (лог-лог шкала). Русские литературные произведения (слева) и поэзия (справа)</a:t>
            </a:r>
            <a:endParaRPr lang="en-US" sz="1300" dirty="0">
              <a:latin typeface="HSE Sans" panose="02000000000000000000"/>
            </a:endParaRPr>
          </a:p>
          <a:p>
            <a:r>
              <a:rPr lang="en-US" sz="1300" i="1" dirty="0">
                <a:solidFill>
                  <a:schemeClr val="accent3"/>
                </a:solidFill>
                <a:latin typeface="HSE Sans" panose="02000000000000000000"/>
              </a:rPr>
              <a:t>V. A. </a:t>
            </a:r>
            <a:r>
              <a:rPr lang="en-US" sz="1300" i="1" dirty="0" err="1">
                <a:solidFill>
                  <a:schemeClr val="accent3"/>
                </a:solidFill>
                <a:latin typeface="HSE Sans" panose="02000000000000000000"/>
              </a:rPr>
              <a:t>Gromov</a:t>
            </a:r>
            <a:r>
              <a:rPr lang="en-US" sz="1300" i="1" dirty="0">
                <a:solidFill>
                  <a:schemeClr val="accent3"/>
                </a:solidFill>
                <a:latin typeface="HSE Sans" panose="02000000000000000000"/>
              </a:rPr>
              <a:t>, A. M. </a:t>
            </a:r>
            <a:r>
              <a:rPr lang="en-US" sz="1300" i="1" dirty="0" err="1">
                <a:solidFill>
                  <a:schemeClr val="accent3"/>
                </a:solidFill>
                <a:latin typeface="HSE Sans" panose="02000000000000000000"/>
              </a:rPr>
              <a:t>Migrina</a:t>
            </a:r>
            <a:r>
              <a:rPr lang="en-US" sz="1300" i="1" dirty="0">
                <a:solidFill>
                  <a:schemeClr val="accent3"/>
                </a:solidFill>
                <a:latin typeface="HSE Sans" panose="02000000000000000000"/>
              </a:rPr>
              <a:t>. A Language as a Self-organized Critical System. Complexity 2017. </a:t>
            </a:r>
          </a:p>
        </p:txBody>
      </p:sp>
      <p:sp>
        <p:nvSpPr>
          <p:cNvPr id="10" name="Текст 3">
            <a:extLst>
              <a:ext uri="{FF2B5EF4-FFF2-40B4-BE49-F238E27FC236}">
                <a16:creationId xmlns:a16="http://schemas.microsoft.com/office/drawing/2014/main" id="{BE18095F-053A-433D-8AF3-1C78B034A871}"/>
              </a:ext>
            </a:extLst>
          </p:cNvPr>
          <p:cNvSpPr>
            <a:spLocks noGrp="1"/>
          </p:cNvSpPr>
          <p:nvPr>
            <p:ph type="body" sz="quarter" idx="13"/>
          </p:nvPr>
        </p:nvSpPr>
        <p:spPr>
          <a:xfrm>
            <a:off x="1143000" y="541338"/>
            <a:ext cx="1901825" cy="415925"/>
          </a:xfrm>
        </p:spPr>
        <p:txBody>
          <a:bodyPr>
            <a:normAutofit/>
          </a:bodyPr>
          <a:lstStyle/>
          <a:p>
            <a:r>
              <a:rPr lang="ru-RU" dirty="0"/>
              <a:t>Лаборатория анализа семантики</a:t>
            </a:r>
          </a:p>
        </p:txBody>
      </p:sp>
      <p:sp>
        <p:nvSpPr>
          <p:cNvPr id="5" name="Текст 4"/>
          <p:cNvSpPr>
            <a:spLocks noGrp="1"/>
          </p:cNvSpPr>
          <p:nvPr>
            <p:ph type="body" sz="quarter" idx="15"/>
          </p:nvPr>
        </p:nvSpPr>
        <p:spPr/>
        <p:txBody>
          <a:bodyPr/>
          <a:lstStyle/>
          <a:p>
            <a:r>
              <a:rPr lang="ru-RU" dirty="0"/>
              <a:t>Самоорганизующаяся критическая система</a:t>
            </a:r>
          </a:p>
        </p:txBody>
      </p:sp>
    </p:spTree>
    <p:extLst>
      <p:ext uri="{BB962C8B-B14F-4D97-AF65-F5344CB8AC3E}">
        <p14:creationId xmlns:p14="http://schemas.microsoft.com/office/powerpoint/2010/main" val="109001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9" name="Title 2">
            <a:extLst>
              <a:ext uri="{FF2B5EF4-FFF2-40B4-BE49-F238E27FC236}">
                <a16:creationId xmlns:a16="http://schemas.microsoft.com/office/drawing/2014/main" id="{AB5A29D3-6643-40B6-920E-9E488F7E9077}"/>
              </a:ext>
            </a:extLst>
          </p:cNvPr>
          <p:cNvSpPr txBox="1">
            <a:spLocks/>
          </p:cNvSpPr>
          <p:nvPr/>
        </p:nvSpPr>
        <p:spPr>
          <a:xfrm>
            <a:off x="585898" y="1447790"/>
            <a:ext cx="7744094" cy="777025"/>
          </a:xfrm>
          <a:prstGeom prst="rect">
            <a:avLst/>
          </a:prstGeom>
          <a:noFill/>
          <a:ln>
            <a:noFill/>
          </a:ln>
        </p:spPr>
        <p:txBody>
          <a:bodyPr spcFirstLastPara="1" wrap="square" lIns="0" tIns="0" rIns="0" bIns="0" anchor="t" anchorCtr="0">
            <a:normAutofit/>
          </a:bodyPr>
          <a:lstStyle>
            <a:lvl1pPr lvl="0" algn="l" defTabSz="914400" rtl="0" eaLnBrk="1" latinLnBrk="0" hangingPunct="1">
              <a:lnSpc>
                <a:spcPct val="100000"/>
              </a:lnSpc>
              <a:spcBef>
                <a:spcPts val="0"/>
              </a:spcBef>
              <a:spcAft>
                <a:spcPts val="0"/>
              </a:spcAft>
              <a:buClr>
                <a:schemeClr val="dk1"/>
              </a:buClr>
              <a:buSzPts val="2400"/>
              <a:buFont typeface="Arial"/>
              <a:buNone/>
              <a:defRPr sz="2400" b="0" i="0" kern="1200">
                <a:solidFill>
                  <a:schemeClr val="tx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lvl="0">
              <a:buClr>
                <a:srgbClr val="0E2D69"/>
              </a:buClr>
              <a:buSzPts val="1000"/>
            </a:pPr>
            <a:r>
              <a:rPr lang="ru-RU" dirty="0"/>
              <a:t>Обобщённая размерность странного аттрактора</a:t>
            </a:r>
          </a:p>
        </p:txBody>
      </p:sp>
      <p:sp>
        <p:nvSpPr>
          <p:cNvPr id="182" name="Google Shape;182;p7"/>
          <p:cNvSpPr txBox="1">
            <a:spLocks noGrp="1"/>
          </p:cNvSpPr>
          <p:nvPr>
            <p:ph type="body" idx="1"/>
          </p:nvPr>
        </p:nvSpPr>
        <p:spPr>
          <a:xfrm>
            <a:off x="585897" y="2379662"/>
            <a:ext cx="7673520" cy="4021138"/>
          </a:xfrm>
          <a:prstGeom prst="rect">
            <a:avLst/>
          </a:prstGeom>
          <a:noFill/>
          <a:ln>
            <a:noFill/>
          </a:ln>
        </p:spPr>
        <p:txBody>
          <a:bodyPr spcFirstLastPara="1" wrap="square" lIns="0" tIns="0" rIns="0" bIns="45700" numCol="2" anchor="t" anchorCtr="0">
            <a:noAutofit/>
          </a:bodyPr>
          <a:lstStyle/>
          <a:p>
            <a:pPr marL="285750" lvl="0" indent="-285750">
              <a:lnSpc>
                <a:spcPct val="150000"/>
              </a:lnSpc>
              <a:spcBef>
                <a:spcPts val="0"/>
              </a:spcBef>
              <a:buSzPct val="131313"/>
              <a:buFont typeface="Arial" panose="020B0604020202020204" pitchFamily="34" charset="0"/>
              <a:buChar char="•"/>
            </a:pPr>
            <a:r>
              <a:rPr lang="ru-RU" sz="1600" dirty="0">
                <a:latin typeface="HSE Sans" panose="02000000000000000000"/>
              </a:rPr>
              <a:t>Для всех текстов были рассчитаны спектры обобщенных размерностей странных аттракторов, используя метод Реньи-энтропии. Обобщенная q-порядковая энтропия задается уравнением:</a:t>
            </a:r>
            <a:r>
              <a:rPr lang="en-US" sz="1600" dirty="0">
                <a:latin typeface="HSE Sans" panose="02000000000000000000"/>
              </a:rPr>
              <a:t> (1).</a:t>
            </a:r>
            <a:endParaRPr sz="1600" dirty="0">
              <a:latin typeface="HSE Sans" panose="02000000000000000000"/>
            </a:endParaRPr>
          </a:p>
          <a:p>
            <a:pPr marL="285750" lvl="0" indent="-285750">
              <a:lnSpc>
                <a:spcPct val="150000"/>
              </a:lnSpc>
              <a:spcBef>
                <a:spcPts val="0"/>
              </a:spcBef>
              <a:buSzPct val="131313"/>
              <a:buFont typeface="Arial" panose="020B0604020202020204" pitchFamily="34" charset="0"/>
              <a:buChar char="•"/>
            </a:pPr>
            <a:r>
              <a:rPr lang="en-US" sz="1600" i="1" dirty="0">
                <a:latin typeface="HSE Sans" panose="02000000000000000000"/>
              </a:rPr>
              <a:t>q</a:t>
            </a:r>
            <a:r>
              <a:rPr lang="en-US" sz="1600" dirty="0">
                <a:latin typeface="HSE Sans" panose="02000000000000000000"/>
              </a:rPr>
              <a:t> </a:t>
            </a:r>
            <a:r>
              <a:rPr lang="ru-RU" sz="1600" dirty="0">
                <a:latin typeface="HSE Sans" panose="02000000000000000000"/>
              </a:rPr>
              <a:t>- порядок энтропии</a:t>
            </a:r>
            <a:r>
              <a:rPr lang="en-US" sz="1600" dirty="0">
                <a:latin typeface="HSE Sans" panose="02000000000000000000"/>
              </a:rPr>
              <a:t>, </a:t>
            </a:r>
            <a:r>
              <a:rPr lang="en-US" sz="1600" i="1" dirty="0" err="1">
                <a:latin typeface="HSE Sans" panose="02000000000000000000"/>
              </a:rPr>
              <a:t>p_i</a:t>
            </a:r>
            <a:r>
              <a:rPr lang="en-US" sz="1600" i="1" dirty="0">
                <a:latin typeface="HSE Sans" panose="02000000000000000000"/>
              </a:rPr>
              <a:t> </a:t>
            </a:r>
            <a:r>
              <a:rPr lang="en-US" sz="1600" dirty="0">
                <a:latin typeface="HSE Sans" panose="02000000000000000000"/>
              </a:rPr>
              <a:t>- </a:t>
            </a:r>
            <a:r>
              <a:rPr lang="ru-RU" sz="1600" dirty="0">
                <a:latin typeface="HSE Sans" panose="02000000000000000000"/>
              </a:rPr>
              <a:t>вероятность </a:t>
            </a:r>
            <a:r>
              <a:rPr lang="en-US" sz="1600" i="1" dirty="0" err="1">
                <a:latin typeface="HSE Sans" panose="02000000000000000000"/>
              </a:rPr>
              <a:t>i</a:t>
            </a:r>
            <a:r>
              <a:rPr lang="en-US" sz="1600" dirty="0">
                <a:latin typeface="HSE Sans" panose="02000000000000000000"/>
              </a:rPr>
              <a:t>-</a:t>
            </a:r>
            <a:r>
              <a:rPr lang="ru-RU" sz="1600" dirty="0">
                <a:latin typeface="HSE Sans" panose="02000000000000000000"/>
              </a:rPr>
              <a:t>го гиперсферы размера</a:t>
            </a:r>
            <a:r>
              <a:rPr lang="ru-RU" sz="1600" dirty="0"/>
              <a:t> 𝜀.</a:t>
            </a:r>
            <a:endParaRPr sz="1600" dirty="0">
              <a:latin typeface="HSE Sans" panose="02000000000000000000"/>
            </a:endParaRPr>
          </a:p>
          <a:p>
            <a:pPr marL="285750" lvl="0" indent="-285750">
              <a:lnSpc>
                <a:spcPct val="150000"/>
              </a:lnSpc>
              <a:spcBef>
                <a:spcPts val="0"/>
              </a:spcBef>
              <a:buSzPct val="131313"/>
              <a:buFont typeface="Arial" panose="020B0604020202020204" pitchFamily="34" charset="0"/>
              <a:buChar char="•"/>
            </a:pPr>
            <a:r>
              <a:rPr lang="ru-RU" sz="1600" dirty="0">
                <a:latin typeface="HSE Sans" panose="02000000000000000000"/>
              </a:rPr>
              <a:t>Для оценки размерности, рассмотрим энтропию как функцию</a:t>
            </a:r>
            <a:r>
              <a:rPr lang="ru-RU" sz="1600" dirty="0"/>
              <a:t> 𝜀</a:t>
            </a:r>
            <a:r>
              <a:rPr lang="en-US" sz="1600" dirty="0"/>
              <a:t>. </a:t>
            </a:r>
            <a:r>
              <a:rPr lang="en-US" sz="1600" dirty="0">
                <a:latin typeface="HSE Sans" panose="02000000000000000000"/>
              </a:rPr>
              <a:t>(2)</a:t>
            </a:r>
          </a:p>
          <a:p>
            <a:pPr marL="285750" lvl="0" indent="-285750" rtl="0">
              <a:lnSpc>
                <a:spcPct val="150000"/>
              </a:lnSpc>
              <a:spcBef>
                <a:spcPts val="0"/>
              </a:spcBef>
              <a:spcAft>
                <a:spcPts val="0"/>
              </a:spcAft>
              <a:buSzPct val="131313"/>
              <a:buFont typeface="Arial" panose="020B0604020202020204" pitchFamily="34" charset="0"/>
              <a:buChar char="•"/>
            </a:pPr>
            <a:endParaRPr lang="en-US" sz="1600" dirty="0">
              <a:latin typeface="HSE Sans" panose="02000000000000000000"/>
            </a:endParaRPr>
          </a:p>
          <a:p>
            <a:pPr marL="285750" lvl="0" indent="-285750" rtl="0">
              <a:lnSpc>
                <a:spcPct val="150000"/>
              </a:lnSpc>
              <a:spcBef>
                <a:spcPts val="0"/>
              </a:spcBef>
              <a:spcAft>
                <a:spcPts val="0"/>
              </a:spcAft>
              <a:buSzPct val="131313"/>
              <a:buFont typeface="Arial" panose="020B0604020202020204" pitchFamily="34" charset="0"/>
              <a:buChar char="•"/>
            </a:pPr>
            <a:endParaRPr lang="en-US" sz="1600" dirty="0">
              <a:latin typeface="HSE Sans" panose="02000000000000000000"/>
            </a:endParaRPr>
          </a:p>
          <a:p>
            <a:pPr marL="285750" lvl="0" indent="-285750" rtl="0">
              <a:lnSpc>
                <a:spcPct val="150000"/>
              </a:lnSpc>
              <a:spcBef>
                <a:spcPts val="0"/>
              </a:spcBef>
              <a:spcAft>
                <a:spcPts val="0"/>
              </a:spcAft>
              <a:buSzPct val="131313"/>
              <a:buFont typeface="Arial" panose="020B0604020202020204" pitchFamily="34" charset="0"/>
              <a:buChar char="•"/>
            </a:pPr>
            <a:endParaRPr lang="en-US" sz="1600" dirty="0">
              <a:latin typeface="HSE Sans" panose="02000000000000000000"/>
            </a:endParaRPr>
          </a:p>
          <a:p>
            <a:pPr marL="285750" lvl="0" indent="-285750" rtl="0">
              <a:lnSpc>
                <a:spcPct val="150000"/>
              </a:lnSpc>
              <a:spcBef>
                <a:spcPts val="0"/>
              </a:spcBef>
              <a:spcAft>
                <a:spcPts val="0"/>
              </a:spcAft>
              <a:buSzPct val="131313"/>
              <a:buFont typeface="Arial" panose="020B0604020202020204" pitchFamily="34" charset="0"/>
              <a:buChar char="•"/>
            </a:pPr>
            <a:endParaRPr sz="1600" dirty="0">
              <a:latin typeface="HSE Sans" panose="02000000000000000000"/>
            </a:endParaRPr>
          </a:p>
          <a:p>
            <a:pPr marL="285750" lvl="0" indent="-285750">
              <a:lnSpc>
                <a:spcPct val="150000"/>
              </a:lnSpc>
              <a:spcBef>
                <a:spcPts val="0"/>
              </a:spcBef>
              <a:buSzPct val="131313"/>
              <a:buFont typeface="Arial" panose="020B0604020202020204" pitchFamily="34" charset="0"/>
              <a:buChar char="•"/>
            </a:pPr>
            <a:r>
              <a:rPr lang="en-US" sz="1600" i="1" dirty="0" err="1">
                <a:latin typeface="HSE Sans" panose="02000000000000000000"/>
              </a:rPr>
              <a:t>distmin</a:t>
            </a:r>
            <a:r>
              <a:rPr lang="en-US" sz="1600" dirty="0">
                <a:latin typeface="HSE Sans" panose="02000000000000000000"/>
              </a:rPr>
              <a:t> </a:t>
            </a:r>
            <a:r>
              <a:rPr lang="ru-RU" sz="1600" dirty="0">
                <a:latin typeface="HSE Sans" panose="02000000000000000000"/>
              </a:rPr>
              <a:t>- минимальное расстояние между двумя точками</a:t>
            </a:r>
            <a:r>
              <a:rPr lang="en-US" sz="1600" dirty="0">
                <a:latin typeface="HSE Sans" panose="02000000000000000000"/>
              </a:rPr>
              <a:t>, </a:t>
            </a:r>
            <a:r>
              <a:rPr lang="en-US" sz="1600" i="1" dirty="0" err="1">
                <a:latin typeface="HSE Sans" panose="02000000000000000000"/>
              </a:rPr>
              <a:t>distmax</a:t>
            </a:r>
            <a:r>
              <a:rPr lang="en-US" sz="1600" dirty="0">
                <a:latin typeface="HSE Sans" panose="02000000000000000000"/>
              </a:rPr>
              <a:t> </a:t>
            </a:r>
            <a:r>
              <a:rPr lang="ru-RU" sz="1600" dirty="0">
                <a:latin typeface="HSE Sans" panose="02000000000000000000"/>
              </a:rPr>
              <a:t>- среднее максимальное расстояние между точками вдоль каждого измерения данных</a:t>
            </a:r>
            <a:r>
              <a:rPr lang="ru-RU" sz="1600" dirty="0"/>
              <a:t>. </a:t>
            </a:r>
            <a:endParaRPr lang="en-US" sz="1600" dirty="0">
              <a:latin typeface="HSE Sans" panose="02000000000000000000"/>
            </a:endParaRPr>
          </a:p>
          <a:p>
            <a:pPr marL="285750" lvl="0" indent="-285750">
              <a:lnSpc>
                <a:spcPct val="150000"/>
              </a:lnSpc>
              <a:spcBef>
                <a:spcPts val="0"/>
              </a:spcBef>
              <a:buSzPct val="131313"/>
              <a:buFont typeface="Arial" panose="020B0604020202020204" pitchFamily="34" charset="0"/>
              <a:buChar char="•"/>
            </a:pPr>
            <a:r>
              <a:rPr lang="ru-RU" sz="1600" dirty="0">
                <a:latin typeface="HSE Sans" panose="02000000000000000000"/>
              </a:rPr>
              <a:t>Для каждого 𝜀_i из интервала (2) мы вычисляем энтропию, а затем определяем наклон наибольшего линейного участка полученной кривой.</a:t>
            </a:r>
            <a:endParaRPr lang="en-US" sz="1600" dirty="0"/>
          </a:p>
          <a:p>
            <a:pPr marL="285750" lvl="0" indent="-285750">
              <a:lnSpc>
                <a:spcPct val="150000"/>
              </a:lnSpc>
              <a:spcBef>
                <a:spcPts val="0"/>
              </a:spcBef>
              <a:buSzPct val="131313"/>
              <a:buFont typeface="Arial" panose="020B0604020202020204" pitchFamily="34" charset="0"/>
              <a:buChar char="•"/>
            </a:pPr>
            <a:r>
              <a:rPr lang="ru-RU" sz="1600" dirty="0">
                <a:latin typeface="HSE Sans" panose="02000000000000000000"/>
              </a:rPr>
              <a:t>Эта оценка - обобщенной </a:t>
            </a:r>
            <a:r>
              <a:rPr lang="ru-RU" sz="1600" i="1" dirty="0">
                <a:latin typeface="HSE Sans" panose="02000000000000000000"/>
              </a:rPr>
              <a:t>q</a:t>
            </a:r>
            <a:r>
              <a:rPr lang="ru-RU" sz="1600" dirty="0">
                <a:latin typeface="HSE Sans" panose="02000000000000000000"/>
              </a:rPr>
              <a:t>-порядковой размерностью странного аттрактора</a:t>
            </a:r>
            <a:endParaRPr sz="1600" dirty="0">
              <a:latin typeface="HSE Sans" panose="02000000000000000000"/>
            </a:endParaRPr>
          </a:p>
          <a:p>
            <a:pPr marL="368300" lvl="0" indent="-285750" rtl="0">
              <a:lnSpc>
                <a:spcPct val="100000"/>
              </a:lnSpc>
              <a:spcBef>
                <a:spcPts val="1000"/>
              </a:spcBef>
              <a:spcAft>
                <a:spcPts val="0"/>
              </a:spcAft>
              <a:buClr>
                <a:srgbClr val="0E2D69"/>
              </a:buClr>
              <a:buSzPct val="100000"/>
              <a:buFont typeface="Arial" panose="020B0604020202020204" pitchFamily="34" charset="0"/>
              <a:buChar char="•"/>
            </a:pPr>
            <a:endParaRPr sz="1600" dirty="0">
              <a:latin typeface="HSE Sans" panose="02000000000000000000"/>
            </a:endParaRPr>
          </a:p>
        </p:txBody>
      </p:sp>
      <p:pic>
        <p:nvPicPr>
          <p:cNvPr id="186" name="Google Shape;186;p7"/>
          <p:cNvPicPr preferRelativeResize="0"/>
          <p:nvPr/>
        </p:nvPicPr>
        <p:blipFill rotWithShape="1">
          <a:blip r:embed="rId3">
            <a:alphaModFix/>
          </a:blip>
          <a:srcRect/>
          <a:stretch/>
        </p:blipFill>
        <p:spPr>
          <a:xfrm>
            <a:off x="8329992" y="2403145"/>
            <a:ext cx="2831950" cy="777000"/>
          </a:xfrm>
          <a:prstGeom prst="rect">
            <a:avLst/>
          </a:prstGeom>
          <a:noFill/>
          <a:ln>
            <a:noFill/>
          </a:ln>
        </p:spPr>
      </p:pic>
      <p:pic>
        <p:nvPicPr>
          <p:cNvPr id="187" name="Google Shape;187;p7"/>
          <p:cNvPicPr preferRelativeResize="0"/>
          <p:nvPr/>
        </p:nvPicPr>
        <p:blipFill rotWithShape="1">
          <a:blip r:embed="rId4">
            <a:alphaModFix/>
          </a:blip>
          <a:srcRect/>
          <a:stretch/>
        </p:blipFill>
        <p:spPr>
          <a:xfrm>
            <a:off x="8259417" y="3497750"/>
            <a:ext cx="3476675" cy="591920"/>
          </a:xfrm>
          <a:prstGeom prst="rect">
            <a:avLst/>
          </a:prstGeom>
          <a:noFill/>
          <a:ln>
            <a:noFill/>
          </a:ln>
        </p:spPr>
      </p:pic>
      <p:sp>
        <p:nvSpPr>
          <p:cNvPr id="10" name="Text Placeholder 4">
            <a:extLst>
              <a:ext uri="{FF2B5EF4-FFF2-40B4-BE49-F238E27FC236}">
                <a16:creationId xmlns:a16="http://schemas.microsoft.com/office/drawing/2014/main" id="{0A7332BB-F507-4251-8B1D-CFC4E0D85E12}"/>
              </a:ext>
            </a:extLst>
          </p:cNvPr>
          <p:cNvSpPr txBox="1">
            <a:spLocks/>
          </p:cNvSpPr>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Международная лаборатория интеллектуальных систем и структурного анализа</a:t>
            </a:r>
          </a:p>
          <a:p>
            <a:endParaRPr lang="en-US" dirty="0"/>
          </a:p>
        </p:txBody>
      </p:sp>
      <p:sp>
        <p:nvSpPr>
          <p:cNvPr id="11" name="Text Placeholder 5">
            <a:extLst>
              <a:ext uri="{FF2B5EF4-FFF2-40B4-BE49-F238E27FC236}">
                <a16:creationId xmlns:a16="http://schemas.microsoft.com/office/drawing/2014/main" id="{E9D5CF2E-C853-41D3-A59A-08457FA86342}"/>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
        <p:nvSpPr>
          <p:cNvPr id="14" name="Text Placeholder 6">
            <a:extLst>
              <a:ext uri="{FF2B5EF4-FFF2-40B4-BE49-F238E27FC236}">
                <a16:creationId xmlns:a16="http://schemas.microsoft.com/office/drawing/2014/main" id="{2FA601AC-D3AA-4F9D-A1FC-B21F3244DF5E}"/>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Временные ряды</a:t>
            </a:r>
          </a:p>
        </p:txBody>
      </p:sp>
    </p:spTree>
    <p:extLst>
      <p:ext uri="{BB962C8B-B14F-4D97-AF65-F5344CB8AC3E}">
        <p14:creationId xmlns:p14="http://schemas.microsoft.com/office/powerpoint/2010/main" val="406611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E243E-CFB0-473F-9FA1-7F47FAE32DD0}"/>
              </a:ext>
            </a:extLst>
          </p:cNvPr>
          <p:cNvSpPr>
            <a:spLocks noGrp="1"/>
          </p:cNvSpPr>
          <p:nvPr>
            <p:ph type="title"/>
          </p:nvPr>
        </p:nvSpPr>
        <p:spPr>
          <a:xfrm>
            <a:off x="585898" y="1447790"/>
            <a:ext cx="7744094" cy="777025"/>
          </a:xfrm>
        </p:spPr>
        <p:txBody>
          <a:bodyPr/>
          <a:lstStyle/>
          <a:p>
            <a:pPr lvl="0">
              <a:buClr>
                <a:srgbClr val="0E2D69"/>
              </a:buClr>
              <a:buSzPts val="1000"/>
            </a:pPr>
            <a:r>
              <a:rPr lang="ru-RU" dirty="0"/>
              <a:t>Обобщённая размерность странного аттрактора</a:t>
            </a:r>
          </a:p>
        </p:txBody>
      </p:sp>
      <p:pic>
        <p:nvPicPr>
          <p:cNvPr id="6148" name="Picture 4" descr="https://lh3.googleusercontent.com/UxMRCRl_n9ccLMUF5rXF3yjz6bg1hQctpWeDPptCIyCUFPenn1RLlukYWUbLPp9k_8JX-pccwFv3YCt3exPAyUlmXVjNAdYcCCgiCoBCjFDOKqQlBi5fkXGRbeH_Fh9oFnq5Vn2B9pi6CB0FWTmxjg=s2048">
            <a:extLst>
              <a:ext uri="{FF2B5EF4-FFF2-40B4-BE49-F238E27FC236}">
                <a16:creationId xmlns:a16="http://schemas.microsoft.com/office/drawing/2014/main" id="{1C74FAD7-E8E1-46FA-B897-96433F29F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29" y="2335696"/>
            <a:ext cx="5221667" cy="35106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lh4.googleusercontent.com/BJTy8CoJw_aapyZZDEGL2tlqCoif2Ys2tw6DlX40SwuDXNUDu9bHffKZbwY7G5Im4d3zMY6rnpwT2Crh07xdkO2arSv6-58M4Gpt3yz04xxlgp4IgtURVbnVpPwo2c8D8-ZIvE4-Oeidx_ithQdqsw=s2048">
            <a:extLst>
              <a:ext uri="{FF2B5EF4-FFF2-40B4-BE49-F238E27FC236}">
                <a16:creationId xmlns:a16="http://schemas.microsoft.com/office/drawing/2014/main" id="{B727C29D-FFE0-4013-BD27-752FC7A3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892" y="2335696"/>
            <a:ext cx="5720301" cy="35920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4">
            <a:extLst>
              <a:ext uri="{FF2B5EF4-FFF2-40B4-BE49-F238E27FC236}">
                <a16:creationId xmlns:a16="http://schemas.microsoft.com/office/drawing/2014/main" id="{AA9D0C4A-C2B0-420E-99FF-7DD5FCDDD85D}"/>
              </a:ext>
            </a:extLst>
          </p:cNvPr>
          <p:cNvSpPr txBox="1">
            <a:spLocks/>
          </p:cNvSpPr>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Лаборатория анализа семантики</a:t>
            </a:r>
          </a:p>
        </p:txBody>
      </p:sp>
      <p:sp>
        <p:nvSpPr>
          <p:cNvPr id="8" name="Text Placeholder 5">
            <a:extLst>
              <a:ext uri="{FF2B5EF4-FFF2-40B4-BE49-F238E27FC236}">
                <a16:creationId xmlns:a16="http://schemas.microsoft.com/office/drawing/2014/main" id="{466E5CE4-50DA-401F-9123-D32872794E7A}"/>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
        <p:nvSpPr>
          <p:cNvPr id="9" name="Text Placeholder 6">
            <a:extLst>
              <a:ext uri="{FF2B5EF4-FFF2-40B4-BE49-F238E27FC236}">
                <a16:creationId xmlns:a16="http://schemas.microsoft.com/office/drawing/2014/main" id="{7D94AF15-ABC3-442C-8D48-5D993685532A}"/>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Временные ряды</a:t>
            </a:r>
          </a:p>
        </p:txBody>
      </p:sp>
    </p:spTree>
    <p:extLst>
      <p:ext uri="{BB962C8B-B14F-4D97-AF65-F5344CB8AC3E}">
        <p14:creationId xmlns:p14="http://schemas.microsoft.com/office/powerpoint/2010/main" val="1394216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2847AD-430A-4161-8EA0-B0D05E24BFD6}"/>
              </a:ext>
            </a:extLst>
          </p:cNvPr>
          <p:cNvSpPr>
            <a:spLocks noGrp="1"/>
          </p:cNvSpPr>
          <p:nvPr>
            <p:ph type="title"/>
          </p:nvPr>
        </p:nvSpPr>
        <p:spPr/>
        <p:txBody>
          <a:bodyPr/>
          <a:lstStyle/>
          <a:p>
            <a:r>
              <a:rPr lang="ru-RU" dirty="0"/>
              <a:t>Детекция ботов</a:t>
            </a:r>
          </a:p>
        </p:txBody>
      </p:sp>
      <p:sp>
        <p:nvSpPr>
          <p:cNvPr id="4" name="Text Placeholder 3">
            <a:extLst>
              <a:ext uri="{FF2B5EF4-FFF2-40B4-BE49-F238E27FC236}">
                <a16:creationId xmlns:a16="http://schemas.microsoft.com/office/drawing/2014/main" id="{85B0C512-DFE6-4258-B4F3-E77B8AF5452C}"/>
              </a:ext>
            </a:extLst>
          </p:cNvPr>
          <p:cNvSpPr>
            <a:spLocks noGrp="1"/>
          </p:cNvSpPr>
          <p:nvPr>
            <p:ph type="body" sz="quarter" idx="12"/>
          </p:nvPr>
        </p:nvSpPr>
        <p:spPr>
          <a:xfrm>
            <a:off x="585897" y="2379662"/>
            <a:ext cx="11023007" cy="4041016"/>
          </a:xfrm>
        </p:spPr>
        <p:txBody>
          <a:bodyPr>
            <a:noAutofit/>
          </a:bodyPr>
          <a:lstStyle/>
          <a:p>
            <a:pPr lvl="0">
              <a:lnSpc>
                <a:spcPct val="115000"/>
              </a:lnSpc>
              <a:spcBef>
                <a:spcPts val="1200"/>
              </a:spcBef>
              <a:buSzPts val="1300"/>
            </a:pPr>
            <a:r>
              <a:rPr lang="ru-RU" sz="2000" b="1" dirty="0"/>
              <a:t>Боты</a:t>
            </a:r>
            <a:r>
              <a:rPr lang="ru-RU" sz="2000" dirty="0"/>
              <a:t> – технология искусственного интеллекта, позволяющая генерировать </a:t>
            </a:r>
            <a:r>
              <a:rPr lang="ru-RU" sz="2000" b="1" dirty="0"/>
              <a:t>тексты</a:t>
            </a:r>
            <a:r>
              <a:rPr lang="ru-RU" sz="2000" dirty="0"/>
              <a:t>.</a:t>
            </a:r>
          </a:p>
          <a:p>
            <a:pPr lvl="0">
              <a:lnSpc>
                <a:spcPct val="115000"/>
              </a:lnSpc>
              <a:spcBef>
                <a:spcPts val="1200"/>
              </a:spcBef>
              <a:buSzPts val="1300"/>
            </a:pPr>
            <a:r>
              <a:rPr lang="ru-RU" sz="2000" dirty="0"/>
              <a:t>Тексты ботов могут:</a:t>
            </a:r>
          </a:p>
          <a:p>
            <a:pPr marL="457200" lvl="0" indent="-342900">
              <a:lnSpc>
                <a:spcPct val="115000"/>
              </a:lnSpc>
              <a:spcBef>
                <a:spcPts val="1200"/>
              </a:spcBef>
              <a:buClr>
                <a:srgbClr val="0E2D69"/>
              </a:buClr>
              <a:buSzPts val="1800"/>
              <a:buChar char="●"/>
            </a:pPr>
            <a:r>
              <a:rPr lang="ru-RU" sz="2000" dirty="0"/>
              <a:t>Вводить в заблуждение </a:t>
            </a:r>
            <a:r>
              <a:rPr lang="ru-RU" sz="2000" b="1" dirty="0"/>
              <a:t>своими текстами</a:t>
            </a:r>
          </a:p>
          <a:p>
            <a:pPr marL="457200" lvl="0" indent="-342900">
              <a:lnSpc>
                <a:spcPct val="115000"/>
              </a:lnSpc>
              <a:spcBef>
                <a:spcPts val="0"/>
              </a:spcBef>
              <a:buClr>
                <a:srgbClr val="0E2D69"/>
              </a:buClr>
              <a:buSzPts val="1800"/>
              <a:buChar char="●"/>
            </a:pPr>
            <a:r>
              <a:rPr lang="ru-RU" sz="2000" dirty="0"/>
              <a:t>Оказывать негативное влияние</a:t>
            </a:r>
            <a:r>
              <a:rPr lang="ru-RU" sz="2000" b="1" dirty="0"/>
              <a:t> </a:t>
            </a:r>
            <a:r>
              <a:rPr lang="ru-RU" sz="2000" dirty="0"/>
              <a:t>на </a:t>
            </a:r>
            <a:r>
              <a:rPr lang="ru-RU" sz="2000" b="1" dirty="0"/>
              <a:t>развитие языковой личности</a:t>
            </a:r>
          </a:p>
          <a:p>
            <a:pPr lvl="0">
              <a:lnSpc>
                <a:spcPct val="115000"/>
              </a:lnSpc>
              <a:spcBef>
                <a:spcPts val="1200"/>
              </a:spcBef>
              <a:buSzPts val="1300"/>
            </a:pPr>
            <a:r>
              <a:rPr lang="ru-RU" sz="2000" dirty="0"/>
              <a:t>На данный момент </a:t>
            </a:r>
            <a:r>
              <a:rPr lang="ru-RU" sz="2000" b="1" dirty="0"/>
              <a:t>не существует </a:t>
            </a:r>
            <a:r>
              <a:rPr lang="ru-RU" sz="2000" dirty="0"/>
              <a:t>систем, отличающих большее число ботов.</a:t>
            </a:r>
          </a:p>
          <a:p>
            <a:endParaRPr lang="en-US" sz="2000" dirty="0"/>
          </a:p>
          <a:p>
            <a:br>
              <a:rPr lang="ru-RU" sz="2000" dirty="0"/>
            </a:br>
            <a:endParaRPr lang="en-US" sz="2000" dirty="0"/>
          </a:p>
        </p:txBody>
      </p:sp>
      <p:sp>
        <p:nvSpPr>
          <p:cNvPr id="10" name="Text Placeholder 4">
            <a:extLst>
              <a:ext uri="{FF2B5EF4-FFF2-40B4-BE49-F238E27FC236}">
                <a16:creationId xmlns:a16="http://schemas.microsoft.com/office/drawing/2014/main" id="{04015538-E23F-498A-86F5-16CB6C2B5321}"/>
              </a:ext>
            </a:extLst>
          </p:cNvPr>
          <p:cNvSpPr txBox="1">
            <a:spLocks/>
          </p:cNvSpPr>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Лаборатория анализа семантики</a:t>
            </a:r>
          </a:p>
        </p:txBody>
      </p:sp>
      <p:sp>
        <p:nvSpPr>
          <p:cNvPr id="8" name="Text Placeholder 5">
            <a:extLst>
              <a:ext uri="{FF2B5EF4-FFF2-40B4-BE49-F238E27FC236}">
                <a16:creationId xmlns:a16="http://schemas.microsoft.com/office/drawing/2014/main" id="{86B1AEF8-8F3C-4B8C-A02A-D3042DF964F1}"/>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
        <p:nvSpPr>
          <p:cNvPr id="12" name="Text Placeholder 6">
            <a:extLst>
              <a:ext uri="{FF2B5EF4-FFF2-40B4-BE49-F238E27FC236}">
                <a16:creationId xmlns:a16="http://schemas.microsoft.com/office/drawing/2014/main" id="{17D4768C-3383-43D8-BD4B-7A12E2D42E74}"/>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Детекция ботов</a:t>
            </a:r>
          </a:p>
        </p:txBody>
      </p:sp>
    </p:spTree>
    <p:extLst>
      <p:ext uri="{BB962C8B-B14F-4D97-AF65-F5344CB8AC3E}">
        <p14:creationId xmlns:p14="http://schemas.microsoft.com/office/powerpoint/2010/main" val="347159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B96C42DF-244D-6157-52C2-34C12EEFB6AD}"/>
            </a:ext>
          </a:extLst>
        </p:cNvPr>
        <p:cNvGrpSpPr/>
        <p:nvPr/>
      </p:nvGrpSpPr>
      <p:grpSpPr>
        <a:xfrm>
          <a:off x="0" y="0"/>
          <a:ext cx="0" cy="0"/>
          <a:chOff x="0" y="0"/>
          <a:chExt cx="0" cy="0"/>
        </a:xfrm>
      </p:grpSpPr>
      <p:sp>
        <p:nvSpPr>
          <p:cNvPr id="344" name="Google Shape;344;gf4406eab6b_0_131">
            <a:extLst>
              <a:ext uri="{FF2B5EF4-FFF2-40B4-BE49-F238E27FC236}">
                <a16:creationId xmlns:a16="http://schemas.microsoft.com/office/drawing/2014/main" id="{06293096-5C79-8C68-1E51-2133630AECBB}"/>
              </a:ext>
            </a:extLst>
          </p:cNvPr>
          <p:cNvSpPr txBox="1">
            <a:spLocks noGrp="1"/>
          </p:cNvSpPr>
          <p:nvPr>
            <p:ph type="title"/>
          </p:nvPr>
        </p:nvSpPr>
        <p:spPr>
          <a:xfrm>
            <a:off x="585897" y="1447790"/>
            <a:ext cx="11058000" cy="777000"/>
          </a:xfrm>
          <a:prstGeom prst="rect">
            <a:avLst/>
          </a:prstGeom>
          <a:noFill/>
          <a:ln>
            <a:noFill/>
          </a:ln>
        </p:spPr>
        <p:txBody>
          <a:bodyPr spcFirstLastPara="1" wrap="square" lIns="0" tIns="0" rIns="0" bIns="0" anchor="t" anchorCtr="0">
            <a:normAutofit/>
          </a:bodyPr>
          <a:lstStyle/>
          <a:p>
            <a:pPr lvl="0"/>
            <a:r>
              <a:rPr lang="ru-RU" dirty="0"/>
              <a:t>Структуры семантических пространств людей и ботов</a:t>
            </a:r>
            <a:endParaRPr dirty="0"/>
          </a:p>
        </p:txBody>
      </p:sp>
      <p:pic>
        <p:nvPicPr>
          <p:cNvPr id="345" name="Google Shape;345;gf4406eab6b_0_131">
            <a:extLst>
              <a:ext uri="{FF2B5EF4-FFF2-40B4-BE49-F238E27FC236}">
                <a16:creationId xmlns:a16="http://schemas.microsoft.com/office/drawing/2014/main" id="{C25A9AD9-F7A1-456E-19BC-8D9042E96A5F}"/>
              </a:ext>
            </a:extLst>
          </p:cNvPr>
          <p:cNvPicPr preferRelativeResize="0"/>
          <p:nvPr/>
        </p:nvPicPr>
        <p:blipFill rotWithShape="1">
          <a:blip r:embed="rId3">
            <a:alphaModFix/>
          </a:blip>
          <a:srcRect/>
          <a:stretch/>
        </p:blipFill>
        <p:spPr>
          <a:xfrm>
            <a:off x="6124878" y="1970226"/>
            <a:ext cx="5485800" cy="3657000"/>
          </a:xfrm>
          <a:prstGeom prst="rect">
            <a:avLst/>
          </a:prstGeom>
          <a:noFill/>
          <a:ln>
            <a:noFill/>
          </a:ln>
        </p:spPr>
      </p:pic>
      <p:sp>
        <p:nvSpPr>
          <p:cNvPr id="346" name="Google Shape;346;gf4406eab6b_0_131">
            <a:extLst>
              <a:ext uri="{FF2B5EF4-FFF2-40B4-BE49-F238E27FC236}">
                <a16:creationId xmlns:a16="http://schemas.microsoft.com/office/drawing/2014/main" id="{FE826392-8C5B-2EDA-EEE6-21A277B707FE}"/>
              </a:ext>
            </a:extLst>
          </p:cNvPr>
          <p:cNvSpPr txBox="1"/>
          <p:nvPr/>
        </p:nvSpPr>
        <p:spPr>
          <a:xfrm>
            <a:off x="2061624" y="5627300"/>
            <a:ext cx="2719097" cy="492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300" b="0" i="0" u="none" strike="noStrike" cap="none" dirty="0">
                <a:solidFill>
                  <a:schemeClr val="dk1"/>
                </a:solidFill>
                <a:latin typeface="HSE Sans" panose="02000000000000000000"/>
                <a:ea typeface="Arial"/>
                <a:cs typeface="Arial"/>
                <a:sym typeface="Arial"/>
              </a:rPr>
              <a:t>Язык</a:t>
            </a:r>
            <a:r>
              <a:rPr lang="ru-RU" sz="1300" b="0" i="0" u="none" strike="noStrike" cap="none" dirty="0">
                <a:solidFill>
                  <a:schemeClr val="dk1"/>
                </a:solidFill>
                <a:latin typeface="Arial"/>
                <a:ea typeface="Arial"/>
                <a:cs typeface="Arial"/>
                <a:sym typeface="Arial"/>
              </a:rPr>
              <a:t>: </a:t>
            </a:r>
            <a:r>
              <a:rPr lang="ru-RU" sz="1300" b="0" i="0" u="none" strike="noStrike" cap="none" dirty="0">
                <a:solidFill>
                  <a:schemeClr val="dk1"/>
                </a:solidFill>
                <a:latin typeface="HSE Sans" panose="02000000000000000000"/>
                <a:ea typeface="Arial"/>
                <a:cs typeface="Arial"/>
                <a:sym typeface="Arial"/>
              </a:rPr>
              <a:t>Русский</a:t>
            </a:r>
            <a:r>
              <a:rPr lang="ru-RU" sz="1300" b="0" i="0" u="none" strike="noStrike" cap="none" dirty="0">
                <a:solidFill>
                  <a:schemeClr val="dk1"/>
                </a:solidFill>
                <a:latin typeface="Arial"/>
                <a:ea typeface="Arial"/>
                <a:cs typeface="Arial"/>
                <a:sym typeface="Arial"/>
              </a:rPr>
              <a:t> </a:t>
            </a:r>
            <a:endParaRPr sz="1300" b="0" i="0" u="none" strike="noStrike" cap="none" dirty="0">
              <a:solidFill>
                <a:schemeClr val="dk1"/>
              </a:solidFill>
              <a:latin typeface="HSE Sans" panose="02000000000000000000"/>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RU" sz="1300" b="0" i="0" u="none" strike="noStrike" cap="none" dirty="0">
                <a:solidFill>
                  <a:schemeClr val="dk1"/>
                </a:solidFill>
                <a:latin typeface="HSE Sans" panose="02000000000000000000"/>
                <a:ea typeface="Arial"/>
                <a:cs typeface="Arial"/>
                <a:sym typeface="Arial"/>
              </a:rPr>
              <a:t>Векторное представление</a:t>
            </a:r>
            <a:r>
              <a:rPr lang="ru-RU" sz="1300" b="0" i="0" u="none" strike="noStrike" cap="none" dirty="0">
                <a:solidFill>
                  <a:schemeClr val="dk1"/>
                </a:solidFill>
                <a:latin typeface="Arial"/>
                <a:ea typeface="Arial"/>
                <a:cs typeface="Arial"/>
                <a:sym typeface="Arial"/>
              </a:rPr>
              <a:t>: CBOW</a:t>
            </a:r>
            <a:endParaRPr sz="1300" b="0" i="0" u="none" strike="noStrike" cap="none" dirty="0">
              <a:solidFill>
                <a:schemeClr val="dk1"/>
              </a:solidFill>
              <a:latin typeface="HSE Sans" panose="02000000000000000000"/>
              <a:ea typeface="Arial"/>
              <a:cs typeface="Arial"/>
              <a:sym typeface="Arial"/>
            </a:endParaRPr>
          </a:p>
        </p:txBody>
      </p:sp>
      <p:sp>
        <p:nvSpPr>
          <p:cNvPr id="347" name="Google Shape;347;gf4406eab6b_0_131">
            <a:extLst>
              <a:ext uri="{FF2B5EF4-FFF2-40B4-BE49-F238E27FC236}">
                <a16:creationId xmlns:a16="http://schemas.microsoft.com/office/drawing/2014/main" id="{DF97606F-549A-4B47-7F49-FF71A9CADD8C}"/>
              </a:ext>
            </a:extLst>
          </p:cNvPr>
          <p:cNvSpPr txBox="1"/>
          <p:nvPr/>
        </p:nvSpPr>
        <p:spPr>
          <a:xfrm>
            <a:off x="7752371" y="5627300"/>
            <a:ext cx="2594263" cy="492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300" b="0" i="0" u="none" strike="noStrike" cap="none" dirty="0">
                <a:solidFill>
                  <a:schemeClr val="dk1"/>
                </a:solidFill>
                <a:latin typeface="HSE Sans" panose="02000000000000000000"/>
                <a:ea typeface="Arial"/>
                <a:cs typeface="Arial"/>
                <a:sym typeface="Arial"/>
              </a:rPr>
              <a:t>Язык</a:t>
            </a:r>
            <a:r>
              <a:rPr lang="ru-RU" sz="1300" b="0" i="0" u="none" strike="noStrike" cap="none" dirty="0">
                <a:solidFill>
                  <a:schemeClr val="dk1"/>
                </a:solidFill>
                <a:latin typeface="Arial"/>
                <a:ea typeface="Arial"/>
                <a:cs typeface="Arial"/>
                <a:sym typeface="Arial"/>
              </a:rPr>
              <a:t>: </a:t>
            </a:r>
            <a:r>
              <a:rPr lang="ru-RU" sz="1300" b="0" i="0" u="none" strike="noStrike" cap="none" dirty="0">
                <a:solidFill>
                  <a:schemeClr val="dk1"/>
                </a:solidFill>
                <a:latin typeface="HSE Sans" panose="02000000000000000000"/>
                <a:ea typeface="Arial"/>
                <a:cs typeface="Arial"/>
                <a:sym typeface="Arial"/>
              </a:rPr>
              <a:t>Русский</a:t>
            </a:r>
            <a:r>
              <a:rPr lang="ru-RU" sz="1300" b="0" i="0" u="none" strike="noStrike" cap="none" dirty="0">
                <a:solidFill>
                  <a:schemeClr val="dk1"/>
                </a:solidFill>
                <a:latin typeface="Arial"/>
                <a:ea typeface="Arial"/>
                <a:cs typeface="Arial"/>
                <a:sym typeface="Arial"/>
              </a:rPr>
              <a:t> </a:t>
            </a:r>
            <a:endParaRPr sz="1300" b="0" i="0" u="none" strike="noStrike" cap="none" dirty="0">
              <a:solidFill>
                <a:schemeClr val="dk1"/>
              </a:solidFill>
              <a:latin typeface="HSE Sans" panose="02000000000000000000"/>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RU" sz="1300" b="0" i="0" u="none" strike="noStrike" cap="none" dirty="0">
                <a:solidFill>
                  <a:schemeClr val="dk1"/>
                </a:solidFill>
                <a:latin typeface="HSE Sans" panose="02000000000000000000"/>
                <a:ea typeface="Arial"/>
                <a:cs typeface="Arial"/>
                <a:sym typeface="Arial"/>
              </a:rPr>
              <a:t>Векторное представление</a:t>
            </a:r>
            <a:r>
              <a:rPr lang="ru-RU" sz="1300" b="0" i="0" u="none" strike="noStrike" cap="none" dirty="0">
                <a:solidFill>
                  <a:schemeClr val="dk1"/>
                </a:solidFill>
                <a:latin typeface="Arial"/>
                <a:ea typeface="Arial"/>
                <a:cs typeface="Arial"/>
                <a:sym typeface="Arial"/>
              </a:rPr>
              <a:t>: SVD</a:t>
            </a:r>
            <a:endParaRPr sz="1300" b="0" i="0" u="none" strike="noStrike" cap="none" dirty="0">
              <a:solidFill>
                <a:schemeClr val="dk1"/>
              </a:solidFill>
              <a:latin typeface="HSE Sans" panose="02000000000000000000"/>
              <a:ea typeface="Arial"/>
              <a:cs typeface="Arial"/>
              <a:sym typeface="Arial"/>
            </a:endParaRPr>
          </a:p>
        </p:txBody>
      </p:sp>
      <p:pic>
        <p:nvPicPr>
          <p:cNvPr id="348" name="Google Shape;348;gf4406eab6b_0_131">
            <a:extLst>
              <a:ext uri="{FF2B5EF4-FFF2-40B4-BE49-F238E27FC236}">
                <a16:creationId xmlns:a16="http://schemas.microsoft.com/office/drawing/2014/main" id="{7648B4AC-C284-2CA8-4A4F-D73D5B91F065}"/>
              </a:ext>
            </a:extLst>
          </p:cNvPr>
          <p:cNvPicPr preferRelativeResize="0"/>
          <p:nvPr/>
        </p:nvPicPr>
        <p:blipFill rotWithShape="1">
          <a:blip r:embed="rId4">
            <a:alphaModFix/>
          </a:blip>
          <a:srcRect/>
          <a:stretch/>
        </p:blipFill>
        <p:spPr>
          <a:xfrm>
            <a:off x="515958" y="1970150"/>
            <a:ext cx="5485714" cy="3657143"/>
          </a:xfrm>
          <a:prstGeom prst="rect">
            <a:avLst/>
          </a:prstGeom>
          <a:noFill/>
          <a:ln>
            <a:noFill/>
          </a:ln>
        </p:spPr>
      </p:pic>
      <p:sp>
        <p:nvSpPr>
          <p:cNvPr id="352" name="Google Shape;352;gf4406eab6b_0_131">
            <a:extLst>
              <a:ext uri="{FF2B5EF4-FFF2-40B4-BE49-F238E27FC236}">
                <a16:creationId xmlns:a16="http://schemas.microsoft.com/office/drawing/2014/main" id="{CAF97605-5ED7-49B3-A86E-8D70F9FB92B3}"/>
              </a:ext>
            </a:extLst>
          </p:cNvPr>
          <p:cNvSpPr/>
          <p:nvPr/>
        </p:nvSpPr>
        <p:spPr>
          <a:xfrm>
            <a:off x="1143700" y="3629025"/>
            <a:ext cx="680700" cy="531300"/>
          </a:xfrm>
          <a:prstGeom prst="ellipse">
            <a:avLst/>
          </a:prstGeom>
          <a:noFill/>
          <a:ln w="1143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f4406eab6b_0_131">
            <a:extLst>
              <a:ext uri="{FF2B5EF4-FFF2-40B4-BE49-F238E27FC236}">
                <a16:creationId xmlns:a16="http://schemas.microsoft.com/office/drawing/2014/main" id="{88A121A8-3ABF-0255-DE19-9F93023EC573}"/>
              </a:ext>
            </a:extLst>
          </p:cNvPr>
          <p:cNvSpPr/>
          <p:nvPr/>
        </p:nvSpPr>
        <p:spPr>
          <a:xfrm>
            <a:off x="6804750" y="3355250"/>
            <a:ext cx="816600" cy="646500"/>
          </a:xfrm>
          <a:prstGeom prst="ellipse">
            <a:avLst/>
          </a:prstGeom>
          <a:noFill/>
          <a:ln w="1143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gf4406eab6b_0_131">
            <a:extLst>
              <a:ext uri="{FF2B5EF4-FFF2-40B4-BE49-F238E27FC236}">
                <a16:creationId xmlns:a16="http://schemas.microsoft.com/office/drawing/2014/main" id="{FDCF5FED-76BB-935E-E93E-3BB2612320F9}"/>
              </a:ext>
            </a:extLst>
          </p:cNvPr>
          <p:cNvSpPr/>
          <p:nvPr/>
        </p:nvSpPr>
        <p:spPr>
          <a:xfrm>
            <a:off x="3112900" y="2406550"/>
            <a:ext cx="680700" cy="531300"/>
          </a:xfrm>
          <a:prstGeom prst="ellipse">
            <a:avLst/>
          </a:pr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f4406eab6b_0_131">
            <a:extLst>
              <a:ext uri="{FF2B5EF4-FFF2-40B4-BE49-F238E27FC236}">
                <a16:creationId xmlns:a16="http://schemas.microsoft.com/office/drawing/2014/main" id="{7FC08DC8-4F1B-1857-96B0-D6B30E11236F}"/>
              </a:ext>
            </a:extLst>
          </p:cNvPr>
          <p:cNvSpPr/>
          <p:nvPr/>
        </p:nvSpPr>
        <p:spPr>
          <a:xfrm>
            <a:off x="9932375" y="4359375"/>
            <a:ext cx="680700" cy="531300"/>
          </a:xfrm>
          <a:prstGeom prst="ellipse">
            <a:avLst/>
          </a:pr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Text Placeholder 4">
            <a:extLst>
              <a:ext uri="{FF2B5EF4-FFF2-40B4-BE49-F238E27FC236}">
                <a16:creationId xmlns:a16="http://schemas.microsoft.com/office/drawing/2014/main" id="{0F177E3D-75B3-EAB5-2919-F3478A6F5493}"/>
              </a:ext>
            </a:extLst>
          </p:cNvPr>
          <p:cNvSpPr txBox="1">
            <a:spLocks/>
          </p:cNvSpPr>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Лаборатория анализа семантики</a:t>
            </a:r>
          </a:p>
        </p:txBody>
      </p:sp>
      <p:sp>
        <p:nvSpPr>
          <p:cNvPr id="14" name="Text Placeholder 5">
            <a:extLst>
              <a:ext uri="{FF2B5EF4-FFF2-40B4-BE49-F238E27FC236}">
                <a16:creationId xmlns:a16="http://schemas.microsoft.com/office/drawing/2014/main" id="{554D34D1-3502-105A-B715-E08AF3BC8ACF}"/>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
        <p:nvSpPr>
          <p:cNvPr id="20" name="Text Placeholder 6">
            <a:extLst>
              <a:ext uri="{FF2B5EF4-FFF2-40B4-BE49-F238E27FC236}">
                <a16:creationId xmlns:a16="http://schemas.microsoft.com/office/drawing/2014/main" id="{E74CC435-471C-A0C0-174E-FAB92793D9A8}"/>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Детекция ботов</a:t>
            </a:r>
          </a:p>
        </p:txBody>
      </p:sp>
    </p:spTree>
    <p:extLst>
      <p:ext uri="{BB962C8B-B14F-4D97-AF65-F5344CB8AC3E}">
        <p14:creationId xmlns:p14="http://schemas.microsoft.com/office/powerpoint/2010/main" val="1963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87C1FB28-1C91-F5FA-EA66-F4B0BC3C2761}"/>
              </a:ext>
            </a:extLst>
          </p:cNvPr>
          <p:cNvSpPr>
            <a:spLocks noGrp="1"/>
          </p:cNvSpPr>
          <p:nvPr>
            <p:ph type="body" sz="quarter" idx="13"/>
          </p:nvPr>
        </p:nvSpPr>
        <p:spPr/>
        <p:txBody>
          <a:bodyPr/>
          <a:lstStyle/>
          <a:p>
            <a:r>
              <a:rPr lang="ru-RU" dirty="0"/>
              <a:t>Лаборатория анализа семантики</a:t>
            </a:r>
          </a:p>
        </p:txBody>
      </p:sp>
      <p:sp>
        <p:nvSpPr>
          <p:cNvPr id="3" name="Текст 2">
            <a:extLst>
              <a:ext uri="{FF2B5EF4-FFF2-40B4-BE49-F238E27FC236}">
                <a16:creationId xmlns:a16="http://schemas.microsoft.com/office/drawing/2014/main" id="{A83AC8E8-C656-D489-32C6-BABA9CC72989}"/>
              </a:ext>
            </a:extLst>
          </p:cNvPr>
          <p:cNvSpPr>
            <a:spLocks noGrp="1"/>
          </p:cNvSpPr>
          <p:nvPr>
            <p:ph type="body" sz="quarter" idx="14"/>
          </p:nvPr>
        </p:nvSpPr>
        <p:spPr/>
        <p:txBody>
          <a:bodyPr/>
          <a:lstStyle/>
          <a:p>
            <a:r>
              <a:rPr lang="ru-RU" dirty="0"/>
              <a:t>Язык как целое</a:t>
            </a:r>
          </a:p>
        </p:txBody>
      </p:sp>
      <p:sp>
        <p:nvSpPr>
          <p:cNvPr id="6" name="Текст 5">
            <a:extLst>
              <a:ext uri="{FF2B5EF4-FFF2-40B4-BE49-F238E27FC236}">
                <a16:creationId xmlns:a16="http://schemas.microsoft.com/office/drawing/2014/main" id="{58EB7AC9-4582-44F4-844D-EF0C4088C90A}"/>
              </a:ext>
            </a:extLst>
          </p:cNvPr>
          <p:cNvSpPr>
            <a:spLocks noGrp="1"/>
          </p:cNvSpPr>
          <p:nvPr>
            <p:ph type="body" sz="quarter" idx="15"/>
          </p:nvPr>
        </p:nvSpPr>
        <p:spPr/>
        <p:txBody>
          <a:bodyPr/>
          <a:lstStyle/>
          <a:p>
            <a:r>
              <a:rPr lang="ru-RU" dirty="0"/>
              <a:t>Детекция ботов</a:t>
            </a:r>
          </a:p>
        </p:txBody>
      </p:sp>
      <p:sp>
        <p:nvSpPr>
          <p:cNvPr id="4" name="Заголовок 3">
            <a:extLst>
              <a:ext uri="{FF2B5EF4-FFF2-40B4-BE49-F238E27FC236}">
                <a16:creationId xmlns:a16="http://schemas.microsoft.com/office/drawing/2014/main" id="{1FC1A85E-5D9D-51DE-0EDF-3E2FF1B248BA}"/>
              </a:ext>
            </a:extLst>
          </p:cNvPr>
          <p:cNvSpPr>
            <a:spLocks noGrp="1"/>
          </p:cNvSpPr>
          <p:nvPr>
            <p:ph type="title"/>
          </p:nvPr>
        </p:nvSpPr>
        <p:spPr/>
        <p:txBody>
          <a:bodyPr/>
          <a:lstStyle/>
          <a:p>
            <a:r>
              <a:rPr lang="ru-RU" dirty="0"/>
              <a:t>Сравнение структуры семантического пространства</a:t>
            </a:r>
          </a:p>
        </p:txBody>
      </p:sp>
      <p:sp>
        <p:nvSpPr>
          <p:cNvPr id="14" name="Текст 13">
            <a:extLst>
              <a:ext uri="{FF2B5EF4-FFF2-40B4-BE49-F238E27FC236}">
                <a16:creationId xmlns:a16="http://schemas.microsoft.com/office/drawing/2014/main" id="{CF9D0F9F-1AFD-C1F6-5311-4B896543B2C7}"/>
              </a:ext>
            </a:extLst>
          </p:cNvPr>
          <p:cNvSpPr>
            <a:spLocks noGrp="1"/>
          </p:cNvSpPr>
          <p:nvPr>
            <p:ph type="body" sz="quarter" idx="12"/>
          </p:nvPr>
        </p:nvSpPr>
        <p:spPr>
          <a:xfrm>
            <a:off x="585898" y="2379663"/>
            <a:ext cx="4322531" cy="3357584"/>
          </a:xfrm>
        </p:spPr>
        <p:txBody>
          <a:bodyPr>
            <a:noAutofit/>
          </a:bodyPr>
          <a:lstStyle/>
          <a:p>
            <a:r>
              <a:rPr lang="en-US" sz="1600" dirty="0"/>
              <a:t>8 </a:t>
            </a:r>
            <a:r>
              <a:rPr lang="ru-RU" sz="1600" dirty="0"/>
              <a:t>характеристик кластеров + поправка на множественное тестирование Хольма-</a:t>
            </a:r>
            <a:r>
              <a:rPr lang="ru-RU" sz="1600" dirty="0" err="1"/>
              <a:t>Бонферрони</a:t>
            </a:r>
            <a:endParaRPr lang="ru-RU" sz="1600" dirty="0"/>
          </a:p>
          <a:p>
            <a:endParaRPr lang="ru-RU" sz="1600" dirty="0"/>
          </a:p>
          <a:p>
            <a:r>
              <a:rPr lang="ru-RU" sz="1600" dirty="0"/>
              <a:t>Русский зык</a:t>
            </a:r>
          </a:p>
          <a:p>
            <a:r>
              <a:rPr lang="ru-RU" sz="1600" dirty="0"/>
              <a:t>Эмбеддинг</a:t>
            </a:r>
            <a:r>
              <a:rPr lang="en-US" sz="1600" dirty="0"/>
              <a:t> – CBoW</a:t>
            </a:r>
            <a:r>
              <a:rPr lang="ru-RU" sz="1600" dirty="0"/>
              <a:t>, </a:t>
            </a:r>
            <a:r>
              <a:rPr lang="en-US" sz="1600" dirty="0"/>
              <a:t>m = 8, n = 2 </a:t>
            </a:r>
          </a:p>
          <a:p>
            <a:r>
              <a:rPr lang="ru-RU" sz="1600" dirty="0"/>
              <a:t>Алгоритм кластеризации - алгоритм Уишарта</a:t>
            </a:r>
          </a:p>
          <a:p>
            <a:r>
              <a:rPr lang="ru-RU" sz="1600" dirty="0"/>
              <a:t>Литература </a:t>
            </a:r>
            <a:r>
              <a:rPr lang="en-US" sz="1600" dirty="0"/>
              <a:t>vs GPT2</a:t>
            </a:r>
          </a:p>
          <a:p>
            <a:endParaRPr lang="en-US" sz="1600" dirty="0"/>
          </a:p>
          <a:p>
            <a:r>
              <a:rPr lang="en-US" sz="1600" dirty="0"/>
              <a:t>4/8 </a:t>
            </a:r>
            <a:r>
              <a:rPr lang="ru-RU" sz="1600" dirty="0"/>
              <a:t>статистически значимых отличий</a:t>
            </a:r>
          </a:p>
        </p:txBody>
      </p:sp>
      <p:sp>
        <p:nvSpPr>
          <p:cNvPr id="8" name="Диаграмма 7">
            <a:extLst>
              <a:ext uri="{FF2B5EF4-FFF2-40B4-BE49-F238E27FC236}">
                <a16:creationId xmlns:a16="http://schemas.microsoft.com/office/drawing/2014/main" id="{4DA7BA07-E509-C4FA-677C-39B2DC543DBD}"/>
              </a:ext>
            </a:extLst>
          </p:cNvPr>
          <p:cNvSpPr>
            <a:spLocks noGrp="1"/>
          </p:cNvSpPr>
          <p:nvPr>
            <p:ph type="chart" sz="quarter" idx="10"/>
          </p:nvPr>
        </p:nvSpPr>
        <p:spPr/>
        <p:txBody>
          <a:bodyPr/>
          <a:lstStyle/>
          <a:p>
            <a:endParaRPr lang="ru-RU"/>
          </a:p>
        </p:txBody>
      </p:sp>
      <p:pic>
        <p:nvPicPr>
          <p:cNvPr id="9" name="Рисунок 8">
            <a:extLst>
              <a:ext uri="{FF2B5EF4-FFF2-40B4-BE49-F238E27FC236}">
                <a16:creationId xmlns:a16="http://schemas.microsoft.com/office/drawing/2014/main" id="{013A7A15-1DE6-4C05-DCCB-02B2C204B20B}"/>
              </a:ext>
            </a:extLst>
          </p:cNvPr>
          <p:cNvPicPr>
            <a:picLocks noChangeAspect="1"/>
          </p:cNvPicPr>
          <p:nvPr/>
        </p:nvPicPr>
        <p:blipFill>
          <a:blip r:embed="rId2"/>
          <a:stretch>
            <a:fillRect/>
          </a:stretch>
        </p:blipFill>
        <p:spPr>
          <a:xfrm>
            <a:off x="5135778" y="1550776"/>
            <a:ext cx="6702277" cy="4289457"/>
          </a:xfrm>
          <a:prstGeom prst="rect">
            <a:avLst/>
          </a:prstGeom>
        </p:spPr>
      </p:pic>
    </p:spTree>
    <p:extLst>
      <p:ext uri="{BB962C8B-B14F-4D97-AF65-F5344CB8AC3E}">
        <p14:creationId xmlns:p14="http://schemas.microsoft.com/office/powerpoint/2010/main" val="230390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F924CA-18B3-4CB1-AEFF-AB76D9785025}"/>
              </a:ext>
            </a:extLst>
          </p:cNvPr>
          <p:cNvSpPr>
            <a:spLocks noGrp="1"/>
          </p:cNvSpPr>
          <p:nvPr>
            <p:ph type="title"/>
          </p:nvPr>
        </p:nvSpPr>
        <p:spPr/>
        <p:txBody>
          <a:bodyPr/>
          <a:lstStyle/>
          <a:p>
            <a:r>
              <a:rPr lang="ru-RU" dirty="0"/>
              <a:t>Выделение гомологий в векторном пространстве слов, биграмм и триграмм</a:t>
            </a:r>
          </a:p>
        </p:txBody>
      </p:sp>
      <p:sp>
        <p:nvSpPr>
          <p:cNvPr id="6" name="Text Placeholder 5">
            <a:extLst>
              <a:ext uri="{FF2B5EF4-FFF2-40B4-BE49-F238E27FC236}">
                <a16:creationId xmlns:a16="http://schemas.microsoft.com/office/drawing/2014/main" id="{CD7C5762-DBCC-495D-BE6D-5F947BE56937}"/>
              </a:ext>
            </a:extLst>
          </p:cNvPr>
          <p:cNvSpPr>
            <a:spLocks noGrp="1"/>
          </p:cNvSpPr>
          <p:nvPr>
            <p:ph type="body" sz="quarter" idx="15"/>
          </p:nvPr>
        </p:nvSpPr>
        <p:spPr/>
        <p:txBody>
          <a:bodyPr/>
          <a:lstStyle/>
          <a:p>
            <a:r>
              <a:rPr lang="ru-RU" dirty="0"/>
              <a:t>Детекция ботов</a:t>
            </a:r>
            <a:endParaRPr lang="ru-RU" dirty="0">
              <a:effectLst/>
            </a:endParaRPr>
          </a:p>
        </p:txBody>
      </p:sp>
      <p:pic>
        <p:nvPicPr>
          <p:cNvPr id="7" name="Picture 6" descr="C:\Users\CompAdmin\AppData\Local\Microsoft\Windows\INetCache\Content.MSO\790104F1.tmp">
            <a:extLst>
              <a:ext uri="{FF2B5EF4-FFF2-40B4-BE49-F238E27FC236}">
                <a16:creationId xmlns:a16="http://schemas.microsoft.com/office/drawing/2014/main" id="{74546CA7-9381-45D4-AFDC-6610918A9C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544" y="2529218"/>
            <a:ext cx="9889933" cy="2675494"/>
          </a:xfrm>
          <a:prstGeom prst="rect">
            <a:avLst/>
          </a:prstGeom>
          <a:noFill/>
          <a:ln>
            <a:noFill/>
          </a:ln>
        </p:spPr>
      </p:pic>
      <p:sp>
        <p:nvSpPr>
          <p:cNvPr id="5" name="TextBox 4">
            <a:extLst>
              <a:ext uri="{FF2B5EF4-FFF2-40B4-BE49-F238E27FC236}">
                <a16:creationId xmlns:a16="http://schemas.microsoft.com/office/drawing/2014/main" id="{287FB6CF-AA93-4A6F-8467-90BF2E48647D}"/>
              </a:ext>
            </a:extLst>
          </p:cNvPr>
          <p:cNvSpPr txBox="1"/>
          <p:nvPr/>
        </p:nvSpPr>
        <p:spPr>
          <a:xfrm>
            <a:off x="567023" y="5509115"/>
            <a:ext cx="11057954" cy="584775"/>
          </a:xfrm>
          <a:prstGeom prst="rect">
            <a:avLst/>
          </a:prstGeom>
          <a:noFill/>
        </p:spPr>
        <p:txBody>
          <a:bodyPr wrap="square" rtlCol="0">
            <a:spAutoFit/>
          </a:bodyPr>
          <a:lstStyle/>
          <a:p>
            <a:pPr algn="just"/>
            <a:r>
              <a:rPr lang="ru-RU" sz="1600" dirty="0">
                <a:latin typeface="HSE Sans" panose="02000000000000000000" pitchFamily="2" charset="0"/>
              </a:rPr>
              <a:t>Рис.: Распределение расстояний до ближайших гомологий первого порядка в векторном пространстве слов русского языка. Синим показано распределение для текстов литературы, оранжевым – ботов (слева направо: mGPT, LSTM, GPT-2, YaLM).</a:t>
            </a:r>
          </a:p>
        </p:txBody>
      </p:sp>
      <p:sp>
        <p:nvSpPr>
          <p:cNvPr id="8" name="Текст 5">
            <a:extLst>
              <a:ext uri="{FF2B5EF4-FFF2-40B4-BE49-F238E27FC236}">
                <a16:creationId xmlns:a16="http://schemas.microsoft.com/office/drawing/2014/main" id="{A83FABEB-3F0D-41E1-9904-EFABDD409F55}"/>
              </a:ext>
            </a:extLst>
          </p:cNvPr>
          <p:cNvSpPr txBox="1">
            <a:spLocks/>
          </p:cNvSpPr>
          <p:nvPr/>
        </p:nvSpPr>
        <p:spPr>
          <a:xfrm>
            <a:off x="3459163" y="548720"/>
            <a:ext cx="2070100" cy="4081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p>
        </p:txBody>
      </p:sp>
      <p:sp>
        <p:nvSpPr>
          <p:cNvPr id="9" name="Текст 4">
            <a:extLst>
              <a:ext uri="{FF2B5EF4-FFF2-40B4-BE49-F238E27FC236}">
                <a16:creationId xmlns:a16="http://schemas.microsoft.com/office/drawing/2014/main" id="{8E7938F9-1782-4D5B-823F-0E25FFF5FF65}"/>
              </a:ext>
            </a:extLst>
          </p:cNvPr>
          <p:cNvSpPr>
            <a:spLocks noGrp="1"/>
          </p:cNvSpPr>
          <p:nvPr>
            <p:ph type="body" sz="quarter" idx="13"/>
          </p:nvPr>
        </p:nvSpPr>
        <p:spPr>
          <a:xfrm>
            <a:off x="1143689" y="540904"/>
            <a:ext cx="1901825" cy="415925"/>
          </a:xfrm>
        </p:spPr>
        <p:txBody>
          <a:bodyPr/>
          <a:lstStyle/>
          <a:p>
            <a:r>
              <a:rPr lang="ru-RU" dirty="0"/>
              <a:t>Лаборатория анализа семантики</a:t>
            </a:r>
          </a:p>
        </p:txBody>
      </p:sp>
    </p:spTree>
    <p:extLst>
      <p:ext uri="{BB962C8B-B14F-4D97-AF65-F5344CB8AC3E}">
        <p14:creationId xmlns:p14="http://schemas.microsoft.com/office/powerpoint/2010/main" val="611873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1" name="Google Shape;391;gf4406eab6b_0_260"/>
          <p:cNvSpPr txBox="1">
            <a:spLocks noGrp="1"/>
          </p:cNvSpPr>
          <p:nvPr>
            <p:ph type="title"/>
          </p:nvPr>
        </p:nvSpPr>
        <p:spPr>
          <a:xfrm>
            <a:off x="585897" y="1447790"/>
            <a:ext cx="11058000" cy="777000"/>
          </a:xfrm>
          <a:prstGeom prst="rect">
            <a:avLst/>
          </a:prstGeom>
          <a:noFill/>
          <a:ln>
            <a:noFill/>
          </a:ln>
        </p:spPr>
        <p:txBody>
          <a:bodyPr spcFirstLastPara="1" wrap="square" lIns="0" tIns="0" rIns="0" bIns="0" anchor="t" anchorCtr="0">
            <a:normAutofit/>
          </a:bodyPr>
          <a:lstStyle/>
          <a:p>
            <a:pPr lvl="0"/>
            <a:r>
              <a:rPr lang="ru-RU" dirty="0">
                <a:latin typeface="HSE Sans" panose="02000000000000000000"/>
              </a:rPr>
              <a:t>Классификация по внутрикластерным расстояниям</a:t>
            </a:r>
            <a:endParaRPr dirty="0">
              <a:latin typeface="HSE Sans" panose="02000000000000000000"/>
            </a:endParaRPr>
          </a:p>
        </p:txBody>
      </p:sp>
      <p:graphicFrame>
        <p:nvGraphicFramePr>
          <p:cNvPr id="393" name="Google Shape;393;gf4406eab6b_0_260"/>
          <p:cNvGraphicFramePr/>
          <p:nvPr>
            <p:extLst>
              <p:ext uri="{D42A27DB-BD31-4B8C-83A1-F6EECF244321}">
                <p14:modId xmlns:p14="http://schemas.microsoft.com/office/powerpoint/2010/main" val="4287314447"/>
              </p:ext>
            </p:extLst>
          </p:nvPr>
        </p:nvGraphicFramePr>
        <p:xfrm>
          <a:off x="819887" y="2224807"/>
          <a:ext cx="10590025" cy="3235465"/>
        </p:xfrm>
        <a:graphic>
          <a:graphicData uri="http://schemas.openxmlformats.org/drawingml/2006/table">
            <a:tbl>
              <a:tblPr firstRow="1" bandRow="1">
                <a:tableStyleId>{073A0DAA-6AF3-43AB-8588-CEC1D06C72B9}</a:tableStyleId>
              </a:tblPr>
              <a:tblGrid>
                <a:gridCol w="1741250">
                  <a:extLst>
                    <a:ext uri="{9D8B030D-6E8A-4147-A177-3AD203B41FA5}">
                      <a16:colId xmlns:a16="http://schemas.microsoft.com/office/drawing/2014/main" val="20000"/>
                    </a:ext>
                  </a:extLst>
                </a:gridCol>
                <a:gridCol w="1118025">
                  <a:extLst>
                    <a:ext uri="{9D8B030D-6E8A-4147-A177-3AD203B41FA5}">
                      <a16:colId xmlns:a16="http://schemas.microsoft.com/office/drawing/2014/main" val="20001"/>
                    </a:ext>
                  </a:extLst>
                </a:gridCol>
                <a:gridCol w="640075">
                  <a:extLst>
                    <a:ext uri="{9D8B030D-6E8A-4147-A177-3AD203B41FA5}">
                      <a16:colId xmlns:a16="http://schemas.microsoft.com/office/drawing/2014/main" val="20002"/>
                    </a:ext>
                  </a:extLst>
                </a:gridCol>
                <a:gridCol w="1107800">
                  <a:extLst>
                    <a:ext uri="{9D8B030D-6E8A-4147-A177-3AD203B41FA5}">
                      <a16:colId xmlns:a16="http://schemas.microsoft.com/office/drawing/2014/main" val="20003"/>
                    </a:ext>
                  </a:extLst>
                </a:gridCol>
                <a:gridCol w="1136825">
                  <a:extLst>
                    <a:ext uri="{9D8B030D-6E8A-4147-A177-3AD203B41FA5}">
                      <a16:colId xmlns:a16="http://schemas.microsoft.com/office/drawing/2014/main" val="20004"/>
                    </a:ext>
                  </a:extLst>
                </a:gridCol>
                <a:gridCol w="676025">
                  <a:extLst>
                    <a:ext uri="{9D8B030D-6E8A-4147-A177-3AD203B41FA5}">
                      <a16:colId xmlns:a16="http://schemas.microsoft.com/office/drawing/2014/main" val="20005"/>
                    </a:ext>
                  </a:extLst>
                </a:gridCol>
                <a:gridCol w="1236525">
                  <a:extLst>
                    <a:ext uri="{9D8B030D-6E8A-4147-A177-3AD203B41FA5}">
                      <a16:colId xmlns:a16="http://schemas.microsoft.com/office/drawing/2014/main" val="20006"/>
                    </a:ext>
                  </a:extLst>
                </a:gridCol>
                <a:gridCol w="1119675">
                  <a:extLst>
                    <a:ext uri="{9D8B030D-6E8A-4147-A177-3AD203B41FA5}">
                      <a16:colId xmlns:a16="http://schemas.microsoft.com/office/drawing/2014/main" val="20007"/>
                    </a:ext>
                  </a:extLst>
                </a:gridCol>
                <a:gridCol w="645225">
                  <a:extLst>
                    <a:ext uri="{9D8B030D-6E8A-4147-A177-3AD203B41FA5}">
                      <a16:colId xmlns:a16="http://schemas.microsoft.com/office/drawing/2014/main" val="20008"/>
                    </a:ext>
                  </a:extLst>
                </a:gridCol>
                <a:gridCol w="1168600">
                  <a:extLst>
                    <a:ext uri="{9D8B030D-6E8A-4147-A177-3AD203B41FA5}">
                      <a16:colId xmlns:a16="http://schemas.microsoft.com/office/drawing/2014/main" val="20009"/>
                    </a:ext>
                  </a:extLst>
                </a:gridCol>
              </a:tblGrid>
              <a:tr h="336250">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Языки</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gridSpan="3">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Русский</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hMerge="1">
                  <a:txBody>
                    <a:bodyPr/>
                    <a:lstStyle/>
                    <a:p>
                      <a:endParaRPr lang="en-US"/>
                    </a:p>
                  </a:txBody>
                  <a:tcPr/>
                </a:tc>
                <a:tc hMerge="1">
                  <a:txBody>
                    <a:bodyPr/>
                    <a:lstStyle/>
                    <a:p>
                      <a:endParaRPr lang="en-US"/>
                    </a:p>
                  </a:txBody>
                  <a:tcPr/>
                </a:tc>
                <a:tc gridSpan="3">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Английский</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hMerge="1">
                  <a:txBody>
                    <a:bodyPr/>
                    <a:lstStyle/>
                    <a:p>
                      <a:endParaRPr lang="en-US"/>
                    </a:p>
                  </a:txBody>
                  <a:tcPr/>
                </a:tc>
                <a:tc hMerge="1">
                  <a:txBody>
                    <a:bodyPr/>
                    <a:lstStyle/>
                    <a:p>
                      <a:endParaRPr lang="en-US"/>
                    </a:p>
                  </a:txBody>
                  <a:tcPr/>
                </a:tc>
                <a:tc gridSpan="3">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Вьетнамский</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900">
                <a:tc>
                  <a:txBody>
                    <a:bodyPr/>
                    <a:lstStyle/>
                    <a:p>
                      <a:pPr marL="0" marR="0" lvl="0" indent="0" algn="r" rtl="0">
                        <a:lnSpc>
                          <a:spcPct val="100000"/>
                        </a:lnSpc>
                        <a:spcBef>
                          <a:spcPts val="0"/>
                        </a:spcBef>
                        <a:spcAft>
                          <a:spcPts val="0"/>
                        </a:spcAft>
                        <a:buClr>
                          <a:srgbClr val="102D69"/>
                        </a:buClr>
                        <a:buSzPts val="1300"/>
                        <a:buFont typeface="Arial"/>
                        <a:buNone/>
                      </a:pPr>
                      <a:r>
                        <a:rPr lang="ru-RU" sz="1300" u="none" strike="noStrike" cap="none" dirty="0">
                          <a:sym typeface="Arial"/>
                        </a:rPr>
                        <a:t>Тексты, написанные людьми, </a:t>
                      </a:r>
                      <a:r>
                        <a:rPr lang="en-US" sz="1300" u="none" strike="noStrike" cap="none" dirty="0">
                          <a:sym typeface="Arial"/>
                        </a:rPr>
                        <a:t>vs</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olidFill>
                            <a:srgbClr val="102D69"/>
                          </a:solidFill>
                          <a:sym typeface="Arial"/>
                        </a:rPr>
                        <a:t>Все боты</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102D69"/>
                        </a:buClr>
                        <a:buSzPts val="1300"/>
                        <a:buFont typeface="Arial"/>
                        <a:buNone/>
                      </a:pPr>
                      <a:r>
                        <a:rPr lang="ru-RU" sz="1300" u="none" strike="noStrike" cap="none" dirty="0">
                          <a:sym typeface="Arial"/>
                        </a:rPr>
                        <a:t>LSTM</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102D69"/>
                        </a:buClr>
                        <a:buSzPts val="1300"/>
                        <a:buFont typeface="Arial"/>
                        <a:buNone/>
                      </a:pPr>
                      <a:r>
                        <a:rPr lang="ru-RU" sz="1300" u="none" strike="noStrike" cap="none" dirty="0">
                          <a:sym typeface="Arial"/>
                        </a:rPr>
                        <a:t>GPT-2</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Все боты</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102D69"/>
                        </a:buClr>
                        <a:buSzPts val="1300"/>
                        <a:buFont typeface="Arial"/>
                        <a:buNone/>
                      </a:pPr>
                      <a:r>
                        <a:rPr lang="ru-RU" sz="1300" u="none" strike="noStrike" cap="none" dirty="0">
                          <a:sym typeface="Arial"/>
                        </a:rPr>
                        <a:t>LSTM</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102D69"/>
                        </a:buClr>
                        <a:buSzPts val="1300"/>
                        <a:buFont typeface="Arial"/>
                        <a:buNone/>
                      </a:pPr>
                      <a:r>
                        <a:rPr lang="ru-RU" sz="1300" u="none" strike="noStrike" cap="none" dirty="0">
                          <a:sym typeface="Arial"/>
                        </a:rPr>
                        <a:t>GPT-2</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Все боты</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102D69"/>
                        </a:buClr>
                        <a:buSzPts val="1300"/>
                        <a:buFont typeface="Arial"/>
                        <a:buNone/>
                      </a:pPr>
                      <a:r>
                        <a:rPr lang="ru-RU" sz="1300" u="none" strike="noStrike" cap="none" dirty="0">
                          <a:sym typeface="Arial"/>
                        </a:rPr>
                        <a:t>LSTM</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GPT-3</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extLst>
                  <a:ext uri="{0D108BD9-81ED-4DB2-BD59-A6C34878D82A}">
                    <a16:rowId xmlns:a16="http://schemas.microsoft.com/office/drawing/2014/main" val="10001"/>
                  </a:ext>
                </a:extLst>
              </a:tr>
              <a:tr h="598675">
                <a:tc>
                  <a:txBody>
                    <a:bodyPr/>
                    <a:lstStyle/>
                    <a:p>
                      <a:pPr marL="0" marR="0" lvl="0" indent="0" algn="l" rtl="0">
                        <a:lnSpc>
                          <a:spcPct val="100000"/>
                        </a:lnSpc>
                        <a:spcBef>
                          <a:spcPts val="0"/>
                        </a:spcBef>
                        <a:spcAft>
                          <a:spcPts val="0"/>
                        </a:spcAft>
                        <a:buClr>
                          <a:srgbClr val="102D69"/>
                        </a:buClr>
                        <a:buSzPts val="1300"/>
                        <a:buFont typeface="Arial"/>
                        <a:buNone/>
                      </a:pPr>
                      <a:r>
                        <a:rPr lang="ru-RU" sz="1300" u="none" strike="noStrike" cap="none" dirty="0">
                          <a:sym typeface="Arial"/>
                        </a:rPr>
                        <a:t>K-Means</a:t>
                      </a:r>
                      <a:endParaRPr sz="1300" b="1"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0.934/0.934</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0.934/0.934</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0.916/0.916</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0.916/0.916</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0.974/0.969</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0.976/0.975</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0.881/0.0.834</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0.895/0.881</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0.903/0.883</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0.883/0.883</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0.881/0.911</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0.911/0.911</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extLst>
                  <a:ext uri="{0D108BD9-81ED-4DB2-BD59-A6C34878D82A}">
                    <a16:rowId xmlns:a16="http://schemas.microsoft.com/office/drawing/2014/main" val="10002"/>
                  </a:ext>
                </a:extLst>
              </a:tr>
              <a:tr h="598675">
                <a:tc>
                  <a:txBody>
                    <a:bodyPr/>
                    <a:lstStyle/>
                    <a:p>
                      <a:pPr marL="0" marR="0" lvl="0" indent="0" algn="l" rtl="0">
                        <a:lnSpc>
                          <a:spcPct val="100000"/>
                        </a:lnSpc>
                        <a:spcBef>
                          <a:spcPts val="0"/>
                        </a:spcBef>
                        <a:spcAft>
                          <a:spcPts val="0"/>
                        </a:spcAft>
                        <a:buClr>
                          <a:srgbClr val="102D69"/>
                        </a:buClr>
                        <a:buSzPts val="1300"/>
                        <a:buFont typeface="Arial"/>
                        <a:buNone/>
                      </a:pPr>
                      <a:r>
                        <a:rPr lang="en-US" sz="1300" u="none" strike="noStrike" cap="none" dirty="0">
                          <a:sym typeface="Arial"/>
                        </a:rPr>
                        <a:t>Wishart</a:t>
                      </a:r>
                      <a:endParaRPr sz="1300" b="1"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0.954/0.954</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0.954/0.954</a:t>
                      </a:r>
                      <a:endParaRPr sz="1300" b="1"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0.944/0.944</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0.945/0.945</a:t>
                      </a:r>
                      <a:endParaRPr sz="1300" b="1"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0.975/0.968</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0.976/0.975</a:t>
                      </a:r>
                      <a:endParaRPr sz="1300" b="1"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0.881/0.834</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0.895/0.881</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0.896/0.897</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0.900/0.896</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0.900/0.896</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0.897/0.896</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extLst>
                  <a:ext uri="{0D108BD9-81ED-4DB2-BD59-A6C34878D82A}">
                    <a16:rowId xmlns:a16="http://schemas.microsoft.com/office/drawing/2014/main" val="10003"/>
                  </a:ext>
                </a:extLst>
              </a:tr>
              <a:tr h="685825">
                <a:tc>
                  <a:txBody>
                    <a:bodyPr/>
                    <a:lstStyle/>
                    <a:p>
                      <a:pPr marL="0" marR="0" lvl="0" indent="0" algn="l" rtl="0">
                        <a:lnSpc>
                          <a:spcPct val="100000"/>
                        </a:lnSpc>
                        <a:spcBef>
                          <a:spcPts val="0"/>
                        </a:spcBef>
                        <a:spcAft>
                          <a:spcPts val="0"/>
                        </a:spcAft>
                        <a:buClr>
                          <a:srgbClr val="102D69"/>
                        </a:buClr>
                        <a:buSzPts val="1300"/>
                        <a:buFont typeface="Arial"/>
                        <a:buNone/>
                      </a:pPr>
                      <a:r>
                        <a:rPr lang="en-US" sz="1300" u="none" strike="noStrike" cap="none" dirty="0">
                          <a:sym typeface="Arial"/>
                        </a:rPr>
                        <a:t>C-Means</a:t>
                      </a:r>
                      <a:endParaRPr sz="1300" b="1"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0.894/0.893</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0.892/0.894</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0.857/0.856</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0.865/0.857</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0.970/0.959</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0.971/0.970</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0.921/0.883</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0.848/0.921</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0.893/0.890</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0.892/0.890</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0.871/0.872</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0.874/0.871</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extLst>
                  <a:ext uri="{0D108BD9-81ED-4DB2-BD59-A6C34878D82A}">
                    <a16:rowId xmlns:a16="http://schemas.microsoft.com/office/drawing/2014/main" val="10004"/>
                  </a:ext>
                </a:extLst>
              </a:tr>
              <a:tr h="528350">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dirty="0">
                          <a:sym typeface="Arial"/>
                        </a:rPr>
                        <a:t>Wishart </a:t>
                      </a:r>
                      <a:r>
                        <a:rPr lang="ru-RU" sz="1300" u="none" strike="noStrike" cap="none" dirty="0">
                          <a:sym typeface="Arial"/>
                        </a:rPr>
                        <a:t>на нечётких числах</a:t>
                      </a:r>
                      <a:endParaRPr sz="1300" b="1"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0.913/0.913</a:t>
                      </a:r>
                      <a:endParaRPr sz="1300" u="none" strike="noStrike" cap="none">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0.913/0.913</a:t>
                      </a:r>
                      <a:endParaRPr sz="1300"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1.0</a:t>
                      </a:r>
                      <a:endParaRPr sz="1300"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0.911/0.911</a:t>
                      </a:r>
                      <a:endParaRPr sz="1300" u="none" strike="noStrike" cap="none">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0.911/0.911</a:t>
                      </a:r>
                      <a:endParaRPr sz="1300"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0.947/0.933</a:t>
                      </a:r>
                      <a:endParaRPr sz="1300" u="none" strike="noStrike" cap="none">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0.952/0.947</a:t>
                      </a:r>
                      <a:endParaRPr sz="1300"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1.0</a:t>
                      </a:r>
                      <a:endParaRPr sz="1300"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0.940/0.926</a:t>
                      </a:r>
                      <a:endParaRPr sz="1300" u="none" strike="noStrike" cap="none">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0.944/0.940</a:t>
                      </a:r>
                      <a:endParaRPr sz="1300" b="1"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0.942/0.942</a:t>
                      </a:r>
                      <a:endParaRPr sz="1300" u="none" strike="noStrike" cap="none">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0.943/0.942</a:t>
                      </a:r>
                      <a:endParaRPr sz="1300" b="1"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1.0</a:t>
                      </a:r>
                      <a:endParaRPr sz="1300"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0.926/0.926</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0.926/0.926</a:t>
                      </a:r>
                      <a:endParaRPr sz="1300" b="1" u="none" strike="noStrike" cap="none" dirty="0">
                        <a:solidFill>
                          <a:srgbClr val="102D69"/>
                        </a:solidFill>
                        <a:latin typeface="HSE Sans" panose="02000000000000000000"/>
                        <a:ea typeface="Arial"/>
                        <a:cs typeface="Arial"/>
                        <a:sym typeface="Arial"/>
                      </a:endParaRPr>
                    </a:p>
                  </a:txBody>
                  <a:tcPr marL="91450" marR="91450" marT="45725" marB="45725"/>
                </a:tc>
                <a:extLst>
                  <a:ext uri="{0D108BD9-81ED-4DB2-BD59-A6C34878D82A}">
                    <a16:rowId xmlns:a16="http://schemas.microsoft.com/office/drawing/2014/main" val="10005"/>
                  </a:ext>
                </a:extLst>
              </a:tr>
            </a:tbl>
          </a:graphicData>
        </a:graphic>
      </p:graphicFrame>
      <p:sp>
        <p:nvSpPr>
          <p:cNvPr id="397" name="Google Shape;397;gf4406eab6b_0_260"/>
          <p:cNvSpPr txBox="1">
            <a:spLocks noGrp="1"/>
          </p:cNvSpPr>
          <p:nvPr>
            <p:ph type="body" idx="3"/>
          </p:nvPr>
        </p:nvSpPr>
        <p:spPr>
          <a:xfrm>
            <a:off x="855000" y="5773036"/>
            <a:ext cx="11337000" cy="777000"/>
          </a:xfrm>
          <a:prstGeom prst="rect">
            <a:avLst/>
          </a:prstGeom>
          <a:noFill/>
          <a:ln>
            <a:noFill/>
          </a:ln>
        </p:spPr>
        <p:txBody>
          <a:bodyPr spcFirstLastPara="1" wrap="square" lIns="0" tIns="0" rIns="0" bIns="45700" anchor="t" anchorCtr="0">
            <a:noAutofit/>
          </a:bodyPr>
          <a:lstStyle/>
          <a:p>
            <a:pPr marL="0" lvl="0" indent="0">
              <a:spcBef>
                <a:spcPts val="1000"/>
              </a:spcBef>
              <a:buSzPts val="1800"/>
            </a:pPr>
            <a:r>
              <a:rPr lang="ru-RU" sz="1600" dirty="0">
                <a:solidFill>
                  <a:schemeClr val="dk1"/>
                </a:solidFill>
                <a:latin typeface="HSE Sans" panose="02000000000000000000"/>
              </a:rPr>
              <a:t>Метрики классификации: </a:t>
            </a:r>
            <a:r>
              <a:rPr lang="en-US" sz="1600" dirty="0">
                <a:solidFill>
                  <a:schemeClr val="dk1"/>
                </a:solidFill>
                <a:latin typeface="HSE Sans" panose="02000000000000000000"/>
              </a:rPr>
              <a:t>accuracy/F-score (weighted average); Precision/Recall (weighted average)</a:t>
            </a:r>
          </a:p>
          <a:p>
            <a:pPr marL="0" lvl="0" indent="0">
              <a:spcBef>
                <a:spcPts val="1000"/>
              </a:spcBef>
              <a:buSzPts val="1800"/>
            </a:pPr>
            <a:r>
              <a:rPr lang="ru-RU" sz="1600" dirty="0">
                <a:solidFill>
                  <a:schemeClr val="dk1"/>
                </a:solidFill>
                <a:latin typeface="HSE Sans" panose="02000000000000000000"/>
              </a:rPr>
              <a:t>Введение нечёткости повышает точность различения текстов английского и вьетнамского языков</a:t>
            </a:r>
          </a:p>
        </p:txBody>
      </p:sp>
      <p:sp>
        <p:nvSpPr>
          <p:cNvPr id="8" name="Text Placeholder 4">
            <a:extLst>
              <a:ext uri="{FF2B5EF4-FFF2-40B4-BE49-F238E27FC236}">
                <a16:creationId xmlns:a16="http://schemas.microsoft.com/office/drawing/2014/main" id="{D5D09B64-EFB8-4D8D-A4E8-BBB2A1802410}"/>
              </a:ext>
            </a:extLst>
          </p:cNvPr>
          <p:cNvSpPr txBox="1">
            <a:spLocks/>
          </p:cNvSpPr>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Лаборатория анализа семантики</a:t>
            </a:r>
          </a:p>
        </p:txBody>
      </p:sp>
      <p:sp>
        <p:nvSpPr>
          <p:cNvPr id="10" name="Text Placeholder 5">
            <a:extLst>
              <a:ext uri="{FF2B5EF4-FFF2-40B4-BE49-F238E27FC236}">
                <a16:creationId xmlns:a16="http://schemas.microsoft.com/office/drawing/2014/main" id="{D48D06DE-CCC5-4525-831D-4FB6AD4A3714}"/>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
        <p:nvSpPr>
          <p:cNvPr id="13" name="Text Placeholder 6">
            <a:extLst>
              <a:ext uri="{FF2B5EF4-FFF2-40B4-BE49-F238E27FC236}">
                <a16:creationId xmlns:a16="http://schemas.microsoft.com/office/drawing/2014/main" id="{B07019C2-51ED-4EF6-84BE-7B44E745AB6F}"/>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Детекция ботов</a:t>
            </a:r>
          </a:p>
        </p:txBody>
      </p:sp>
    </p:spTree>
    <p:extLst>
      <p:ext uri="{BB962C8B-B14F-4D97-AF65-F5344CB8AC3E}">
        <p14:creationId xmlns:p14="http://schemas.microsoft.com/office/powerpoint/2010/main" val="3802005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6" name="Google Shape;436;g22bb5571bf6_0_54"/>
          <p:cNvSpPr txBox="1">
            <a:spLocks noGrp="1"/>
          </p:cNvSpPr>
          <p:nvPr>
            <p:ph type="title"/>
          </p:nvPr>
        </p:nvSpPr>
        <p:spPr>
          <a:xfrm>
            <a:off x="585897" y="1447790"/>
            <a:ext cx="11058000" cy="777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400"/>
              <a:buNone/>
            </a:pPr>
            <a:r>
              <a:rPr lang="ru-RU" dirty="0">
                <a:latin typeface="HSE Sans" panose="02000000000000000000"/>
              </a:rPr>
              <a:t>Классификация по энтропии-сложности</a:t>
            </a:r>
            <a:endParaRPr dirty="0">
              <a:latin typeface="HSE Sans" panose="02000000000000000000"/>
            </a:endParaRPr>
          </a:p>
        </p:txBody>
      </p:sp>
      <p:graphicFrame>
        <p:nvGraphicFramePr>
          <p:cNvPr id="438" name="Google Shape;438;g22bb5571bf6_0_54"/>
          <p:cNvGraphicFramePr/>
          <p:nvPr>
            <p:extLst>
              <p:ext uri="{D42A27DB-BD31-4B8C-83A1-F6EECF244321}">
                <p14:modId xmlns:p14="http://schemas.microsoft.com/office/powerpoint/2010/main" val="3633317208"/>
              </p:ext>
            </p:extLst>
          </p:nvPr>
        </p:nvGraphicFramePr>
        <p:xfrm>
          <a:off x="437790" y="2452232"/>
          <a:ext cx="11354214" cy="2859275"/>
        </p:xfrm>
        <a:graphic>
          <a:graphicData uri="http://schemas.openxmlformats.org/drawingml/2006/table">
            <a:tbl>
              <a:tblPr firstRow="1" bandRow="1">
                <a:tableStyleId>{073A0DAA-6AF3-43AB-8588-CEC1D06C72B9}</a:tableStyleId>
              </a:tblPr>
              <a:tblGrid>
                <a:gridCol w="1281680">
                  <a:extLst>
                    <a:ext uri="{9D8B030D-6E8A-4147-A177-3AD203B41FA5}">
                      <a16:colId xmlns:a16="http://schemas.microsoft.com/office/drawing/2014/main" val="20000"/>
                    </a:ext>
                  </a:extLst>
                </a:gridCol>
                <a:gridCol w="997684">
                  <a:extLst>
                    <a:ext uri="{9D8B030D-6E8A-4147-A177-3AD203B41FA5}">
                      <a16:colId xmlns:a16="http://schemas.microsoft.com/office/drawing/2014/main" val="20001"/>
                    </a:ext>
                  </a:extLst>
                </a:gridCol>
                <a:gridCol w="795130">
                  <a:extLst>
                    <a:ext uri="{9D8B030D-6E8A-4147-A177-3AD203B41FA5}">
                      <a16:colId xmlns:a16="http://schemas.microsoft.com/office/drawing/2014/main" val="20002"/>
                    </a:ext>
                  </a:extLst>
                </a:gridCol>
                <a:gridCol w="735496">
                  <a:extLst>
                    <a:ext uri="{9D8B030D-6E8A-4147-A177-3AD203B41FA5}">
                      <a16:colId xmlns:a16="http://schemas.microsoft.com/office/drawing/2014/main" val="20003"/>
                    </a:ext>
                  </a:extLst>
                </a:gridCol>
                <a:gridCol w="755374">
                  <a:extLst>
                    <a:ext uri="{9D8B030D-6E8A-4147-A177-3AD203B41FA5}">
                      <a16:colId xmlns:a16="http://schemas.microsoft.com/office/drawing/2014/main" val="20004"/>
                    </a:ext>
                  </a:extLst>
                </a:gridCol>
                <a:gridCol w="844826">
                  <a:extLst>
                    <a:ext uri="{9D8B030D-6E8A-4147-A177-3AD203B41FA5}">
                      <a16:colId xmlns:a16="http://schemas.microsoft.com/office/drawing/2014/main" val="20005"/>
                    </a:ext>
                  </a:extLst>
                </a:gridCol>
                <a:gridCol w="964096">
                  <a:extLst>
                    <a:ext uri="{9D8B030D-6E8A-4147-A177-3AD203B41FA5}">
                      <a16:colId xmlns:a16="http://schemas.microsoft.com/office/drawing/2014/main" val="20006"/>
                    </a:ext>
                  </a:extLst>
                </a:gridCol>
                <a:gridCol w="785191">
                  <a:extLst>
                    <a:ext uri="{9D8B030D-6E8A-4147-A177-3AD203B41FA5}">
                      <a16:colId xmlns:a16="http://schemas.microsoft.com/office/drawing/2014/main" val="20007"/>
                    </a:ext>
                  </a:extLst>
                </a:gridCol>
                <a:gridCol w="824948">
                  <a:extLst>
                    <a:ext uri="{9D8B030D-6E8A-4147-A177-3AD203B41FA5}">
                      <a16:colId xmlns:a16="http://schemas.microsoft.com/office/drawing/2014/main" val="20008"/>
                    </a:ext>
                  </a:extLst>
                </a:gridCol>
                <a:gridCol w="864704">
                  <a:extLst>
                    <a:ext uri="{9D8B030D-6E8A-4147-A177-3AD203B41FA5}">
                      <a16:colId xmlns:a16="http://schemas.microsoft.com/office/drawing/2014/main" val="20009"/>
                    </a:ext>
                  </a:extLst>
                </a:gridCol>
                <a:gridCol w="874644">
                  <a:extLst>
                    <a:ext uri="{9D8B030D-6E8A-4147-A177-3AD203B41FA5}">
                      <a16:colId xmlns:a16="http://schemas.microsoft.com/office/drawing/2014/main" val="20010"/>
                    </a:ext>
                  </a:extLst>
                </a:gridCol>
                <a:gridCol w="785191">
                  <a:extLst>
                    <a:ext uri="{9D8B030D-6E8A-4147-A177-3AD203B41FA5}">
                      <a16:colId xmlns:a16="http://schemas.microsoft.com/office/drawing/2014/main" val="20011"/>
                    </a:ext>
                  </a:extLst>
                </a:gridCol>
                <a:gridCol w="845250">
                  <a:extLst>
                    <a:ext uri="{9D8B030D-6E8A-4147-A177-3AD203B41FA5}">
                      <a16:colId xmlns:a16="http://schemas.microsoft.com/office/drawing/2014/main" val="20012"/>
                    </a:ext>
                  </a:extLst>
                </a:gridCol>
              </a:tblGrid>
              <a:tr h="386975">
                <a:tc>
                  <a:txBody>
                    <a:bodyPr/>
                    <a:lstStyle/>
                    <a:p>
                      <a:pPr marL="0" marR="0" lvl="0" indent="0" algn="l" rtl="0">
                        <a:lnSpc>
                          <a:spcPct val="100000"/>
                        </a:lnSpc>
                        <a:spcBef>
                          <a:spcPts val="0"/>
                        </a:spcBef>
                        <a:spcAft>
                          <a:spcPts val="0"/>
                        </a:spcAft>
                        <a:buClr>
                          <a:srgbClr val="000000"/>
                        </a:buClr>
                        <a:buSzPts val="1300"/>
                        <a:buFont typeface="Arial"/>
                        <a:buNone/>
                      </a:pP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gridSpan="4">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t>Все боты</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t>LSTM</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t>GPT-2/3</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7700">
                <a:tc>
                  <a:txBody>
                    <a:bodyPr/>
                    <a:lstStyle/>
                    <a:p>
                      <a:pPr marL="0" marR="0" lvl="0" indent="0" algn="l" rtl="0">
                        <a:lnSpc>
                          <a:spcPct val="100000"/>
                        </a:lnSpc>
                        <a:spcBef>
                          <a:spcPts val="0"/>
                        </a:spcBef>
                        <a:spcAft>
                          <a:spcPts val="0"/>
                        </a:spcAft>
                        <a:buClr>
                          <a:srgbClr val="000000"/>
                        </a:buClr>
                        <a:buSzPts val="1300"/>
                        <a:buFont typeface="Arial"/>
                        <a:buNone/>
                      </a:pPr>
                      <a:r>
                        <a:rPr lang="ru-RU" sz="1300" u="none" strike="noStrike" cap="none" dirty="0">
                          <a:sym typeface="Arial"/>
                        </a:rPr>
                        <a:t>Языки</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b="0" u="none" strike="noStrike" cap="none" dirty="0">
                          <a:solidFill>
                            <a:srgbClr val="102D69"/>
                          </a:solidFill>
                          <a:sym typeface="Arial"/>
                        </a:rPr>
                        <a:t>Точность</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Precision</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Recall</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F-</a:t>
                      </a:r>
                      <a:r>
                        <a:rPr lang="en-US" sz="1300" u="none" strike="noStrike" cap="none" dirty="0">
                          <a:sym typeface="Arial"/>
                        </a:rPr>
                        <a:t>score</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Точность</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Precision</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Recall</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F-</a:t>
                      </a:r>
                      <a:r>
                        <a:rPr lang="en-US" sz="1300" u="none" strike="noStrike" cap="none" dirty="0">
                          <a:sym typeface="Arial"/>
                        </a:rPr>
                        <a:t>score</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Точность</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Precision</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Recall</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F-</a:t>
                      </a:r>
                      <a:r>
                        <a:rPr lang="en-US" sz="1300" u="none" strike="noStrike" cap="none" dirty="0">
                          <a:sym typeface="Arial"/>
                        </a:rPr>
                        <a:t>score</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extLst>
                  <a:ext uri="{0D108BD9-81ED-4DB2-BD59-A6C34878D82A}">
                    <a16:rowId xmlns:a16="http://schemas.microsoft.com/office/drawing/2014/main" val="10001"/>
                  </a:ext>
                </a:extLst>
              </a:tr>
              <a:tr h="649400">
                <a:tc>
                  <a:txBody>
                    <a:bodyPr/>
                    <a:lstStyle/>
                    <a:p>
                      <a:pPr marL="0" marR="0" lvl="0" indent="0" algn="l" rtl="0">
                        <a:lnSpc>
                          <a:spcPct val="100000"/>
                        </a:lnSpc>
                        <a:spcBef>
                          <a:spcPts val="0"/>
                        </a:spcBef>
                        <a:spcAft>
                          <a:spcPts val="0"/>
                        </a:spcAft>
                        <a:buClr>
                          <a:srgbClr val="102D69"/>
                        </a:buClr>
                        <a:buSzPts val="1300"/>
                        <a:buFont typeface="Arial"/>
                        <a:buNone/>
                      </a:pPr>
                      <a:r>
                        <a:rPr lang="ru-RU" sz="1300" u="none" strike="noStrike" cap="none" dirty="0">
                          <a:sym typeface="Arial"/>
                        </a:rPr>
                        <a:t>Русский</a:t>
                      </a:r>
                      <a:endParaRPr sz="1300" b="1" u="none" strike="noStrike" cap="none" dirty="0">
                        <a:latin typeface="HSE Sans" panose="02000000000000000000"/>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0.890</a:t>
                      </a:r>
                      <a:endParaRPr sz="1300" b="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0.804</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0.890</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102D69"/>
                        </a:buClr>
                        <a:buSzPts val="1300"/>
                        <a:buFont typeface="Arial"/>
                        <a:buNone/>
                      </a:pPr>
                      <a:r>
                        <a:rPr lang="ru-RU" sz="1300" u="none" strike="noStrike" cap="none" dirty="0">
                          <a:sym typeface="Arial"/>
                        </a:rPr>
                        <a:t>0.844</a:t>
                      </a:r>
                      <a:endParaRPr sz="1300" u="none" strike="noStrike" cap="none" dirty="0"/>
                    </a:p>
                    <a:p>
                      <a:pPr marL="0" marR="0" lvl="0" indent="0" algn="r" rtl="0">
                        <a:lnSpc>
                          <a:spcPct val="100000"/>
                        </a:lnSpc>
                        <a:spcBef>
                          <a:spcPts val="0"/>
                        </a:spcBef>
                        <a:spcAft>
                          <a:spcPts val="0"/>
                        </a:spcAft>
                        <a:buClr>
                          <a:srgbClr val="000000"/>
                        </a:buClr>
                        <a:buSzPts val="1300"/>
                        <a:buFont typeface="Arial"/>
                        <a:buNone/>
                      </a:pPr>
                      <a:endParaRPr sz="1300" u="none" strike="noStrike" cap="none" dirty="0">
                        <a:latin typeface="HSE Sans" panose="02000000000000000000"/>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0.992</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0.992</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0.992</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0.992</a:t>
                      </a:r>
                      <a:endParaRPr sz="1300" u="none" strike="noStrike" cap="none" dirty="0">
                        <a:latin typeface="HSE Sans" panose="02000000000000000000"/>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0.893</a:t>
                      </a:r>
                      <a:endParaRPr sz="1300"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0.886</a:t>
                      </a:r>
                      <a:endParaRPr sz="1300"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0.893</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0.881</a:t>
                      </a:r>
                      <a:endParaRPr sz="1300" u="none" strike="noStrike" cap="none">
                        <a:latin typeface="HSE Sans" panose="02000000000000000000"/>
                      </a:endParaRPr>
                    </a:p>
                  </a:txBody>
                  <a:tcPr marL="91450" marR="91450" marT="45725" marB="45725"/>
                </a:tc>
                <a:extLst>
                  <a:ext uri="{0D108BD9-81ED-4DB2-BD59-A6C34878D82A}">
                    <a16:rowId xmlns:a16="http://schemas.microsoft.com/office/drawing/2014/main" val="10002"/>
                  </a:ext>
                </a:extLst>
              </a:tr>
              <a:tr h="649400">
                <a:tc>
                  <a:txBody>
                    <a:bodyPr/>
                    <a:lstStyle/>
                    <a:p>
                      <a:pPr marL="0" marR="0" lvl="0" indent="0" algn="l" rtl="0">
                        <a:lnSpc>
                          <a:spcPct val="100000"/>
                        </a:lnSpc>
                        <a:spcBef>
                          <a:spcPts val="0"/>
                        </a:spcBef>
                        <a:spcAft>
                          <a:spcPts val="0"/>
                        </a:spcAft>
                        <a:buClr>
                          <a:srgbClr val="102D69"/>
                        </a:buClr>
                        <a:buSzPts val="1300"/>
                        <a:buFont typeface="Arial"/>
                        <a:buNone/>
                      </a:pPr>
                      <a:r>
                        <a:rPr lang="ru-RU" sz="1300" u="none" strike="noStrike" cap="none" dirty="0">
                          <a:sym typeface="Arial"/>
                        </a:rPr>
                        <a:t>Английский</a:t>
                      </a:r>
                      <a:endParaRPr sz="1300" b="1" u="none" strike="noStrike" cap="none" dirty="0">
                        <a:latin typeface="HSE Sans" panose="02000000000000000000"/>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0.965</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0.933</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0.965</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0.948</a:t>
                      </a:r>
                      <a:endParaRPr sz="1300" u="none" strike="noStrike" cap="none">
                        <a:latin typeface="HSE Sans" panose="02000000000000000000"/>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1.0</a:t>
                      </a:r>
                      <a:endParaRPr sz="1300"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1.0</a:t>
                      </a:r>
                      <a:endParaRPr sz="1300" u="none" strike="noStrike" cap="none">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latin typeface="HSE Sans" panose="02000000000000000000"/>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a:sym typeface="Arial"/>
                        </a:rPr>
                        <a:t>1.0</a:t>
                      </a:r>
                      <a:endParaRPr sz="1300" u="none" strike="noStrike" cap="none">
                        <a:latin typeface="HSE Sans" panose="02000000000000000000"/>
                      </a:endParaRPr>
                    </a:p>
                  </a:txBody>
                  <a:tcPr marL="91450" marR="91450" marT="45725" marB="45725"/>
                </a:tc>
                <a:extLst>
                  <a:ext uri="{0D108BD9-81ED-4DB2-BD59-A6C34878D82A}">
                    <a16:rowId xmlns:a16="http://schemas.microsoft.com/office/drawing/2014/main" val="10003"/>
                  </a:ext>
                </a:extLst>
              </a:tr>
              <a:tr h="685800">
                <a:tc>
                  <a:txBody>
                    <a:bodyPr/>
                    <a:lstStyle/>
                    <a:p>
                      <a:pPr marL="0" marR="0" lvl="0" indent="0" algn="l" rtl="0">
                        <a:lnSpc>
                          <a:spcPct val="100000"/>
                        </a:lnSpc>
                        <a:spcBef>
                          <a:spcPts val="0"/>
                        </a:spcBef>
                        <a:spcAft>
                          <a:spcPts val="0"/>
                        </a:spcAft>
                        <a:buClr>
                          <a:srgbClr val="102D69"/>
                        </a:buClr>
                        <a:buSzPts val="1300"/>
                        <a:buFont typeface="Arial"/>
                        <a:buNone/>
                      </a:pPr>
                      <a:r>
                        <a:rPr lang="ru-RU" sz="1300" u="none" strike="noStrike" cap="none" dirty="0">
                          <a:sym typeface="Arial"/>
                        </a:rPr>
                        <a:t>Вьетнамский</a:t>
                      </a:r>
                      <a:endParaRPr sz="1300" b="1"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0.989</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0.960</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0.955</a:t>
                      </a:r>
                      <a:endParaRPr sz="1300" u="none" strike="noStrike" cap="none" dirty="0">
                        <a:sym typeface="Arial"/>
                      </a:endParaRPr>
                    </a:p>
                    <a:p>
                      <a:pPr marL="0" marR="0" lvl="0" indent="0" algn="r" rtl="0">
                        <a:lnSpc>
                          <a:spcPct val="100000"/>
                        </a:lnSpc>
                        <a:spcBef>
                          <a:spcPts val="0"/>
                        </a:spcBef>
                        <a:spcAft>
                          <a:spcPts val="0"/>
                        </a:spcAft>
                        <a:buClr>
                          <a:srgbClr val="000000"/>
                        </a:buClr>
                        <a:buSzPts val="1300"/>
                        <a:buFont typeface="Arial"/>
                        <a:buNone/>
                      </a:pP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0.968</a:t>
                      </a:r>
                      <a:endParaRPr sz="1300" u="none" strike="noStrike" cap="none" dirty="0">
                        <a:latin typeface="HSE Sans" panose="02000000000000000000"/>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1.0</a:t>
                      </a:r>
                      <a:endParaRPr sz="1300" u="none" strike="noStrike" cap="none" dirty="0">
                        <a:latin typeface="HSE Sans" panose="02000000000000000000"/>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0.995</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0.995</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0.995</a:t>
                      </a:r>
                      <a:endParaRPr sz="1300" u="none" strike="noStrike" cap="none" dirty="0">
                        <a:solidFill>
                          <a:srgbClr val="102D69"/>
                        </a:solidFill>
                        <a:latin typeface="HSE Sans" panose="02000000000000000000"/>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300"/>
                        <a:buFont typeface="Arial"/>
                        <a:buNone/>
                      </a:pPr>
                      <a:r>
                        <a:rPr lang="ru-RU" sz="1300" u="none" strike="noStrike" cap="none" dirty="0">
                          <a:sym typeface="Arial"/>
                        </a:rPr>
                        <a:t>0.995</a:t>
                      </a:r>
                      <a:endParaRPr sz="1300" u="none" strike="noStrike" cap="none" dirty="0">
                        <a:latin typeface="HSE Sans" panose="02000000000000000000"/>
                      </a:endParaRPr>
                    </a:p>
                  </a:txBody>
                  <a:tcPr marL="91450" marR="91450" marT="45725" marB="45725"/>
                </a:tc>
                <a:extLst>
                  <a:ext uri="{0D108BD9-81ED-4DB2-BD59-A6C34878D82A}">
                    <a16:rowId xmlns:a16="http://schemas.microsoft.com/office/drawing/2014/main" val="10004"/>
                  </a:ext>
                </a:extLst>
              </a:tr>
            </a:tbl>
          </a:graphicData>
        </a:graphic>
      </p:graphicFrame>
      <p:sp>
        <p:nvSpPr>
          <p:cNvPr id="7" name="Text Placeholder 4">
            <a:extLst>
              <a:ext uri="{FF2B5EF4-FFF2-40B4-BE49-F238E27FC236}">
                <a16:creationId xmlns:a16="http://schemas.microsoft.com/office/drawing/2014/main" id="{45325684-CF2B-4F22-A5AC-B519D97368E7}"/>
              </a:ext>
            </a:extLst>
          </p:cNvPr>
          <p:cNvSpPr txBox="1">
            <a:spLocks/>
          </p:cNvSpPr>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Лаборатория анализа семантики</a:t>
            </a:r>
          </a:p>
        </p:txBody>
      </p:sp>
      <p:sp>
        <p:nvSpPr>
          <p:cNvPr id="9" name="Text Placeholder 5">
            <a:extLst>
              <a:ext uri="{FF2B5EF4-FFF2-40B4-BE49-F238E27FC236}">
                <a16:creationId xmlns:a16="http://schemas.microsoft.com/office/drawing/2014/main" id="{8ED08465-1EEE-438C-BC4D-B7BAA386FD1F}"/>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
        <p:nvSpPr>
          <p:cNvPr id="11" name="Text Placeholder 6">
            <a:extLst>
              <a:ext uri="{FF2B5EF4-FFF2-40B4-BE49-F238E27FC236}">
                <a16:creationId xmlns:a16="http://schemas.microsoft.com/office/drawing/2014/main" id="{37E7266B-0025-47B4-828F-9FF24771D839}"/>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Детекция ботов</a:t>
            </a:r>
          </a:p>
        </p:txBody>
      </p:sp>
    </p:spTree>
    <p:extLst>
      <p:ext uri="{BB962C8B-B14F-4D97-AF65-F5344CB8AC3E}">
        <p14:creationId xmlns:p14="http://schemas.microsoft.com/office/powerpoint/2010/main" val="1922716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1" name="Google Shape;231;p13"/>
          <p:cNvSpPr txBox="1">
            <a:spLocks noGrp="1"/>
          </p:cNvSpPr>
          <p:nvPr>
            <p:ph type="body" idx="4"/>
          </p:nvPr>
        </p:nvSpPr>
        <p:spPr>
          <a:xfrm>
            <a:off x="585787" y="1447065"/>
            <a:ext cx="11058065" cy="307778"/>
          </a:xfrm>
          <a:prstGeom prst="rect">
            <a:avLst/>
          </a:prstGeom>
          <a:noFill/>
          <a:ln>
            <a:noFill/>
          </a:ln>
        </p:spPr>
        <p:txBody>
          <a:bodyPr spcFirstLastPara="1" wrap="square" lIns="0" tIns="0" rIns="0" bIns="0" anchor="t" anchorCtr="0">
            <a:noAutofit/>
          </a:bodyPr>
          <a:lstStyle/>
          <a:p>
            <a:pPr marL="0" lvl="0" indent="0">
              <a:spcBef>
                <a:spcPts val="0"/>
              </a:spcBef>
            </a:pPr>
            <a:r>
              <a:rPr lang="ru-RU" sz="2400" dirty="0">
                <a:latin typeface="HSE Sans" panose="02000000000000000000"/>
              </a:rPr>
              <a:t>Классификация по обобщённым размерностям странных аттракторов</a:t>
            </a:r>
            <a:endParaRPr sz="2400" dirty="0">
              <a:latin typeface="HSE Sans" panose="02000000000000000000"/>
            </a:endParaRPr>
          </a:p>
        </p:txBody>
      </p:sp>
      <p:graphicFrame>
        <p:nvGraphicFramePr>
          <p:cNvPr id="7" name="Table 2">
            <a:extLst>
              <a:ext uri="{FF2B5EF4-FFF2-40B4-BE49-F238E27FC236}">
                <a16:creationId xmlns:a16="http://schemas.microsoft.com/office/drawing/2014/main" id="{B429B19F-5FB3-438A-AE0C-CB57FDC8DEE9}"/>
              </a:ext>
            </a:extLst>
          </p:cNvPr>
          <p:cNvGraphicFramePr>
            <a:graphicFrameLocks noGrp="1"/>
          </p:cNvGraphicFramePr>
          <p:nvPr>
            <p:extLst>
              <p:ext uri="{D42A27DB-BD31-4B8C-83A1-F6EECF244321}">
                <p14:modId xmlns:p14="http://schemas.microsoft.com/office/powerpoint/2010/main" val="3361717298"/>
              </p:ext>
            </p:extLst>
          </p:nvPr>
        </p:nvGraphicFramePr>
        <p:xfrm>
          <a:off x="939172" y="2205989"/>
          <a:ext cx="9478355" cy="3592020"/>
        </p:xfrm>
        <a:graphic>
          <a:graphicData uri="http://schemas.openxmlformats.org/drawingml/2006/table">
            <a:tbl>
              <a:tblPr firstRow="1" bandRow="1">
                <a:tableStyleId>{073A0DAA-6AF3-43AB-8588-CEC1D06C72B9}</a:tableStyleId>
              </a:tblPr>
              <a:tblGrid>
                <a:gridCol w="3159451">
                  <a:extLst>
                    <a:ext uri="{9D8B030D-6E8A-4147-A177-3AD203B41FA5}">
                      <a16:colId xmlns:a16="http://schemas.microsoft.com/office/drawing/2014/main" val="3757515663"/>
                    </a:ext>
                  </a:extLst>
                </a:gridCol>
                <a:gridCol w="1579726">
                  <a:extLst>
                    <a:ext uri="{9D8B030D-6E8A-4147-A177-3AD203B41FA5}">
                      <a16:colId xmlns:a16="http://schemas.microsoft.com/office/drawing/2014/main" val="1046102616"/>
                    </a:ext>
                  </a:extLst>
                </a:gridCol>
                <a:gridCol w="1579726">
                  <a:extLst>
                    <a:ext uri="{9D8B030D-6E8A-4147-A177-3AD203B41FA5}">
                      <a16:colId xmlns:a16="http://schemas.microsoft.com/office/drawing/2014/main" val="3784908466"/>
                    </a:ext>
                  </a:extLst>
                </a:gridCol>
                <a:gridCol w="1579726">
                  <a:extLst>
                    <a:ext uri="{9D8B030D-6E8A-4147-A177-3AD203B41FA5}">
                      <a16:colId xmlns:a16="http://schemas.microsoft.com/office/drawing/2014/main" val="4180931641"/>
                    </a:ext>
                  </a:extLst>
                </a:gridCol>
                <a:gridCol w="1579726">
                  <a:extLst>
                    <a:ext uri="{9D8B030D-6E8A-4147-A177-3AD203B41FA5}">
                      <a16:colId xmlns:a16="http://schemas.microsoft.com/office/drawing/2014/main" val="1144053917"/>
                    </a:ext>
                  </a:extLst>
                </a:gridCol>
              </a:tblGrid>
              <a:tr h="598670">
                <a:tc>
                  <a:txBody>
                    <a:bodyPr/>
                    <a:lstStyle/>
                    <a:p>
                      <a:r>
                        <a:rPr lang="ru-RU" sz="1300" b="0" dirty="0">
                          <a:ln>
                            <a:noFill/>
                          </a:ln>
                          <a:solidFill>
                            <a:schemeClr val="bg1"/>
                          </a:solidFill>
                        </a:rPr>
                        <a:t>Языки</a:t>
                      </a:r>
                      <a:endParaRPr lang="en-RU" sz="1300" b="0" dirty="0">
                        <a:ln>
                          <a:noFill/>
                        </a:ln>
                        <a:solidFill>
                          <a:schemeClr val="bg1"/>
                        </a:solidFill>
                        <a:latin typeface="HSE Sans" panose="02000000000000000000" pitchFamily="2"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ru-RU" sz="1300" b="0" dirty="0">
                          <a:ln>
                            <a:noFill/>
                          </a:ln>
                          <a:solidFill>
                            <a:schemeClr val="bg1"/>
                          </a:solidFill>
                        </a:rPr>
                        <a:t>Логистическая регрессия</a:t>
                      </a:r>
                      <a:endParaRPr lang="en-RU" sz="1300" b="0" dirty="0">
                        <a:ln>
                          <a:noFill/>
                        </a:ln>
                        <a:solidFill>
                          <a:schemeClr val="bg1"/>
                        </a:solidFill>
                        <a:latin typeface="HSE Sans" panose="02000000000000000000" pitchFamily="2"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ru-RU" sz="1300" b="0" dirty="0">
                          <a:ln>
                            <a:noFill/>
                          </a:ln>
                          <a:solidFill>
                            <a:schemeClr val="bg1"/>
                          </a:solidFill>
                        </a:rPr>
                        <a:t>Метод опорных векторов</a:t>
                      </a:r>
                      <a:endParaRPr lang="en-RU" sz="1300" b="0" dirty="0">
                        <a:ln>
                          <a:noFill/>
                        </a:ln>
                        <a:solidFill>
                          <a:schemeClr val="bg1"/>
                        </a:solidFill>
                        <a:latin typeface="HSE Sans" panose="02000000000000000000" pitchFamily="2"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ru-RU" sz="1300" b="0" dirty="0">
                          <a:ln>
                            <a:noFill/>
                          </a:ln>
                          <a:solidFill>
                            <a:schemeClr val="bg1"/>
                          </a:solidFill>
                        </a:rPr>
                        <a:t>Случайный лес</a:t>
                      </a:r>
                      <a:endParaRPr lang="en-RU" sz="1300" b="0" dirty="0">
                        <a:ln>
                          <a:noFill/>
                        </a:ln>
                        <a:solidFill>
                          <a:schemeClr val="bg1"/>
                        </a:solidFill>
                        <a:latin typeface="HSE Sans" panose="02000000000000000000" pitchFamily="2"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ru-RU" sz="1300" b="0" dirty="0">
                          <a:ln>
                            <a:noFill/>
                          </a:ln>
                          <a:solidFill>
                            <a:schemeClr val="bg1"/>
                          </a:solidFill>
                        </a:rPr>
                        <a:t>Градиентный бустинг</a:t>
                      </a:r>
                      <a:endParaRPr lang="en-RU" sz="1300" b="0" dirty="0">
                        <a:ln>
                          <a:noFill/>
                        </a:ln>
                        <a:solidFill>
                          <a:schemeClr val="bg1"/>
                        </a:solidFill>
                        <a:latin typeface="HSE Sans" panose="02000000000000000000" pitchFamily="2" charset="0"/>
                      </a:endParaRPr>
                    </a:p>
                  </a:txBody>
                  <a:tcPr/>
                </a:tc>
                <a:extLst>
                  <a:ext uri="{0D108BD9-81ED-4DB2-BD59-A6C34878D82A}">
                    <a16:rowId xmlns:a16="http://schemas.microsoft.com/office/drawing/2014/main" val="1029016697"/>
                  </a:ext>
                </a:extLst>
              </a:tr>
              <a:tr h="598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kern="1200" dirty="0">
                          <a:ln>
                            <a:noFill/>
                          </a:ln>
                          <a:solidFill>
                            <a:schemeClr val="tx1"/>
                          </a:solidFill>
                        </a:rPr>
                        <a:t>Русский</a:t>
                      </a:r>
                      <a:endParaRPr lang="en-RU" sz="1300" b="0" kern="1200" dirty="0">
                        <a:ln>
                          <a:noFill/>
                        </a:ln>
                        <a:solidFill>
                          <a:schemeClr val="tx1"/>
                        </a:solidFill>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0.62</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0.63</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0.75</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0.77</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extLst>
                  <a:ext uri="{0D108BD9-81ED-4DB2-BD59-A6C34878D82A}">
                    <a16:rowId xmlns:a16="http://schemas.microsoft.com/office/drawing/2014/main" val="3029980882"/>
                  </a:ext>
                </a:extLst>
              </a:tr>
              <a:tr h="598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dirty="0">
                          <a:ln>
                            <a:noFill/>
                          </a:ln>
                          <a:solidFill>
                            <a:schemeClr val="tx1"/>
                          </a:solidFill>
                        </a:rPr>
                        <a:t>Вьетнамский</a:t>
                      </a:r>
                      <a:endParaRPr lang="en-RU" sz="1300" b="0" dirty="0">
                        <a:ln>
                          <a:solidFill>
                            <a:schemeClr val="bg1">
                              <a:lumMod val="75000"/>
                            </a:schemeClr>
                          </a:solidFill>
                        </a:ln>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0.71</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0.83</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0.9</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0.91</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extLst>
                  <a:ext uri="{0D108BD9-81ED-4DB2-BD59-A6C34878D82A}">
                    <a16:rowId xmlns:a16="http://schemas.microsoft.com/office/drawing/2014/main" val="1876854252"/>
                  </a:ext>
                </a:extLst>
              </a:tr>
              <a:tr h="598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dirty="0">
                          <a:ln>
                            <a:noFill/>
                          </a:ln>
                          <a:solidFill>
                            <a:schemeClr val="tx1"/>
                          </a:solidFill>
                        </a:rPr>
                        <a:t>Немецкий</a:t>
                      </a:r>
                      <a:endParaRPr lang="en-RU" sz="1300" b="0" dirty="0">
                        <a:ln>
                          <a:noFill/>
                        </a:ln>
                        <a:solidFill>
                          <a:schemeClr val="tx1"/>
                        </a:solidFill>
                        <a:latin typeface="HSE Sans" panose="02000000000000000000" pitchFamily="2"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0.64</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0.76</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0.76</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0.77</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extLst>
                  <a:ext uri="{0D108BD9-81ED-4DB2-BD59-A6C34878D82A}">
                    <a16:rowId xmlns:a16="http://schemas.microsoft.com/office/drawing/2014/main" val="4188144885"/>
                  </a:ext>
                </a:extLst>
              </a:tr>
              <a:tr h="598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dirty="0">
                          <a:ln>
                            <a:noFill/>
                          </a:ln>
                          <a:solidFill>
                            <a:schemeClr val="tx1"/>
                          </a:solidFill>
                        </a:rPr>
                        <a:t>Французский</a:t>
                      </a:r>
                      <a:endParaRPr lang="ru-RU" sz="1300" b="0" dirty="0">
                        <a:ln>
                          <a:noFill/>
                        </a:ln>
                        <a:solidFill>
                          <a:schemeClr val="tx1"/>
                        </a:solidFill>
                        <a:latin typeface="HSE Sans" panose="02000000000000000000" pitchFamily="2"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0.93</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0.95</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latin typeface="HSE Sans" panose="02000000000000000000" pitchFamily="2"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0.97</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latin typeface="HSE Sans" panose="02000000000000000000" pitchFamily="2"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tx1"/>
                          </a:solidFill>
                        </a:rPr>
                        <a:t>0.97</a:t>
                      </a:r>
                      <a:endParaRPr lang="en-RU" sz="1300" b="0" dirty="0">
                        <a:ln>
                          <a:solidFill>
                            <a:schemeClr val="bg1">
                              <a:lumMod val="75000"/>
                            </a:schemeClr>
                          </a:solidFill>
                        </a:ln>
                        <a:solidFill>
                          <a:schemeClr val="tx1"/>
                        </a:solidFill>
                      </a:endParaRPr>
                    </a:p>
                    <a:p>
                      <a:pPr algn="r"/>
                      <a:endParaRPr lang="en-RU" sz="1300" b="0" dirty="0">
                        <a:ln>
                          <a:solidFill>
                            <a:schemeClr val="bg1">
                              <a:lumMod val="75000"/>
                            </a:schemeClr>
                          </a:solidFill>
                        </a:ln>
                        <a:solidFill>
                          <a:schemeClr val="tx1"/>
                        </a:solidFill>
                        <a:latin typeface="HSE Sans" panose="02000000000000000000" pitchFamily="2" charset="0"/>
                      </a:endParaRPr>
                    </a:p>
                  </a:txBody>
                  <a:tcPr/>
                </a:tc>
                <a:extLst>
                  <a:ext uri="{0D108BD9-81ED-4DB2-BD59-A6C34878D82A}">
                    <a16:rowId xmlns:a16="http://schemas.microsoft.com/office/drawing/2014/main" val="2962909998"/>
                  </a:ext>
                </a:extLst>
              </a:tr>
              <a:tr h="598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b="0" dirty="0">
                          <a:ln>
                            <a:noFill/>
                          </a:ln>
                          <a:solidFill>
                            <a:schemeClr val="tx1"/>
                          </a:solidFill>
                        </a:rPr>
                        <a:t>Английский</a:t>
                      </a:r>
                      <a:endParaRPr lang="ru-RU" sz="1300" b="0" dirty="0">
                        <a:ln>
                          <a:noFill/>
                        </a:ln>
                        <a:solidFill>
                          <a:schemeClr val="tx1"/>
                        </a:solidFill>
                        <a:latin typeface="HSE Sans" panose="02000000000000000000" pitchFamily="2"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kern="1200" dirty="0">
                          <a:ln>
                            <a:noFill/>
                          </a:ln>
                          <a:solidFill>
                            <a:schemeClr val="tx1"/>
                          </a:solidFill>
                        </a:rPr>
                        <a:t>0.68</a:t>
                      </a:r>
                      <a:endParaRPr lang="en-RU" sz="1300" b="0" kern="1200" dirty="0">
                        <a:ln>
                          <a:noFill/>
                        </a:ln>
                        <a:solidFill>
                          <a:schemeClr val="tx1"/>
                        </a:solidFill>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kern="1200" dirty="0">
                          <a:ln>
                            <a:noFill/>
                          </a:ln>
                          <a:solidFill>
                            <a:schemeClr val="tx1"/>
                          </a:solidFill>
                        </a:rPr>
                        <a:t>0.78</a:t>
                      </a:r>
                      <a:endParaRPr lang="en-RU" sz="1300" b="0" kern="1200" dirty="0">
                        <a:ln>
                          <a:noFill/>
                        </a:ln>
                        <a:solidFill>
                          <a:schemeClr val="tx1"/>
                        </a:solidFill>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kern="1200" dirty="0">
                          <a:ln>
                            <a:noFill/>
                          </a:ln>
                          <a:solidFill>
                            <a:schemeClr val="tx1"/>
                          </a:solidFill>
                        </a:rPr>
                        <a:t>0.81</a:t>
                      </a:r>
                      <a:endParaRPr lang="en-RU" sz="1300" b="0" kern="1200" dirty="0">
                        <a:ln>
                          <a:noFill/>
                        </a:ln>
                        <a:solidFill>
                          <a:schemeClr val="tx1"/>
                        </a:solidFill>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b="0" kern="1200" dirty="0">
                          <a:ln>
                            <a:noFill/>
                          </a:ln>
                          <a:solidFill>
                            <a:schemeClr val="tx1"/>
                          </a:solidFill>
                        </a:rPr>
                        <a:t>0.89</a:t>
                      </a:r>
                      <a:endParaRPr lang="en-RU" sz="1300" b="0" kern="1200" dirty="0">
                        <a:ln>
                          <a:noFill/>
                        </a:ln>
                        <a:solidFill>
                          <a:schemeClr val="tx1"/>
                        </a:solidFill>
                        <a:latin typeface="+mn-lt"/>
                        <a:ea typeface="+mn-ea"/>
                        <a:cs typeface="+mn-cs"/>
                      </a:endParaRPr>
                    </a:p>
                  </a:txBody>
                  <a:tcPr/>
                </a:tc>
                <a:extLst>
                  <a:ext uri="{0D108BD9-81ED-4DB2-BD59-A6C34878D82A}">
                    <a16:rowId xmlns:a16="http://schemas.microsoft.com/office/drawing/2014/main" val="2358568201"/>
                  </a:ext>
                </a:extLst>
              </a:tr>
            </a:tbl>
          </a:graphicData>
        </a:graphic>
      </p:graphicFrame>
      <p:sp>
        <p:nvSpPr>
          <p:cNvPr id="8" name="Text Placeholder 4">
            <a:extLst>
              <a:ext uri="{FF2B5EF4-FFF2-40B4-BE49-F238E27FC236}">
                <a16:creationId xmlns:a16="http://schemas.microsoft.com/office/drawing/2014/main" id="{FC6C01FE-90D8-4D42-BF35-889BA7DC6301}"/>
              </a:ext>
            </a:extLst>
          </p:cNvPr>
          <p:cNvSpPr txBox="1">
            <a:spLocks/>
          </p:cNvSpPr>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Лаборатория анализа семантики</a:t>
            </a:r>
          </a:p>
        </p:txBody>
      </p:sp>
      <p:sp>
        <p:nvSpPr>
          <p:cNvPr id="9" name="Text Placeholder 5">
            <a:extLst>
              <a:ext uri="{FF2B5EF4-FFF2-40B4-BE49-F238E27FC236}">
                <a16:creationId xmlns:a16="http://schemas.microsoft.com/office/drawing/2014/main" id="{C202DBBF-C4D6-4488-AA76-F013ECBDAB13}"/>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
        <p:nvSpPr>
          <p:cNvPr id="11" name="Text Placeholder 6">
            <a:extLst>
              <a:ext uri="{FF2B5EF4-FFF2-40B4-BE49-F238E27FC236}">
                <a16:creationId xmlns:a16="http://schemas.microsoft.com/office/drawing/2014/main" id="{1DE1CB5C-DAB7-4356-899F-EA318D43AE59}"/>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Детекция ботов</a:t>
            </a:r>
          </a:p>
        </p:txBody>
      </p:sp>
    </p:spTree>
    <p:extLst>
      <p:ext uri="{BB962C8B-B14F-4D97-AF65-F5344CB8AC3E}">
        <p14:creationId xmlns:p14="http://schemas.microsoft.com/office/powerpoint/2010/main" val="618824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00DF-56CC-4CBE-9E01-BED1F5E72486}"/>
              </a:ext>
            </a:extLst>
          </p:cNvPr>
          <p:cNvSpPr>
            <a:spLocks noGrp="1"/>
          </p:cNvSpPr>
          <p:nvPr>
            <p:ph type="title"/>
          </p:nvPr>
        </p:nvSpPr>
        <p:spPr/>
        <p:txBody>
          <a:bodyPr/>
          <a:lstStyle/>
          <a:p>
            <a:r>
              <a:rPr lang="ru-RU" dirty="0"/>
              <a:t>Общие выводы</a:t>
            </a:r>
            <a:endParaRPr lang="en-US" dirty="0"/>
          </a:p>
        </p:txBody>
      </p:sp>
      <p:sp>
        <p:nvSpPr>
          <p:cNvPr id="3" name="Text Placeholder 2">
            <a:extLst>
              <a:ext uri="{FF2B5EF4-FFF2-40B4-BE49-F238E27FC236}">
                <a16:creationId xmlns:a16="http://schemas.microsoft.com/office/drawing/2014/main" id="{07699EEF-539F-448A-9893-695BED0CA3FC}"/>
              </a:ext>
            </a:extLst>
          </p:cNvPr>
          <p:cNvSpPr>
            <a:spLocks noGrp="1"/>
          </p:cNvSpPr>
          <p:nvPr>
            <p:ph type="body" sz="quarter" idx="12"/>
          </p:nvPr>
        </p:nvSpPr>
        <p:spPr/>
        <p:txBody>
          <a:bodyPr/>
          <a:lstStyle/>
          <a:p>
            <a:pPr marL="457200" indent="-342900">
              <a:spcBef>
                <a:spcPts val="0"/>
              </a:spcBef>
              <a:buSzPts val="1800"/>
              <a:buFont typeface="Arial" panose="020B0604020202020204" pitchFamily="34" charset="0"/>
              <a:buChar char="●"/>
            </a:pPr>
            <a:r>
              <a:rPr lang="ru-RU" sz="1600" dirty="0"/>
              <a:t>Язык — это </a:t>
            </a:r>
            <a:r>
              <a:rPr lang="ru-RU" sz="1600" b="1" dirty="0"/>
              <a:t>самоорганизующаяся критическая система</a:t>
            </a:r>
            <a:r>
              <a:rPr lang="en-US" sz="1600" dirty="0"/>
              <a:t>.</a:t>
            </a:r>
            <a:endParaRPr lang="ru-RU" sz="1600" dirty="0"/>
          </a:p>
          <a:p>
            <a:pPr marL="457200" indent="-342900">
              <a:spcBef>
                <a:spcPts val="0"/>
              </a:spcBef>
              <a:buSzPts val="1800"/>
              <a:buFont typeface="Arial" panose="020B0604020202020204" pitchFamily="34" charset="0"/>
              <a:buChar char="●"/>
            </a:pPr>
            <a:r>
              <a:rPr lang="ru-RU" sz="1600" dirty="0"/>
              <a:t>Количество слов в текстах подчиняется </a:t>
            </a:r>
            <a:r>
              <a:rPr lang="ru-RU" sz="1600" b="1" dirty="0"/>
              <a:t>степенному закону распределения</a:t>
            </a:r>
            <a:r>
              <a:rPr lang="ru-RU" sz="1600" dirty="0"/>
              <a:t>.</a:t>
            </a:r>
          </a:p>
          <a:p>
            <a:pPr marL="457200" lvl="0" indent="-342900">
              <a:spcBef>
                <a:spcPts val="0"/>
              </a:spcBef>
              <a:buSzPts val="1800"/>
              <a:buChar char="●"/>
            </a:pPr>
            <a:r>
              <a:rPr lang="ru-RU" sz="1600" dirty="0"/>
              <a:t>Языковое многообразие можно исследовать методами топологического анализа данных. В семантическом пространстве встречаются </a:t>
            </a:r>
            <a:r>
              <a:rPr lang="ru-RU" sz="1600" b="1" dirty="0"/>
              <a:t>персистентные дырки</a:t>
            </a:r>
            <a:r>
              <a:rPr lang="ru-RU" sz="1600" dirty="0"/>
              <a:t>.</a:t>
            </a:r>
          </a:p>
          <a:p>
            <a:pPr marL="457200" lvl="0" indent="-342900">
              <a:spcBef>
                <a:spcPts val="0"/>
              </a:spcBef>
              <a:buSzPts val="1800"/>
              <a:buChar char="●"/>
            </a:pPr>
            <a:r>
              <a:rPr lang="ru-RU" sz="1600" dirty="0"/>
              <a:t>В языковом многообразии выделяется истинная </a:t>
            </a:r>
            <a:r>
              <a:rPr lang="ru-RU" sz="1600" b="1" dirty="0"/>
              <a:t>внутренняя размерность</a:t>
            </a:r>
          </a:p>
          <a:p>
            <a:pPr marL="457200" indent="-342900">
              <a:spcBef>
                <a:spcPts val="0"/>
              </a:spcBef>
              <a:buSzPts val="1800"/>
              <a:buFont typeface="Arial" panose="020B0604020202020204" pitchFamily="34" charset="0"/>
              <a:buChar char="●"/>
            </a:pPr>
            <a:endParaRPr lang="ru-RU" sz="1600" dirty="0"/>
          </a:p>
          <a:p>
            <a:pPr marL="457200" lvl="0" indent="-342900">
              <a:spcBef>
                <a:spcPts val="0"/>
              </a:spcBef>
              <a:buSzPts val="1800"/>
              <a:buChar char="●"/>
            </a:pPr>
            <a:r>
              <a:rPr lang="ru-RU" sz="1600" b="1" dirty="0"/>
              <a:t>Существуют статистически значимые различия</a:t>
            </a:r>
            <a:r>
              <a:rPr lang="ru-RU" sz="1600" dirty="0"/>
              <a:t> в кластеризациях датасетов векторов n-грамм из текстов ботов и литературы</a:t>
            </a:r>
          </a:p>
          <a:p>
            <a:pPr marL="457200" indent="-342900">
              <a:spcBef>
                <a:spcPts val="0"/>
              </a:spcBef>
              <a:buSzPts val="1800"/>
              <a:buFont typeface="Arial" panose="020B0604020202020204" pitchFamily="34" charset="0"/>
              <a:buChar char="●"/>
            </a:pPr>
            <a:r>
              <a:rPr lang="ru-RU" sz="1600" dirty="0">
                <a:latin typeface="HSE Sans" panose="02000000000000000000"/>
              </a:rPr>
              <a:t>Тексты, сгенерированные </a:t>
            </a:r>
            <a:r>
              <a:rPr lang="ru-RU" sz="1600" b="1" dirty="0">
                <a:latin typeface="HSE Sans" panose="02000000000000000000"/>
              </a:rPr>
              <a:t>ботами, структурно проще</a:t>
            </a:r>
            <a:r>
              <a:rPr lang="ru-RU" sz="1600" dirty="0">
                <a:latin typeface="HSE Sans" panose="02000000000000000000"/>
              </a:rPr>
              <a:t>: их кластера компактнее и чётче, тогда как кластера для литературных текстов более нечёткие</a:t>
            </a:r>
            <a:endParaRPr lang="en-US" sz="1600" dirty="0"/>
          </a:p>
          <a:p>
            <a:pPr marL="457200" lvl="0" indent="-342900">
              <a:spcBef>
                <a:spcPts val="0"/>
              </a:spcBef>
              <a:buSzPts val="1800"/>
              <a:buChar char="●"/>
            </a:pPr>
            <a:r>
              <a:rPr lang="ru-RU" sz="1600" dirty="0"/>
              <a:t>Существуют </a:t>
            </a:r>
            <a:r>
              <a:rPr lang="ru-RU" sz="1600" b="1" dirty="0"/>
              <a:t>области семантического пространства</a:t>
            </a:r>
            <a:r>
              <a:rPr lang="ru-RU" sz="1600" dirty="0"/>
              <a:t>, “посещаемые” только ботами или только людьми</a:t>
            </a:r>
          </a:p>
          <a:p>
            <a:pPr marL="457200" lvl="0" indent="-342900">
              <a:spcBef>
                <a:spcPts val="0"/>
              </a:spcBef>
              <a:buSzPts val="1800"/>
              <a:buChar char="●"/>
            </a:pPr>
            <a:endParaRPr lang="ru-RU" sz="1600" b="1" dirty="0"/>
          </a:p>
          <a:p>
            <a:pPr marL="457200" lvl="0" indent="-342900">
              <a:spcBef>
                <a:spcPts val="0"/>
              </a:spcBef>
              <a:buSzPts val="1800"/>
              <a:buChar char="●"/>
            </a:pPr>
            <a:endParaRPr lang="ru-RU" sz="1600" b="1" dirty="0"/>
          </a:p>
          <a:p>
            <a:pPr marL="457200" lvl="0" indent="-342900">
              <a:spcBef>
                <a:spcPts val="0"/>
              </a:spcBef>
              <a:buSzPts val="1800"/>
              <a:buChar char="●"/>
            </a:pPr>
            <a:r>
              <a:rPr lang="ru-RU" sz="1600" dirty="0"/>
              <a:t>Признаки, выделяемые методами структурного анализа, позволяют разделять тексты ботов и литературы с высокой точностью (90% и выше)</a:t>
            </a:r>
          </a:p>
        </p:txBody>
      </p:sp>
      <p:sp>
        <p:nvSpPr>
          <p:cNvPr id="6" name="Text Placeholder 5">
            <a:extLst>
              <a:ext uri="{FF2B5EF4-FFF2-40B4-BE49-F238E27FC236}">
                <a16:creationId xmlns:a16="http://schemas.microsoft.com/office/drawing/2014/main" id="{570FD661-2907-4355-AAC8-8CEA40EE5F46}"/>
              </a:ext>
            </a:extLst>
          </p:cNvPr>
          <p:cNvSpPr>
            <a:spLocks noGrp="1"/>
          </p:cNvSpPr>
          <p:nvPr>
            <p:ph type="body" sz="quarter" idx="15"/>
          </p:nvPr>
        </p:nvSpPr>
        <p:spPr/>
        <p:txBody>
          <a:bodyPr/>
          <a:lstStyle/>
          <a:p>
            <a:r>
              <a:rPr lang="ru-RU"/>
              <a:t>Выводы</a:t>
            </a:r>
            <a:endParaRPr lang="ru-RU" dirty="0"/>
          </a:p>
        </p:txBody>
      </p:sp>
      <p:sp>
        <p:nvSpPr>
          <p:cNvPr id="9" name="Text Placeholder 4">
            <a:extLst>
              <a:ext uri="{FF2B5EF4-FFF2-40B4-BE49-F238E27FC236}">
                <a16:creationId xmlns:a16="http://schemas.microsoft.com/office/drawing/2014/main" id="{307B5E4E-32AC-4725-91AE-54625B80F2CE}"/>
              </a:ext>
            </a:extLst>
          </p:cNvPr>
          <p:cNvSpPr txBox="1">
            <a:spLocks/>
          </p:cNvSpPr>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Лаборатория анализа семантики</a:t>
            </a:r>
          </a:p>
        </p:txBody>
      </p:sp>
      <p:sp>
        <p:nvSpPr>
          <p:cNvPr id="7" name="Text Placeholder 5">
            <a:extLst>
              <a:ext uri="{FF2B5EF4-FFF2-40B4-BE49-F238E27FC236}">
                <a16:creationId xmlns:a16="http://schemas.microsoft.com/office/drawing/2014/main" id="{230B0370-B826-4716-B1A3-563609595E52}"/>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Tree>
    <p:extLst>
      <p:ext uri="{BB962C8B-B14F-4D97-AF65-F5344CB8AC3E}">
        <p14:creationId xmlns:p14="http://schemas.microsoft.com/office/powerpoint/2010/main" val="369149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535316-24B7-4BFD-8228-A636B9AC37D5}"/>
              </a:ext>
            </a:extLst>
          </p:cNvPr>
          <p:cNvSpPr>
            <a:spLocks noGrp="1"/>
          </p:cNvSpPr>
          <p:nvPr>
            <p:ph type="title"/>
          </p:nvPr>
        </p:nvSpPr>
        <p:spPr>
          <a:xfrm>
            <a:off x="585898" y="1447790"/>
            <a:ext cx="9790554" cy="777025"/>
          </a:xfrm>
        </p:spPr>
        <p:txBody>
          <a:bodyPr/>
          <a:lstStyle/>
          <a:p>
            <a:r>
              <a:rPr lang="ru-RU" dirty="0"/>
              <a:t>Язык — это самоорганизующаяся критическая система</a:t>
            </a:r>
            <a:endParaRPr lang="en-US" dirty="0"/>
          </a:p>
        </p:txBody>
      </p:sp>
      <p:sp>
        <p:nvSpPr>
          <p:cNvPr id="10" name="Текст 3">
            <a:extLst>
              <a:ext uri="{FF2B5EF4-FFF2-40B4-BE49-F238E27FC236}">
                <a16:creationId xmlns:a16="http://schemas.microsoft.com/office/drawing/2014/main" id="{BE18095F-053A-433D-8AF3-1C78B034A871}"/>
              </a:ext>
            </a:extLst>
          </p:cNvPr>
          <p:cNvSpPr>
            <a:spLocks noGrp="1"/>
          </p:cNvSpPr>
          <p:nvPr>
            <p:ph type="body" sz="quarter" idx="13"/>
          </p:nvPr>
        </p:nvSpPr>
        <p:spPr>
          <a:xfrm>
            <a:off x="1143000" y="541338"/>
            <a:ext cx="1901825" cy="415925"/>
          </a:xfrm>
        </p:spPr>
        <p:txBody>
          <a:bodyPr>
            <a:normAutofit/>
          </a:bodyPr>
          <a:lstStyle/>
          <a:p>
            <a:r>
              <a:rPr lang="ru-RU" dirty="0"/>
              <a:t>Лаборатория анализа семантики</a:t>
            </a:r>
          </a:p>
        </p:txBody>
      </p:sp>
      <p:graphicFrame>
        <p:nvGraphicFramePr>
          <p:cNvPr id="8" name="Таблица 7"/>
          <p:cNvGraphicFramePr>
            <a:graphicFrameLocks noGrp="1"/>
          </p:cNvGraphicFramePr>
          <p:nvPr>
            <p:extLst>
              <p:ext uri="{D42A27DB-BD31-4B8C-83A1-F6EECF244321}">
                <p14:modId xmlns:p14="http://schemas.microsoft.com/office/powerpoint/2010/main" val="1948249955"/>
              </p:ext>
            </p:extLst>
          </p:nvPr>
        </p:nvGraphicFramePr>
        <p:xfrm>
          <a:off x="838199" y="2400614"/>
          <a:ext cx="10515599" cy="1584960"/>
        </p:xfrm>
        <a:graphic>
          <a:graphicData uri="http://schemas.openxmlformats.org/drawingml/2006/table">
            <a:tbl>
              <a:tblPr firstRow="1" firstCol="1" lastRow="1" lastCol="1" bandRow="1" bandCol="1">
                <a:tableStyleId>{073A0DAA-6AF3-43AB-8588-CEC1D06C72B9}</a:tableStyleId>
              </a:tblPr>
              <a:tblGrid>
                <a:gridCol w="1768724">
                  <a:extLst>
                    <a:ext uri="{9D8B030D-6E8A-4147-A177-3AD203B41FA5}">
                      <a16:colId xmlns:a16="http://schemas.microsoft.com/office/drawing/2014/main" val="4197830823"/>
                    </a:ext>
                  </a:extLst>
                </a:gridCol>
                <a:gridCol w="1072591">
                  <a:extLst>
                    <a:ext uri="{9D8B030D-6E8A-4147-A177-3AD203B41FA5}">
                      <a16:colId xmlns:a16="http://schemas.microsoft.com/office/drawing/2014/main" val="3381325444"/>
                    </a:ext>
                  </a:extLst>
                </a:gridCol>
                <a:gridCol w="1253460">
                  <a:extLst>
                    <a:ext uri="{9D8B030D-6E8A-4147-A177-3AD203B41FA5}">
                      <a16:colId xmlns:a16="http://schemas.microsoft.com/office/drawing/2014/main" val="476792843"/>
                    </a:ext>
                  </a:extLst>
                </a:gridCol>
                <a:gridCol w="1072591">
                  <a:extLst>
                    <a:ext uri="{9D8B030D-6E8A-4147-A177-3AD203B41FA5}">
                      <a16:colId xmlns:a16="http://schemas.microsoft.com/office/drawing/2014/main" val="1837137867"/>
                    </a:ext>
                  </a:extLst>
                </a:gridCol>
                <a:gridCol w="1074694">
                  <a:extLst>
                    <a:ext uri="{9D8B030D-6E8A-4147-A177-3AD203B41FA5}">
                      <a16:colId xmlns:a16="http://schemas.microsoft.com/office/drawing/2014/main" val="252330103"/>
                    </a:ext>
                  </a:extLst>
                </a:gridCol>
                <a:gridCol w="1074694">
                  <a:extLst>
                    <a:ext uri="{9D8B030D-6E8A-4147-A177-3AD203B41FA5}">
                      <a16:colId xmlns:a16="http://schemas.microsoft.com/office/drawing/2014/main" val="3625151765"/>
                    </a:ext>
                  </a:extLst>
                </a:gridCol>
                <a:gridCol w="1072591">
                  <a:extLst>
                    <a:ext uri="{9D8B030D-6E8A-4147-A177-3AD203B41FA5}">
                      <a16:colId xmlns:a16="http://schemas.microsoft.com/office/drawing/2014/main" val="1130917567"/>
                    </a:ext>
                  </a:extLst>
                </a:gridCol>
                <a:gridCol w="1057869">
                  <a:extLst>
                    <a:ext uri="{9D8B030D-6E8A-4147-A177-3AD203B41FA5}">
                      <a16:colId xmlns:a16="http://schemas.microsoft.com/office/drawing/2014/main" val="1742142207"/>
                    </a:ext>
                  </a:extLst>
                </a:gridCol>
                <a:gridCol w="1068385">
                  <a:extLst>
                    <a:ext uri="{9D8B030D-6E8A-4147-A177-3AD203B41FA5}">
                      <a16:colId xmlns:a16="http://schemas.microsoft.com/office/drawing/2014/main" val="3543932310"/>
                    </a:ext>
                  </a:extLst>
                </a:gridCol>
              </a:tblGrid>
              <a:tr h="0">
                <a:tc rowSpan="2">
                  <a:txBody>
                    <a:bodyPr/>
                    <a:lstStyle/>
                    <a:p>
                      <a:pPr algn="just">
                        <a:spcAft>
                          <a:spcPts val="0"/>
                        </a:spcAft>
                      </a:pPr>
                      <a:r>
                        <a:rPr lang="en-GB" sz="1300" dirty="0">
                          <a:effectLst/>
                        </a:rPr>
                        <a:t> </a:t>
                      </a:r>
                      <a:endParaRPr lang="ru-RU" sz="1300" dirty="0">
                        <a:effectLst/>
                        <a:latin typeface="Times New Roman" panose="02020603050405020304" pitchFamily="18" charset="0"/>
                        <a:ea typeface="Calibri" panose="020F0502020204030204" pitchFamily="34" charset="0"/>
                      </a:endParaRPr>
                    </a:p>
                  </a:txBody>
                  <a:tcPr marL="68580" marR="68580" marT="0" marB="0"/>
                </a:tc>
                <a:tc gridSpan="4">
                  <a:txBody>
                    <a:bodyPr/>
                    <a:lstStyle/>
                    <a:p>
                      <a:pPr algn="ctr">
                        <a:spcAft>
                          <a:spcPts val="0"/>
                        </a:spcAft>
                      </a:pPr>
                      <a:r>
                        <a:rPr lang="ru-RU" sz="1300" dirty="0">
                          <a:effectLst/>
                        </a:rPr>
                        <a:t>Английский</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spcAft>
                          <a:spcPts val="0"/>
                        </a:spcAft>
                      </a:pPr>
                      <a:r>
                        <a:rPr lang="ru-RU" sz="1300" dirty="0">
                          <a:effectLst/>
                        </a:rPr>
                        <a:t>Русский</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27163662"/>
                  </a:ext>
                </a:extLst>
              </a:tr>
              <a:tr h="0">
                <a:tc vMerge="1">
                  <a:txBody>
                    <a:bodyPr/>
                    <a:lstStyle/>
                    <a:p>
                      <a:endParaRPr lang="ru-RU"/>
                    </a:p>
                  </a:txBody>
                  <a:tcPr/>
                </a:tc>
                <a:tc gridSpan="2">
                  <a:txBody>
                    <a:bodyPr/>
                    <a:lstStyle/>
                    <a:p>
                      <a:pPr algn="ctr">
                        <a:spcAft>
                          <a:spcPts val="0"/>
                        </a:spcAft>
                      </a:pPr>
                      <a:r>
                        <a:rPr lang="ru-RU" sz="1300" dirty="0">
                          <a:effectLst/>
                        </a:rPr>
                        <a:t>Оценки по коллапсу данных</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tc gridSpan="2">
                  <a:txBody>
                    <a:bodyPr/>
                    <a:lstStyle/>
                    <a:p>
                      <a:pPr algn="ctr">
                        <a:spcAft>
                          <a:spcPts val="0"/>
                        </a:spcAft>
                      </a:pPr>
                      <a:r>
                        <a:rPr lang="ru-RU" sz="1300" dirty="0">
                          <a:effectLst/>
                        </a:rPr>
                        <a:t>Оценки по критерию К-С</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tc gridSpan="2">
                  <a:txBody>
                    <a:bodyPr/>
                    <a:lstStyle/>
                    <a:p>
                      <a:pPr algn="ctr">
                        <a:spcAft>
                          <a:spcPts val="0"/>
                        </a:spcAft>
                      </a:pPr>
                      <a:r>
                        <a:rPr lang="ru-RU" sz="1300" dirty="0">
                          <a:effectLst/>
                        </a:rPr>
                        <a:t>Оценки по коллапсу данынх</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tc gridSpan="2">
                  <a:txBody>
                    <a:bodyPr/>
                    <a:lstStyle/>
                    <a:p>
                      <a:pPr algn="ctr">
                        <a:spcAft>
                          <a:spcPts val="0"/>
                        </a:spcAft>
                      </a:pPr>
                      <a:r>
                        <a:rPr lang="ru-RU" sz="1300" dirty="0">
                          <a:effectLst/>
                        </a:rPr>
                        <a:t>Оценки по критерию К-С</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1910512571"/>
                  </a:ext>
                </a:extLst>
              </a:tr>
              <a:tr h="0">
                <a:tc>
                  <a:txBody>
                    <a:bodyPr/>
                    <a:lstStyle/>
                    <a:p>
                      <a:pPr algn="ctr">
                        <a:spcAft>
                          <a:spcPts val="0"/>
                        </a:spcAft>
                      </a:pPr>
                      <a:r>
                        <a:rPr lang="ru-RU" sz="1300" dirty="0">
                          <a:effectLst/>
                        </a:rPr>
                        <a:t>Тип текста</a:t>
                      </a:r>
                      <a:endParaRPr lang="ru-RU" sz="13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endParaRPr lang="en-GB" sz="1300">
                        <a:effectLst/>
                      </a:endParaRPr>
                    </a:p>
                    <a:p>
                      <a:pPr algn="ctr">
                        <a:spcAft>
                          <a:spcPts val="0"/>
                        </a:spcAft>
                      </a:pPr>
                      <a:r>
                        <a:rPr lang="en-GB" sz="1300">
                          <a:effectLst/>
                        </a:rPr>
                        <a:t>(nw)</a:t>
                      </a:r>
                      <a:endParaRPr lang="ru-RU" sz="13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endParaRPr lang="en-GB" sz="1300">
                        <a:effectLst/>
                      </a:endParaRPr>
                    </a:p>
                    <a:p>
                      <a:pPr algn="ctr">
                        <a:spcAft>
                          <a:spcPts val="0"/>
                        </a:spcAft>
                      </a:pPr>
                      <a:r>
                        <a:rPr lang="en-GB" sz="1300">
                          <a:effectLst/>
                        </a:rPr>
                        <a:t>(dl)</a:t>
                      </a:r>
                      <a:endParaRPr lang="ru-RU" sz="13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endParaRPr lang="en-GB" sz="1300" dirty="0">
                        <a:effectLst/>
                      </a:endParaRPr>
                    </a:p>
                    <a:p>
                      <a:pPr algn="ctr">
                        <a:spcAft>
                          <a:spcPts val="0"/>
                        </a:spcAft>
                      </a:pPr>
                      <a:r>
                        <a:rPr lang="en-GB" sz="1300" dirty="0">
                          <a:effectLst/>
                        </a:rPr>
                        <a:t>(</a:t>
                      </a:r>
                      <a:r>
                        <a:rPr lang="en-GB" sz="1300" dirty="0" err="1">
                          <a:effectLst/>
                        </a:rPr>
                        <a:t>nw</a:t>
                      </a:r>
                      <a:r>
                        <a:rPr lang="en-GB" sz="1300" dirty="0">
                          <a:effectLst/>
                        </a:rPr>
                        <a:t>)</a:t>
                      </a:r>
                      <a:endParaRPr lang="ru-RU" sz="13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endParaRPr lang="en-GB" sz="1300">
                        <a:effectLst/>
                      </a:endParaRPr>
                    </a:p>
                    <a:p>
                      <a:pPr algn="ctr">
                        <a:spcAft>
                          <a:spcPts val="0"/>
                        </a:spcAft>
                      </a:pPr>
                      <a:r>
                        <a:rPr lang="en-GB" sz="1300">
                          <a:effectLst/>
                        </a:rPr>
                        <a:t>(dl)</a:t>
                      </a:r>
                      <a:endParaRPr lang="ru-RU" sz="13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endParaRPr lang="en-GB" sz="1300">
                        <a:effectLst/>
                      </a:endParaRPr>
                    </a:p>
                    <a:p>
                      <a:pPr algn="ctr">
                        <a:spcAft>
                          <a:spcPts val="0"/>
                        </a:spcAft>
                      </a:pPr>
                      <a:r>
                        <a:rPr lang="en-GB" sz="1300">
                          <a:effectLst/>
                        </a:rPr>
                        <a:t>(nw)</a:t>
                      </a:r>
                      <a:endParaRPr lang="ru-RU" sz="13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endParaRPr lang="en-GB" sz="1300">
                        <a:effectLst/>
                      </a:endParaRPr>
                    </a:p>
                    <a:p>
                      <a:pPr algn="ctr">
                        <a:spcAft>
                          <a:spcPts val="0"/>
                        </a:spcAft>
                      </a:pPr>
                      <a:r>
                        <a:rPr lang="en-GB" sz="1300">
                          <a:effectLst/>
                        </a:rPr>
                        <a:t>(dl)</a:t>
                      </a:r>
                      <a:endParaRPr lang="ru-RU" sz="13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endParaRPr lang="en-GB" sz="1300">
                        <a:effectLst/>
                      </a:endParaRPr>
                    </a:p>
                    <a:p>
                      <a:pPr algn="ctr">
                        <a:spcAft>
                          <a:spcPts val="0"/>
                        </a:spcAft>
                      </a:pPr>
                      <a:r>
                        <a:rPr lang="en-GB" sz="1300">
                          <a:effectLst/>
                        </a:rPr>
                        <a:t>(nw)</a:t>
                      </a:r>
                      <a:endParaRPr lang="ru-RU" sz="13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spcAft>
                          <a:spcPts val="0"/>
                        </a:spcAft>
                      </a:pPr>
                      <a:endParaRPr lang="en-GB" sz="1300">
                        <a:effectLst/>
                      </a:endParaRPr>
                    </a:p>
                    <a:p>
                      <a:pPr algn="ctr">
                        <a:spcAft>
                          <a:spcPts val="0"/>
                        </a:spcAft>
                      </a:pPr>
                      <a:r>
                        <a:rPr lang="en-GB" sz="1300">
                          <a:effectLst/>
                        </a:rPr>
                        <a:t>(dl)</a:t>
                      </a:r>
                      <a:endParaRPr lang="ru-RU" sz="13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3321298334"/>
                  </a:ext>
                </a:extLst>
              </a:tr>
              <a:tr h="0">
                <a:tc>
                  <a:txBody>
                    <a:bodyPr/>
                    <a:lstStyle/>
                    <a:p>
                      <a:pPr>
                        <a:spcAft>
                          <a:spcPts val="0"/>
                        </a:spcAft>
                      </a:pPr>
                      <a:r>
                        <a:rPr lang="ru-RU" sz="1300" dirty="0">
                          <a:effectLst/>
                        </a:rPr>
                        <a:t>Литература</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114</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1.30</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55</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1.29</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72</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1.78</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56</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1.97</a:t>
                      </a:r>
                      <a:endParaRPr lang="ru-RU" sz="13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728687758"/>
                  </a:ext>
                </a:extLst>
              </a:tr>
              <a:tr h="0">
                <a:tc>
                  <a:txBody>
                    <a:bodyPr/>
                    <a:lstStyle/>
                    <a:p>
                      <a:pPr>
                        <a:spcAft>
                          <a:spcPts val="0"/>
                        </a:spcAft>
                      </a:pPr>
                      <a:r>
                        <a:rPr lang="ru-RU" sz="1300" dirty="0">
                          <a:effectLst/>
                        </a:rPr>
                        <a:t>Поэзия</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125</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1.91</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109</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1.89</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112</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2.61</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98</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2.63</a:t>
                      </a:r>
                      <a:endParaRPr lang="ru-RU" sz="13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871412112"/>
                  </a:ext>
                </a:extLst>
              </a:tr>
              <a:tr h="0">
                <a:tc>
                  <a:txBody>
                    <a:bodyPr/>
                    <a:lstStyle/>
                    <a:p>
                      <a:pPr>
                        <a:spcAft>
                          <a:spcPts val="0"/>
                        </a:spcAft>
                      </a:pPr>
                      <a:r>
                        <a:rPr lang="ru-RU" sz="1300" dirty="0">
                          <a:effectLst/>
                        </a:rPr>
                        <a:t>Социальные сети</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111</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2.65</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124</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2.63</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183</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2.10</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151</a:t>
                      </a:r>
                      <a:endParaRPr lang="ru-RU" sz="13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a:effectLst/>
                        </a:rPr>
                        <a:t>2.15</a:t>
                      </a:r>
                      <a:endParaRPr lang="ru-RU" sz="13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923594376"/>
                  </a:ext>
                </a:extLst>
              </a:tr>
              <a:tr h="0">
                <a:tc>
                  <a:txBody>
                    <a:bodyPr/>
                    <a:lstStyle/>
                    <a:p>
                      <a:pPr>
                        <a:spcAft>
                          <a:spcPts val="0"/>
                        </a:spcAft>
                      </a:pPr>
                      <a:r>
                        <a:rPr lang="ru-RU" sz="1300" dirty="0">
                          <a:effectLst/>
                        </a:rPr>
                        <a:t>Объединённые тексты</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109</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1.39</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42</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1.34</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85</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1.82</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62</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1.95</a:t>
                      </a:r>
                      <a:endParaRPr lang="ru-RU" sz="13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878881225"/>
                  </a:ext>
                </a:extLst>
              </a:tr>
            </a:tbl>
          </a:graphicData>
        </a:graphic>
      </p:graphicFrame>
      <p:sp>
        <p:nvSpPr>
          <p:cNvPr id="19" name="Rectangle 9"/>
          <p:cNvSpPr>
            <a:spLocks noChangeArrowheads="1"/>
          </p:cNvSpPr>
          <p:nvPr/>
        </p:nvSpPr>
        <p:spPr bwMode="auto">
          <a:xfrm>
            <a:off x="838200" y="3976430"/>
            <a:ext cx="1051559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3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Оценка</a:t>
            </a:r>
            <a:r>
              <a:rPr lang="ru-RU" altLang="ru-RU" sz="1300" dirty="0">
                <a:latin typeface="Arial" panose="020B0604020202020204" pitchFamily="34" charset="0"/>
                <a:ea typeface="Times New Roman" panose="02020603050405020304" pitchFamily="18" charset="0"/>
              </a:rPr>
              <a:t> показателей степенной зависимости и нижние границы распределения количества слов в текстах литературных произведений и социальных сетях</a:t>
            </a:r>
            <a:r>
              <a:rPr lang="en-US" altLang="ru-RU" sz="1300" dirty="0">
                <a:latin typeface="Arial" panose="020B0604020202020204" pitchFamily="34" charset="0"/>
                <a:ea typeface="Times New Roman" panose="02020603050405020304" pitchFamily="18" charset="0"/>
              </a:rPr>
              <a:t>, </a:t>
            </a:r>
            <a:r>
              <a:rPr lang="en-GB" altLang="ru-RU" sz="1300" dirty="0" err="1">
                <a:latin typeface="HSE Sans" panose="02000000000000000000"/>
                <a:ea typeface="Times New Roman" panose="02020603050405020304" pitchFamily="18" charset="0"/>
              </a:rPr>
              <a:t>nw</a:t>
            </a:r>
            <a:r>
              <a:rPr lang="en-GB" altLang="ru-RU" sz="1300" dirty="0">
                <a:latin typeface="HSE Sans" panose="02000000000000000000"/>
                <a:ea typeface="Times New Roman" panose="02020603050405020304" pitchFamily="18" charset="0"/>
              </a:rPr>
              <a:t> – </a:t>
            </a:r>
            <a:r>
              <a:rPr lang="ru-RU" altLang="ru-RU" sz="1300" dirty="0">
                <a:latin typeface="Arial" panose="020B0604020202020204" pitchFamily="34" charset="0"/>
                <a:ea typeface="Times New Roman" panose="02020603050405020304" pitchFamily="18" charset="0"/>
              </a:rPr>
              <a:t>число слов</a:t>
            </a:r>
            <a:r>
              <a:rPr lang="en-GB" altLang="ru-RU" sz="1300" dirty="0">
                <a:latin typeface="HSE Sans" panose="02000000000000000000"/>
                <a:ea typeface="Times New Roman" panose="02020603050405020304" pitchFamily="18" charset="0"/>
              </a:rPr>
              <a:t>, dl – </a:t>
            </a:r>
            <a:r>
              <a:rPr lang="ru-RU" altLang="ru-RU" sz="1300" dirty="0">
                <a:latin typeface="Arial" panose="020B0604020202020204" pitchFamily="34" charset="0"/>
                <a:ea typeface="Times New Roman" panose="02020603050405020304" pitchFamily="18" charset="0"/>
              </a:rPr>
              <a:t>безразмерные</a:t>
            </a:r>
            <a:endParaRPr lang="en-GB" altLang="ru-RU" sz="1300" dirty="0">
              <a:latin typeface="HSE Sans" panose="02000000000000000000"/>
            </a:endParaRPr>
          </a:p>
          <a:p>
            <a:pPr lvl="0" algn="just" eaLnBrk="0" fontAlgn="base" hangingPunct="0">
              <a:spcBef>
                <a:spcPct val="0"/>
              </a:spcBef>
              <a:spcAft>
                <a:spcPct val="0"/>
              </a:spcAft>
            </a:pPr>
            <a:endParaRPr kumimoji="0" lang="en-GB" altLang="ru-RU" sz="1300" b="0" i="0" u="none" strike="noStrike" cap="none" normalizeH="0" baseline="0" dirty="0">
              <a:ln>
                <a:noFill/>
              </a:ln>
              <a:solidFill>
                <a:schemeClr val="tx1"/>
              </a:solidFill>
              <a:effectLst/>
              <a:latin typeface="HSE Sans" panose="02000000000000000000"/>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1083156628"/>
              </p:ext>
            </p:extLst>
          </p:nvPr>
        </p:nvGraphicFramePr>
        <p:xfrm>
          <a:off x="838200" y="4614859"/>
          <a:ext cx="10515600" cy="1386840"/>
        </p:xfrm>
        <a:graphic>
          <a:graphicData uri="http://schemas.openxmlformats.org/drawingml/2006/table">
            <a:tbl>
              <a:tblPr firstRow="1" firstCol="1" lastRow="1" lastCol="1" bandRow="1" bandCol="1">
                <a:tableStyleId>{073A0DAA-6AF3-43AB-8588-CEC1D06C72B9}</a:tableStyleId>
              </a:tblPr>
              <a:tblGrid>
                <a:gridCol w="1168400">
                  <a:extLst>
                    <a:ext uri="{9D8B030D-6E8A-4147-A177-3AD203B41FA5}">
                      <a16:colId xmlns:a16="http://schemas.microsoft.com/office/drawing/2014/main" val="69180477"/>
                    </a:ext>
                  </a:extLst>
                </a:gridCol>
                <a:gridCol w="1168400">
                  <a:extLst>
                    <a:ext uri="{9D8B030D-6E8A-4147-A177-3AD203B41FA5}">
                      <a16:colId xmlns:a16="http://schemas.microsoft.com/office/drawing/2014/main" val="1273437460"/>
                    </a:ext>
                  </a:extLst>
                </a:gridCol>
                <a:gridCol w="1168400">
                  <a:extLst>
                    <a:ext uri="{9D8B030D-6E8A-4147-A177-3AD203B41FA5}">
                      <a16:colId xmlns:a16="http://schemas.microsoft.com/office/drawing/2014/main" val="701475490"/>
                    </a:ext>
                  </a:extLst>
                </a:gridCol>
                <a:gridCol w="1168400">
                  <a:extLst>
                    <a:ext uri="{9D8B030D-6E8A-4147-A177-3AD203B41FA5}">
                      <a16:colId xmlns:a16="http://schemas.microsoft.com/office/drawing/2014/main" val="1532473982"/>
                    </a:ext>
                  </a:extLst>
                </a:gridCol>
                <a:gridCol w="1168400">
                  <a:extLst>
                    <a:ext uri="{9D8B030D-6E8A-4147-A177-3AD203B41FA5}">
                      <a16:colId xmlns:a16="http://schemas.microsoft.com/office/drawing/2014/main" val="1431560492"/>
                    </a:ext>
                  </a:extLst>
                </a:gridCol>
                <a:gridCol w="1168400">
                  <a:extLst>
                    <a:ext uri="{9D8B030D-6E8A-4147-A177-3AD203B41FA5}">
                      <a16:colId xmlns:a16="http://schemas.microsoft.com/office/drawing/2014/main" val="281147189"/>
                    </a:ext>
                  </a:extLst>
                </a:gridCol>
                <a:gridCol w="1168400">
                  <a:extLst>
                    <a:ext uri="{9D8B030D-6E8A-4147-A177-3AD203B41FA5}">
                      <a16:colId xmlns:a16="http://schemas.microsoft.com/office/drawing/2014/main" val="3311855001"/>
                    </a:ext>
                  </a:extLst>
                </a:gridCol>
                <a:gridCol w="1168400">
                  <a:extLst>
                    <a:ext uri="{9D8B030D-6E8A-4147-A177-3AD203B41FA5}">
                      <a16:colId xmlns:a16="http://schemas.microsoft.com/office/drawing/2014/main" val="1239291239"/>
                    </a:ext>
                  </a:extLst>
                </a:gridCol>
                <a:gridCol w="1168400">
                  <a:extLst>
                    <a:ext uri="{9D8B030D-6E8A-4147-A177-3AD203B41FA5}">
                      <a16:colId xmlns:a16="http://schemas.microsoft.com/office/drawing/2014/main" val="4238891184"/>
                    </a:ext>
                  </a:extLst>
                </a:gridCol>
              </a:tblGrid>
              <a:tr h="0">
                <a:tc rowSpan="2">
                  <a:txBody>
                    <a:bodyPr/>
                    <a:lstStyle/>
                    <a:p>
                      <a:pPr algn="just">
                        <a:spcAft>
                          <a:spcPts val="0"/>
                        </a:spcAft>
                      </a:pPr>
                      <a:r>
                        <a:rPr lang="en-GB" sz="1300" dirty="0">
                          <a:effectLst/>
                          <a:highlight>
                            <a:srgbClr val="FFFF00"/>
                          </a:highlight>
                        </a:rPr>
                        <a:t> </a:t>
                      </a:r>
                      <a:endParaRPr lang="ru-RU" sz="1300" dirty="0">
                        <a:effectLst/>
                        <a:latin typeface="Times New Roman" panose="02020603050405020304" pitchFamily="18" charset="0"/>
                        <a:ea typeface="Calibri" panose="020F0502020204030204" pitchFamily="34" charset="0"/>
                      </a:endParaRPr>
                    </a:p>
                  </a:txBody>
                  <a:tcPr marL="68580" marR="68580" marT="0" marB="0"/>
                </a:tc>
                <a:tc gridSpan="4">
                  <a:txBody>
                    <a:bodyPr/>
                    <a:lstStyle/>
                    <a:p>
                      <a:pPr algn="ctr">
                        <a:spcAft>
                          <a:spcPts val="0"/>
                        </a:spcAft>
                      </a:pPr>
                      <a:r>
                        <a:rPr lang="ru-RU" sz="1300" dirty="0">
                          <a:effectLst/>
                        </a:rPr>
                        <a:t>Английский</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spcAft>
                          <a:spcPts val="0"/>
                        </a:spcAft>
                      </a:pPr>
                      <a:r>
                        <a:rPr lang="ru-RU" sz="1300" dirty="0">
                          <a:effectLst/>
                        </a:rPr>
                        <a:t>Русский</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205723251"/>
                  </a:ext>
                </a:extLst>
              </a:tr>
              <a:tr h="0">
                <a:tc vMerge="1">
                  <a:txBody>
                    <a:bodyPr/>
                    <a:lstStyle/>
                    <a:p>
                      <a:endParaRPr lang="ru-RU"/>
                    </a:p>
                  </a:txBody>
                  <a:tcPr/>
                </a:tc>
                <a:tc gridSpan="2">
                  <a:txBody>
                    <a:bodyPr/>
                    <a:lstStyle/>
                    <a:p>
                      <a:pPr algn="ctr">
                        <a:spcAft>
                          <a:spcPts val="0"/>
                        </a:spcAft>
                      </a:pPr>
                      <a:r>
                        <a:rPr lang="ru-RU" sz="1300" dirty="0">
                          <a:effectLst/>
                        </a:rPr>
                        <a:t>Оценки по коллапсу данных</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tc gridSpan="2">
                  <a:txBody>
                    <a:bodyPr/>
                    <a:lstStyle/>
                    <a:p>
                      <a:pPr algn="ctr">
                        <a:spcAft>
                          <a:spcPts val="0"/>
                        </a:spcAft>
                      </a:pPr>
                      <a:r>
                        <a:rPr lang="ru-RU" sz="1300" dirty="0">
                          <a:effectLst/>
                        </a:rPr>
                        <a:t>Оценки по критерию К-С</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tc gridSpan="2">
                  <a:txBody>
                    <a:bodyPr/>
                    <a:lstStyle/>
                    <a:p>
                      <a:pPr algn="ctr">
                        <a:spcAft>
                          <a:spcPts val="0"/>
                        </a:spcAft>
                      </a:pPr>
                      <a:r>
                        <a:rPr lang="ru-RU" sz="1300" dirty="0">
                          <a:effectLst/>
                        </a:rPr>
                        <a:t>Оценки по коллапсу данных</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tc gridSpan="2">
                  <a:txBody>
                    <a:bodyPr/>
                    <a:lstStyle/>
                    <a:p>
                      <a:pPr algn="ctr">
                        <a:spcAft>
                          <a:spcPts val="0"/>
                        </a:spcAft>
                      </a:pPr>
                      <a:r>
                        <a:rPr lang="ru-RU" sz="1300" dirty="0">
                          <a:effectLst/>
                        </a:rPr>
                        <a:t>Оценки по критерию К-С</a:t>
                      </a:r>
                      <a:endParaRPr lang="ru-RU"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2031094173"/>
                  </a:ext>
                </a:extLst>
              </a:tr>
              <a:tr h="0">
                <a:tc>
                  <a:txBody>
                    <a:bodyPr/>
                    <a:lstStyle/>
                    <a:p>
                      <a:pPr>
                        <a:spcAft>
                          <a:spcPts val="0"/>
                        </a:spcAft>
                      </a:pPr>
                      <a:r>
                        <a:rPr lang="ru-RU" sz="1300" dirty="0">
                          <a:effectLst/>
                        </a:rPr>
                        <a:t>Период</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endParaRPr lang="en-GB" sz="1300" dirty="0">
                        <a:effectLst/>
                      </a:endParaRPr>
                    </a:p>
                    <a:p>
                      <a:pPr algn="ctr">
                        <a:spcAft>
                          <a:spcPts val="0"/>
                        </a:spcAft>
                      </a:pPr>
                      <a:r>
                        <a:rPr lang="en-GB" sz="1300" dirty="0">
                          <a:effectLst/>
                        </a:rPr>
                        <a:t>(</a:t>
                      </a:r>
                      <a:r>
                        <a:rPr lang="en-GB" sz="1300" dirty="0" err="1">
                          <a:effectLst/>
                        </a:rPr>
                        <a:t>nw</a:t>
                      </a:r>
                      <a:r>
                        <a:rPr lang="en-GB" sz="1300" dirty="0">
                          <a:effectLst/>
                        </a:rPr>
                        <a:t>)</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endParaRPr lang="en-GB" sz="1300" dirty="0">
                        <a:effectLst/>
                      </a:endParaRPr>
                    </a:p>
                    <a:p>
                      <a:pPr algn="ctr">
                        <a:spcAft>
                          <a:spcPts val="0"/>
                        </a:spcAft>
                      </a:pPr>
                      <a:r>
                        <a:rPr lang="en-GB" sz="1300" dirty="0">
                          <a:effectLst/>
                        </a:rPr>
                        <a:t>(dl)</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endParaRPr lang="en-GB" sz="1300" dirty="0">
                        <a:effectLst/>
                      </a:endParaRPr>
                    </a:p>
                    <a:p>
                      <a:pPr algn="ctr">
                        <a:spcAft>
                          <a:spcPts val="0"/>
                        </a:spcAft>
                      </a:pPr>
                      <a:r>
                        <a:rPr lang="en-GB" sz="1300" dirty="0">
                          <a:effectLst/>
                        </a:rPr>
                        <a:t>(</a:t>
                      </a:r>
                      <a:r>
                        <a:rPr lang="en-GB" sz="1300" dirty="0" err="1">
                          <a:effectLst/>
                        </a:rPr>
                        <a:t>nw</a:t>
                      </a:r>
                      <a:r>
                        <a:rPr lang="en-GB" sz="1300" dirty="0">
                          <a:effectLst/>
                        </a:rPr>
                        <a:t>)</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endParaRPr lang="en-GB" sz="1300" dirty="0">
                        <a:effectLst/>
                      </a:endParaRPr>
                    </a:p>
                    <a:p>
                      <a:pPr algn="ctr">
                        <a:spcAft>
                          <a:spcPts val="0"/>
                        </a:spcAft>
                      </a:pPr>
                      <a:r>
                        <a:rPr lang="en-GB" sz="1300" dirty="0">
                          <a:effectLst/>
                        </a:rPr>
                        <a:t>(dl)</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endParaRPr lang="en-GB" sz="1300" dirty="0">
                        <a:effectLst/>
                      </a:endParaRPr>
                    </a:p>
                    <a:p>
                      <a:pPr algn="ctr">
                        <a:spcAft>
                          <a:spcPts val="0"/>
                        </a:spcAft>
                      </a:pPr>
                      <a:r>
                        <a:rPr lang="en-GB" sz="1300" dirty="0">
                          <a:effectLst/>
                        </a:rPr>
                        <a:t>(</a:t>
                      </a:r>
                      <a:r>
                        <a:rPr lang="en-GB" sz="1300" dirty="0" err="1">
                          <a:effectLst/>
                        </a:rPr>
                        <a:t>nw</a:t>
                      </a:r>
                      <a:r>
                        <a:rPr lang="en-GB" sz="1300" dirty="0">
                          <a:effectLst/>
                        </a:rPr>
                        <a:t>)</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endParaRPr lang="en-GB" sz="1300" dirty="0">
                        <a:effectLst/>
                      </a:endParaRPr>
                    </a:p>
                    <a:p>
                      <a:pPr algn="ctr">
                        <a:spcAft>
                          <a:spcPts val="0"/>
                        </a:spcAft>
                      </a:pPr>
                      <a:r>
                        <a:rPr lang="en-GB" sz="1300" dirty="0">
                          <a:effectLst/>
                        </a:rPr>
                        <a:t>(dl)</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endParaRPr lang="en-GB" sz="1300" dirty="0">
                        <a:effectLst/>
                      </a:endParaRPr>
                    </a:p>
                    <a:p>
                      <a:pPr algn="ctr">
                        <a:spcAft>
                          <a:spcPts val="0"/>
                        </a:spcAft>
                      </a:pPr>
                      <a:r>
                        <a:rPr lang="en-GB" sz="1300" dirty="0">
                          <a:effectLst/>
                        </a:rPr>
                        <a:t>(</a:t>
                      </a:r>
                      <a:r>
                        <a:rPr lang="en-GB" sz="1300" dirty="0" err="1">
                          <a:effectLst/>
                        </a:rPr>
                        <a:t>nw</a:t>
                      </a:r>
                      <a:r>
                        <a:rPr lang="en-GB" sz="1300" dirty="0">
                          <a:effectLst/>
                        </a:rPr>
                        <a:t>)</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endParaRPr lang="en-GB" sz="1300" dirty="0">
                        <a:effectLst/>
                      </a:endParaRPr>
                    </a:p>
                    <a:p>
                      <a:pPr algn="ctr">
                        <a:spcAft>
                          <a:spcPts val="0"/>
                        </a:spcAft>
                      </a:pPr>
                      <a:r>
                        <a:rPr lang="en-GB" sz="1300" dirty="0">
                          <a:effectLst/>
                        </a:rPr>
                        <a:t>(dl)</a:t>
                      </a:r>
                      <a:endParaRPr lang="ru-RU" sz="13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250077210"/>
                  </a:ext>
                </a:extLst>
              </a:tr>
              <a:tr h="0">
                <a:tc>
                  <a:txBody>
                    <a:bodyPr/>
                    <a:lstStyle/>
                    <a:p>
                      <a:pPr>
                        <a:spcAft>
                          <a:spcPts val="0"/>
                        </a:spcAft>
                      </a:pPr>
                      <a:r>
                        <a:rPr lang="ru-RU" sz="1300" dirty="0">
                          <a:effectLst/>
                        </a:rPr>
                        <a:t>19ый век и раннее</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118</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1.37</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75</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1.37</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91</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1.71</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53</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1.87</a:t>
                      </a:r>
                      <a:endParaRPr lang="ru-RU" sz="13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555474346"/>
                  </a:ext>
                </a:extLst>
              </a:tr>
              <a:tr h="0">
                <a:tc>
                  <a:txBody>
                    <a:bodyPr/>
                    <a:lstStyle/>
                    <a:p>
                      <a:pPr>
                        <a:spcAft>
                          <a:spcPts val="0"/>
                        </a:spcAft>
                      </a:pPr>
                      <a:r>
                        <a:rPr lang="ru-RU" sz="1300" dirty="0">
                          <a:effectLst/>
                        </a:rPr>
                        <a:t>20ый век</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121</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1.19</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54</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1.21</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74</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1.75</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53</a:t>
                      </a:r>
                      <a:endParaRPr lang="ru-RU" sz="13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GB" sz="1300" dirty="0">
                          <a:effectLst/>
                        </a:rPr>
                        <a:t>2.03</a:t>
                      </a:r>
                      <a:endParaRPr lang="ru-RU" sz="13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645997534"/>
                  </a:ext>
                </a:extLst>
              </a:tr>
            </a:tbl>
          </a:graphicData>
        </a:graphic>
      </p:graphicFrame>
      <p:sp>
        <p:nvSpPr>
          <p:cNvPr id="31" name="Прямоугольник 30"/>
          <p:cNvSpPr/>
          <p:nvPr/>
        </p:nvSpPr>
        <p:spPr>
          <a:xfrm>
            <a:off x="838200" y="5943657"/>
            <a:ext cx="10515600" cy="492443"/>
          </a:xfrm>
          <a:prstGeom prst="rect">
            <a:avLst/>
          </a:prstGeom>
        </p:spPr>
        <p:txBody>
          <a:bodyPr wrap="square">
            <a:spAutoFit/>
          </a:bodyPr>
          <a:lstStyle/>
          <a:p>
            <a:pPr lvl="0" algn="just" eaLnBrk="0" fontAlgn="base" hangingPunct="0">
              <a:spcBef>
                <a:spcPct val="0"/>
              </a:spcBef>
              <a:spcAft>
                <a:spcPct val="0"/>
              </a:spcAft>
            </a:pPr>
            <a:r>
              <a:rPr lang="ru-RU" altLang="ru-RU" sz="1300" dirty="0">
                <a:latin typeface="Arial" panose="020B0604020202020204" pitchFamily="34" charset="0"/>
                <a:ea typeface="Times New Roman" panose="02020603050405020304" pitchFamily="18" charset="0"/>
              </a:rPr>
              <a:t>Оценка показателей степенной зависимости и нижние границы распределения количества слов в текстах литературных произведений 19-го (и раннее) и 20-го века;</a:t>
            </a:r>
            <a:r>
              <a:rPr lang="en-US" altLang="ru-RU" sz="1300" dirty="0">
                <a:latin typeface="HSE Sans" panose="02000000000000000000"/>
                <a:ea typeface="Times New Roman" panose="02020603050405020304" pitchFamily="18" charset="0"/>
              </a:rPr>
              <a:t> </a:t>
            </a:r>
            <a:r>
              <a:rPr lang="en-GB" altLang="ru-RU" sz="1300" dirty="0" err="1">
                <a:latin typeface="HSE Sans" panose="02000000000000000000"/>
                <a:ea typeface="Times New Roman" panose="02020603050405020304" pitchFamily="18" charset="0"/>
              </a:rPr>
              <a:t>nw</a:t>
            </a:r>
            <a:r>
              <a:rPr lang="en-GB" altLang="ru-RU" sz="1300" dirty="0">
                <a:latin typeface="HSE Sans" panose="02000000000000000000"/>
                <a:ea typeface="Times New Roman" panose="02020603050405020304" pitchFamily="18" charset="0"/>
              </a:rPr>
              <a:t> – </a:t>
            </a:r>
            <a:r>
              <a:rPr lang="ru-RU" altLang="ru-RU" sz="1300" dirty="0">
                <a:latin typeface="Arial" panose="020B0604020202020204" pitchFamily="34" charset="0"/>
                <a:ea typeface="Times New Roman" panose="02020603050405020304" pitchFamily="18" charset="0"/>
              </a:rPr>
              <a:t>число слов</a:t>
            </a:r>
            <a:r>
              <a:rPr lang="en-GB" altLang="ru-RU" sz="1300" dirty="0">
                <a:latin typeface="HSE Sans" panose="02000000000000000000"/>
                <a:ea typeface="Times New Roman" panose="02020603050405020304" pitchFamily="18" charset="0"/>
              </a:rPr>
              <a:t>, dl – </a:t>
            </a:r>
            <a:r>
              <a:rPr lang="ru-RU" altLang="ru-RU" sz="1300" dirty="0">
                <a:latin typeface="Arial" panose="020B0604020202020204" pitchFamily="34" charset="0"/>
                <a:ea typeface="Times New Roman" panose="02020603050405020304" pitchFamily="18" charset="0"/>
              </a:rPr>
              <a:t>безразмерные</a:t>
            </a:r>
            <a:endParaRPr lang="en-GB" altLang="ru-RU" sz="1300" dirty="0">
              <a:latin typeface="HSE Sans" panose="02000000000000000000"/>
            </a:endParaRPr>
          </a:p>
        </p:txBody>
      </p:sp>
      <p:sp>
        <p:nvSpPr>
          <p:cNvPr id="14" name="Text Placeholder 5">
            <a:extLst>
              <a:ext uri="{FF2B5EF4-FFF2-40B4-BE49-F238E27FC236}">
                <a16:creationId xmlns:a16="http://schemas.microsoft.com/office/drawing/2014/main" id="{B81468C6-24D7-4746-97D0-C003F75AF376}"/>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
        <p:nvSpPr>
          <p:cNvPr id="2" name="Текст 4">
            <a:extLst>
              <a:ext uri="{FF2B5EF4-FFF2-40B4-BE49-F238E27FC236}">
                <a16:creationId xmlns:a16="http://schemas.microsoft.com/office/drawing/2014/main" id="{8EECDA46-FA3F-09C1-0425-87CB0F1F87F8}"/>
              </a:ext>
            </a:extLst>
          </p:cNvPr>
          <p:cNvSpPr txBox="1">
            <a:spLocks/>
          </p:cNvSpPr>
          <p:nvPr/>
        </p:nvSpPr>
        <p:spPr>
          <a:xfrm>
            <a:off x="6259892" y="548720"/>
            <a:ext cx="2070100" cy="4081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Самоорганизующаяся критическая система</a:t>
            </a:r>
            <a:endParaRPr lang="ru-RU" dirty="0"/>
          </a:p>
        </p:txBody>
      </p:sp>
    </p:spTree>
    <p:extLst>
      <p:ext uri="{BB962C8B-B14F-4D97-AF65-F5344CB8AC3E}">
        <p14:creationId xmlns:p14="http://schemas.microsoft.com/office/powerpoint/2010/main" val="3819944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6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73" name="Google Shape;273;gf4406eab6b_0_3"/>
          <p:cNvSpPr txBox="1"/>
          <p:nvPr/>
        </p:nvSpPr>
        <p:spPr>
          <a:xfrm>
            <a:off x="612325" y="4837241"/>
            <a:ext cx="44088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600" b="0" i="0" u="none" strike="noStrike" cap="none" dirty="0">
                <a:solidFill>
                  <a:schemeClr val="dk1"/>
                </a:solidFill>
                <a:latin typeface="HSE Sans" panose="02000000000000000000"/>
                <a:ea typeface="Arial"/>
                <a:cs typeface="Arial"/>
                <a:sym typeface="Arial"/>
              </a:rPr>
              <a:t>Используемые векторные представления</a:t>
            </a:r>
            <a:r>
              <a:rPr lang="en-US" sz="1600" b="0" i="0" u="none" strike="noStrike" cap="none" dirty="0">
                <a:solidFill>
                  <a:schemeClr val="dk1"/>
                </a:solidFill>
                <a:latin typeface="HSE Sans" panose="02000000000000000000"/>
                <a:ea typeface="Arial"/>
                <a:cs typeface="Arial"/>
                <a:sym typeface="Arial"/>
              </a:rPr>
              <a:t>:</a:t>
            </a:r>
            <a:endParaRPr lang="en-US" sz="1600" dirty="0">
              <a:solidFill>
                <a:schemeClr val="dk1"/>
              </a:solidFill>
              <a:latin typeface="HSE Sans" panose="02000000000000000000"/>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1600" b="0" i="0" u="none" strike="noStrike" cap="none" dirty="0">
                <a:solidFill>
                  <a:schemeClr val="dk1"/>
                </a:solidFill>
                <a:latin typeface="HSE Sans" panose="02000000000000000000"/>
                <a:ea typeface="Arial"/>
                <a:cs typeface="Arial"/>
                <a:sym typeface="Arial"/>
              </a:rPr>
              <a:t>TF-IDF</a:t>
            </a:r>
            <a:r>
              <a:rPr lang="ru-RU" sz="1600" b="0" i="0" u="none" strike="noStrike" cap="none" dirty="0">
                <a:solidFill>
                  <a:schemeClr val="dk1"/>
                </a:solidFill>
                <a:latin typeface="HSE Sans" panose="02000000000000000000"/>
                <a:ea typeface="Arial"/>
                <a:cs typeface="Arial"/>
                <a:sym typeface="Arial"/>
              </a:rPr>
              <a:t> + </a:t>
            </a:r>
            <a:r>
              <a:rPr lang="en-US" sz="1600" dirty="0">
                <a:solidFill>
                  <a:schemeClr val="dk1"/>
                </a:solidFill>
                <a:latin typeface="HSE Sans" panose="02000000000000000000"/>
                <a:ea typeface="Arial"/>
                <a:cs typeface="Arial"/>
                <a:sym typeface="Arial"/>
              </a:rPr>
              <a:t>SVD</a:t>
            </a:r>
          </a:p>
          <a:p>
            <a:pPr marL="4572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1600" b="0" i="0" u="none" strike="noStrike" cap="none" dirty="0">
                <a:solidFill>
                  <a:schemeClr val="dk1"/>
                </a:solidFill>
                <a:latin typeface="HSE Sans" panose="02000000000000000000"/>
                <a:ea typeface="Arial"/>
                <a:cs typeface="Arial"/>
                <a:sym typeface="Arial"/>
              </a:rPr>
              <a:t>Word2Vec (Skip-gram, CBOW)</a:t>
            </a:r>
            <a:endParaRPr sz="1600" b="0" i="0" u="none" strike="noStrike" cap="none" dirty="0">
              <a:solidFill>
                <a:schemeClr val="dk1"/>
              </a:solidFill>
              <a:latin typeface="HSE Sans" panose="02000000000000000000"/>
              <a:ea typeface="Arial"/>
              <a:cs typeface="Arial"/>
              <a:sym typeface="Arial"/>
            </a:endParaRPr>
          </a:p>
        </p:txBody>
      </p:sp>
      <p:sp>
        <p:nvSpPr>
          <p:cNvPr id="37" name="Text Placeholder 4">
            <a:extLst>
              <a:ext uri="{FF2B5EF4-FFF2-40B4-BE49-F238E27FC236}">
                <a16:creationId xmlns:a16="http://schemas.microsoft.com/office/drawing/2014/main" id="{EF2E02BA-1D43-4793-8B7B-2A4065F07497}"/>
              </a:ext>
            </a:extLst>
          </p:cNvPr>
          <p:cNvSpPr txBox="1">
            <a:spLocks/>
          </p:cNvSpPr>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Лаборатория анализа семантики</a:t>
            </a:r>
          </a:p>
        </p:txBody>
      </p:sp>
      <p:sp>
        <p:nvSpPr>
          <p:cNvPr id="74" name="Google Shape;243;gf4406eab6b_0_3">
            <a:extLst>
              <a:ext uri="{FF2B5EF4-FFF2-40B4-BE49-F238E27FC236}">
                <a16:creationId xmlns:a16="http://schemas.microsoft.com/office/drawing/2014/main" id="{A40FA5CE-C4D2-4A8E-8FEC-F69456F08071}"/>
              </a:ext>
            </a:extLst>
          </p:cNvPr>
          <p:cNvSpPr/>
          <p:nvPr/>
        </p:nvSpPr>
        <p:spPr>
          <a:xfrm>
            <a:off x="720786" y="2091239"/>
            <a:ext cx="2682234" cy="1767852"/>
          </a:xfrm>
          <a:prstGeom prst="flowChartMultidocumen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dirty="0">
                <a:latin typeface="Calibri"/>
                <a:ea typeface="Calibri"/>
                <a:cs typeface="Calibri"/>
                <a:sym typeface="Calibri"/>
              </a:rPr>
              <a:t>Корпус текстов</a:t>
            </a:r>
            <a:endParaRPr sz="1400" b="0" i="0" u="none" strike="noStrike" cap="none" dirty="0">
              <a:latin typeface="Arial"/>
              <a:ea typeface="Arial"/>
              <a:cs typeface="Arial"/>
              <a:sym typeface="Arial"/>
            </a:endParaRPr>
          </a:p>
        </p:txBody>
      </p:sp>
      <p:sp>
        <p:nvSpPr>
          <p:cNvPr id="75" name="Google Shape;244;gf4406eab6b_0_3">
            <a:extLst>
              <a:ext uri="{FF2B5EF4-FFF2-40B4-BE49-F238E27FC236}">
                <a16:creationId xmlns:a16="http://schemas.microsoft.com/office/drawing/2014/main" id="{27663294-63B1-486E-8A60-F794352D4E85}"/>
              </a:ext>
            </a:extLst>
          </p:cNvPr>
          <p:cNvSpPr/>
          <p:nvPr/>
        </p:nvSpPr>
        <p:spPr>
          <a:xfrm>
            <a:off x="4359387" y="2718668"/>
            <a:ext cx="2294406" cy="1465560"/>
          </a:xfrm>
          <a:prstGeom prst="flowChartDocumen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b="0" i="0" u="none" strike="noStrike" cap="none" dirty="0">
                <a:latin typeface="Calibri"/>
                <a:ea typeface="Calibri"/>
                <a:cs typeface="Calibri"/>
                <a:sym typeface="Calibri"/>
              </a:rPr>
              <a:t>Текст</a:t>
            </a:r>
            <a:endParaRPr b="0" i="0" u="none" strike="noStrike" cap="none" dirty="0">
              <a:latin typeface="HSE Sans" panose="02000000000000000000"/>
              <a:ea typeface="Arial"/>
              <a:cs typeface="Arial"/>
              <a:sym typeface="Arial"/>
            </a:endParaRPr>
          </a:p>
        </p:txBody>
      </p:sp>
      <p:cxnSp>
        <p:nvCxnSpPr>
          <p:cNvPr id="76" name="Google Shape;245;gf4406eab6b_0_3">
            <a:extLst>
              <a:ext uri="{FF2B5EF4-FFF2-40B4-BE49-F238E27FC236}">
                <a16:creationId xmlns:a16="http://schemas.microsoft.com/office/drawing/2014/main" id="{E99B6533-4753-4340-AE92-A5DA15A6E845}"/>
              </a:ext>
            </a:extLst>
          </p:cNvPr>
          <p:cNvCxnSpPr>
            <a:stCxn id="74" idx="3"/>
            <a:endCxn id="75" idx="0"/>
          </p:cNvCxnSpPr>
          <p:nvPr/>
        </p:nvCxnSpPr>
        <p:spPr>
          <a:xfrm rot="10800000" flipH="1">
            <a:off x="3403020" y="2718665"/>
            <a:ext cx="2103600" cy="256500"/>
          </a:xfrm>
          <a:prstGeom prst="curvedConnector4">
            <a:avLst>
              <a:gd name="adj1" fmla="val 22732"/>
              <a:gd name="adj2" fmla="val 192835"/>
            </a:avLst>
          </a:prstGeom>
          <a:noFill/>
          <a:ln w="19050" cap="flat" cmpd="sng">
            <a:solidFill>
              <a:srgbClr val="000000"/>
            </a:solidFill>
            <a:prstDash val="solid"/>
            <a:miter lim="800000"/>
            <a:headEnd type="none" w="sm" len="sm"/>
            <a:tailEnd type="triangle" w="med" len="med"/>
          </a:ln>
        </p:spPr>
      </p:cxnSp>
      <p:grpSp>
        <p:nvGrpSpPr>
          <p:cNvPr id="77" name="Google Shape;246;gf4406eab6b_0_3">
            <a:extLst>
              <a:ext uri="{FF2B5EF4-FFF2-40B4-BE49-F238E27FC236}">
                <a16:creationId xmlns:a16="http://schemas.microsoft.com/office/drawing/2014/main" id="{60457793-2A9A-4078-940B-724741C1E903}"/>
              </a:ext>
            </a:extLst>
          </p:cNvPr>
          <p:cNvGrpSpPr/>
          <p:nvPr/>
        </p:nvGrpSpPr>
        <p:grpSpPr>
          <a:xfrm>
            <a:off x="7249602" y="3289119"/>
            <a:ext cx="4221600" cy="570000"/>
            <a:chOff x="5737860" y="4626880"/>
            <a:chExt cx="4221600" cy="570000"/>
          </a:xfrm>
        </p:grpSpPr>
        <p:grpSp>
          <p:nvGrpSpPr>
            <p:cNvPr id="78" name="Google Shape;247;gf4406eab6b_0_3">
              <a:extLst>
                <a:ext uri="{FF2B5EF4-FFF2-40B4-BE49-F238E27FC236}">
                  <a16:creationId xmlns:a16="http://schemas.microsoft.com/office/drawing/2014/main" id="{5465B556-B8B7-4DE8-BE57-6D8C4C4FD2CB}"/>
                </a:ext>
              </a:extLst>
            </p:cNvPr>
            <p:cNvGrpSpPr/>
            <p:nvPr/>
          </p:nvGrpSpPr>
          <p:grpSpPr>
            <a:xfrm>
              <a:off x="5821455" y="4719860"/>
              <a:ext cx="4065292" cy="386100"/>
              <a:chOff x="6690587" y="3600998"/>
              <a:chExt cx="4065292" cy="386100"/>
            </a:xfrm>
          </p:grpSpPr>
          <p:sp>
            <p:nvSpPr>
              <p:cNvPr id="80" name="Google Shape;248;gf4406eab6b_0_3">
                <a:extLst>
                  <a:ext uri="{FF2B5EF4-FFF2-40B4-BE49-F238E27FC236}">
                    <a16:creationId xmlns:a16="http://schemas.microsoft.com/office/drawing/2014/main" id="{001DF2E0-3D0B-4595-941B-0A21BFA04C91}"/>
                  </a:ext>
                </a:extLst>
              </p:cNvPr>
              <p:cNvSpPr/>
              <p:nvPr/>
            </p:nvSpPr>
            <p:spPr>
              <a:xfrm>
                <a:off x="6690587" y="3600998"/>
                <a:ext cx="1086900" cy="386100"/>
              </a:xfrm>
              <a:prstGeom prst="roundRect">
                <a:avLst>
                  <a:gd name="adj" fmla="val 16667"/>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слово_1</a:t>
                </a:r>
                <a:endParaRPr sz="1400" b="0" i="0" u="none" strike="noStrike" cap="none">
                  <a:solidFill>
                    <a:srgbClr val="000000"/>
                  </a:solidFill>
                  <a:latin typeface="Arial"/>
                  <a:ea typeface="Arial"/>
                  <a:cs typeface="Arial"/>
                  <a:sym typeface="Arial"/>
                </a:endParaRPr>
              </a:p>
            </p:txBody>
          </p:sp>
          <p:sp>
            <p:nvSpPr>
              <p:cNvPr id="81" name="Google Shape;249;gf4406eab6b_0_3">
                <a:extLst>
                  <a:ext uri="{FF2B5EF4-FFF2-40B4-BE49-F238E27FC236}">
                    <a16:creationId xmlns:a16="http://schemas.microsoft.com/office/drawing/2014/main" id="{4B99BB1F-14B3-45A7-90C4-511FF5125F68}"/>
                  </a:ext>
                </a:extLst>
              </p:cNvPr>
              <p:cNvSpPr txBox="1"/>
              <p:nvPr/>
            </p:nvSpPr>
            <p:spPr>
              <a:xfrm>
                <a:off x="9173215" y="3617746"/>
                <a:ext cx="34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82" name="Google Shape;250;gf4406eab6b_0_3">
                <a:extLst>
                  <a:ext uri="{FF2B5EF4-FFF2-40B4-BE49-F238E27FC236}">
                    <a16:creationId xmlns:a16="http://schemas.microsoft.com/office/drawing/2014/main" id="{3D01FB23-B2DF-42E4-BB20-066EB13B7C87}"/>
                  </a:ext>
                </a:extLst>
              </p:cNvPr>
              <p:cNvSpPr/>
              <p:nvPr/>
            </p:nvSpPr>
            <p:spPr>
              <a:xfrm>
                <a:off x="9668979" y="3600998"/>
                <a:ext cx="1086900" cy="386100"/>
              </a:xfrm>
              <a:prstGeom prst="roundRect">
                <a:avLst>
                  <a:gd name="adj" fmla="val 16667"/>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слово_n</a:t>
                </a:r>
                <a:endParaRPr sz="1800" b="0" i="0" u="none" strike="noStrike" cap="none">
                  <a:solidFill>
                    <a:srgbClr val="000000"/>
                  </a:solidFill>
                  <a:latin typeface="Calibri"/>
                  <a:ea typeface="Calibri"/>
                  <a:cs typeface="Calibri"/>
                  <a:sym typeface="Calibri"/>
                </a:endParaRPr>
              </a:p>
            </p:txBody>
          </p:sp>
          <p:sp>
            <p:nvSpPr>
              <p:cNvPr id="83" name="Google Shape;251;gf4406eab6b_0_3">
                <a:extLst>
                  <a:ext uri="{FF2B5EF4-FFF2-40B4-BE49-F238E27FC236}">
                    <a16:creationId xmlns:a16="http://schemas.microsoft.com/office/drawing/2014/main" id="{D33F4B58-DD08-4232-BB55-46F913E79A89}"/>
                  </a:ext>
                </a:extLst>
              </p:cNvPr>
              <p:cNvSpPr/>
              <p:nvPr/>
            </p:nvSpPr>
            <p:spPr>
              <a:xfrm>
                <a:off x="7933922" y="3600998"/>
                <a:ext cx="1086900" cy="386100"/>
              </a:xfrm>
              <a:prstGeom prst="roundRect">
                <a:avLst>
                  <a:gd name="adj" fmla="val 16667"/>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слово_2</a:t>
                </a:r>
                <a:endParaRPr sz="1400" b="0" i="0" u="none" strike="noStrike" cap="none">
                  <a:solidFill>
                    <a:srgbClr val="000000"/>
                  </a:solidFill>
                  <a:latin typeface="Arial"/>
                  <a:ea typeface="Arial"/>
                  <a:cs typeface="Arial"/>
                  <a:sym typeface="Arial"/>
                </a:endParaRPr>
              </a:p>
            </p:txBody>
          </p:sp>
        </p:grpSp>
        <p:sp>
          <p:nvSpPr>
            <p:cNvPr id="79" name="Google Shape;252;gf4406eab6b_0_3">
              <a:extLst>
                <a:ext uri="{FF2B5EF4-FFF2-40B4-BE49-F238E27FC236}">
                  <a16:creationId xmlns:a16="http://schemas.microsoft.com/office/drawing/2014/main" id="{EC65F3E4-C73B-4C26-899C-1A1362D246F7}"/>
                </a:ext>
              </a:extLst>
            </p:cNvPr>
            <p:cNvSpPr/>
            <p:nvPr/>
          </p:nvSpPr>
          <p:spPr>
            <a:xfrm>
              <a:off x="5737860" y="4626880"/>
              <a:ext cx="4221600" cy="57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cxnSp>
        <p:nvCxnSpPr>
          <p:cNvPr id="84" name="Google Shape;253;gf4406eab6b_0_3">
            <a:extLst>
              <a:ext uri="{FF2B5EF4-FFF2-40B4-BE49-F238E27FC236}">
                <a16:creationId xmlns:a16="http://schemas.microsoft.com/office/drawing/2014/main" id="{F8F36D87-0F8B-4DE1-9619-F0352C133C59}"/>
              </a:ext>
            </a:extLst>
          </p:cNvPr>
          <p:cNvCxnSpPr>
            <a:stCxn id="75" idx="3"/>
            <a:endCxn id="79" idx="0"/>
          </p:cNvCxnSpPr>
          <p:nvPr/>
        </p:nvCxnSpPr>
        <p:spPr>
          <a:xfrm rot="10800000" flipH="1">
            <a:off x="6653793" y="3289148"/>
            <a:ext cx="2706600" cy="162300"/>
          </a:xfrm>
          <a:prstGeom prst="curvedConnector4">
            <a:avLst>
              <a:gd name="adj1" fmla="val 11007"/>
              <a:gd name="adj2" fmla="val 246737"/>
            </a:avLst>
          </a:prstGeom>
          <a:noFill/>
          <a:ln w="19050" cap="flat" cmpd="sng">
            <a:solidFill>
              <a:srgbClr val="000000"/>
            </a:solidFill>
            <a:prstDash val="solid"/>
            <a:miter lim="800000"/>
            <a:headEnd type="none" w="sm" len="sm"/>
            <a:tailEnd type="triangle" w="med" len="med"/>
          </a:ln>
        </p:spPr>
      </p:cxnSp>
      <p:grpSp>
        <p:nvGrpSpPr>
          <p:cNvPr id="85" name="Google Shape;254;gf4406eab6b_0_3">
            <a:extLst>
              <a:ext uri="{FF2B5EF4-FFF2-40B4-BE49-F238E27FC236}">
                <a16:creationId xmlns:a16="http://schemas.microsoft.com/office/drawing/2014/main" id="{B7C9CA2C-4C4B-4929-97B0-0149F2B22B7D}"/>
              </a:ext>
            </a:extLst>
          </p:cNvPr>
          <p:cNvGrpSpPr/>
          <p:nvPr/>
        </p:nvGrpSpPr>
        <p:grpSpPr>
          <a:xfrm>
            <a:off x="7249602" y="4146969"/>
            <a:ext cx="4221600" cy="570000"/>
            <a:chOff x="7132320" y="3542186"/>
            <a:chExt cx="4221600" cy="570000"/>
          </a:xfrm>
        </p:grpSpPr>
        <p:sp>
          <p:nvSpPr>
            <p:cNvPr id="86" name="Google Shape;255;gf4406eab6b_0_3">
              <a:extLst>
                <a:ext uri="{FF2B5EF4-FFF2-40B4-BE49-F238E27FC236}">
                  <a16:creationId xmlns:a16="http://schemas.microsoft.com/office/drawing/2014/main" id="{445F3F24-1686-4111-BC26-A4DE142CDFEF}"/>
                </a:ext>
              </a:extLst>
            </p:cNvPr>
            <p:cNvSpPr/>
            <p:nvPr/>
          </p:nvSpPr>
          <p:spPr>
            <a:xfrm>
              <a:off x="7215915" y="3638313"/>
              <a:ext cx="1086900" cy="3777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вектор_1</a:t>
              </a:r>
              <a:endParaRPr sz="1400" b="0" i="0" u="none" strike="noStrike" cap="none">
                <a:solidFill>
                  <a:srgbClr val="000000"/>
                </a:solidFill>
                <a:latin typeface="Arial"/>
                <a:ea typeface="Arial"/>
                <a:cs typeface="Arial"/>
                <a:sym typeface="Arial"/>
              </a:endParaRPr>
            </a:p>
          </p:txBody>
        </p:sp>
        <p:sp>
          <p:nvSpPr>
            <p:cNvPr id="87" name="Google Shape;256;gf4406eab6b_0_3">
              <a:extLst>
                <a:ext uri="{FF2B5EF4-FFF2-40B4-BE49-F238E27FC236}">
                  <a16:creationId xmlns:a16="http://schemas.microsoft.com/office/drawing/2014/main" id="{B33AC38D-C3DB-419E-BB80-69CD3039F07E}"/>
                </a:ext>
              </a:extLst>
            </p:cNvPr>
            <p:cNvSpPr/>
            <p:nvPr/>
          </p:nvSpPr>
          <p:spPr>
            <a:xfrm>
              <a:off x="10194306" y="3638313"/>
              <a:ext cx="1086900" cy="3777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вектор_n</a:t>
              </a:r>
              <a:endParaRPr sz="1800" b="0" i="0" u="none" strike="noStrike" cap="none">
                <a:solidFill>
                  <a:srgbClr val="000000"/>
                </a:solidFill>
                <a:latin typeface="Calibri"/>
                <a:ea typeface="Calibri"/>
                <a:cs typeface="Calibri"/>
                <a:sym typeface="Calibri"/>
              </a:endParaRPr>
            </a:p>
          </p:txBody>
        </p:sp>
        <p:sp>
          <p:nvSpPr>
            <p:cNvPr id="88" name="Google Shape;257;gf4406eab6b_0_3">
              <a:extLst>
                <a:ext uri="{FF2B5EF4-FFF2-40B4-BE49-F238E27FC236}">
                  <a16:creationId xmlns:a16="http://schemas.microsoft.com/office/drawing/2014/main" id="{5F07D394-43E5-4321-BA05-1CD2FF14E8A4}"/>
                </a:ext>
              </a:extLst>
            </p:cNvPr>
            <p:cNvSpPr/>
            <p:nvPr/>
          </p:nvSpPr>
          <p:spPr>
            <a:xfrm>
              <a:off x="8459250" y="3638313"/>
              <a:ext cx="1086900" cy="3777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вектор_2</a:t>
              </a:r>
              <a:endParaRPr sz="1400" b="0" i="0" u="none" strike="noStrike" cap="none">
                <a:solidFill>
                  <a:srgbClr val="000000"/>
                </a:solidFill>
                <a:latin typeface="Arial"/>
                <a:ea typeface="Arial"/>
                <a:cs typeface="Arial"/>
                <a:sym typeface="Arial"/>
              </a:endParaRPr>
            </a:p>
          </p:txBody>
        </p:sp>
        <p:sp>
          <p:nvSpPr>
            <p:cNvPr id="89" name="Google Shape;258;gf4406eab6b_0_3">
              <a:extLst>
                <a:ext uri="{FF2B5EF4-FFF2-40B4-BE49-F238E27FC236}">
                  <a16:creationId xmlns:a16="http://schemas.microsoft.com/office/drawing/2014/main" id="{607504CD-08C0-4A81-8F1F-3C87325D7DD9}"/>
                </a:ext>
              </a:extLst>
            </p:cNvPr>
            <p:cNvSpPr txBox="1"/>
            <p:nvPr/>
          </p:nvSpPr>
          <p:spPr>
            <a:xfrm>
              <a:off x="9698542" y="3675453"/>
              <a:ext cx="34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90" name="Google Shape;259;gf4406eab6b_0_3">
              <a:extLst>
                <a:ext uri="{FF2B5EF4-FFF2-40B4-BE49-F238E27FC236}">
                  <a16:creationId xmlns:a16="http://schemas.microsoft.com/office/drawing/2014/main" id="{7A28F669-F65C-46B7-9E22-251D22D4F3A1}"/>
                </a:ext>
              </a:extLst>
            </p:cNvPr>
            <p:cNvSpPr/>
            <p:nvPr/>
          </p:nvSpPr>
          <p:spPr>
            <a:xfrm>
              <a:off x="7132320" y="3542186"/>
              <a:ext cx="4221600" cy="57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cxnSp>
        <p:nvCxnSpPr>
          <p:cNvPr id="91" name="Google Shape;260;gf4406eab6b_0_3">
            <a:extLst>
              <a:ext uri="{FF2B5EF4-FFF2-40B4-BE49-F238E27FC236}">
                <a16:creationId xmlns:a16="http://schemas.microsoft.com/office/drawing/2014/main" id="{ACD5E78E-B8AE-4E27-BDC7-1BA3D108F13B}"/>
              </a:ext>
            </a:extLst>
          </p:cNvPr>
          <p:cNvCxnSpPr>
            <a:stCxn id="80" idx="2"/>
            <a:endCxn id="86" idx="0"/>
          </p:cNvCxnSpPr>
          <p:nvPr/>
        </p:nvCxnSpPr>
        <p:spPr>
          <a:xfrm>
            <a:off x="7876647" y="3768199"/>
            <a:ext cx="0" cy="474900"/>
          </a:xfrm>
          <a:prstGeom prst="straightConnector1">
            <a:avLst/>
          </a:prstGeom>
          <a:noFill/>
          <a:ln w="19050" cap="flat" cmpd="sng">
            <a:solidFill>
              <a:srgbClr val="4472C4"/>
            </a:solidFill>
            <a:prstDash val="solid"/>
            <a:miter lim="800000"/>
            <a:headEnd type="none" w="sm" len="sm"/>
            <a:tailEnd type="triangle" w="med" len="med"/>
          </a:ln>
        </p:spPr>
      </p:cxnSp>
      <p:cxnSp>
        <p:nvCxnSpPr>
          <p:cNvPr id="92" name="Google Shape;261;gf4406eab6b_0_3">
            <a:extLst>
              <a:ext uri="{FF2B5EF4-FFF2-40B4-BE49-F238E27FC236}">
                <a16:creationId xmlns:a16="http://schemas.microsoft.com/office/drawing/2014/main" id="{EABC3C7D-D508-4C9A-BFA6-7F49648EB75B}"/>
              </a:ext>
            </a:extLst>
          </p:cNvPr>
          <p:cNvCxnSpPr>
            <a:stCxn id="83" idx="2"/>
            <a:endCxn id="88" idx="0"/>
          </p:cNvCxnSpPr>
          <p:nvPr/>
        </p:nvCxnSpPr>
        <p:spPr>
          <a:xfrm>
            <a:off x="9119982" y="3768199"/>
            <a:ext cx="0" cy="474900"/>
          </a:xfrm>
          <a:prstGeom prst="straightConnector1">
            <a:avLst/>
          </a:prstGeom>
          <a:noFill/>
          <a:ln w="19050" cap="flat" cmpd="sng">
            <a:solidFill>
              <a:srgbClr val="4472C4"/>
            </a:solidFill>
            <a:prstDash val="solid"/>
            <a:miter lim="800000"/>
            <a:headEnd type="none" w="sm" len="sm"/>
            <a:tailEnd type="triangle" w="med" len="med"/>
          </a:ln>
        </p:spPr>
      </p:cxnSp>
      <p:cxnSp>
        <p:nvCxnSpPr>
          <p:cNvPr id="93" name="Google Shape;262;gf4406eab6b_0_3">
            <a:extLst>
              <a:ext uri="{FF2B5EF4-FFF2-40B4-BE49-F238E27FC236}">
                <a16:creationId xmlns:a16="http://schemas.microsoft.com/office/drawing/2014/main" id="{0B2A13A4-0F56-4066-8E03-C32CF018278B}"/>
              </a:ext>
            </a:extLst>
          </p:cNvPr>
          <p:cNvCxnSpPr>
            <a:stCxn id="82" idx="2"/>
            <a:endCxn id="87" idx="0"/>
          </p:cNvCxnSpPr>
          <p:nvPr/>
        </p:nvCxnSpPr>
        <p:spPr>
          <a:xfrm>
            <a:off x="10855039" y="3768199"/>
            <a:ext cx="0" cy="474900"/>
          </a:xfrm>
          <a:prstGeom prst="straightConnector1">
            <a:avLst/>
          </a:prstGeom>
          <a:noFill/>
          <a:ln w="19050" cap="flat" cmpd="sng">
            <a:solidFill>
              <a:srgbClr val="4472C4"/>
            </a:solidFill>
            <a:prstDash val="solid"/>
            <a:miter lim="800000"/>
            <a:headEnd type="none" w="sm" len="sm"/>
            <a:tailEnd type="triangle" w="med" len="med"/>
          </a:ln>
        </p:spPr>
      </p:cxnSp>
      <p:sp>
        <p:nvSpPr>
          <p:cNvPr id="94" name="Google Shape;263;gf4406eab6b_0_3">
            <a:extLst>
              <a:ext uri="{FF2B5EF4-FFF2-40B4-BE49-F238E27FC236}">
                <a16:creationId xmlns:a16="http://schemas.microsoft.com/office/drawing/2014/main" id="{1DA490D9-CC02-43B4-8804-3CA51384B82F}"/>
              </a:ext>
            </a:extLst>
          </p:cNvPr>
          <p:cNvSpPr txBox="1"/>
          <p:nvPr/>
        </p:nvSpPr>
        <p:spPr>
          <a:xfrm>
            <a:off x="5464958" y="4247283"/>
            <a:ext cx="1628100" cy="369300"/>
          </a:xfrm>
          <a:prstGeom prst="rect">
            <a:avLst/>
          </a:prstGeom>
          <a:blipFill rotWithShape="1">
            <a:blip r:embed="rId3">
              <a:alphaModFix/>
            </a:blip>
            <a:stretch>
              <a:fillRect l="-2997" t="-9995" b="-2666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nvGrpSpPr>
          <p:cNvPr id="95" name="Google Shape;264;gf4406eab6b_0_3">
            <a:extLst>
              <a:ext uri="{FF2B5EF4-FFF2-40B4-BE49-F238E27FC236}">
                <a16:creationId xmlns:a16="http://schemas.microsoft.com/office/drawing/2014/main" id="{C4CD99BD-504D-4319-8F9A-66A9554CA195}"/>
              </a:ext>
            </a:extLst>
          </p:cNvPr>
          <p:cNvGrpSpPr/>
          <p:nvPr/>
        </p:nvGrpSpPr>
        <p:grpSpPr>
          <a:xfrm>
            <a:off x="7558321" y="5264176"/>
            <a:ext cx="3604050" cy="377700"/>
            <a:chOff x="7417787" y="4819413"/>
            <a:chExt cx="3604050" cy="377700"/>
          </a:xfrm>
        </p:grpSpPr>
        <p:sp>
          <p:nvSpPr>
            <p:cNvPr id="96" name="Google Shape;265;gf4406eab6b_0_3">
              <a:extLst>
                <a:ext uri="{FF2B5EF4-FFF2-40B4-BE49-F238E27FC236}">
                  <a16:creationId xmlns:a16="http://schemas.microsoft.com/office/drawing/2014/main" id="{08B6C646-A058-4A7B-AC09-B224A9A2EA3B}"/>
                </a:ext>
              </a:extLst>
            </p:cNvPr>
            <p:cNvSpPr/>
            <p:nvPr/>
          </p:nvSpPr>
          <p:spPr>
            <a:xfrm>
              <a:off x="7417787" y="4819413"/>
              <a:ext cx="1086900" cy="3777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вектор_1</a:t>
              </a:r>
              <a:endParaRPr sz="1400" b="0" i="0" u="none" strike="noStrike" cap="none">
                <a:solidFill>
                  <a:srgbClr val="000000"/>
                </a:solidFill>
                <a:latin typeface="Arial"/>
                <a:ea typeface="Arial"/>
                <a:cs typeface="Arial"/>
                <a:sym typeface="Arial"/>
              </a:endParaRPr>
            </a:p>
          </p:txBody>
        </p:sp>
        <p:sp>
          <p:nvSpPr>
            <p:cNvPr id="97" name="Google Shape;266;gf4406eab6b_0_3">
              <a:extLst>
                <a:ext uri="{FF2B5EF4-FFF2-40B4-BE49-F238E27FC236}">
                  <a16:creationId xmlns:a16="http://schemas.microsoft.com/office/drawing/2014/main" id="{F649534E-9944-4402-983F-49FAC3B2C31E}"/>
                </a:ext>
              </a:extLst>
            </p:cNvPr>
            <p:cNvSpPr/>
            <p:nvPr/>
          </p:nvSpPr>
          <p:spPr>
            <a:xfrm>
              <a:off x="8504680" y="4819413"/>
              <a:ext cx="1086900" cy="3777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вектор_2</a:t>
              </a:r>
              <a:endParaRPr sz="1400" b="0" i="0" u="none" strike="noStrike" cap="none">
                <a:solidFill>
                  <a:srgbClr val="000000"/>
                </a:solidFill>
                <a:latin typeface="Arial"/>
                <a:ea typeface="Arial"/>
                <a:cs typeface="Arial"/>
                <a:sym typeface="Arial"/>
              </a:endParaRPr>
            </a:p>
          </p:txBody>
        </p:sp>
        <p:sp>
          <p:nvSpPr>
            <p:cNvPr id="98" name="Google Shape;267;gf4406eab6b_0_3">
              <a:extLst>
                <a:ext uri="{FF2B5EF4-FFF2-40B4-BE49-F238E27FC236}">
                  <a16:creationId xmlns:a16="http://schemas.microsoft.com/office/drawing/2014/main" id="{2F62981B-01A8-4CB3-BCD0-3A9D562ADDED}"/>
                </a:ext>
              </a:extLst>
            </p:cNvPr>
            <p:cNvSpPr/>
            <p:nvPr/>
          </p:nvSpPr>
          <p:spPr>
            <a:xfrm>
              <a:off x="9934937" y="4819413"/>
              <a:ext cx="1086900" cy="3777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вектор_n</a:t>
              </a:r>
              <a:endParaRPr sz="1800" b="0" i="0" u="none" strike="noStrike" cap="none">
                <a:solidFill>
                  <a:srgbClr val="000000"/>
                </a:solidFill>
                <a:latin typeface="Calibri"/>
                <a:ea typeface="Calibri"/>
                <a:cs typeface="Calibri"/>
                <a:sym typeface="Calibri"/>
              </a:endParaRPr>
            </a:p>
          </p:txBody>
        </p:sp>
        <p:sp>
          <p:nvSpPr>
            <p:cNvPr id="99" name="Google Shape;268;gf4406eab6b_0_3">
              <a:extLst>
                <a:ext uri="{FF2B5EF4-FFF2-40B4-BE49-F238E27FC236}">
                  <a16:creationId xmlns:a16="http://schemas.microsoft.com/office/drawing/2014/main" id="{AA5FD337-0DB0-4174-9E96-C31B90453FDC}"/>
                </a:ext>
              </a:extLst>
            </p:cNvPr>
            <p:cNvSpPr/>
            <p:nvPr/>
          </p:nvSpPr>
          <p:spPr>
            <a:xfrm>
              <a:off x="9591573" y="4819413"/>
              <a:ext cx="343500" cy="3777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p:txBody>
        </p:sp>
      </p:grpSp>
      <p:cxnSp>
        <p:nvCxnSpPr>
          <p:cNvPr id="100" name="Google Shape;269;gf4406eab6b_0_3">
            <a:extLst>
              <a:ext uri="{FF2B5EF4-FFF2-40B4-BE49-F238E27FC236}">
                <a16:creationId xmlns:a16="http://schemas.microsoft.com/office/drawing/2014/main" id="{5BA69C27-DF1E-4214-9014-44445C1D4C41}"/>
              </a:ext>
            </a:extLst>
          </p:cNvPr>
          <p:cNvCxnSpPr>
            <a:stCxn id="86" idx="2"/>
            <a:endCxn id="96" idx="0"/>
          </p:cNvCxnSpPr>
          <p:nvPr/>
        </p:nvCxnSpPr>
        <p:spPr>
          <a:xfrm>
            <a:off x="7876647" y="4620796"/>
            <a:ext cx="225000" cy="643500"/>
          </a:xfrm>
          <a:prstGeom prst="straightConnector1">
            <a:avLst/>
          </a:prstGeom>
          <a:noFill/>
          <a:ln w="19050" cap="flat" cmpd="sng">
            <a:solidFill>
              <a:srgbClr val="ED7D31"/>
            </a:solidFill>
            <a:prstDash val="solid"/>
            <a:miter lim="800000"/>
            <a:headEnd type="none" w="sm" len="sm"/>
            <a:tailEnd type="triangle" w="med" len="med"/>
          </a:ln>
        </p:spPr>
      </p:cxnSp>
      <p:cxnSp>
        <p:nvCxnSpPr>
          <p:cNvPr id="101" name="Google Shape;270;gf4406eab6b_0_3">
            <a:extLst>
              <a:ext uri="{FF2B5EF4-FFF2-40B4-BE49-F238E27FC236}">
                <a16:creationId xmlns:a16="http://schemas.microsoft.com/office/drawing/2014/main" id="{087D2E1D-8255-424E-83BE-1337E808F230}"/>
              </a:ext>
            </a:extLst>
          </p:cNvPr>
          <p:cNvCxnSpPr>
            <a:stCxn id="88" idx="2"/>
            <a:endCxn id="97" idx="0"/>
          </p:cNvCxnSpPr>
          <p:nvPr/>
        </p:nvCxnSpPr>
        <p:spPr>
          <a:xfrm>
            <a:off x="9119982" y="4620796"/>
            <a:ext cx="68700" cy="643500"/>
          </a:xfrm>
          <a:prstGeom prst="straightConnector1">
            <a:avLst/>
          </a:prstGeom>
          <a:noFill/>
          <a:ln w="19050" cap="flat" cmpd="sng">
            <a:solidFill>
              <a:srgbClr val="ED7D31"/>
            </a:solidFill>
            <a:prstDash val="solid"/>
            <a:miter lim="800000"/>
            <a:headEnd type="none" w="sm" len="sm"/>
            <a:tailEnd type="triangle" w="med" len="med"/>
          </a:ln>
        </p:spPr>
      </p:cxnSp>
      <p:cxnSp>
        <p:nvCxnSpPr>
          <p:cNvPr id="102" name="Google Shape;271;gf4406eab6b_0_3">
            <a:extLst>
              <a:ext uri="{FF2B5EF4-FFF2-40B4-BE49-F238E27FC236}">
                <a16:creationId xmlns:a16="http://schemas.microsoft.com/office/drawing/2014/main" id="{5D878C5D-6D46-4A0A-BF0A-4E7E3A13CC4F}"/>
              </a:ext>
            </a:extLst>
          </p:cNvPr>
          <p:cNvCxnSpPr>
            <a:stCxn id="87" idx="2"/>
            <a:endCxn id="98" idx="0"/>
          </p:cNvCxnSpPr>
          <p:nvPr/>
        </p:nvCxnSpPr>
        <p:spPr>
          <a:xfrm flipH="1">
            <a:off x="10618938" y="4620796"/>
            <a:ext cx="236100" cy="643500"/>
          </a:xfrm>
          <a:prstGeom prst="straightConnector1">
            <a:avLst/>
          </a:prstGeom>
          <a:noFill/>
          <a:ln w="19050" cap="flat" cmpd="sng">
            <a:solidFill>
              <a:srgbClr val="ED7D31"/>
            </a:solidFill>
            <a:prstDash val="solid"/>
            <a:miter lim="800000"/>
            <a:headEnd type="none" w="sm" len="sm"/>
            <a:tailEnd type="triangle" w="med" len="med"/>
          </a:ln>
        </p:spPr>
      </p:cxnSp>
      <p:sp>
        <p:nvSpPr>
          <p:cNvPr id="103" name="Google Shape;272;gf4406eab6b_0_3">
            <a:extLst>
              <a:ext uri="{FF2B5EF4-FFF2-40B4-BE49-F238E27FC236}">
                <a16:creationId xmlns:a16="http://schemas.microsoft.com/office/drawing/2014/main" id="{38586ABD-AD29-4A59-BEC0-071DCC056EA4}"/>
              </a:ext>
            </a:extLst>
          </p:cNvPr>
          <p:cNvSpPr txBox="1"/>
          <p:nvPr/>
        </p:nvSpPr>
        <p:spPr>
          <a:xfrm>
            <a:off x="8202103" y="6037843"/>
            <a:ext cx="2661900" cy="369300"/>
          </a:xfrm>
          <a:prstGeom prst="rect">
            <a:avLst/>
          </a:prstGeom>
          <a:blipFill rotWithShape="1">
            <a:blip r:embed="rId4">
              <a:alphaModFix/>
            </a:blip>
            <a:stretch>
              <a:fillRect l="-1827" t="-8196" b="-2458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8" name="Text Placeholder 5">
            <a:extLst>
              <a:ext uri="{FF2B5EF4-FFF2-40B4-BE49-F238E27FC236}">
                <a16:creationId xmlns:a16="http://schemas.microsoft.com/office/drawing/2014/main" id="{AE0ABBEB-F7E5-45E8-AC06-90E6152EC018}"/>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
        <p:nvSpPr>
          <p:cNvPr id="52" name="Text Placeholder 6">
            <a:extLst>
              <a:ext uri="{FF2B5EF4-FFF2-40B4-BE49-F238E27FC236}">
                <a16:creationId xmlns:a16="http://schemas.microsoft.com/office/drawing/2014/main" id="{859204C7-3069-4741-8C8B-198D40D712F1}"/>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Кластеризация</a:t>
            </a:r>
          </a:p>
        </p:txBody>
      </p:sp>
      <p:sp>
        <p:nvSpPr>
          <p:cNvPr id="2" name="Title 2">
            <a:extLst>
              <a:ext uri="{FF2B5EF4-FFF2-40B4-BE49-F238E27FC236}">
                <a16:creationId xmlns:a16="http://schemas.microsoft.com/office/drawing/2014/main" id="{DEE4D415-F5CA-5E72-9806-72EB5FD25476}"/>
              </a:ext>
            </a:extLst>
          </p:cNvPr>
          <p:cNvSpPr>
            <a:spLocks noGrp="1"/>
          </p:cNvSpPr>
          <p:nvPr>
            <p:ph type="title"/>
          </p:nvPr>
        </p:nvSpPr>
        <p:spPr>
          <a:xfrm>
            <a:off x="585898" y="1447790"/>
            <a:ext cx="9790554" cy="777025"/>
          </a:xfrm>
        </p:spPr>
        <p:txBody>
          <a:bodyPr/>
          <a:lstStyle/>
          <a:p>
            <a:r>
              <a:rPr lang="ru-RU" dirty="0"/>
              <a:t>Кластеризация датасета векторов </a:t>
            </a:r>
            <a:r>
              <a:rPr lang="en-US" dirty="0"/>
              <a:t>n</a:t>
            </a:r>
            <a:r>
              <a:rPr lang="ru-RU" dirty="0"/>
              <a:t>-грамм</a:t>
            </a:r>
            <a:endParaRPr lang="en-US" dirty="0"/>
          </a:p>
        </p:txBody>
      </p:sp>
    </p:spTree>
    <p:extLst>
      <p:ext uri="{BB962C8B-B14F-4D97-AF65-F5344CB8AC3E}">
        <p14:creationId xmlns:p14="http://schemas.microsoft.com/office/powerpoint/2010/main" val="278708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4" name="Google Shape;344;gf4406eab6b_0_131"/>
          <p:cNvSpPr txBox="1">
            <a:spLocks noGrp="1"/>
          </p:cNvSpPr>
          <p:nvPr>
            <p:ph type="title"/>
          </p:nvPr>
        </p:nvSpPr>
        <p:spPr>
          <a:xfrm>
            <a:off x="585897" y="1447790"/>
            <a:ext cx="11058000" cy="777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400"/>
              <a:buNone/>
            </a:pPr>
            <a:r>
              <a:rPr lang="ru-RU" dirty="0"/>
              <a:t>TSNE-визуализация семантического пространства (</a:t>
            </a:r>
            <a:r>
              <a:rPr lang="ru-RU" dirty="0" err="1"/>
              <a:t>Хаилонакея</a:t>
            </a:r>
            <a:r>
              <a:rPr lang="ru-RU" dirty="0"/>
              <a:t>)</a:t>
            </a:r>
            <a:endParaRPr dirty="0"/>
          </a:p>
        </p:txBody>
      </p:sp>
      <p:sp>
        <p:nvSpPr>
          <p:cNvPr id="17" name="Text Placeholder 4">
            <a:extLst>
              <a:ext uri="{FF2B5EF4-FFF2-40B4-BE49-F238E27FC236}">
                <a16:creationId xmlns:a16="http://schemas.microsoft.com/office/drawing/2014/main" id="{5DC95EA1-98C7-4093-86FA-DC21940082C3}"/>
              </a:ext>
            </a:extLst>
          </p:cNvPr>
          <p:cNvSpPr txBox="1">
            <a:spLocks/>
          </p:cNvSpPr>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Лаборатория анализа семантики</a:t>
            </a:r>
          </a:p>
        </p:txBody>
      </p:sp>
      <p:sp>
        <p:nvSpPr>
          <p:cNvPr id="14" name="Text Placeholder 5">
            <a:extLst>
              <a:ext uri="{FF2B5EF4-FFF2-40B4-BE49-F238E27FC236}">
                <a16:creationId xmlns:a16="http://schemas.microsoft.com/office/drawing/2014/main" id="{035B6121-57AC-47A5-A13A-29D4EF8F8B65}"/>
              </a:ext>
            </a:extLst>
          </p:cNvPr>
          <p:cNvSpPr txBox="1">
            <a:spLocks/>
          </p:cNvSpPr>
          <p:nvPr/>
        </p:nvSpPr>
        <p:spPr>
          <a:xfrm>
            <a:off x="3459163"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Язык как целое</a:t>
            </a:r>
            <a:endParaRPr lang="en-US" dirty="0"/>
          </a:p>
        </p:txBody>
      </p:sp>
      <p:sp>
        <p:nvSpPr>
          <p:cNvPr id="20" name="Text Placeholder 6">
            <a:extLst>
              <a:ext uri="{FF2B5EF4-FFF2-40B4-BE49-F238E27FC236}">
                <a16:creationId xmlns:a16="http://schemas.microsoft.com/office/drawing/2014/main" id="{E2C0CDCB-FD37-4039-BEA2-4CF76F5BB0DB}"/>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Кластеризация</a:t>
            </a:r>
          </a:p>
        </p:txBody>
      </p:sp>
      <p:pic>
        <p:nvPicPr>
          <p:cNvPr id="3" name="Рисунок 2" descr="Изображение выглядит как снимок экрана, текст, Красочность&#10;&#10;Содержимое, созданное искусственным интеллектом, может быть неверным.">
            <a:extLst>
              <a:ext uri="{FF2B5EF4-FFF2-40B4-BE49-F238E27FC236}">
                <a16:creationId xmlns:a16="http://schemas.microsoft.com/office/drawing/2014/main" id="{CFA3B29A-EBEF-4EE8-5CDE-6058824BE8C9}"/>
              </a:ext>
            </a:extLst>
          </p:cNvPr>
          <p:cNvPicPr>
            <a:picLocks noChangeAspect="1"/>
          </p:cNvPicPr>
          <p:nvPr/>
        </p:nvPicPr>
        <p:blipFill>
          <a:blip r:embed="rId3"/>
          <a:stretch>
            <a:fillRect/>
          </a:stretch>
        </p:blipFill>
        <p:spPr>
          <a:xfrm>
            <a:off x="1624628" y="1862357"/>
            <a:ext cx="8670440" cy="4293374"/>
          </a:xfrm>
          <a:prstGeom prst="rect">
            <a:avLst/>
          </a:prstGeom>
        </p:spPr>
      </p:pic>
      <p:sp>
        <p:nvSpPr>
          <p:cNvPr id="4" name="TextBox 3">
            <a:extLst>
              <a:ext uri="{FF2B5EF4-FFF2-40B4-BE49-F238E27FC236}">
                <a16:creationId xmlns:a16="http://schemas.microsoft.com/office/drawing/2014/main" id="{C9F7BDCA-7D5F-4E08-4D7C-95CD04CFDF3C}"/>
              </a:ext>
            </a:extLst>
          </p:cNvPr>
          <p:cNvSpPr txBox="1"/>
          <p:nvPr/>
        </p:nvSpPr>
        <p:spPr>
          <a:xfrm>
            <a:off x="4196441" y="6166488"/>
            <a:ext cx="3799117" cy="338554"/>
          </a:xfrm>
          <a:prstGeom prst="rect">
            <a:avLst/>
          </a:prstGeom>
          <a:noFill/>
        </p:spPr>
        <p:txBody>
          <a:bodyPr wrap="none" rtlCol="0">
            <a:spAutoFit/>
          </a:bodyPr>
          <a:lstStyle/>
          <a:p>
            <a:pPr algn="l"/>
            <a:r>
              <a:rPr lang="ru-RU" sz="1600" dirty="0">
                <a:latin typeface="HSE Sans" panose="02000000000000000000" pitchFamily="2" charset="0"/>
              </a:rPr>
              <a:t>Русский язык, </a:t>
            </a:r>
            <a:r>
              <a:rPr lang="en-US" sz="1600" dirty="0">
                <a:latin typeface="HSE Sans" panose="02000000000000000000" pitchFamily="2" charset="0"/>
              </a:rPr>
              <a:t>CBOW, n=2: ~</a:t>
            </a:r>
            <a:r>
              <a:rPr lang="ru-RU" sz="1600" dirty="0">
                <a:latin typeface="HSE Sans" panose="02000000000000000000" pitchFamily="2" charset="0"/>
              </a:rPr>
              <a:t>350 кластеров</a:t>
            </a:r>
          </a:p>
        </p:txBody>
      </p:sp>
    </p:spTree>
    <p:extLst>
      <p:ext uri="{BB962C8B-B14F-4D97-AF65-F5344CB8AC3E}">
        <p14:creationId xmlns:p14="http://schemas.microsoft.com/office/powerpoint/2010/main" val="251731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a:xfrm>
            <a:off x="1143689" y="548720"/>
            <a:ext cx="1901825" cy="415925"/>
          </a:xfrm>
        </p:spPr>
        <p:txBody>
          <a:bodyPr/>
          <a:lstStyle/>
          <a:p>
            <a:r>
              <a:rPr lang="ru-RU" dirty="0"/>
              <a:t>Лаборатория анализа семантики</a:t>
            </a:r>
          </a:p>
        </p:txBody>
      </p:sp>
      <p:sp>
        <p:nvSpPr>
          <p:cNvPr id="11" name="Текст 5">
            <a:extLst>
              <a:ext uri="{FF2B5EF4-FFF2-40B4-BE49-F238E27FC236}">
                <a16:creationId xmlns:a16="http://schemas.microsoft.com/office/drawing/2014/main" id="{B5B6DD1A-BEFA-D842-9B7A-78D7BD1A5259}"/>
              </a:ext>
            </a:extLst>
          </p:cNvPr>
          <p:cNvSpPr>
            <a:spLocks noGrp="1"/>
          </p:cNvSpPr>
          <p:nvPr>
            <p:ph type="body" sz="quarter" idx="14"/>
          </p:nvPr>
        </p:nvSpPr>
        <p:spPr>
          <a:xfrm>
            <a:off x="3459162" y="548720"/>
            <a:ext cx="2636837" cy="408109"/>
          </a:xfrm>
        </p:spPr>
        <p:txBody>
          <a:bodyPr/>
          <a:lstStyle/>
          <a:p>
            <a:r>
              <a:rPr lang="ru-RU" dirty="0"/>
              <a:t>Язык как целое</a:t>
            </a:r>
            <a:endParaRPr lang="en-US" dirty="0"/>
          </a:p>
        </p:txBody>
      </p:sp>
      <p:sp>
        <p:nvSpPr>
          <p:cNvPr id="12" name="Текст 6">
            <a:extLst>
              <a:ext uri="{FF2B5EF4-FFF2-40B4-BE49-F238E27FC236}">
                <a16:creationId xmlns:a16="http://schemas.microsoft.com/office/drawing/2014/main" id="{88968744-3B75-9B47-92FD-77E1E725F232}"/>
              </a:ext>
            </a:extLst>
          </p:cNvPr>
          <p:cNvSpPr>
            <a:spLocks noGrp="1"/>
          </p:cNvSpPr>
          <p:nvPr>
            <p:ph type="body" sz="quarter" idx="15"/>
          </p:nvPr>
        </p:nvSpPr>
        <p:spPr>
          <a:xfrm>
            <a:off x="6259892" y="548720"/>
            <a:ext cx="2070100" cy="408109"/>
          </a:xfrm>
        </p:spPr>
        <p:txBody>
          <a:bodyPr/>
          <a:lstStyle/>
          <a:p>
            <a:r>
              <a:rPr lang="ru-RU" dirty="0"/>
              <a:t>Внутренняя размерность</a:t>
            </a:r>
          </a:p>
        </p:txBody>
      </p:sp>
      <p:sp>
        <p:nvSpPr>
          <p:cNvPr id="3" name="Заголовок 2">
            <a:extLst>
              <a:ext uri="{FF2B5EF4-FFF2-40B4-BE49-F238E27FC236}">
                <a16:creationId xmlns:a16="http://schemas.microsoft.com/office/drawing/2014/main" id="{E2EAF03B-EC26-1D47-94AC-C75942861D6C}"/>
              </a:ext>
            </a:extLst>
          </p:cNvPr>
          <p:cNvSpPr>
            <a:spLocks noGrp="1"/>
          </p:cNvSpPr>
          <p:nvPr>
            <p:ph type="title"/>
          </p:nvPr>
        </p:nvSpPr>
        <p:spPr>
          <a:xfrm>
            <a:off x="585897" y="1447790"/>
            <a:ext cx="11156159" cy="777025"/>
          </a:xfrm>
        </p:spPr>
        <p:txBody>
          <a:bodyPr>
            <a:normAutofit/>
          </a:bodyPr>
          <a:lstStyle/>
          <a:p>
            <a:r>
              <a:rPr lang="ru-RU" sz="2800" dirty="0"/>
              <a:t>Внутренняя размерность</a:t>
            </a:r>
          </a:p>
        </p:txBody>
      </p:sp>
      <p:pic>
        <p:nvPicPr>
          <p:cNvPr id="8" name="Рисунок 7">
            <a:extLst>
              <a:ext uri="{FF2B5EF4-FFF2-40B4-BE49-F238E27FC236}">
                <a16:creationId xmlns:a16="http://schemas.microsoft.com/office/drawing/2014/main" id="{2DE20544-5FB7-4746-BC4F-DCB389BE0DB4}"/>
              </a:ext>
            </a:extLst>
          </p:cNvPr>
          <p:cNvPicPr>
            <a:picLocks noChangeAspect="1"/>
          </p:cNvPicPr>
          <p:nvPr/>
        </p:nvPicPr>
        <p:blipFill rotWithShape="1">
          <a:blip r:embed="rId2">
            <a:extLst>
              <a:ext uri="{28A0092B-C50C-407E-A947-70E740481C1C}">
                <a14:useLocalDpi xmlns:a14="http://schemas.microsoft.com/office/drawing/2010/main" val="0"/>
              </a:ext>
            </a:extLst>
          </a:blip>
          <a:srcRect l="846"/>
          <a:stretch/>
        </p:blipFill>
        <p:spPr>
          <a:xfrm>
            <a:off x="1143689" y="2088244"/>
            <a:ext cx="10155180" cy="4586875"/>
          </a:xfrm>
          <a:prstGeom prst="rect">
            <a:avLst/>
          </a:prstGeom>
        </p:spPr>
      </p:pic>
    </p:spTree>
    <p:extLst>
      <p:ext uri="{BB962C8B-B14F-4D97-AF65-F5344CB8AC3E}">
        <p14:creationId xmlns:p14="http://schemas.microsoft.com/office/powerpoint/2010/main" val="213762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a:xfrm>
            <a:off x="1143689" y="548720"/>
            <a:ext cx="1901825" cy="415925"/>
          </a:xfrm>
        </p:spPr>
        <p:txBody>
          <a:bodyPr/>
          <a:lstStyle/>
          <a:p>
            <a:r>
              <a:rPr lang="ru-RU" dirty="0"/>
              <a:t>Лаборатория анализа семантики</a:t>
            </a:r>
          </a:p>
        </p:txBody>
      </p:sp>
      <p:sp>
        <p:nvSpPr>
          <p:cNvPr id="11" name="Текст 5">
            <a:extLst>
              <a:ext uri="{FF2B5EF4-FFF2-40B4-BE49-F238E27FC236}">
                <a16:creationId xmlns:a16="http://schemas.microsoft.com/office/drawing/2014/main" id="{B5B6DD1A-BEFA-D842-9B7A-78D7BD1A5259}"/>
              </a:ext>
            </a:extLst>
          </p:cNvPr>
          <p:cNvSpPr>
            <a:spLocks noGrp="1"/>
          </p:cNvSpPr>
          <p:nvPr>
            <p:ph type="body" sz="quarter" idx="14"/>
          </p:nvPr>
        </p:nvSpPr>
        <p:spPr>
          <a:xfrm>
            <a:off x="3459162" y="548720"/>
            <a:ext cx="2636837" cy="408109"/>
          </a:xfrm>
        </p:spPr>
        <p:txBody>
          <a:bodyPr/>
          <a:lstStyle/>
          <a:p>
            <a:r>
              <a:rPr lang="ru-RU" dirty="0"/>
              <a:t>Язык как целое</a:t>
            </a:r>
          </a:p>
        </p:txBody>
      </p:sp>
      <p:sp>
        <p:nvSpPr>
          <p:cNvPr id="12" name="Текст 6">
            <a:extLst>
              <a:ext uri="{FF2B5EF4-FFF2-40B4-BE49-F238E27FC236}">
                <a16:creationId xmlns:a16="http://schemas.microsoft.com/office/drawing/2014/main" id="{88968744-3B75-9B47-92FD-77E1E725F232}"/>
              </a:ext>
            </a:extLst>
          </p:cNvPr>
          <p:cNvSpPr>
            <a:spLocks noGrp="1"/>
          </p:cNvSpPr>
          <p:nvPr>
            <p:ph type="body" sz="quarter" idx="15"/>
          </p:nvPr>
        </p:nvSpPr>
        <p:spPr>
          <a:xfrm>
            <a:off x="6259892" y="548720"/>
            <a:ext cx="2070100" cy="408109"/>
          </a:xfrm>
        </p:spPr>
        <p:txBody>
          <a:bodyPr/>
          <a:lstStyle/>
          <a:p>
            <a:r>
              <a:rPr lang="ru-RU" dirty="0"/>
              <a:t>Внутренняя размерность</a:t>
            </a:r>
          </a:p>
        </p:txBody>
      </p:sp>
      <p:sp>
        <p:nvSpPr>
          <p:cNvPr id="3" name="Заголовок 2">
            <a:extLst>
              <a:ext uri="{FF2B5EF4-FFF2-40B4-BE49-F238E27FC236}">
                <a16:creationId xmlns:a16="http://schemas.microsoft.com/office/drawing/2014/main" id="{E2EAF03B-EC26-1D47-94AC-C75942861D6C}"/>
              </a:ext>
            </a:extLst>
          </p:cNvPr>
          <p:cNvSpPr>
            <a:spLocks noGrp="1"/>
          </p:cNvSpPr>
          <p:nvPr>
            <p:ph type="title"/>
          </p:nvPr>
        </p:nvSpPr>
        <p:spPr>
          <a:xfrm>
            <a:off x="585897" y="1447790"/>
            <a:ext cx="11156159" cy="777025"/>
          </a:xfrm>
        </p:spPr>
        <p:txBody>
          <a:bodyPr>
            <a:normAutofit/>
          </a:bodyPr>
          <a:lstStyle/>
          <a:p>
            <a:r>
              <a:rPr lang="ru-RU" sz="2800" dirty="0"/>
              <a:t>Внутренняя размерность</a:t>
            </a:r>
          </a:p>
        </p:txBody>
      </p:sp>
      <p:pic>
        <p:nvPicPr>
          <p:cNvPr id="7" name="Рисунок 6">
            <a:extLst>
              <a:ext uri="{FF2B5EF4-FFF2-40B4-BE49-F238E27FC236}">
                <a16:creationId xmlns:a16="http://schemas.microsoft.com/office/drawing/2014/main" id="{9BA866F5-0FDA-45DB-8B96-E46FB7EEDDC1}"/>
              </a:ext>
            </a:extLst>
          </p:cNvPr>
          <p:cNvPicPr>
            <a:picLocks noChangeAspect="1"/>
          </p:cNvPicPr>
          <p:nvPr/>
        </p:nvPicPr>
        <p:blipFill rotWithShape="1">
          <a:blip r:embed="rId2"/>
          <a:srcRect l="1069"/>
          <a:stretch/>
        </p:blipFill>
        <p:spPr>
          <a:xfrm>
            <a:off x="1312433" y="2176848"/>
            <a:ext cx="9641464" cy="4519222"/>
          </a:xfrm>
          <a:prstGeom prst="rect">
            <a:avLst/>
          </a:prstGeom>
        </p:spPr>
      </p:pic>
    </p:spTree>
    <p:extLst>
      <p:ext uri="{BB962C8B-B14F-4D97-AF65-F5344CB8AC3E}">
        <p14:creationId xmlns:p14="http://schemas.microsoft.com/office/powerpoint/2010/main" val="225136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0CE6618D-BD30-42DB-B6F4-2D903D91C854}"/>
              </a:ext>
            </a:extLst>
          </p:cNvPr>
          <p:cNvSpPr>
            <a:spLocks noGrp="1"/>
          </p:cNvSpPr>
          <p:nvPr>
            <p:ph type="title"/>
          </p:nvPr>
        </p:nvSpPr>
        <p:spPr>
          <a:xfrm>
            <a:off x="585898" y="1447790"/>
            <a:ext cx="8199756" cy="777025"/>
          </a:xfrm>
        </p:spPr>
        <p:txBody>
          <a:bodyPr/>
          <a:lstStyle/>
          <a:p>
            <a:r>
              <a:rPr lang="ru-RU" dirty="0"/>
              <a:t>Метод, использующий анализ формальных понятий </a:t>
            </a:r>
          </a:p>
        </p:txBody>
      </p:sp>
      <p:sp>
        <p:nvSpPr>
          <p:cNvPr id="10" name="Текст 9">
            <a:extLst>
              <a:ext uri="{FF2B5EF4-FFF2-40B4-BE49-F238E27FC236}">
                <a16:creationId xmlns:a16="http://schemas.microsoft.com/office/drawing/2014/main" id="{2EF8EC72-8493-49EA-A3BE-DFD35FB94F96}"/>
              </a:ext>
            </a:extLst>
          </p:cNvPr>
          <p:cNvSpPr>
            <a:spLocks noGrp="1"/>
          </p:cNvSpPr>
          <p:nvPr>
            <p:ph type="body" sz="quarter" idx="13"/>
          </p:nvPr>
        </p:nvSpPr>
        <p:spPr/>
        <p:txBody>
          <a:bodyPr/>
          <a:lstStyle/>
          <a:p>
            <a:r>
              <a:rPr lang="ru-RU" dirty="0"/>
              <a:t>Лаборатория анализа семантики</a:t>
            </a:r>
          </a:p>
        </p:txBody>
      </p:sp>
      <p:sp>
        <p:nvSpPr>
          <p:cNvPr id="11" name="Текст 10">
            <a:extLst>
              <a:ext uri="{FF2B5EF4-FFF2-40B4-BE49-F238E27FC236}">
                <a16:creationId xmlns:a16="http://schemas.microsoft.com/office/drawing/2014/main" id="{153E28AC-E61C-4FC0-AB4F-2EA36274716E}"/>
              </a:ext>
            </a:extLst>
          </p:cNvPr>
          <p:cNvSpPr>
            <a:spLocks noGrp="1"/>
          </p:cNvSpPr>
          <p:nvPr>
            <p:ph type="body" sz="quarter" idx="14"/>
          </p:nvPr>
        </p:nvSpPr>
        <p:spPr/>
        <p:txBody>
          <a:bodyPr/>
          <a:lstStyle/>
          <a:p>
            <a:r>
              <a:rPr lang="ru-RU" dirty="0"/>
              <a:t>Язык как целое</a:t>
            </a:r>
          </a:p>
        </p:txBody>
      </p:sp>
      <p:sp>
        <p:nvSpPr>
          <p:cNvPr id="12" name="Текст 11">
            <a:extLst>
              <a:ext uri="{FF2B5EF4-FFF2-40B4-BE49-F238E27FC236}">
                <a16:creationId xmlns:a16="http://schemas.microsoft.com/office/drawing/2014/main" id="{2945526B-D2B6-4B06-BFEB-189CF7BDB8AB}"/>
              </a:ext>
            </a:extLst>
          </p:cNvPr>
          <p:cNvSpPr>
            <a:spLocks noGrp="1"/>
          </p:cNvSpPr>
          <p:nvPr>
            <p:ph type="body" sz="quarter" idx="15"/>
          </p:nvPr>
        </p:nvSpPr>
        <p:spPr/>
        <p:txBody>
          <a:bodyPr/>
          <a:lstStyle/>
          <a:p>
            <a:r>
              <a:rPr lang="ru-RU" dirty="0"/>
              <a:t>Внутренняя размерность</a:t>
            </a:r>
          </a:p>
        </p:txBody>
      </p:sp>
      <mc:AlternateContent xmlns:mc="http://schemas.openxmlformats.org/markup-compatibility/2006" xmlns:a14="http://schemas.microsoft.com/office/drawing/2010/main">
        <mc:Choice Requires="a14">
          <p:sp>
            <p:nvSpPr>
              <p:cNvPr id="14" name="Текст 13">
                <a:extLst>
                  <a:ext uri="{FF2B5EF4-FFF2-40B4-BE49-F238E27FC236}">
                    <a16:creationId xmlns:a16="http://schemas.microsoft.com/office/drawing/2014/main" id="{9CD50C0A-97EA-4E7E-B84C-F556CEEDE6ED}"/>
                  </a:ext>
                </a:extLst>
              </p:cNvPr>
              <p:cNvSpPr>
                <a:spLocks noGrp="1"/>
              </p:cNvSpPr>
              <p:nvPr>
                <p:ph type="body" sz="quarter" idx="12"/>
              </p:nvPr>
            </p:nvSpPr>
            <p:spPr>
              <a:xfrm>
                <a:off x="585896" y="2379663"/>
                <a:ext cx="11059200" cy="3745092"/>
              </a:xfrm>
            </p:spPr>
            <p:txBody>
              <a:bodyPr numCol="1">
                <a:noAutofit/>
              </a:bodyPr>
              <a:lstStyle/>
              <a:p>
                <a:pPr algn="just"/>
                <a14:m>
                  <m:oMath xmlns:m="http://schemas.openxmlformats.org/officeDocument/2006/math">
                    <m:r>
                      <m:rPr>
                        <m:nor/>
                      </m:rPr>
                      <a:rPr lang="ru-RU" sz="1600" smtClean="0"/>
                      <m:t>𝕂</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𝐺</m:t>
                        </m:r>
                        <m:r>
                          <a:rPr lang="en-US" sz="1600" b="0" i="1" smtClean="0">
                            <a:latin typeface="Cambria Math" panose="02040503050406030204" pitchFamily="18" charset="0"/>
                          </a:rPr>
                          <m:t>,</m:t>
                        </m:r>
                        <m:r>
                          <a:rPr lang="en-US" sz="1600" b="0" i="1" smtClean="0">
                            <a:latin typeface="Cambria Math" panose="02040503050406030204" pitchFamily="18" charset="0"/>
                          </a:rPr>
                          <m:t>𝑀</m:t>
                        </m:r>
                        <m:r>
                          <a:rPr lang="en-US" sz="1600" b="0" i="1" smtClean="0">
                            <a:latin typeface="Cambria Math" panose="02040503050406030204" pitchFamily="18" charset="0"/>
                          </a:rPr>
                          <m:t>,</m:t>
                        </m:r>
                        <m:r>
                          <a:rPr lang="en-US" sz="1600" b="0" i="1" smtClean="0">
                            <a:latin typeface="Cambria Math" panose="02040503050406030204" pitchFamily="18" charset="0"/>
                          </a:rPr>
                          <m:t>𝐼</m:t>
                        </m:r>
                      </m:e>
                    </m:d>
                  </m:oMath>
                </a14:m>
                <a:r>
                  <a:rPr lang="en-US" sz="1600" dirty="0"/>
                  <a:t> </a:t>
                </a:r>
                <a:r>
                  <a:rPr lang="ru-RU" sz="1600" dirty="0"/>
                  <a:t>ф</a:t>
                </a:r>
                <a14:m>
                  <m:oMath xmlns:m="http://schemas.openxmlformats.org/officeDocument/2006/math">
                    <m:r>
                      <a:rPr lang="ru-RU" sz="1600" b="0" i="0" smtClean="0">
                        <a:latin typeface="Cambria Math" panose="02040503050406030204" pitchFamily="18" charset="0"/>
                      </a:rPr>
                      <m:t>ормальный контекст с мерами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𝜈</m:t>
                        </m:r>
                      </m:e>
                      <m:sub>
                        <m:r>
                          <a:rPr lang="en-US" sz="1600" b="0" i="1" smtClean="0">
                            <a:latin typeface="Cambria Math" panose="02040503050406030204" pitchFamily="18" charset="0"/>
                          </a:rPr>
                          <m:t>𝐺</m:t>
                        </m:r>
                      </m:sub>
                    </m:sSub>
                    <m:r>
                      <a:rPr lang="en-US" sz="1600" b="0" i="0" smtClean="0">
                        <a:latin typeface="Cambria Math" panose="02040503050406030204" pitchFamily="18" charset="0"/>
                      </a:rPr>
                      <m:t>,</m:t>
                    </m:r>
                  </m:oMath>
                </a14:m>
                <a:r>
                  <a:rPr lang="en-US" sz="1600" dirty="0"/>
                  <a: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𝜈</m:t>
                        </m:r>
                      </m:e>
                      <m:sub>
                        <m:r>
                          <a:rPr lang="en-US" sz="1600" b="0" i="1" smtClean="0">
                            <a:latin typeface="Cambria Math" panose="02040503050406030204" pitchFamily="18" charset="0"/>
                          </a:rPr>
                          <m:t>𝑀</m:t>
                        </m:r>
                      </m:sub>
                    </m:sSub>
                  </m:oMath>
                </a14:m>
                <a:r>
                  <a:rPr lang="en-US" sz="1600" dirty="0"/>
                  <a:t> </a:t>
                </a:r>
                <a:r>
                  <a:rPr lang="ru-RU" sz="1600" dirty="0"/>
                  <a:t>н</a:t>
                </a:r>
                <a14:m>
                  <m:oMath xmlns:m="http://schemas.openxmlformats.org/officeDocument/2006/math">
                    <m:r>
                      <a:rPr lang="ru-RU" sz="1600" b="0" i="0" smtClean="0">
                        <a:latin typeface="Cambria Math" panose="02040503050406030204" pitchFamily="18" charset="0"/>
                      </a:rPr>
                      <m:t>а множествах объектов и аттрибутов </m:t>
                    </m:r>
                    <m:r>
                      <a:rPr lang="en-US" sz="1600" b="0" i="1" smtClean="0">
                        <a:latin typeface="Cambria Math" panose="02040503050406030204" pitchFamily="18" charset="0"/>
                      </a:rPr>
                      <m:t>𝑀</m:t>
                    </m:r>
                  </m:oMath>
                </a14:m>
                <a:r>
                  <a:rPr lang="en-US" sz="1600" dirty="0"/>
                  <a:t> </a:t>
                </a:r>
                <a:r>
                  <a:rPr lang="ru-RU" sz="1600" dirty="0"/>
                  <a:t>и</a:t>
                </a:r>
                <a:r>
                  <a:rPr lang="en-US" sz="1600" dirty="0"/>
                  <a:t> </a:t>
                </a:r>
                <a14:m>
                  <m:oMath xmlns:m="http://schemas.openxmlformats.org/officeDocument/2006/math">
                    <m:r>
                      <a:rPr lang="en-US" sz="1600" b="0" i="1" smtClean="0">
                        <a:latin typeface="Cambria Math" panose="02040503050406030204" pitchFamily="18" charset="0"/>
                      </a:rPr>
                      <m:t>𝐺</m:t>
                    </m:r>
                    <m:r>
                      <a:rPr lang="ru-RU" sz="1600" b="0" i="0" smtClean="0">
                        <a:latin typeface="Cambria Math" panose="02040503050406030204" pitchFamily="18" charset="0"/>
                      </a:rPr>
                      <m:t>, соответственно</m:t>
                    </m:r>
                  </m:oMath>
                </a14:m>
                <a:r>
                  <a:rPr lang="en-US" sz="1600" dirty="0"/>
                  <a:t>:</a:t>
                </a:r>
              </a:p>
              <a:p>
                <a:pPr algn="ctr"/>
                <a14:m>
                  <m:oMath xmlns:m="http://schemas.openxmlformats.org/officeDocument/2006/math">
                    <m:r>
                      <a:rPr lang="en-US" sz="1600" i="1">
                        <a:latin typeface="Cambria Math" panose="02040503050406030204" pitchFamily="18" charset="0"/>
                      </a:rPr>
                      <m:t>𝐷𝑖𝑎𝑚</m:t>
                    </m:r>
                    <m:d>
                      <m:dPr>
                        <m:ctrlPr>
                          <a:rPr lang="en-US" sz="1600" i="1">
                            <a:latin typeface="Cambria Math" panose="02040503050406030204" pitchFamily="18" charset="0"/>
                          </a:rPr>
                        </m:ctrlPr>
                      </m:dPr>
                      <m:e>
                        <m:r>
                          <m:rPr>
                            <m:nor/>
                          </m:rPr>
                          <a:rPr lang="ru-RU" sz="1600"/>
                          <m:t>𝕂</m:t>
                        </m:r>
                        <m:r>
                          <a:rPr lang="en-US" sz="1600" i="1">
                            <a:latin typeface="Cambria Math" panose="02040503050406030204" pitchFamily="18" charset="0"/>
                          </a:rPr>
                          <m:t>,</m:t>
                        </m:r>
                        <m:r>
                          <a:rPr lang="en-US" sz="1600" i="1">
                            <a:latin typeface="Cambria Math" panose="02040503050406030204" pitchFamily="18" charset="0"/>
                          </a:rPr>
                          <m:t>𝛼</m:t>
                        </m:r>
                      </m:e>
                    </m:d>
                    <m:r>
                      <a:rPr lang="en-US" sz="1600" i="1">
                        <a:latin typeface="Cambria Math" panose="02040503050406030204" pitchFamily="18" charset="0"/>
                      </a:rPr>
                      <m:t>=</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max</m:t>
                        </m:r>
                      </m:fName>
                      <m:e>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𝜈</m:t>
                                </m:r>
                              </m:e>
                              <m:sub>
                                <m:r>
                                  <a:rPr lang="en-US" sz="1600" i="1">
                                    <a:latin typeface="Cambria Math" panose="02040503050406030204" pitchFamily="18" charset="0"/>
                                  </a:rPr>
                                  <m:t>𝐺</m:t>
                                </m:r>
                              </m:sub>
                            </m:sSub>
                            <m:d>
                              <m:dPr>
                                <m:ctrlPr>
                                  <a:rPr lang="en-US" sz="1600" i="1">
                                    <a:latin typeface="Cambria Math" panose="02040503050406030204" pitchFamily="18" charset="0"/>
                                  </a:rPr>
                                </m:ctrlPr>
                              </m:dPr>
                              <m:e>
                                <m:r>
                                  <a:rPr lang="en-US" sz="1600" i="1">
                                    <a:latin typeface="Cambria Math" panose="02040503050406030204" pitchFamily="18" charset="0"/>
                                  </a:rPr>
                                  <m:t>𝐴</m:t>
                                </m:r>
                              </m:e>
                            </m:d>
                          </m:e>
                          <m:e>
                            <m:d>
                              <m:dPr>
                                <m:ctrlPr>
                                  <a:rPr lang="en-US" sz="1600" i="1">
                                    <a:latin typeface="Cambria Math" panose="02040503050406030204" pitchFamily="18" charset="0"/>
                                  </a:rPr>
                                </m:ctrlPr>
                              </m:dPr>
                              <m:e>
                                <m:r>
                                  <a:rPr lang="en-US" sz="1600" i="1">
                                    <a:latin typeface="Cambria Math" panose="02040503050406030204" pitchFamily="18" charset="0"/>
                                  </a:rPr>
                                  <m:t>𝐴</m:t>
                                </m:r>
                                <m:r>
                                  <a:rPr lang="en-US" sz="1600" i="1">
                                    <a:latin typeface="Cambria Math" panose="02040503050406030204" pitchFamily="18" charset="0"/>
                                  </a:rPr>
                                  <m:t>, </m:t>
                                </m:r>
                                <m:r>
                                  <a:rPr lang="en-US" sz="1600" i="1">
                                    <a:latin typeface="Cambria Math" panose="02040503050406030204" pitchFamily="18" charset="0"/>
                                  </a:rPr>
                                  <m:t>𝐵</m:t>
                                </m:r>
                              </m:e>
                            </m:d>
                            <m:r>
                              <a:rPr lang="en-US" sz="1600" i="1">
                                <a:latin typeface="Cambria Math" panose="02040503050406030204" pitchFamily="18" charset="0"/>
                              </a:rPr>
                              <m:t>∈</m:t>
                            </m:r>
                            <m:r>
                              <m:rPr>
                                <m:nor/>
                              </m:rPr>
                              <a:rPr lang="ru-RU" sz="1600"/>
                              <m:t>𝕭</m:t>
                            </m:r>
                            <m:d>
                              <m:dPr>
                                <m:ctrlPr>
                                  <a:rPr lang="en-US" sz="1600" i="1">
                                    <a:latin typeface="Cambria Math" panose="02040503050406030204" pitchFamily="18" charset="0"/>
                                  </a:rPr>
                                </m:ctrlPr>
                              </m:dPr>
                              <m:e>
                                <m:r>
                                  <m:rPr>
                                    <m:nor/>
                                  </m:rPr>
                                  <a:rPr lang="ru-RU" sz="1400"/>
                                  <m:t>𝕂</m:t>
                                </m:r>
                              </m:e>
                            </m:d>
                            <m:r>
                              <a:rPr lang="en-US" sz="1600" i="1" smtClean="0">
                                <a:latin typeface="Cambria Math" panose="02040503050406030204" pitchFamily="18" charset="0"/>
                              </a:rPr>
                              <m:t>,</m:t>
                            </m:r>
                            <m:r>
                              <a:rPr lang="en-US" sz="1600" i="1" smtClean="0">
                                <a:latin typeface="Cambria Math" panose="02040503050406030204" pitchFamily="18" charset="0"/>
                              </a:rPr>
                              <m:t>𝛼</m:t>
                            </m:r>
                            <m:r>
                              <a:rPr lang="en-US" sz="1600" i="1" smtClean="0">
                                <a:latin typeface="Cambria Math" panose="02040503050406030204" pitchFamily="18" charset="0"/>
                              </a:rPr>
                              <m:t>&lt;</m:t>
                            </m:r>
                            <m:sSub>
                              <m:sSubPr>
                                <m:ctrlPr>
                                  <a:rPr lang="en-US" sz="1600" i="1">
                                    <a:latin typeface="Cambria Math" panose="02040503050406030204" pitchFamily="18" charset="0"/>
                                  </a:rPr>
                                </m:ctrlPr>
                              </m:sSubPr>
                              <m:e>
                                <m:r>
                                  <a:rPr lang="en-US" sz="1600" i="1">
                                    <a:latin typeface="Cambria Math" panose="02040503050406030204" pitchFamily="18" charset="0"/>
                                  </a:rPr>
                                  <m:t>𝜈</m:t>
                                </m:r>
                              </m:e>
                              <m:sub>
                                <m:r>
                                  <a:rPr lang="en-US" sz="1600" i="1">
                                    <a:latin typeface="Cambria Math" panose="02040503050406030204" pitchFamily="18" charset="0"/>
                                  </a:rPr>
                                  <m:t>𝑀</m:t>
                                </m:r>
                              </m:sub>
                            </m:sSub>
                            <m:d>
                              <m:dPr>
                                <m:ctrlPr>
                                  <a:rPr lang="en-US" sz="1600" i="1">
                                    <a:latin typeface="Cambria Math" panose="02040503050406030204" pitchFamily="18" charset="0"/>
                                  </a:rPr>
                                </m:ctrlPr>
                              </m:dPr>
                              <m:e>
                                <m:r>
                                  <a:rPr lang="en-US" sz="1600" i="1">
                                    <a:latin typeface="Cambria Math" panose="02040503050406030204" pitchFamily="18" charset="0"/>
                                  </a:rPr>
                                  <m:t>𝐵</m:t>
                                </m:r>
                              </m:e>
                            </m:d>
                            <m:r>
                              <a:rPr lang="en-US" sz="1600" i="1">
                                <a:latin typeface="Cambria Math" panose="02040503050406030204" pitchFamily="18" charset="0"/>
                              </a:rPr>
                              <m:t>&lt;1−</m:t>
                            </m:r>
                            <m:r>
                              <a:rPr lang="en-US" sz="1600" i="1">
                                <a:latin typeface="Cambria Math" panose="02040503050406030204" pitchFamily="18" charset="0"/>
                              </a:rPr>
                              <m:t>𝛼</m:t>
                            </m:r>
                          </m:e>
                        </m:d>
                      </m:e>
                    </m:func>
                  </m:oMath>
                </a14:m>
                <a:r>
                  <a:rPr lang="en-US" sz="1600" dirty="0">
                    <a:latin typeface="Cambria Math" panose="02040503050406030204" pitchFamily="18" charset="0"/>
                  </a:rPr>
                  <a:t>,</a:t>
                </a:r>
              </a:p>
              <a:p>
                <a:pPr algn="just"/>
                <a:r>
                  <a:rPr lang="ru-RU" sz="1600" dirty="0">
                    <a:latin typeface="Cambria Math" panose="02040503050406030204" pitchFamily="18" charset="0"/>
                  </a:rPr>
                  <a:t>где</a:t>
                </a:r>
                <a:r>
                  <a:rPr lang="en-US" sz="1600" dirty="0">
                    <a:latin typeface="Cambria Math" panose="02040503050406030204" pitchFamily="18" charset="0"/>
                  </a:rPr>
                  <a:t> </a:t>
                </a:r>
                <a14:m>
                  <m:oMath xmlns:m="http://schemas.openxmlformats.org/officeDocument/2006/math">
                    <m:r>
                      <a:rPr lang="en-US" sz="1600" i="1" smtClean="0">
                        <a:latin typeface="Cambria Math" panose="02040503050406030204" pitchFamily="18" charset="0"/>
                      </a:rPr>
                      <m:t>𝐷𝑖𝑎𝑚</m:t>
                    </m:r>
                    <m:d>
                      <m:dPr>
                        <m:ctrlPr>
                          <a:rPr lang="en-US" sz="1600" i="1">
                            <a:latin typeface="Cambria Math" panose="02040503050406030204" pitchFamily="18" charset="0"/>
                          </a:rPr>
                        </m:ctrlPr>
                      </m:dPr>
                      <m:e>
                        <m:r>
                          <m:rPr>
                            <m:nor/>
                          </m:rPr>
                          <a:rPr lang="ru-RU" sz="1600"/>
                          <m:t>𝕂</m:t>
                        </m:r>
                        <m:r>
                          <a:rPr lang="en-US" sz="1600" i="1">
                            <a:latin typeface="Cambria Math" panose="02040503050406030204" pitchFamily="18" charset="0"/>
                          </a:rPr>
                          <m:t>,</m:t>
                        </m:r>
                        <m:r>
                          <a:rPr lang="en-US" sz="1600" i="1">
                            <a:latin typeface="Cambria Math" panose="02040503050406030204" pitchFamily="18" charset="0"/>
                          </a:rPr>
                          <m:t>𝛼</m:t>
                        </m:r>
                      </m:e>
                    </m:d>
                  </m:oMath>
                </a14:m>
                <a:r>
                  <a:rPr lang="en-US" sz="1600" dirty="0">
                    <a:latin typeface="Cambria Math" panose="02040503050406030204" pitchFamily="18" charset="0"/>
                  </a:rPr>
                  <a:t> </a:t>
                </a:r>
                <a:r>
                  <a:rPr lang="ru-RU" sz="1600" dirty="0">
                    <a:latin typeface="Cambria Math" panose="02040503050406030204" pitchFamily="18" charset="0"/>
                  </a:rPr>
                  <a:t>- диаметр контекста</a:t>
                </a:r>
                <a:r>
                  <a:rPr lang="en-US" sz="1600" dirty="0">
                    <a:latin typeface="Cambria Math" panose="02040503050406030204" pitchFamily="18" charset="0"/>
                  </a:rPr>
                  <a:t> </a:t>
                </a:r>
                <a14:m>
                  <m:oMath xmlns:m="http://schemas.openxmlformats.org/officeDocument/2006/math">
                    <m:r>
                      <m:rPr>
                        <m:nor/>
                      </m:rPr>
                      <a:rPr lang="ru-RU" sz="1600"/>
                      <m:t>𝕂</m:t>
                    </m:r>
                  </m:oMath>
                </a14:m>
                <a:r>
                  <a:rPr lang="en-US" sz="1600" dirty="0">
                    <a:latin typeface="Cambria Math" panose="02040503050406030204" pitchFamily="18" charset="0"/>
                  </a:rPr>
                  <a:t> </a:t>
                </a:r>
                <a:r>
                  <a:rPr lang="ru-RU" sz="1600" dirty="0">
                    <a:latin typeface="Cambria Math" panose="02040503050406030204" pitchFamily="18" charset="0"/>
                  </a:rPr>
                  <a:t>для данного значения параметра</a:t>
                </a:r>
                <a:r>
                  <a:rPr lang="en-US" sz="1600" dirty="0">
                    <a:latin typeface="Cambria Math" panose="02040503050406030204" pitchFamily="18" charset="0"/>
                  </a:rPr>
                  <a:t> </a:t>
                </a:r>
                <a14:m>
                  <m:oMath xmlns:m="http://schemas.openxmlformats.org/officeDocument/2006/math">
                    <m:r>
                      <a:rPr lang="en-US" sz="1600" b="0" i="1" smtClean="0">
                        <a:latin typeface="Cambria Math" panose="02040503050406030204" pitchFamily="18" charset="0"/>
                      </a:rPr>
                      <m:t>𝛼</m:t>
                    </m:r>
                  </m:oMath>
                </a14:m>
                <a:r>
                  <a:rPr lang="en-US" sz="1600" dirty="0">
                    <a:latin typeface="Cambria Math" panose="02040503050406030204" pitchFamily="18" charset="0"/>
                  </a:rPr>
                  <a:t>. </a:t>
                </a:r>
                <a:endParaRPr lang="ru-RU" sz="1600" dirty="0">
                  <a:latin typeface="Cambria Math" panose="02040503050406030204" pitchFamily="18" charset="0"/>
                </a:endParaRPr>
              </a:p>
              <a:p>
                <a:pPr algn="ctr"/>
                <a:endParaRPr lang="ru-RU" sz="16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𝜈</m:t>
                          </m:r>
                        </m:e>
                        <m:sub>
                          <m:r>
                            <a:rPr lang="en-US" sz="1600" b="0" i="1" smtClean="0">
                              <a:latin typeface="Cambria Math" panose="02040503050406030204" pitchFamily="18" charset="0"/>
                            </a:rPr>
                            <m:t>𝑀</m:t>
                          </m:r>
                        </m:sub>
                      </m:sSub>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𝑀</m:t>
                          </m:r>
                        </m:sub>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𝜈</m:t>
                              </m:r>
                            </m:e>
                            <m:sub>
                              <m:r>
                                <a:rPr lang="en-US" sz="1600" b="0" i="1" smtClean="0">
                                  <a:latin typeface="Cambria Math" panose="02040503050406030204" pitchFamily="18" charset="0"/>
                                </a:rPr>
                                <m:t>𝑖</m:t>
                              </m:r>
                            </m:sub>
                          </m:sSub>
                        </m:e>
                      </m:nary>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m:rPr>
                              <m:nor/>
                            </m:rPr>
                            <a:rPr lang="ru-RU" sz="1600"/>
                            <m:t>𝟙</m:t>
                          </m:r>
                        </m:e>
                        <m:sub>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𝑖</m:t>
                                  </m:r>
                                </m:sub>
                              </m:sSub>
                            </m:e>
                          </m:d>
                          <m:r>
                            <a:rPr lang="en-US" sz="1600" b="0" i="1" smtClean="0">
                              <a:latin typeface="Cambria Math" panose="02040503050406030204" pitchFamily="18" charset="0"/>
                            </a:rPr>
                            <m:t>≤</m:t>
                          </m:r>
                          <m:r>
                            <a:rPr lang="en-US" sz="1600" b="0" i="1" smtClean="0">
                              <a:latin typeface="Cambria Math" panose="02040503050406030204" pitchFamily="18" charset="0"/>
                            </a:rPr>
                            <m:t>𝜃</m:t>
                          </m:r>
                        </m:sub>
                      </m:sSub>
                      <m:r>
                        <a:rPr lang="en-US" sz="1600" b="0" i="1" smtClean="0">
                          <a:latin typeface="Cambria Math" panose="02040503050406030204" pitchFamily="18" charset="0"/>
                        </a:rPr>
                        <m:t>,</m:t>
                      </m:r>
                    </m:oMath>
                  </m:oMathPara>
                </a14:m>
                <a:endParaRPr lang="en-US" sz="1600" dirty="0">
                  <a:latin typeface="Cambria Math" panose="02040503050406030204" pitchFamily="18" charset="0"/>
                </a:endParaRPr>
              </a:p>
              <a:p>
                <a:pPr algn="just"/>
                <a:r>
                  <a:rPr lang="ru-RU" sz="1600" dirty="0">
                    <a:latin typeface="Cambria Math" panose="02040503050406030204" pitchFamily="18" charset="0"/>
                  </a:rPr>
                  <a:t>где</a:t>
                </a:r>
                <a:r>
                  <a:rPr lang="en-US" sz="1600" dirty="0">
                    <a:latin typeface="Cambria Math" panose="02040503050406030204" pitchFamily="18" charset="0"/>
                  </a:rPr>
                  <a:t> </a:t>
                </a:r>
                <a14:m>
                  <m:oMath xmlns:m="http://schemas.openxmlformats.org/officeDocument/2006/math">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a:latin typeface="Cambria Math" panose="02040503050406030204" pitchFamily="18" charset="0"/>
                  </a:rPr>
                  <a:t>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𝑖</m:t>
                        </m:r>
                      </m:e>
                      <m:sup>
                        <m:r>
                          <a:rPr lang="ru-RU" sz="1600" b="0" i="1" smtClean="0">
                            <a:latin typeface="Cambria Math" panose="02040503050406030204" pitchFamily="18" charset="0"/>
                          </a:rPr>
                          <m:t>я</m:t>
                        </m:r>
                      </m:sup>
                    </m:sSup>
                  </m:oMath>
                </a14:m>
                <a:r>
                  <a:rPr lang="en-US" sz="1600" dirty="0">
                    <a:latin typeface="Cambria Math" panose="02040503050406030204" pitchFamily="18" charset="0"/>
                  </a:rPr>
                  <a:t> </a:t>
                </a:r>
                <a:r>
                  <a:rPr lang="ru-RU" sz="1600" dirty="0">
                    <a:latin typeface="Cambria Math" panose="02040503050406030204" pitchFamily="18" charset="0"/>
                  </a:rPr>
                  <a:t>компонента множества </a:t>
                </a:r>
                <a14:m>
                  <m:oMath xmlns:m="http://schemas.openxmlformats.org/officeDocument/2006/math">
                    <m:r>
                      <a:rPr lang="en-US" sz="1600" i="1">
                        <a:latin typeface="Cambria Math" panose="02040503050406030204" pitchFamily="18" charset="0"/>
                      </a:rPr>
                      <m:t>𝑀</m:t>
                    </m:r>
                  </m:oMath>
                </a14:m>
                <a:r>
                  <a:rPr lang="en-US" sz="1600" dirty="0">
                    <a:latin typeface="Cambria Math" panose="02040503050406030204" pitchFamily="18" charset="0"/>
                  </a:rPr>
                  <a:t>, </a:t>
                </a:r>
                <a14:m>
                  <m:oMath xmlns:m="http://schemas.openxmlformats.org/officeDocument/2006/math">
                    <m:r>
                      <a:rPr lang="en-US" sz="1600" b="0" i="1" smtClean="0">
                        <a:latin typeface="Cambria Math" panose="02040503050406030204" pitchFamily="18" charset="0"/>
                      </a:rPr>
                      <m:t>𝜃</m:t>
                    </m:r>
                  </m:oMath>
                </a14:m>
                <a:r>
                  <a:rPr lang="en-US" sz="1600" dirty="0">
                    <a:latin typeface="Cambria Math" panose="02040503050406030204" pitchFamily="18" charset="0"/>
                  </a:rPr>
                  <a:t> </a:t>
                </a:r>
                <a:r>
                  <a:rPr lang="ru-RU" sz="1600" dirty="0">
                    <a:latin typeface="Cambria Math" panose="02040503050406030204" pitchFamily="18" charset="0"/>
                  </a:rPr>
                  <a:t>- параметр</a:t>
                </a:r>
                <a:r>
                  <a:rPr lang="en-US" sz="1600" dirty="0">
                    <a:latin typeface="Cambria Math" panose="02040503050406030204" pitchFamily="18" charset="0"/>
                  </a:rPr>
                  <a:t>. </a:t>
                </a:r>
                <a:r>
                  <a:rPr lang="ru-RU" sz="1600" dirty="0">
                    <a:latin typeface="Cambria Math" panose="02040503050406030204" pitchFamily="18" charset="0"/>
                  </a:rPr>
                  <a:t>Внутренняя</a:t>
                </a:r>
                <a:r>
                  <a:rPr lang="en-US" sz="1600" dirty="0">
                    <a:latin typeface="Cambria Math" panose="02040503050406030204" pitchFamily="18" charset="0"/>
                  </a:rPr>
                  <a:t> </a:t>
                </a:r>
                <a:r>
                  <a:rPr lang="ru-RU" sz="1600" dirty="0">
                    <a:latin typeface="Cambria Math" panose="02040503050406030204" pitchFamily="18" charset="0"/>
                  </a:rPr>
                  <a:t>размерность </a:t>
                </a:r>
                <a:r>
                  <a:rPr lang="en-US" sz="1600" dirty="0">
                    <a:latin typeface="Cambria Math" panose="02040503050406030204" pitchFamily="18" charset="0"/>
                  </a:rPr>
                  <a:t>:</a:t>
                </a:r>
              </a:p>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𝐷𝑖𝑚</m:t>
                      </m:r>
                      <m:d>
                        <m:dPr>
                          <m:ctrlPr>
                            <a:rPr lang="en-US" sz="1600" i="1">
                              <a:latin typeface="Cambria Math" panose="02040503050406030204" pitchFamily="18" charset="0"/>
                            </a:rPr>
                          </m:ctrlPr>
                        </m:dPr>
                        <m:e>
                          <m:r>
                            <m:rPr>
                              <m:nor/>
                            </m:rPr>
                            <a:rPr lang="ru-RU" sz="1600"/>
                            <m:t>𝕂</m:t>
                          </m:r>
                        </m:e>
                      </m:d>
                      <m:r>
                        <a:rPr lang="en-US" sz="1600" i="1">
                          <a:latin typeface="Cambria Math" panose="02040503050406030204" pitchFamily="18" charset="0"/>
                        </a:rPr>
                        <m:t>=</m:t>
                      </m:r>
                      <m:sSup>
                        <m:sSupPr>
                          <m:ctrlPr>
                            <a:rPr lang="en-US" sz="1600" i="1" smtClean="0">
                              <a:latin typeface="Cambria Math" panose="02040503050406030204" pitchFamily="18" charset="0"/>
                            </a:rPr>
                          </m:ctrlPr>
                        </m:sSupPr>
                        <m:e>
                          <m:d>
                            <m:dPr>
                              <m:begChr m:val="["/>
                              <m:endChr m:val="]"/>
                              <m:ctrlPr>
                                <a:rPr lang="en-US" sz="1600" i="1" smtClean="0">
                                  <a:latin typeface="Cambria Math" panose="02040503050406030204" pitchFamily="18" charset="0"/>
                                </a:rPr>
                              </m:ctrlPr>
                            </m:dPr>
                            <m:e>
                              <m:nary>
                                <m:naryPr>
                                  <m:limLoc m:val="undOvr"/>
                                  <m:ctrlPr>
                                    <a:rPr lang="en-US" sz="1600" i="1">
                                      <a:latin typeface="Cambria Math" panose="02040503050406030204" pitchFamily="18" charset="0"/>
                                    </a:rPr>
                                  </m:ctrlPr>
                                </m:naryPr>
                                <m:sub>
                                  <m:r>
                                    <m:rPr>
                                      <m:brk m:alnAt="24"/>
                                    </m:rPr>
                                    <a:rPr lang="en-US" sz="1600" i="1">
                                      <a:latin typeface="Cambria Math" panose="02040503050406030204" pitchFamily="18" charset="0"/>
                                    </a:rPr>
                                    <m:t>0</m:t>
                                  </m:r>
                                </m:sub>
                                <m:sup>
                                  <m:r>
                                    <a:rPr lang="en-US" sz="1600" i="1">
                                      <a:latin typeface="Cambria Math" panose="02040503050406030204" pitchFamily="18" charset="0"/>
                                    </a:rPr>
                                    <m:t>1</m:t>
                                  </m:r>
                                </m:sup>
                                <m:e>
                                  <m:r>
                                    <a:rPr lang="en-US" sz="1600" i="1">
                                      <a:latin typeface="Cambria Math" panose="02040503050406030204" pitchFamily="18" charset="0"/>
                                    </a:rPr>
                                    <m:t>𝐷𝑖𝑎𝑚</m:t>
                                  </m:r>
                                  <m:d>
                                    <m:dPr>
                                      <m:ctrlPr>
                                        <a:rPr lang="en-US" sz="1600" i="1">
                                          <a:latin typeface="Cambria Math" panose="02040503050406030204" pitchFamily="18" charset="0"/>
                                        </a:rPr>
                                      </m:ctrlPr>
                                    </m:dPr>
                                    <m:e>
                                      <m:r>
                                        <m:rPr>
                                          <m:nor/>
                                        </m:rPr>
                                        <a:rPr lang="ru-RU" sz="1600"/>
                                        <m:t>𝕂</m:t>
                                      </m:r>
                                      <m:r>
                                        <a:rPr lang="en-US" sz="1600" i="1">
                                          <a:latin typeface="Cambria Math" panose="02040503050406030204" pitchFamily="18" charset="0"/>
                                        </a:rPr>
                                        <m:t>,</m:t>
                                      </m:r>
                                      <m:r>
                                        <a:rPr lang="en-US" sz="1600" i="1">
                                          <a:latin typeface="Cambria Math" panose="02040503050406030204" pitchFamily="18" charset="0"/>
                                        </a:rPr>
                                        <m:t>𝛼</m:t>
                                      </m:r>
                                    </m:e>
                                  </m:d>
                                  <m:r>
                                    <a:rPr lang="en-US" sz="1600" i="1">
                                      <a:latin typeface="Cambria Math" panose="02040503050406030204" pitchFamily="18" charset="0"/>
                                    </a:rPr>
                                    <m:t>𝛿𝛼</m:t>
                                  </m:r>
                                </m:e>
                              </m:nary>
                            </m:e>
                          </m:d>
                        </m:e>
                        <m:sup>
                          <m:r>
                            <a:rPr lang="en-US" sz="1600" b="0" i="1" smtClean="0">
                              <a:latin typeface="Cambria Math" panose="02040503050406030204" pitchFamily="18" charset="0"/>
                            </a:rPr>
                            <m:t>−2</m:t>
                          </m:r>
                        </m:sup>
                      </m:sSup>
                    </m:oMath>
                  </m:oMathPara>
                </a14:m>
                <a:endParaRPr lang="en-US" sz="1600" dirty="0">
                  <a:latin typeface="Cambria Math" panose="02040503050406030204" pitchFamily="18" charset="0"/>
                </a:endParaRPr>
              </a:p>
              <a:p>
                <a:pPr algn="just"/>
                <a:endParaRPr lang="en-US" sz="1600" dirty="0">
                  <a:latin typeface="Cambria Math" panose="02040503050406030204" pitchFamily="18" charset="0"/>
                </a:endParaRPr>
              </a:p>
              <a:p>
                <a:pPr algn="just"/>
                <a:endParaRPr lang="en-US" sz="1600" dirty="0">
                  <a:latin typeface="Cambria Math" panose="02040503050406030204" pitchFamily="18" charset="0"/>
                </a:endParaRPr>
              </a:p>
            </p:txBody>
          </p:sp>
        </mc:Choice>
        <mc:Fallback xmlns="">
          <p:sp>
            <p:nvSpPr>
              <p:cNvPr id="14" name="Текст 13">
                <a:extLst>
                  <a:ext uri="{FF2B5EF4-FFF2-40B4-BE49-F238E27FC236}">
                    <a16:creationId xmlns:a16="http://schemas.microsoft.com/office/drawing/2014/main" id="{9CD50C0A-97EA-4E7E-B84C-F556CEEDE6ED}"/>
                  </a:ext>
                </a:extLst>
              </p:cNvPr>
              <p:cNvSpPr>
                <a:spLocks noGrp="1" noRot="1" noChangeAspect="1" noMove="1" noResize="1" noEditPoints="1" noAdjustHandles="1" noChangeArrowheads="1" noChangeShapeType="1" noTextEdit="1"/>
              </p:cNvSpPr>
              <p:nvPr>
                <p:ph type="body" sz="quarter" idx="12"/>
              </p:nvPr>
            </p:nvSpPr>
            <p:spPr>
              <a:xfrm>
                <a:off x="585896" y="2379663"/>
                <a:ext cx="11059200" cy="3745092"/>
              </a:xfrm>
              <a:blipFill>
                <a:blip r:embed="rId2"/>
                <a:stretch>
                  <a:fillRect l="-1103" t="-1951"/>
                </a:stretch>
              </a:blipFill>
            </p:spPr>
            <p:txBody>
              <a:bodyPr/>
              <a:lstStyle/>
              <a:p>
                <a:r>
                  <a:rPr lang="ru-RU">
                    <a:noFill/>
                  </a:rPr>
                  <a:t> </a:t>
                </a:r>
              </a:p>
            </p:txBody>
          </p:sp>
        </mc:Fallback>
      </mc:AlternateContent>
    </p:spTree>
    <p:extLst>
      <p:ext uri="{BB962C8B-B14F-4D97-AF65-F5344CB8AC3E}">
        <p14:creationId xmlns:p14="http://schemas.microsoft.com/office/powerpoint/2010/main" val="165531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2EAF03B-EC26-1D47-94AC-C75942861D6C}"/>
              </a:ext>
            </a:extLst>
          </p:cNvPr>
          <p:cNvSpPr>
            <a:spLocks noGrp="1"/>
          </p:cNvSpPr>
          <p:nvPr>
            <p:ph type="title"/>
          </p:nvPr>
        </p:nvSpPr>
        <p:spPr>
          <a:xfrm>
            <a:off x="585897" y="1447790"/>
            <a:ext cx="11325687" cy="1145941"/>
          </a:xfrm>
        </p:spPr>
        <p:txBody>
          <a:bodyPr>
            <a:normAutofit/>
          </a:bodyPr>
          <a:lstStyle/>
          <a:p>
            <a:r>
              <a:rPr lang="ru-RU" sz="2800" dirty="0"/>
              <a:t>Вычислительный эксперимент</a:t>
            </a:r>
            <a:r>
              <a:rPr lang="en-US" sz="2800" dirty="0"/>
              <a:t>:</a:t>
            </a:r>
            <a:r>
              <a:rPr lang="ru-RU" sz="2800" dirty="0"/>
              <a:t> тест моделей оценки размерности</a:t>
            </a:r>
            <a:r>
              <a:rPr lang="en-US" sz="2800" dirty="0"/>
              <a:t> </a:t>
            </a:r>
            <a:endParaRPr lang="ru-RU" dirty="0"/>
          </a:p>
        </p:txBody>
      </p:sp>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a:xfrm>
            <a:off x="1143689" y="548720"/>
            <a:ext cx="1901825" cy="415925"/>
          </a:xfrm>
        </p:spPr>
        <p:txBody>
          <a:bodyPr/>
          <a:lstStyle/>
          <a:p>
            <a:r>
              <a:rPr lang="ru-RU" dirty="0"/>
              <a:t>Лаборатория анализа семантики</a:t>
            </a:r>
          </a:p>
        </p:txBody>
      </p:sp>
      <p:sp>
        <p:nvSpPr>
          <p:cNvPr id="10" name="Текст 5">
            <a:extLst>
              <a:ext uri="{FF2B5EF4-FFF2-40B4-BE49-F238E27FC236}">
                <a16:creationId xmlns:a16="http://schemas.microsoft.com/office/drawing/2014/main" id="{B5B6DD1A-BEFA-D842-9B7A-78D7BD1A5259}"/>
              </a:ext>
            </a:extLst>
          </p:cNvPr>
          <p:cNvSpPr>
            <a:spLocks noGrp="1"/>
          </p:cNvSpPr>
          <p:nvPr>
            <p:ph type="body" sz="quarter" idx="14"/>
          </p:nvPr>
        </p:nvSpPr>
        <p:spPr>
          <a:xfrm>
            <a:off x="3459162" y="548720"/>
            <a:ext cx="2636837" cy="408109"/>
          </a:xfrm>
        </p:spPr>
        <p:txBody>
          <a:bodyPr/>
          <a:lstStyle/>
          <a:p>
            <a:r>
              <a:rPr lang="ru-RU" dirty="0"/>
              <a:t>Язык как целое</a:t>
            </a:r>
            <a:endParaRPr lang="en-US" dirty="0"/>
          </a:p>
        </p:txBody>
      </p:sp>
      <p:sp>
        <p:nvSpPr>
          <p:cNvPr id="12" name="Текст 6">
            <a:extLst>
              <a:ext uri="{FF2B5EF4-FFF2-40B4-BE49-F238E27FC236}">
                <a16:creationId xmlns:a16="http://schemas.microsoft.com/office/drawing/2014/main" id="{88968744-3B75-9B47-92FD-77E1E725F232}"/>
              </a:ext>
            </a:extLst>
          </p:cNvPr>
          <p:cNvSpPr>
            <a:spLocks noGrp="1"/>
          </p:cNvSpPr>
          <p:nvPr>
            <p:ph type="body" sz="quarter" idx="15"/>
          </p:nvPr>
        </p:nvSpPr>
        <p:spPr>
          <a:xfrm>
            <a:off x="6259892" y="548720"/>
            <a:ext cx="2070100" cy="408109"/>
          </a:xfrm>
        </p:spPr>
        <p:txBody>
          <a:bodyPr/>
          <a:lstStyle/>
          <a:p>
            <a:r>
              <a:rPr lang="ru-RU" dirty="0"/>
              <a:t>Внутренняя размерность</a:t>
            </a:r>
          </a:p>
        </p:txBody>
      </p:sp>
      <p:sp>
        <p:nvSpPr>
          <p:cNvPr id="7" name="Текст 3">
            <a:extLst>
              <a:ext uri="{FF2B5EF4-FFF2-40B4-BE49-F238E27FC236}">
                <a16:creationId xmlns:a16="http://schemas.microsoft.com/office/drawing/2014/main" id="{BC9BD83B-0E7C-4366-8455-9470D6154A6A}"/>
              </a:ext>
            </a:extLst>
          </p:cNvPr>
          <p:cNvSpPr txBox="1">
            <a:spLocks/>
          </p:cNvSpPr>
          <p:nvPr/>
        </p:nvSpPr>
        <p:spPr>
          <a:xfrm>
            <a:off x="585897" y="2015600"/>
            <a:ext cx="11083699" cy="41968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mj-lt"/>
              <a:buAutoNum type="arabicPeriod"/>
            </a:pPr>
            <a:endParaRPr lang="en-US" sz="1600" dirty="0">
              <a:latin typeface="HSE Sans" panose="02000000000000000000"/>
            </a:endParaRPr>
          </a:p>
        </p:txBody>
      </p:sp>
      <p:grpSp>
        <p:nvGrpSpPr>
          <p:cNvPr id="20" name="Группа 19">
            <a:extLst>
              <a:ext uri="{FF2B5EF4-FFF2-40B4-BE49-F238E27FC236}">
                <a16:creationId xmlns:a16="http://schemas.microsoft.com/office/drawing/2014/main" id="{C0CA6475-E07B-42F0-96C3-26003CA96D78}"/>
              </a:ext>
            </a:extLst>
          </p:cNvPr>
          <p:cNvGrpSpPr/>
          <p:nvPr/>
        </p:nvGrpSpPr>
        <p:grpSpPr>
          <a:xfrm>
            <a:off x="585897" y="3886073"/>
            <a:ext cx="10061522" cy="2232155"/>
            <a:chOff x="2902" y="0"/>
            <a:chExt cx="8725934" cy="1937385"/>
          </a:xfrm>
        </p:grpSpPr>
        <p:grpSp>
          <p:nvGrpSpPr>
            <p:cNvPr id="21" name="Группа 20">
              <a:extLst>
                <a:ext uri="{FF2B5EF4-FFF2-40B4-BE49-F238E27FC236}">
                  <a16:creationId xmlns:a16="http://schemas.microsoft.com/office/drawing/2014/main" id="{24FC4206-B915-4AAA-B911-5492BABA6D85}"/>
                </a:ext>
              </a:extLst>
            </p:cNvPr>
            <p:cNvGrpSpPr/>
            <p:nvPr/>
          </p:nvGrpSpPr>
          <p:grpSpPr>
            <a:xfrm>
              <a:off x="2902" y="205740"/>
              <a:ext cx="8725934" cy="1731645"/>
              <a:chOff x="2902" y="142240"/>
              <a:chExt cx="8726134" cy="1731861"/>
            </a:xfrm>
          </p:grpSpPr>
          <p:pic>
            <p:nvPicPr>
              <p:cNvPr id="25" name="Рисунок 24">
                <a:extLst>
                  <a:ext uri="{FF2B5EF4-FFF2-40B4-BE49-F238E27FC236}">
                    <a16:creationId xmlns:a16="http://schemas.microsoft.com/office/drawing/2014/main" id="{B389348C-0188-4098-9C65-76AF225E79A7}"/>
                  </a:ext>
                </a:extLst>
              </p:cNvPr>
              <p:cNvPicPr>
                <a:picLocks noChangeAspect="1"/>
              </p:cNvPicPr>
              <p:nvPr/>
            </p:nvPicPr>
            <p:blipFill>
              <a:blip r:embed="rId3"/>
              <a:srcRect/>
              <a:stretch/>
            </p:blipFill>
            <p:spPr>
              <a:xfrm>
                <a:off x="5887237" y="143726"/>
                <a:ext cx="2841799" cy="1730375"/>
              </a:xfrm>
              <a:prstGeom prst="rect">
                <a:avLst/>
              </a:prstGeom>
            </p:spPr>
          </p:pic>
          <p:pic>
            <p:nvPicPr>
              <p:cNvPr id="26" name="Рисунок 25">
                <a:extLst>
                  <a:ext uri="{FF2B5EF4-FFF2-40B4-BE49-F238E27FC236}">
                    <a16:creationId xmlns:a16="http://schemas.microsoft.com/office/drawing/2014/main" id="{CA17D26D-668F-4F65-9FB1-EABE5711FAB3}"/>
                  </a:ext>
                </a:extLst>
              </p:cNvPr>
              <p:cNvPicPr>
                <a:picLocks noChangeAspect="1"/>
              </p:cNvPicPr>
              <p:nvPr/>
            </p:nvPicPr>
            <p:blipFill>
              <a:blip r:embed="rId4"/>
              <a:srcRect/>
              <a:stretch/>
            </p:blipFill>
            <p:spPr>
              <a:xfrm>
                <a:off x="2983250" y="142240"/>
                <a:ext cx="2724534" cy="1666240"/>
              </a:xfrm>
              <a:prstGeom prst="rect">
                <a:avLst/>
              </a:prstGeom>
            </p:spPr>
          </p:pic>
          <p:pic>
            <p:nvPicPr>
              <p:cNvPr id="27" name="Рисунок 26">
                <a:extLst>
                  <a:ext uri="{FF2B5EF4-FFF2-40B4-BE49-F238E27FC236}">
                    <a16:creationId xmlns:a16="http://schemas.microsoft.com/office/drawing/2014/main" id="{9D9810DA-83F2-498A-AF5C-97B2FDDDD129}"/>
                  </a:ext>
                </a:extLst>
              </p:cNvPr>
              <p:cNvPicPr>
                <a:picLocks noChangeAspect="1"/>
              </p:cNvPicPr>
              <p:nvPr/>
            </p:nvPicPr>
            <p:blipFill>
              <a:blip r:embed="rId5"/>
              <a:srcRect/>
              <a:stretch/>
            </p:blipFill>
            <p:spPr>
              <a:xfrm>
                <a:off x="2902" y="142240"/>
                <a:ext cx="2800895" cy="1666240"/>
              </a:xfrm>
              <a:prstGeom prst="rect">
                <a:avLst/>
              </a:prstGeom>
            </p:spPr>
          </p:pic>
        </p:grpSp>
        <mc:AlternateContent xmlns:mc="http://schemas.openxmlformats.org/markup-compatibility/2006" xmlns:a14="http://schemas.microsoft.com/office/drawing/2010/main">
          <mc:Choice Requires="a14">
            <p:sp>
              <p:nvSpPr>
                <p:cNvPr id="22" name="Надпись 2">
                  <a:extLst>
                    <a:ext uri="{FF2B5EF4-FFF2-40B4-BE49-F238E27FC236}">
                      <a16:creationId xmlns:a16="http://schemas.microsoft.com/office/drawing/2014/main" id="{A9BFDD0A-CB6D-43F4-951D-234F639869AC}"/>
                    </a:ext>
                  </a:extLst>
                </p:cNvPr>
                <p:cNvSpPr txBox="1">
                  <a:spLocks noChangeArrowheads="1"/>
                </p:cNvSpPr>
                <p:nvPr/>
              </p:nvSpPr>
              <p:spPr bwMode="auto">
                <a:xfrm>
                  <a:off x="1310640" y="0"/>
                  <a:ext cx="280035" cy="25336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pPr>
                  <a14:m>
                    <m:oMathPara xmlns:m="http://schemas.openxmlformats.org/officeDocument/2006/math">
                      <m:oMathParaPr>
                        <m:jc m:val="centerGroup"/>
                      </m:oMathParaPr>
                      <m:oMath xmlns:m="http://schemas.openxmlformats.org/officeDocument/2006/math">
                        <m:r>
                          <a:rPr lang="ru-RU" sz="900" b="1">
                            <a:effectLst/>
                            <a:latin typeface="Cambria Math" panose="02040503050406030204" pitchFamily="18" charset="0"/>
                            <a:ea typeface="Calibri" panose="020F0502020204030204" pitchFamily="34" charset="0"/>
                          </a:rPr>
                          <m:t>(</m:t>
                        </m:r>
                        <m:r>
                          <a:rPr lang="en-US" sz="900" b="1" i="1">
                            <a:effectLst/>
                            <a:latin typeface="Cambria Math" panose="02040503050406030204" pitchFamily="18" charset="0"/>
                            <a:ea typeface="Calibri" panose="020F0502020204030204" pitchFamily="34" charset="0"/>
                          </a:rPr>
                          <m:t>𝐀</m:t>
                        </m:r>
                        <m:r>
                          <a:rPr lang="ru-RU" sz="900" b="1">
                            <a:effectLst/>
                            <a:latin typeface="Cambria Math" panose="02040503050406030204" pitchFamily="18" charset="0"/>
                            <a:ea typeface="Calibri" panose="020F0502020204030204" pitchFamily="34" charset="0"/>
                          </a:rPr>
                          <m:t>)</m:t>
                        </m:r>
                      </m:oMath>
                    </m:oMathPara>
                  </a14:m>
                  <a:endParaRPr lang="ru-RU" sz="1200">
                    <a:effectLst/>
                    <a:latin typeface="Times New Roman" panose="02020603050405020304" pitchFamily="18" charset="0"/>
                    <a:ea typeface="Calibri" panose="020F0502020204030204" pitchFamily="34" charset="0"/>
                  </a:endParaRPr>
                </a:p>
              </p:txBody>
            </p:sp>
          </mc:Choice>
          <mc:Fallback xmlns="">
            <p:sp>
              <p:nvSpPr>
                <p:cNvPr id="14" name="Надпись 2">
                  <a:extLst>
                    <a:ext uri="{FF2B5EF4-FFF2-40B4-BE49-F238E27FC236}">
                      <a16:creationId xmlns:a16="http://schemas.microsoft.com/office/drawing/2014/main" id="{78E50DFA-0247-405C-A4EF-FC7FF284EA53}"/>
                    </a:ext>
                  </a:extLst>
                </p:cNvPr>
                <p:cNvSpPr txBox="1">
                  <a:spLocks noRot="1" noChangeAspect="1" noMove="1" noResize="1" noEditPoints="1" noAdjustHandles="1" noChangeArrowheads="1" noChangeShapeType="1" noTextEdit="1"/>
                </p:cNvSpPr>
                <p:nvPr/>
              </p:nvSpPr>
              <p:spPr bwMode="auto">
                <a:xfrm>
                  <a:off x="1310640" y="0"/>
                  <a:ext cx="280035" cy="253365"/>
                </a:xfrm>
                <a:prstGeom prst="rect">
                  <a:avLst/>
                </a:prstGeom>
                <a:blipFill>
                  <a:blip r:embed="rId6"/>
                  <a:stretch>
                    <a:fillRect r="-23256" b="-2564"/>
                  </a:stretch>
                </a:blipFill>
                <a:ln w="9525">
                  <a:noFill/>
                  <a:miter lim="800000"/>
                  <a:headEnd/>
                  <a:tailEnd/>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Надпись 2">
                  <a:extLst>
                    <a:ext uri="{FF2B5EF4-FFF2-40B4-BE49-F238E27FC236}">
                      <a16:creationId xmlns:a16="http://schemas.microsoft.com/office/drawing/2014/main" id="{B0E8060D-3439-4A41-B561-5D723F621A69}"/>
                    </a:ext>
                  </a:extLst>
                </p:cNvPr>
                <p:cNvSpPr txBox="1">
                  <a:spLocks noChangeArrowheads="1"/>
                </p:cNvSpPr>
                <p:nvPr/>
              </p:nvSpPr>
              <p:spPr bwMode="auto">
                <a:xfrm>
                  <a:off x="4145280" y="0"/>
                  <a:ext cx="280035" cy="25336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pPr>
                  <a14:m>
                    <m:oMathPara xmlns:m="http://schemas.openxmlformats.org/officeDocument/2006/math">
                      <m:oMathParaPr>
                        <m:jc m:val="centerGroup"/>
                      </m:oMathParaPr>
                      <m:oMath xmlns:m="http://schemas.openxmlformats.org/officeDocument/2006/math">
                        <m:r>
                          <a:rPr lang="ru-RU" sz="900" b="1">
                            <a:effectLst/>
                            <a:latin typeface="Cambria Math" panose="02040503050406030204" pitchFamily="18" charset="0"/>
                            <a:ea typeface="Calibri" panose="020F0502020204030204" pitchFamily="34" charset="0"/>
                          </a:rPr>
                          <m:t>(</m:t>
                        </m:r>
                        <m:r>
                          <a:rPr lang="ru-RU" sz="900" b="1" i="1">
                            <a:effectLst/>
                            <a:latin typeface="Cambria Math" panose="02040503050406030204" pitchFamily="18" charset="0"/>
                            <a:ea typeface="Calibri" panose="020F0502020204030204" pitchFamily="34" charset="0"/>
                          </a:rPr>
                          <m:t>𝐁</m:t>
                        </m:r>
                        <m:r>
                          <a:rPr lang="ru-RU" sz="900" b="1">
                            <a:effectLst/>
                            <a:latin typeface="Cambria Math" panose="02040503050406030204" pitchFamily="18" charset="0"/>
                            <a:ea typeface="Calibri" panose="020F0502020204030204" pitchFamily="34" charset="0"/>
                          </a:rPr>
                          <m:t>)</m:t>
                        </m:r>
                      </m:oMath>
                    </m:oMathPara>
                  </a14:m>
                  <a:endParaRPr lang="ru-RU" sz="1200">
                    <a:effectLst/>
                    <a:latin typeface="Times New Roman" panose="02020603050405020304" pitchFamily="18" charset="0"/>
                    <a:ea typeface="Calibri" panose="020F0502020204030204" pitchFamily="34" charset="0"/>
                  </a:endParaRPr>
                </a:p>
              </p:txBody>
            </p:sp>
          </mc:Choice>
          <mc:Fallback xmlns="">
            <p:sp>
              <p:nvSpPr>
                <p:cNvPr id="15" name="Надпись 2">
                  <a:extLst>
                    <a:ext uri="{FF2B5EF4-FFF2-40B4-BE49-F238E27FC236}">
                      <a16:creationId xmlns:a16="http://schemas.microsoft.com/office/drawing/2014/main" id="{67033359-2DFE-4D62-B9A1-68189D949207}"/>
                    </a:ext>
                  </a:extLst>
                </p:cNvPr>
                <p:cNvSpPr txBox="1">
                  <a:spLocks noRot="1" noChangeAspect="1" noMove="1" noResize="1" noEditPoints="1" noAdjustHandles="1" noChangeArrowheads="1" noChangeShapeType="1" noTextEdit="1"/>
                </p:cNvSpPr>
                <p:nvPr/>
              </p:nvSpPr>
              <p:spPr bwMode="auto">
                <a:xfrm>
                  <a:off x="4145280" y="0"/>
                  <a:ext cx="280035" cy="253365"/>
                </a:xfrm>
                <a:prstGeom prst="rect">
                  <a:avLst/>
                </a:prstGeom>
                <a:blipFill>
                  <a:blip r:embed="rId7"/>
                  <a:stretch>
                    <a:fillRect r="-23256" b="-2564"/>
                  </a:stretch>
                </a:blipFill>
                <a:ln w="9525">
                  <a:noFill/>
                  <a:miter lim="800000"/>
                  <a:headEnd/>
                  <a:tailEnd/>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Надпись 2">
                  <a:extLst>
                    <a:ext uri="{FF2B5EF4-FFF2-40B4-BE49-F238E27FC236}">
                      <a16:creationId xmlns:a16="http://schemas.microsoft.com/office/drawing/2014/main" id="{3C087A6F-96A8-4F49-B9B1-4ACB891C139B}"/>
                    </a:ext>
                  </a:extLst>
                </p:cNvPr>
                <p:cNvSpPr txBox="1">
                  <a:spLocks noChangeArrowheads="1"/>
                </p:cNvSpPr>
                <p:nvPr/>
              </p:nvSpPr>
              <p:spPr bwMode="auto">
                <a:xfrm>
                  <a:off x="7090972" y="12702"/>
                  <a:ext cx="280035" cy="25336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5000"/>
                    </a:lnSpc>
                  </a:pPr>
                  <a14:m>
                    <m:oMathPara xmlns:m="http://schemas.openxmlformats.org/officeDocument/2006/math">
                      <m:oMathParaPr>
                        <m:jc m:val="centerGroup"/>
                      </m:oMathParaPr>
                      <m:oMath xmlns:m="http://schemas.openxmlformats.org/officeDocument/2006/math">
                        <m:r>
                          <a:rPr lang="ru-RU" sz="900" b="1">
                            <a:effectLst/>
                            <a:latin typeface="Cambria Math" panose="02040503050406030204" pitchFamily="18" charset="0"/>
                            <a:ea typeface="Calibri" panose="020F0502020204030204" pitchFamily="34" charset="0"/>
                          </a:rPr>
                          <m:t>(</m:t>
                        </m:r>
                        <m:r>
                          <a:rPr lang="ru-RU" sz="900" b="1" i="1">
                            <a:effectLst/>
                            <a:latin typeface="Cambria Math" panose="02040503050406030204" pitchFamily="18" charset="0"/>
                            <a:ea typeface="Calibri" panose="020F0502020204030204" pitchFamily="34" charset="0"/>
                          </a:rPr>
                          <m:t>𝐂</m:t>
                        </m:r>
                        <m:r>
                          <a:rPr lang="ru-RU" sz="900" b="1">
                            <a:effectLst/>
                            <a:latin typeface="Cambria Math" panose="02040503050406030204" pitchFamily="18" charset="0"/>
                            <a:ea typeface="Calibri" panose="020F0502020204030204" pitchFamily="34" charset="0"/>
                          </a:rPr>
                          <m:t>)</m:t>
                        </m:r>
                      </m:oMath>
                    </m:oMathPara>
                  </a14:m>
                  <a:endParaRPr lang="ru-RU" sz="1200" dirty="0">
                    <a:effectLst/>
                    <a:latin typeface="Times New Roman" panose="02020603050405020304" pitchFamily="18" charset="0"/>
                    <a:ea typeface="Calibri" panose="020F0502020204030204" pitchFamily="34" charset="0"/>
                  </a:endParaRPr>
                </a:p>
              </p:txBody>
            </p:sp>
          </mc:Choice>
          <mc:Fallback xmlns="">
            <p:sp>
              <p:nvSpPr>
                <p:cNvPr id="24" name="Надпись 2">
                  <a:extLst>
                    <a:ext uri="{FF2B5EF4-FFF2-40B4-BE49-F238E27FC236}">
                      <a16:creationId xmlns:a16="http://schemas.microsoft.com/office/drawing/2014/main" id="{3C087A6F-96A8-4F49-B9B1-4ACB891C139B}"/>
                    </a:ext>
                  </a:extLst>
                </p:cNvPr>
                <p:cNvSpPr txBox="1">
                  <a:spLocks noRot="1" noChangeAspect="1" noMove="1" noResize="1" noEditPoints="1" noAdjustHandles="1" noChangeArrowheads="1" noChangeShapeType="1" noTextEdit="1"/>
                </p:cNvSpPr>
                <p:nvPr/>
              </p:nvSpPr>
              <p:spPr bwMode="auto">
                <a:xfrm>
                  <a:off x="7090972" y="12702"/>
                  <a:ext cx="280035" cy="253365"/>
                </a:xfrm>
                <a:prstGeom prst="rect">
                  <a:avLst/>
                </a:prstGeom>
                <a:blipFill>
                  <a:blip r:embed="rId8"/>
                  <a:stretch>
                    <a:fillRect/>
                  </a:stretch>
                </a:blipFill>
                <a:ln w="9525">
                  <a:noFill/>
                  <a:miter lim="800000"/>
                  <a:headEnd/>
                  <a:tailEnd/>
                </a:ln>
              </p:spPr>
              <p:txBody>
                <a:bodyPr/>
                <a:lstStyle/>
                <a:p>
                  <a:r>
                    <a:rPr lang="ru-RU">
                      <a:noFill/>
                    </a:rPr>
                    <a:t> </a:t>
                  </a:r>
                </a:p>
              </p:txBody>
            </p:sp>
          </mc:Fallback>
        </mc:AlternateContent>
      </p:grpSp>
      <p:pic>
        <p:nvPicPr>
          <p:cNvPr id="30" name="Рисунок 29">
            <a:extLst>
              <a:ext uri="{FF2B5EF4-FFF2-40B4-BE49-F238E27FC236}">
                <a16:creationId xmlns:a16="http://schemas.microsoft.com/office/drawing/2014/main" id="{32D6215A-2B47-4027-9DE0-0B7A359C9C20}"/>
              </a:ext>
            </a:extLst>
          </p:cNvPr>
          <p:cNvPicPr/>
          <p:nvPr/>
        </p:nvPicPr>
        <p:blipFill rotWithShape="1">
          <a:blip r:embed="rId9"/>
          <a:srcRect l="35904" t="67558" r="35874" b="2005"/>
          <a:stretch/>
        </p:blipFill>
        <p:spPr>
          <a:xfrm>
            <a:off x="4660789" y="2066333"/>
            <a:ext cx="1725930" cy="1800869"/>
          </a:xfrm>
          <a:prstGeom prst="rect">
            <a:avLst/>
          </a:prstGeom>
          <a:ln w="6350">
            <a:solidFill>
              <a:schemeClr val="tx1"/>
            </a:solidFill>
          </a:ln>
        </p:spPr>
      </p:pic>
      <p:grpSp>
        <p:nvGrpSpPr>
          <p:cNvPr id="4" name="Группа 3">
            <a:extLst>
              <a:ext uri="{FF2B5EF4-FFF2-40B4-BE49-F238E27FC236}">
                <a16:creationId xmlns:a16="http://schemas.microsoft.com/office/drawing/2014/main" id="{B4E8DE41-332E-4882-9F89-A941B86E1A6E}"/>
              </a:ext>
            </a:extLst>
          </p:cNvPr>
          <p:cNvGrpSpPr/>
          <p:nvPr/>
        </p:nvGrpSpPr>
        <p:grpSpPr>
          <a:xfrm>
            <a:off x="1410047" y="2256987"/>
            <a:ext cx="1779358" cy="1605058"/>
            <a:chOff x="1481328" y="2256987"/>
            <a:chExt cx="1779358" cy="1605058"/>
          </a:xfrm>
        </p:grpSpPr>
        <p:pic>
          <p:nvPicPr>
            <p:cNvPr id="29" name="Рисунок 28">
              <a:extLst>
                <a:ext uri="{FF2B5EF4-FFF2-40B4-BE49-F238E27FC236}">
                  <a16:creationId xmlns:a16="http://schemas.microsoft.com/office/drawing/2014/main" id="{47031D39-972B-437E-9F23-7C9894C11519}"/>
                </a:ext>
              </a:extLst>
            </p:cNvPr>
            <p:cNvPicPr/>
            <p:nvPr/>
          </p:nvPicPr>
          <p:blipFill rotWithShape="1">
            <a:blip r:embed="rId9"/>
            <a:srcRect l="38059" t="37033" r="35250" b="38080"/>
            <a:stretch/>
          </p:blipFill>
          <p:spPr>
            <a:xfrm>
              <a:off x="1481328" y="2256987"/>
              <a:ext cx="1779358" cy="1605058"/>
            </a:xfrm>
            <a:prstGeom prst="rect">
              <a:avLst/>
            </a:prstGeom>
            <a:ln w="6350">
              <a:solidFill>
                <a:schemeClr val="tx1"/>
              </a:solidFill>
            </a:ln>
          </p:spPr>
        </p:pic>
        <p:sp>
          <p:nvSpPr>
            <p:cNvPr id="31" name="Прямоугольник 30">
              <a:extLst>
                <a:ext uri="{FF2B5EF4-FFF2-40B4-BE49-F238E27FC236}">
                  <a16:creationId xmlns:a16="http://schemas.microsoft.com/office/drawing/2014/main" id="{97F43FC5-1C89-4495-9569-4B52CE5ED5D7}"/>
                </a:ext>
              </a:extLst>
            </p:cNvPr>
            <p:cNvSpPr/>
            <p:nvPr/>
          </p:nvSpPr>
          <p:spPr>
            <a:xfrm>
              <a:off x="2993136" y="3581400"/>
              <a:ext cx="168075" cy="106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2" name="Прямоугольник 1">
              <a:extLst>
                <a:ext uri="{FF2B5EF4-FFF2-40B4-BE49-F238E27FC236}">
                  <a16:creationId xmlns:a16="http://schemas.microsoft.com/office/drawing/2014/main" id="{AB5C2D05-2131-4E1E-93FC-3FA5780B3270}"/>
                </a:ext>
              </a:extLst>
            </p:cNvPr>
            <p:cNvSpPr/>
            <p:nvPr/>
          </p:nvSpPr>
          <p:spPr>
            <a:xfrm>
              <a:off x="2840736" y="3429000"/>
              <a:ext cx="268224" cy="106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grpSp>
      <p:pic>
        <p:nvPicPr>
          <p:cNvPr id="32" name="Рисунок 31">
            <a:extLst>
              <a:ext uri="{FF2B5EF4-FFF2-40B4-BE49-F238E27FC236}">
                <a16:creationId xmlns:a16="http://schemas.microsoft.com/office/drawing/2014/main" id="{F9C7571D-F71B-4205-AE76-CC29FD289C85}"/>
              </a:ext>
            </a:extLst>
          </p:cNvPr>
          <p:cNvPicPr/>
          <p:nvPr/>
        </p:nvPicPr>
        <p:blipFill rotWithShape="1">
          <a:blip r:embed="rId9"/>
          <a:srcRect l="69833" t="66514" r="1945" b="3049"/>
          <a:stretch/>
        </p:blipFill>
        <p:spPr>
          <a:xfrm>
            <a:off x="8062291" y="2066333"/>
            <a:ext cx="1725930" cy="1800869"/>
          </a:xfrm>
          <a:prstGeom prst="rect">
            <a:avLst/>
          </a:prstGeom>
          <a:ln w="6350">
            <a:solidFill>
              <a:schemeClr val="tx1"/>
            </a:solidFill>
          </a:ln>
        </p:spPr>
      </p:pic>
      <p:cxnSp>
        <p:nvCxnSpPr>
          <p:cNvPr id="8" name="Соединитель: уступ 7">
            <a:extLst>
              <a:ext uri="{FF2B5EF4-FFF2-40B4-BE49-F238E27FC236}">
                <a16:creationId xmlns:a16="http://schemas.microsoft.com/office/drawing/2014/main" id="{571DFE2F-FA81-4D46-9D6E-8041B608BAAF}"/>
              </a:ext>
            </a:extLst>
          </p:cNvPr>
          <p:cNvCxnSpPr>
            <a:stCxn id="30" idx="3"/>
          </p:cNvCxnSpPr>
          <p:nvPr/>
        </p:nvCxnSpPr>
        <p:spPr>
          <a:xfrm>
            <a:off x="6386719" y="2966768"/>
            <a:ext cx="749411" cy="132329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4" name="Соединитель: уступ 33">
            <a:extLst>
              <a:ext uri="{FF2B5EF4-FFF2-40B4-BE49-F238E27FC236}">
                <a16:creationId xmlns:a16="http://schemas.microsoft.com/office/drawing/2014/main" id="{9F443C26-4B75-46BA-A9B7-AC1C07D036DE}"/>
              </a:ext>
            </a:extLst>
          </p:cNvPr>
          <p:cNvCxnSpPr>
            <a:cxnSpLocks/>
            <a:stCxn id="29" idx="3"/>
          </p:cNvCxnSpPr>
          <p:nvPr/>
        </p:nvCxnSpPr>
        <p:spPr>
          <a:xfrm>
            <a:off x="3189405" y="3059516"/>
            <a:ext cx="566871" cy="118356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7" name="Соединитель: уступ 36">
            <a:extLst>
              <a:ext uri="{FF2B5EF4-FFF2-40B4-BE49-F238E27FC236}">
                <a16:creationId xmlns:a16="http://schemas.microsoft.com/office/drawing/2014/main" id="{E48EBBBF-E22B-46E4-A2CC-3CB74D6BBE06}"/>
              </a:ext>
            </a:extLst>
          </p:cNvPr>
          <p:cNvCxnSpPr>
            <a:stCxn id="32" idx="3"/>
          </p:cNvCxnSpPr>
          <p:nvPr/>
        </p:nvCxnSpPr>
        <p:spPr>
          <a:xfrm>
            <a:off x="9788221" y="2966768"/>
            <a:ext cx="795959" cy="127631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1260020"/>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2.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docProps/app.xml><?xml version="1.0" encoding="utf-8"?>
<Properties xmlns="http://schemas.openxmlformats.org/officeDocument/2006/extended-properties" xmlns:vt="http://schemas.openxmlformats.org/officeDocument/2006/docPropsVTypes">
  <TotalTime>15406</TotalTime>
  <Words>2077</Words>
  <Application>Microsoft Office PowerPoint</Application>
  <PresentationFormat>Широкоэкранный</PresentationFormat>
  <Paragraphs>625</Paragraphs>
  <Slides>30</Slides>
  <Notes>15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Calibri</vt:lpstr>
      <vt:lpstr>Calibri Light</vt:lpstr>
      <vt:lpstr>Cambria Math</vt:lpstr>
      <vt:lpstr>HSE Sans</vt:lpstr>
      <vt:lpstr>Times New Roman</vt:lpstr>
      <vt:lpstr>Office Theme</vt:lpstr>
      <vt:lpstr>Язык как целое</vt:lpstr>
      <vt:lpstr>Язык — это самоорганизующаяся критическая система</vt:lpstr>
      <vt:lpstr>Язык — это самоорганизующаяся критическая система</vt:lpstr>
      <vt:lpstr>Кластеризация датасета векторов n-грамм</vt:lpstr>
      <vt:lpstr>TSNE-визуализация семантического пространства (Хаилонакея)</vt:lpstr>
      <vt:lpstr>Внутренняя размерность</vt:lpstr>
      <vt:lpstr>Внутренняя размерность</vt:lpstr>
      <vt:lpstr>Метод, использующий анализ формальных понятий </vt:lpstr>
      <vt:lpstr>Вычислительный эксперимент: тест моделей оценки размерности </vt:lpstr>
      <vt:lpstr>Вычислительный эксперимент: тест моделей оценки размерности </vt:lpstr>
      <vt:lpstr>Внутренние размерности естественных языков</vt:lpstr>
      <vt:lpstr>Топологический анализ данных</vt:lpstr>
      <vt:lpstr>Выделение гомологии на участке векторного пространства</vt:lpstr>
      <vt:lpstr>Выделение гомологий в векторном пространстве слов, биграмм и триграмм</vt:lpstr>
      <vt:lpstr>Выделение гомологий в векторном пространстве слов, биграмм и триграмм</vt:lpstr>
      <vt:lpstr>Временные ряды</vt:lpstr>
      <vt:lpstr>Энтропия-сложность</vt:lpstr>
      <vt:lpstr>Энтропия-сложность</vt:lpstr>
      <vt:lpstr>Области хаоса</vt:lpstr>
      <vt:lpstr>Презентация PowerPoint</vt:lpstr>
      <vt:lpstr>Обобщённая размерность странного аттрактора</vt:lpstr>
      <vt:lpstr>Детекция ботов</vt:lpstr>
      <vt:lpstr>Структуры семантических пространств людей и ботов</vt:lpstr>
      <vt:lpstr>Сравнение структуры семантического пространства</vt:lpstr>
      <vt:lpstr>Выделение гомологий в векторном пространстве слов, биграмм и триграмм</vt:lpstr>
      <vt:lpstr>Классификация по внутрикластерным расстояниям</vt:lpstr>
      <vt:lpstr>Классификация по энтропии-сложности</vt:lpstr>
      <vt:lpstr>Презентация PowerPoint</vt:lpstr>
      <vt:lpstr>Общие выводы</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Коган Александра Сергеевна</cp:lastModifiedBy>
  <cp:revision>54</cp:revision>
  <cp:lastPrinted>2021-11-11T13:08:42Z</cp:lastPrinted>
  <dcterms:created xsi:type="dcterms:W3CDTF">2021-11-11T08:52:47Z</dcterms:created>
  <dcterms:modified xsi:type="dcterms:W3CDTF">2025-10-29T06:50:22Z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