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4" r:id="rId3"/>
    <p:sldMasterId id="2147483688" r:id="rId4"/>
  </p:sldMasterIdLst>
  <p:notesMasterIdLst>
    <p:notesMasterId r:id="rId37"/>
  </p:notesMasterIdLst>
  <p:handoutMasterIdLst>
    <p:handoutMasterId r:id="rId38"/>
  </p:handoutMasterIdLst>
  <p:sldIdLst>
    <p:sldId id="281" r:id="rId5"/>
    <p:sldId id="395" r:id="rId6"/>
    <p:sldId id="362" r:id="rId7"/>
    <p:sldId id="364" r:id="rId8"/>
    <p:sldId id="387" r:id="rId9"/>
    <p:sldId id="343" r:id="rId10"/>
    <p:sldId id="344" r:id="rId11"/>
    <p:sldId id="379" r:id="rId12"/>
    <p:sldId id="315" r:id="rId13"/>
    <p:sldId id="398" r:id="rId14"/>
    <p:sldId id="348" r:id="rId15"/>
    <p:sldId id="370" r:id="rId16"/>
    <p:sldId id="378" r:id="rId17"/>
    <p:sldId id="325" r:id="rId18"/>
    <p:sldId id="351" r:id="rId19"/>
    <p:sldId id="380" r:id="rId20"/>
    <p:sldId id="381" r:id="rId21"/>
    <p:sldId id="382" r:id="rId22"/>
    <p:sldId id="383" r:id="rId23"/>
    <p:sldId id="367" r:id="rId24"/>
    <p:sldId id="366" r:id="rId25"/>
    <p:sldId id="313" r:id="rId26"/>
    <p:sldId id="389" r:id="rId27"/>
    <p:sldId id="388" r:id="rId28"/>
    <p:sldId id="299" r:id="rId29"/>
    <p:sldId id="386" r:id="rId30"/>
    <p:sldId id="341" r:id="rId31"/>
    <p:sldId id="359" r:id="rId32"/>
    <p:sldId id="369" r:id="rId33"/>
    <p:sldId id="397" r:id="rId34"/>
    <p:sldId id="320" r:id="rId35"/>
    <p:sldId id="357" r:id="rId3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302" userDrawn="1">
          <p15:clr>
            <a:srgbClr val="A4A3A4"/>
          </p15:clr>
        </p15:guide>
        <p15:guide id="3" pos="7378" userDrawn="1">
          <p15:clr>
            <a:srgbClr val="A4A3A4"/>
          </p15:clr>
        </p15:guide>
        <p15:guide id="4" orient="horz" pos="40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C7F2"/>
    <a:srgbClr val="102D69"/>
    <a:srgbClr val="CCA7EB"/>
    <a:srgbClr val="DBFF00"/>
    <a:srgbClr val="2A364F"/>
    <a:srgbClr val="FFFA87"/>
    <a:srgbClr val="D0D1D3"/>
    <a:srgbClr val="FF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5060" autoAdjust="0"/>
  </p:normalViewPr>
  <p:slideViewPr>
    <p:cSldViewPr snapToGrid="0" showGuides="1">
      <p:cViewPr varScale="1">
        <p:scale>
          <a:sx n="108" d="100"/>
          <a:sy n="108" d="100"/>
        </p:scale>
        <p:origin x="858" y="114"/>
      </p:cViewPr>
      <p:guideLst>
        <p:guide orient="horz" pos="255"/>
        <p:guide pos="302"/>
        <p:guide pos="7378"/>
        <p:guide orient="horz" pos="40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09000000000001E-2"/>
          <c:y val="3.2812000000000001E-2"/>
          <c:w val="0.97775999999999996"/>
          <c:h val="0.90693699999999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Студетнов</c:v>
                </c:pt>
              </c:strCache>
            </c:strRef>
          </c:tx>
          <c:spPr bwMode="auto">
            <a:prstGeom prst="rect">
              <a:avLst/>
            </a:prstGeom>
            <a:pattFill prst="ltUpDiag">
              <a:fgClr>
                <a:srgbClr val="DFC7F2"/>
              </a:fgClr>
              <a:bgClr>
                <a:schemeClr val="bg1"/>
              </a:bgClr>
            </a:pattFill>
            <a:ln w="25400" cap="flat" cmpd="sng" algn="ctr">
              <a:solidFill>
                <a:srgbClr val="DFC7F2"/>
              </a:solidFill>
              <a:miter lim="800000"/>
            </a:ln>
            <a:effectLst/>
          </c:spPr>
          <c:invertIfNegative val="0"/>
          <c:cat>
            <c:strRef>
              <c:f>Лист1!$A$2:$A$12</c:f>
              <c:strCache>
                <c:ptCount val="11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</c:v>
                </c:pt>
                <c:pt idx="6">
                  <c:v>2020/21</c:v>
                </c:pt>
                <c:pt idx="7">
                  <c:v>2021/22</c:v>
                </c:pt>
                <c:pt idx="8">
                  <c:v>2022/23</c:v>
                </c:pt>
                <c:pt idx="9">
                  <c:v>2023/24</c:v>
                </c:pt>
                <c:pt idx="10">
                  <c:v>2024/25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820</c:v>
                </c:pt>
                <c:pt idx="1">
                  <c:v>1046</c:v>
                </c:pt>
                <c:pt idx="2">
                  <c:v>1230</c:v>
                </c:pt>
                <c:pt idx="3">
                  <c:v>1462</c:v>
                </c:pt>
                <c:pt idx="4">
                  <c:v>1733</c:v>
                </c:pt>
                <c:pt idx="5">
                  <c:v>2130</c:v>
                </c:pt>
                <c:pt idx="6">
                  <c:v>2780</c:v>
                </c:pt>
                <c:pt idx="7">
                  <c:v>3183</c:v>
                </c:pt>
                <c:pt idx="8">
                  <c:v>3473</c:v>
                </c:pt>
                <c:pt idx="9">
                  <c:v>4073</c:v>
                </c:pt>
                <c:pt idx="10">
                  <c:v>5482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50-4D93-A1E9-3B95D8B47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268056608"/>
        <c:axId val="268072416"/>
      </c:barChart>
      <c:catAx>
        <c:axId val="26805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rgbClr val="102D69"/>
                </a:solidFill>
                <a:latin typeface="Navigo"/>
                <a:ea typeface="Navigo"/>
                <a:cs typeface="+mn-cs"/>
              </a:defRPr>
            </a:pPr>
            <a:endParaRPr lang="ru-RU"/>
          </a:p>
        </c:txPr>
        <c:crossAx val="268072416"/>
        <c:crosses val="autoZero"/>
        <c:auto val="1"/>
        <c:lblAlgn val="ctr"/>
        <c:lblOffset val="100"/>
        <c:noMultiLvlLbl val="0"/>
      </c:catAx>
      <c:valAx>
        <c:axId val="2680724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68056608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 bwMode="auto">
    <a:xfrm>
      <a:off x="232228" y="966410"/>
      <a:ext cx="11582400" cy="5418667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004899924077815E-2"/>
          <c:y val="0.1161870928877454"/>
          <c:w val="0.97599020015184434"/>
          <c:h val="0.7616382380097171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Бак</c:v>
                </c:pt>
              </c:strCache>
            </c:strRef>
          </c:tx>
          <c:spPr>
            <a:ln w="28575" cap="rnd">
              <a:solidFill>
                <a:srgbClr val="102D6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102D69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23FF-48B7-8996-1B77A01349FA}"/>
              </c:ext>
            </c:extLst>
          </c:dPt>
          <c:dPt>
            <c:idx val="11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102D69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FF-48B7-8996-1B77A01349FA}"/>
              </c:ext>
            </c:extLst>
          </c:dPt>
          <c:dLbls>
            <c:dLbl>
              <c:idx val="0"/>
              <c:layout>
                <c:manualLayout>
                  <c:x val="-2.8375218002365747E-2"/>
                  <c:y val="-2.6812406051018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504-4443-8629-7A397EB2C881}"/>
                </c:ext>
              </c:extLst>
            </c:dLbl>
            <c:dLbl>
              <c:idx val="1"/>
              <c:layout>
                <c:manualLayout>
                  <c:x val="-1.8553027155393007E-2"/>
                  <c:y val="-3.7984241905609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504-4443-8629-7A397EB2C881}"/>
                </c:ext>
              </c:extLst>
            </c:dLbl>
            <c:dLbl>
              <c:idx val="2"/>
              <c:layout>
                <c:manualLayout>
                  <c:x val="-1.7461672616840458E-2"/>
                  <c:y val="-3.5749874734690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504-4443-8629-7A397EB2C881}"/>
                </c:ext>
              </c:extLst>
            </c:dLbl>
            <c:dLbl>
              <c:idx val="3"/>
              <c:layout>
                <c:manualLayout>
                  <c:x val="-1.5278963539735402E-2"/>
                  <c:y val="-3.7984241905609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504-4443-8629-7A397EB2C881}"/>
                </c:ext>
              </c:extLst>
            </c:dLbl>
            <c:dLbl>
              <c:idx val="4"/>
              <c:layout>
                <c:manualLayout>
                  <c:x val="-1.855302715539299E-2"/>
                  <c:y val="-3.5749874734690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504-4443-8629-7A397EB2C881}"/>
                </c:ext>
              </c:extLst>
            </c:dLbl>
            <c:dLbl>
              <c:idx val="5"/>
              <c:layout>
                <c:manualLayout>
                  <c:x val="-1.637031807828793E-2"/>
                  <c:y val="-3.5749874734690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504-4443-8629-7A397EB2C881}"/>
                </c:ext>
              </c:extLst>
            </c:dLbl>
            <c:dLbl>
              <c:idx val="6"/>
              <c:layout>
                <c:manualLayout>
                  <c:x val="-1.855302715539307E-2"/>
                  <c:y val="-3.5749874734690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504-4443-8629-7A397EB2C881}"/>
                </c:ext>
              </c:extLst>
            </c:dLbl>
            <c:dLbl>
              <c:idx val="7"/>
              <c:layout>
                <c:manualLayout>
                  <c:x val="-2.8375218002365747E-2"/>
                  <c:y val="-3.5749874734690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504-4443-8629-7A397EB2C881}"/>
                </c:ext>
              </c:extLst>
            </c:dLbl>
            <c:dLbl>
              <c:idx val="8"/>
              <c:layout>
                <c:manualLayout>
                  <c:x val="-2.9466572540918275E-2"/>
                  <c:y val="-3.3515507563772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504-4443-8629-7A397EB2C881}"/>
                </c:ext>
              </c:extLst>
            </c:dLbl>
            <c:dLbl>
              <c:idx val="9"/>
              <c:layout>
                <c:manualLayout>
                  <c:x val="-1.9644381693945678E-2"/>
                  <c:y val="-2.9046773221936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969-40D7-8A5E-11B26CDD1438}"/>
                </c:ext>
              </c:extLst>
            </c:dLbl>
            <c:dLbl>
              <c:idx val="10"/>
              <c:layout>
                <c:manualLayout>
                  <c:x val="0"/>
                  <c:y val="3.128114039285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3FF-48B7-8996-1B77A01349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02D69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93</c:v>
                </c:pt>
                <c:pt idx="1">
                  <c:v>120</c:v>
                </c:pt>
                <c:pt idx="2">
                  <c:v>144</c:v>
                </c:pt>
                <c:pt idx="3">
                  <c:v>175</c:v>
                </c:pt>
                <c:pt idx="4">
                  <c:v>183</c:v>
                </c:pt>
                <c:pt idx="5">
                  <c:v>229</c:v>
                </c:pt>
                <c:pt idx="6">
                  <c:v>247</c:v>
                </c:pt>
                <c:pt idx="7">
                  <c:v>333</c:v>
                </c:pt>
                <c:pt idx="8">
                  <c:v>480</c:v>
                </c:pt>
                <c:pt idx="9">
                  <c:v>489</c:v>
                </c:pt>
                <c:pt idx="10">
                  <c:v>637</c:v>
                </c:pt>
                <c:pt idx="11">
                  <c:v>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E6-481B-AF58-3F712828FB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Маг, Асп</c:v>
                </c:pt>
              </c:strCache>
            </c:strRef>
          </c:tx>
          <c:spPr>
            <a:ln w="28575" cap="rnd">
              <a:solidFill>
                <a:srgbClr val="CCA7EB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CCA7EB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FF-48B7-8996-1B77A01349FA}"/>
              </c:ext>
            </c:extLst>
          </c:dPt>
          <c:dPt>
            <c:idx val="11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CCA7EB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23FF-48B7-8996-1B77A01349FA}"/>
              </c:ext>
            </c:extLst>
          </c:dPt>
          <c:dLbls>
            <c:dLbl>
              <c:idx val="0"/>
              <c:layout>
                <c:manualLayout>
                  <c:x val="-3.055792707947081E-2"/>
                  <c:y val="1.117183585459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504-4443-8629-7A397EB2C881}"/>
                </c:ext>
              </c:extLst>
            </c:dLbl>
            <c:dLbl>
              <c:idx val="1"/>
              <c:layout>
                <c:manualLayout>
                  <c:x val="-8.7308363084202291E-3"/>
                  <c:y val="1.7874937367345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504-4443-8629-7A397EB2C881}"/>
                </c:ext>
              </c:extLst>
            </c:dLbl>
            <c:dLbl>
              <c:idx val="2"/>
              <c:layout>
                <c:manualLayout>
                  <c:x val="-1.637031807828793E-2"/>
                  <c:y val="2.6812406051018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504-4443-8629-7A397EB2C881}"/>
                </c:ext>
              </c:extLst>
            </c:dLbl>
            <c:dLbl>
              <c:idx val="3"/>
              <c:layout>
                <c:manualLayout>
                  <c:x val="-1.637031807828793E-2"/>
                  <c:y val="2.2343671709181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504-4443-8629-7A397EB2C881}"/>
                </c:ext>
              </c:extLst>
            </c:dLbl>
            <c:dLbl>
              <c:idx val="4"/>
              <c:layout>
                <c:manualLayout>
                  <c:x val="-1.637031807828801E-2"/>
                  <c:y val="2.9046773221936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504-4443-8629-7A397EB2C881}"/>
                </c:ext>
              </c:extLst>
            </c:dLbl>
            <c:dLbl>
              <c:idx val="5"/>
              <c:layout>
                <c:manualLayout>
                  <c:x val="-1.637031807828793E-2"/>
                  <c:y val="2.9046773221936186E-2"/>
                </c:manualLayout>
              </c:layout>
              <c:tx>
                <c:rich>
                  <a:bodyPr/>
                  <a:lstStyle/>
                  <a:p>
                    <a:fld id="{31694275-17B2-43CE-8209-718BBE561D48}" type="VALUE">
                      <a:rPr 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AE6-481B-AF58-3F712828FB3C}"/>
                </c:ext>
              </c:extLst>
            </c:dLbl>
            <c:dLbl>
              <c:idx val="6"/>
              <c:layout>
                <c:manualLayout>
                  <c:x val="-1.5278963539735402E-2"/>
                  <c:y val="3.3515507563772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6504-4443-8629-7A397EB2C881}"/>
                </c:ext>
              </c:extLst>
            </c:dLbl>
            <c:dLbl>
              <c:idx val="7"/>
              <c:layout>
                <c:manualLayout>
                  <c:x val="-8.7308363084203106E-3"/>
                  <c:y val="3.5749874734690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504-4443-8629-7A397EB2C881}"/>
                </c:ext>
              </c:extLst>
            </c:dLbl>
            <c:dLbl>
              <c:idx val="8"/>
              <c:layout>
                <c:manualLayout>
                  <c:x val="-1.3096254462630425E-2"/>
                  <c:y val="3.128114039285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6504-4443-8629-7A397EB2C881}"/>
                </c:ext>
              </c:extLst>
            </c:dLbl>
            <c:dLbl>
              <c:idx val="9"/>
              <c:layout>
                <c:manualLayout>
                  <c:x val="-9.8221908469729186E-3"/>
                  <c:y val="3.1281140392854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969-40D7-8A5E-11B26CDD1438}"/>
                </c:ext>
              </c:extLst>
            </c:dLbl>
            <c:dLbl>
              <c:idx val="10"/>
              <c:layout>
                <c:manualLayout>
                  <c:x val="-2.9466572540918275E-2"/>
                  <c:y val="-2.2343671709181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3FF-48B7-8996-1B77A01349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51</c:v>
                </c:pt>
                <c:pt idx="1">
                  <c:v>39</c:v>
                </c:pt>
                <c:pt idx="2">
                  <c:v>87</c:v>
                </c:pt>
                <c:pt idx="3">
                  <c:v>115</c:v>
                </c:pt>
                <c:pt idx="4">
                  <c:v>125</c:v>
                </c:pt>
                <c:pt idx="5">
                  <c:v>177</c:v>
                </c:pt>
                <c:pt idx="6">
                  <c:v>166</c:v>
                </c:pt>
                <c:pt idx="7">
                  <c:v>284</c:v>
                </c:pt>
                <c:pt idx="8">
                  <c:v>318</c:v>
                </c:pt>
                <c:pt idx="9">
                  <c:v>314</c:v>
                </c:pt>
                <c:pt idx="10">
                  <c:v>677</c:v>
                </c:pt>
                <c:pt idx="11">
                  <c:v>1024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E6-481B-AF58-3F712828FB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5857536"/>
        <c:axId val="17635216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delete val="1"/>
                </c:dLbls>
                <c:cat>
                  <c:numRef>
                    <c:extLst>
                      <c:ext uri="{02D57815-91ED-43cb-92C2-25804820EDAC}">
                        <c15:formulaRef>
                          <c15:sqref>Лист1!$A$2:$A$13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  <c:pt idx="11">
                        <c:v>2026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3AE6-481B-AF58-3F712828FB3C}"/>
                  </c:ext>
                </c:extLst>
              </c15:ser>
            </c15:filteredLineSeries>
          </c:ext>
        </c:extLst>
      </c:lineChart>
      <c:catAx>
        <c:axId val="8585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02D69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ru-RU"/>
          </a:p>
        </c:txPr>
        <c:crossAx val="17635216"/>
        <c:crosses val="autoZero"/>
        <c:auto val="1"/>
        <c:lblAlgn val="ctr"/>
        <c:lblOffset val="100"/>
        <c:noMultiLvlLbl val="0"/>
      </c:catAx>
      <c:valAx>
        <c:axId val="176352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5857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5493109642890749E-2"/>
          <c:y val="6.2271813053489694E-2"/>
          <c:w val="0.15296425212352244"/>
          <c:h val="4.5193154884221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102D69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Зачислено</c:v>
                </c:pt>
              </c:strCache>
            </c:strRef>
          </c:tx>
          <c:spPr>
            <a:solidFill>
              <a:srgbClr val="DFC7F2"/>
            </a:solidFill>
            <a:ln>
              <a:noFill/>
            </a:ln>
            <a:effectLst/>
          </c:spPr>
          <c:invertIfNegative val="0"/>
          <c:cat>
            <c:numRef>
              <c:f>Лист1!$A$2:$A$10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182</c:v>
                </c:pt>
                <c:pt idx="1">
                  <c:v>407</c:v>
                </c:pt>
                <c:pt idx="2">
                  <c:v>504</c:v>
                </c:pt>
                <c:pt idx="3">
                  <c:v>653</c:v>
                </c:pt>
                <c:pt idx="4">
                  <c:v>1008</c:v>
                </c:pt>
                <c:pt idx="5">
                  <c:v>916</c:v>
                </c:pt>
                <c:pt idx="6">
                  <c:v>1043</c:v>
                </c:pt>
                <c:pt idx="7">
                  <c:v>1052</c:v>
                </c:pt>
                <c:pt idx="8">
                  <c:v>1823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1B-4B4A-9377-C2B185BDE37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Выпущено</c:v>
                </c:pt>
              </c:strCache>
            </c:strRef>
          </c:tx>
          <c:spPr>
            <a:solidFill>
              <a:srgbClr val="DBFF00"/>
            </a:solidFill>
            <a:ln>
              <a:noFill/>
            </a:ln>
            <a:effectLst/>
          </c:spPr>
          <c:invertIfNegative val="0"/>
          <c:cat>
            <c:numRef>
              <c:f>Лист1!$A$2:$A$10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130</c:v>
                </c:pt>
                <c:pt idx="1">
                  <c:v>320</c:v>
                </c:pt>
                <c:pt idx="2">
                  <c:v>329</c:v>
                </c:pt>
                <c:pt idx="3">
                  <c:v>583</c:v>
                </c:pt>
                <c:pt idx="4">
                  <c:v>601</c:v>
                </c:pt>
                <c:pt idx="5">
                  <c:v>753</c:v>
                </c:pt>
                <c:pt idx="6">
                  <c:v>925</c:v>
                </c:pt>
                <c:pt idx="7">
                  <c:v>926</c:v>
                </c:pt>
                <c:pt idx="8">
                  <c:v>1552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1B-4B4A-9377-C2B185BDE378}"/>
            </c:ext>
          </c:extLst>
        </c:ser>
        <c:ser>
          <c:idx val="2"/>
          <c:order val="2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1B-4B4A-9377-C2B185BDE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3570047"/>
        <c:axId val="913567967"/>
      </c:barChart>
      <c:catAx>
        <c:axId val="913570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+mn-cs"/>
              </a:defRPr>
            </a:pPr>
            <a:endParaRPr lang="ru-RU"/>
          </a:p>
        </c:txPr>
        <c:crossAx val="913567967"/>
        <c:crosses val="autoZero"/>
        <c:auto val="1"/>
        <c:lblAlgn val="ctr"/>
        <c:lblOffset val="100"/>
        <c:noMultiLvlLbl val="0"/>
      </c:catAx>
      <c:valAx>
        <c:axId val="913567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+mn-cs"/>
              </a:defRPr>
            </a:pPr>
            <a:endParaRPr lang="ru-RU"/>
          </a:p>
        </c:txPr>
        <c:crossAx val="913570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102D69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200"/>
  </cs:categoryAxis>
  <cs:chartArea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dataLabel>
  <cs:dataLabelCallout>
    <cs:lnRef idx="0"/>
    <cs:fillRef idx="0"/>
    <cs:effectRef idx="0"/>
    <cs:fontRef idx="minor">
      <a:schemeClr val="bg1"/>
    </cs:fontRef>
    <cs:spPr bwMode="auto">
      <a:prstGeom prst="rect">
        <a:avLst/>
      </a:prstGeom>
      <a:solidFill>
        <a:schemeClr val="tx1">
          <a:lumMod val="35000"/>
          <a:lumOff val="65000"/>
        </a:schemeClr>
      </a:solidFill>
    </cs:spPr>
    <cs:defRPr sz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 bwMode="auto">
      <a:prstGeom prst="rect">
        <a:avLst/>
      </a:prstGeom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 bwMode="auto">
      <a:prstGeom prst="rect">
        <a:avLst/>
      </a:prstGeom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 bwMode="auto">
      <a:prstGeom prst="rect">
        <a:avLst/>
      </a:prstGeom>
      <a:ln w="19050" cap="rnd">
        <a:solidFill>
          <a:schemeClr val="phClr"/>
        </a:solidFill>
        <a:round/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 bwMode="auto">
      <a:prstGeom prst="rect">
        <a:avLst/>
      </a:prstGeom>
      <a:ln w="9525">
        <a:solidFill>
          <a:schemeClr val="tx1">
            <a:lumMod val="15000"/>
            <a:lumOff val="85000"/>
          </a:schemeClr>
        </a:solidFill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 bwMode="auto">
      <a:prstGeom prst="rect">
        <a:avLst/>
      </a:prstGeom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 bwMode="auto">
      <a:prstGeom prst="rect">
        <a:avLst/>
      </a:prstGeom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 bwMode="auto">
      <a:prstGeom prst="rect">
        <a:avLst/>
      </a:prstGeom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200"/>
  </cs:seriesAxis>
  <cs:seriesLine>
    <cs:lnRef idx="0"/>
    <cs:fillRef idx="0"/>
    <cs:effectRef idx="0"/>
    <cs:fontRef idx="minor">
      <a:schemeClr val="dk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cap="none" spc="50"/>
  </cs:title>
  <cs:trendline>
    <cs:lnRef idx="0">
      <cs:styleClr val="auto"/>
    </cs:lnRef>
    <cs:fillRef idx="0"/>
    <cs:effectRef idx="0"/>
    <cs:fontRef idx="minor">
      <a:schemeClr val="dk1"/>
    </cs:fontRef>
    <cs:spPr bwMode="auto">
      <a:prstGeom prst="rect">
        <a:avLst/>
      </a:prstGeom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64AB8-D347-4BF2-9171-60B9CEC695D9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00EAA-6A37-4F5D-A068-00CCE1853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1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7571A-AB71-4222-A019-11701652A41A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44E4D-607E-4E9C-B9FF-618FACF71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340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44E4D-607E-4E9C-B9FF-618FACF71A5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510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8776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2652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44E4D-607E-4E9C-B9FF-618FACF71A5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459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44E4D-607E-4E9C-B9FF-618FACF71A5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632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44E4D-607E-4E9C-B9FF-618FACF71A5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993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44E4D-607E-4E9C-B9FF-618FACF71A5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220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44E4D-607E-4E9C-B9FF-618FACF71A5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263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1351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44E4D-607E-4E9C-B9FF-618FACF71A5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7875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814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ПЕРЕПРОВЕРИТЬ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51B726-9C5A-42B8-946A-F82671F2F2C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15058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19996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44E4D-607E-4E9C-B9FF-618FACF71A5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3542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751B726-9C5A-42B8-946A-F82671F2F2C4}" type="slidenum">
              <a:rPr lang="ru-RU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035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44E4D-607E-4E9C-B9FF-618FACF71A5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25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701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8b48ddf1c3_0_6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8b48ddf1c3_0_65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2774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9b9c3e4d7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9b9c3e4d7e_0_2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4450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900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623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7472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a03b75a069_0_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a03b75a069_0_80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1721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sv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AF753-A07E-BA0F-7FF3-8960AF064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CA1E2-306B-A936-6425-4F458E084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5B52A-A57A-4DC5-CFF3-940A2CA5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BE5A9-4C1D-4CEF-BBB0-0CC1B6F358FC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1BB6D-58B0-B6CD-F485-394D87852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F1269-3E2E-046F-4218-C8631837D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677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8486F-B9F5-5C4C-77F7-C2EF90049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2D8BC1-6E9B-4FA1-AC7A-AF18CB932B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A85D5-EE6A-7DA3-92F3-8A40823F1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32EC-D07E-4CAA-9333-735AAF706A56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265CB-2000-AE20-DDC1-5BB6B9A6E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97CAF-78AD-7C99-F38D-7927068F5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3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8188C8-4D30-000A-85CE-FF4151AF4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6CF55-509C-0482-2FF8-651DA065A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FD18C-52FB-685A-66FF-F23EEC914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3E02C-D1BD-40E9-BF01-851C11B8A0D7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5E786-4F9A-20CC-9FB9-9A2577BD0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AE3A0-7257-BF33-17E7-3E0B8F45E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700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59532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152C6AB-A29A-4506-9E47-EAD061EDBF0C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47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5D58F56-E0A0-4713-A28F-238685191A2D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015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CF0CC7-E023-4048-92BB-14634D2FDE52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497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85DA8C-A7CC-4B4C-A8D6-F5DDA03871ED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48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923B3E2-4F5F-4FA8-B89F-E84027EA6086}" type="datetime1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11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DC7E2FE-2DDE-498F-9688-CE59CD96AD36}" type="datetime1">
              <a:rPr lang="ru-RU" smtClean="0"/>
              <a:t>15.12.2025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52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0A0722F-5FCC-4427-8ED3-5CB8B663ACA3}" type="datetime1">
              <a:rPr lang="ru-RU" smtClean="0"/>
              <a:t>15.12.2025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23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CA702-3658-AE23-DD72-01EEE4ED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D8202-D24E-FE5E-9D33-B98B76936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B685D-FBBD-00BE-D65C-B0937D552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E066-D930-49DD-B26C-DC3AB19F1FF0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0A902-511E-C659-4CF0-A9C71C53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B4164-65A6-2CAE-F54D-717A3289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608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63E195-5688-408B-9171-DC39704F84E3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099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D3AB42E-A3BA-4DD6-84F2-9BA1614EC520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996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86B4B9F-FF73-4A1E-9D03-FB447D99FE8C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32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9258EA-E5EC-45C4-9DFA-2B040D78347C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75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userDrawn="1">
  <p:cSld name="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220891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аблица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аблица 18">
            <a:extLst>
              <a:ext uri="{FF2B5EF4-FFF2-40B4-BE49-F238E27FC236}">
                <a16:creationId xmlns:a16="http://schemas.microsoft.com/office/drawing/2014/main" id="{821275C1-81FD-44D5-90B5-EDA474043FBB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2208362"/>
            <a:ext cx="7617895" cy="32952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11" name="Текст 35">
            <a:extLst>
              <a:ext uri="{FF2B5EF4-FFF2-40B4-BE49-F238E27FC236}">
                <a16:creationId xmlns:a16="http://schemas.microsoft.com/office/drawing/2014/main" id="{E6A76587-D794-4849-8AF6-78A3CCF6B5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57533" y="2208362"/>
            <a:ext cx="3155042" cy="3295290"/>
          </a:xfrm>
        </p:spPr>
        <p:txBody>
          <a:bodyPr lIns="0" tIns="0"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+mn-lt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</a:t>
            </a:r>
            <a:r>
              <a:rPr lang="en-US" dirty="0"/>
              <a:t>14 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75538E3B-CA90-446A-B14F-069A04B31D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8" y="1239838"/>
            <a:ext cx="7688262" cy="733425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Название таблицы. Обратите внимание, что название графика набирается меньшим кеглем, чем заголовок (18 </a:t>
            </a:r>
            <a:r>
              <a:rPr lang="ru-RU" dirty="0" err="1"/>
              <a:t>pt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104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768CC78-6A41-4E46-8CF9-D7D7236484A4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13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8F110D-EB47-44A1-A5AB-9DA5DAFC4653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98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EBA29A2-6864-434E-A24F-C0A800EE7B9E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24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ED911FB-E8FB-4B97-A1AB-5B39351944FF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21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E8A6A-C633-6823-8E8E-4AB7C295E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3F84A-F516-97A8-B781-2A43884FD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701B0-C68A-6324-D947-F7C5629E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62AF-05C1-4A74-8E5C-C6281E2EC68C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E712C-82F3-D6F2-6F79-5B5C8E1C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5AD55-A91F-2912-1D0C-02C8C315D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3425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C8746C0-6232-4388-9189-851DAA8C4D0F}" type="datetime1">
              <a:rPr lang="ru-RU" smtClean="0"/>
              <a:t>15.12.2025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934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8E2ACE4-28BE-48C5-A3F9-EC49DEA5CCC9}" type="datetime1">
              <a:rPr lang="ru-RU" smtClean="0"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56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1523787-D537-4594-A201-6EF9668ECA54}" type="datetime1">
              <a:rPr lang="ru-RU" smtClean="0"/>
              <a:t>15.12.2025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744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2E71260-391B-450A-8A35-64DE3FF0E61B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7675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1EFA26C-8434-447E-9447-8B7C5AF4D024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144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99044F4-B30A-4232-B189-A694ED5F9F0E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9019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81D7D4-CBE3-42A8-9B84-A60307D31058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059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userDrawn="1">
  <p:cSld name="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782099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C8CE8-4D43-4A62-8124-F27455C5F0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3110" y="3745230"/>
            <a:ext cx="6177280" cy="853440"/>
          </a:xfrm>
        </p:spPr>
        <p:txBody>
          <a:bodyPr anchor="b">
            <a:normAutofit/>
          </a:bodyPr>
          <a:lstStyle>
            <a:lvl1pPr algn="l">
              <a:defRPr sz="2400">
                <a:latin typeface="+mn-lt"/>
              </a:defRPr>
            </a:lvl1pPr>
          </a:lstStyle>
          <a:p>
            <a:r>
              <a:rPr lang="ru-RU" dirty="0">
                <a:effectLst/>
              </a:rPr>
              <a:t>Если нужно больше места, то используйте подзаголовок 24 </a:t>
            </a:r>
            <a:r>
              <a:rPr lang="ru-RU" dirty="0" err="1">
                <a:effectLst/>
              </a:rPr>
              <a:t>pt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AE1C6B95-41E5-4EDE-8E2B-5C62D900C462}"/>
              </a:ext>
            </a:extLst>
          </p:cNvPr>
          <p:cNvSpPr/>
          <p:nvPr userDrawn="1"/>
        </p:nvSpPr>
        <p:spPr>
          <a:xfrm>
            <a:off x="9896987" y="431701"/>
            <a:ext cx="213259" cy="322771"/>
          </a:xfrm>
          <a:custGeom>
            <a:avLst/>
            <a:gdLst>
              <a:gd name="connsiteX0" fmla="*/ 0 w 213259"/>
              <a:gd name="connsiteY0" fmla="*/ 0 h 322771"/>
              <a:gd name="connsiteX1" fmla="*/ 213260 w 213259"/>
              <a:gd name="connsiteY1" fmla="*/ 0 h 322771"/>
              <a:gd name="connsiteX2" fmla="*/ 213260 w 213259"/>
              <a:gd name="connsiteY2" fmla="*/ 322771 h 322771"/>
              <a:gd name="connsiteX3" fmla="*/ 0 w 213259"/>
              <a:gd name="connsiteY3" fmla="*/ 322771 h 32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259" h="322771">
                <a:moveTo>
                  <a:pt x="0" y="0"/>
                </a:moveTo>
                <a:lnTo>
                  <a:pt x="213260" y="0"/>
                </a:lnTo>
                <a:lnTo>
                  <a:pt x="213260" y="322771"/>
                </a:lnTo>
                <a:lnTo>
                  <a:pt x="0" y="322771"/>
                </a:lnTo>
                <a:close/>
              </a:path>
            </a:pathLst>
          </a:custGeom>
          <a:solidFill>
            <a:srgbClr val="FFFFFF"/>
          </a:solidFill>
          <a:ln w="5743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B072D3B9-BFB6-4CAA-AE31-D62AE3BB7E5D}"/>
              </a:ext>
            </a:extLst>
          </p:cNvPr>
          <p:cNvSpPr/>
          <p:nvPr/>
        </p:nvSpPr>
        <p:spPr>
          <a:xfrm>
            <a:off x="9788205" y="383546"/>
            <a:ext cx="1924370" cy="419079"/>
          </a:xfrm>
          <a:custGeom>
            <a:avLst/>
            <a:gdLst>
              <a:gd name="connsiteX0" fmla="*/ 419780 w 1924370"/>
              <a:gd name="connsiteY0" fmla="*/ 251772 h 419079"/>
              <a:gd name="connsiteX1" fmla="*/ 212044 w 1924370"/>
              <a:gd name="connsiteY1" fmla="*/ 419079 h 419079"/>
              <a:gd name="connsiteX2" fmla="*/ 4308 w 1924370"/>
              <a:gd name="connsiteY2" fmla="*/ 251765 h 419079"/>
              <a:gd name="connsiteX3" fmla="*/ 0 w 1924370"/>
              <a:gd name="connsiteY3" fmla="*/ 209540 h 419079"/>
              <a:gd name="connsiteX4" fmla="*/ 212044 w 1924370"/>
              <a:gd name="connsiteY4" fmla="*/ 0 h 419079"/>
              <a:gd name="connsiteX5" fmla="*/ 424087 w 1924370"/>
              <a:gd name="connsiteY5" fmla="*/ 209540 h 419079"/>
              <a:gd name="connsiteX6" fmla="*/ 419780 w 1924370"/>
              <a:gd name="connsiteY6" fmla="*/ 251772 h 419079"/>
              <a:gd name="connsiteX7" fmla="*/ 248323 w 1924370"/>
              <a:gd name="connsiteY7" fmla="*/ 190665 h 419079"/>
              <a:gd name="connsiteX8" fmla="*/ 275975 w 1924370"/>
              <a:gd name="connsiteY8" fmla="*/ 169992 h 419079"/>
              <a:gd name="connsiteX9" fmla="*/ 290787 w 1924370"/>
              <a:gd name="connsiteY9" fmla="*/ 129607 h 419079"/>
              <a:gd name="connsiteX10" fmla="*/ 267822 w 1924370"/>
              <a:gd name="connsiteY10" fmla="*/ 80770 h 419079"/>
              <a:gd name="connsiteX11" fmla="*/ 213315 w 1924370"/>
              <a:gd name="connsiteY11" fmla="*/ 65370 h 419079"/>
              <a:gd name="connsiteX12" fmla="*/ 198728 w 1924370"/>
              <a:gd name="connsiteY12" fmla="*/ 65370 h 419079"/>
              <a:gd name="connsiteX13" fmla="*/ 197282 w 1924370"/>
              <a:gd name="connsiteY13" fmla="*/ 65345 h 419079"/>
              <a:gd name="connsiteX14" fmla="*/ 137115 w 1924370"/>
              <a:gd name="connsiteY14" fmla="*/ 65345 h 419079"/>
              <a:gd name="connsiteX15" fmla="*/ 137115 w 1924370"/>
              <a:gd name="connsiteY15" fmla="*/ 345948 h 419079"/>
              <a:gd name="connsiteX16" fmla="*/ 308790 w 1924370"/>
              <a:gd name="connsiteY16" fmla="*/ 345948 h 419079"/>
              <a:gd name="connsiteX17" fmla="*/ 308790 w 1924370"/>
              <a:gd name="connsiteY17" fmla="*/ 292084 h 419079"/>
              <a:gd name="connsiteX18" fmla="*/ 248323 w 1924370"/>
              <a:gd name="connsiteY18" fmla="*/ 190665 h 419079"/>
              <a:gd name="connsiteX19" fmla="*/ 219576 w 1924370"/>
              <a:gd name="connsiteY19" fmla="*/ 198596 h 419079"/>
              <a:gd name="connsiteX20" fmla="*/ 269892 w 1924370"/>
              <a:gd name="connsiteY20" fmla="*/ 286836 h 419079"/>
              <a:gd name="connsiteX21" fmla="*/ 269892 w 1924370"/>
              <a:gd name="connsiteY21" fmla="*/ 330449 h 419079"/>
              <a:gd name="connsiteX22" fmla="*/ 238948 w 1924370"/>
              <a:gd name="connsiteY22" fmla="*/ 330449 h 419079"/>
              <a:gd name="connsiteX23" fmla="*/ 238948 w 1924370"/>
              <a:gd name="connsiteY23" fmla="*/ 236792 h 419079"/>
              <a:gd name="connsiteX24" fmla="*/ 203217 w 1924370"/>
              <a:gd name="connsiteY24" fmla="*/ 236792 h 419079"/>
              <a:gd name="connsiteX25" fmla="*/ 203217 w 1924370"/>
              <a:gd name="connsiteY25" fmla="*/ 330547 h 419079"/>
              <a:gd name="connsiteX26" fmla="*/ 175839 w 1924370"/>
              <a:gd name="connsiteY26" fmla="*/ 330547 h 419079"/>
              <a:gd name="connsiteX27" fmla="*/ 175839 w 1924370"/>
              <a:gd name="connsiteY27" fmla="*/ 79317 h 419079"/>
              <a:gd name="connsiteX28" fmla="*/ 203965 w 1924370"/>
              <a:gd name="connsiteY28" fmla="*/ 79342 h 419079"/>
              <a:gd name="connsiteX29" fmla="*/ 241740 w 1924370"/>
              <a:gd name="connsiteY29" fmla="*/ 95505 h 419079"/>
              <a:gd name="connsiteX30" fmla="*/ 252488 w 1924370"/>
              <a:gd name="connsiteY30" fmla="*/ 121205 h 419079"/>
              <a:gd name="connsiteX31" fmla="*/ 203217 w 1924370"/>
              <a:gd name="connsiteY31" fmla="*/ 121205 h 419079"/>
              <a:gd name="connsiteX32" fmla="*/ 203217 w 1924370"/>
              <a:gd name="connsiteY32" fmla="*/ 135028 h 419079"/>
              <a:gd name="connsiteX33" fmla="*/ 252886 w 1924370"/>
              <a:gd name="connsiteY33" fmla="*/ 135028 h 419079"/>
              <a:gd name="connsiteX34" fmla="*/ 241791 w 1924370"/>
              <a:gd name="connsiteY34" fmla="*/ 164572 h 419079"/>
              <a:gd name="connsiteX35" fmla="*/ 203167 w 1924370"/>
              <a:gd name="connsiteY35" fmla="*/ 183126 h 419079"/>
              <a:gd name="connsiteX36" fmla="*/ 202842 w 1924370"/>
              <a:gd name="connsiteY36" fmla="*/ 183126 h 419079"/>
              <a:gd name="connsiteX37" fmla="*/ 202842 w 1924370"/>
              <a:gd name="connsiteY37" fmla="*/ 197121 h 419079"/>
              <a:gd name="connsiteX38" fmla="*/ 219576 w 1924370"/>
              <a:gd name="connsiteY38" fmla="*/ 198596 h 419079"/>
              <a:gd name="connsiteX39" fmla="*/ 887243 w 1924370"/>
              <a:gd name="connsiteY39" fmla="*/ 87242 h 419079"/>
              <a:gd name="connsiteX40" fmla="*/ 870977 w 1924370"/>
              <a:gd name="connsiteY40" fmla="*/ 98682 h 419079"/>
              <a:gd name="connsiteX41" fmla="*/ 838274 w 1924370"/>
              <a:gd name="connsiteY41" fmla="*/ 81685 h 419079"/>
              <a:gd name="connsiteX42" fmla="*/ 798999 w 1924370"/>
              <a:gd name="connsiteY42" fmla="*/ 121561 h 419079"/>
              <a:gd name="connsiteX43" fmla="*/ 838274 w 1924370"/>
              <a:gd name="connsiteY43" fmla="*/ 161438 h 419079"/>
              <a:gd name="connsiteX44" fmla="*/ 870977 w 1924370"/>
              <a:gd name="connsiteY44" fmla="*/ 144441 h 419079"/>
              <a:gd name="connsiteX45" fmla="*/ 887243 w 1924370"/>
              <a:gd name="connsiteY45" fmla="*/ 155881 h 419079"/>
              <a:gd name="connsiteX46" fmla="*/ 838274 w 1924370"/>
              <a:gd name="connsiteY46" fmla="*/ 181212 h 419079"/>
              <a:gd name="connsiteX47" fmla="*/ 778290 w 1924370"/>
              <a:gd name="connsiteY47" fmla="*/ 121561 h 419079"/>
              <a:gd name="connsiteX48" fmla="*/ 838274 w 1924370"/>
              <a:gd name="connsiteY48" fmla="*/ 61911 h 419079"/>
              <a:gd name="connsiteX49" fmla="*/ 887243 w 1924370"/>
              <a:gd name="connsiteY49" fmla="*/ 87242 h 419079"/>
              <a:gd name="connsiteX50" fmla="*/ 597671 w 1924370"/>
              <a:gd name="connsiteY50" fmla="*/ 64362 h 419079"/>
              <a:gd name="connsiteX51" fmla="*/ 559055 w 1924370"/>
              <a:gd name="connsiteY51" fmla="*/ 64362 h 419079"/>
              <a:gd name="connsiteX52" fmla="*/ 559055 w 1924370"/>
              <a:gd name="connsiteY52" fmla="*/ 178761 h 419079"/>
              <a:gd name="connsiteX53" fmla="*/ 600795 w 1924370"/>
              <a:gd name="connsiteY53" fmla="*/ 178761 h 419079"/>
              <a:gd name="connsiteX54" fmla="*/ 634812 w 1924370"/>
              <a:gd name="connsiteY54" fmla="*/ 148036 h 419079"/>
              <a:gd name="connsiteX55" fmla="*/ 610985 w 1924370"/>
              <a:gd name="connsiteY55" fmla="*/ 118783 h 419079"/>
              <a:gd name="connsiteX56" fmla="*/ 628403 w 1924370"/>
              <a:gd name="connsiteY56" fmla="*/ 92471 h 419079"/>
              <a:gd name="connsiteX57" fmla="*/ 597671 w 1924370"/>
              <a:gd name="connsiteY57" fmla="*/ 64362 h 419079"/>
              <a:gd name="connsiteX58" fmla="*/ 579434 w 1924370"/>
              <a:gd name="connsiteY58" fmla="*/ 111756 h 419079"/>
              <a:gd name="connsiteX59" fmla="*/ 579434 w 1924370"/>
              <a:gd name="connsiteY59" fmla="*/ 81522 h 419079"/>
              <a:gd name="connsiteX60" fmla="*/ 591429 w 1924370"/>
              <a:gd name="connsiteY60" fmla="*/ 81522 h 419079"/>
              <a:gd name="connsiteX61" fmla="*/ 608847 w 1924370"/>
              <a:gd name="connsiteY61" fmla="*/ 96557 h 419079"/>
              <a:gd name="connsiteX62" fmla="*/ 593567 w 1924370"/>
              <a:gd name="connsiteY62" fmla="*/ 111756 h 419079"/>
              <a:gd name="connsiteX63" fmla="*/ 579434 w 1924370"/>
              <a:gd name="connsiteY63" fmla="*/ 111756 h 419079"/>
              <a:gd name="connsiteX64" fmla="*/ 579434 w 1924370"/>
              <a:gd name="connsiteY64" fmla="*/ 161601 h 419079"/>
              <a:gd name="connsiteX65" fmla="*/ 579434 w 1924370"/>
              <a:gd name="connsiteY65" fmla="*/ 128098 h 419079"/>
              <a:gd name="connsiteX66" fmla="*/ 594224 w 1924370"/>
              <a:gd name="connsiteY66" fmla="*/ 128098 h 419079"/>
              <a:gd name="connsiteX67" fmla="*/ 614438 w 1924370"/>
              <a:gd name="connsiteY67" fmla="*/ 144932 h 419079"/>
              <a:gd name="connsiteX68" fmla="*/ 594224 w 1924370"/>
              <a:gd name="connsiteY68" fmla="*/ 161601 h 419079"/>
              <a:gd name="connsiteX69" fmla="*/ 579434 w 1924370"/>
              <a:gd name="connsiteY69" fmla="*/ 161601 h 419079"/>
              <a:gd name="connsiteX70" fmla="*/ 689926 w 1924370"/>
              <a:gd name="connsiteY70" fmla="*/ 178761 h 419079"/>
              <a:gd name="connsiteX71" fmla="*/ 726900 w 1924370"/>
              <a:gd name="connsiteY71" fmla="*/ 142970 h 419079"/>
              <a:gd name="connsiteX72" fmla="*/ 689926 w 1924370"/>
              <a:gd name="connsiteY72" fmla="*/ 107180 h 419079"/>
              <a:gd name="connsiteX73" fmla="*/ 671026 w 1924370"/>
              <a:gd name="connsiteY73" fmla="*/ 107343 h 419079"/>
              <a:gd name="connsiteX74" fmla="*/ 671026 w 1924370"/>
              <a:gd name="connsiteY74" fmla="*/ 64362 h 419079"/>
              <a:gd name="connsiteX75" fmla="*/ 650651 w 1924370"/>
              <a:gd name="connsiteY75" fmla="*/ 64362 h 419079"/>
              <a:gd name="connsiteX76" fmla="*/ 650651 w 1924370"/>
              <a:gd name="connsiteY76" fmla="*/ 178761 h 419079"/>
              <a:gd name="connsiteX77" fmla="*/ 689926 w 1924370"/>
              <a:gd name="connsiteY77" fmla="*/ 178761 h 419079"/>
              <a:gd name="connsiteX78" fmla="*/ 739390 w 1924370"/>
              <a:gd name="connsiteY78" fmla="*/ 64362 h 419079"/>
              <a:gd name="connsiteX79" fmla="*/ 739390 w 1924370"/>
              <a:gd name="connsiteY79" fmla="*/ 178761 h 419079"/>
              <a:gd name="connsiteX80" fmla="*/ 759771 w 1924370"/>
              <a:gd name="connsiteY80" fmla="*/ 178761 h 419079"/>
              <a:gd name="connsiteX81" fmla="*/ 759771 w 1924370"/>
              <a:gd name="connsiteY81" fmla="*/ 64362 h 419079"/>
              <a:gd name="connsiteX82" fmla="*/ 739390 w 1924370"/>
              <a:gd name="connsiteY82" fmla="*/ 64362 h 419079"/>
              <a:gd name="connsiteX83" fmla="*/ 687465 w 1924370"/>
              <a:gd name="connsiteY83" fmla="*/ 126138 h 419079"/>
              <a:gd name="connsiteX84" fmla="*/ 706525 w 1924370"/>
              <a:gd name="connsiteY84" fmla="*/ 143134 h 419079"/>
              <a:gd name="connsiteX85" fmla="*/ 687465 w 1924370"/>
              <a:gd name="connsiteY85" fmla="*/ 159967 h 419079"/>
              <a:gd name="connsiteX86" fmla="*/ 671026 w 1924370"/>
              <a:gd name="connsiteY86" fmla="*/ 159967 h 419079"/>
              <a:gd name="connsiteX87" fmla="*/ 671026 w 1924370"/>
              <a:gd name="connsiteY87" fmla="*/ 126138 h 419079"/>
              <a:gd name="connsiteX88" fmla="*/ 687465 w 1924370"/>
              <a:gd name="connsiteY88" fmla="*/ 126138 h 419079"/>
              <a:gd name="connsiteX89" fmla="*/ 903491 w 1924370"/>
              <a:gd name="connsiteY89" fmla="*/ 178761 h 419079"/>
              <a:gd name="connsiteX90" fmla="*/ 1048767 w 1924370"/>
              <a:gd name="connsiteY90" fmla="*/ 178761 h 419079"/>
              <a:gd name="connsiteX91" fmla="*/ 1048767 w 1924370"/>
              <a:gd name="connsiteY91" fmla="*/ 64362 h 419079"/>
              <a:gd name="connsiteX92" fmla="*/ 1028386 w 1924370"/>
              <a:gd name="connsiteY92" fmla="*/ 64362 h 419079"/>
              <a:gd name="connsiteX93" fmla="*/ 1028386 w 1924370"/>
              <a:gd name="connsiteY93" fmla="*/ 159967 h 419079"/>
              <a:gd name="connsiteX94" fmla="*/ 986316 w 1924370"/>
              <a:gd name="connsiteY94" fmla="*/ 159967 h 419079"/>
              <a:gd name="connsiteX95" fmla="*/ 986316 w 1924370"/>
              <a:gd name="connsiteY95" fmla="*/ 64362 h 419079"/>
              <a:gd name="connsiteX96" fmla="*/ 965941 w 1924370"/>
              <a:gd name="connsiteY96" fmla="*/ 64362 h 419079"/>
              <a:gd name="connsiteX97" fmla="*/ 965941 w 1924370"/>
              <a:gd name="connsiteY97" fmla="*/ 159967 h 419079"/>
              <a:gd name="connsiteX98" fmla="*/ 923871 w 1924370"/>
              <a:gd name="connsiteY98" fmla="*/ 159967 h 419079"/>
              <a:gd name="connsiteX99" fmla="*/ 923871 w 1924370"/>
              <a:gd name="connsiteY99" fmla="*/ 64362 h 419079"/>
              <a:gd name="connsiteX100" fmla="*/ 903491 w 1924370"/>
              <a:gd name="connsiteY100" fmla="*/ 64362 h 419079"/>
              <a:gd name="connsiteX101" fmla="*/ 903491 w 1924370"/>
              <a:gd name="connsiteY101" fmla="*/ 178761 h 419079"/>
              <a:gd name="connsiteX102" fmla="*/ 1106347 w 1924370"/>
              <a:gd name="connsiteY102" fmla="*/ 64362 h 419079"/>
              <a:gd name="connsiteX103" fmla="*/ 1122618 w 1924370"/>
              <a:gd name="connsiteY103" fmla="*/ 64362 h 419079"/>
              <a:gd name="connsiteX104" fmla="*/ 1167644 w 1924370"/>
              <a:gd name="connsiteY104" fmla="*/ 178761 h 419079"/>
              <a:gd name="connsiteX105" fmla="*/ 1146284 w 1924370"/>
              <a:gd name="connsiteY105" fmla="*/ 178761 h 419079"/>
              <a:gd name="connsiteX106" fmla="*/ 1134779 w 1924370"/>
              <a:gd name="connsiteY106" fmla="*/ 149181 h 419079"/>
              <a:gd name="connsiteX107" fmla="*/ 1094024 w 1924370"/>
              <a:gd name="connsiteY107" fmla="*/ 149181 h 419079"/>
              <a:gd name="connsiteX108" fmla="*/ 1082519 w 1924370"/>
              <a:gd name="connsiteY108" fmla="*/ 178761 h 419079"/>
              <a:gd name="connsiteX109" fmla="*/ 1061159 w 1924370"/>
              <a:gd name="connsiteY109" fmla="*/ 178761 h 419079"/>
              <a:gd name="connsiteX110" fmla="*/ 1106347 w 1924370"/>
              <a:gd name="connsiteY110" fmla="*/ 64362 h 419079"/>
              <a:gd name="connsiteX111" fmla="*/ 1100433 w 1924370"/>
              <a:gd name="connsiteY111" fmla="*/ 131531 h 419079"/>
              <a:gd name="connsiteX112" fmla="*/ 1128203 w 1924370"/>
              <a:gd name="connsiteY112" fmla="*/ 131531 h 419079"/>
              <a:gd name="connsiteX113" fmla="*/ 1114399 w 1924370"/>
              <a:gd name="connsiteY113" fmla="*/ 96394 h 419079"/>
              <a:gd name="connsiteX114" fmla="*/ 1100433 w 1924370"/>
              <a:gd name="connsiteY114" fmla="*/ 131531 h 419079"/>
              <a:gd name="connsiteX115" fmla="*/ 1219369 w 1924370"/>
              <a:gd name="connsiteY115" fmla="*/ 64362 h 419079"/>
              <a:gd name="connsiteX116" fmla="*/ 1180913 w 1924370"/>
              <a:gd name="connsiteY116" fmla="*/ 102114 h 419079"/>
              <a:gd name="connsiteX117" fmla="*/ 1207368 w 1924370"/>
              <a:gd name="connsiteY117" fmla="*/ 136270 h 419079"/>
              <a:gd name="connsiteX118" fmla="*/ 1197512 w 1924370"/>
              <a:gd name="connsiteY118" fmla="*/ 146333 h 419079"/>
              <a:gd name="connsiteX119" fmla="*/ 1179431 w 1924370"/>
              <a:gd name="connsiteY119" fmla="*/ 160621 h 419079"/>
              <a:gd name="connsiteX120" fmla="*/ 1174503 w 1924370"/>
              <a:gd name="connsiteY120" fmla="*/ 159803 h 419079"/>
              <a:gd name="connsiteX121" fmla="*/ 1174503 w 1924370"/>
              <a:gd name="connsiteY121" fmla="*/ 178761 h 419079"/>
              <a:gd name="connsiteX122" fmla="*/ 1184527 w 1924370"/>
              <a:gd name="connsiteY122" fmla="*/ 180232 h 419079"/>
              <a:gd name="connsiteX123" fmla="*/ 1217882 w 1924370"/>
              <a:gd name="connsiteY123" fmla="*/ 152435 h 419079"/>
              <a:gd name="connsiteX124" fmla="*/ 1227582 w 1924370"/>
              <a:gd name="connsiteY124" fmla="*/ 139212 h 419079"/>
              <a:gd name="connsiteX125" fmla="*/ 1236948 w 1924370"/>
              <a:gd name="connsiteY125" fmla="*/ 139212 h 419079"/>
              <a:gd name="connsiteX126" fmla="*/ 1236948 w 1924370"/>
              <a:gd name="connsiteY126" fmla="*/ 178761 h 419079"/>
              <a:gd name="connsiteX127" fmla="*/ 1257329 w 1924370"/>
              <a:gd name="connsiteY127" fmla="*/ 178761 h 419079"/>
              <a:gd name="connsiteX128" fmla="*/ 1257329 w 1924370"/>
              <a:gd name="connsiteY128" fmla="*/ 64362 h 419079"/>
              <a:gd name="connsiteX129" fmla="*/ 1219369 w 1924370"/>
              <a:gd name="connsiteY129" fmla="*/ 64362 h 419079"/>
              <a:gd name="connsiteX130" fmla="*/ 1221340 w 1924370"/>
              <a:gd name="connsiteY130" fmla="*/ 120418 h 419079"/>
              <a:gd name="connsiteX131" fmla="*/ 1201288 w 1924370"/>
              <a:gd name="connsiteY131" fmla="*/ 101950 h 419079"/>
              <a:gd name="connsiteX132" fmla="*/ 1221340 w 1924370"/>
              <a:gd name="connsiteY132" fmla="*/ 83156 h 419079"/>
              <a:gd name="connsiteX133" fmla="*/ 1236948 w 1924370"/>
              <a:gd name="connsiteY133" fmla="*/ 83156 h 419079"/>
              <a:gd name="connsiteX134" fmla="*/ 1236948 w 1924370"/>
              <a:gd name="connsiteY134" fmla="*/ 120418 h 419079"/>
              <a:gd name="connsiteX135" fmla="*/ 1221340 w 1924370"/>
              <a:gd name="connsiteY135" fmla="*/ 120418 h 419079"/>
              <a:gd name="connsiteX136" fmla="*/ 1463453 w 1924370"/>
              <a:gd name="connsiteY136" fmla="*/ 178761 h 419079"/>
              <a:gd name="connsiteX137" fmla="*/ 1318183 w 1924370"/>
              <a:gd name="connsiteY137" fmla="*/ 178761 h 419079"/>
              <a:gd name="connsiteX138" fmla="*/ 1318183 w 1924370"/>
              <a:gd name="connsiteY138" fmla="*/ 64362 h 419079"/>
              <a:gd name="connsiteX139" fmla="*/ 1338563 w 1924370"/>
              <a:gd name="connsiteY139" fmla="*/ 64362 h 419079"/>
              <a:gd name="connsiteX140" fmla="*/ 1338563 w 1924370"/>
              <a:gd name="connsiteY140" fmla="*/ 159967 h 419079"/>
              <a:gd name="connsiteX141" fmla="*/ 1380633 w 1924370"/>
              <a:gd name="connsiteY141" fmla="*/ 159967 h 419079"/>
              <a:gd name="connsiteX142" fmla="*/ 1380633 w 1924370"/>
              <a:gd name="connsiteY142" fmla="*/ 64362 h 419079"/>
              <a:gd name="connsiteX143" fmla="*/ 1401008 w 1924370"/>
              <a:gd name="connsiteY143" fmla="*/ 64362 h 419079"/>
              <a:gd name="connsiteX144" fmla="*/ 1401008 w 1924370"/>
              <a:gd name="connsiteY144" fmla="*/ 159967 h 419079"/>
              <a:gd name="connsiteX145" fmla="*/ 1443078 w 1924370"/>
              <a:gd name="connsiteY145" fmla="*/ 159967 h 419079"/>
              <a:gd name="connsiteX146" fmla="*/ 1443078 w 1924370"/>
              <a:gd name="connsiteY146" fmla="*/ 64362 h 419079"/>
              <a:gd name="connsiteX147" fmla="*/ 1463453 w 1924370"/>
              <a:gd name="connsiteY147" fmla="*/ 64362 h 419079"/>
              <a:gd name="connsiteX148" fmla="*/ 1463453 w 1924370"/>
              <a:gd name="connsiteY148" fmla="*/ 178761 h 419079"/>
              <a:gd name="connsiteX149" fmla="*/ 1505263 w 1924370"/>
              <a:gd name="connsiteY149" fmla="*/ 64362 h 419079"/>
              <a:gd name="connsiteX150" fmla="*/ 1484888 w 1924370"/>
              <a:gd name="connsiteY150" fmla="*/ 64362 h 419079"/>
              <a:gd name="connsiteX151" fmla="*/ 1484888 w 1924370"/>
              <a:gd name="connsiteY151" fmla="*/ 178761 h 419079"/>
              <a:gd name="connsiteX152" fmla="*/ 1505263 w 1924370"/>
              <a:gd name="connsiteY152" fmla="*/ 178761 h 419079"/>
              <a:gd name="connsiteX153" fmla="*/ 1505263 w 1924370"/>
              <a:gd name="connsiteY153" fmla="*/ 128916 h 419079"/>
              <a:gd name="connsiteX154" fmla="*/ 1514629 w 1924370"/>
              <a:gd name="connsiteY154" fmla="*/ 128916 h 419079"/>
              <a:gd name="connsiteX155" fmla="*/ 1532024 w 1924370"/>
              <a:gd name="connsiteY155" fmla="*/ 147701 h 419079"/>
              <a:gd name="connsiteX156" fmla="*/ 1570671 w 1924370"/>
              <a:gd name="connsiteY156" fmla="*/ 180232 h 419079"/>
              <a:gd name="connsiteX157" fmla="*/ 1580365 w 1924370"/>
              <a:gd name="connsiteY157" fmla="*/ 178761 h 419079"/>
              <a:gd name="connsiteX158" fmla="*/ 1580365 w 1924370"/>
              <a:gd name="connsiteY158" fmla="*/ 159803 h 419079"/>
              <a:gd name="connsiteX159" fmla="*/ 1579524 w 1924370"/>
              <a:gd name="connsiteY159" fmla="*/ 160016 h 419079"/>
              <a:gd name="connsiteX160" fmla="*/ 1575109 w 1924370"/>
              <a:gd name="connsiteY160" fmla="*/ 160784 h 419079"/>
              <a:gd name="connsiteX161" fmla="*/ 1550192 w 1924370"/>
              <a:gd name="connsiteY161" fmla="*/ 138126 h 419079"/>
              <a:gd name="connsiteX162" fmla="*/ 1532215 w 1924370"/>
              <a:gd name="connsiteY162" fmla="*/ 118947 h 419079"/>
              <a:gd name="connsiteX163" fmla="*/ 1575927 w 1924370"/>
              <a:gd name="connsiteY163" fmla="*/ 64362 h 419079"/>
              <a:gd name="connsiteX164" fmla="*/ 1552100 w 1924370"/>
              <a:gd name="connsiteY164" fmla="*/ 64362 h 419079"/>
              <a:gd name="connsiteX165" fmla="*/ 1515615 w 1924370"/>
              <a:gd name="connsiteY165" fmla="*/ 109958 h 419079"/>
              <a:gd name="connsiteX166" fmla="*/ 1505263 w 1924370"/>
              <a:gd name="connsiteY166" fmla="*/ 109958 h 419079"/>
              <a:gd name="connsiteX167" fmla="*/ 1505263 w 1924370"/>
              <a:gd name="connsiteY167" fmla="*/ 64362 h 419079"/>
              <a:gd name="connsiteX168" fmla="*/ 1583316 w 1924370"/>
              <a:gd name="connsiteY168" fmla="*/ 121561 h 419079"/>
              <a:gd name="connsiteX169" fmla="*/ 1642481 w 1924370"/>
              <a:gd name="connsiteY169" fmla="*/ 61911 h 419079"/>
              <a:gd name="connsiteX170" fmla="*/ 1701802 w 1924370"/>
              <a:gd name="connsiteY170" fmla="*/ 121561 h 419079"/>
              <a:gd name="connsiteX171" fmla="*/ 1642481 w 1924370"/>
              <a:gd name="connsiteY171" fmla="*/ 181212 h 419079"/>
              <a:gd name="connsiteX172" fmla="*/ 1583316 w 1924370"/>
              <a:gd name="connsiteY172" fmla="*/ 121561 h 419079"/>
              <a:gd name="connsiteX173" fmla="*/ 1604026 w 1924370"/>
              <a:gd name="connsiteY173" fmla="*/ 121561 h 419079"/>
              <a:gd name="connsiteX174" fmla="*/ 1642481 w 1924370"/>
              <a:gd name="connsiteY174" fmla="*/ 161438 h 419079"/>
              <a:gd name="connsiteX175" fmla="*/ 1681099 w 1924370"/>
              <a:gd name="connsiteY175" fmla="*/ 121561 h 419079"/>
              <a:gd name="connsiteX176" fmla="*/ 1642481 w 1924370"/>
              <a:gd name="connsiteY176" fmla="*/ 81685 h 419079"/>
              <a:gd name="connsiteX177" fmla="*/ 1604026 w 1924370"/>
              <a:gd name="connsiteY177" fmla="*/ 121561 h 419079"/>
              <a:gd name="connsiteX178" fmla="*/ 1785417 w 1924370"/>
              <a:gd name="connsiteY178" fmla="*/ 178761 h 419079"/>
              <a:gd name="connsiteX179" fmla="*/ 1805625 w 1924370"/>
              <a:gd name="connsiteY179" fmla="*/ 178761 h 419079"/>
              <a:gd name="connsiteX180" fmla="*/ 1805625 w 1924370"/>
              <a:gd name="connsiteY180" fmla="*/ 64362 h 419079"/>
              <a:gd name="connsiteX181" fmla="*/ 1728886 w 1924370"/>
              <a:gd name="connsiteY181" fmla="*/ 64362 h 419079"/>
              <a:gd name="connsiteX182" fmla="*/ 1705053 w 1924370"/>
              <a:gd name="connsiteY182" fmla="*/ 160784 h 419079"/>
              <a:gd name="connsiteX183" fmla="*/ 1700828 w 1924370"/>
              <a:gd name="connsiteY183" fmla="*/ 160067 h 419079"/>
              <a:gd name="connsiteX184" fmla="*/ 1699301 w 1924370"/>
              <a:gd name="connsiteY184" fmla="*/ 159640 h 419079"/>
              <a:gd name="connsiteX185" fmla="*/ 1699301 w 1924370"/>
              <a:gd name="connsiteY185" fmla="*/ 178761 h 419079"/>
              <a:gd name="connsiteX186" fmla="*/ 1709987 w 1924370"/>
              <a:gd name="connsiteY186" fmla="*/ 180232 h 419079"/>
              <a:gd name="connsiteX187" fmla="*/ 1746961 w 1924370"/>
              <a:gd name="connsiteY187" fmla="*/ 82829 h 419079"/>
              <a:gd name="connsiteX188" fmla="*/ 1785417 w 1924370"/>
              <a:gd name="connsiteY188" fmla="*/ 82829 h 419079"/>
              <a:gd name="connsiteX189" fmla="*/ 1785417 w 1924370"/>
              <a:gd name="connsiteY189" fmla="*/ 178761 h 419079"/>
              <a:gd name="connsiteX190" fmla="*/ 1863073 w 1924370"/>
              <a:gd name="connsiteY190" fmla="*/ 64362 h 419079"/>
              <a:gd name="connsiteX191" fmla="*/ 1879344 w 1924370"/>
              <a:gd name="connsiteY191" fmla="*/ 64362 h 419079"/>
              <a:gd name="connsiteX192" fmla="*/ 1924370 w 1924370"/>
              <a:gd name="connsiteY192" fmla="*/ 178761 h 419079"/>
              <a:gd name="connsiteX193" fmla="*/ 1903004 w 1924370"/>
              <a:gd name="connsiteY193" fmla="*/ 178761 h 419079"/>
              <a:gd name="connsiteX194" fmla="*/ 1891500 w 1924370"/>
              <a:gd name="connsiteY194" fmla="*/ 149181 h 419079"/>
              <a:gd name="connsiteX195" fmla="*/ 1850750 w 1924370"/>
              <a:gd name="connsiteY195" fmla="*/ 149181 h 419079"/>
              <a:gd name="connsiteX196" fmla="*/ 1839245 w 1924370"/>
              <a:gd name="connsiteY196" fmla="*/ 178761 h 419079"/>
              <a:gd name="connsiteX197" fmla="*/ 1817879 w 1924370"/>
              <a:gd name="connsiteY197" fmla="*/ 178761 h 419079"/>
              <a:gd name="connsiteX198" fmla="*/ 1863073 w 1924370"/>
              <a:gd name="connsiteY198" fmla="*/ 64362 h 419079"/>
              <a:gd name="connsiteX199" fmla="*/ 1857159 w 1924370"/>
              <a:gd name="connsiteY199" fmla="*/ 131531 h 419079"/>
              <a:gd name="connsiteX200" fmla="*/ 1884929 w 1924370"/>
              <a:gd name="connsiteY200" fmla="*/ 131531 h 419079"/>
              <a:gd name="connsiteX201" fmla="*/ 1871125 w 1924370"/>
              <a:gd name="connsiteY201" fmla="*/ 96394 h 419079"/>
              <a:gd name="connsiteX202" fmla="*/ 1857159 w 1924370"/>
              <a:gd name="connsiteY202" fmla="*/ 131531 h 419079"/>
              <a:gd name="connsiteX203" fmla="*/ 592086 w 1924370"/>
              <a:gd name="connsiteY203" fmla="*/ 283281 h 419079"/>
              <a:gd name="connsiteX204" fmla="*/ 592086 w 1924370"/>
              <a:gd name="connsiteY204" fmla="*/ 300604 h 419079"/>
              <a:gd name="connsiteX205" fmla="*/ 641879 w 1924370"/>
              <a:gd name="connsiteY205" fmla="*/ 300604 h 419079"/>
              <a:gd name="connsiteX206" fmla="*/ 603423 w 1924370"/>
              <a:gd name="connsiteY206" fmla="*/ 333943 h 419079"/>
              <a:gd name="connsiteX207" fmla="*/ 570722 w 1924370"/>
              <a:gd name="connsiteY207" fmla="*/ 316947 h 419079"/>
              <a:gd name="connsiteX208" fmla="*/ 554453 w 1924370"/>
              <a:gd name="connsiteY208" fmla="*/ 328387 h 419079"/>
              <a:gd name="connsiteX209" fmla="*/ 603423 w 1924370"/>
              <a:gd name="connsiteY209" fmla="*/ 353718 h 419079"/>
              <a:gd name="connsiteX210" fmla="*/ 663407 w 1924370"/>
              <a:gd name="connsiteY210" fmla="*/ 294067 h 419079"/>
              <a:gd name="connsiteX211" fmla="*/ 603423 w 1924370"/>
              <a:gd name="connsiteY211" fmla="*/ 234416 h 419079"/>
              <a:gd name="connsiteX212" fmla="*/ 554453 w 1924370"/>
              <a:gd name="connsiteY212" fmla="*/ 259748 h 419079"/>
              <a:gd name="connsiteX213" fmla="*/ 570722 w 1924370"/>
              <a:gd name="connsiteY213" fmla="*/ 271187 h 419079"/>
              <a:gd name="connsiteX214" fmla="*/ 603423 w 1924370"/>
              <a:gd name="connsiteY214" fmla="*/ 254191 h 419079"/>
              <a:gd name="connsiteX215" fmla="*/ 640893 w 1924370"/>
              <a:gd name="connsiteY215" fmla="*/ 283281 h 419079"/>
              <a:gd name="connsiteX216" fmla="*/ 592086 w 1924370"/>
              <a:gd name="connsiteY216" fmla="*/ 283281 h 419079"/>
              <a:gd name="connsiteX217" fmla="*/ 681943 w 1924370"/>
              <a:gd name="connsiteY217" fmla="*/ 236868 h 419079"/>
              <a:gd name="connsiteX218" fmla="*/ 702324 w 1924370"/>
              <a:gd name="connsiteY218" fmla="*/ 236868 h 419079"/>
              <a:gd name="connsiteX219" fmla="*/ 702324 w 1924370"/>
              <a:gd name="connsiteY219" fmla="*/ 282464 h 419079"/>
              <a:gd name="connsiteX220" fmla="*/ 712675 w 1924370"/>
              <a:gd name="connsiteY220" fmla="*/ 282464 h 419079"/>
              <a:gd name="connsiteX221" fmla="*/ 749160 w 1924370"/>
              <a:gd name="connsiteY221" fmla="*/ 236868 h 419079"/>
              <a:gd name="connsiteX222" fmla="*/ 772987 w 1924370"/>
              <a:gd name="connsiteY222" fmla="*/ 236868 h 419079"/>
              <a:gd name="connsiteX223" fmla="*/ 729275 w 1924370"/>
              <a:gd name="connsiteY223" fmla="*/ 291452 h 419079"/>
              <a:gd name="connsiteX224" fmla="*/ 747252 w 1924370"/>
              <a:gd name="connsiteY224" fmla="*/ 310632 h 419079"/>
              <a:gd name="connsiteX225" fmla="*/ 772163 w 1924370"/>
              <a:gd name="connsiteY225" fmla="*/ 333290 h 419079"/>
              <a:gd name="connsiteX226" fmla="*/ 776578 w 1924370"/>
              <a:gd name="connsiteY226" fmla="*/ 332522 h 419079"/>
              <a:gd name="connsiteX227" fmla="*/ 776982 w 1924370"/>
              <a:gd name="connsiteY227" fmla="*/ 332419 h 419079"/>
              <a:gd name="connsiteX228" fmla="*/ 777426 w 1924370"/>
              <a:gd name="connsiteY228" fmla="*/ 332309 h 419079"/>
              <a:gd name="connsiteX229" fmla="*/ 777426 w 1924370"/>
              <a:gd name="connsiteY229" fmla="*/ 351266 h 419079"/>
              <a:gd name="connsiteX230" fmla="*/ 767725 w 1924370"/>
              <a:gd name="connsiteY230" fmla="*/ 352737 h 419079"/>
              <a:gd name="connsiteX231" fmla="*/ 729085 w 1924370"/>
              <a:gd name="connsiteY231" fmla="*/ 320207 h 419079"/>
              <a:gd name="connsiteX232" fmla="*/ 711690 w 1924370"/>
              <a:gd name="connsiteY232" fmla="*/ 301421 h 419079"/>
              <a:gd name="connsiteX233" fmla="*/ 702324 w 1924370"/>
              <a:gd name="connsiteY233" fmla="*/ 301421 h 419079"/>
              <a:gd name="connsiteX234" fmla="*/ 702324 w 1924370"/>
              <a:gd name="connsiteY234" fmla="*/ 351266 h 419079"/>
              <a:gd name="connsiteX235" fmla="*/ 681943 w 1924370"/>
              <a:gd name="connsiteY235" fmla="*/ 351266 h 419079"/>
              <a:gd name="connsiteX236" fmla="*/ 681943 w 1924370"/>
              <a:gd name="connsiteY236" fmla="*/ 236868 h 419079"/>
              <a:gd name="connsiteX237" fmla="*/ 839536 w 1924370"/>
              <a:gd name="connsiteY237" fmla="*/ 234416 h 419079"/>
              <a:gd name="connsiteX238" fmla="*/ 780377 w 1924370"/>
              <a:gd name="connsiteY238" fmla="*/ 294067 h 419079"/>
              <a:gd name="connsiteX239" fmla="*/ 839536 w 1924370"/>
              <a:gd name="connsiteY239" fmla="*/ 353718 h 419079"/>
              <a:gd name="connsiteX240" fmla="*/ 898862 w 1924370"/>
              <a:gd name="connsiteY240" fmla="*/ 294067 h 419079"/>
              <a:gd name="connsiteX241" fmla="*/ 839536 w 1924370"/>
              <a:gd name="connsiteY241" fmla="*/ 234416 h 419079"/>
              <a:gd name="connsiteX242" fmla="*/ 839536 w 1924370"/>
              <a:gd name="connsiteY242" fmla="*/ 333943 h 419079"/>
              <a:gd name="connsiteX243" fmla="*/ 801080 w 1924370"/>
              <a:gd name="connsiteY243" fmla="*/ 294067 h 419079"/>
              <a:gd name="connsiteX244" fmla="*/ 839536 w 1924370"/>
              <a:gd name="connsiteY244" fmla="*/ 254191 h 419079"/>
              <a:gd name="connsiteX245" fmla="*/ 878153 w 1924370"/>
              <a:gd name="connsiteY245" fmla="*/ 294067 h 419079"/>
              <a:gd name="connsiteX246" fmla="*/ 839536 w 1924370"/>
              <a:gd name="connsiteY246" fmla="*/ 333943 h 419079"/>
              <a:gd name="connsiteX247" fmla="*/ 917456 w 1924370"/>
              <a:gd name="connsiteY247" fmla="*/ 236868 h 419079"/>
              <a:gd name="connsiteX248" fmla="*/ 937831 w 1924370"/>
              <a:gd name="connsiteY248" fmla="*/ 236868 h 419079"/>
              <a:gd name="connsiteX249" fmla="*/ 937831 w 1924370"/>
              <a:gd name="connsiteY249" fmla="*/ 282464 h 419079"/>
              <a:gd name="connsiteX250" fmla="*/ 997486 w 1924370"/>
              <a:gd name="connsiteY250" fmla="*/ 282464 h 419079"/>
              <a:gd name="connsiteX251" fmla="*/ 997486 w 1924370"/>
              <a:gd name="connsiteY251" fmla="*/ 236868 h 419079"/>
              <a:gd name="connsiteX252" fmla="*/ 1017861 w 1924370"/>
              <a:gd name="connsiteY252" fmla="*/ 236868 h 419079"/>
              <a:gd name="connsiteX253" fmla="*/ 1017861 w 1924370"/>
              <a:gd name="connsiteY253" fmla="*/ 351266 h 419079"/>
              <a:gd name="connsiteX254" fmla="*/ 997486 w 1924370"/>
              <a:gd name="connsiteY254" fmla="*/ 351266 h 419079"/>
              <a:gd name="connsiteX255" fmla="*/ 997486 w 1924370"/>
              <a:gd name="connsiteY255" fmla="*/ 301421 h 419079"/>
              <a:gd name="connsiteX256" fmla="*/ 937831 w 1924370"/>
              <a:gd name="connsiteY256" fmla="*/ 301421 h 419079"/>
              <a:gd name="connsiteX257" fmla="*/ 937831 w 1924370"/>
              <a:gd name="connsiteY257" fmla="*/ 351266 h 419079"/>
              <a:gd name="connsiteX258" fmla="*/ 917456 w 1924370"/>
              <a:gd name="connsiteY258" fmla="*/ 351266 h 419079"/>
              <a:gd name="connsiteX259" fmla="*/ 917456 w 1924370"/>
              <a:gd name="connsiteY259" fmla="*/ 236868 h 419079"/>
              <a:gd name="connsiteX260" fmla="*/ 1095592 w 1924370"/>
              <a:gd name="connsiteY260" fmla="*/ 234416 h 419079"/>
              <a:gd name="connsiteX261" fmla="*/ 1036426 w 1924370"/>
              <a:gd name="connsiteY261" fmla="*/ 294067 h 419079"/>
              <a:gd name="connsiteX262" fmla="*/ 1095592 w 1924370"/>
              <a:gd name="connsiteY262" fmla="*/ 353718 h 419079"/>
              <a:gd name="connsiteX263" fmla="*/ 1154912 w 1924370"/>
              <a:gd name="connsiteY263" fmla="*/ 294067 h 419079"/>
              <a:gd name="connsiteX264" fmla="*/ 1095592 w 1924370"/>
              <a:gd name="connsiteY264" fmla="*/ 234416 h 419079"/>
              <a:gd name="connsiteX265" fmla="*/ 1095592 w 1924370"/>
              <a:gd name="connsiteY265" fmla="*/ 333943 h 419079"/>
              <a:gd name="connsiteX266" fmla="*/ 1057136 w 1924370"/>
              <a:gd name="connsiteY266" fmla="*/ 294067 h 419079"/>
              <a:gd name="connsiteX267" fmla="*/ 1095592 w 1924370"/>
              <a:gd name="connsiteY267" fmla="*/ 254191 h 419079"/>
              <a:gd name="connsiteX268" fmla="*/ 1134209 w 1924370"/>
              <a:gd name="connsiteY268" fmla="*/ 294067 h 419079"/>
              <a:gd name="connsiteX269" fmla="*/ 1095592 w 1924370"/>
              <a:gd name="connsiteY269" fmla="*/ 333943 h 419079"/>
              <a:gd name="connsiteX270" fmla="*/ 1294205 w 1924370"/>
              <a:gd name="connsiteY270" fmla="*/ 351266 h 419079"/>
              <a:gd name="connsiteX271" fmla="*/ 1273831 w 1924370"/>
              <a:gd name="connsiteY271" fmla="*/ 351266 h 419079"/>
              <a:gd name="connsiteX272" fmla="*/ 1267911 w 1924370"/>
              <a:gd name="connsiteY272" fmla="*/ 283281 h 419079"/>
              <a:gd name="connsiteX273" fmla="*/ 1235865 w 1924370"/>
              <a:gd name="connsiteY273" fmla="*/ 351266 h 419079"/>
              <a:gd name="connsiteX274" fmla="*/ 1225841 w 1924370"/>
              <a:gd name="connsiteY274" fmla="*/ 351266 h 419079"/>
              <a:gd name="connsiteX275" fmla="*/ 1193962 w 1924370"/>
              <a:gd name="connsiteY275" fmla="*/ 283281 h 419079"/>
              <a:gd name="connsiteX276" fmla="*/ 1188048 w 1924370"/>
              <a:gd name="connsiteY276" fmla="*/ 351266 h 419079"/>
              <a:gd name="connsiteX277" fmla="*/ 1167668 w 1924370"/>
              <a:gd name="connsiteY277" fmla="*/ 351266 h 419079"/>
              <a:gd name="connsiteX278" fmla="*/ 1177529 w 1924370"/>
              <a:gd name="connsiteY278" fmla="*/ 236868 h 419079"/>
              <a:gd name="connsiteX279" fmla="*/ 1192648 w 1924370"/>
              <a:gd name="connsiteY279" fmla="*/ 236868 h 419079"/>
              <a:gd name="connsiteX280" fmla="*/ 1230775 w 1924370"/>
              <a:gd name="connsiteY280" fmla="*/ 315639 h 419079"/>
              <a:gd name="connsiteX281" fmla="*/ 1269064 w 1924370"/>
              <a:gd name="connsiteY281" fmla="*/ 236868 h 419079"/>
              <a:gd name="connsiteX282" fmla="*/ 1284344 w 1924370"/>
              <a:gd name="connsiteY282" fmla="*/ 236868 h 419079"/>
              <a:gd name="connsiteX283" fmla="*/ 1294205 w 1924370"/>
              <a:gd name="connsiteY283" fmla="*/ 351266 h 419079"/>
              <a:gd name="connsiteX284" fmla="*/ 1332823 w 1924370"/>
              <a:gd name="connsiteY284" fmla="*/ 236868 h 419079"/>
              <a:gd name="connsiteX285" fmla="*/ 1312448 w 1924370"/>
              <a:gd name="connsiteY285" fmla="*/ 236868 h 419079"/>
              <a:gd name="connsiteX286" fmla="*/ 1312448 w 1924370"/>
              <a:gd name="connsiteY286" fmla="*/ 351266 h 419079"/>
              <a:gd name="connsiteX287" fmla="*/ 1329537 w 1924370"/>
              <a:gd name="connsiteY287" fmla="*/ 351266 h 419079"/>
              <a:gd name="connsiteX288" fmla="*/ 1389192 w 1924370"/>
              <a:gd name="connsiteY288" fmla="*/ 272495 h 419079"/>
              <a:gd name="connsiteX289" fmla="*/ 1389192 w 1924370"/>
              <a:gd name="connsiteY289" fmla="*/ 351266 h 419079"/>
              <a:gd name="connsiteX290" fmla="*/ 1409567 w 1924370"/>
              <a:gd name="connsiteY290" fmla="*/ 351266 h 419079"/>
              <a:gd name="connsiteX291" fmla="*/ 1409567 w 1924370"/>
              <a:gd name="connsiteY291" fmla="*/ 236868 h 419079"/>
              <a:gd name="connsiteX292" fmla="*/ 1392478 w 1924370"/>
              <a:gd name="connsiteY292" fmla="*/ 236868 h 419079"/>
              <a:gd name="connsiteX293" fmla="*/ 1332823 w 1924370"/>
              <a:gd name="connsiteY293" fmla="*/ 315803 h 419079"/>
              <a:gd name="connsiteX294" fmla="*/ 1332823 w 1924370"/>
              <a:gd name="connsiteY294" fmla="*/ 236868 h 419079"/>
              <a:gd name="connsiteX295" fmla="*/ 1431003 w 1924370"/>
              <a:gd name="connsiteY295" fmla="*/ 236868 h 419079"/>
              <a:gd name="connsiteX296" fmla="*/ 1451384 w 1924370"/>
              <a:gd name="connsiteY296" fmla="*/ 236868 h 419079"/>
              <a:gd name="connsiteX297" fmla="*/ 1451384 w 1924370"/>
              <a:gd name="connsiteY297" fmla="*/ 282464 h 419079"/>
              <a:gd name="connsiteX298" fmla="*/ 1461735 w 1924370"/>
              <a:gd name="connsiteY298" fmla="*/ 282464 h 419079"/>
              <a:gd name="connsiteX299" fmla="*/ 1498214 w 1924370"/>
              <a:gd name="connsiteY299" fmla="*/ 236868 h 419079"/>
              <a:gd name="connsiteX300" fmla="*/ 1522042 w 1924370"/>
              <a:gd name="connsiteY300" fmla="*/ 236868 h 419079"/>
              <a:gd name="connsiteX301" fmla="*/ 1478329 w 1924370"/>
              <a:gd name="connsiteY301" fmla="*/ 291452 h 419079"/>
              <a:gd name="connsiteX302" fmla="*/ 1496312 w 1924370"/>
              <a:gd name="connsiteY302" fmla="*/ 310632 h 419079"/>
              <a:gd name="connsiteX303" fmla="*/ 1521223 w 1924370"/>
              <a:gd name="connsiteY303" fmla="*/ 333290 h 419079"/>
              <a:gd name="connsiteX304" fmla="*/ 1525638 w 1924370"/>
              <a:gd name="connsiteY304" fmla="*/ 332522 h 419079"/>
              <a:gd name="connsiteX305" fmla="*/ 1526480 w 1924370"/>
              <a:gd name="connsiteY305" fmla="*/ 332309 h 419079"/>
              <a:gd name="connsiteX306" fmla="*/ 1526480 w 1924370"/>
              <a:gd name="connsiteY306" fmla="*/ 351266 h 419079"/>
              <a:gd name="connsiteX307" fmla="*/ 1516785 w 1924370"/>
              <a:gd name="connsiteY307" fmla="*/ 352737 h 419079"/>
              <a:gd name="connsiteX308" fmla="*/ 1478145 w 1924370"/>
              <a:gd name="connsiteY308" fmla="*/ 320207 h 419079"/>
              <a:gd name="connsiteX309" fmla="*/ 1460750 w 1924370"/>
              <a:gd name="connsiteY309" fmla="*/ 301421 h 419079"/>
              <a:gd name="connsiteX310" fmla="*/ 1451384 w 1924370"/>
              <a:gd name="connsiteY310" fmla="*/ 301421 h 419079"/>
              <a:gd name="connsiteX311" fmla="*/ 1451384 w 1924370"/>
              <a:gd name="connsiteY311" fmla="*/ 351266 h 419079"/>
              <a:gd name="connsiteX312" fmla="*/ 1431003 w 1924370"/>
              <a:gd name="connsiteY312" fmla="*/ 351266 h 419079"/>
              <a:gd name="connsiteX313" fmla="*/ 1431003 w 1924370"/>
              <a:gd name="connsiteY313" fmla="*/ 236868 h 419079"/>
              <a:gd name="connsiteX314" fmla="*/ 1558866 w 1924370"/>
              <a:gd name="connsiteY314" fmla="*/ 236868 h 419079"/>
              <a:gd name="connsiteX315" fmla="*/ 1538486 w 1924370"/>
              <a:gd name="connsiteY315" fmla="*/ 236868 h 419079"/>
              <a:gd name="connsiteX316" fmla="*/ 1538486 w 1924370"/>
              <a:gd name="connsiteY316" fmla="*/ 351266 h 419079"/>
              <a:gd name="connsiteX317" fmla="*/ 1555581 w 1924370"/>
              <a:gd name="connsiteY317" fmla="*/ 351266 h 419079"/>
              <a:gd name="connsiteX318" fmla="*/ 1615230 w 1924370"/>
              <a:gd name="connsiteY318" fmla="*/ 272495 h 419079"/>
              <a:gd name="connsiteX319" fmla="*/ 1615230 w 1924370"/>
              <a:gd name="connsiteY319" fmla="*/ 351266 h 419079"/>
              <a:gd name="connsiteX320" fmla="*/ 1635611 w 1924370"/>
              <a:gd name="connsiteY320" fmla="*/ 351266 h 419079"/>
              <a:gd name="connsiteX321" fmla="*/ 1635611 w 1924370"/>
              <a:gd name="connsiteY321" fmla="*/ 236868 h 419079"/>
              <a:gd name="connsiteX322" fmla="*/ 1618516 w 1924370"/>
              <a:gd name="connsiteY322" fmla="*/ 236868 h 419079"/>
              <a:gd name="connsiteX323" fmla="*/ 1558866 w 1924370"/>
              <a:gd name="connsiteY323" fmla="*/ 315803 h 419079"/>
              <a:gd name="connsiteX324" fmla="*/ 1558866 w 1924370"/>
              <a:gd name="connsiteY324" fmla="*/ 236868 h 419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</a:cxnLst>
            <a:rect l="l" t="t" r="r" b="b"/>
            <a:pathLst>
              <a:path w="1924370" h="419079">
                <a:moveTo>
                  <a:pt x="419780" y="251772"/>
                </a:moveTo>
                <a:cubicBezTo>
                  <a:pt x="400009" y="347260"/>
                  <a:pt x="314522" y="419079"/>
                  <a:pt x="212044" y="419079"/>
                </a:cubicBezTo>
                <a:cubicBezTo>
                  <a:pt x="109566" y="419079"/>
                  <a:pt x="24078" y="347241"/>
                  <a:pt x="4308" y="251765"/>
                </a:cubicBezTo>
                <a:cubicBezTo>
                  <a:pt x="1483" y="238125"/>
                  <a:pt x="0" y="224004"/>
                  <a:pt x="0" y="209540"/>
                </a:cubicBezTo>
                <a:cubicBezTo>
                  <a:pt x="0" y="93830"/>
                  <a:pt x="94926" y="0"/>
                  <a:pt x="212044" y="0"/>
                </a:cubicBezTo>
                <a:cubicBezTo>
                  <a:pt x="329161" y="0"/>
                  <a:pt x="424087" y="93805"/>
                  <a:pt x="424087" y="209540"/>
                </a:cubicBezTo>
                <a:cubicBezTo>
                  <a:pt x="424087" y="224006"/>
                  <a:pt x="422604" y="238131"/>
                  <a:pt x="419780" y="251772"/>
                </a:cubicBezTo>
                <a:close/>
                <a:moveTo>
                  <a:pt x="248323" y="190665"/>
                </a:moveTo>
                <a:cubicBezTo>
                  <a:pt x="262087" y="185072"/>
                  <a:pt x="270465" y="176497"/>
                  <a:pt x="275975" y="169992"/>
                </a:cubicBezTo>
                <a:cubicBezTo>
                  <a:pt x="286498" y="158067"/>
                  <a:pt x="290787" y="143455"/>
                  <a:pt x="290787" y="129607"/>
                </a:cubicBezTo>
                <a:cubicBezTo>
                  <a:pt x="290787" y="118445"/>
                  <a:pt x="287670" y="96121"/>
                  <a:pt x="267822" y="80770"/>
                </a:cubicBezTo>
                <a:cubicBezTo>
                  <a:pt x="254183" y="70372"/>
                  <a:pt x="242114" y="65370"/>
                  <a:pt x="213315" y="65370"/>
                </a:cubicBezTo>
                <a:lnTo>
                  <a:pt x="198728" y="65370"/>
                </a:lnTo>
                <a:cubicBezTo>
                  <a:pt x="198254" y="65345"/>
                  <a:pt x="197831" y="65345"/>
                  <a:pt x="197282" y="65345"/>
                </a:cubicBezTo>
                <a:lnTo>
                  <a:pt x="137115" y="65345"/>
                </a:lnTo>
                <a:lnTo>
                  <a:pt x="137115" y="345948"/>
                </a:lnTo>
                <a:lnTo>
                  <a:pt x="308790" y="345948"/>
                </a:lnTo>
                <a:lnTo>
                  <a:pt x="308790" y="292084"/>
                </a:lnTo>
                <a:cubicBezTo>
                  <a:pt x="308790" y="240537"/>
                  <a:pt x="291984" y="205893"/>
                  <a:pt x="248323" y="190665"/>
                </a:cubicBezTo>
                <a:close/>
                <a:moveTo>
                  <a:pt x="219576" y="198596"/>
                </a:moveTo>
                <a:cubicBezTo>
                  <a:pt x="255497" y="205455"/>
                  <a:pt x="269892" y="236062"/>
                  <a:pt x="269892" y="286836"/>
                </a:cubicBezTo>
                <a:lnTo>
                  <a:pt x="269892" y="330449"/>
                </a:lnTo>
                <a:lnTo>
                  <a:pt x="238948" y="330449"/>
                </a:lnTo>
                <a:lnTo>
                  <a:pt x="238948" y="236792"/>
                </a:lnTo>
                <a:lnTo>
                  <a:pt x="203217" y="236792"/>
                </a:lnTo>
                <a:lnTo>
                  <a:pt x="203217" y="330547"/>
                </a:lnTo>
                <a:lnTo>
                  <a:pt x="175839" y="330547"/>
                </a:lnTo>
                <a:lnTo>
                  <a:pt x="175839" y="79317"/>
                </a:lnTo>
                <a:lnTo>
                  <a:pt x="203965" y="79342"/>
                </a:lnTo>
                <a:cubicBezTo>
                  <a:pt x="214487" y="79342"/>
                  <a:pt x="230445" y="81657"/>
                  <a:pt x="241740" y="95505"/>
                </a:cubicBezTo>
                <a:cubicBezTo>
                  <a:pt x="247625" y="102527"/>
                  <a:pt x="251215" y="111842"/>
                  <a:pt x="252488" y="121205"/>
                </a:cubicBezTo>
                <a:lnTo>
                  <a:pt x="203217" y="121205"/>
                </a:lnTo>
                <a:lnTo>
                  <a:pt x="203217" y="135028"/>
                </a:lnTo>
                <a:lnTo>
                  <a:pt x="252886" y="135028"/>
                </a:lnTo>
                <a:cubicBezTo>
                  <a:pt x="252512" y="143948"/>
                  <a:pt x="250642" y="153952"/>
                  <a:pt x="241791" y="164572"/>
                </a:cubicBezTo>
                <a:cubicBezTo>
                  <a:pt x="234011" y="174181"/>
                  <a:pt x="221194" y="183126"/>
                  <a:pt x="203167" y="183126"/>
                </a:cubicBezTo>
                <a:lnTo>
                  <a:pt x="202842" y="183126"/>
                </a:lnTo>
                <a:lnTo>
                  <a:pt x="202842" y="197121"/>
                </a:lnTo>
                <a:cubicBezTo>
                  <a:pt x="208874" y="197121"/>
                  <a:pt x="214444" y="197616"/>
                  <a:pt x="219576" y="198596"/>
                </a:cubicBezTo>
                <a:close/>
                <a:moveTo>
                  <a:pt x="887243" y="87242"/>
                </a:moveTo>
                <a:lnTo>
                  <a:pt x="870977" y="98682"/>
                </a:lnTo>
                <a:cubicBezTo>
                  <a:pt x="864072" y="88386"/>
                  <a:pt x="852406" y="81685"/>
                  <a:pt x="838274" y="81685"/>
                </a:cubicBezTo>
                <a:cubicBezTo>
                  <a:pt x="815265" y="81685"/>
                  <a:pt x="798999" y="99335"/>
                  <a:pt x="798999" y="121561"/>
                </a:cubicBezTo>
                <a:cubicBezTo>
                  <a:pt x="798999" y="143787"/>
                  <a:pt x="815265" y="161438"/>
                  <a:pt x="838274" y="161438"/>
                </a:cubicBezTo>
                <a:cubicBezTo>
                  <a:pt x="852406" y="161438"/>
                  <a:pt x="864072" y="154737"/>
                  <a:pt x="870977" y="144441"/>
                </a:cubicBezTo>
                <a:lnTo>
                  <a:pt x="887243" y="155881"/>
                </a:lnTo>
                <a:cubicBezTo>
                  <a:pt x="876395" y="171243"/>
                  <a:pt x="858487" y="181212"/>
                  <a:pt x="838274" y="181212"/>
                </a:cubicBezTo>
                <a:cubicBezTo>
                  <a:pt x="805074" y="181212"/>
                  <a:pt x="778290" y="154574"/>
                  <a:pt x="778290" y="121561"/>
                </a:cubicBezTo>
                <a:cubicBezTo>
                  <a:pt x="778290" y="88549"/>
                  <a:pt x="805074" y="61911"/>
                  <a:pt x="838274" y="61911"/>
                </a:cubicBezTo>
                <a:cubicBezTo>
                  <a:pt x="858487" y="61911"/>
                  <a:pt x="876395" y="71880"/>
                  <a:pt x="887243" y="87242"/>
                </a:cubicBezTo>
                <a:close/>
                <a:moveTo>
                  <a:pt x="597671" y="64362"/>
                </a:moveTo>
                <a:lnTo>
                  <a:pt x="559055" y="64362"/>
                </a:lnTo>
                <a:lnTo>
                  <a:pt x="559055" y="178761"/>
                </a:lnTo>
                <a:lnTo>
                  <a:pt x="600795" y="178761"/>
                </a:lnTo>
                <a:cubicBezTo>
                  <a:pt x="620023" y="178761"/>
                  <a:pt x="634812" y="165523"/>
                  <a:pt x="634812" y="148036"/>
                </a:cubicBezTo>
                <a:cubicBezTo>
                  <a:pt x="634812" y="135126"/>
                  <a:pt x="627418" y="122542"/>
                  <a:pt x="610985" y="118783"/>
                </a:cubicBezTo>
                <a:cubicBezTo>
                  <a:pt x="621504" y="114534"/>
                  <a:pt x="628403" y="104402"/>
                  <a:pt x="628403" y="92471"/>
                </a:cubicBezTo>
                <a:cubicBezTo>
                  <a:pt x="628403" y="76782"/>
                  <a:pt x="615256" y="64362"/>
                  <a:pt x="597671" y="64362"/>
                </a:cubicBezTo>
                <a:close/>
                <a:moveTo>
                  <a:pt x="579434" y="111756"/>
                </a:moveTo>
                <a:lnTo>
                  <a:pt x="579434" y="81522"/>
                </a:lnTo>
                <a:lnTo>
                  <a:pt x="591429" y="81522"/>
                </a:lnTo>
                <a:cubicBezTo>
                  <a:pt x="601619" y="81522"/>
                  <a:pt x="608847" y="86915"/>
                  <a:pt x="608847" y="96557"/>
                </a:cubicBezTo>
                <a:cubicBezTo>
                  <a:pt x="608847" y="105545"/>
                  <a:pt x="602766" y="111756"/>
                  <a:pt x="593567" y="111756"/>
                </a:cubicBezTo>
                <a:lnTo>
                  <a:pt x="579434" y="111756"/>
                </a:lnTo>
                <a:close/>
                <a:moveTo>
                  <a:pt x="579434" y="161601"/>
                </a:moveTo>
                <a:lnTo>
                  <a:pt x="579434" y="128098"/>
                </a:lnTo>
                <a:lnTo>
                  <a:pt x="594224" y="128098"/>
                </a:lnTo>
                <a:cubicBezTo>
                  <a:pt x="605561" y="128098"/>
                  <a:pt x="614438" y="135126"/>
                  <a:pt x="614438" y="144932"/>
                </a:cubicBezTo>
                <a:cubicBezTo>
                  <a:pt x="614438" y="155718"/>
                  <a:pt x="605394" y="161601"/>
                  <a:pt x="594224" y="161601"/>
                </a:cubicBezTo>
                <a:lnTo>
                  <a:pt x="579434" y="161601"/>
                </a:lnTo>
                <a:close/>
                <a:moveTo>
                  <a:pt x="689926" y="178761"/>
                </a:moveTo>
                <a:cubicBezTo>
                  <a:pt x="711453" y="178761"/>
                  <a:pt x="726900" y="163562"/>
                  <a:pt x="726900" y="142970"/>
                </a:cubicBezTo>
                <a:cubicBezTo>
                  <a:pt x="726900" y="122378"/>
                  <a:pt x="710796" y="107180"/>
                  <a:pt x="689926" y="107180"/>
                </a:cubicBezTo>
                <a:lnTo>
                  <a:pt x="671026" y="107343"/>
                </a:lnTo>
                <a:lnTo>
                  <a:pt x="671026" y="64362"/>
                </a:lnTo>
                <a:lnTo>
                  <a:pt x="650651" y="64362"/>
                </a:lnTo>
                <a:lnTo>
                  <a:pt x="650651" y="178761"/>
                </a:lnTo>
                <a:lnTo>
                  <a:pt x="689926" y="178761"/>
                </a:lnTo>
                <a:close/>
                <a:moveTo>
                  <a:pt x="739390" y="64362"/>
                </a:moveTo>
                <a:lnTo>
                  <a:pt x="739390" y="178761"/>
                </a:lnTo>
                <a:lnTo>
                  <a:pt x="759771" y="178761"/>
                </a:lnTo>
                <a:lnTo>
                  <a:pt x="759771" y="64362"/>
                </a:lnTo>
                <a:lnTo>
                  <a:pt x="739390" y="64362"/>
                </a:lnTo>
                <a:close/>
                <a:moveTo>
                  <a:pt x="687465" y="126138"/>
                </a:moveTo>
                <a:cubicBezTo>
                  <a:pt x="698802" y="126138"/>
                  <a:pt x="706525" y="133328"/>
                  <a:pt x="706525" y="143134"/>
                </a:cubicBezTo>
                <a:cubicBezTo>
                  <a:pt x="706525" y="153920"/>
                  <a:pt x="698635" y="159967"/>
                  <a:pt x="687465" y="159967"/>
                </a:cubicBezTo>
                <a:lnTo>
                  <a:pt x="671026" y="159967"/>
                </a:lnTo>
                <a:lnTo>
                  <a:pt x="671026" y="126138"/>
                </a:lnTo>
                <a:lnTo>
                  <a:pt x="687465" y="126138"/>
                </a:lnTo>
                <a:close/>
                <a:moveTo>
                  <a:pt x="903491" y="178761"/>
                </a:moveTo>
                <a:lnTo>
                  <a:pt x="1048767" y="178761"/>
                </a:lnTo>
                <a:lnTo>
                  <a:pt x="1048767" y="64362"/>
                </a:lnTo>
                <a:lnTo>
                  <a:pt x="1028386" y="64362"/>
                </a:lnTo>
                <a:lnTo>
                  <a:pt x="1028386" y="159967"/>
                </a:lnTo>
                <a:lnTo>
                  <a:pt x="986316" y="159967"/>
                </a:lnTo>
                <a:lnTo>
                  <a:pt x="986316" y="64362"/>
                </a:lnTo>
                <a:lnTo>
                  <a:pt x="965941" y="64362"/>
                </a:lnTo>
                <a:lnTo>
                  <a:pt x="965941" y="159967"/>
                </a:lnTo>
                <a:lnTo>
                  <a:pt x="923871" y="159967"/>
                </a:lnTo>
                <a:lnTo>
                  <a:pt x="923871" y="64362"/>
                </a:lnTo>
                <a:lnTo>
                  <a:pt x="903491" y="64362"/>
                </a:lnTo>
                <a:lnTo>
                  <a:pt x="903491" y="178761"/>
                </a:lnTo>
                <a:close/>
                <a:moveTo>
                  <a:pt x="1106347" y="64362"/>
                </a:moveTo>
                <a:lnTo>
                  <a:pt x="1122618" y="64362"/>
                </a:lnTo>
                <a:lnTo>
                  <a:pt x="1167644" y="178761"/>
                </a:lnTo>
                <a:lnTo>
                  <a:pt x="1146284" y="178761"/>
                </a:lnTo>
                <a:lnTo>
                  <a:pt x="1134779" y="149181"/>
                </a:lnTo>
                <a:lnTo>
                  <a:pt x="1094024" y="149181"/>
                </a:lnTo>
                <a:lnTo>
                  <a:pt x="1082519" y="178761"/>
                </a:lnTo>
                <a:lnTo>
                  <a:pt x="1061159" y="178761"/>
                </a:lnTo>
                <a:lnTo>
                  <a:pt x="1106347" y="64362"/>
                </a:lnTo>
                <a:close/>
                <a:moveTo>
                  <a:pt x="1100433" y="131531"/>
                </a:moveTo>
                <a:lnTo>
                  <a:pt x="1128203" y="131531"/>
                </a:lnTo>
                <a:lnTo>
                  <a:pt x="1114399" y="96394"/>
                </a:lnTo>
                <a:lnTo>
                  <a:pt x="1100433" y="131531"/>
                </a:lnTo>
                <a:close/>
                <a:moveTo>
                  <a:pt x="1219369" y="64362"/>
                </a:moveTo>
                <a:cubicBezTo>
                  <a:pt x="1197841" y="64362"/>
                  <a:pt x="1180913" y="81195"/>
                  <a:pt x="1180913" y="102114"/>
                </a:cubicBezTo>
                <a:cubicBezTo>
                  <a:pt x="1180913" y="118620"/>
                  <a:pt x="1192089" y="132021"/>
                  <a:pt x="1207368" y="136270"/>
                </a:cubicBezTo>
                <a:cubicBezTo>
                  <a:pt x="1204014" y="137405"/>
                  <a:pt x="1200901" y="141677"/>
                  <a:pt x="1197512" y="146333"/>
                </a:cubicBezTo>
                <a:cubicBezTo>
                  <a:pt x="1192607" y="153074"/>
                  <a:pt x="1187115" y="160621"/>
                  <a:pt x="1179431" y="160621"/>
                </a:cubicBezTo>
                <a:cubicBezTo>
                  <a:pt x="1177956" y="160621"/>
                  <a:pt x="1176313" y="160457"/>
                  <a:pt x="1174503" y="159803"/>
                </a:cubicBezTo>
                <a:lnTo>
                  <a:pt x="1174503" y="178761"/>
                </a:lnTo>
                <a:cubicBezTo>
                  <a:pt x="1178284" y="179905"/>
                  <a:pt x="1181408" y="180232"/>
                  <a:pt x="1184527" y="180232"/>
                </a:cubicBezTo>
                <a:cubicBezTo>
                  <a:pt x="1202654" y="180232"/>
                  <a:pt x="1211247" y="164546"/>
                  <a:pt x="1217882" y="152435"/>
                </a:cubicBezTo>
                <a:cubicBezTo>
                  <a:pt x="1221288" y="146211"/>
                  <a:pt x="1224181" y="140931"/>
                  <a:pt x="1227582" y="139212"/>
                </a:cubicBezTo>
                <a:lnTo>
                  <a:pt x="1236948" y="139212"/>
                </a:lnTo>
                <a:lnTo>
                  <a:pt x="1236948" y="178761"/>
                </a:lnTo>
                <a:lnTo>
                  <a:pt x="1257329" y="178761"/>
                </a:lnTo>
                <a:lnTo>
                  <a:pt x="1257329" y="64362"/>
                </a:lnTo>
                <a:lnTo>
                  <a:pt x="1219369" y="64362"/>
                </a:lnTo>
                <a:close/>
                <a:moveTo>
                  <a:pt x="1221340" y="120418"/>
                </a:moveTo>
                <a:cubicBezTo>
                  <a:pt x="1210164" y="120418"/>
                  <a:pt x="1201288" y="112736"/>
                  <a:pt x="1201288" y="101950"/>
                </a:cubicBezTo>
                <a:cubicBezTo>
                  <a:pt x="1201288" y="91164"/>
                  <a:pt x="1210164" y="83156"/>
                  <a:pt x="1221340" y="83156"/>
                </a:cubicBezTo>
                <a:lnTo>
                  <a:pt x="1236948" y="83156"/>
                </a:lnTo>
                <a:lnTo>
                  <a:pt x="1236948" y="120418"/>
                </a:lnTo>
                <a:lnTo>
                  <a:pt x="1221340" y="120418"/>
                </a:lnTo>
                <a:close/>
                <a:moveTo>
                  <a:pt x="1463453" y="178761"/>
                </a:moveTo>
                <a:lnTo>
                  <a:pt x="1318183" y="178761"/>
                </a:lnTo>
                <a:lnTo>
                  <a:pt x="1318183" y="64362"/>
                </a:lnTo>
                <a:lnTo>
                  <a:pt x="1338563" y="64362"/>
                </a:lnTo>
                <a:lnTo>
                  <a:pt x="1338563" y="159967"/>
                </a:lnTo>
                <a:lnTo>
                  <a:pt x="1380633" y="159967"/>
                </a:lnTo>
                <a:lnTo>
                  <a:pt x="1380633" y="64362"/>
                </a:lnTo>
                <a:lnTo>
                  <a:pt x="1401008" y="64362"/>
                </a:lnTo>
                <a:lnTo>
                  <a:pt x="1401008" y="159967"/>
                </a:lnTo>
                <a:lnTo>
                  <a:pt x="1443078" y="159967"/>
                </a:lnTo>
                <a:lnTo>
                  <a:pt x="1443078" y="64362"/>
                </a:lnTo>
                <a:lnTo>
                  <a:pt x="1463453" y="64362"/>
                </a:lnTo>
                <a:lnTo>
                  <a:pt x="1463453" y="178761"/>
                </a:lnTo>
                <a:close/>
                <a:moveTo>
                  <a:pt x="1505263" y="64362"/>
                </a:moveTo>
                <a:lnTo>
                  <a:pt x="1484888" y="64362"/>
                </a:lnTo>
                <a:lnTo>
                  <a:pt x="1484888" y="178761"/>
                </a:lnTo>
                <a:lnTo>
                  <a:pt x="1505263" y="178761"/>
                </a:lnTo>
                <a:lnTo>
                  <a:pt x="1505263" y="128916"/>
                </a:lnTo>
                <a:lnTo>
                  <a:pt x="1514629" y="128916"/>
                </a:lnTo>
                <a:cubicBezTo>
                  <a:pt x="1520756" y="129247"/>
                  <a:pt x="1525932" y="137727"/>
                  <a:pt x="1532024" y="147701"/>
                </a:cubicBezTo>
                <a:cubicBezTo>
                  <a:pt x="1540976" y="162354"/>
                  <a:pt x="1551898" y="180232"/>
                  <a:pt x="1570671" y="180232"/>
                </a:cubicBezTo>
                <a:cubicBezTo>
                  <a:pt x="1573789" y="180232"/>
                  <a:pt x="1577080" y="179578"/>
                  <a:pt x="1580365" y="178761"/>
                </a:cubicBezTo>
                <a:lnTo>
                  <a:pt x="1580365" y="159803"/>
                </a:lnTo>
                <a:cubicBezTo>
                  <a:pt x="1580077" y="159875"/>
                  <a:pt x="1579795" y="159946"/>
                  <a:pt x="1579524" y="160016"/>
                </a:cubicBezTo>
                <a:cubicBezTo>
                  <a:pt x="1577916" y="160426"/>
                  <a:pt x="1576509" y="160784"/>
                  <a:pt x="1575109" y="160784"/>
                </a:cubicBezTo>
                <a:cubicBezTo>
                  <a:pt x="1564209" y="160784"/>
                  <a:pt x="1557016" y="149152"/>
                  <a:pt x="1550192" y="138126"/>
                </a:cubicBezTo>
                <a:cubicBezTo>
                  <a:pt x="1544566" y="129032"/>
                  <a:pt x="1539195" y="120350"/>
                  <a:pt x="1532215" y="118947"/>
                </a:cubicBezTo>
                <a:lnTo>
                  <a:pt x="1575927" y="64362"/>
                </a:lnTo>
                <a:lnTo>
                  <a:pt x="1552100" y="64362"/>
                </a:lnTo>
                <a:lnTo>
                  <a:pt x="1515615" y="109958"/>
                </a:lnTo>
                <a:lnTo>
                  <a:pt x="1505263" y="109958"/>
                </a:lnTo>
                <a:lnTo>
                  <a:pt x="1505263" y="64362"/>
                </a:lnTo>
                <a:close/>
                <a:moveTo>
                  <a:pt x="1583316" y="121561"/>
                </a:moveTo>
                <a:cubicBezTo>
                  <a:pt x="1583316" y="88549"/>
                  <a:pt x="1609282" y="61911"/>
                  <a:pt x="1642481" y="61911"/>
                </a:cubicBezTo>
                <a:cubicBezTo>
                  <a:pt x="1675508" y="61911"/>
                  <a:pt x="1701802" y="88549"/>
                  <a:pt x="1701802" y="121561"/>
                </a:cubicBezTo>
                <a:cubicBezTo>
                  <a:pt x="1701802" y="154574"/>
                  <a:pt x="1675508" y="181212"/>
                  <a:pt x="1642481" y="181212"/>
                </a:cubicBezTo>
                <a:cubicBezTo>
                  <a:pt x="1609282" y="181212"/>
                  <a:pt x="1583316" y="154574"/>
                  <a:pt x="1583316" y="121561"/>
                </a:cubicBezTo>
                <a:close/>
                <a:moveTo>
                  <a:pt x="1604026" y="121561"/>
                </a:moveTo>
                <a:cubicBezTo>
                  <a:pt x="1604026" y="143787"/>
                  <a:pt x="1619472" y="161438"/>
                  <a:pt x="1642481" y="161438"/>
                </a:cubicBezTo>
                <a:cubicBezTo>
                  <a:pt x="1665652" y="161438"/>
                  <a:pt x="1681099" y="143787"/>
                  <a:pt x="1681099" y="121561"/>
                </a:cubicBezTo>
                <a:cubicBezTo>
                  <a:pt x="1681099" y="99335"/>
                  <a:pt x="1665652" y="81685"/>
                  <a:pt x="1642481" y="81685"/>
                </a:cubicBezTo>
                <a:cubicBezTo>
                  <a:pt x="1619472" y="81685"/>
                  <a:pt x="1604026" y="99335"/>
                  <a:pt x="1604026" y="121561"/>
                </a:cubicBezTo>
                <a:close/>
                <a:moveTo>
                  <a:pt x="1785417" y="178761"/>
                </a:moveTo>
                <a:lnTo>
                  <a:pt x="1805625" y="178761"/>
                </a:lnTo>
                <a:lnTo>
                  <a:pt x="1805625" y="64362"/>
                </a:lnTo>
                <a:lnTo>
                  <a:pt x="1728886" y="64362"/>
                </a:lnTo>
                <a:cubicBezTo>
                  <a:pt x="1728886" y="144605"/>
                  <a:pt x="1720667" y="160784"/>
                  <a:pt x="1705053" y="160784"/>
                </a:cubicBezTo>
                <a:cubicBezTo>
                  <a:pt x="1703295" y="160784"/>
                  <a:pt x="1702304" y="160496"/>
                  <a:pt x="1700828" y="160067"/>
                </a:cubicBezTo>
                <a:cubicBezTo>
                  <a:pt x="1700373" y="159936"/>
                  <a:pt x="1699877" y="159793"/>
                  <a:pt x="1699301" y="159640"/>
                </a:cubicBezTo>
                <a:lnTo>
                  <a:pt x="1699301" y="178761"/>
                </a:lnTo>
                <a:cubicBezTo>
                  <a:pt x="1703577" y="179741"/>
                  <a:pt x="1706373" y="180232"/>
                  <a:pt x="1709987" y="180232"/>
                </a:cubicBezTo>
                <a:cubicBezTo>
                  <a:pt x="1734967" y="180232"/>
                  <a:pt x="1746961" y="156861"/>
                  <a:pt x="1746961" y="82829"/>
                </a:cubicBezTo>
                <a:lnTo>
                  <a:pt x="1785417" y="82829"/>
                </a:lnTo>
                <a:lnTo>
                  <a:pt x="1785417" y="178761"/>
                </a:lnTo>
                <a:close/>
                <a:moveTo>
                  <a:pt x="1863073" y="64362"/>
                </a:moveTo>
                <a:lnTo>
                  <a:pt x="1879344" y="64362"/>
                </a:lnTo>
                <a:lnTo>
                  <a:pt x="1924370" y="178761"/>
                </a:lnTo>
                <a:lnTo>
                  <a:pt x="1903004" y="178761"/>
                </a:lnTo>
                <a:lnTo>
                  <a:pt x="1891500" y="149181"/>
                </a:lnTo>
                <a:lnTo>
                  <a:pt x="1850750" y="149181"/>
                </a:lnTo>
                <a:lnTo>
                  <a:pt x="1839245" y="178761"/>
                </a:lnTo>
                <a:lnTo>
                  <a:pt x="1817879" y="178761"/>
                </a:lnTo>
                <a:lnTo>
                  <a:pt x="1863073" y="64362"/>
                </a:lnTo>
                <a:close/>
                <a:moveTo>
                  <a:pt x="1857159" y="131531"/>
                </a:moveTo>
                <a:lnTo>
                  <a:pt x="1884929" y="131531"/>
                </a:lnTo>
                <a:lnTo>
                  <a:pt x="1871125" y="96394"/>
                </a:lnTo>
                <a:lnTo>
                  <a:pt x="1857159" y="131531"/>
                </a:lnTo>
                <a:close/>
                <a:moveTo>
                  <a:pt x="592086" y="283281"/>
                </a:moveTo>
                <a:lnTo>
                  <a:pt x="592086" y="300604"/>
                </a:lnTo>
                <a:lnTo>
                  <a:pt x="641879" y="300604"/>
                </a:lnTo>
                <a:cubicBezTo>
                  <a:pt x="639412" y="319562"/>
                  <a:pt x="624132" y="333943"/>
                  <a:pt x="603423" y="333943"/>
                </a:cubicBezTo>
                <a:cubicBezTo>
                  <a:pt x="589290" y="333943"/>
                  <a:pt x="577624" y="327243"/>
                  <a:pt x="570722" y="316947"/>
                </a:cubicBezTo>
                <a:lnTo>
                  <a:pt x="554453" y="328387"/>
                </a:lnTo>
                <a:cubicBezTo>
                  <a:pt x="565299" y="343749"/>
                  <a:pt x="583209" y="353718"/>
                  <a:pt x="603423" y="353718"/>
                </a:cubicBezTo>
                <a:cubicBezTo>
                  <a:pt x="636622" y="353718"/>
                  <a:pt x="663407" y="327079"/>
                  <a:pt x="663407" y="294067"/>
                </a:cubicBezTo>
                <a:cubicBezTo>
                  <a:pt x="663407" y="261055"/>
                  <a:pt x="636622" y="234416"/>
                  <a:pt x="603423" y="234416"/>
                </a:cubicBezTo>
                <a:cubicBezTo>
                  <a:pt x="583209" y="234416"/>
                  <a:pt x="565299" y="244385"/>
                  <a:pt x="554453" y="259748"/>
                </a:cubicBezTo>
                <a:lnTo>
                  <a:pt x="570722" y="271187"/>
                </a:lnTo>
                <a:cubicBezTo>
                  <a:pt x="577624" y="260892"/>
                  <a:pt x="589290" y="254191"/>
                  <a:pt x="603423" y="254191"/>
                </a:cubicBezTo>
                <a:cubicBezTo>
                  <a:pt x="622322" y="254191"/>
                  <a:pt x="636951" y="266612"/>
                  <a:pt x="640893" y="283281"/>
                </a:cubicBezTo>
                <a:lnTo>
                  <a:pt x="592086" y="283281"/>
                </a:lnTo>
                <a:close/>
                <a:moveTo>
                  <a:pt x="681943" y="236868"/>
                </a:moveTo>
                <a:lnTo>
                  <a:pt x="702324" y="236868"/>
                </a:lnTo>
                <a:lnTo>
                  <a:pt x="702324" y="282464"/>
                </a:lnTo>
                <a:lnTo>
                  <a:pt x="712675" y="282464"/>
                </a:lnTo>
                <a:lnTo>
                  <a:pt x="749160" y="236868"/>
                </a:lnTo>
                <a:lnTo>
                  <a:pt x="772987" y="236868"/>
                </a:lnTo>
                <a:lnTo>
                  <a:pt x="729275" y="291452"/>
                </a:lnTo>
                <a:cubicBezTo>
                  <a:pt x="736255" y="292856"/>
                  <a:pt x="741627" y="301538"/>
                  <a:pt x="747252" y="310632"/>
                </a:cubicBezTo>
                <a:cubicBezTo>
                  <a:pt x="754071" y="321657"/>
                  <a:pt x="761270" y="333290"/>
                  <a:pt x="772163" y="333290"/>
                </a:cubicBezTo>
                <a:cubicBezTo>
                  <a:pt x="773570" y="333290"/>
                  <a:pt x="774970" y="332932"/>
                  <a:pt x="776578" y="332522"/>
                </a:cubicBezTo>
                <a:lnTo>
                  <a:pt x="776982" y="332419"/>
                </a:lnTo>
                <a:lnTo>
                  <a:pt x="777426" y="332309"/>
                </a:lnTo>
                <a:lnTo>
                  <a:pt x="777426" y="351266"/>
                </a:lnTo>
                <a:cubicBezTo>
                  <a:pt x="774134" y="352084"/>
                  <a:pt x="770849" y="352737"/>
                  <a:pt x="767725" y="352737"/>
                </a:cubicBezTo>
                <a:cubicBezTo>
                  <a:pt x="748952" y="352737"/>
                  <a:pt x="738036" y="334860"/>
                  <a:pt x="729085" y="320207"/>
                </a:cubicBezTo>
                <a:cubicBezTo>
                  <a:pt x="722992" y="310232"/>
                  <a:pt x="717811" y="301752"/>
                  <a:pt x="711690" y="301421"/>
                </a:cubicBezTo>
                <a:lnTo>
                  <a:pt x="702324" y="301421"/>
                </a:lnTo>
                <a:lnTo>
                  <a:pt x="702324" y="351266"/>
                </a:lnTo>
                <a:lnTo>
                  <a:pt x="681943" y="351266"/>
                </a:lnTo>
                <a:lnTo>
                  <a:pt x="681943" y="236868"/>
                </a:lnTo>
                <a:close/>
                <a:moveTo>
                  <a:pt x="839536" y="234416"/>
                </a:moveTo>
                <a:cubicBezTo>
                  <a:pt x="806342" y="234416"/>
                  <a:pt x="780377" y="261055"/>
                  <a:pt x="780377" y="294067"/>
                </a:cubicBezTo>
                <a:cubicBezTo>
                  <a:pt x="780377" y="327079"/>
                  <a:pt x="806342" y="353718"/>
                  <a:pt x="839536" y="353718"/>
                </a:cubicBezTo>
                <a:cubicBezTo>
                  <a:pt x="872568" y="353718"/>
                  <a:pt x="898862" y="327079"/>
                  <a:pt x="898862" y="294067"/>
                </a:cubicBezTo>
                <a:cubicBezTo>
                  <a:pt x="898862" y="261055"/>
                  <a:pt x="872568" y="234416"/>
                  <a:pt x="839536" y="234416"/>
                </a:cubicBezTo>
                <a:close/>
                <a:moveTo>
                  <a:pt x="839536" y="333943"/>
                </a:moveTo>
                <a:cubicBezTo>
                  <a:pt x="816533" y="333943"/>
                  <a:pt x="801080" y="316293"/>
                  <a:pt x="801080" y="294067"/>
                </a:cubicBezTo>
                <a:cubicBezTo>
                  <a:pt x="801080" y="271841"/>
                  <a:pt x="816533" y="254191"/>
                  <a:pt x="839536" y="254191"/>
                </a:cubicBezTo>
                <a:cubicBezTo>
                  <a:pt x="862706" y="254191"/>
                  <a:pt x="878153" y="271841"/>
                  <a:pt x="878153" y="294067"/>
                </a:cubicBezTo>
                <a:cubicBezTo>
                  <a:pt x="878153" y="316293"/>
                  <a:pt x="862706" y="333943"/>
                  <a:pt x="839536" y="333943"/>
                </a:cubicBezTo>
                <a:close/>
                <a:moveTo>
                  <a:pt x="917456" y="236868"/>
                </a:moveTo>
                <a:lnTo>
                  <a:pt x="937831" y="236868"/>
                </a:lnTo>
                <a:lnTo>
                  <a:pt x="937831" y="282464"/>
                </a:lnTo>
                <a:lnTo>
                  <a:pt x="997486" y="282464"/>
                </a:lnTo>
                <a:lnTo>
                  <a:pt x="997486" y="236868"/>
                </a:lnTo>
                <a:lnTo>
                  <a:pt x="1017861" y="236868"/>
                </a:lnTo>
                <a:lnTo>
                  <a:pt x="1017861" y="351266"/>
                </a:lnTo>
                <a:lnTo>
                  <a:pt x="997486" y="351266"/>
                </a:lnTo>
                <a:lnTo>
                  <a:pt x="997486" y="301421"/>
                </a:lnTo>
                <a:lnTo>
                  <a:pt x="937831" y="301421"/>
                </a:lnTo>
                <a:lnTo>
                  <a:pt x="937831" y="351266"/>
                </a:lnTo>
                <a:lnTo>
                  <a:pt x="917456" y="351266"/>
                </a:lnTo>
                <a:lnTo>
                  <a:pt x="917456" y="236868"/>
                </a:lnTo>
                <a:close/>
                <a:moveTo>
                  <a:pt x="1095592" y="234416"/>
                </a:moveTo>
                <a:cubicBezTo>
                  <a:pt x="1062392" y="234416"/>
                  <a:pt x="1036426" y="261055"/>
                  <a:pt x="1036426" y="294067"/>
                </a:cubicBezTo>
                <a:cubicBezTo>
                  <a:pt x="1036426" y="327079"/>
                  <a:pt x="1062392" y="353718"/>
                  <a:pt x="1095592" y="353718"/>
                </a:cubicBezTo>
                <a:cubicBezTo>
                  <a:pt x="1128618" y="353718"/>
                  <a:pt x="1154912" y="327079"/>
                  <a:pt x="1154912" y="294067"/>
                </a:cubicBezTo>
                <a:cubicBezTo>
                  <a:pt x="1154912" y="261055"/>
                  <a:pt x="1128618" y="234416"/>
                  <a:pt x="1095592" y="234416"/>
                </a:cubicBezTo>
                <a:close/>
                <a:moveTo>
                  <a:pt x="1095592" y="333943"/>
                </a:moveTo>
                <a:cubicBezTo>
                  <a:pt x="1072583" y="333943"/>
                  <a:pt x="1057136" y="316293"/>
                  <a:pt x="1057136" y="294067"/>
                </a:cubicBezTo>
                <a:cubicBezTo>
                  <a:pt x="1057136" y="271841"/>
                  <a:pt x="1072583" y="254191"/>
                  <a:pt x="1095592" y="254191"/>
                </a:cubicBezTo>
                <a:cubicBezTo>
                  <a:pt x="1118762" y="254191"/>
                  <a:pt x="1134209" y="271841"/>
                  <a:pt x="1134209" y="294067"/>
                </a:cubicBezTo>
                <a:cubicBezTo>
                  <a:pt x="1134209" y="316293"/>
                  <a:pt x="1118762" y="333943"/>
                  <a:pt x="1095592" y="333943"/>
                </a:cubicBezTo>
                <a:close/>
                <a:moveTo>
                  <a:pt x="1294205" y="351266"/>
                </a:moveTo>
                <a:lnTo>
                  <a:pt x="1273831" y="351266"/>
                </a:lnTo>
                <a:lnTo>
                  <a:pt x="1267911" y="283281"/>
                </a:lnTo>
                <a:lnTo>
                  <a:pt x="1235865" y="351266"/>
                </a:lnTo>
                <a:lnTo>
                  <a:pt x="1225841" y="351266"/>
                </a:lnTo>
                <a:lnTo>
                  <a:pt x="1193962" y="283281"/>
                </a:lnTo>
                <a:lnTo>
                  <a:pt x="1188048" y="351266"/>
                </a:lnTo>
                <a:lnTo>
                  <a:pt x="1167668" y="351266"/>
                </a:lnTo>
                <a:lnTo>
                  <a:pt x="1177529" y="236868"/>
                </a:lnTo>
                <a:lnTo>
                  <a:pt x="1192648" y="236868"/>
                </a:lnTo>
                <a:lnTo>
                  <a:pt x="1230775" y="315639"/>
                </a:lnTo>
                <a:lnTo>
                  <a:pt x="1269064" y="236868"/>
                </a:lnTo>
                <a:lnTo>
                  <a:pt x="1284344" y="236868"/>
                </a:lnTo>
                <a:lnTo>
                  <a:pt x="1294205" y="351266"/>
                </a:lnTo>
                <a:close/>
                <a:moveTo>
                  <a:pt x="1332823" y="236868"/>
                </a:moveTo>
                <a:lnTo>
                  <a:pt x="1312448" y="236868"/>
                </a:lnTo>
                <a:lnTo>
                  <a:pt x="1312448" y="351266"/>
                </a:lnTo>
                <a:lnTo>
                  <a:pt x="1329537" y="351266"/>
                </a:lnTo>
                <a:lnTo>
                  <a:pt x="1389192" y="272495"/>
                </a:lnTo>
                <a:lnTo>
                  <a:pt x="1389192" y="351266"/>
                </a:lnTo>
                <a:lnTo>
                  <a:pt x="1409567" y="351266"/>
                </a:lnTo>
                <a:lnTo>
                  <a:pt x="1409567" y="236868"/>
                </a:lnTo>
                <a:lnTo>
                  <a:pt x="1392478" y="236868"/>
                </a:lnTo>
                <a:lnTo>
                  <a:pt x="1332823" y="315803"/>
                </a:lnTo>
                <a:lnTo>
                  <a:pt x="1332823" y="236868"/>
                </a:lnTo>
                <a:close/>
                <a:moveTo>
                  <a:pt x="1431003" y="236868"/>
                </a:moveTo>
                <a:lnTo>
                  <a:pt x="1451384" y="236868"/>
                </a:lnTo>
                <a:lnTo>
                  <a:pt x="1451384" y="282464"/>
                </a:lnTo>
                <a:lnTo>
                  <a:pt x="1461735" y="282464"/>
                </a:lnTo>
                <a:lnTo>
                  <a:pt x="1498214" y="236868"/>
                </a:lnTo>
                <a:lnTo>
                  <a:pt x="1522042" y="236868"/>
                </a:lnTo>
                <a:lnTo>
                  <a:pt x="1478329" y="291452"/>
                </a:lnTo>
                <a:cubicBezTo>
                  <a:pt x="1485315" y="292856"/>
                  <a:pt x="1490687" y="301538"/>
                  <a:pt x="1496312" y="310632"/>
                </a:cubicBezTo>
                <a:cubicBezTo>
                  <a:pt x="1503131" y="321658"/>
                  <a:pt x="1510324" y="333290"/>
                  <a:pt x="1521223" y="333290"/>
                </a:cubicBezTo>
                <a:cubicBezTo>
                  <a:pt x="1522624" y="333290"/>
                  <a:pt x="1524030" y="332932"/>
                  <a:pt x="1525638" y="332522"/>
                </a:cubicBezTo>
                <a:cubicBezTo>
                  <a:pt x="1525915" y="332452"/>
                  <a:pt x="1526192" y="332380"/>
                  <a:pt x="1526480" y="332309"/>
                </a:cubicBezTo>
                <a:lnTo>
                  <a:pt x="1526480" y="351266"/>
                </a:lnTo>
                <a:cubicBezTo>
                  <a:pt x="1523194" y="352084"/>
                  <a:pt x="1519909" y="352737"/>
                  <a:pt x="1516785" y="352737"/>
                </a:cubicBezTo>
                <a:cubicBezTo>
                  <a:pt x="1498012" y="352737"/>
                  <a:pt x="1487096" y="334860"/>
                  <a:pt x="1478145" y="320207"/>
                </a:cubicBezTo>
                <a:cubicBezTo>
                  <a:pt x="1472052" y="310232"/>
                  <a:pt x="1466871" y="301752"/>
                  <a:pt x="1460750" y="301421"/>
                </a:cubicBezTo>
                <a:lnTo>
                  <a:pt x="1451384" y="301421"/>
                </a:lnTo>
                <a:lnTo>
                  <a:pt x="1451384" y="351266"/>
                </a:lnTo>
                <a:lnTo>
                  <a:pt x="1431003" y="351266"/>
                </a:lnTo>
                <a:lnTo>
                  <a:pt x="1431003" y="236868"/>
                </a:lnTo>
                <a:close/>
                <a:moveTo>
                  <a:pt x="1558866" y="236868"/>
                </a:moveTo>
                <a:lnTo>
                  <a:pt x="1538486" y="236868"/>
                </a:lnTo>
                <a:lnTo>
                  <a:pt x="1538486" y="351266"/>
                </a:lnTo>
                <a:lnTo>
                  <a:pt x="1555581" y="351266"/>
                </a:lnTo>
                <a:lnTo>
                  <a:pt x="1615230" y="272495"/>
                </a:lnTo>
                <a:lnTo>
                  <a:pt x="1615230" y="351266"/>
                </a:lnTo>
                <a:lnTo>
                  <a:pt x="1635611" y="351266"/>
                </a:lnTo>
                <a:lnTo>
                  <a:pt x="1635611" y="236868"/>
                </a:lnTo>
                <a:lnTo>
                  <a:pt x="1618516" y="236868"/>
                </a:lnTo>
                <a:lnTo>
                  <a:pt x="1558866" y="315803"/>
                </a:lnTo>
                <a:lnTo>
                  <a:pt x="1558866" y="236868"/>
                </a:lnTo>
                <a:close/>
              </a:path>
            </a:pathLst>
          </a:custGeom>
          <a:solidFill>
            <a:srgbClr val="102D69"/>
          </a:solidFill>
          <a:ln w="5743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F0ECBB-3057-4652-93C7-34E56D139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219440" y="459740"/>
            <a:ext cx="1153478" cy="22554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2EE65D-3F42-4913-A192-F7FD4A3AC0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15938" y="6184900"/>
            <a:ext cx="1294159" cy="372071"/>
          </a:xfrm>
          <a:prstGeom prst="rect">
            <a:avLst/>
          </a:prstGeom>
        </p:spPr>
      </p:pic>
      <p:sp>
        <p:nvSpPr>
          <p:cNvPr id="29" name="Текст 28">
            <a:extLst>
              <a:ext uri="{FF2B5EF4-FFF2-40B4-BE49-F238E27FC236}">
                <a16:creationId xmlns:a16="http://schemas.microsoft.com/office/drawing/2014/main" id="{FFBE0272-1503-4D23-BFC6-004328A3E1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636395"/>
            <a:ext cx="7586662" cy="2082800"/>
          </a:xfrm>
        </p:spPr>
        <p:txBody>
          <a:bodyPr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ru-RU" dirty="0">
                <a:effectLst/>
              </a:rPr>
              <a:t>Название презентации может быть набрано в две или три строки 4</a:t>
            </a:r>
            <a:r>
              <a:rPr lang="en-US" dirty="0">
                <a:effectLst/>
              </a:rPr>
              <a:t>4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pt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249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и подпись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23">
            <a:extLst>
              <a:ext uri="{FF2B5EF4-FFF2-40B4-BE49-F238E27FC236}">
                <a16:creationId xmlns:a16="http://schemas.microsoft.com/office/drawing/2014/main" id="{6426516B-0537-4C71-A809-C48A82AE7B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6433" y="1366510"/>
            <a:ext cx="4696142" cy="4406387"/>
          </a:xfrm>
          <a:solidFill>
            <a:srgbClr val="D9D9D9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>
                    <a:lumMod val="10000"/>
                  </a:schemeClr>
                </a:solidFill>
                <a:latin typeface="Navigo" panose="02070503070706040303" pitchFamily="18" charset="-5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schemeClr val="tx1"/>
                </a:solidFill>
                <a:latin typeface="HSE Sans" panose="02000000000000000000" pitchFamily="2" charset="0"/>
              </a:rPr>
              <a:t>Чтобы слайд не выглядел пустым, сюда можно поставить иллюстрацию или фотографию</a:t>
            </a:r>
            <a:endParaRPr lang="en-RU" sz="2800" dirty="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11" name="Текст 35">
            <a:extLst>
              <a:ext uri="{FF2B5EF4-FFF2-40B4-BE49-F238E27FC236}">
                <a16:creationId xmlns:a16="http://schemas.microsoft.com/office/drawing/2014/main" id="{FD55589A-D6B6-4427-A2EA-DF64DF9F39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26863" y="2379663"/>
            <a:ext cx="4892565" cy="3393234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</a:t>
            </a:r>
            <a:r>
              <a:rPr lang="en-US" dirty="0"/>
              <a:t>4pt)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24E17D-2682-444F-AB93-5EF4301A45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2875" y="6027771"/>
            <a:ext cx="461929" cy="461929"/>
          </a:xfrm>
          <a:prstGeom prst="rect">
            <a:avLst/>
          </a:prstGeom>
        </p:spPr>
      </p:pic>
      <p:sp>
        <p:nvSpPr>
          <p:cNvPr id="20" name="Текст 19">
            <a:extLst>
              <a:ext uri="{FF2B5EF4-FFF2-40B4-BE49-F238E27FC236}">
                <a16:creationId xmlns:a16="http://schemas.microsoft.com/office/drawing/2014/main" id="{066FE877-9F41-4467-B3C1-8FEBDC9AE6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2875" y="1447790"/>
            <a:ext cx="4892675" cy="7874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ru-RU" dirty="0">
                <a:solidFill>
                  <a:srgbClr val="102D69"/>
                </a:solidFill>
                <a:latin typeface="+mj-lt"/>
              </a:rPr>
              <a:t>Заголовок может быть набран</a:t>
            </a:r>
            <a:br>
              <a:rPr lang="ru-RU" dirty="0">
                <a:solidFill>
                  <a:srgbClr val="102D69"/>
                </a:solidFill>
                <a:latin typeface="+mj-lt"/>
              </a:rPr>
            </a:br>
            <a:r>
              <a:rPr lang="ru-RU" dirty="0">
                <a:solidFill>
                  <a:srgbClr val="102D69"/>
                </a:solidFill>
                <a:latin typeface="+mj-lt"/>
              </a:rPr>
              <a:t>в две или три строки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 24 </a:t>
            </a:r>
            <a:r>
              <a:rPr lang="en-GB" dirty="0" err="1">
                <a:solidFill>
                  <a:srgbClr val="102D69"/>
                </a:solidFill>
                <a:latin typeface="+mj-lt"/>
              </a:rPr>
              <a:t>pt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)</a:t>
            </a:r>
            <a:endParaRPr lang="ru-RU" dirty="0">
              <a:solidFill>
                <a:srgbClr val="102D6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5148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400A-2457-57B8-9861-140DBEBB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F15E8-65BB-3472-8743-0D80A8DB4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C5CDB-BE90-2D15-BB6F-02EA891D1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03C19-2636-9C53-19D8-A313952EB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F0E7-B192-4488-9E2C-2DA907A8924D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02979-619A-3B20-D5EE-4F79B8A6B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C13A4-9BB4-C517-996A-697A7586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8379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чень люди + подпис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5">
            <a:extLst>
              <a:ext uri="{FF2B5EF4-FFF2-40B4-BE49-F238E27FC236}">
                <a16:creationId xmlns:a16="http://schemas.microsoft.com/office/drawing/2014/main" id="{FD55589A-D6B6-4427-A2EA-DF64DF9F39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0010" y="2379663"/>
            <a:ext cx="4892565" cy="3393234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</a:t>
            </a:r>
            <a:r>
              <a:rPr lang="en-US" dirty="0"/>
              <a:t>4pt)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066FE877-9F41-4467-B3C1-8FEBDC9AE6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43142" y="1447790"/>
            <a:ext cx="4892675" cy="7874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ru-RU" dirty="0">
                <a:solidFill>
                  <a:srgbClr val="102D69"/>
                </a:solidFill>
                <a:latin typeface="+mj-lt"/>
              </a:rPr>
              <a:t>Заголовок может быть набран</a:t>
            </a:r>
            <a:br>
              <a:rPr lang="ru-RU" dirty="0">
                <a:solidFill>
                  <a:srgbClr val="102D69"/>
                </a:solidFill>
                <a:latin typeface="+mj-lt"/>
              </a:rPr>
            </a:br>
            <a:r>
              <a:rPr lang="ru-RU" dirty="0">
                <a:solidFill>
                  <a:srgbClr val="102D69"/>
                </a:solidFill>
                <a:latin typeface="+mj-lt"/>
              </a:rPr>
              <a:t>в две или три строки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 24 </a:t>
            </a:r>
            <a:r>
              <a:rPr lang="en-GB" dirty="0" err="1">
                <a:solidFill>
                  <a:srgbClr val="102D69"/>
                </a:solidFill>
                <a:latin typeface="+mj-lt"/>
              </a:rPr>
              <a:t>pt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)</a:t>
            </a:r>
            <a:endParaRPr lang="ru-RU" dirty="0">
              <a:solidFill>
                <a:srgbClr val="102D69"/>
              </a:solidFill>
              <a:latin typeface="+mj-lt"/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774128DA-0D10-47E3-A39F-B1AB54E4C0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15938" y="1026478"/>
            <a:ext cx="1473200" cy="1473200"/>
          </a:xfrm>
          <a:custGeom>
            <a:avLst/>
            <a:gdLst>
              <a:gd name="connsiteX0" fmla="*/ 736600 w 1473200"/>
              <a:gd name="connsiteY0" fmla="*/ 0 h 1473200"/>
              <a:gd name="connsiteX1" fmla="*/ 1473200 w 1473200"/>
              <a:gd name="connsiteY1" fmla="*/ 736600 h 1473200"/>
              <a:gd name="connsiteX2" fmla="*/ 736600 w 1473200"/>
              <a:gd name="connsiteY2" fmla="*/ 1473200 h 1473200"/>
              <a:gd name="connsiteX3" fmla="*/ 0 w 1473200"/>
              <a:gd name="connsiteY3" fmla="*/ 736600 h 1473200"/>
              <a:gd name="connsiteX4" fmla="*/ 736600 w 1473200"/>
              <a:gd name="connsiteY4" fmla="*/ 0 h 14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200" h="1473200">
                <a:moveTo>
                  <a:pt x="736600" y="0"/>
                </a:moveTo>
                <a:cubicBezTo>
                  <a:pt x="1143413" y="0"/>
                  <a:pt x="1473200" y="329787"/>
                  <a:pt x="1473200" y="736600"/>
                </a:cubicBezTo>
                <a:cubicBezTo>
                  <a:pt x="1473200" y="1143413"/>
                  <a:pt x="1143413" y="1473200"/>
                  <a:pt x="736600" y="1473200"/>
                </a:cubicBezTo>
                <a:cubicBezTo>
                  <a:pt x="329787" y="1473200"/>
                  <a:pt x="0" y="1143413"/>
                  <a:pt x="0" y="736600"/>
                </a:cubicBezTo>
                <a:cubicBezTo>
                  <a:pt x="0" y="329787"/>
                  <a:pt x="329787" y="0"/>
                  <a:pt x="7366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  <a:p>
            <a:r>
              <a:rPr lang="en-US" dirty="0"/>
              <a:t>    </a:t>
            </a:r>
            <a:r>
              <a:rPr lang="ru-RU" dirty="0"/>
              <a:t>фото</a:t>
            </a:r>
          </a:p>
        </p:txBody>
      </p:sp>
      <p:sp>
        <p:nvSpPr>
          <p:cNvPr id="12" name="Текст 35">
            <a:extLst>
              <a:ext uri="{FF2B5EF4-FFF2-40B4-BE49-F238E27FC236}">
                <a16:creationId xmlns:a16="http://schemas.microsoft.com/office/drawing/2014/main" id="{0376118D-6153-4502-BBC3-C190ACEEAD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2659" y="1433069"/>
            <a:ext cx="2440622" cy="660019"/>
          </a:xfrm>
        </p:spPr>
        <p:txBody>
          <a:bodyPr lIns="0" tIns="0" rIns="0">
            <a:normAutofit/>
          </a:bodyPr>
          <a:lstStyle>
            <a:lvl1pPr marL="0" marR="0" indent="0" algn="l" defTabSz="3600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Имя Фамилия </a:t>
            </a:r>
          </a:p>
          <a:p>
            <a:pPr lvl="0"/>
            <a:r>
              <a:rPr lang="ru-RU" dirty="0"/>
              <a:t>Должность, место работы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18FD0FB8-CAB8-44BC-A28C-CB3E6150A52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2875" y="2854633"/>
            <a:ext cx="1473200" cy="1473200"/>
          </a:xfrm>
          <a:custGeom>
            <a:avLst/>
            <a:gdLst>
              <a:gd name="connsiteX0" fmla="*/ 736600 w 1473200"/>
              <a:gd name="connsiteY0" fmla="*/ 0 h 1473200"/>
              <a:gd name="connsiteX1" fmla="*/ 1473200 w 1473200"/>
              <a:gd name="connsiteY1" fmla="*/ 736600 h 1473200"/>
              <a:gd name="connsiteX2" fmla="*/ 736600 w 1473200"/>
              <a:gd name="connsiteY2" fmla="*/ 1473200 h 1473200"/>
              <a:gd name="connsiteX3" fmla="*/ 0 w 1473200"/>
              <a:gd name="connsiteY3" fmla="*/ 736600 h 1473200"/>
              <a:gd name="connsiteX4" fmla="*/ 736600 w 1473200"/>
              <a:gd name="connsiteY4" fmla="*/ 0 h 14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200" h="1473200">
                <a:moveTo>
                  <a:pt x="736600" y="0"/>
                </a:moveTo>
                <a:cubicBezTo>
                  <a:pt x="1143413" y="0"/>
                  <a:pt x="1473200" y="329787"/>
                  <a:pt x="1473200" y="736600"/>
                </a:cubicBezTo>
                <a:cubicBezTo>
                  <a:pt x="1473200" y="1143413"/>
                  <a:pt x="1143413" y="1473200"/>
                  <a:pt x="736600" y="1473200"/>
                </a:cubicBezTo>
                <a:cubicBezTo>
                  <a:pt x="329787" y="1473200"/>
                  <a:pt x="0" y="1143413"/>
                  <a:pt x="0" y="736600"/>
                </a:cubicBezTo>
                <a:cubicBezTo>
                  <a:pt x="0" y="329787"/>
                  <a:pt x="329787" y="0"/>
                  <a:pt x="7366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  <a:p>
            <a:r>
              <a:rPr lang="en-US" dirty="0"/>
              <a:t>    </a:t>
            </a:r>
            <a:r>
              <a:rPr lang="ru-RU" dirty="0"/>
              <a:t>фото</a:t>
            </a:r>
          </a:p>
        </p:txBody>
      </p:sp>
      <p:sp>
        <p:nvSpPr>
          <p:cNvPr id="16" name="Текст 35">
            <a:extLst>
              <a:ext uri="{FF2B5EF4-FFF2-40B4-BE49-F238E27FC236}">
                <a16:creationId xmlns:a16="http://schemas.microsoft.com/office/drawing/2014/main" id="{EAE8D89D-B470-4B63-A7F2-6F0B2E32B3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29596" y="3261224"/>
            <a:ext cx="2440622" cy="660019"/>
          </a:xfrm>
        </p:spPr>
        <p:txBody>
          <a:bodyPr lIns="0" tIns="0" rIns="0">
            <a:normAutofit/>
          </a:bodyPr>
          <a:lstStyle>
            <a:lvl1pPr marL="0" marR="0" indent="0" algn="l" defTabSz="3600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Имя Фамилия </a:t>
            </a:r>
          </a:p>
          <a:p>
            <a:pPr lvl="0"/>
            <a:r>
              <a:rPr lang="ru-RU" dirty="0"/>
              <a:t>Должность, место работы</a:t>
            </a: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C63FB19A-F381-4309-9102-A0F3EDCA35A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15938" y="4682788"/>
            <a:ext cx="1473200" cy="1473200"/>
          </a:xfrm>
          <a:custGeom>
            <a:avLst/>
            <a:gdLst>
              <a:gd name="connsiteX0" fmla="*/ 736600 w 1473200"/>
              <a:gd name="connsiteY0" fmla="*/ 0 h 1473200"/>
              <a:gd name="connsiteX1" fmla="*/ 1473200 w 1473200"/>
              <a:gd name="connsiteY1" fmla="*/ 736600 h 1473200"/>
              <a:gd name="connsiteX2" fmla="*/ 736600 w 1473200"/>
              <a:gd name="connsiteY2" fmla="*/ 1473200 h 1473200"/>
              <a:gd name="connsiteX3" fmla="*/ 0 w 1473200"/>
              <a:gd name="connsiteY3" fmla="*/ 736600 h 1473200"/>
              <a:gd name="connsiteX4" fmla="*/ 736600 w 1473200"/>
              <a:gd name="connsiteY4" fmla="*/ 0 h 14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200" h="1473200">
                <a:moveTo>
                  <a:pt x="736600" y="0"/>
                </a:moveTo>
                <a:cubicBezTo>
                  <a:pt x="1143413" y="0"/>
                  <a:pt x="1473200" y="329787"/>
                  <a:pt x="1473200" y="736600"/>
                </a:cubicBezTo>
                <a:cubicBezTo>
                  <a:pt x="1473200" y="1143413"/>
                  <a:pt x="1143413" y="1473200"/>
                  <a:pt x="736600" y="1473200"/>
                </a:cubicBezTo>
                <a:cubicBezTo>
                  <a:pt x="329787" y="1473200"/>
                  <a:pt x="0" y="1143413"/>
                  <a:pt x="0" y="736600"/>
                </a:cubicBezTo>
                <a:cubicBezTo>
                  <a:pt x="0" y="329787"/>
                  <a:pt x="329787" y="0"/>
                  <a:pt x="7366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  <a:p>
            <a:r>
              <a:rPr lang="en-US" dirty="0"/>
              <a:t>    </a:t>
            </a:r>
            <a:r>
              <a:rPr lang="ru-RU" dirty="0"/>
              <a:t>фото</a:t>
            </a:r>
          </a:p>
        </p:txBody>
      </p:sp>
      <p:sp>
        <p:nvSpPr>
          <p:cNvPr id="19" name="Текст 35">
            <a:extLst>
              <a:ext uri="{FF2B5EF4-FFF2-40B4-BE49-F238E27FC236}">
                <a16:creationId xmlns:a16="http://schemas.microsoft.com/office/drawing/2014/main" id="{B327D5A7-0927-4A48-A545-D5BD1F6444F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2659" y="5089379"/>
            <a:ext cx="2440622" cy="660019"/>
          </a:xfrm>
        </p:spPr>
        <p:txBody>
          <a:bodyPr lIns="0" tIns="0" rIns="0">
            <a:normAutofit/>
          </a:bodyPr>
          <a:lstStyle>
            <a:lvl1pPr marL="0" marR="0" indent="0" algn="l" defTabSz="3600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Имя Фамилия </a:t>
            </a:r>
          </a:p>
          <a:p>
            <a:pPr lvl="0"/>
            <a:r>
              <a:rPr lang="ru-RU" dirty="0"/>
              <a:t>Должность, место работы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08C4A91-5C7B-4586-8F8D-36020CA57C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2875" y="358140"/>
            <a:ext cx="461929" cy="46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15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еловек + подпись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26B4DD23-F4AC-4E9A-BE63-1F2D0F227C6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48884" y="1203889"/>
            <a:ext cx="4710241" cy="4823882"/>
          </a:xfrm>
          <a:custGeom>
            <a:avLst/>
            <a:gdLst>
              <a:gd name="connsiteX0" fmla="*/ 1235040 w 4710241"/>
              <a:gd name="connsiteY0" fmla="*/ 1314 h 4823882"/>
              <a:gd name="connsiteX1" fmla="*/ 3642582 w 4710241"/>
              <a:gd name="connsiteY1" fmla="*/ 1191424 h 4823882"/>
              <a:gd name="connsiteX2" fmla="*/ 4326861 w 4710241"/>
              <a:gd name="connsiteY2" fmla="*/ 4491829 h 4823882"/>
              <a:gd name="connsiteX3" fmla="*/ 1067660 w 4710241"/>
              <a:gd name="connsiteY3" fmla="*/ 3632458 h 4823882"/>
              <a:gd name="connsiteX4" fmla="*/ 383381 w 4710241"/>
              <a:gd name="connsiteY4" fmla="*/ 332053 h 4823882"/>
              <a:gd name="connsiteX5" fmla="*/ 1235040 w 4710241"/>
              <a:gd name="connsiteY5" fmla="*/ 1314 h 482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10241" h="4823882">
                <a:moveTo>
                  <a:pt x="1235040" y="1314"/>
                </a:moveTo>
                <a:cubicBezTo>
                  <a:pt x="1970267" y="-26946"/>
                  <a:pt x="2893921" y="401699"/>
                  <a:pt x="3642582" y="1191424"/>
                </a:cubicBezTo>
                <a:cubicBezTo>
                  <a:pt x="4731544" y="2340115"/>
                  <a:pt x="5037906" y="3817756"/>
                  <a:pt x="4326861" y="4491829"/>
                </a:cubicBezTo>
                <a:cubicBezTo>
                  <a:pt x="3615816" y="5165902"/>
                  <a:pt x="2156622" y="4781149"/>
                  <a:pt x="1067660" y="3632458"/>
                </a:cubicBezTo>
                <a:cubicBezTo>
                  <a:pt x="-21302" y="2483768"/>
                  <a:pt x="-327664" y="1006126"/>
                  <a:pt x="383381" y="332053"/>
                </a:cubicBezTo>
                <a:cubicBezTo>
                  <a:pt x="605583" y="121406"/>
                  <a:pt x="900846" y="14159"/>
                  <a:pt x="1235040" y="1314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ru-RU" dirty="0"/>
              <a:t>           фотография человека </a:t>
            </a:r>
          </a:p>
        </p:txBody>
      </p:sp>
      <p:sp>
        <p:nvSpPr>
          <p:cNvPr id="11" name="Текст 35">
            <a:extLst>
              <a:ext uri="{FF2B5EF4-FFF2-40B4-BE49-F238E27FC236}">
                <a16:creationId xmlns:a16="http://schemas.microsoft.com/office/drawing/2014/main" id="{FD55589A-D6B6-4427-A2EA-DF64DF9F39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875" y="2394223"/>
            <a:ext cx="4892565" cy="3393234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</a:t>
            </a:r>
            <a:r>
              <a:rPr lang="en-US" dirty="0"/>
              <a:t>4pt)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24E17D-2682-444F-AB93-5EF4301A45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05195" y="985861"/>
            <a:ext cx="461929" cy="461929"/>
          </a:xfrm>
          <a:prstGeom prst="rect">
            <a:avLst/>
          </a:prstGeom>
        </p:spPr>
      </p:pic>
      <p:sp>
        <p:nvSpPr>
          <p:cNvPr id="20" name="Текст 19">
            <a:extLst>
              <a:ext uri="{FF2B5EF4-FFF2-40B4-BE49-F238E27FC236}">
                <a16:creationId xmlns:a16="http://schemas.microsoft.com/office/drawing/2014/main" id="{066FE877-9F41-4467-B3C1-8FEBDC9AE6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52635" y="1447790"/>
            <a:ext cx="5471685" cy="78740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ru-RU" dirty="0">
                <a:solidFill>
                  <a:srgbClr val="102D69"/>
                </a:solidFill>
                <a:latin typeface="+mj-lt"/>
              </a:rPr>
              <a:t>Заголовок о человеке может быть набран в две или три строки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 24 </a:t>
            </a:r>
            <a:r>
              <a:rPr lang="en-GB" dirty="0" err="1">
                <a:solidFill>
                  <a:srgbClr val="102D69"/>
                </a:solidFill>
                <a:latin typeface="+mj-lt"/>
              </a:rPr>
              <a:t>pt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)</a:t>
            </a:r>
            <a:endParaRPr lang="ru-RU" dirty="0">
              <a:solidFill>
                <a:srgbClr val="102D6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69984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26B4DD23-F4AC-4E9A-BE63-1F2D0F227C6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1750" y="745314"/>
            <a:ext cx="5271690" cy="5367371"/>
          </a:xfrm>
          <a:custGeom>
            <a:avLst/>
            <a:gdLst>
              <a:gd name="connsiteX0" fmla="*/ 1235040 w 4710241"/>
              <a:gd name="connsiteY0" fmla="*/ 1314 h 4823882"/>
              <a:gd name="connsiteX1" fmla="*/ 3642582 w 4710241"/>
              <a:gd name="connsiteY1" fmla="*/ 1191424 h 4823882"/>
              <a:gd name="connsiteX2" fmla="*/ 4326861 w 4710241"/>
              <a:gd name="connsiteY2" fmla="*/ 4491829 h 4823882"/>
              <a:gd name="connsiteX3" fmla="*/ 1067660 w 4710241"/>
              <a:gd name="connsiteY3" fmla="*/ 3632458 h 4823882"/>
              <a:gd name="connsiteX4" fmla="*/ 383381 w 4710241"/>
              <a:gd name="connsiteY4" fmla="*/ 332053 h 4823882"/>
              <a:gd name="connsiteX5" fmla="*/ 1235040 w 4710241"/>
              <a:gd name="connsiteY5" fmla="*/ 1314 h 482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10241" h="4823882">
                <a:moveTo>
                  <a:pt x="1235040" y="1314"/>
                </a:moveTo>
                <a:cubicBezTo>
                  <a:pt x="1970267" y="-26946"/>
                  <a:pt x="2893921" y="401699"/>
                  <a:pt x="3642582" y="1191424"/>
                </a:cubicBezTo>
                <a:cubicBezTo>
                  <a:pt x="4731544" y="2340115"/>
                  <a:pt x="5037906" y="3817756"/>
                  <a:pt x="4326861" y="4491829"/>
                </a:cubicBezTo>
                <a:cubicBezTo>
                  <a:pt x="3615816" y="5165902"/>
                  <a:pt x="2156622" y="4781149"/>
                  <a:pt x="1067660" y="3632458"/>
                </a:cubicBezTo>
                <a:cubicBezTo>
                  <a:pt x="-21302" y="2483768"/>
                  <a:pt x="-327664" y="1006126"/>
                  <a:pt x="383381" y="332053"/>
                </a:cubicBezTo>
                <a:cubicBezTo>
                  <a:pt x="605583" y="121406"/>
                  <a:pt x="900846" y="14159"/>
                  <a:pt x="1235040" y="1314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ru-RU" dirty="0"/>
              <a:t>           фотография человека </a:t>
            </a:r>
          </a:p>
        </p:txBody>
      </p:sp>
      <p:sp>
        <p:nvSpPr>
          <p:cNvPr id="11" name="Текст 35">
            <a:extLst>
              <a:ext uri="{FF2B5EF4-FFF2-40B4-BE49-F238E27FC236}">
                <a16:creationId xmlns:a16="http://schemas.microsoft.com/office/drawing/2014/main" id="{FD55589A-D6B6-4427-A2EA-DF64DF9F39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87545" y="2936221"/>
            <a:ext cx="3025030" cy="304801"/>
          </a:xfrm>
        </p:spPr>
        <p:txBody>
          <a:bodyPr lIns="0" tIns="0" rIns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E2D69"/>
                </a:solidFill>
                <a:latin typeface="Navigo" panose="02070503070706040303" pitchFamily="18" charset="-52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Имя Фамилия </a:t>
            </a:r>
            <a:r>
              <a:rPr lang="en-US" dirty="0"/>
              <a:t>24 </a:t>
            </a:r>
            <a:r>
              <a:rPr lang="en-US" dirty="0" err="1"/>
              <a:t>pt</a:t>
            </a:r>
            <a:endParaRPr lang="ru-RU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066FE877-9F41-4467-B3C1-8FEBDC9AE6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20524" y="1165846"/>
            <a:ext cx="5752996" cy="145797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ru-RU" dirty="0">
                <a:solidFill>
                  <a:srgbClr val="102D69"/>
                </a:solidFill>
                <a:latin typeface="+mj-lt"/>
              </a:rPr>
              <a:t>«тут можно указать цитату человека, представленного на слайде. Цитата может быть набрана в две-четыре строки» </a:t>
            </a:r>
            <a:r>
              <a:rPr lang="en-US" dirty="0">
                <a:solidFill>
                  <a:srgbClr val="102D69"/>
                </a:solidFill>
                <a:latin typeface="+mj-lt"/>
              </a:rPr>
              <a:t>24 </a:t>
            </a:r>
            <a:r>
              <a:rPr lang="en-US" dirty="0" err="1">
                <a:solidFill>
                  <a:srgbClr val="102D69"/>
                </a:solidFill>
                <a:latin typeface="+mj-lt"/>
              </a:rPr>
              <a:t>pt</a:t>
            </a:r>
            <a:endParaRPr lang="ru-RU" dirty="0">
              <a:solidFill>
                <a:srgbClr val="102D6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1841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1">
            <a:extLst>
              <a:ext uri="{FF2B5EF4-FFF2-40B4-BE49-F238E27FC236}">
                <a16:creationId xmlns:a16="http://schemas.microsoft.com/office/drawing/2014/main" id="{16741998-B783-4EA6-8BC7-DA0D42EAF9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180731"/>
            <a:ext cx="11196637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Navigo" panose="02070503070706040303" pitchFamily="18" charset="-52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D3DB1E-C11D-40F5-A1A6-02C7EE3C7D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9" y="2133600"/>
            <a:ext cx="11196637" cy="4254500"/>
          </a:xfrm>
        </p:spPr>
        <p:txBody>
          <a:bodyPr numCol="2" spcCol="216000">
            <a:normAutofit/>
          </a:bodyPr>
          <a:lstStyle>
            <a:lvl1pPr marL="0" indent="0">
              <a:buNone/>
              <a:defRPr sz="1400">
                <a:latin typeface="Navigo" panose="02070503070706040303" pitchFamily="18" charset="-5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400" dirty="0">
                <a:latin typeface="HSE Sans" panose="02000000000000000000" pitchFamily="2" charset="0"/>
              </a:rPr>
              <a:t>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</a:t>
            </a:r>
          </a:p>
          <a:p>
            <a:pPr lvl="0"/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0D802D-BA4F-45D6-94CE-F86FDF7DAA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5939" y="368300"/>
            <a:ext cx="461929" cy="46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452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данные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9">
            <a:extLst>
              <a:ext uri="{FF2B5EF4-FFF2-40B4-BE49-F238E27FC236}">
                <a16:creationId xmlns:a16="http://schemas.microsoft.com/office/drawing/2014/main" id="{678A1A1F-E04C-42DD-87D1-5DA6168353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90800" y="1270000"/>
            <a:ext cx="9121774" cy="96519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lang="ru-RU" dirty="0">
                <a:solidFill>
                  <a:srgbClr val="102D69"/>
                </a:solidFill>
                <a:latin typeface="+mj-lt"/>
              </a:rPr>
              <a:t>Заголовок может быть набран</a:t>
            </a:r>
            <a:r>
              <a:rPr lang="en-US" dirty="0">
                <a:solidFill>
                  <a:srgbClr val="102D69"/>
                </a:solidFill>
                <a:latin typeface="+mj-lt"/>
              </a:rPr>
              <a:t> </a:t>
            </a:r>
            <a:r>
              <a:rPr lang="ru-RU" dirty="0">
                <a:solidFill>
                  <a:srgbClr val="102D69"/>
                </a:solidFill>
                <a:latin typeface="+mj-lt"/>
              </a:rPr>
              <a:t>в две или три строки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 24 </a:t>
            </a:r>
            <a:r>
              <a:rPr lang="en-GB" dirty="0" err="1">
                <a:solidFill>
                  <a:srgbClr val="102D69"/>
                </a:solidFill>
                <a:latin typeface="+mj-lt"/>
              </a:rPr>
              <a:t>pt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)</a:t>
            </a:r>
            <a:endParaRPr lang="ru-RU" dirty="0">
              <a:solidFill>
                <a:srgbClr val="102D69"/>
              </a:solidFill>
              <a:latin typeface="+mj-lt"/>
            </a:endParaRP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8ECA1632-23F5-4F50-9B84-CA3BB0A75C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74" y="2763358"/>
            <a:ext cx="3327926" cy="1057870"/>
          </a:xfrm>
        </p:spPr>
        <p:txBody>
          <a:bodyPr>
            <a:normAutofit/>
          </a:bodyPr>
          <a:lstStyle>
            <a:lvl1pPr marL="0" indent="0">
              <a:buNone/>
              <a:defRPr sz="8800"/>
            </a:lvl1pPr>
          </a:lstStyle>
          <a:p>
            <a:pPr lvl="0"/>
            <a:r>
              <a:rPr lang="en-US" sz="8800" dirty="0"/>
              <a:t>203</a:t>
            </a:r>
            <a:endParaRPr lang="ru-RU" dirty="0"/>
          </a:p>
        </p:txBody>
      </p:sp>
      <p:sp>
        <p:nvSpPr>
          <p:cNvPr id="24" name="Текст 22">
            <a:extLst>
              <a:ext uri="{FF2B5EF4-FFF2-40B4-BE49-F238E27FC236}">
                <a16:creationId xmlns:a16="http://schemas.microsoft.com/office/drawing/2014/main" id="{680D396D-3A50-4374-B88E-40F886B4A4B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6720" y="2763358"/>
            <a:ext cx="3327926" cy="1057870"/>
          </a:xfrm>
        </p:spPr>
        <p:txBody>
          <a:bodyPr>
            <a:normAutofit/>
          </a:bodyPr>
          <a:lstStyle>
            <a:lvl1pPr marL="0" indent="0">
              <a:buNone/>
              <a:defRPr sz="8800"/>
            </a:lvl1pPr>
          </a:lstStyle>
          <a:p>
            <a:pPr lvl="0"/>
            <a:r>
              <a:rPr lang="en-US" sz="8800" dirty="0"/>
              <a:t>10</a:t>
            </a:r>
            <a:endParaRPr lang="ru-RU" dirty="0"/>
          </a:p>
        </p:txBody>
      </p:sp>
      <p:sp>
        <p:nvSpPr>
          <p:cNvPr id="26" name="Текст 22">
            <a:extLst>
              <a:ext uri="{FF2B5EF4-FFF2-40B4-BE49-F238E27FC236}">
                <a16:creationId xmlns:a16="http://schemas.microsoft.com/office/drawing/2014/main" id="{05274BE1-4242-4D9D-B2CE-E4AAFCE3CE4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566" y="2773356"/>
            <a:ext cx="3327926" cy="1057870"/>
          </a:xfrm>
        </p:spPr>
        <p:txBody>
          <a:bodyPr>
            <a:normAutofit/>
          </a:bodyPr>
          <a:lstStyle>
            <a:lvl1pPr marL="0" indent="0">
              <a:buNone/>
              <a:defRPr sz="8800"/>
            </a:lvl1pPr>
          </a:lstStyle>
          <a:p>
            <a:pPr lvl="0"/>
            <a:r>
              <a:rPr lang="en-US" sz="8800" dirty="0"/>
              <a:t>543</a:t>
            </a:r>
            <a:endParaRPr lang="ru-RU" dirty="0"/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F83BAD4A-3BB5-47E2-A4E6-B00FB5A4D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349395"/>
            <a:ext cx="3344862" cy="1476729"/>
          </a:xfrm>
        </p:spPr>
        <p:txBody>
          <a:bodyPr/>
          <a:lstStyle>
            <a:lvl1pPr marL="0" indent="0">
              <a:buNone/>
              <a:defRPr sz="1400" b="0">
                <a:latin typeface="+mn-lt"/>
              </a:defRPr>
            </a:lvl1pPr>
          </a:lstStyle>
          <a:p>
            <a:pPr lvl="0"/>
            <a:r>
              <a:rPr lang="ru-RU" dirty="0"/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 </a:t>
            </a:r>
            <a:r>
              <a:rPr lang="en-US" dirty="0"/>
              <a:t>14</a:t>
            </a:r>
            <a:r>
              <a:rPr lang="ru-RU" dirty="0"/>
              <a:t> </a:t>
            </a:r>
            <a:r>
              <a:rPr lang="ru-RU" dirty="0" err="1"/>
              <a:t>pt</a:t>
            </a:r>
            <a:r>
              <a:rPr lang="ru-RU" dirty="0"/>
              <a:t>.</a:t>
            </a:r>
          </a:p>
          <a:p>
            <a:pPr lvl="0"/>
            <a:endParaRPr lang="ru-RU" dirty="0"/>
          </a:p>
        </p:txBody>
      </p:sp>
      <p:sp>
        <p:nvSpPr>
          <p:cNvPr id="31" name="Текст 29">
            <a:extLst>
              <a:ext uri="{FF2B5EF4-FFF2-40B4-BE49-F238E27FC236}">
                <a16:creationId xmlns:a16="http://schemas.microsoft.com/office/drawing/2014/main" id="{9EB0C665-709C-40B6-BA26-156792C16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9784" y="4349394"/>
            <a:ext cx="3344862" cy="1476729"/>
          </a:xfrm>
        </p:spPr>
        <p:txBody>
          <a:bodyPr/>
          <a:lstStyle>
            <a:lvl1pPr marL="0" indent="0">
              <a:buNone/>
              <a:defRPr sz="1400" b="0">
                <a:latin typeface="+mn-lt"/>
              </a:defRPr>
            </a:lvl1pPr>
          </a:lstStyle>
          <a:p>
            <a:pPr lvl="0"/>
            <a:r>
              <a:rPr lang="ru-RU" dirty="0"/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 </a:t>
            </a:r>
            <a:r>
              <a:rPr lang="en-US" dirty="0"/>
              <a:t>14</a:t>
            </a:r>
            <a:r>
              <a:rPr lang="ru-RU" dirty="0"/>
              <a:t> </a:t>
            </a:r>
            <a:r>
              <a:rPr lang="ru-RU" dirty="0" err="1"/>
              <a:t>pt</a:t>
            </a:r>
            <a:r>
              <a:rPr lang="ru-RU" dirty="0"/>
              <a:t>.</a:t>
            </a:r>
          </a:p>
          <a:p>
            <a:pPr lvl="0"/>
            <a:endParaRPr lang="ru-RU" dirty="0"/>
          </a:p>
        </p:txBody>
      </p:sp>
      <p:sp>
        <p:nvSpPr>
          <p:cNvPr id="32" name="Текст 29">
            <a:extLst>
              <a:ext uri="{FF2B5EF4-FFF2-40B4-BE49-F238E27FC236}">
                <a16:creationId xmlns:a16="http://schemas.microsoft.com/office/drawing/2014/main" id="{90AF322D-5028-4201-9D00-B3802D431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40566" y="4349393"/>
            <a:ext cx="3344862" cy="1476729"/>
          </a:xfrm>
        </p:spPr>
        <p:txBody>
          <a:bodyPr/>
          <a:lstStyle>
            <a:lvl1pPr marL="0" indent="0">
              <a:buNone/>
              <a:defRPr sz="1400" b="0">
                <a:latin typeface="+mn-lt"/>
              </a:defRPr>
            </a:lvl1pPr>
          </a:lstStyle>
          <a:p>
            <a:pPr lvl="0"/>
            <a:r>
              <a:rPr lang="ru-RU" dirty="0"/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 </a:t>
            </a:r>
            <a:r>
              <a:rPr lang="en-US" dirty="0"/>
              <a:t>14</a:t>
            </a:r>
            <a:r>
              <a:rPr lang="ru-RU" dirty="0"/>
              <a:t> </a:t>
            </a:r>
            <a:r>
              <a:rPr lang="ru-RU" dirty="0" err="1"/>
              <a:t>pt</a:t>
            </a:r>
            <a:r>
              <a:rPr lang="ru-RU" dirty="0"/>
              <a:t>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3227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иаграмма 7">
            <a:extLst>
              <a:ext uri="{FF2B5EF4-FFF2-40B4-BE49-F238E27FC236}">
                <a16:creationId xmlns:a16="http://schemas.microsoft.com/office/drawing/2014/main" id="{D23C8BC2-4593-447F-BCB5-752067B66F0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6" y="1117600"/>
            <a:ext cx="6440477" cy="46196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11" name="Текст 35">
            <a:extLst>
              <a:ext uri="{FF2B5EF4-FFF2-40B4-BE49-F238E27FC236}">
                <a16:creationId xmlns:a16="http://schemas.microsoft.com/office/drawing/2014/main" id="{3F2613E4-E957-4290-8428-C042F966F2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898" y="2377440"/>
            <a:ext cx="4322531" cy="2401594"/>
          </a:xfrm>
        </p:spPr>
        <p:txBody>
          <a:bodyPr lIns="0" tIns="0"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+mn-lt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</a:t>
            </a:r>
            <a:r>
              <a:rPr lang="en-US" dirty="0"/>
              <a:t>14 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62211184-B3A2-4E00-BC7C-4C9E7DC19D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5938" y="5049838"/>
            <a:ext cx="4392612" cy="6873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dirty="0"/>
              <a:t>Примечания, или любая другая пояснительная или дополнительная информация набираются шрифтом размером 12 </a:t>
            </a:r>
            <a:r>
              <a:rPr lang="ru-RU" dirty="0" err="1"/>
              <a:t>pt</a:t>
            </a:r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0847DE9-6645-4802-8359-8FC07DBD6C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5938" y="368300"/>
            <a:ext cx="461929" cy="461929"/>
          </a:xfrm>
          <a:prstGeom prst="rect">
            <a:avLst/>
          </a:prstGeom>
        </p:spPr>
      </p:pic>
      <p:sp>
        <p:nvSpPr>
          <p:cNvPr id="10" name="Текст 19">
            <a:extLst>
              <a:ext uri="{FF2B5EF4-FFF2-40B4-BE49-F238E27FC236}">
                <a16:creationId xmlns:a16="http://schemas.microsoft.com/office/drawing/2014/main" id="{CCB0FD4A-9490-42B2-BF7E-62F801976C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117600"/>
            <a:ext cx="4392491" cy="8534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ru-RU" dirty="0">
                <a:solidFill>
                  <a:srgbClr val="102D69"/>
                </a:solidFill>
                <a:latin typeface="+mj-lt"/>
              </a:rPr>
              <a:t>Заголовок может быть набран в две или три строки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 24 </a:t>
            </a:r>
            <a:r>
              <a:rPr lang="en-GB" dirty="0" err="1">
                <a:solidFill>
                  <a:srgbClr val="102D69"/>
                </a:solidFill>
                <a:latin typeface="+mj-lt"/>
              </a:rPr>
              <a:t>pt</a:t>
            </a:r>
            <a:r>
              <a:rPr lang="en-GB" dirty="0">
                <a:solidFill>
                  <a:srgbClr val="102D69"/>
                </a:solidFill>
                <a:latin typeface="+mj-lt"/>
              </a:rPr>
              <a:t>)</a:t>
            </a:r>
            <a:endParaRPr lang="ru-RU" dirty="0">
              <a:solidFill>
                <a:srgbClr val="102D6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1515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аблица 18">
            <a:extLst>
              <a:ext uri="{FF2B5EF4-FFF2-40B4-BE49-F238E27FC236}">
                <a16:creationId xmlns:a16="http://schemas.microsoft.com/office/drawing/2014/main" id="{821275C1-81FD-44D5-90B5-EDA474043FBB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2208362"/>
            <a:ext cx="7617895" cy="32952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11" name="Текст 35">
            <a:extLst>
              <a:ext uri="{FF2B5EF4-FFF2-40B4-BE49-F238E27FC236}">
                <a16:creationId xmlns:a16="http://schemas.microsoft.com/office/drawing/2014/main" id="{E6A76587-D794-4849-8AF6-78A3CCF6B5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57533" y="2208362"/>
            <a:ext cx="3155042" cy="3295290"/>
          </a:xfrm>
        </p:spPr>
        <p:txBody>
          <a:bodyPr lIns="0" tIns="0"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E2D69"/>
                </a:solidFill>
                <a:latin typeface="+mn-lt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</a:t>
            </a:r>
            <a:r>
              <a:rPr lang="en-US" dirty="0"/>
              <a:t>14 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75538E3B-CA90-446A-B14F-069A04B31D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8" y="1239838"/>
            <a:ext cx="7688262" cy="733425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Название таблицы. Обратите внимание, что название графика набирается меньшим кеглем, чем заголовок (18 </a:t>
            </a:r>
            <a:r>
              <a:rPr lang="ru-RU" dirty="0" err="1"/>
              <a:t>pt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138336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8">
            <a:extLst>
              <a:ext uri="{FF2B5EF4-FFF2-40B4-BE49-F238E27FC236}">
                <a16:creationId xmlns:a16="http://schemas.microsoft.com/office/drawing/2014/main" id="{042A1D81-11CC-4736-817F-FD249FD947A2}"/>
              </a:ext>
            </a:extLst>
          </p:cNvPr>
          <p:cNvSpPr>
            <a:spLocks noGrp="1"/>
          </p:cNvSpPr>
          <p:nvPr>
            <p:ph type="tbl" sz="quarter" idx="19" hasCustomPrompt="1"/>
          </p:nvPr>
        </p:nvSpPr>
        <p:spPr>
          <a:xfrm>
            <a:off x="515938" y="2265764"/>
            <a:ext cx="11196637" cy="351957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Таблица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A2D3C880-29C2-4A49-82C6-6E2AD7032A8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7" y="1336082"/>
            <a:ext cx="11196637" cy="733425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Название таблицы. Обратите внимание, что название графика набирается меньшим кеглем, чем заголовок (18 </a:t>
            </a:r>
            <a:r>
              <a:rPr lang="ru-RU" dirty="0" err="1"/>
              <a:t>pt</a:t>
            </a:r>
            <a:r>
              <a:rPr lang="ru-RU" dirty="0"/>
              <a:t>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966978-3205-40DF-9666-F4D4B19697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2875" y="6027771"/>
            <a:ext cx="461929" cy="46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753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5658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оследний слайд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48C9FB-C68F-4F2C-9C36-3F60F60AE0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40571" y="2870676"/>
            <a:ext cx="5710857" cy="111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6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73DC1-4602-5A02-C787-1EC5FA69A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106F2-E861-D4E5-995F-B4A1164D1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C76B6E-7518-9BC7-5C44-46A125FDE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4E085C-04E6-9451-CEBB-824B2B9C2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714082-9876-35D5-F3DD-0D3AC8CDA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D685D4-7C15-275D-025D-814381581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72C20-090B-4245-85D0-6BBEFF535016}" type="datetime1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40DA6E-CD17-11A7-A0E6-F463C59FE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9D28BA-C4BD-4AA7-02DF-3AB861654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7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9DD51-9FE7-7537-7A4A-5A9DCAB6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F3B02-D1E9-9EA4-F181-CE0125CCF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6184C-7C7B-47D3-B6A1-1B31BD669780}" type="datetime1">
              <a:rPr lang="ru-RU" smtClean="0"/>
              <a:t>15.12.2025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085D6A-2430-9619-A0FF-BBD79376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FA897-F5AB-7D27-C106-29B2AF9D9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8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E5BFAA-3E2F-B23C-CF41-7AEC003E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898C-DA69-4ED1-9625-A7FB9EBC6718}" type="datetime1">
              <a:rPr lang="ru-RU" smtClean="0"/>
              <a:t>15.12.2025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B45CDD-30FF-E526-C323-17E21E3C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3EC6D-11C5-9D52-5BB3-71183DFF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1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05E1-39F2-A6F7-0943-9831B3BF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A15B8-6197-DE86-02F3-58BDAC305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ACC4A-4279-065A-103D-92F571632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2A2CA-27C8-BD40-71DB-6DCC6E01A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FAC4-6D99-4723-BCC3-C0BC7FAEEC88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167F5-61A0-A7F6-DA9F-6BB689D2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D5652-8940-DEB9-B567-D2D754DD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0F826-B6C6-B048-6C47-4C1366886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9F348A-3BF6-1614-5312-8ABE7E395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EA37A-B97C-84D7-2B00-F0252E526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3234E-B9AD-2B2A-36FD-A01AD9C3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13BE-FAAB-451A-9CF4-84F90E384DE0}" type="datetime1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9C919-1E9F-D162-91BA-BCEF2733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CC0FD-FB9C-8197-B042-EB6A345BA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8B6450-9FAB-E3C5-848E-3917B8EEB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26385-096C-1B8F-2A13-6E34222D5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14E7A-C908-A46B-C54B-3D957165B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1F4F6-E048-4E64-AF80-88317EED5AFD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D1070-A36C-9BFE-4D10-A6251CBB9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7B927-BACB-B7FC-D237-08E0F4000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76053-B817-4A39-ABD8-AEC105C22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9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D75160-BEC2-47E5-8445-F025A7A0CB93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B76053-B817-4A39-ABD8-AEC105C22A9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17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7" r:id="rId13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A14D9B-5698-4568-88AD-960B00E6574D}" type="datetime1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54BCDB-22F1-44E1-ACA9-C546B0DEE01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99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F7381A-9CC3-4685-884D-1869DCFF915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1269979" y="6041431"/>
            <a:ext cx="442595" cy="4482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50A52-4DEA-47D8-8DAF-B9A2A302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979010"/>
            <a:ext cx="111966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B5238F-0EAD-43D8-915E-120763CCF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550159"/>
            <a:ext cx="11196636" cy="3939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21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325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40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svg"/><Relationship Id="rId5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hyperlink" Target="https://www.hse.ru/ma/ppadhr/" TargetMode="External"/><Relationship Id="rId18" Type="http://schemas.openxmlformats.org/officeDocument/2006/relationships/hyperlink" Target="https://www.hse.ru/ma/mldg/" TargetMode="External"/><Relationship Id="rId26" Type="http://schemas.openxmlformats.org/officeDocument/2006/relationships/hyperlink" Target="https://www.hse.ru/ma/ai-productmanagement/" TargetMode="External"/><Relationship Id="rId3" Type="http://schemas.openxmlformats.org/officeDocument/2006/relationships/hyperlink" Target="https://www.hse.ru/ma/datasci/" TargetMode="External"/><Relationship Id="rId21" Type="http://schemas.openxmlformats.org/officeDocument/2006/relationships/hyperlink" Target="https://www.hse.ru/ma/bigdata-analytics/" TargetMode="External"/><Relationship Id="rId7" Type="http://schemas.openxmlformats.org/officeDocument/2006/relationships/image" Target="../media/image25.jpeg"/><Relationship Id="rId12" Type="http://schemas.openxmlformats.org/officeDocument/2006/relationships/hyperlink" Target="https://www.hse.ru/ma/development/" TargetMode="External"/><Relationship Id="rId17" Type="http://schemas.openxmlformats.org/officeDocument/2006/relationships/image" Target="../media/image23.png"/><Relationship Id="rId25" Type="http://schemas.openxmlformats.org/officeDocument/2006/relationships/hyperlink" Target="https://www.hse.ru/ma/mlds/" TargetMode="External"/><Relationship Id="rId2" Type="http://schemas.openxmlformats.org/officeDocument/2006/relationships/hyperlink" Target="https://www.hse.ru/ma/se/" TargetMode="External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se.ru/ma/sltheory/" TargetMode="External"/><Relationship Id="rId11" Type="http://schemas.openxmlformats.org/officeDocument/2006/relationships/image" Target="../media/image27.png"/><Relationship Id="rId24" Type="http://schemas.openxmlformats.org/officeDocument/2006/relationships/hyperlink" Target="https://www.hse.ru/ma/mds/" TargetMode="External"/><Relationship Id="rId5" Type="http://schemas.openxmlformats.org/officeDocument/2006/relationships/hyperlink" Target="https://www.hse.ru/ma/adbm" TargetMode="External"/><Relationship Id="rId15" Type="http://schemas.openxmlformats.org/officeDocument/2006/relationships/image" Target="../media/image28.png"/><Relationship Id="rId23" Type="http://schemas.openxmlformats.org/officeDocument/2006/relationships/image" Target="../media/image32.png"/><Relationship Id="rId28" Type="http://schemas.openxmlformats.org/officeDocument/2006/relationships/hyperlink" Target="https://www.hse.ru/ma/sp/" TargetMode="External"/><Relationship Id="rId10" Type="http://schemas.openxmlformats.org/officeDocument/2006/relationships/hyperlink" Target="https://www.hse.ru/ma/mcs" TargetMode="External"/><Relationship Id="rId19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hyperlink" Target="https://www.hse.ru/ma/fintech" TargetMode="External"/><Relationship Id="rId14" Type="http://schemas.openxmlformats.org/officeDocument/2006/relationships/hyperlink" Target="https://www.hse.ru/ma/ipii/" TargetMode="External"/><Relationship Id="rId22" Type="http://schemas.openxmlformats.org/officeDocument/2006/relationships/hyperlink" Target="https://www.hse.ru/ma/data-engineering/" TargetMode="External"/><Relationship Id="rId27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8.png"/><Relationship Id="rId1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image" Target="../media/image20.png"/><Relationship Id="rId17" Type="http://schemas.microsoft.com/office/2007/relationships/hdphoto" Target="../media/hdphoto5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35.png"/><Relationship Id="rId15" Type="http://schemas.openxmlformats.org/officeDocument/2006/relationships/image" Target="../media/image39.png"/><Relationship Id="rId10" Type="http://schemas.openxmlformats.org/officeDocument/2006/relationships/image" Target="../media/image37.png"/><Relationship Id="rId4" Type="http://schemas.openxmlformats.org/officeDocument/2006/relationships/image" Target="../media/image27.png"/><Relationship Id="rId9" Type="http://schemas.openxmlformats.org/officeDocument/2006/relationships/image" Target="../media/image22.png"/><Relationship Id="rId1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jpeg"/><Relationship Id="rId7" Type="http://schemas.microsoft.com/office/2007/relationships/hdphoto" Target="../media/hdphoto6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51.png"/><Relationship Id="rId18" Type="http://schemas.openxmlformats.org/officeDocument/2006/relationships/image" Target="../media/image54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12" Type="http://schemas.microsoft.com/office/2007/relationships/hdphoto" Target="../media/hdphoto3.wdp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37.png"/><Relationship Id="rId5" Type="http://schemas.openxmlformats.org/officeDocument/2006/relationships/image" Target="../media/image49.png"/><Relationship Id="rId15" Type="http://schemas.openxmlformats.org/officeDocument/2006/relationships/image" Target="../media/image53.png"/><Relationship Id="rId10" Type="http://schemas.openxmlformats.org/officeDocument/2006/relationships/image" Target="../media/image20.png"/><Relationship Id="rId4" Type="http://schemas.openxmlformats.org/officeDocument/2006/relationships/image" Target="../media/image48.png"/><Relationship Id="rId9" Type="http://schemas.openxmlformats.org/officeDocument/2006/relationships/image" Target="../media/image39.png"/><Relationship Id="rId1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ating.a-ai.r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pais.hse.ru/" TargetMode="External"/><Relationship Id="rId13" Type="http://schemas.openxmlformats.org/officeDocument/2006/relationships/image" Target="../media/image60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7.png"/><Relationship Id="rId12" Type="http://schemas.openxmlformats.org/officeDocument/2006/relationships/hyperlink" Target="https://cs.hse.ru/big-data/feynmanchekers/" TargetMode="Externa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hyperlink" Target="https://cs.hse.ru/big-data/tcs-lab/" TargetMode="External"/><Relationship Id="rId11" Type="http://schemas.openxmlformats.org/officeDocument/2006/relationships/image" Target="../media/image59.jpeg"/><Relationship Id="rId5" Type="http://schemas.openxmlformats.org/officeDocument/2006/relationships/image" Target="../media/image56.jpeg"/><Relationship Id="rId10" Type="http://schemas.openxmlformats.org/officeDocument/2006/relationships/hyperlink" Target="https://cs.hse.ru/latg/" TargetMode="External"/><Relationship Id="rId4" Type="http://schemas.openxmlformats.org/officeDocument/2006/relationships/hyperlink" Target="https://cs.hse.ru/ata-lab/" TargetMode="External"/><Relationship Id="rId9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s.hse.ru/robotics/" TargetMode="External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2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6" Type="http://schemas.openxmlformats.org/officeDocument/2006/relationships/hyperlink" Target="https://cs.hse.ru/dse/cmt-lab/" TargetMode="External"/><Relationship Id="rId11" Type="http://schemas.openxmlformats.org/officeDocument/2006/relationships/image" Target="../media/image64.png"/><Relationship Id="rId5" Type="http://schemas.openxmlformats.org/officeDocument/2006/relationships/image" Target="../media/image61.jpeg"/><Relationship Id="rId10" Type="http://schemas.openxmlformats.org/officeDocument/2006/relationships/image" Target="../media/image63.png"/><Relationship Id="rId4" Type="http://schemas.openxmlformats.org/officeDocument/2006/relationships/hyperlink" Target="https://cs.hse.ru/dse/piki/" TargetMode="External"/><Relationship Id="rId9" Type="http://schemas.openxmlformats.org/officeDocument/2006/relationships/hyperlink" Target="https://cs.hse.ru/dse/ismed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hse.ru/iai/lambda/" TargetMode="External"/><Relationship Id="rId13" Type="http://schemas.openxmlformats.org/officeDocument/2006/relationships/image" Target="../media/image69.jpeg"/><Relationship Id="rId18" Type="http://schemas.openxmlformats.org/officeDocument/2006/relationships/hyperlink" Target="https://cs.hse.ru/iai/bayeslab/" TargetMode="External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6.jpeg"/><Relationship Id="rId12" Type="http://schemas.openxmlformats.org/officeDocument/2006/relationships/hyperlink" Target="https://cs.hse.ru/iai/tfaim" TargetMode="External"/><Relationship Id="rId17" Type="http://schemas.openxmlformats.org/officeDocument/2006/relationships/image" Target="../media/image71.jpeg"/><Relationship Id="rId2" Type="http://schemas.openxmlformats.org/officeDocument/2006/relationships/slideLayout" Target="../slideLayouts/slideLayout12.xml"/><Relationship Id="rId16" Type="http://schemas.openxmlformats.org/officeDocument/2006/relationships/hyperlink" Target="https://scg.hse.ru/" TargetMode="External"/><Relationship Id="rId1" Type="http://schemas.openxmlformats.org/officeDocument/2006/relationships/themeOverride" Target="../theme/themeOverride3.xml"/><Relationship Id="rId6" Type="http://schemas.openxmlformats.org/officeDocument/2006/relationships/hyperlink" Target="https://cs.hse.ru/iai/bioinform/persons/" TargetMode="External"/><Relationship Id="rId11" Type="http://schemas.openxmlformats.org/officeDocument/2006/relationships/image" Target="../media/image68.jpeg"/><Relationship Id="rId5" Type="http://schemas.openxmlformats.org/officeDocument/2006/relationships/image" Target="../media/image65.jpeg"/><Relationship Id="rId15" Type="http://schemas.openxmlformats.org/officeDocument/2006/relationships/image" Target="../media/image70.jpeg"/><Relationship Id="rId10" Type="http://schemas.openxmlformats.org/officeDocument/2006/relationships/hyperlink" Target="https://cs.hse.ru/iai/mtml/" TargetMode="External"/><Relationship Id="rId19" Type="http://schemas.openxmlformats.org/officeDocument/2006/relationships/image" Target="../media/image72.jpeg"/><Relationship Id="rId4" Type="http://schemas.openxmlformats.org/officeDocument/2006/relationships/hyperlink" Target="https://cs.hse.ru/iai/hdilab/" TargetMode="External"/><Relationship Id="rId9" Type="http://schemas.openxmlformats.org/officeDocument/2006/relationships/image" Target="../media/image67.jpeg"/><Relationship Id="rId14" Type="http://schemas.openxmlformats.org/officeDocument/2006/relationships/hyperlink" Target="https://cs.hse.ru/iai/aimf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cs.hse.ru/ai/issa/" TargetMode="External"/><Relationship Id="rId13" Type="http://schemas.openxmlformats.org/officeDocument/2006/relationships/image" Target="../media/image77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4.jpeg"/><Relationship Id="rId12" Type="http://schemas.openxmlformats.org/officeDocument/2006/relationships/hyperlink" Target="https://cs.hse.ru/big-data/csmc/" TargetMode="Externa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hyperlink" Target="https://cs.hse.ru/ai/aic/" TargetMode="External"/><Relationship Id="rId11" Type="http://schemas.openxmlformats.org/officeDocument/2006/relationships/image" Target="../media/image76.jpeg"/><Relationship Id="rId5" Type="http://schemas.openxmlformats.org/officeDocument/2006/relationships/image" Target="../media/image73.jpeg"/><Relationship Id="rId15" Type="http://schemas.openxmlformats.org/officeDocument/2006/relationships/image" Target="../media/image78.jpeg"/><Relationship Id="rId10" Type="http://schemas.openxmlformats.org/officeDocument/2006/relationships/hyperlink" Target="https://cs.hse.ru/ai/computational-pragmatics/" TargetMode="External"/><Relationship Id="rId4" Type="http://schemas.openxmlformats.org/officeDocument/2006/relationships/hyperlink" Target="https://cs.hse.ru/big-data/yandexlab/" TargetMode="External"/><Relationship Id="rId9" Type="http://schemas.openxmlformats.org/officeDocument/2006/relationships/image" Target="../media/image75.png"/><Relationship Id="rId14" Type="http://schemas.openxmlformats.org/officeDocument/2006/relationships/hyperlink" Target="https://cs.hse.ru/ai/clst/lans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4.xml"/><Relationship Id="rId7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4" Type="http://schemas.openxmlformats.org/officeDocument/2006/relationships/slide" Target="slide21.xml"/><Relationship Id="rId9" Type="http://schemas.openxmlformats.org/officeDocument/2006/relationships/slide" Target="slide2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png"/><Relationship Id="rId11" Type="http://schemas.openxmlformats.org/officeDocument/2006/relationships/image" Target="../media/image87.jpe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42.xml"/><Relationship Id="rId5" Type="http://schemas.microsoft.com/office/2007/relationships/hdphoto" Target="../media/hdphoto8.wdp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s.hse.ru/sber/recsys-hack/" TargetMode="External"/><Relationship Id="rId13" Type="http://schemas.openxmlformats.org/officeDocument/2006/relationships/image" Target="../media/image101.jpeg"/><Relationship Id="rId3" Type="http://schemas.openxmlformats.org/officeDocument/2006/relationships/hyperlink" Target="https://www.hse.ru/news/edu/1000637461.html" TargetMode="External"/><Relationship Id="rId7" Type="http://schemas.openxmlformats.org/officeDocument/2006/relationships/image" Target="../media/image96.jpg"/><Relationship Id="rId12" Type="http://schemas.openxmlformats.org/officeDocument/2006/relationships/image" Target="../media/image100.jpeg"/><Relationship Id="rId2" Type="http://schemas.openxmlformats.org/officeDocument/2006/relationships/hyperlink" Target="https://cs.hse.ru/olymp/ideathon_bric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hse.ru/news/932050769.html" TargetMode="External"/><Relationship Id="rId11" Type="http://schemas.openxmlformats.org/officeDocument/2006/relationships/hyperlink" Target="https://cs.hse.ru/hack-club/news/828792806.html" TargetMode="External"/><Relationship Id="rId5" Type="http://schemas.openxmlformats.org/officeDocument/2006/relationships/hyperlink" Target="https://cloud.vk.com/events/vk-hse-data-hack/" TargetMode="External"/><Relationship Id="rId10" Type="http://schemas.openxmlformats.org/officeDocument/2006/relationships/hyperlink" Target="https://cs.hse.ru/datahack/" TargetMode="External"/><Relationship Id="rId4" Type="http://schemas.openxmlformats.org/officeDocument/2006/relationships/image" Target="../media/image99.jpeg"/><Relationship Id="rId9" Type="http://schemas.openxmlformats.org/officeDocument/2006/relationships/hyperlink" Target="https://www.hse.ru/news/edu/992195403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s.hse.ru/cppr/" TargetMode="External"/><Relationship Id="rId5" Type="http://schemas.openxmlformats.org/officeDocument/2006/relationships/image" Target="../media/image29.svg"/><Relationship Id="rId4" Type="http://schemas.openxmlformats.org/officeDocument/2006/relationships/image" Target="../media/image10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hyperlink" Target="https://cs.hse.ru/cppr/enterprise/stipendium" TargetMode="External"/><Relationship Id="rId4" Type="http://schemas.openxmlformats.org/officeDocument/2006/relationships/image" Target="NUL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s.hse.ru/cppr/enterprise/" TargetMode="External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png"/><Relationship Id="rId5" Type="http://schemas.microsoft.com/office/2007/relationships/hdphoto" Target="../media/hdphoto9.wdp"/><Relationship Id="rId4" Type="http://schemas.openxmlformats.org/officeDocument/2006/relationships/image" Target="../media/image10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s.hse.ru/dpo/" TargetMode="External"/><Relationship Id="rId4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3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stepik.org/course/215784/promo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stepik.org/course/219432/promo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hse.ru/dpo#programs" TargetMode="External"/><Relationship Id="rId5" Type="http://schemas.openxmlformats.org/officeDocument/2006/relationships/hyperlink" Target="https://elearning.hse.ru/online" TargetMode="External"/><Relationship Id="rId4" Type="http://schemas.openxmlformats.org/officeDocument/2006/relationships/hyperlink" Target="https://education.yandex.ru/handbook/math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12" Type="http://schemas.openxmlformats.org/officeDocument/2006/relationships/image" Target="../media/image11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hse.ru/partner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se.ru/ba/drip/" TargetMode="External"/><Relationship Id="rId13" Type="http://schemas.openxmlformats.org/officeDocument/2006/relationships/image" Target="../media/image23.png"/><Relationship Id="rId3" Type="http://schemas.openxmlformats.org/officeDocument/2006/relationships/hyperlink" Target="https://www.hse.ru/ba/compds/" TargetMode="External"/><Relationship Id="rId7" Type="http://schemas.openxmlformats.org/officeDocument/2006/relationships/hyperlink" Target="https://www.hse.ru/ba/data/" TargetMode="Externa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hse.ru/ba/eda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www.hse.ru/ba/ami/" TargetMode="External"/><Relationship Id="rId10" Type="http://schemas.openxmlformats.org/officeDocument/2006/relationships/image" Target="../media/image20.png"/><Relationship Id="rId4" Type="http://schemas.openxmlformats.org/officeDocument/2006/relationships/hyperlink" Target="https://www.hse.ru/ba/se/" TargetMode="External"/><Relationship Id="rId9" Type="http://schemas.openxmlformats.org/officeDocument/2006/relationships/image" Target="../media/image19.png"/><Relationship Id="rId14" Type="http://schemas.openxmlformats.org/officeDocument/2006/relationships/hyperlink" Target="https://digital.hse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C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F2C935C-917D-5F45-1DD0-BD2A12EDF7F6}"/>
              </a:ext>
            </a:extLst>
          </p:cNvPr>
          <p:cNvGrpSpPr/>
          <p:nvPr/>
        </p:nvGrpSpPr>
        <p:grpSpPr>
          <a:xfrm>
            <a:off x="2989087" y="-1669109"/>
            <a:ext cx="11907055" cy="10196217"/>
            <a:chOff x="1066801" y="-2315278"/>
            <a:chExt cx="10286972" cy="8808912"/>
          </a:xfrm>
        </p:grpSpPr>
        <p:pic>
          <p:nvPicPr>
            <p:cNvPr id="14" name="Picture 13" descr="A white oval object with a black background&#10;&#10;Description automatically generated">
              <a:extLst>
                <a:ext uri="{FF2B5EF4-FFF2-40B4-BE49-F238E27FC236}">
                  <a16:creationId xmlns:a16="http://schemas.microsoft.com/office/drawing/2014/main" id="{00429872-71EC-626C-4AE0-CFD8CAAC8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1" y="-2315278"/>
              <a:ext cx="8043414" cy="6399031"/>
            </a:xfrm>
            <a:prstGeom prst="rect">
              <a:avLst/>
            </a:prstGeom>
          </p:spPr>
        </p:pic>
        <p:pic>
          <p:nvPicPr>
            <p:cNvPr id="15" name="Picture 14" descr="A white oval object with a black background&#10;&#10;Description automatically generated">
              <a:extLst>
                <a:ext uri="{FF2B5EF4-FFF2-40B4-BE49-F238E27FC236}">
                  <a16:creationId xmlns:a16="http://schemas.microsoft.com/office/drawing/2014/main" id="{9B6F644F-646A-E909-7638-473E385F3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10359" y="94603"/>
              <a:ext cx="8043414" cy="6399031"/>
            </a:xfrm>
            <a:prstGeom prst="rect">
              <a:avLst/>
            </a:prstGeom>
          </p:spPr>
        </p:pic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id="{EE7CF472-2664-66EE-B918-75432AE3C2A7}"/>
              </a:ext>
            </a:extLst>
          </p:cNvPr>
          <p:cNvSpPr/>
          <p:nvPr/>
        </p:nvSpPr>
        <p:spPr>
          <a:xfrm>
            <a:off x="578488" y="2292180"/>
            <a:ext cx="763143" cy="7631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65EEDB3-4ECD-6E42-94B6-4D42F263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0528" y="4563151"/>
            <a:ext cx="521103" cy="52110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C4FF817-8AA5-BCCE-1EB2-053EBE10A480}"/>
              </a:ext>
            </a:extLst>
          </p:cNvPr>
          <p:cNvGrpSpPr/>
          <p:nvPr/>
        </p:nvGrpSpPr>
        <p:grpSpPr>
          <a:xfrm>
            <a:off x="459106" y="414973"/>
            <a:ext cx="7700260" cy="2651865"/>
            <a:chOff x="316230" y="312420"/>
            <a:chExt cx="5212237" cy="179502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C2FF9B97-8CC1-89A3-B51A-95FBFFC18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6230" y="312420"/>
              <a:ext cx="5212237" cy="996763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17E880A-EF3F-9E5D-83F6-CDEC02239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7039" y="1587433"/>
              <a:ext cx="2368449" cy="52001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055F3DC-3B99-C812-72C0-2B56775172BC}"/>
              </a:ext>
            </a:extLst>
          </p:cNvPr>
          <p:cNvSpPr txBox="1"/>
          <p:nvPr/>
        </p:nvSpPr>
        <p:spPr>
          <a:xfrm>
            <a:off x="386353" y="6240956"/>
            <a:ext cx="84682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  <a:t>*Факультет компьютерных наук Высшей школы экономики, созданный при поддержке Яндекса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9A2F8FC8-FD77-8E0F-E946-51B6C5DB6E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09979" y="2126485"/>
            <a:ext cx="547267" cy="5472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1511652" y="4223539"/>
            <a:ext cx="74696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Партнерам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701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76053-B817-4A39-ABD8-AEC105C22A90}" type="slidenum">
              <a:rPr lang="ru-RU" smtClean="0"/>
              <a:t>10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772653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Образовательные программы магистратуры</a:t>
            </a:r>
          </a:p>
        </p:txBody>
      </p:sp>
      <p:sp>
        <p:nvSpPr>
          <p:cNvPr id="6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8205609" y="-1123510"/>
            <a:ext cx="2976741" cy="2883379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8853064" y="-55547"/>
            <a:ext cx="168183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1</a:t>
            </a:r>
            <a:r>
              <a:rPr lang="ru-RU" sz="8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программ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96B05-5B80-DD19-2B32-7B786FAEE36F}"/>
              </a:ext>
            </a:extLst>
          </p:cNvPr>
          <p:cNvSpPr txBox="1"/>
          <p:nvPr/>
        </p:nvSpPr>
        <p:spPr>
          <a:xfrm>
            <a:off x="676363" y="2303071"/>
            <a:ext cx="1989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"/>
              </a:rPr>
              <a:t>Системная и программная инженерия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E9717F-FF04-323E-DF60-332F3B3F8E82}"/>
              </a:ext>
            </a:extLst>
          </p:cNvPr>
          <p:cNvSpPr txBox="1"/>
          <p:nvPr/>
        </p:nvSpPr>
        <p:spPr>
          <a:xfrm>
            <a:off x="676364" y="2030200"/>
            <a:ext cx="7716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DE4EA3-D8B2-19B5-2673-5FFEE9BFF770}"/>
              </a:ext>
            </a:extLst>
          </p:cNvPr>
          <p:cNvSpPr txBox="1"/>
          <p:nvPr/>
        </p:nvSpPr>
        <p:spPr>
          <a:xfrm>
            <a:off x="3294711" y="2404968"/>
            <a:ext cx="14816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3"/>
              </a:rPr>
              <a:t>Науки о данных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98AB2-EF18-84F5-AB54-8A3E19F03DB1}"/>
              </a:ext>
            </a:extLst>
          </p:cNvPr>
          <p:cNvSpPr txBox="1"/>
          <p:nvPr/>
        </p:nvSpPr>
        <p:spPr>
          <a:xfrm>
            <a:off x="3294712" y="2132097"/>
            <a:ext cx="5746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2015</a:t>
            </a:r>
          </a:p>
        </p:txBody>
      </p:sp>
      <p:pic>
        <p:nvPicPr>
          <p:cNvPr id="16" name="Picture 4" descr="Логотипы ИППИ РАН в векторе">
            <a:extLst>
              <a:ext uri="{FF2B5EF4-FFF2-40B4-BE49-F238E27FC236}">
                <a16:creationId xmlns:a16="http://schemas.microsoft.com/office/drawing/2014/main" id="{ACFFB575-53EC-E2EF-0404-FD24B99D7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050" y="2645471"/>
            <a:ext cx="631047" cy="31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703B6C1-44EE-6A6C-E181-CC66E714281D}"/>
              </a:ext>
            </a:extLst>
          </p:cNvPr>
          <p:cNvSpPr txBox="1"/>
          <p:nvPr/>
        </p:nvSpPr>
        <p:spPr>
          <a:xfrm>
            <a:off x="5981023" y="2299923"/>
            <a:ext cx="21058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5"/>
              </a:rPr>
              <a:t>Анализ данных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5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5"/>
              </a:rPr>
              <a:t>в биологии и медицине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04C24E-0E1A-DD47-62DE-5205C3285467}"/>
              </a:ext>
            </a:extLst>
          </p:cNvPr>
          <p:cNvSpPr txBox="1"/>
          <p:nvPr/>
        </p:nvSpPr>
        <p:spPr>
          <a:xfrm>
            <a:off x="5967419" y="2063622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BD3FEB-F1FB-BA3B-0AA7-DBD2663F7D53}"/>
              </a:ext>
            </a:extLst>
          </p:cNvPr>
          <p:cNvSpPr txBox="1"/>
          <p:nvPr/>
        </p:nvSpPr>
        <p:spPr>
          <a:xfrm>
            <a:off x="8581661" y="2356714"/>
            <a:ext cx="19896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6"/>
              </a:rPr>
              <a:t>Математика машинного обучения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25D586-E0EB-D45C-88D1-E9200CE7BB07}"/>
              </a:ext>
            </a:extLst>
          </p:cNvPr>
          <p:cNvSpPr txBox="1"/>
          <p:nvPr/>
        </p:nvSpPr>
        <p:spPr>
          <a:xfrm>
            <a:off x="8581662" y="2083843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2016</a:t>
            </a:r>
          </a:p>
        </p:txBody>
      </p:sp>
      <p:pic>
        <p:nvPicPr>
          <p:cNvPr id="21" name="Picture 6" descr="Сколтех | Логотип">
            <a:extLst>
              <a:ext uri="{FF2B5EF4-FFF2-40B4-BE49-F238E27FC236}">
                <a16:creationId xmlns:a16="http://schemas.microsoft.com/office/drawing/2014/main" id="{5DE93273-2EF9-0C8C-6379-AAE6553F8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618" y="2698328"/>
            <a:ext cx="619272" cy="2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Компания Genotek — о компании, фотографии офиса, контакты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99" b="34729"/>
          <a:stretch/>
        </p:blipFill>
        <p:spPr bwMode="auto">
          <a:xfrm>
            <a:off x="7348806" y="2663533"/>
            <a:ext cx="842287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EE2510F-89A2-A2DE-1147-6F554C497CAC}"/>
              </a:ext>
            </a:extLst>
          </p:cNvPr>
          <p:cNvSpPr txBox="1"/>
          <p:nvPr/>
        </p:nvSpPr>
        <p:spPr>
          <a:xfrm>
            <a:off x="631015" y="3555082"/>
            <a:ext cx="2565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9"/>
              </a:rPr>
              <a:t>Финансовые технологии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9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9"/>
              </a:rPr>
              <a:t>и анализ данных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68B864-AD76-0785-0677-67E1176295EB}"/>
              </a:ext>
            </a:extLst>
          </p:cNvPr>
          <p:cNvSpPr txBox="1"/>
          <p:nvPr/>
        </p:nvSpPr>
        <p:spPr>
          <a:xfrm>
            <a:off x="631016" y="3282211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A62B3A-1AAE-0CB2-9F9C-51A352BCA4B9}"/>
              </a:ext>
            </a:extLst>
          </p:cNvPr>
          <p:cNvSpPr txBox="1"/>
          <p:nvPr/>
        </p:nvSpPr>
        <p:spPr>
          <a:xfrm>
            <a:off x="603833" y="4747234"/>
            <a:ext cx="1918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0"/>
              </a:rPr>
              <a:t>Современные компьютерные науки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9E8FDB-B6BA-EDF3-59C3-D255F35D2977}"/>
              </a:ext>
            </a:extLst>
          </p:cNvPr>
          <p:cNvSpPr txBox="1"/>
          <p:nvPr/>
        </p:nvSpPr>
        <p:spPr>
          <a:xfrm>
            <a:off x="603834" y="4474363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2022</a:t>
            </a:r>
          </a:p>
        </p:txBody>
      </p:sp>
      <p:pic>
        <p:nvPicPr>
          <p:cNvPr id="36" name="Picture 8" descr="Изображения нового логотипа Сбербанка России | МОСОХОТА">
            <a:extLst>
              <a:ext uri="{FF2B5EF4-FFF2-40B4-BE49-F238E27FC236}">
                <a16:creationId xmlns:a16="http://schemas.microsoft.com/office/drawing/2014/main" id="{B82F3FE9-B0AF-741C-72E9-2C576AA07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584" y="3909646"/>
            <a:ext cx="538930" cy="14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0969708-99B7-3B9C-FB8C-6B8DD03EE218}"/>
              </a:ext>
            </a:extLst>
          </p:cNvPr>
          <p:cNvSpPr txBox="1"/>
          <p:nvPr/>
        </p:nvSpPr>
        <p:spPr>
          <a:xfrm>
            <a:off x="3294711" y="4736815"/>
            <a:ext cx="17535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2"/>
              </a:rPr>
              <a:t>Анализ данных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2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2"/>
              </a:rPr>
              <a:t>в девелопменте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CB7075-BAA5-1B08-AB47-9A0088FD4E20}"/>
              </a:ext>
            </a:extLst>
          </p:cNvPr>
          <p:cNvSpPr txBox="1"/>
          <p:nvPr/>
        </p:nvSpPr>
        <p:spPr>
          <a:xfrm>
            <a:off x="3294711" y="4463944"/>
            <a:ext cx="6801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A62B3A-1AAE-0CB2-9F9C-51A352BCA4B9}"/>
              </a:ext>
            </a:extLst>
          </p:cNvPr>
          <p:cNvSpPr txBox="1"/>
          <p:nvPr/>
        </p:nvSpPr>
        <p:spPr>
          <a:xfrm>
            <a:off x="5897306" y="4664751"/>
            <a:ext cx="1821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>Продуктовый подход </a:t>
            </a: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/>
            </a:r>
            <a:b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</a:b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>и </a:t>
            </a: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>аналитика данных </a:t>
            </a: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/>
            </a:r>
            <a:b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</a:b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>в </a:t>
            </a: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3"/>
              </a:rPr>
              <a:t>HR-менеджменте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99E8FDB-B6BA-EDF3-59C3-D255F35D2977}"/>
              </a:ext>
            </a:extLst>
          </p:cNvPr>
          <p:cNvSpPr txBox="1"/>
          <p:nvPr/>
        </p:nvSpPr>
        <p:spPr>
          <a:xfrm>
            <a:off x="5897306" y="4391880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2024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0969708-99B7-3B9C-FB8C-6B8DD03EE218}"/>
              </a:ext>
            </a:extLst>
          </p:cNvPr>
          <p:cNvSpPr txBox="1"/>
          <p:nvPr/>
        </p:nvSpPr>
        <p:spPr>
          <a:xfrm>
            <a:off x="8600006" y="4655384"/>
            <a:ext cx="1829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4"/>
              </a:rPr>
              <a:t>Исследования и предпринимательство </a:t>
            </a: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4"/>
              </a:rPr>
              <a:t/>
            </a:r>
            <a:b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4"/>
              </a:rPr>
            </a:b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4"/>
              </a:rPr>
              <a:t>в ИИ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DCB7075-BAA5-1B08-AB47-9A0088FD4E20}"/>
              </a:ext>
            </a:extLst>
          </p:cNvPr>
          <p:cNvSpPr txBox="1"/>
          <p:nvPr/>
        </p:nvSpPr>
        <p:spPr>
          <a:xfrm>
            <a:off x="8600007" y="4382513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2024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46" y="4908796"/>
            <a:ext cx="332944" cy="33294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58100" y="4771719"/>
            <a:ext cx="623270" cy="623270"/>
          </a:xfrm>
          <a:prstGeom prst="rect">
            <a:avLst/>
          </a:prstGeom>
        </p:spPr>
      </p:pic>
      <p:pic>
        <p:nvPicPr>
          <p:cNvPr id="48" name="Picture 2" descr="https://avatars.mds.yandex.net/get-bunker/998550/492ae8000e920665da8b56e0b7bc69899c5c56b6/ori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2" b="17506"/>
          <a:stretch/>
        </p:blipFill>
        <p:spPr bwMode="auto">
          <a:xfrm>
            <a:off x="2306835" y="5070223"/>
            <a:ext cx="496835" cy="17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0969708-99B7-3B9C-FB8C-6B8DD03EE218}"/>
              </a:ext>
            </a:extLst>
          </p:cNvPr>
          <p:cNvSpPr txBox="1"/>
          <p:nvPr/>
        </p:nvSpPr>
        <p:spPr>
          <a:xfrm>
            <a:off x="8629514" y="5818897"/>
            <a:ext cx="1941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8"/>
              </a:rPr>
              <a:t>Машинное обучение </a:t>
            </a: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8"/>
              </a:rPr>
              <a:t/>
            </a:r>
            <a:b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8"/>
              </a:rPr>
            </a:b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8"/>
              </a:rPr>
              <a:t>в </a:t>
            </a: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8"/>
              </a:rPr>
              <a:t>цифровом продукте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CB7075-BAA5-1B08-AB47-9A0088FD4E20}"/>
              </a:ext>
            </a:extLst>
          </p:cNvPr>
          <p:cNvSpPr txBox="1"/>
          <p:nvPr/>
        </p:nvSpPr>
        <p:spPr>
          <a:xfrm>
            <a:off x="8640380" y="5595716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2025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51" name="Picture 2" descr="https://www.hse.ru/mirror/pubs/share/101042772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7749" y="6272011"/>
            <a:ext cx="696739" cy="17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8" descr="A blue and black number&#10;&#10;Description automatically generated">
            <a:extLst>
              <a:ext uri="{FF2B5EF4-FFF2-40B4-BE49-F238E27FC236}">
                <a16:creationId xmlns:a16="http://schemas.microsoft.com/office/drawing/2014/main" id="{01A8DB57-6B2F-A73B-5478-7107AC77BED4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807" y="5146468"/>
            <a:ext cx="663637" cy="8886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0969708-99B7-3B9C-FB8C-6B8DD03EE218}"/>
              </a:ext>
            </a:extLst>
          </p:cNvPr>
          <p:cNvSpPr txBox="1"/>
          <p:nvPr/>
        </p:nvSpPr>
        <p:spPr>
          <a:xfrm>
            <a:off x="3337399" y="5857053"/>
            <a:ext cx="2565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1"/>
              </a:rPr>
              <a:t>Аналитика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1"/>
              </a:rPr>
              <a:t>больших 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1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1"/>
              </a:rPr>
              <a:t>данных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(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online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DCB7075-BAA5-1B08-AB47-9A0088FD4E20}"/>
              </a:ext>
            </a:extLst>
          </p:cNvPr>
          <p:cNvSpPr txBox="1"/>
          <p:nvPr/>
        </p:nvSpPr>
        <p:spPr>
          <a:xfrm>
            <a:off x="3309115" y="5573820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2024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A9D851-BC8B-9969-F1A4-ACBBC48CCC28}"/>
              </a:ext>
            </a:extLst>
          </p:cNvPr>
          <p:cNvSpPr txBox="1"/>
          <p:nvPr/>
        </p:nvSpPr>
        <p:spPr>
          <a:xfrm>
            <a:off x="6001570" y="5846228"/>
            <a:ext cx="19299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2"/>
              </a:rPr>
              <a:t>Инженерия данных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/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(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online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969E45C-1A46-8913-AFB4-F0710A028266}"/>
              </a:ext>
            </a:extLst>
          </p:cNvPr>
          <p:cNvSpPr txBox="1"/>
          <p:nvPr/>
        </p:nvSpPr>
        <p:spPr>
          <a:xfrm>
            <a:off x="6001571" y="5573357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2024</a:t>
            </a:r>
          </a:p>
        </p:txBody>
      </p:sp>
      <p:pic>
        <p:nvPicPr>
          <p:cNvPr id="59" name="Picture 2">
            <a:extLst>
              <a:ext uri="{FF2B5EF4-FFF2-40B4-BE49-F238E27FC236}">
                <a16:creationId xmlns:a16="http://schemas.microsoft.com/office/drawing/2014/main" id="{1648E0E1-CFF8-A333-7CAE-F011A6557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368" y="6284391"/>
            <a:ext cx="919864" cy="100969"/>
          </a:xfrm>
          <a:prstGeom prst="rect">
            <a:avLst/>
          </a:prstGeom>
          <a:noFill/>
          <a:extLst/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4340BB0E-0CB4-540F-CE5B-F93324283E89}"/>
              </a:ext>
            </a:extLst>
          </p:cNvPr>
          <p:cNvSpPr txBox="1"/>
          <p:nvPr/>
        </p:nvSpPr>
        <p:spPr>
          <a:xfrm>
            <a:off x="5902890" y="3528784"/>
            <a:ext cx="2183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4"/>
              </a:rPr>
              <a:t>Master of Data Science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online)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DC4CDB7-F826-5690-80D0-0A7EEBA13491}"/>
              </a:ext>
            </a:extLst>
          </p:cNvPr>
          <p:cNvSpPr txBox="1"/>
          <p:nvPr/>
        </p:nvSpPr>
        <p:spPr>
          <a:xfrm>
            <a:off x="5902891" y="3255913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8CA0556-85FF-87B7-385A-CCBCE895C3A8}"/>
              </a:ext>
            </a:extLst>
          </p:cNvPr>
          <p:cNvSpPr txBox="1"/>
          <p:nvPr/>
        </p:nvSpPr>
        <p:spPr>
          <a:xfrm>
            <a:off x="8611978" y="3505437"/>
            <a:ext cx="16721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5"/>
              </a:rPr>
              <a:t>Искусственный интеллект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 (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online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3C0472-5FEB-3404-11E3-B9412E2B6985}"/>
              </a:ext>
            </a:extLst>
          </p:cNvPr>
          <p:cNvSpPr txBox="1"/>
          <p:nvPr/>
        </p:nvSpPr>
        <p:spPr>
          <a:xfrm>
            <a:off x="8654830" y="3240283"/>
            <a:ext cx="6496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0969708-99B7-3B9C-FB8C-6B8DD03EE218}"/>
              </a:ext>
            </a:extLst>
          </p:cNvPr>
          <p:cNvSpPr txBox="1"/>
          <p:nvPr/>
        </p:nvSpPr>
        <p:spPr>
          <a:xfrm>
            <a:off x="610782" y="5776736"/>
            <a:ext cx="25653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6"/>
              </a:rPr>
              <a:t>Искусственный интеллект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6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6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6"/>
              </a:rPr>
              <a:t>в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6"/>
              </a:rPr>
              <a:t>маркетинге и управлении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6"/>
              </a:rPr>
              <a:t>продуктом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(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online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DCB7075-BAA5-1B08-AB47-9A0088FD4E20}"/>
              </a:ext>
            </a:extLst>
          </p:cNvPr>
          <p:cNvSpPr txBox="1"/>
          <p:nvPr/>
        </p:nvSpPr>
        <p:spPr>
          <a:xfrm>
            <a:off x="577988" y="5545538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2024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69" name="Picture 2" descr="Курсы Karpov.Courses — рейтинг курсов на основе отзывов учеников"/>
          <p:cNvPicPr>
            <a:picLocks noChangeAspect="1" noChangeArrowheads="1"/>
          </p:cNvPicPr>
          <p:nvPr/>
        </p:nvPicPr>
        <p:blipFill rotWithShape="1">
          <a:blip r:embed="rId27" cstate="hq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t="32116" r="8994" b="33298"/>
          <a:stretch/>
        </p:blipFill>
        <p:spPr bwMode="auto">
          <a:xfrm>
            <a:off x="4359214" y="6284391"/>
            <a:ext cx="1090613" cy="135731"/>
          </a:xfrm>
          <a:prstGeom prst="rect">
            <a:avLst/>
          </a:prstGeom>
          <a:noFill/>
          <a:extLst/>
        </p:spPr>
      </p:pic>
      <p:pic>
        <p:nvPicPr>
          <p:cNvPr id="70" name="Picture 2" descr="https://avatars.mds.yandex.net/get-bunker/998550/492ae8000e920665da8b56e0b7bc69899c5c56b6/ori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2" b="17506"/>
          <a:stretch/>
        </p:blipFill>
        <p:spPr bwMode="auto">
          <a:xfrm>
            <a:off x="2314306" y="6284391"/>
            <a:ext cx="496835" cy="175686"/>
          </a:xfrm>
          <a:prstGeom prst="rect">
            <a:avLst/>
          </a:prstGeom>
          <a:noFill/>
          <a:extLst/>
        </p:spPr>
      </p:pic>
      <p:pic>
        <p:nvPicPr>
          <p:cNvPr id="71" name="Picture 2" descr="https://avatars.mds.yandex.net/get-bunker/998550/492ae8000e920665da8b56e0b7bc69899c5c56b6/ori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2" b="17506"/>
          <a:stretch/>
        </p:blipFill>
        <p:spPr bwMode="auto">
          <a:xfrm>
            <a:off x="7521531" y="3898735"/>
            <a:ext cx="496835" cy="175686"/>
          </a:xfrm>
          <a:prstGeom prst="rect">
            <a:avLst/>
          </a:prstGeom>
          <a:noFill/>
          <a:extLst/>
        </p:spPr>
      </p:pic>
      <p:sp>
        <p:nvSpPr>
          <p:cNvPr id="75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603696" y="1933626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603696" y="3104755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603696" y="427588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603696" y="544701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3238565" y="1933626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3238565" y="3104755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3238565" y="427588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3238565" y="544701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5902891" y="1933626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5902891" y="3104755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5902891" y="427588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5902891" y="544701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8567217" y="1933626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8567217" y="3104755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8567217" y="427588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8567217" y="5447014"/>
            <a:ext cx="2320239" cy="1050072"/>
          </a:xfrm>
          <a:prstGeom prst="roundRect">
            <a:avLst>
              <a:gd name="adj" fmla="val 10983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763CCAF-0381-005A-BD61-EAAC467DC2B3}"/>
              </a:ext>
            </a:extLst>
          </p:cNvPr>
          <p:cNvSpPr txBox="1"/>
          <p:nvPr/>
        </p:nvSpPr>
        <p:spPr>
          <a:xfrm>
            <a:off x="3309115" y="3528784"/>
            <a:ext cx="2291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28"/>
              </a:rPr>
              <a:t>Системное программирование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678927-F1A0-7271-5E1A-67C5D8857235}"/>
              </a:ext>
            </a:extLst>
          </p:cNvPr>
          <p:cNvSpPr txBox="1"/>
          <p:nvPr/>
        </p:nvSpPr>
        <p:spPr>
          <a:xfrm>
            <a:off x="3309115" y="3282211"/>
            <a:ext cx="994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2017</a:t>
            </a:r>
          </a:p>
        </p:txBody>
      </p:sp>
      <p:pic>
        <p:nvPicPr>
          <p:cNvPr id="93" name="Picture 2" descr="Лаборатория СПО цифрового моделирования технических систем — ИСП РАН">
            <a:extLst>
              <a:ext uri="{FF2B5EF4-FFF2-40B4-BE49-F238E27FC236}">
                <a16:creationId xmlns:a16="http://schemas.microsoft.com/office/drawing/2014/main" id="{72AEB3FF-A7C8-3AAA-B7A5-AE16F0053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572" y="3943638"/>
            <a:ext cx="604255" cy="15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7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C7F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105144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Базовые кафедры компаний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43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4448054A-E4E5-6FA8-F004-7E68379BDE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0256">
            <a:off x="4096727" y="827647"/>
            <a:ext cx="2938531" cy="3319200"/>
          </a:xfrm>
          <a:prstGeom prst="rect">
            <a:avLst/>
          </a:prstGeom>
        </p:spPr>
      </p:pic>
      <p:pic>
        <p:nvPicPr>
          <p:cNvPr id="29" name="Picture 8" descr="Изображения нового логотипа Сбербанка России | МОСОХОТА">
            <a:extLst>
              <a:ext uri="{FF2B5EF4-FFF2-40B4-BE49-F238E27FC236}">
                <a16:creationId xmlns:a16="http://schemas.microsoft.com/office/drawing/2014/main" id="{B82F3FE9-B0AF-741C-72E9-2C576AA07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636" y="1314606"/>
            <a:ext cx="2103408" cy="55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4448054A-E4E5-6FA8-F004-7E68379BDE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0256">
            <a:off x="336751" y="958918"/>
            <a:ext cx="2859690" cy="3230146"/>
          </a:xfrm>
          <a:prstGeom prst="rect">
            <a:avLst/>
          </a:prstGeom>
        </p:spPr>
      </p:pic>
      <p:pic>
        <p:nvPicPr>
          <p:cNvPr id="65" name="Picture 2" descr="Свободное общение — Новости — Партнерам — Национальный исследовательский  университет «Высшая школа экономики»"/>
          <p:cNvPicPr>
            <a:picLocks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673" b="85576" l="39520" r="84765">
                        <a14:foregroundMark x1="58079" y1="15950" x2="61865" y2="16227"/>
                        <a14:foregroundMark x1="46445" y1="57282" x2="45337" y2="77254"/>
                        <a14:foregroundMark x1="46260" y1="77531" x2="77747" y2="77531"/>
                        <a14:foregroundMark x1="48384" y1="80860" x2="61681" y2="85576"/>
                        <a14:foregroundMark x1="76177" y1="75451" x2="76824" y2="44244"/>
                        <a14:foregroundMark x1="84765" y1="55756" x2="82271" y2="6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94" t="11085" r="16524" b="18662"/>
          <a:stretch/>
        </p:blipFill>
        <p:spPr bwMode="auto">
          <a:xfrm>
            <a:off x="5001536" y="1627044"/>
            <a:ext cx="1990572" cy="1949145"/>
          </a:xfrm>
          <a:prstGeom prst="ellipse">
            <a:avLst/>
          </a:prstGeom>
          <a:noFill/>
          <a:ln>
            <a:noFill/>
          </a:ln>
          <a:extLst/>
        </p:spPr>
      </p:pic>
      <p:pic>
        <p:nvPicPr>
          <p:cNvPr id="66" name="Picture 2" descr="Бабенко Максим Александрович">
            <a:extLst>
              <a:ext uri="{FF2B5EF4-FFF2-40B4-BE49-F238E27FC236}">
                <a16:creationId xmlns:a16="http://schemas.microsoft.com/office/drawing/2014/main" id="{20EA2ED5-BDAD-46A3-95C3-600934ABF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16" b="77138" l="4087" r="93750">
                        <a14:foregroundMark x1="28125" y1="68935" x2="45913" y2="71728"/>
                        <a14:foregroundMark x1="78125" y1="67016" x2="83894" y2="67714"/>
                        <a14:foregroundMark x1="24038" y1="69808" x2="24519" y2="69983"/>
                        <a14:foregroundMark x1="18750" y1="71553" x2="88702" y2="75044"/>
                        <a14:foregroundMark x1="16106" y1="73647" x2="61538" y2="73822"/>
                        <a14:foregroundMark x1="23798" y1="11867" x2="46635" y2="3316"/>
                        <a14:foregroundMark x1="47837" y1="4712" x2="69712" y2="10122"/>
                        <a14:backgroundMark x1="69712" y1="10471" x2="56010" y2="5061"/>
                        <a14:backgroundMark x1="64663" y1="9424" x2="56250" y2="71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28" t="3233" r="528" b="24280"/>
          <a:stretch/>
        </p:blipFill>
        <p:spPr bwMode="auto">
          <a:xfrm>
            <a:off x="1264276" y="1734255"/>
            <a:ext cx="1917435" cy="191467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DBE3406-50C1-48F9-9441-985BDC83B0C8}"/>
              </a:ext>
            </a:extLst>
          </p:cNvPr>
          <p:cNvSpPr txBox="1"/>
          <p:nvPr/>
        </p:nvSpPr>
        <p:spPr>
          <a:xfrm>
            <a:off x="2587091" y="3489172"/>
            <a:ext cx="2790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Максим Бабенко,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Заведующий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БК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Яндекс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DBE3406-50C1-48F9-9441-985BDC83B0C8}"/>
              </a:ext>
            </a:extLst>
          </p:cNvPr>
          <p:cNvSpPr txBox="1"/>
          <p:nvPr/>
        </p:nvSpPr>
        <p:spPr>
          <a:xfrm>
            <a:off x="6296794" y="3489172"/>
            <a:ext cx="2647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Алексей Масютин,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Заведующий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БК </a:t>
            </a:r>
            <a:r>
              <a:rPr lang="ru-RU" sz="1600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Сбера</a:t>
            </a:r>
            <a:endParaRPr lang="ru-RU" sz="16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69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4448054A-E4E5-6FA8-F004-7E68379BDE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0256">
            <a:off x="1772228" y="3708479"/>
            <a:ext cx="2859690" cy="3230146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77" y="4242489"/>
            <a:ext cx="2413967" cy="94782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DDBE3406-50C1-48F9-9441-985BDC83B0C8}"/>
              </a:ext>
            </a:extLst>
          </p:cNvPr>
          <p:cNvSpPr txBox="1"/>
          <p:nvPr/>
        </p:nvSpPr>
        <p:spPr>
          <a:xfrm>
            <a:off x="4632855" y="5843610"/>
            <a:ext cx="2749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Александр Чернов,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Заведующий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БК Т-Банка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73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4448054A-E4E5-6FA8-F004-7E68379BDE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0256">
            <a:off x="6724071" y="3841056"/>
            <a:ext cx="2859690" cy="3230146"/>
          </a:xfrm>
          <a:prstGeom prst="rect">
            <a:avLst/>
          </a:prstGeom>
        </p:spPr>
      </p:pic>
      <p:pic>
        <p:nvPicPr>
          <p:cNvPr id="74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4448054A-E4E5-6FA8-F004-7E68379BDE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0256">
            <a:off x="8186305" y="745314"/>
            <a:ext cx="2859690" cy="3230146"/>
          </a:xfrm>
          <a:prstGeom prst="rect">
            <a:avLst/>
          </a:prstGeom>
        </p:spPr>
      </p:pic>
      <p:pic>
        <p:nvPicPr>
          <p:cNvPr id="75" name="Picture 2" descr="НУРАЛИЕВ Борис Георгиевич - биография, новости, фото, дата рождения,  пресс-досье. Персоналии ГлобалМСК.ру.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500" b="98000" l="10000" r="90000">
                        <a14:foregroundMark x1="24000" y1="83250" x2="37500" y2="95750"/>
                        <a14:foregroundMark x1="19000" y1="85250" x2="61750" y2="97500"/>
                        <a14:foregroundMark x1="63750" y1="84500" x2="75000" y2="92750"/>
                        <a14:foregroundMark x1="71250" y1="93500" x2="63250" y2="95500"/>
                        <a14:foregroundMark x1="12250" y1="93500" x2="27500" y2="96750"/>
                        <a14:foregroundMark x1="43250" y1="96250" x2="52500" y2="9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019" y="1302815"/>
            <a:ext cx="2112323" cy="211232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>
            <a:extLst>
              <a:ext uri="{FF2B5EF4-FFF2-40B4-BE49-F238E27FC236}">
                <a16:creationId xmlns:a16="http://schemas.microsoft.com/office/drawing/2014/main" id="{97FC3C0A-1D0A-EF31-95AB-E2FFE8CE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866" y="1269748"/>
            <a:ext cx="1134301" cy="55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025416" y="3462248"/>
            <a:ext cx="20780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33"/>
              </a:spcBef>
            </a:pPr>
            <a:r>
              <a:rPr lang="ru-RU" sz="1600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  <a:t>Борис Нуралиев,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  <a:t/>
            </a:r>
            <a:b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</a:b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  <a:t>Заведующий</a:t>
            </a:r>
            <a:b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  <a:t>БК фирмы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rPr>
              <a:t>1С</a:t>
            </a:r>
          </a:p>
        </p:txBody>
      </p:sp>
      <p:pic>
        <p:nvPicPr>
          <p:cNvPr id="77" name="Picture 2" descr="Воронин Павел , Член правления – вице-президент по технологиям, МТС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63" b="99259" l="10000" r="90000">
                        <a14:foregroundMark x1="12593" y1="75926" x2="85926" y2="87037"/>
                        <a14:foregroundMark x1="12963" y1="78519" x2="59630" y2="92593"/>
                        <a14:foregroundMark x1="17778" y1="81852" x2="57407" y2="9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121" y="4541221"/>
            <a:ext cx="2030073" cy="203007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1105" y="4452913"/>
            <a:ext cx="766605" cy="7666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53455" y="5843610"/>
            <a:ext cx="26669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Павел Воронин,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Заведующий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БК МТС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7" name="AutoShape 2" descr="Масютин Алексей - Руководитель Исследовательского центра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СПИСОК-2019 / Секция 5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83333" l="10000" r="90000">
                        <a14:foregroundMark x1="16667" y1="68490" x2="47000" y2="79688"/>
                        <a14:foregroundMark x1="73333" y1="65885" x2="86000" y2="68229"/>
                        <a14:foregroundMark x1="85333" y1="69531" x2="62000" y2="81250"/>
                        <a14:foregroundMark x1="15667" y1="69792" x2="47333" y2="81771"/>
                        <a14:foregroundMark x1="15667" y1="67448" x2="31333" y2="63542"/>
                        <a14:foregroundMark x1="38667" y1="79688" x2="37333" y2="78385"/>
                        <a14:foregroundMark x1="33667" y1="79688" x2="33667" y2="79688"/>
                        <a14:foregroundMark x1="76000" y1="63281" x2="77000" y2="64323"/>
                        <a14:foregroundMark x1="73333" y1="63281" x2="73333" y2="63281"/>
                        <a14:foregroundMark x1="71000" y1="60677" x2="71000" y2="60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680" b="17670"/>
          <a:stretch/>
        </p:blipFill>
        <p:spPr bwMode="auto">
          <a:xfrm>
            <a:off x="2662198" y="4258480"/>
            <a:ext cx="2004795" cy="21301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7" t="25749" r="14018" b="25011"/>
          <a:stretch/>
        </p:blipFill>
        <p:spPr>
          <a:xfrm>
            <a:off x="228367" y="1221100"/>
            <a:ext cx="1757779" cy="630315"/>
          </a:xfrm>
          <a:prstGeom prst="rect">
            <a:avLst/>
          </a:prstGeom>
        </p:spPr>
      </p:pic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11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2153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3310462" y="4983278"/>
            <a:ext cx="5539368" cy="1637029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6284937" y="1162444"/>
            <a:ext cx="5539367" cy="1703534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6284937" y="3099721"/>
            <a:ext cx="5539368" cy="1637029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363109" y="3099721"/>
            <a:ext cx="5539368" cy="1637029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363109" y="1162445"/>
            <a:ext cx="5539367" cy="1703532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6" name="Google Shape;896;p48"/>
          <p:cNvSpPr txBox="1"/>
          <p:nvPr/>
        </p:nvSpPr>
        <p:spPr>
          <a:xfrm>
            <a:off x="6390316" y="3967923"/>
            <a:ext cx="5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86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7" name="Google Shape;897;p48"/>
          <p:cNvSpPr/>
          <p:nvPr/>
        </p:nvSpPr>
        <p:spPr>
          <a:xfrm>
            <a:off x="3207041" y="1210115"/>
            <a:ext cx="2778693" cy="1655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Roboto Medium"/>
                <a:sym typeface="Roboto Medium"/>
              </a:rPr>
              <a:t>Базовая кафедра «Системное программирование»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Roboto Medium"/>
              <a:sym typeface="Roboto Medium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Roboto Medium"/>
                <a:sym typeface="Roboto Medium"/>
              </a:rPr>
              <a:t>Института системного программирования РАН имени В.П. Иванникова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Roboto Medium"/>
              <a:sym typeface="Roboto Medium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33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Roboto Medium"/>
              <a:sym typeface="Roboto Medium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7041" y="3167090"/>
            <a:ext cx="26319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Базовая кафедра Института проблем передачи информации имени А.А. </a:t>
            </a:r>
            <a:r>
              <a:rPr lang="ru-RU" sz="1600" dirty="0" err="1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Харкевича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РАН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3" name="Google Shape;897;p48"/>
          <p:cNvSpPr/>
          <p:nvPr/>
        </p:nvSpPr>
        <p:spPr>
          <a:xfrm>
            <a:off x="8932556" y="1209899"/>
            <a:ext cx="2592545" cy="1585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Базовая кафедра «Интеллектуальные технологии системного анализа и управления» ФИЦ «Информатика и управление»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РАН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4" name="Google Shape;897;p48"/>
          <p:cNvSpPr/>
          <p:nvPr/>
        </p:nvSpPr>
        <p:spPr>
          <a:xfrm>
            <a:off x="9060356" y="3323431"/>
            <a:ext cx="2464745" cy="1117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Базовая кафедра Математического института им В.А. Стеклова РАН (МИАН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)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Roboto Medium"/>
              <a:sym typeface="Roboto Medium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105144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Базовые кафедры институтов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ispras.ru/downloads/style/logo_ispras_r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35" y="1755728"/>
            <a:ext cx="2140800" cy="56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itp.ru/upload/content/1154/IITP_logo_short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8" y="3366484"/>
            <a:ext cx="2517775" cy="12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ИЦ ИУ РАН |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849" y="1888130"/>
            <a:ext cx="2399795" cy="64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Логотип компании «МИАН»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500" b="73000" l="4000" r="96500">
                        <a14:foregroundMark x1="38500" y1="28000" x2="49000" y2="66500"/>
                        <a14:foregroundMark x1="60000" y1="28500" x2="71500" y2="66000"/>
                        <a14:foregroundMark x1="80500" y1="28500" x2="92000" y2="65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533" y="3066661"/>
            <a:ext cx="1770518" cy="177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inm.ras.ru/wp-content/uploads/2019/05/cropped-logo2color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8760" y1="23256" x2="85271" y2="67442"/>
                        <a14:foregroundMark x1="72093" y1="13953" x2="85271" y2="34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527" y="5217022"/>
            <a:ext cx="1228725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897;p48"/>
          <p:cNvSpPr/>
          <p:nvPr/>
        </p:nvSpPr>
        <p:spPr>
          <a:xfrm>
            <a:off x="5620330" y="5396844"/>
            <a:ext cx="3115733" cy="869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Базовая кафедра Института вычислительной математики им. Г.И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. Марчука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РАН </a:t>
            </a:r>
          </a:p>
        </p:txBody>
      </p:sp>
      <p:sp>
        <p:nvSpPr>
          <p:cNvPr id="21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12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0671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C7F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57525" y="826092"/>
            <a:ext cx="6053724" cy="2938531"/>
            <a:chOff x="7436047" y="1055492"/>
            <a:chExt cx="6053724" cy="2938531"/>
          </a:xfrm>
        </p:grpSpPr>
        <p:pic>
          <p:nvPicPr>
            <p:cNvPr id="22" name="Picture 1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4448054A-E4E5-6FA8-F004-7E68379B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20256">
              <a:off x="8007316" y="865158"/>
              <a:ext cx="2938531" cy="3319200"/>
            </a:xfrm>
            <a:prstGeom prst="rect">
              <a:avLst/>
            </a:prstGeom>
          </p:spPr>
        </p:pic>
        <p:pic>
          <p:nvPicPr>
            <p:cNvPr id="2050" name="Picture 2" descr="Baring Vostok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6047" y="1226136"/>
              <a:ext cx="1852361" cy="577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49" r="8533" b="53541"/>
            <a:stretch/>
          </p:blipFill>
          <p:spPr>
            <a:xfrm>
              <a:off x="8532093" y="1588043"/>
              <a:ext cx="2264705" cy="2121384"/>
            </a:xfrm>
            <a:prstGeom prst="ellipse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BE3406-50C1-48F9-9441-985BDC83B0C8}"/>
                </a:ext>
              </a:extLst>
            </p:cNvPr>
            <p:cNvSpPr txBox="1"/>
            <p:nvPr/>
          </p:nvSpPr>
          <p:spPr>
            <a:xfrm>
              <a:off x="10521656" y="2821279"/>
              <a:ext cx="2968115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Елена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Ивашенцева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у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правляющий партнер,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Группа «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Восток Инвестиции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»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09" y="246055"/>
            <a:ext cx="10406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Состав Попечительского совета ФКН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547090" y="3734480"/>
            <a:ext cx="4781352" cy="2859690"/>
            <a:chOff x="198516" y="991700"/>
            <a:chExt cx="4781352" cy="2859690"/>
          </a:xfrm>
        </p:grpSpPr>
        <p:pic>
          <p:nvPicPr>
            <p:cNvPr id="62" name="Picture 1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4448054A-E4E5-6FA8-F004-7E68379B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20256">
              <a:off x="383744" y="806472"/>
              <a:ext cx="2859690" cy="3230146"/>
            </a:xfrm>
            <a:prstGeom prst="rect">
              <a:avLst/>
            </a:prstGeom>
          </p:spPr>
        </p:pic>
        <p:pic>
          <p:nvPicPr>
            <p:cNvPr id="77" name="Picture 2" descr="Воронин Павел , Член правления – вице-президент по технологиям, МТС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963" b="99259" l="10000" r="90000">
                          <a14:foregroundMark x1="12593" y1="75926" x2="85926" y2="87037"/>
                          <a14:foregroundMark x1="12963" y1="78519" x2="59630" y2="92593"/>
                          <a14:foregroundMark x1="17778" y1="81852" x2="57407" y2="992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722" y="1569333"/>
              <a:ext cx="2030073" cy="203007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22427" y="1615187"/>
              <a:ext cx="587156" cy="587156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2883655" y="2468640"/>
              <a:ext cx="2096213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Павел </a:t>
              </a:r>
              <a:endPara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Воронин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первый </a:t>
              </a:r>
              <a:endPara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Вице-президент </a:t>
              </a:r>
              <a:b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</a:b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по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технологиям 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–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член правления, 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ПАО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«МТС» </a:t>
              </a:r>
            </a:p>
          </p:txBody>
        </p:sp>
      </p:grpSp>
      <p:sp>
        <p:nvSpPr>
          <p:cNvPr id="7" name="AutoShape 2" descr="Масютин Алексей - Руководитель Исследовательского центра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2334" y="3861488"/>
            <a:ext cx="4490525" cy="2859690"/>
            <a:chOff x="7810145" y="3775132"/>
            <a:chExt cx="4490525" cy="2859690"/>
          </a:xfrm>
        </p:grpSpPr>
        <p:pic>
          <p:nvPicPr>
            <p:cNvPr id="74" name="Picture 1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4448054A-E4E5-6FA8-F004-7E68379B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20256">
              <a:off x="7995373" y="3589904"/>
              <a:ext cx="2859690" cy="3230146"/>
            </a:xfrm>
            <a:prstGeom prst="rect">
              <a:avLst/>
            </a:prstGeom>
          </p:spPr>
        </p:pic>
        <p:pic>
          <p:nvPicPr>
            <p:cNvPr id="76" name="Picture 4">
              <a:extLst>
                <a:ext uri="{FF2B5EF4-FFF2-40B4-BE49-F238E27FC236}">
                  <a16:creationId xmlns:a16="http://schemas.microsoft.com/office/drawing/2014/main" id="{97FC3C0A-1D0A-EF31-95AB-E2FFE8CEDB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0813" y="4266347"/>
              <a:ext cx="986986" cy="481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0222576" y="5260433"/>
              <a:ext cx="207809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Verdana"/>
                  <a:sym typeface="Verdana"/>
                </a:rPr>
                <a:t>Борис </a:t>
              </a:r>
              <a:endPara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Verdana"/>
                  <a:sym typeface="Verdana"/>
                </a:rPr>
                <a:t>Нуралиев</a:t>
              </a: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Verdana"/>
                  <a:sym typeface="Verdana"/>
                </a:rPr>
                <a:t/>
              </a:r>
              <a:b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Verdana"/>
                  <a:sym typeface="Verdana"/>
                </a:rPr>
              </a:b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Verdana"/>
                  <a:sym typeface="Verdana"/>
                </a:rPr>
                <a:t>директор, ООО «1С</a:t>
              </a: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Verdana"/>
                  <a:sym typeface="Verdana"/>
                </a:rPr>
                <a:t>»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Verdana"/>
                <a:sym typeface="Verdana"/>
              </a:endParaRPr>
            </a:p>
          </p:txBody>
        </p:sp>
        <p:pic>
          <p:nvPicPr>
            <p:cNvPr id="21" name="Picture 2" descr="НУРАЛИЕВ Борис Георгиевич - биография, новости, фото, дата рождения,  пресс-досье. Персоналии ГлобалМСК.ру.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500" b="98000" l="10000" r="90000">
                          <a14:foregroundMark x1="24000" y1="83250" x2="37500" y2="95750"/>
                          <a14:foregroundMark x1="19000" y1="85250" x2="61750" y2="97500"/>
                          <a14:foregroundMark x1="63750" y1="84500" x2="75000" y2="92750"/>
                          <a14:foregroundMark x1="71250" y1="93500" x2="63250" y2="95500"/>
                          <a14:foregroundMark x1="12250" y1="93500" x2="27500" y2="96750"/>
                          <a14:foregroundMark x1="43250" y1="96250" x2="52500" y2="9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3652" y="4289185"/>
              <a:ext cx="2112323" cy="2112323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4013951" y="722352"/>
            <a:ext cx="5872727" cy="2990559"/>
            <a:chOff x="226142" y="3811136"/>
            <a:chExt cx="5872727" cy="2990559"/>
          </a:xfrm>
        </p:grpSpPr>
        <p:pic>
          <p:nvPicPr>
            <p:cNvPr id="73" name="Picture 1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4448054A-E4E5-6FA8-F004-7E68379B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20256">
              <a:off x="366404" y="3691343"/>
              <a:ext cx="2990559" cy="3230146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7" t="25749" r="14018" b="25011"/>
            <a:stretch/>
          </p:blipFill>
          <p:spPr>
            <a:xfrm>
              <a:off x="226142" y="4121598"/>
              <a:ext cx="1458930" cy="52315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8" t="8286" r="33408" b="36603"/>
            <a:stretch/>
          </p:blipFill>
          <p:spPr>
            <a:xfrm rot="21170052">
              <a:off x="901478" y="4294616"/>
              <a:ext cx="2214087" cy="2266306"/>
            </a:xfrm>
            <a:prstGeom prst="ellipse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DBE3406-50C1-48F9-9441-985BDC83B0C8}"/>
                </a:ext>
              </a:extLst>
            </p:cNvPr>
            <p:cNvSpPr txBox="1"/>
            <p:nvPr/>
          </p:nvSpPr>
          <p:spPr>
            <a:xfrm>
              <a:off x="2866073" y="5586952"/>
              <a:ext cx="3232796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Дарья </a:t>
              </a:r>
            </a:p>
            <a:p>
              <a:pPr marL="0" marR="0" lvl="0" indent="0" algn="l" defTabSz="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Козлова</a:t>
              </a: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/>
              </a:r>
              <a:b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</a:b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директор </a:t>
              </a:r>
              <a:endPara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  <a:p>
              <a:pPr marL="0" marR="0" lvl="0" indent="0" algn="l" defTabSz="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по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образованию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,</a:t>
              </a:r>
            </a:p>
            <a:p>
              <a:pPr marL="0" marR="0" lvl="0" indent="0" algn="l" defTabSz="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ООО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«Яндекс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»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545789" y="3860751"/>
            <a:ext cx="5712349" cy="2859690"/>
            <a:chOff x="3492253" y="3910585"/>
            <a:chExt cx="5712349" cy="2859690"/>
          </a:xfrm>
        </p:grpSpPr>
        <p:pic>
          <p:nvPicPr>
            <p:cNvPr id="69" name="Picture 1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4448054A-E4E5-6FA8-F004-7E68379B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20256">
              <a:off x="4013336" y="3725357"/>
              <a:ext cx="2859690" cy="3230146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3625" y="4256489"/>
              <a:ext cx="2254785" cy="2301662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DBE3406-50C1-48F9-9441-985BDC83B0C8}"/>
                </a:ext>
              </a:extLst>
            </p:cNvPr>
            <p:cNvSpPr txBox="1"/>
            <p:nvPr/>
          </p:nvSpPr>
          <p:spPr>
            <a:xfrm>
              <a:off x="6455336" y="5322091"/>
              <a:ext cx="274926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Константин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Маркелов</a:t>
              </a:r>
              <a:r>
                <a:rPr kumimoji="0" lang="ru-RU" sz="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директор </a:t>
              </a:r>
              <a:b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</a:b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по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бизнес-технологиям, 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/>
              </a:r>
              <a:b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</a:b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Вице-президент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, АО «</a:t>
              </a:r>
              <a:r>
                <a:rPr kumimoji="0" lang="ru-RU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ТБанк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»</a:t>
              </a:r>
            </a:p>
          </p:txBody>
        </p:sp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55" t="15333" r="421" b="15446"/>
            <a:stretch/>
          </p:blipFill>
          <p:spPr>
            <a:xfrm>
              <a:off x="3492253" y="4259087"/>
              <a:ext cx="1915208" cy="586854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7135876" y="660274"/>
            <a:ext cx="5468521" cy="3123428"/>
            <a:chOff x="3611134" y="1017981"/>
            <a:chExt cx="5468521" cy="3123428"/>
          </a:xfrm>
        </p:grpSpPr>
        <p:pic>
          <p:nvPicPr>
            <p:cNvPr id="43" name="Picture 16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4448054A-E4E5-6FA8-F004-7E68379BD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20256">
              <a:off x="4096727" y="827647"/>
              <a:ext cx="2938531" cy="3319200"/>
            </a:xfrm>
            <a:prstGeom prst="rect">
              <a:avLst/>
            </a:prstGeom>
          </p:spPr>
        </p:pic>
        <p:pic>
          <p:nvPicPr>
            <p:cNvPr id="29" name="Picture 8" descr="Изображения нового логотипа Сбербанка России | МОСОХОТА">
              <a:extLst>
                <a:ext uri="{FF2B5EF4-FFF2-40B4-BE49-F238E27FC236}">
                  <a16:creationId xmlns:a16="http://schemas.microsoft.com/office/drawing/2014/main" id="{B82F3FE9-B0AF-741C-72E9-2C576AA075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1134" y="1298527"/>
              <a:ext cx="1686950" cy="442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DBE3406-50C1-48F9-9441-985BDC83B0C8}"/>
                </a:ext>
              </a:extLst>
            </p:cNvPr>
            <p:cNvSpPr txBox="1"/>
            <p:nvPr/>
          </p:nvSpPr>
          <p:spPr>
            <a:xfrm>
              <a:off x="6432653" y="2710248"/>
              <a:ext cx="2647002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Максим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Еременко</a:t>
              </a:r>
              <a:endPara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В</a:t>
              </a: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ице-президент–директор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Департамента развития искусственного интеллекта </a:t>
              </a:r>
              <a:b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</a:b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и машинного обучения,</a:t>
              </a:r>
              <a:b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</a:b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ПАО 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«Сбербанк»</a:t>
              </a:r>
              <a:endPara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5409" y="1518893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Председатель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80217" y="1413524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Заместитель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председателя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0" t="3046" r="29884" b="30054"/>
          <a:stretch/>
        </p:blipFill>
        <p:spPr>
          <a:xfrm>
            <a:off x="8047796" y="1230038"/>
            <a:ext cx="2154373" cy="2119382"/>
          </a:xfrm>
          <a:prstGeom prst="ellipse">
            <a:avLst/>
          </a:prstGeom>
        </p:spPr>
      </p:pic>
      <p:sp>
        <p:nvSpPr>
          <p:cNvPr id="37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13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60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D6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A white oval shaped object&#10;&#10;Description automatically generated">
            <a:extLst>
              <a:ext uri="{FF2B5EF4-FFF2-40B4-BE49-F238E27FC236}">
                <a16:creationId xmlns:a16="http://schemas.microsoft.com/office/drawing/2014/main" id="{739B766F-7D42-AE98-5037-30E9C73A8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5614" y="-1314358"/>
            <a:ext cx="10335249" cy="90801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B14EED-5859-C68B-66E6-7AD5B8581AFC}"/>
              </a:ext>
            </a:extLst>
          </p:cNvPr>
          <p:cNvSpPr txBox="1"/>
          <p:nvPr/>
        </p:nvSpPr>
        <p:spPr>
          <a:xfrm>
            <a:off x="8807151" y="2946000"/>
            <a:ext cx="2320289" cy="40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публикаций </a:t>
            </a:r>
            <a:r>
              <a:rPr lang="en-US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Q1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87096" y="246055"/>
            <a:ext cx="1098575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44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Наука на ФКН</a:t>
            </a:r>
            <a:endParaRPr lang="ru-RU" sz="44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CECE0-4473-5D0F-E0A1-30E96C864976}"/>
              </a:ext>
            </a:extLst>
          </p:cNvPr>
          <p:cNvSpPr txBox="1"/>
          <p:nvPr/>
        </p:nvSpPr>
        <p:spPr>
          <a:xfrm>
            <a:off x="7537296" y="3534808"/>
            <a:ext cx="2895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4 </a:t>
            </a:r>
            <a:r>
              <a:rPr lang="ru-RU" sz="8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879</a:t>
            </a:r>
            <a:endParaRPr lang="ru-RU" sz="4800" baseline="300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2D441-277A-2E85-A852-549A74EB6E59}"/>
              </a:ext>
            </a:extLst>
          </p:cNvPr>
          <p:cNvSpPr txBox="1"/>
          <p:nvPr/>
        </p:nvSpPr>
        <p:spPr>
          <a:xfrm>
            <a:off x="6511665" y="4755186"/>
            <a:ext cx="49468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научных публикаций </a:t>
            </a:r>
            <a:b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(статьи, главы </a:t>
            </a:r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книг и </a:t>
            </a:r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др.)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882F4E-94B1-70F9-D2C4-940D7C551693}"/>
              </a:ext>
            </a:extLst>
          </p:cNvPr>
          <p:cNvSpPr txBox="1"/>
          <p:nvPr/>
        </p:nvSpPr>
        <p:spPr>
          <a:xfrm>
            <a:off x="8985096" y="1792121"/>
            <a:ext cx="196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674</a:t>
            </a:r>
            <a:endParaRPr lang="ru-RU" sz="4800" baseline="300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3D9AB-C46E-A566-121C-9D6EC9F19047}"/>
              </a:ext>
            </a:extLst>
          </p:cNvPr>
          <p:cNvSpPr txBox="1"/>
          <p:nvPr/>
        </p:nvSpPr>
        <p:spPr>
          <a:xfrm>
            <a:off x="6399807" y="1792121"/>
            <a:ext cx="18028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197</a:t>
            </a:r>
            <a:endParaRPr lang="ru-RU" sz="4800" baseline="300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1E3D6-505B-9BB1-1C8C-C044539C5CB3}"/>
              </a:ext>
            </a:extLst>
          </p:cNvPr>
          <p:cNvSpPr txBox="1"/>
          <p:nvPr/>
        </p:nvSpPr>
        <p:spPr>
          <a:xfrm>
            <a:off x="6080340" y="2946000"/>
            <a:ext cx="24417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публикаций на конференциях А*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342333" y="1892003"/>
            <a:ext cx="4864417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№1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BC8435-9B5D-2F00-319D-F52E9C6AF1BA}"/>
              </a:ext>
            </a:extLst>
          </p:cNvPr>
          <p:cNvSpPr txBox="1"/>
          <p:nvPr/>
        </p:nvSpPr>
        <p:spPr>
          <a:xfrm>
            <a:off x="511032" y="3888294"/>
            <a:ext cx="41412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по качеству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подготовки специалистов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в области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ИИ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*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55F3DC-3B99-C812-72C0-2B56775172BC}"/>
              </a:ext>
            </a:extLst>
          </p:cNvPr>
          <p:cNvSpPr txBox="1"/>
          <p:nvPr/>
        </p:nvSpPr>
        <p:spPr>
          <a:xfrm>
            <a:off x="386353" y="6240956"/>
            <a:ext cx="4684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  <a:t>*</a:t>
            </a:r>
            <a:r>
              <a:rPr lang="ru-RU" sz="1400" dirty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  <a:t>по данным </a:t>
            </a:r>
            <a:r>
              <a:rPr lang="ru-RU" sz="1400" dirty="0" smtClean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  <a:hlinkClick r:id="rId4"/>
              </a:rPr>
              <a:t>рейтинга </a:t>
            </a:r>
            <a:r>
              <a:rPr lang="ru-RU" sz="1400" dirty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  <a:hlinkClick r:id="rId4"/>
              </a:rPr>
              <a:t>вузов </a:t>
            </a:r>
            <a:r>
              <a:rPr lang="ru-RU" sz="1400" dirty="0" smtClean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  <a:t>Альянса в сфере искусственного </a:t>
            </a:r>
            <a:r>
              <a:rPr lang="ru-RU" sz="1400" dirty="0">
                <a:solidFill>
                  <a:schemeClr val="bg1"/>
                </a:solidFill>
                <a:latin typeface="Navigo" panose="02070503070706040303" pitchFamily="18" charset="0"/>
                <a:ea typeface="Navigo" panose="02070503070706040303" pitchFamily="18" charset="0"/>
                <a:cs typeface="Arial" panose="020B0604020202020204" pitchFamily="34" charset="0"/>
              </a:rPr>
              <a:t>интеллекта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avigo" panose="02070503070706040303" pitchFamily="18" charset="0"/>
              <a:ea typeface="Navigo" panose="0207050307070604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46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105144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Наука на ФКН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5" name="Picture 2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D0E2BCF4-BE7E-6C19-F7D3-65A770500C3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20256">
            <a:off x="3139179" y="955434"/>
            <a:ext cx="5369152" cy="5394671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53243AFA-112F-42E2-BCDB-A936507481E2}"/>
              </a:ext>
            </a:extLst>
          </p:cNvPr>
          <p:cNvSpPr/>
          <p:nvPr/>
        </p:nvSpPr>
        <p:spPr>
          <a:xfrm>
            <a:off x="3654557" y="1492770"/>
            <a:ext cx="4320000" cy="4320000"/>
          </a:xfrm>
          <a:prstGeom prst="ellipse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2">
            <a:extLst>
              <a:ext uri="{FF2B5EF4-FFF2-40B4-BE49-F238E27FC236}">
                <a16:creationId xmlns:a16="http://schemas.microsoft.com/office/drawing/2014/main" id="{758C6E47-79D2-641E-FF44-3C28545771F3}"/>
              </a:ext>
            </a:extLst>
          </p:cNvPr>
          <p:cNvSpPr/>
          <p:nvPr/>
        </p:nvSpPr>
        <p:spPr>
          <a:xfrm>
            <a:off x="4255757" y="2093970"/>
            <a:ext cx="3117600" cy="3117600"/>
          </a:xfrm>
          <a:prstGeom prst="ellipse">
            <a:avLst/>
          </a:prstGeom>
          <a:solidFill>
            <a:srgbClr val="102D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14</a:t>
            </a:r>
            <a:endParaRPr lang="ru-RU" sz="9600" dirty="0" smtClean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областей экспертизы</a:t>
            </a:r>
            <a:endParaRPr lang="ru-RU" sz="20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2864" y="1541474"/>
            <a:ext cx="2488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Машинное обучение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8030" y="2275583"/>
            <a:ext cx="2874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Анализ больших данных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9027" y="4092231"/>
            <a:ext cx="3092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Искусственный интеллект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2584" y="4893364"/>
            <a:ext cx="3278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Интеллектуальные системы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9264" y="3178435"/>
            <a:ext cx="3021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Программная инженерия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47304" y="6229825"/>
            <a:ext cx="4386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Облачные информационные системы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90716" y="5744712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Обработка и анализ текстов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434929" y="4905970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Биоинформатика</a:t>
            </a:r>
            <a:endParaRPr lang="ru-RU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41165" y="4092231"/>
            <a:ext cx="3252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Медицинская информатика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065018" y="861036"/>
            <a:ext cx="3930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Анализ и оптимизация процессов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325972" y="1477503"/>
            <a:ext cx="3397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Теоретическая информатика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119729" y="2130860"/>
            <a:ext cx="39276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Математическое моделирование </a:t>
            </a:r>
            <a:endParaRPr lang="en-US" dirty="0" smtClean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сложных </a:t>
            </a:r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систем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580792" y="3178435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Математические финансы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416985" y="5744712"/>
            <a:ext cx="352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Фундаментальная математика</a:t>
            </a:r>
          </a:p>
        </p:txBody>
      </p:sp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DFC7F2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15</a:t>
            </a:fld>
            <a:endParaRPr lang="ru-RU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532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40875" y="205093"/>
            <a:ext cx="93398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4000" b="0" spc="-1" dirty="0">
                <a:solidFill>
                  <a:srgbClr val="FFFFFF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Фундаментальные исследования</a:t>
            </a:r>
            <a:endParaRPr lang="en-US" sz="4000" b="0" spc="-1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63981" y="1410117"/>
            <a:ext cx="5410179" cy="1439947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70589" y="1542747"/>
            <a:ext cx="3312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Международная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4"/>
              </a:rPr>
              <a:t>л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аборатория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 алгебраической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топологии и ее приложений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70589" y="2265289"/>
            <a:ext cx="2959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Веревкин Я.А.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0" name="Picture 10" descr="Новости — Международная лаборатория алгебраической топологии и ее  приложений — Национальный исследовательский университет «Высшая школа  экономики»"/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0" t="10821" r="17991" b="21483"/>
          <a:stretch/>
        </p:blipFill>
        <p:spPr bwMode="auto">
          <a:xfrm>
            <a:off x="10368644" y="1493001"/>
            <a:ext cx="1257331" cy="124751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489896" y="1685838"/>
            <a:ext cx="5357343" cy="1720347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6412" y="1834751"/>
            <a:ext cx="3853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Международная лаборатория теоретической информатики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45593" y="2634833"/>
            <a:ext cx="2959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Верещагин Н.К.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38" name="Picture 6" descr="Nikolay Vereshchagin"/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" b="27057"/>
          <a:stretch/>
        </p:blipFill>
        <p:spPr bwMode="auto">
          <a:xfrm>
            <a:off x="4334031" y="1902405"/>
            <a:ext cx="1356750" cy="136217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Скругленный прямоугольник 38"/>
          <p:cNvSpPr/>
          <p:nvPr/>
        </p:nvSpPr>
        <p:spPr bwMode="auto">
          <a:xfrm>
            <a:off x="489896" y="3857359"/>
            <a:ext cx="5357343" cy="1709342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566412" y="4076447"/>
            <a:ext cx="4186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8"/>
              </a:rPr>
              <a:t>НУЛ процессно-ориентированных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8"/>
              </a:rPr>
              <a:t>информационных систем (ПОИС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8"/>
              </a:rPr>
              <a:t>)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66412" y="4880310"/>
            <a:ext cx="2929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Заведующая 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Ломазова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И.А.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42" name="Picture 8" descr="Сотрудники - Ломазова Ирина Александровна — Национальный исследовательский 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04" y="4113749"/>
            <a:ext cx="1359977" cy="135997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 bwMode="auto">
          <a:xfrm>
            <a:off x="6463981" y="3011588"/>
            <a:ext cx="5410179" cy="1439946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6570589" y="3146786"/>
            <a:ext cx="368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0"/>
              </a:rPr>
              <a:t>НУЛ алгебраических групп преобразований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 bwMode="auto">
          <a:xfrm>
            <a:off x="6576444" y="3815951"/>
            <a:ext cx="2959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Аржанцев И.В.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46" name="Picture 2" descr="Фото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644" y="3141752"/>
            <a:ext cx="1258973" cy="125897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Скругленный прямоугольник 46"/>
          <p:cNvSpPr/>
          <p:nvPr/>
        </p:nvSpPr>
        <p:spPr bwMode="auto">
          <a:xfrm>
            <a:off x="6463981" y="4661222"/>
            <a:ext cx="5410179" cy="1439946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 bwMode="auto">
          <a:xfrm>
            <a:off x="6570589" y="4796420"/>
            <a:ext cx="368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2"/>
              </a:rPr>
              <a:t>НУГ «Комбинаторные и числовые задачи на решетках»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6576444" y="5465585"/>
            <a:ext cx="28344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Руководитель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Устинов А.В.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1030" name="Picture 6" descr="Устинов Алексей Владимирович - Педагоги средней школы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17" b="31742"/>
          <a:stretch/>
        </p:blipFill>
        <p:spPr bwMode="auto">
          <a:xfrm>
            <a:off x="10311616" y="4744799"/>
            <a:ext cx="1371386" cy="135636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69070" y="6432880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DFC7F2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16</a:t>
            </a:fld>
            <a:endParaRPr lang="ru-RU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51348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87096" y="246055"/>
            <a:ext cx="11367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0" algn="l"/>
              </a:tabLst>
            </a:pPr>
            <a:r>
              <a:rPr lang="ru-RU" sz="3600" b="0" spc="-1" dirty="0">
                <a:solidFill>
                  <a:srgbClr val="FFFFFF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Инженерия и разработка </a:t>
            </a:r>
            <a:endParaRPr lang="ru-RU" sz="3600" b="0" spc="-1" dirty="0" smtClean="0">
              <a:solidFill>
                <a:srgbClr val="FFFFFF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lvl="0">
              <a:tabLst>
                <a:tab pos="0" algn="l"/>
              </a:tabLst>
            </a:pPr>
            <a:r>
              <a:rPr lang="ru-RU" sz="3600" b="0" spc="-1" dirty="0" smtClean="0">
                <a:solidFill>
                  <a:srgbClr val="FFFFFF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программного </a:t>
            </a:r>
            <a:r>
              <a:rPr lang="ru-RU" sz="3600" b="0" spc="-1" dirty="0">
                <a:solidFill>
                  <a:srgbClr val="FFFFFF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обеспечения</a:t>
            </a:r>
            <a:endParaRPr lang="en-US" sz="3600" b="0" spc="-1" dirty="0">
              <a:solidFill>
                <a:prstClr val="black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2125" y="1560369"/>
            <a:ext cx="3337773" cy="400110"/>
          </a:xfrm>
          <a:prstGeom prst="rect">
            <a:avLst/>
          </a:prstGeom>
          <a:solidFill>
            <a:srgbClr val="DFC7F2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Программная инженерия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5744" y="4594566"/>
            <a:ext cx="2036135" cy="400110"/>
          </a:xfrm>
          <a:prstGeom prst="rect">
            <a:avLst/>
          </a:prstGeom>
          <a:solidFill>
            <a:srgbClr val="DB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Робототехника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6211862" y="2217393"/>
            <a:ext cx="5542750" cy="1374576"/>
          </a:xfrm>
          <a:prstGeom prst="roundRect">
            <a:avLst>
              <a:gd name="adj" fmla="val 118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315628" y="2323333"/>
            <a:ext cx="44931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Проектная группа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  <a:hlinkClick r:id="rId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Программная инженерия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компьютерных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игр 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ПИКИ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6315628" y="3220865"/>
            <a:ext cx="4067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Руководитель Максименкова О.В.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8" name="Picture 6" descr="https://cs.hse.ru/mirror/org/persons/cimage/36266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480" y="2282381"/>
            <a:ext cx="1300989" cy="130099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ый прямоугольник 28"/>
          <p:cNvSpPr/>
          <p:nvPr/>
        </p:nvSpPr>
        <p:spPr bwMode="auto">
          <a:xfrm>
            <a:off x="387097" y="2227261"/>
            <a:ext cx="5542750" cy="1364707"/>
          </a:xfrm>
          <a:prstGeom prst="roundRect">
            <a:avLst>
              <a:gd name="adj" fmla="val 1232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544785" y="2357938"/>
            <a:ext cx="4846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НУЛ облачных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мобильных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  <a:hlinkClick r:id="rId6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технологий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544785" y="2998596"/>
            <a:ext cx="2959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Александров Д.В.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6433" y="2293455"/>
            <a:ext cx="1298513" cy="1298513"/>
          </a:xfrm>
          <a:prstGeom prst="ellipse">
            <a:avLst/>
          </a:prstGeom>
          <a:ln>
            <a:noFill/>
          </a:ln>
        </p:spPr>
      </p:pic>
      <p:grpSp>
        <p:nvGrpSpPr>
          <p:cNvPr id="15" name="Группа 14"/>
          <p:cNvGrpSpPr/>
          <p:nvPr/>
        </p:nvGrpSpPr>
        <p:grpSpPr>
          <a:xfrm>
            <a:off x="6211862" y="5222103"/>
            <a:ext cx="5542750" cy="1332954"/>
            <a:chOff x="3158470" y="4928577"/>
            <a:chExt cx="5542750" cy="1332954"/>
          </a:xfrm>
        </p:grpSpPr>
        <p:sp>
          <p:nvSpPr>
            <p:cNvPr id="33" name="Скругленный прямоугольник 32"/>
            <p:cNvSpPr/>
            <p:nvPr/>
          </p:nvSpPr>
          <p:spPr bwMode="auto">
            <a:xfrm>
              <a:off x="3158470" y="4928577"/>
              <a:ext cx="5542750" cy="1332954"/>
            </a:xfrm>
            <a:prstGeom prst="roundRect">
              <a:avLst>
                <a:gd name="adj" fmla="val 14006"/>
              </a:avLst>
            </a:prstGeom>
            <a:solidFill>
              <a:schemeClr val="bg1"/>
            </a:solidFill>
            <a:ln>
              <a:solidFill>
                <a:srgbClr val="102D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323814" y="5074724"/>
              <a:ext cx="34695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  <a:hlinkClick r:id="rId8"/>
                </a:rPr>
                <a:t>ПУЛ робототехники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 bwMode="auto">
            <a:xfrm>
              <a:off x="3323814" y="5744671"/>
              <a:ext cx="32283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Руководитель Бондарев </a:t>
              </a:r>
              <a:r>
                <a:rPr lang="ru-RU" sz="1600" dirty="0" smtClean="0">
                  <a:solidFill>
                    <a:srgbClr val="102D69"/>
                  </a:solidFill>
                  <a:latin typeface="Navigo" panose="02070503070706040303" pitchFamily="18" charset="-52"/>
                  <a:ea typeface="Navigo" panose="02070503070706040303" pitchFamily="18" charset="-52"/>
                </a:rPr>
                <a:t>А</a:t>
              </a:r>
              <a:r>
                <a:rPr kumimoji="0" lang="ru-RU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.О.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</p:grpSp>
      <p:sp>
        <p:nvSpPr>
          <p:cNvPr id="37" name="Скругленный прямоугольник 36"/>
          <p:cNvSpPr/>
          <p:nvPr/>
        </p:nvSpPr>
        <p:spPr bwMode="auto">
          <a:xfrm>
            <a:off x="387096" y="3743570"/>
            <a:ext cx="5542750" cy="1365979"/>
          </a:xfrm>
          <a:prstGeom prst="roundRect">
            <a:avLst>
              <a:gd name="adj" fmla="val 118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0862" y="3849511"/>
            <a:ext cx="4493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Проектная группа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Информационные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системы для медицинских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приложений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-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ИСМед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9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490862" y="4747043"/>
            <a:ext cx="4067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Руководитель Рябцев Д.И.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1" name="Freeform 17"/>
          <p:cNvSpPr/>
          <p:nvPr/>
        </p:nvSpPr>
        <p:spPr>
          <a:xfrm>
            <a:off x="4471989" y="3865672"/>
            <a:ext cx="1182957" cy="1182957"/>
          </a:xfrm>
          <a:custGeom>
            <a:avLst/>
            <a:gdLst/>
            <a:ahLst/>
            <a:cxnLst/>
            <a:rect l="0" t="0" r="r" b="b"/>
            <a:pathLst>
              <a:path w="2965" h="2965">
                <a:moveTo>
                  <a:pt x="2964" y="1518"/>
                </a:moveTo>
                <a:cubicBezTo>
                  <a:pt x="2958" y="1766"/>
                  <a:pt x="2890" y="2008"/>
                  <a:pt x="2766" y="2223"/>
                </a:cubicBezTo>
                <a:cubicBezTo>
                  <a:pt x="2636" y="2449"/>
                  <a:pt x="2449" y="2636"/>
                  <a:pt x="2223" y="2766"/>
                </a:cubicBezTo>
                <a:cubicBezTo>
                  <a:pt x="2008" y="2890"/>
                  <a:pt x="1766" y="2958"/>
                  <a:pt x="1518" y="2964"/>
                </a:cubicBezTo>
                <a:lnTo>
                  <a:pt x="1446" y="2964"/>
                </a:lnTo>
                <a:cubicBezTo>
                  <a:pt x="1199" y="2958"/>
                  <a:pt x="956" y="2890"/>
                  <a:pt x="741" y="2766"/>
                </a:cubicBezTo>
                <a:cubicBezTo>
                  <a:pt x="516" y="2636"/>
                  <a:pt x="329" y="2449"/>
                  <a:pt x="199" y="2223"/>
                </a:cubicBezTo>
                <a:cubicBezTo>
                  <a:pt x="68" y="1998"/>
                  <a:pt x="0" y="1742"/>
                  <a:pt x="0" y="1482"/>
                </a:cubicBezTo>
                <a:cubicBezTo>
                  <a:pt x="0" y="1222"/>
                  <a:pt x="68" y="966"/>
                  <a:pt x="199" y="741"/>
                </a:cubicBezTo>
                <a:cubicBezTo>
                  <a:pt x="329" y="516"/>
                  <a:pt x="516" y="329"/>
                  <a:pt x="741" y="199"/>
                </a:cubicBezTo>
                <a:cubicBezTo>
                  <a:pt x="966" y="68"/>
                  <a:pt x="1222" y="0"/>
                  <a:pt x="1482" y="0"/>
                </a:cubicBezTo>
                <a:cubicBezTo>
                  <a:pt x="1742" y="0"/>
                  <a:pt x="1998" y="68"/>
                  <a:pt x="2223" y="199"/>
                </a:cubicBezTo>
                <a:cubicBezTo>
                  <a:pt x="2449" y="329"/>
                  <a:pt x="2636" y="516"/>
                  <a:pt x="2766" y="741"/>
                </a:cubicBezTo>
                <a:cubicBezTo>
                  <a:pt x="2890" y="956"/>
                  <a:pt x="2958" y="1199"/>
                  <a:pt x="2964" y="1446"/>
                </a:cubicBezTo>
                <a:lnTo>
                  <a:pt x="2964" y="1518"/>
                </a:lnTo>
                <a:close/>
              </a:path>
            </a:pathLst>
          </a:custGeom>
          <a:blipFill rotWithShape="0">
            <a:blip r:embed="rId10"/>
            <a:stretch>
              <a:fillRect/>
            </a:stretch>
          </a:blipFill>
          <a:ln>
            <a:noFill/>
          </a:ln>
        </p:spPr>
      </p:sp>
      <p:pic>
        <p:nvPicPr>
          <p:cNvPr id="1026" name="Picture 2" descr="https://cs.hse.ru/data/2022/08/25/1155999450/5%D0%91%D0%BE%D0%BD%D0%B4%D0%B0%D1%80%D0%B5%D0%B2%20%D0%90.%D0%9E._%D1%84%D0%BE%D1%82%D0%BE%20-%20%D0%90%D0%BD%D0%B4%D1%80%D0%B5%D0%B9%20%D0%91%D0%BE%D0%BD%D0%B4%D0%B0%D1%80%D0%B5%D0%B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564" y="5305626"/>
            <a:ext cx="1165905" cy="11659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306119" y="6431496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DFC7F2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17</a:t>
            </a:fld>
            <a:endParaRPr lang="ru-RU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49386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87096" y="246055"/>
            <a:ext cx="114031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>
              <a:defRPr/>
            </a:pPr>
            <a:r>
              <a:rPr lang="ru-RU" sz="3200" b="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Институт искусственного интеллекта и цифровых наук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7096" y="1745673"/>
            <a:ext cx="5165242" cy="4946072"/>
          </a:xfrm>
          <a:prstGeom prst="roundRect">
            <a:avLst>
              <a:gd name="adj" fmla="val 424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7678" y="1745673"/>
            <a:ext cx="5362540" cy="4946072"/>
          </a:xfrm>
          <a:prstGeom prst="roundRect">
            <a:avLst>
              <a:gd name="adj" fmla="val 424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5608" y="1004638"/>
            <a:ext cx="7866098" cy="400110"/>
          </a:xfrm>
          <a:prstGeom prst="rect">
            <a:avLst/>
          </a:prstGeom>
          <a:solidFill>
            <a:srgbClr val="DFC7F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000" spc="-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Фундаментальные и прикладные исследования в области ИИ</a:t>
            </a:r>
            <a:endParaRPr lang="en-US" sz="2000" spc="-1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624540" y="2145784"/>
            <a:ext cx="4661463" cy="965050"/>
            <a:chOff x="713440" y="2145784"/>
            <a:chExt cx="4661463" cy="965050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713440" y="2145784"/>
              <a:ext cx="4661463" cy="9650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02D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9954" y="2236590"/>
              <a:ext cx="37693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  <a:hlinkClick r:id="rId4"/>
                </a:rPr>
                <a:t>Международная лаборатория стохастических алгоритмов </a:t>
              </a:r>
              <a:b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  <a:hlinkClick r:id="rId4"/>
                </a:rPr>
              </a:b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  <a:hlinkClick r:id="rId4"/>
                </a:rPr>
                <a:t>и анализа многомерных данных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70788" y="2749528"/>
              <a:ext cx="401871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Заведующий </a:t>
              </a:r>
              <a:r>
                <a:rPr kumimoji="0" lang="ru-RU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02D69"/>
                  </a:solidFill>
                  <a:effectLst/>
                  <a:uLnTx/>
                  <a:uFillTx/>
                  <a:latin typeface="Navigo" panose="02070503070706040303" pitchFamily="18" charset="-52"/>
                  <a:ea typeface="Navigo" panose="02070503070706040303" pitchFamily="18" charset="-52"/>
                  <a:cs typeface="+mn-cs"/>
                </a:rPr>
                <a:t>лабораторией Наумов А.А.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endParaRPr>
            </a:p>
          </p:txBody>
        </p:sp>
        <p:pic>
          <p:nvPicPr>
            <p:cNvPr id="13" name="Picture 8" descr="Я много читал про известных ученых и думал, что когда-нибудь тоже стану  доктором наук – Новости – Факультет компьютерных наук – Национальный  исследовательский университет «Высшая школа экономики»"/>
            <p:cNvPicPr>
              <a:picLocks noChangeAspect="1" noChangeArrowheads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19" t="14686" r="32889" b="35025"/>
            <a:stretch/>
          </p:blipFill>
          <p:spPr bwMode="auto">
            <a:xfrm>
              <a:off x="4386710" y="2175184"/>
              <a:ext cx="906249" cy="90625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6622473" y="3237006"/>
            <a:ext cx="4968339" cy="1030846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95988" y="3378561"/>
            <a:ext cx="2608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Центр биомедицинских исследований и технологий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93642" y="3807512"/>
            <a:ext cx="10951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Попцова М.С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1" name="Picture 2" descr="Фото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646" y="3286985"/>
            <a:ext cx="954545" cy="9545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 bwMode="auto">
          <a:xfrm>
            <a:off x="6622473" y="2077337"/>
            <a:ext cx="4968339" cy="1036785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693642" y="2166443"/>
            <a:ext cx="3974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8"/>
              </a:rPr>
              <a:t>Научно-учебная лаборатория методов анализа больших данных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6687253" y="2753292"/>
            <a:ext cx="36407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Деркач Д.А.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5" name="Picture 4" descr="Сотрудники - Деркач Денис Александрович — Национальный исследовательский 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579" y="2093073"/>
            <a:ext cx="1017760" cy="101776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кругленный прямоугольник 26"/>
          <p:cNvSpPr/>
          <p:nvPr/>
        </p:nvSpPr>
        <p:spPr bwMode="auto">
          <a:xfrm>
            <a:off x="625835" y="4368365"/>
            <a:ext cx="4681590" cy="1040065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650452" y="4486945"/>
            <a:ext cx="3651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0"/>
              </a:rPr>
              <a:t>Научно- учебная лаборатория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0"/>
              </a:rPr>
              <a:t>матричных и тензорных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0"/>
              </a:rPr>
              <a:t>методов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0"/>
              </a:rPr>
              <a:t>в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0"/>
              </a:rPr>
              <a:t>машинном обучении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650452" y="5076291"/>
            <a:ext cx="36780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Рахуба М.В.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30" name="Picture 2" descr="Сотрудники - Рахуба Максим Владимирович — Национальный исследовательский 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411" y="4475884"/>
            <a:ext cx="908202" cy="90820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 bwMode="auto">
          <a:xfrm>
            <a:off x="624540" y="5496611"/>
            <a:ext cx="4689921" cy="1083596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650452" y="5616828"/>
            <a:ext cx="3659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2"/>
              </a:rPr>
              <a:t>Лаборатория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2"/>
              </a:rPr>
              <a:t>теоретических основ моделей искусственного интеллекта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650452" y="6260042"/>
            <a:ext cx="3717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Пучкин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Н.А.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34" name="Picture 2" descr="https://cs.hse.ru/pubs/share/thumb/957631907:c380x380+0+0:r190x190!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373" y="5573467"/>
            <a:ext cx="988908" cy="9889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 bwMode="auto">
          <a:xfrm>
            <a:off x="6622472" y="5499804"/>
            <a:ext cx="4968339" cy="1080403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6715200" y="5573467"/>
            <a:ext cx="3824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4"/>
              </a:rPr>
              <a:t>ПУЛ «Искусственный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4"/>
              </a:rPr>
              <a:t>интеллект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4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4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4"/>
              </a:rPr>
              <a:t>в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4"/>
              </a:rPr>
              <a:t>математических финансах»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6715200" y="6174311"/>
            <a:ext cx="35605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лабораторией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Лукьянченко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П.П.</a:t>
            </a:r>
          </a:p>
        </p:txBody>
      </p:sp>
      <p:pic>
        <p:nvPicPr>
          <p:cNvPr id="38" name="Picture 2" descr="Сотрудники - Лукьянченко Петр Павлович — Национальный ...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656" y="5551281"/>
            <a:ext cx="943618" cy="94361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Скругленный прямоугольник 38"/>
          <p:cNvSpPr/>
          <p:nvPr/>
        </p:nvSpPr>
        <p:spPr>
          <a:xfrm>
            <a:off x="6622472" y="4362765"/>
            <a:ext cx="4968339" cy="1045665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63792" y="4454373"/>
            <a:ext cx="3251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6"/>
              </a:rPr>
              <a:t>Международная лаборатория статистической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6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6"/>
              </a:rPr>
              <a:t>и вычислительной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6"/>
              </a:rPr>
              <a:t>геномики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687253" y="5059013"/>
            <a:ext cx="29241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Щур В.Л.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42" name="Picture 2" descr="https://scg.hse.ru/mirror/org/persons/cimage/22899883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591" y="4433367"/>
            <a:ext cx="921748" cy="92174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Скругленный прямоугольник 42"/>
          <p:cNvSpPr/>
          <p:nvPr/>
        </p:nvSpPr>
        <p:spPr>
          <a:xfrm>
            <a:off x="625915" y="3237007"/>
            <a:ext cx="4660088" cy="1030846"/>
          </a:xfrm>
          <a:prstGeom prst="roundRect">
            <a:avLst/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0452" y="3325817"/>
            <a:ext cx="295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noFill/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18"/>
              </a:rPr>
              <a:t>Центр глубинного обучения и байесовских методов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45" name="Picture 2" descr="https://cs.hse.ru/mirror/pubs/share/90703503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065" y="3308813"/>
            <a:ext cx="922895" cy="92289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650452" y="3833206"/>
            <a:ext cx="25571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центром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Аланов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А.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7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403330" y="6430182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DFC7F2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18</a:t>
            </a:fld>
            <a:endParaRPr lang="ru-RU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81189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87096" y="246055"/>
            <a:ext cx="117079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Искусственный интеллект и анализ данных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596" y="1102563"/>
            <a:ext cx="5268241" cy="369332"/>
          </a:xfrm>
          <a:prstGeom prst="rect">
            <a:avLst/>
          </a:prstGeom>
          <a:solidFill>
            <a:srgbClr val="DFC7F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pc="-1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Центр языковых семантических технологий</a:t>
            </a:r>
            <a:endParaRPr lang="en-US" spc="-1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6567717" y="2597478"/>
            <a:ext cx="5148033" cy="1373051"/>
          </a:xfrm>
          <a:prstGeom prst="roundRect">
            <a:avLst>
              <a:gd name="adj" fmla="val 1232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6730402" y="2773552"/>
            <a:ext cx="260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4"/>
              </a:rPr>
              <a:t>НУЛ Яндекса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6730402" y="3385754"/>
            <a:ext cx="2959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Бабенко А.В.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3" name="Picture 2" descr="Преподаватели — Магистерская программа «Науки о данных (Data Science)» —  Национальный исследовательский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618" y="2694346"/>
            <a:ext cx="1225949" cy="1225949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ый прямоугольник 23"/>
          <p:cNvSpPr/>
          <p:nvPr/>
        </p:nvSpPr>
        <p:spPr bwMode="auto">
          <a:xfrm>
            <a:off x="6567717" y="4220960"/>
            <a:ext cx="5148033" cy="1373051"/>
          </a:xfrm>
          <a:prstGeom prst="roundRect">
            <a:avLst>
              <a:gd name="adj" fmla="val 1232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6730401" y="4320859"/>
            <a:ext cx="4112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НУЛ искусственного интеллекта 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6"/>
              </a:rPr>
              <a:t>в вычислительной биологии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6728524" y="4967190"/>
            <a:ext cx="2959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Заведующий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лабораторией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Кертес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Ф.А.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7" name="Picture 10" descr="Сотрудники - Кертес-Фаркаш Аттила — Национальный исследовательский  университет «Высшая школа экономики»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881" y="4317293"/>
            <a:ext cx="1262482" cy="126248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Номер слайда 4"/>
          <p:cNvSpPr txBox="1">
            <a:spLocks/>
          </p:cNvSpPr>
          <p:nvPr/>
        </p:nvSpPr>
        <p:spPr bwMode="auto">
          <a:xfrm>
            <a:off x="9144754" y="6311083"/>
            <a:ext cx="2743200" cy="36512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defPPr>
              <a:defRPr lang="ru-RU"/>
            </a:defPPr>
            <a:lvl1pPr marL="0" lvl="0" algn="r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B76053-B817-4A39-ABD8-AEC105C22A90}" type="slidenum">
              <a:rPr lang="ru-RU" smtClean="0">
                <a:solidFill>
                  <a:srgbClr val="DFC7F2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pPr>
                <a:defRPr/>
              </a:pPr>
              <a:t>19</a:t>
            </a:fld>
            <a:endParaRPr lang="ru-RU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87096" y="1694873"/>
            <a:ext cx="5165242" cy="4946072"/>
          </a:xfrm>
          <a:prstGeom prst="roundRect">
            <a:avLst>
              <a:gd name="adj" fmla="val 424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24540" y="2094984"/>
            <a:ext cx="4661463" cy="965050"/>
            <a:chOff x="624540" y="2145784"/>
            <a:chExt cx="4661463" cy="965050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624540" y="2145784"/>
              <a:ext cx="4661463" cy="965050"/>
              <a:chOff x="713440" y="2145784"/>
              <a:chExt cx="4661463" cy="965050"/>
            </a:xfrm>
          </p:grpSpPr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713440" y="2145784"/>
                <a:ext cx="4661463" cy="96505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102D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89955" y="2174444"/>
                <a:ext cx="34842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sz="1400" dirty="0" smtClean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  <a:hlinkClick r:id="rId8"/>
                  </a:rPr>
                  <a:t>Международная лаборатория </a:t>
                </a:r>
                <a:r>
                  <a:rPr lang="ru-RU" sz="14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  <a:hlinkClick r:id="rId8"/>
                  </a:rPr>
                  <a:t>интеллектуальных систем </a:t>
                </a:r>
                <a:r>
                  <a:rPr lang="ru-RU" sz="1400" dirty="0" smtClean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  <a:hlinkClick r:id="rId8"/>
                  </a:rPr>
                  <a:t>и </a:t>
                </a:r>
                <a:r>
                  <a:rPr lang="ru-RU" sz="14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  <a:hlinkClick r:id="rId8"/>
                  </a:rPr>
                  <a:t>структурного анализа</a:t>
                </a:r>
                <a:endParaRPr lang="ru-RU" sz="1400" dirty="0">
                  <a:solidFill>
                    <a:srgbClr val="102D69"/>
                  </a:solidFill>
                  <a:latin typeface="Navigo" panose="02070503070706040303" pitchFamily="18" charset="-52"/>
                  <a:ea typeface="Navigo" panose="02070503070706040303" pitchFamily="18" charset="-52"/>
                </a:endParaRP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788544" y="2829430"/>
                <a:ext cx="401871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12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Заведующий лабораторией </a:t>
                </a:r>
                <a:r>
                  <a:rPr lang="ru-RU" sz="1200" dirty="0" smtClean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Кузнецов </a:t>
                </a:r>
                <a:r>
                  <a:rPr lang="ru-RU" sz="12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С.О.</a:t>
                </a:r>
              </a:p>
            </p:txBody>
          </p:sp>
        </p:grpSp>
        <p:pic>
          <p:nvPicPr>
            <p:cNvPr id="35" name="Picture 4" descr="Сотрудники - Кузнецов Сергей Олегович — Национальный исследовательский  университет «Высшая школа экономики»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442" y="2222408"/>
              <a:ext cx="824848" cy="824848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Группа 45"/>
          <p:cNvGrpSpPr/>
          <p:nvPr/>
        </p:nvGrpSpPr>
        <p:grpSpPr>
          <a:xfrm>
            <a:off x="611342" y="3239038"/>
            <a:ext cx="4661463" cy="965050"/>
            <a:chOff x="624540" y="3453714"/>
            <a:chExt cx="4661463" cy="965050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624540" y="3453714"/>
              <a:ext cx="4661463" cy="965050"/>
              <a:chOff x="713440" y="2145784"/>
              <a:chExt cx="4661463" cy="965050"/>
            </a:xfrm>
          </p:grpSpPr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713440" y="2145784"/>
                <a:ext cx="4661463" cy="96505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102D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89955" y="2236590"/>
                <a:ext cx="34073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sz="14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  <a:hlinkClick r:id="rId10"/>
                  </a:rPr>
                  <a:t>НУЛ моделей и методов вычислительной прагматики</a:t>
                </a:r>
                <a:endParaRPr lang="ru-RU" sz="1400" dirty="0">
                  <a:solidFill>
                    <a:srgbClr val="102D69"/>
                  </a:solidFill>
                  <a:latin typeface="Navigo" panose="02070503070706040303" pitchFamily="18" charset="-52"/>
                  <a:ea typeface="Navigo" panose="02070503070706040303" pitchFamily="18" charset="-52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770788" y="2749528"/>
                <a:ext cx="401871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12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Заведующий лабораторией </a:t>
                </a:r>
                <a:r>
                  <a:rPr lang="ru-RU" sz="1200" dirty="0" smtClean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Игнатов </a:t>
                </a:r>
                <a:r>
                  <a:rPr lang="ru-RU" sz="12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Д.И.</a:t>
                </a:r>
              </a:p>
            </p:txBody>
          </p:sp>
        </p:grpSp>
        <p:pic>
          <p:nvPicPr>
            <p:cNvPr id="40" name="Picture 6" descr="Сотрудники - Игнатов Дмитрий Игоревич — Национальный исследовательский  университет «Высшая школа экономики»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6582" y="3553647"/>
              <a:ext cx="816296" cy="8162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Группа 47"/>
          <p:cNvGrpSpPr/>
          <p:nvPr/>
        </p:nvGrpSpPr>
        <p:grpSpPr>
          <a:xfrm>
            <a:off x="611342" y="4383092"/>
            <a:ext cx="4661463" cy="965050"/>
            <a:chOff x="611342" y="4433892"/>
            <a:chExt cx="4661463" cy="965050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611342" y="4433892"/>
              <a:ext cx="4661463" cy="965050"/>
              <a:chOff x="624540" y="4644024"/>
              <a:chExt cx="4661463" cy="965050"/>
            </a:xfrm>
          </p:grpSpPr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624540" y="4644024"/>
                <a:ext cx="4661463" cy="96505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102D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701055" y="4734830"/>
                <a:ext cx="34073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sz="14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  <a:hlinkClick r:id="rId12"/>
                  </a:rPr>
                  <a:t>НУЛ моделирования и управления сложными системами</a:t>
                </a:r>
                <a:endParaRPr lang="ru-RU" sz="1400" dirty="0">
                  <a:solidFill>
                    <a:srgbClr val="102D69"/>
                  </a:solidFill>
                  <a:latin typeface="Navigo" panose="02070503070706040303" pitchFamily="18" charset="-52"/>
                  <a:ea typeface="Navigo" panose="02070503070706040303" pitchFamily="18" charset="-52"/>
                </a:endParaRPr>
              </a:p>
            </p:txBody>
          </p:sp>
          <p:sp>
            <p:nvSpPr>
              <p:cNvPr id="44" name="Прямоугольник 43"/>
              <p:cNvSpPr/>
              <p:nvPr/>
            </p:nvSpPr>
            <p:spPr>
              <a:xfrm>
                <a:off x="681888" y="5247768"/>
                <a:ext cx="401871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12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Заведующий лабораторией </a:t>
                </a:r>
                <a:r>
                  <a:rPr lang="ru-RU" sz="1200" dirty="0" smtClean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Попов </a:t>
                </a:r>
                <a:r>
                  <a:rPr lang="ru-RU" sz="1200" dirty="0">
                    <a:solidFill>
                      <a:srgbClr val="102D69"/>
                    </a:solidFill>
                    <a:latin typeface="Navigo" panose="02070503070706040303" pitchFamily="18" charset="-52"/>
                    <a:ea typeface="Navigo" panose="02070503070706040303" pitchFamily="18" charset="-52"/>
                  </a:rPr>
                  <a:t>В.Ю.</a:t>
                </a:r>
              </a:p>
            </p:txBody>
          </p:sp>
        </p:grpSp>
        <p:pic>
          <p:nvPicPr>
            <p:cNvPr id="45" name="Picture 2" descr="Сотрудники - Попов Виктор Юрьевич — Национальный исследовательский  университет «Высшая школа экономики»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8705" y="4508101"/>
              <a:ext cx="816631" cy="816631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Группа 49"/>
          <p:cNvGrpSpPr/>
          <p:nvPr/>
        </p:nvGrpSpPr>
        <p:grpSpPr>
          <a:xfrm>
            <a:off x="611342" y="5543211"/>
            <a:ext cx="4661463" cy="965050"/>
            <a:chOff x="713440" y="2145784"/>
            <a:chExt cx="4661463" cy="965050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713440" y="2145784"/>
              <a:ext cx="4661463" cy="9650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02D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89955" y="2236590"/>
              <a:ext cx="34073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sz="1400" dirty="0">
                  <a:solidFill>
                    <a:srgbClr val="102D69"/>
                  </a:solidFill>
                  <a:latin typeface="Navigo" panose="02070503070706040303" pitchFamily="18" charset="-52"/>
                  <a:ea typeface="Navigo" panose="02070503070706040303" pitchFamily="18" charset="-52"/>
                  <a:hlinkClick r:id="rId14"/>
                </a:rPr>
                <a:t>Лаборатория анализа семантики</a:t>
              </a:r>
              <a:endPara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701055" y="6136863"/>
            <a:ext cx="40187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Заведующий лабораторией </a:t>
            </a:r>
            <a:r>
              <a:rPr lang="ru-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Громов В.А.</a:t>
            </a:r>
            <a:endParaRPr lang="ru-RU"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043" y="5607032"/>
            <a:ext cx="882637" cy="8826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790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DFC7F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rot="1441581">
            <a:off x="-4417267" y="-2807559"/>
            <a:ext cx="20896653" cy="130983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610760" y="214902"/>
            <a:ext cx="39176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Содержание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1125110" y="1824155"/>
            <a:ext cx="4859231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II.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3" action="ppaction://hlinksldjump"/>
              </a:rPr>
              <a:t>Наука на ФКН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125109" y="2322120"/>
            <a:ext cx="7032063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III.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4" action="ppaction://hlinksldjump"/>
              </a:rPr>
              <a:t>Центр студенческих олимпиад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1125109" y="2820086"/>
            <a:ext cx="4406558" cy="74892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400050" marR="0" lvl="0" indent="-4000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romanUcPeriod" startAt="4"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5" action="ppaction://hlinksldjump"/>
              </a:rPr>
              <a:t>Центр практик,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5" action="ppaction://hlinksldjump"/>
              </a:rPr>
              <a:t> проектной работы</a:t>
            </a:r>
            <a:endParaRPr lang="en-US" kern="0" dirty="0">
              <a:solidFill>
                <a:srgbClr val="102D69"/>
              </a:solidFill>
              <a:latin typeface="Navigo"/>
              <a:ea typeface="Navigo"/>
              <a:cs typeface="Arial"/>
              <a:hlinkClick r:id="rId5" action="ppaction://hlinksldjump"/>
            </a:endParaRPr>
          </a:p>
          <a:p>
            <a:pPr marR="0" lvl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5" action="ppaction://hlinksldjump"/>
              </a:rPr>
              <a:t>и предпринимательства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5849510" y="3244334"/>
            <a:ext cx="4498601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V.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6" action="ppaction://hlinksldjump"/>
              </a:rPr>
              <a:t>Предпринимательство на ФКН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125110" y="1244869"/>
            <a:ext cx="8315526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I.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7" action="ppaction://hlinksldjump"/>
              </a:rPr>
              <a:t>О ФКН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5984341" y="5068721"/>
            <a:ext cx="2656804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I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Х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" action="ppaction://noaction"/>
              </a:rPr>
              <a:t>Контакты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849510" y="4460592"/>
            <a:ext cx="4498601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VII.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8" action="ppaction://hlinksldjump"/>
              </a:rPr>
              <a:t>Сотрудничество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8" action="ppaction://hlinksldjump"/>
              </a:rPr>
              <a:t> с ФКН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5849510" y="3852463"/>
            <a:ext cx="4498601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VI.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9" action="ppaction://hlinksldjump"/>
              </a:rPr>
              <a:t>Центр непрерывного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  <a:hlinkClick r:id="rId9" action="ppaction://hlinksldjump"/>
              </a:rPr>
              <a:t> образования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9490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102D6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1"/>
          <p:cNvSpPr/>
          <p:nvPr/>
        </p:nvSpPr>
        <p:spPr bwMode="auto">
          <a:xfrm>
            <a:off x="9120895" y="647701"/>
            <a:ext cx="2601205" cy="5967859"/>
          </a:xfrm>
          <a:prstGeom prst="roundRect">
            <a:avLst>
              <a:gd name="adj" fmla="val 4359"/>
            </a:avLst>
          </a:prstGeom>
          <a:solidFill>
            <a:schemeClr val="bg1"/>
          </a:solidFill>
          <a:ln w="12700">
            <a:solidFill>
              <a:srgbClr val="DB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1" name="Rectangle: Rounded Corners 17"/>
          <p:cNvSpPr/>
          <p:nvPr/>
        </p:nvSpPr>
        <p:spPr bwMode="auto">
          <a:xfrm>
            <a:off x="5635439" y="2096806"/>
            <a:ext cx="2540776" cy="1498623"/>
          </a:xfrm>
          <a:prstGeom prst="roundRect">
            <a:avLst>
              <a:gd name="adj" fmla="val 5316"/>
            </a:avLst>
          </a:prstGeom>
          <a:noFill/>
          <a:ln>
            <a:solidFill>
              <a:srgbClr val="DB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2" name="Rectangle: Rounded Corners 10"/>
          <p:cNvSpPr/>
          <p:nvPr/>
        </p:nvSpPr>
        <p:spPr bwMode="auto">
          <a:xfrm>
            <a:off x="495231" y="3744573"/>
            <a:ext cx="4195523" cy="2931633"/>
          </a:xfrm>
          <a:prstGeom prst="roundRect">
            <a:avLst>
              <a:gd name="adj" fmla="val 4359"/>
            </a:avLst>
          </a:prstGeom>
          <a:solidFill>
            <a:srgbClr val="DBFF00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4" name="Rectangle: Rounded Corners 1"/>
          <p:cNvSpPr/>
          <p:nvPr/>
        </p:nvSpPr>
        <p:spPr bwMode="auto">
          <a:xfrm>
            <a:off x="531025" y="2096805"/>
            <a:ext cx="4159730" cy="1498623"/>
          </a:xfrm>
          <a:prstGeom prst="roundRect">
            <a:avLst>
              <a:gd name="adj" fmla="val 4359"/>
            </a:avLst>
          </a:prstGeom>
          <a:solidFill>
            <a:srgbClr val="DFC7F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39960" y="246055"/>
            <a:ext cx="83063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Центр искусственного интеллекта 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748700" y="2245951"/>
            <a:ext cx="39420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Создан на базе факультета компьютерных наук в 2021 году 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в рамках федерального проекта «Искусственный интеллект»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748699" y="3744574"/>
            <a:ext cx="3942054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700" kern="0" dirty="0" smtClean="0">
                <a:solidFill>
                  <a:srgbClr val="102D69"/>
                </a:solidFill>
                <a:latin typeface="Navigo"/>
                <a:ea typeface="Navigo"/>
              </a:rPr>
              <a:t>Цели: </a:t>
            </a:r>
          </a:p>
          <a:p>
            <a:pPr lvl="0">
              <a:defRPr/>
            </a:pPr>
            <a:r>
              <a:rPr lang="ru-RU" sz="1700" kern="0" dirty="0" smtClean="0">
                <a:solidFill>
                  <a:srgbClr val="102D69"/>
                </a:solidFill>
                <a:latin typeface="Navigo"/>
                <a:ea typeface="Navigo"/>
              </a:rPr>
              <a:t>- разработка </a:t>
            </a:r>
            <a:r>
              <a:rPr lang="ru-RU" sz="1700" kern="0" dirty="0">
                <a:solidFill>
                  <a:srgbClr val="102D69"/>
                </a:solidFill>
                <a:latin typeface="Navigo"/>
                <a:ea typeface="Navigo"/>
              </a:rPr>
              <a:t>новых архитектур и подходов для снижения стоимости обучения, </a:t>
            </a:r>
            <a:r>
              <a:rPr lang="ru-RU" sz="1700" kern="0" dirty="0" err="1">
                <a:solidFill>
                  <a:srgbClr val="102D69"/>
                </a:solidFill>
                <a:latin typeface="Navigo"/>
                <a:ea typeface="Navigo"/>
              </a:rPr>
              <a:t>инференса</a:t>
            </a:r>
            <a:r>
              <a:rPr lang="ru-RU" sz="1700" kern="0" dirty="0">
                <a:solidFill>
                  <a:srgbClr val="102D69"/>
                </a:solidFill>
                <a:latin typeface="Navigo"/>
                <a:ea typeface="Navigo"/>
              </a:rPr>
              <a:t>, а также для повышения эффективности адаптации больших фундаментальных моделей;</a:t>
            </a:r>
          </a:p>
          <a:p>
            <a:pPr lvl="0">
              <a:defRPr/>
            </a:pPr>
            <a:r>
              <a:rPr lang="ru-RU" sz="1700" kern="0" dirty="0" smtClean="0">
                <a:solidFill>
                  <a:srgbClr val="102D69"/>
                </a:solidFill>
                <a:latin typeface="Navigo"/>
                <a:ea typeface="Navigo"/>
              </a:rPr>
              <a:t>- создание </a:t>
            </a:r>
            <a:r>
              <a:rPr lang="ru-RU" sz="1700" kern="0" dirty="0">
                <a:solidFill>
                  <a:srgbClr val="102D69"/>
                </a:solidFill>
                <a:latin typeface="Navigo"/>
                <a:ea typeface="Navigo"/>
              </a:rPr>
              <a:t>и внедрение  безопасных ИИ-агентов в сферах медицины, образования, банковском секторе и других отраслях экономики</a:t>
            </a:r>
            <a:endParaRPr kumimoji="0" lang="ru-RU" sz="17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pic>
        <p:nvPicPr>
          <p:cNvPr id="27" name="Picture 8" descr="Изображения нового логотипа Сбербанка России | МОСОХОТА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770729" y="1480120"/>
            <a:ext cx="1457547" cy="382038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 bwMode="auto">
          <a:xfrm>
            <a:off x="9419308" y="721626"/>
            <a:ext cx="201162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Партнеры</a:t>
            </a:r>
          </a:p>
        </p:txBody>
      </p:sp>
      <p:pic>
        <p:nvPicPr>
          <p:cNvPr id="1026" name="Picture 2" descr="https://cs.hse.ru/pubs/share/direct/859585036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861698" y="1982770"/>
            <a:ext cx="1005517" cy="561265"/>
          </a:xfrm>
          <a:prstGeom prst="rect">
            <a:avLst/>
          </a:prstGeom>
          <a:noFill/>
        </p:spPr>
      </p:pic>
      <p:pic>
        <p:nvPicPr>
          <p:cNvPr id="6" name="Picture 2" descr="https://cs.hse.ru/mirror/pubs/share/765591937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734205" y="1071953"/>
            <a:ext cx="2906066" cy="611239"/>
          </a:xfrm>
          <a:prstGeom prst="rect">
            <a:avLst/>
          </a:prstGeom>
          <a:noFill/>
        </p:spPr>
      </p:pic>
      <p:sp>
        <p:nvSpPr>
          <p:cNvPr id="40" name="Rectangle: Rounded Corners 17"/>
          <p:cNvSpPr/>
          <p:nvPr/>
        </p:nvSpPr>
        <p:spPr bwMode="auto">
          <a:xfrm>
            <a:off x="5635438" y="4273849"/>
            <a:ext cx="2540776" cy="1498623"/>
          </a:xfrm>
          <a:prstGeom prst="roundRect">
            <a:avLst>
              <a:gd name="adj" fmla="val 5316"/>
            </a:avLst>
          </a:prstGeom>
          <a:noFill/>
          <a:ln>
            <a:solidFill>
              <a:srgbClr val="DB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681653" y="4376829"/>
            <a:ext cx="24945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более </a:t>
            </a:r>
            <a:r>
              <a:rPr kumimoji="0" lang="ru-RU" sz="6000" b="0" i="0" u="none" strike="noStrike" kern="0" cap="none" spc="0" normalizeH="0" baseline="0" noProof="0" dirty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40 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РИД получены 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157597" y="399046"/>
            <a:ext cx="813377" cy="8133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rcRect l="13997" t="25749" r="14018" b="25010"/>
          <a:stretch/>
        </p:blipFill>
        <p:spPr bwMode="auto">
          <a:xfrm>
            <a:off x="9789484" y="1031587"/>
            <a:ext cx="1300521" cy="43224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 bwMode="auto">
          <a:xfrm>
            <a:off x="5613413" y="2199784"/>
            <a:ext cx="260253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более </a:t>
            </a:r>
            <a:r>
              <a:rPr kumimoji="0" lang="ru-RU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30</a:t>
            </a:r>
            <a:r>
              <a:rPr kumimoji="0" lang="ru-RU" sz="6000" b="0" i="0" u="none" strike="noStrike" kern="0" cap="none" spc="0" normalizeH="0" baseline="0" noProof="0" dirty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 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п</a:t>
            </a:r>
            <a:r>
              <a:rPr kumimoji="0" lang="ru-RU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DBFF00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рикладных проектов 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3" name="Номер слайда 4"/>
          <p:cNvSpPr txBox="1">
            <a:spLocks/>
          </p:cNvSpPr>
          <p:nvPr/>
        </p:nvSpPr>
        <p:spPr bwMode="auto">
          <a:xfrm>
            <a:off x="9144754" y="63110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B76053-B817-4A39-ABD8-AEC105C22A90}" type="slidenum">
              <a:rPr lang="ru-RU" smtClean="0">
                <a:solidFill>
                  <a:srgbClr val="DFC7F2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pPr>
                <a:defRPr/>
              </a:pPr>
              <a:t>20</a:t>
            </a:fld>
            <a:endParaRPr lang="ru-RU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6670" y="2968912"/>
            <a:ext cx="2154260" cy="843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6777" y="3848777"/>
            <a:ext cx="886964" cy="8869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2798" y="3346944"/>
            <a:ext cx="1817398" cy="10775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526" y="5428960"/>
            <a:ext cx="1453739" cy="3790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854" y="4604198"/>
            <a:ext cx="2100116" cy="7807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086" y="5922817"/>
            <a:ext cx="2132614" cy="69274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777" y="2606428"/>
            <a:ext cx="695361" cy="62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2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" name="Прямоугольник 134"/>
          <p:cNvSpPr/>
          <p:nvPr/>
        </p:nvSpPr>
        <p:spPr bwMode="auto">
          <a:xfrm>
            <a:off x="8511680" y="2765335"/>
            <a:ext cx="1014894" cy="424127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8" name="Прямоугольник 127"/>
          <p:cNvSpPr/>
          <p:nvPr/>
        </p:nvSpPr>
        <p:spPr bwMode="auto">
          <a:xfrm>
            <a:off x="2817677" y="3358500"/>
            <a:ext cx="1074631" cy="439430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2817677" y="2796163"/>
            <a:ext cx="1075160" cy="427789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42" name="Прямоугольник 141"/>
          <p:cNvSpPr/>
          <p:nvPr/>
        </p:nvSpPr>
        <p:spPr bwMode="auto">
          <a:xfrm>
            <a:off x="5140857" y="5179891"/>
            <a:ext cx="1060872" cy="431090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41" name="Прямоугольник 140"/>
          <p:cNvSpPr/>
          <p:nvPr/>
        </p:nvSpPr>
        <p:spPr bwMode="auto">
          <a:xfrm>
            <a:off x="5128742" y="4572648"/>
            <a:ext cx="1076004" cy="431090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40" name="Прямоугольник 139"/>
          <p:cNvSpPr/>
          <p:nvPr/>
        </p:nvSpPr>
        <p:spPr bwMode="auto">
          <a:xfrm>
            <a:off x="5140857" y="3969009"/>
            <a:ext cx="1063889" cy="438728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9" name="Прямоугольник 138"/>
          <p:cNvSpPr/>
          <p:nvPr/>
        </p:nvSpPr>
        <p:spPr bwMode="auto">
          <a:xfrm>
            <a:off x="10785266" y="4533008"/>
            <a:ext cx="1019023" cy="436119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8" name="Прямоугольник 137"/>
          <p:cNvSpPr/>
          <p:nvPr/>
        </p:nvSpPr>
        <p:spPr bwMode="auto">
          <a:xfrm>
            <a:off x="9654078" y="4533008"/>
            <a:ext cx="1014894" cy="436438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7" name="Прямоугольник 136"/>
          <p:cNvSpPr/>
          <p:nvPr/>
        </p:nvSpPr>
        <p:spPr bwMode="auto">
          <a:xfrm>
            <a:off x="9654390" y="3935119"/>
            <a:ext cx="1014894" cy="438728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6" name="Прямоугольник 135"/>
          <p:cNvSpPr/>
          <p:nvPr/>
        </p:nvSpPr>
        <p:spPr bwMode="auto">
          <a:xfrm>
            <a:off x="9656332" y="3323075"/>
            <a:ext cx="1014894" cy="426994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3" name="Прямоугольник 132"/>
          <p:cNvSpPr/>
          <p:nvPr/>
        </p:nvSpPr>
        <p:spPr bwMode="auto">
          <a:xfrm>
            <a:off x="8511680" y="5148193"/>
            <a:ext cx="1014894" cy="417356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2" name="Прямоугольник 131"/>
          <p:cNvSpPr/>
          <p:nvPr/>
        </p:nvSpPr>
        <p:spPr bwMode="auto">
          <a:xfrm>
            <a:off x="8511680" y="4533008"/>
            <a:ext cx="1014894" cy="435152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8506190" y="3935119"/>
            <a:ext cx="1020384" cy="432605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0" name="Прямоугольник 129"/>
          <p:cNvSpPr/>
          <p:nvPr/>
        </p:nvSpPr>
        <p:spPr bwMode="auto">
          <a:xfrm>
            <a:off x="8508569" y="3323075"/>
            <a:ext cx="1018006" cy="432605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9655285" y="2765335"/>
            <a:ext cx="1014894" cy="425948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023983" y="1873193"/>
            <a:ext cx="15768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International Mathematics Competition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pic>
        <p:nvPicPr>
          <p:cNvPr id="1026" name="Picture 2" descr="https://www.imc-math.org.uk/images/imc-logo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472231" y="2005765"/>
            <a:ext cx="560976" cy="68859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 bwMode="auto">
          <a:xfrm>
            <a:off x="363110" y="246055"/>
            <a:ext cx="105144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Центр студенческих олимпиад</a:t>
            </a:r>
            <a:endParaRPr kumimoji="0" sz="4800" b="1" i="0" u="none" strike="noStrike" kern="0" cap="none" spc="0" normalizeH="0" baseline="0" noProof="0">
              <a:ln>
                <a:noFill/>
              </a:ln>
              <a:solidFill>
                <a:srgbClr val="2A364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050" name="Picture 2" descr="1st 2nd 3rd PNG Transparent Images Free Download | Vector Files | Pngtree"/>
          <p:cNvPicPr>
            <a:picLocks noChangeAspect="1" noChangeArrowheads="1"/>
          </p:cNvPicPr>
          <p:nvPr/>
        </p:nvPicPr>
        <p:blipFill>
          <a:blip r:embed="rId3"/>
          <a:srcRect l="5817" t="50149" r="51962" b="5777"/>
          <a:stretch/>
        </p:blipFill>
        <p:spPr bwMode="auto">
          <a:xfrm>
            <a:off x="4061499" y="1982798"/>
            <a:ext cx="921170" cy="788025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 bwMode="auto">
          <a:xfrm>
            <a:off x="759895" y="3388602"/>
            <a:ext cx="81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2022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736857" y="2827800"/>
            <a:ext cx="82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2023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754404" y="5209054"/>
            <a:ext cx="785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2019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755146" y="4610222"/>
            <a:ext cx="84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2020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759895" y="4000645"/>
            <a:ext cx="77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2021</a:t>
            </a:r>
          </a:p>
        </p:txBody>
      </p:sp>
      <p:pic>
        <p:nvPicPr>
          <p:cNvPr id="37" name="Picture 2" descr="1st 2nd 3rd PNG Transparent Images Free Download | Vector Files | Pngtree"/>
          <p:cNvPicPr>
            <a:picLocks noChangeAspect="1" noChangeArrowheads="1"/>
          </p:cNvPicPr>
          <p:nvPr/>
        </p:nvPicPr>
        <p:blipFill>
          <a:blip r:embed="rId3"/>
          <a:srcRect l="51613" t="50918" r="6534" b="7971"/>
          <a:stretch/>
        </p:blipFill>
        <p:spPr bwMode="auto">
          <a:xfrm>
            <a:off x="5166915" y="2005893"/>
            <a:ext cx="914400" cy="719915"/>
          </a:xfrm>
          <a:prstGeom prst="rect">
            <a:avLst/>
          </a:prstGeom>
          <a:noFill/>
        </p:spPr>
      </p:pic>
      <p:pic>
        <p:nvPicPr>
          <p:cNvPr id="38" name="Picture 2" descr="1st 2nd 3rd PNG Transparent Images Free Download | Vector Files | Pngtree"/>
          <p:cNvPicPr>
            <a:picLocks noChangeAspect="1" noChangeArrowheads="1"/>
          </p:cNvPicPr>
          <p:nvPr/>
        </p:nvPicPr>
        <p:blipFill>
          <a:blip r:embed="rId3"/>
          <a:srcRect l="27345" r="28581" b="50491"/>
          <a:stretch/>
        </p:blipFill>
        <p:spPr bwMode="auto">
          <a:xfrm>
            <a:off x="2833923" y="1873193"/>
            <a:ext cx="1027316" cy="919909"/>
          </a:xfrm>
          <a:prstGeom prst="rect">
            <a:avLst/>
          </a:prstGeom>
          <a:noFill/>
        </p:spPr>
      </p:pic>
      <p:sp>
        <p:nvSpPr>
          <p:cNvPr id="40" name="Rectangle: Rounded Corners 22"/>
          <p:cNvSpPr/>
          <p:nvPr/>
        </p:nvSpPr>
        <p:spPr bwMode="auto">
          <a:xfrm flipH="1">
            <a:off x="736857" y="2796163"/>
            <a:ext cx="5467890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1" name="Rectangle: Rounded Corners 22"/>
          <p:cNvSpPr/>
          <p:nvPr/>
        </p:nvSpPr>
        <p:spPr bwMode="auto">
          <a:xfrm flipH="1">
            <a:off x="736857" y="3356965"/>
            <a:ext cx="5467890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2" name="Rectangle: Rounded Corners 22"/>
          <p:cNvSpPr/>
          <p:nvPr/>
        </p:nvSpPr>
        <p:spPr bwMode="auto">
          <a:xfrm flipH="1">
            <a:off x="736857" y="3969009"/>
            <a:ext cx="5467890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3" name="Rectangle: Rounded Corners 22"/>
          <p:cNvSpPr/>
          <p:nvPr/>
        </p:nvSpPr>
        <p:spPr bwMode="auto">
          <a:xfrm flipH="1">
            <a:off x="736857" y="4566160"/>
            <a:ext cx="5467890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4" name="Rectangle: Rounded Corners 22"/>
          <p:cNvSpPr/>
          <p:nvPr/>
        </p:nvSpPr>
        <p:spPr bwMode="auto">
          <a:xfrm flipH="1">
            <a:off x="754403" y="5174772"/>
            <a:ext cx="5450343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5" name="Rectangle: Rounded Corners 22"/>
          <p:cNvSpPr/>
          <p:nvPr/>
        </p:nvSpPr>
        <p:spPr bwMode="auto">
          <a:xfrm flipH="1">
            <a:off x="2817675" y="1859110"/>
            <a:ext cx="1072047" cy="3937422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6" name="Rectangle: Rounded Corners 22"/>
          <p:cNvSpPr/>
          <p:nvPr/>
        </p:nvSpPr>
        <p:spPr bwMode="auto">
          <a:xfrm flipH="1">
            <a:off x="3983093" y="1859110"/>
            <a:ext cx="1072047" cy="3937422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7" name="Rectangle: Rounded Corners 22"/>
          <p:cNvSpPr/>
          <p:nvPr/>
        </p:nvSpPr>
        <p:spPr bwMode="auto">
          <a:xfrm flipH="1">
            <a:off x="5132699" y="1859110"/>
            <a:ext cx="1072047" cy="3937422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pic>
        <p:nvPicPr>
          <p:cNvPr id="58" name="Graphic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510647" y="5234386"/>
            <a:ext cx="318667" cy="318667"/>
          </a:xfrm>
          <a:prstGeom prst="rect">
            <a:avLst/>
          </a:prstGeom>
        </p:spPr>
      </p:pic>
      <p:pic>
        <p:nvPicPr>
          <p:cNvPr id="60" name="Graphic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510647" y="4632672"/>
            <a:ext cx="318667" cy="318667"/>
          </a:xfrm>
          <a:prstGeom prst="rect">
            <a:avLst/>
          </a:prstGeom>
        </p:spPr>
      </p:pic>
      <p:pic>
        <p:nvPicPr>
          <p:cNvPr id="61" name="Graphic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194367" y="3423097"/>
            <a:ext cx="318667" cy="318667"/>
          </a:xfrm>
          <a:prstGeom prst="rect">
            <a:avLst/>
          </a:prstGeom>
        </p:spPr>
      </p:pic>
      <p:pic>
        <p:nvPicPr>
          <p:cNvPr id="62" name="Graphic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510647" y="4042694"/>
            <a:ext cx="318667" cy="318667"/>
          </a:xfrm>
          <a:prstGeom prst="rect">
            <a:avLst/>
          </a:prstGeom>
        </p:spPr>
      </p:pic>
      <p:pic>
        <p:nvPicPr>
          <p:cNvPr id="65" name="Picture 2" descr="1st 2nd 3rd PNG Transparent Images Free Download | Vector Files | Pngtree"/>
          <p:cNvPicPr>
            <a:picLocks noChangeAspect="1" noChangeArrowheads="1"/>
          </p:cNvPicPr>
          <p:nvPr/>
        </p:nvPicPr>
        <p:blipFill>
          <a:blip r:embed="rId3"/>
          <a:srcRect l="5817" t="50149" r="51962" b="5777"/>
          <a:stretch/>
        </p:blipFill>
        <p:spPr bwMode="auto">
          <a:xfrm>
            <a:off x="9713630" y="1948908"/>
            <a:ext cx="921170" cy="788025"/>
          </a:xfrm>
          <a:prstGeom prst="rect">
            <a:avLst/>
          </a:prstGeom>
          <a:noFill/>
        </p:spPr>
      </p:pic>
      <p:sp>
        <p:nvSpPr>
          <p:cNvPr id="66" name="TextBox 65"/>
          <p:cNvSpPr txBox="1"/>
          <p:nvPr/>
        </p:nvSpPr>
        <p:spPr bwMode="auto">
          <a:xfrm>
            <a:off x="6453898" y="3354712"/>
            <a:ext cx="81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2022</a:t>
            </a:r>
          </a:p>
        </p:txBody>
      </p:sp>
      <p:sp>
        <p:nvSpPr>
          <p:cNvPr id="67" name="TextBox 66"/>
          <p:cNvSpPr txBox="1"/>
          <p:nvPr/>
        </p:nvSpPr>
        <p:spPr bwMode="auto">
          <a:xfrm>
            <a:off x="6430860" y="2793910"/>
            <a:ext cx="82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2023</a:t>
            </a:r>
          </a:p>
        </p:txBody>
      </p:sp>
      <p:sp>
        <p:nvSpPr>
          <p:cNvPr id="69" name="TextBox 68"/>
          <p:cNvSpPr txBox="1"/>
          <p:nvPr/>
        </p:nvSpPr>
        <p:spPr bwMode="auto">
          <a:xfrm>
            <a:off x="6448407" y="5175164"/>
            <a:ext cx="785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2019</a:t>
            </a:r>
          </a:p>
        </p:txBody>
      </p:sp>
      <p:sp>
        <p:nvSpPr>
          <p:cNvPr id="70" name="TextBox 69"/>
          <p:cNvSpPr txBox="1"/>
          <p:nvPr/>
        </p:nvSpPr>
        <p:spPr bwMode="auto">
          <a:xfrm>
            <a:off x="6449149" y="4576332"/>
            <a:ext cx="84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2020</a:t>
            </a:r>
          </a:p>
        </p:txBody>
      </p:sp>
      <p:sp>
        <p:nvSpPr>
          <p:cNvPr id="71" name="TextBox 70"/>
          <p:cNvSpPr txBox="1"/>
          <p:nvPr/>
        </p:nvSpPr>
        <p:spPr bwMode="auto">
          <a:xfrm>
            <a:off x="6453898" y="3966755"/>
            <a:ext cx="77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2021</a:t>
            </a:r>
          </a:p>
        </p:txBody>
      </p:sp>
      <p:pic>
        <p:nvPicPr>
          <p:cNvPr id="72" name="Picture 2" descr="1st 2nd 3rd PNG Transparent Images Free Download | Vector Files | Pngtree"/>
          <p:cNvPicPr>
            <a:picLocks noChangeAspect="1" noChangeArrowheads="1"/>
          </p:cNvPicPr>
          <p:nvPr/>
        </p:nvPicPr>
        <p:blipFill>
          <a:blip r:embed="rId3"/>
          <a:srcRect l="51613" t="50918" r="6534" b="7971"/>
          <a:stretch/>
        </p:blipFill>
        <p:spPr bwMode="auto">
          <a:xfrm>
            <a:off x="10798133" y="1923259"/>
            <a:ext cx="914400" cy="719915"/>
          </a:xfrm>
          <a:prstGeom prst="rect">
            <a:avLst/>
          </a:prstGeom>
          <a:noFill/>
        </p:spPr>
      </p:pic>
      <p:pic>
        <p:nvPicPr>
          <p:cNvPr id="73" name="Picture 2" descr="1st 2nd 3rd PNG Transparent Images Free Download | Vector Files | Pngtree"/>
          <p:cNvPicPr>
            <a:picLocks noChangeAspect="1" noChangeArrowheads="1"/>
          </p:cNvPicPr>
          <p:nvPr/>
        </p:nvPicPr>
        <p:blipFill>
          <a:blip r:embed="rId3"/>
          <a:srcRect l="27345" r="28581" b="50491"/>
          <a:stretch/>
        </p:blipFill>
        <p:spPr bwMode="auto">
          <a:xfrm>
            <a:off x="8506084" y="1846421"/>
            <a:ext cx="1027316" cy="912790"/>
          </a:xfrm>
          <a:prstGeom prst="rect">
            <a:avLst/>
          </a:prstGeom>
          <a:noFill/>
        </p:spPr>
      </p:pic>
      <p:sp>
        <p:nvSpPr>
          <p:cNvPr id="74" name="Rectangle: Rounded Corners 22"/>
          <p:cNvSpPr/>
          <p:nvPr/>
        </p:nvSpPr>
        <p:spPr bwMode="auto">
          <a:xfrm flipH="1">
            <a:off x="6430860" y="2762273"/>
            <a:ext cx="5370318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5" name="Rectangle: Rounded Corners 22"/>
          <p:cNvSpPr/>
          <p:nvPr/>
        </p:nvSpPr>
        <p:spPr bwMode="auto">
          <a:xfrm flipH="1">
            <a:off x="6430860" y="3323075"/>
            <a:ext cx="5370318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6" name="Rectangle: Rounded Corners 22"/>
          <p:cNvSpPr/>
          <p:nvPr/>
        </p:nvSpPr>
        <p:spPr bwMode="auto">
          <a:xfrm flipH="1">
            <a:off x="6430860" y="3935119"/>
            <a:ext cx="5370318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7" name="Rectangle: Rounded Corners 22"/>
          <p:cNvSpPr/>
          <p:nvPr/>
        </p:nvSpPr>
        <p:spPr bwMode="auto">
          <a:xfrm flipH="1">
            <a:off x="6430860" y="4532270"/>
            <a:ext cx="5370318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8" name="Rectangle: Rounded Corners 22"/>
          <p:cNvSpPr/>
          <p:nvPr/>
        </p:nvSpPr>
        <p:spPr bwMode="auto">
          <a:xfrm flipH="1">
            <a:off x="6448406" y="5140882"/>
            <a:ext cx="5352771" cy="432605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80" name="Rectangle: Rounded Corners 22"/>
          <p:cNvSpPr/>
          <p:nvPr/>
        </p:nvSpPr>
        <p:spPr bwMode="auto">
          <a:xfrm flipH="1">
            <a:off x="8511681" y="1825220"/>
            <a:ext cx="1015912" cy="3937422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318680" y="1729378"/>
            <a:ext cx="17550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International Collegiate Programming Contest</a:t>
            </a:r>
            <a:endParaRPr kumimoji="0" lang="ru-RU" sz="1600" b="1" i="0" u="none" strike="noStrike" kern="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05960" y="1880312"/>
            <a:ext cx="1121840" cy="865171"/>
          </a:xfrm>
          <a:prstGeom prst="rect">
            <a:avLst/>
          </a:prstGeom>
        </p:spPr>
      </p:pic>
      <p:sp>
        <p:nvSpPr>
          <p:cNvPr id="115" name="TextBox 114"/>
          <p:cNvSpPr txBox="1"/>
          <p:nvPr/>
        </p:nvSpPr>
        <p:spPr bwMode="auto">
          <a:xfrm>
            <a:off x="8841472" y="5095574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</a:t>
            </a:r>
          </a:p>
        </p:txBody>
      </p:sp>
      <p:sp>
        <p:nvSpPr>
          <p:cNvPr id="116" name="TextBox 115"/>
          <p:cNvSpPr txBox="1"/>
          <p:nvPr/>
        </p:nvSpPr>
        <p:spPr bwMode="auto">
          <a:xfrm>
            <a:off x="8841472" y="4496506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4</a:t>
            </a:r>
          </a:p>
        </p:txBody>
      </p:sp>
      <p:sp>
        <p:nvSpPr>
          <p:cNvPr id="117" name="TextBox 116"/>
          <p:cNvSpPr txBox="1"/>
          <p:nvPr/>
        </p:nvSpPr>
        <p:spPr bwMode="auto">
          <a:xfrm>
            <a:off x="9981975" y="4505155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</a:t>
            </a:r>
          </a:p>
        </p:txBody>
      </p:sp>
      <p:sp>
        <p:nvSpPr>
          <p:cNvPr id="118" name="TextBox 117"/>
          <p:cNvSpPr txBox="1"/>
          <p:nvPr/>
        </p:nvSpPr>
        <p:spPr bwMode="auto">
          <a:xfrm>
            <a:off x="11090792" y="4486962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</a:t>
            </a:r>
          </a:p>
        </p:txBody>
      </p:sp>
      <p:sp>
        <p:nvSpPr>
          <p:cNvPr id="119" name="TextBox 118"/>
          <p:cNvSpPr txBox="1"/>
          <p:nvPr/>
        </p:nvSpPr>
        <p:spPr bwMode="auto">
          <a:xfrm>
            <a:off x="8841472" y="3897438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3</a:t>
            </a:r>
          </a:p>
        </p:txBody>
      </p:sp>
      <p:sp>
        <p:nvSpPr>
          <p:cNvPr id="120" name="Rectangle: Rounded Corners 22"/>
          <p:cNvSpPr/>
          <p:nvPr/>
        </p:nvSpPr>
        <p:spPr bwMode="auto">
          <a:xfrm flipH="1">
            <a:off x="9653061" y="1825220"/>
            <a:ext cx="1015912" cy="3928699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1" name="Rectangle: Rounded Corners 22"/>
          <p:cNvSpPr/>
          <p:nvPr/>
        </p:nvSpPr>
        <p:spPr bwMode="auto">
          <a:xfrm flipH="1">
            <a:off x="10785266" y="1825221"/>
            <a:ext cx="1015912" cy="3928698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22" name="TextBox 121"/>
          <p:cNvSpPr txBox="1"/>
          <p:nvPr/>
        </p:nvSpPr>
        <p:spPr bwMode="auto">
          <a:xfrm>
            <a:off x="9981975" y="3912312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</a:t>
            </a:r>
          </a:p>
        </p:txBody>
      </p:sp>
      <p:sp>
        <p:nvSpPr>
          <p:cNvPr id="123" name="TextBox 122"/>
          <p:cNvSpPr txBox="1"/>
          <p:nvPr/>
        </p:nvSpPr>
        <p:spPr bwMode="auto">
          <a:xfrm>
            <a:off x="8841472" y="3291616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7</a:t>
            </a:r>
          </a:p>
        </p:txBody>
      </p:sp>
      <p:sp>
        <p:nvSpPr>
          <p:cNvPr id="124" name="TextBox 123"/>
          <p:cNvSpPr txBox="1"/>
          <p:nvPr/>
        </p:nvSpPr>
        <p:spPr bwMode="auto">
          <a:xfrm>
            <a:off x="9981975" y="3291616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</a:t>
            </a:r>
          </a:p>
        </p:txBody>
      </p:sp>
      <p:sp>
        <p:nvSpPr>
          <p:cNvPr id="125" name="TextBox 124"/>
          <p:cNvSpPr txBox="1"/>
          <p:nvPr/>
        </p:nvSpPr>
        <p:spPr bwMode="auto">
          <a:xfrm>
            <a:off x="8841472" y="2718368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</a:t>
            </a:r>
          </a:p>
        </p:txBody>
      </p:sp>
      <p:sp>
        <p:nvSpPr>
          <p:cNvPr id="126" name="TextBox 125"/>
          <p:cNvSpPr txBox="1"/>
          <p:nvPr/>
        </p:nvSpPr>
        <p:spPr bwMode="auto">
          <a:xfrm>
            <a:off x="9981975" y="2735757"/>
            <a:ext cx="329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3</a:t>
            </a:r>
            <a:endParaRPr kumimoji="0" lang="ru-RU" sz="2800" b="0" i="0" u="none" strike="noStrike" kern="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pic>
        <p:nvPicPr>
          <p:cNvPr id="59" name="Graphic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194367" y="2862291"/>
            <a:ext cx="318667" cy="3186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0865435" y="225942"/>
            <a:ext cx="990745" cy="990745"/>
          </a:xfrm>
          <a:prstGeom prst="rect">
            <a:avLst/>
          </a:prstGeom>
        </p:spPr>
      </p:pic>
      <p:sp>
        <p:nvSpPr>
          <p:cNvPr id="81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21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606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C7F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5E0A93D3-47DA-4C08-9FE0-44BC63A0D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180" y="-971371"/>
            <a:ext cx="8709483" cy="9875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8FAAAB-8F2A-6F45-BB86-0C24BE32A43D}"/>
              </a:ext>
            </a:extLst>
          </p:cNvPr>
          <p:cNvSpPr txBox="1"/>
          <p:nvPr/>
        </p:nvSpPr>
        <p:spPr>
          <a:xfrm>
            <a:off x="517783" y="4183559"/>
            <a:ext cx="28014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ru-RU" sz="2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Команда </a:t>
            </a:r>
            <a:r>
              <a:rPr lang="ru-RU" sz="2400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FFTilted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CAF54C-03E9-3B1F-B853-C0AAC53C9677}"/>
              </a:ext>
            </a:extLst>
          </p:cNvPr>
          <p:cNvSpPr txBox="1"/>
          <p:nvPr/>
        </p:nvSpPr>
        <p:spPr>
          <a:xfrm>
            <a:off x="386353" y="6260086"/>
            <a:ext cx="47065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364F"/>
                </a:solidFill>
                <a:effectLst/>
                <a:uLnTx/>
                <a:uFillTx/>
                <a:latin typeface="Roboto"/>
                <a:cs typeface="Arial" panose="020B0604020202020204" pitchFamily="34" charset="0"/>
              </a:rPr>
              <a:t>По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2A364F"/>
                </a:solidFill>
                <a:effectLst/>
                <a:uLnTx/>
                <a:uFillTx/>
                <a:latin typeface="Roboto"/>
                <a:cs typeface="Arial" panose="020B0604020202020204" pitchFamily="34" charset="0"/>
              </a:rPr>
              <a:t> итогам финала 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srgbClr val="2A364F"/>
                </a:solidFill>
                <a:effectLst/>
                <a:uLnTx/>
                <a:uFillTx/>
                <a:latin typeface="Roboto"/>
                <a:cs typeface="Arial" panose="020B0604020202020204" pitchFamily="34" charset="0"/>
              </a:rPr>
              <a:t>ICPC-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rgbClr val="2A364F"/>
                </a:solidFill>
                <a:effectLst/>
                <a:uLnTx/>
                <a:uFillTx/>
                <a:latin typeface="Roboto"/>
                <a:cs typeface="Arial" panose="020B0604020202020204" pitchFamily="34" charset="0"/>
              </a:rPr>
              <a:t>2023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A364F"/>
              </a:solidFill>
              <a:effectLst/>
              <a:uLnTx/>
              <a:uFillTx/>
              <a:latin typeface="Roboto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FAAAB-8F2A-6F45-BB86-0C24BE32A43D}"/>
              </a:ext>
            </a:extLst>
          </p:cNvPr>
          <p:cNvSpPr txBox="1"/>
          <p:nvPr/>
        </p:nvSpPr>
        <p:spPr>
          <a:xfrm>
            <a:off x="1548988" y="4637047"/>
            <a:ext cx="387993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Тренер: Михаил </a:t>
            </a:r>
            <a:r>
              <a:rPr lang="ru-RU" sz="2000" dirty="0" err="1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Густокашин</a:t>
            </a:r>
            <a:endParaRPr lang="ru-RU" sz="20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Состав команды</a:t>
            </a:r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: </a:t>
            </a:r>
            <a:endParaRPr lang="ru-RU" sz="20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  <a:p>
            <a:pPr lvl="3">
              <a:defRPr/>
            </a:pPr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Федор Ромашов</a:t>
            </a:r>
          </a:p>
          <a:p>
            <a:pPr lvl="3">
              <a:defRPr/>
            </a:pPr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Александр Бабин</a:t>
            </a:r>
          </a:p>
          <a:p>
            <a:pPr lvl="3">
              <a:defRPr/>
            </a:pPr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Кирилл Кудряшов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539401"/>
            <a:ext cx="10571590" cy="2456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Чемпионы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мира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38083" y="1936441"/>
            <a:ext cx="64235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 программированию</a:t>
            </a:r>
          </a:p>
        </p:txBody>
      </p:sp>
      <p:pic>
        <p:nvPicPr>
          <p:cNvPr id="2054" name="Picture 6" descr="ICPC competi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83" y="3070791"/>
            <a:ext cx="3257056" cy="94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0" t="11310" r="8984" b="5655"/>
          <a:stretch/>
        </p:blipFill>
        <p:spPr>
          <a:xfrm>
            <a:off x="6124066" y="2772888"/>
            <a:ext cx="6012307" cy="4085112"/>
          </a:xfrm>
          <a:prstGeom prst="rect">
            <a:avLst/>
          </a:prstGeom>
        </p:spPr>
      </p:pic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28960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22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3305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8" r="17268"/>
          <a:stretch>
            <a:fillRect/>
          </a:stretch>
        </p:blipFill>
        <p:spPr/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170ED031-5941-4226-B885-D40ABEA2F29B}"/>
              </a:ext>
            </a:extLst>
          </p:cNvPr>
          <p:cNvSpPr txBox="1">
            <a:spLocks/>
          </p:cNvSpPr>
          <p:nvPr/>
        </p:nvSpPr>
        <p:spPr>
          <a:xfrm>
            <a:off x="5971247" y="351614"/>
            <a:ext cx="5741328" cy="787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Клуб хакатонщиков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6211" y="1394560"/>
            <a:ext cx="4156364" cy="782440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чные встречи, мастер-классы клуба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871" y="1394560"/>
            <a:ext cx="337601" cy="3057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6211" y="1955858"/>
            <a:ext cx="4156364" cy="782440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к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онсультационная и менторская поддержка экспертов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871" y="1955858"/>
            <a:ext cx="337601" cy="3057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56211" y="2738298"/>
            <a:ext cx="4156364" cy="782440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убликация анонсов релевантных мероприятий в канале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871" y="2738298"/>
            <a:ext cx="337601" cy="3057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556211" y="3574767"/>
            <a:ext cx="4156364" cy="782440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роведение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+mn-ea"/>
                <a:cs typeface="+mn-cs"/>
              </a:rPr>
              <a:t>хакатонов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+mn-ea"/>
              <a:cs typeface="+mn-cs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88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8871" y="3594863"/>
            <a:ext cx="337601" cy="30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5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28600" y="1383506"/>
            <a:ext cx="5811427" cy="2261394"/>
          </a:xfrm>
          <a:prstGeom prst="roundRect">
            <a:avLst>
              <a:gd name="adj" fmla="val 7464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46636"/>
            <a:ext cx="10515600" cy="1325563"/>
          </a:xfrm>
        </p:spPr>
        <p:txBody>
          <a:bodyPr/>
          <a:lstStyle/>
          <a:p>
            <a:r>
              <a:rPr lang="ru-RU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Хакатоны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с компаниями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03600" y="1502977"/>
            <a:ext cx="2636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Navigo" panose="02070503070706040303" pitchFamily="18" charset="-52"/>
                <a:ea typeface="Navigo" panose="02070503070706040303" pitchFamily="18" charset="-52"/>
                <a:hlinkClick r:id="rId2"/>
              </a:rPr>
              <a:t>HSE CS х BRICS </a:t>
            </a:r>
            <a:r>
              <a:rPr lang="ru-RU" sz="1600" dirty="0" err="1">
                <a:latin typeface="Navigo" panose="02070503070706040303" pitchFamily="18" charset="-52"/>
                <a:ea typeface="Navigo" panose="02070503070706040303" pitchFamily="18" charset="-52"/>
                <a:hlinkClick r:id="rId2"/>
              </a:rPr>
              <a:t>Ideathon</a:t>
            </a:r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03600" y="3151169"/>
            <a:ext cx="10583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Navigo" panose="02070503070706040303" pitchFamily="18" charset="-52"/>
                <a:ea typeface="Navigo" panose="02070503070706040303" pitchFamily="18" charset="-52"/>
                <a:hlinkClick r:id="rId3"/>
              </a:rPr>
              <a:t>Новость</a:t>
            </a:r>
            <a:r>
              <a:rPr lang="ru-RU" sz="1600" dirty="0">
                <a:latin typeface="Navigo" panose="02070503070706040303" pitchFamily="18" charset="-52"/>
                <a:ea typeface="Navigo" panose="02070503070706040303" pitchFamily="18" charset="-52"/>
              </a:rPr>
              <a:t> </a:t>
            </a:r>
          </a:p>
        </p:txBody>
      </p:sp>
      <p:pic>
        <p:nvPicPr>
          <p:cNvPr id="1026" name="Picture 2" descr="https://www.hse.ru/mirror/pubs/share/direct/1000637869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7" y="1502977"/>
            <a:ext cx="3027043" cy="2017524"/>
          </a:xfrm>
          <a:prstGeom prst="roundRect">
            <a:avLst>
              <a:gd name="adj" fmla="val 669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139273" y="1383506"/>
            <a:ext cx="5811427" cy="2261394"/>
          </a:xfrm>
          <a:prstGeom prst="roundRect">
            <a:avLst>
              <a:gd name="adj" fmla="val 7464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314273" y="1502977"/>
            <a:ext cx="21154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5"/>
              </a:rPr>
              <a:t>VK х HSE </a:t>
            </a:r>
            <a:r>
              <a:rPr lang="ru-RU" sz="1600" dirty="0" err="1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5"/>
              </a:rPr>
              <a:t>Data</a:t>
            </a:r>
            <a:r>
              <a:rPr lang="ru-RU" sz="1600" dirty="0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5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5"/>
              </a:rPr>
              <a:t>Hac</a:t>
            </a:r>
            <a:r>
              <a:rPr lang="en-US" sz="1600" dirty="0" smtClean="0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5"/>
              </a:rPr>
              <a:t>k</a:t>
            </a:r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14273" y="3151169"/>
            <a:ext cx="10583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Navigo" panose="02070503070706040303" pitchFamily="18" charset="-52"/>
                <a:ea typeface="Navigo" panose="02070503070706040303" pitchFamily="18" charset="-52"/>
                <a:hlinkClick r:id="rId6"/>
              </a:rPr>
              <a:t>Новость</a:t>
            </a:r>
            <a:r>
              <a:rPr lang="ru-RU" sz="1600" dirty="0">
                <a:latin typeface="Navigo" panose="02070503070706040303" pitchFamily="18" charset="-52"/>
                <a:ea typeface="Navigo" panose="02070503070706040303" pitchFamily="18" charset="-52"/>
              </a:rPr>
              <a:t> </a:t>
            </a:r>
          </a:p>
        </p:txBody>
      </p:sp>
      <p:pic>
        <p:nvPicPr>
          <p:cNvPr id="1032" name="Picture 8" descr="Итоги VK х HSE Data Ha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230" y="1502472"/>
            <a:ext cx="3027043" cy="2018029"/>
          </a:xfrm>
          <a:prstGeom prst="roundRect">
            <a:avLst>
              <a:gd name="adj" fmla="val 596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228600" y="3823841"/>
            <a:ext cx="5811427" cy="2261394"/>
          </a:xfrm>
          <a:prstGeom prst="roundRect">
            <a:avLst>
              <a:gd name="adj" fmla="val 7464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403600" y="3943312"/>
            <a:ext cx="23567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Navigo" panose="02070503070706040303" pitchFamily="18" charset="-52"/>
                <a:ea typeface="Navigo" panose="02070503070706040303" pitchFamily="18" charset="-52"/>
                <a:hlinkClick r:id="rId8"/>
              </a:rPr>
              <a:t>HSE </a:t>
            </a:r>
            <a:r>
              <a:rPr lang="en-US" sz="1600" dirty="0" err="1">
                <a:latin typeface="Navigo" panose="02070503070706040303" pitchFamily="18" charset="-52"/>
                <a:ea typeface="Navigo" panose="02070503070706040303" pitchFamily="18" charset="-52"/>
                <a:hlinkClick r:id="rId8"/>
              </a:rPr>
              <a:t>Sber</a:t>
            </a:r>
            <a:r>
              <a:rPr lang="en-US" sz="1600" dirty="0">
                <a:latin typeface="Navigo" panose="02070503070706040303" pitchFamily="18" charset="-52"/>
                <a:ea typeface="Navigo" panose="02070503070706040303" pitchFamily="18" charset="-52"/>
                <a:hlinkClick r:id="rId8"/>
              </a:rPr>
              <a:t> </a:t>
            </a:r>
            <a:r>
              <a:rPr lang="en-US" sz="1600" dirty="0" err="1">
                <a:latin typeface="Navigo" panose="02070503070706040303" pitchFamily="18" charset="-52"/>
                <a:ea typeface="Navigo" panose="02070503070706040303" pitchFamily="18" charset="-52"/>
                <a:hlinkClick r:id="rId8"/>
              </a:rPr>
              <a:t>RecSys</a:t>
            </a:r>
            <a:r>
              <a:rPr lang="en-US" sz="1600" dirty="0">
                <a:latin typeface="Navigo" panose="02070503070706040303" pitchFamily="18" charset="-52"/>
                <a:ea typeface="Navigo" panose="02070503070706040303" pitchFamily="18" charset="-52"/>
                <a:hlinkClick r:id="rId8"/>
              </a:rPr>
              <a:t> Hack</a:t>
            </a:r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03600" y="5591504"/>
            <a:ext cx="10583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Navigo" panose="02070503070706040303" pitchFamily="18" charset="-52"/>
                <a:ea typeface="Navigo" panose="02070503070706040303" pitchFamily="18" charset="-52"/>
                <a:hlinkClick r:id="rId9"/>
              </a:rPr>
              <a:t>Новость</a:t>
            </a:r>
            <a:r>
              <a:rPr lang="ru-RU" sz="1600" dirty="0">
                <a:latin typeface="Navigo" panose="02070503070706040303" pitchFamily="18" charset="-52"/>
                <a:ea typeface="Navigo" panose="02070503070706040303" pitchFamily="18" charset="-52"/>
              </a:rPr>
              <a:t> 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39273" y="3823841"/>
            <a:ext cx="5811427" cy="2261394"/>
          </a:xfrm>
          <a:prstGeom prst="roundRect">
            <a:avLst>
              <a:gd name="adj" fmla="val 7464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314273" y="3943312"/>
            <a:ext cx="24232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10"/>
              </a:rPr>
              <a:t>HSE Data Science </a:t>
            </a:r>
            <a:r>
              <a:rPr lang="en-US" sz="1600" dirty="0" smtClean="0">
                <a:solidFill>
                  <a:prstClr val="black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10"/>
              </a:rPr>
              <a:t>Hack</a:t>
            </a:r>
            <a:endParaRPr lang="ru-RU" sz="1600" dirty="0" smtClean="0">
              <a:solidFill>
                <a:prstClr val="black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1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при </a:t>
            </a:r>
            <a:r>
              <a: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поддержке </a:t>
            </a:r>
            <a:endParaRPr lang="ru-RU" sz="14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Ц</a:t>
            </a:r>
            <a:r>
              <a:rPr lang="ru-RU" sz="1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ентра </a:t>
            </a:r>
            <a:r>
              <a: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ИИ и </a:t>
            </a:r>
            <a:r>
              <a:rPr lang="ru-RU" sz="1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Яндекса</a:t>
            </a:r>
            <a:endParaRPr lang="ru-RU" sz="14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314273" y="5591504"/>
            <a:ext cx="10583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Navigo" panose="02070503070706040303" pitchFamily="18" charset="-52"/>
                <a:ea typeface="Navigo" panose="02070503070706040303" pitchFamily="18" charset="-52"/>
                <a:hlinkClick r:id="rId11"/>
              </a:rPr>
              <a:t>Новость</a:t>
            </a:r>
            <a:r>
              <a:rPr lang="ru-RU" sz="1600" dirty="0">
                <a:latin typeface="Navigo" panose="02070503070706040303" pitchFamily="18" charset="-52"/>
                <a:ea typeface="Navigo" panose="02070503070706040303" pitchFamily="18" charset="-52"/>
              </a:rPr>
              <a:t> </a:t>
            </a:r>
          </a:p>
        </p:txBody>
      </p:sp>
      <p:pic>
        <p:nvPicPr>
          <p:cNvPr id="1036" name="Picture 12" descr="Итоги HSE Data Science Hac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83" y="3919375"/>
            <a:ext cx="3016025" cy="2010683"/>
          </a:xfrm>
          <a:prstGeom prst="roundRect">
            <a:avLst>
              <a:gd name="adj" fmla="val 6561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hse.ru/data/2024/11/29/1924522557/1%20%D0%BC%D0%B5%D1%81%D1%82%D0%BE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47" y="3961165"/>
            <a:ext cx="2978630" cy="1986746"/>
          </a:xfrm>
          <a:prstGeom prst="roundRect">
            <a:avLst>
              <a:gd name="adj" fmla="val 58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03600" y="1850018"/>
            <a:ext cx="1781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100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участников</a:t>
            </a:r>
            <a:endParaRPr lang="en-US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en-US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команд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00065" y="4281866"/>
            <a:ext cx="180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</a:t>
            </a:r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50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участников</a:t>
            </a:r>
            <a:endParaRPr lang="en-US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98</a:t>
            </a:r>
            <a:r>
              <a:rPr lang="en-US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команд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12108" y="1841531"/>
            <a:ext cx="1797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250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участников</a:t>
            </a:r>
            <a:endParaRPr lang="en-US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6</a:t>
            </a:r>
            <a:r>
              <a:rPr lang="en-US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0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команд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12108" y="4830853"/>
            <a:ext cx="1757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150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участников</a:t>
            </a:r>
            <a:endParaRPr lang="en-US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</a:t>
            </a:r>
            <a:r>
              <a:rPr lang="en-US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0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команд</a:t>
            </a:r>
          </a:p>
        </p:txBody>
      </p:sp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24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0449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C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9170501" y="5261679"/>
            <a:ext cx="2735866" cy="1406678"/>
          </a:xfrm>
          <a:prstGeom prst="roundRect">
            <a:avLst>
              <a:gd name="adj" fmla="val 46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5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580614" y="5261679"/>
            <a:ext cx="2735866" cy="1406677"/>
          </a:xfrm>
          <a:prstGeom prst="roundRect">
            <a:avLst>
              <a:gd name="adj" fmla="val 46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38" name="Picture 1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5E0A93D3-47DA-4C08-9FE0-44BC63A0D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8035">
            <a:off x="3866349" y="-2514663"/>
            <a:ext cx="7556797" cy="856872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1480472" y="2686893"/>
            <a:ext cx="2604342" cy="477796"/>
          </a:xfrm>
          <a:prstGeom prst="roundRect">
            <a:avLst>
              <a:gd name="adj" fmla="val 46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18BA41-7506-88C4-0675-DFA9C77C5026}"/>
              </a:ext>
            </a:extLst>
          </p:cNvPr>
          <p:cNvSpPr/>
          <p:nvPr/>
        </p:nvSpPr>
        <p:spPr>
          <a:xfrm>
            <a:off x="1480473" y="3216845"/>
            <a:ext cx="2603954" cy="477796"/>
          </a:xfrm>
          <a:prstGeom prst="roundRect">
            <a:avLst>
              <a:gd name="adj" fmla="val 6438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CBA9B6E-83C2-850B-E269-4EAB85629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67393" flipH="1" flipV="1">
            <a:off x="5979428" y="1617701"/>
            <a:ext cx="669758" cy="6697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7DDECE-FE09-7305-660F-7E4FEDE055E0}"/>
              </a:ext>
            </a:extLst>
          </p:cNvPr>
          <p:cNvSpPr txBox="1"/>
          <p:nvPr/>
        </p:nvSpPr>
        <p:spPr>
          <a:xfrm>
            <a:off x="440692" y="258349"/>
            <a:ext cx="963546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4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6"/>
              </a:rPr>
              <a:t>Центр практик, проектной работы и </a:t>
            </a:r>
            <a:r>
              <a:rPr lang="ru-RU" sz="4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6"/>
              </a:rPr>
              <a:t>предпринимательства</a:t>
            </a:r>
            <a:endParaRPr lang="ru-RU" sz="44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0421" y="2749991"/>
            <a:ext cx="24040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Практика/стажировки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7680" y="3286466"/>
            <a:ext cx="19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Проектная работа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0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517976" y="1956529"/>
            <a:ext cx="3566451" cy="474816"/>
          </a:xfrm>
          <a:prstGeom prst="roundRect">
            <a:avLst>
              <a:gd name="adj" fmla="val 4614"/>
            </a:avLst>
          </a:prstGeom>
          <a:solidFill>
            <a:srgbClr val="102D69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8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1477680" y="3753021"/>
            <a:ext cx="2606747" cy="477796"/>
          </a:xfrm>
          <a:prstGeom prst="roundRect">
            <a:avLst>
              <a:gd name="adj" fmla="val 46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4DA9F4-CC15-3B02-BAFB-E8B1AF165A9A}"/>
              </a:ext>
            </a:extLst>
          </p:cNvPr>
          <p:cNvSpPr txBox="1"/>
          <p:nvPr/>
        </p:nvSpPr>
        <p:spPr>
          <a:xfrm>
            <a:off x="523388" y="1995660"/>
            <a:ext cx="3517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Направления работы</a:t>
            </a:r>
            <a:endParaRPr lang="ru-RU" b="1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5884" y="3816119"/>
            <a:ext cx="2602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Предпринимательство</a:t>
            </a:r>
          </a:p>
        </p:txBody>
      </p:sp>
      <p:sp>
        <p:nvSpPr>
          <p:cNvPr id="30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3435625" y="5261679"/>
            <a:ext cx="2735866" cy="1406677"/>
          </a:xfrm>
          <a:prstGeom prst="roundRect">
            <a:avLst>
              <a:gd name="adj" fmla="val 46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465503" y="5362650"/>
            <a:ext cx="27393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Выполнение прикладных</a:t>
            </a:r>
          </a:p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или исследовательских проектов под руководством менторов от компании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9568" y="5362650"/>
            <a:ext cx="25731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Организация практик/стажировок</a:t>
            </a:r>
          </a:p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студентов ФКН </a:t>
            </a:r>
            <a:b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 компаниях</a:t>
            </a:r>
            <a:endParaRPr lang="ru-RU" sz="1600" i="0" dirty="0">
              <a:solidFill>
                <a:srgbClr val="102D69"/>
              </a:solidFill>
              <a:effectLst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4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556307" y="4514624"/>
            <a:ext cx="3561039" cy="480125"/>
          </a:xfrm>
          <a:prstGeom prst="roundRect">
            <a:avLst>
              <a:gd name="adj" fmla="val 4614"/>
            </a:avLst>
          </a:prstGeom>
          <a:solidFill>
            <a:srgbClr val="102D69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4DA9F4-CC15-3B02-BAFB-E8B1AF165A9A}"/>
              </a:ext>
            </a:extLst>
          </p:cNvPr>
          <p:cNvSpPr txBox="1"/>
          <p:nvPr/>
        </p:nvSpPr>
        <p:spPr>
          <a:xfrm>
            <a:off x="538057" y="4570021"/>
            <a:ext cx="3868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Направления сотрудничества</a:t>
            </a:r>
            <a:endParaRPr lang="ru-RU" b="1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99933" y="3395902"/>
            <a:ext cx="335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1846 бакалавров и магистров проходили практику в 2024/2025 году</a:t>
            </a:r>
            <a:endParaRPr lang="ru-RU" sz="1600" b="1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33138" y="2240217"/>
            <a:ext cx="4043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1823 студента-бакалавра пишут проекты в 2025/26 </a:t>
            </a:r>
            <a:r>
              <a:rPr lang="ru-RU" sz="1600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году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220131" y="5362650"/>
            <a:ext cx="24309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Консультирование </a:t>
            </a:r>
            <a:b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наставничество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предпринимательских проектов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студентов</a:t>
            </a:r>
            <a:endParaRPr lang="ru-RU" sz="1600" i="0" dirty="0">
              <a:solidFill>
                <a:srgbClr val="102D69"/>
              </a:solidFill>
              <a:effectLst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89221" y="249471"/>
            <a:ext cx="1061753" cy="1061753"/>
          </a:xfrm>
          <a:prstGeom prst="rect">
            <a:avLst/>
          </a:prstGeom>
        </p:spPr>
      </p:pic>
      <p:sp>
        <p:nvSpPr>
          <p:cNvPr id="26" name="Rectangle: Rounded Corners 4">
            <a:extLst>
              <a:ext uri="{FF2B5EF4-FFF2-40B4-BE49-F238E27FC236}">
                <a16:creationId xmlns:a16="http://schemas.microsoft.com/office/drawing/2014/main" id="{CA900B2F-E690-2368-B022-7E9208AC2379}"/>
              </a:ext>
            </a:extLst>
          </p:cNvPr>
          <p:cNvSpPr/>
          <p:nvPr/>
        </p:nvSpPr>
        <p:spPr>
          <a:xfrm>
            <a:off x="6303063" y="5261679"/>
            <a:ext cx="2735866" cy="1406677"/>
          </a:xfrm>
          <a:prstGeom prst="roundRect">
            <a:avLst>
              <a:gd name="adj" fmla="val 4614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78821" y="5362650"/>
            <a:ext cx="25509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Проведение </a:t>
            </a:r>
          </a:p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мастер-классов </a:t>
            </a:r>
          </a:p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</a:t>
            </a:r>
            <a:r>
              <a:rPr lang="ru-RU" sz="1600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воркшопов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по предпринимательству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9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448800" y="6492875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25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442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 bwMode="auto">
          <a:xfrm>
            <a:off x="5195776" y="3810065"/>
            <a:ext cx="1991833" cy="404897"/>
          </a:xfrm>
          <a:prstGeom prst="roundRect">
            <a:avLst>
              <a:gd name="adj" fmla="val 17932"/>
            </a:avLst>
          </a:prstGeom>
          <a:solidFill>
            <a:srgbClr val="D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DBFF00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5195776" y="1880735"/>
            <a:ext cx="2916031" cy="404897"/>
          </a:xfrm>
          <a:prstGeom prst="roundRect">
            <a:avLst>
              <a:gd name="adj" fmla="val 17932"/>
            </a:avLst>
          </a:prstGeom>
          <a:solidFill>
            <a:srgbClr val="D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DBFF00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 rot="16200000">
            <a:off x="4460293" y="5266321"/>
            <a:ext cx="2015295" cy="544326"/>
          </a:xfrm>
          <a:prstGeom prst="roundRect">
            <a:avLst>
              <a:gd name="adj" fmla="val 17932"/>
            </a:avLst>
          </a:prstGeom>
          <a:solidFill>
            <a:srgbClr val="D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DBFF00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445783" y="382032"/>
            <a:ext cx="86649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Предпринимательство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1100" y="1889305"/>
            <a:ext cx="2786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Оказывает содействие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4459837" y="5307652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Нетворкинг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1028" name="Picture 4" descr="https://cs.hse.ru/pubs/share/direct/950590244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82" y="1339821"/>
            <a:ext cx="4606655" cy="3051161"/>
          </a:xfrm>
          <a:prstGeom prst="roundRect">
            <a:avLst>
              <a:gd name="adj" fmla="val 460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7DDECE-FE09-7305-660F-7E4FEDE055E0}"/>
              </a:ext>
            </a:extLst>
          </p:cNvPr>
          <p:cNvSpPr txBox="1"/>
          <p:nvPr/>
        </p:nvSpPr>
        <p:spPr bwMode="auto">
          <a:xfrm>
            <a:off x="5235114" y="1281958"/>
            <a:ext cx="5606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Клуб предпринимателей ФКН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0103" y="4530835"/>
            <a:ext cx="406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з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накомство с действующими предпринимателями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40103" y="5246095"/>
            <a:ext cx="406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поиск партнеров-студентов </a:t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и «мозговые штурмы» по проектам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40103" y="5961355"/>
            <a:ext cx="406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ыезды с докладами по тематике проектов на конференции и конкурсы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17" name="Graphic 5">
            <a:extLst>
              <a:ext uri="{FF2B5EF4-FFF2-40B4-BE49-F238E27FC236}">
                <a16:creationId xmlns:a16="http://schemas.microsoft.com/office/drawing/2014/main" id="{E65EEDB3-4ECD-6E42-94B6-4D42F263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300834" y="2414255"/>
            <a:ext cx="242929" cy="24292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31745" y="3725132"/>
            <a:ext cx="416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5"/>
              </a:rPr>
              <a:t>с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5"/>
              </a:rPr>
              <a:t>типендию молодым предпринимателям ФКН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19" name="Graphic 5">
            <a:extLst>
              <a:ext uri="{FF2B5EF4-FFF2-40B4-BE49-F238E27FC236}">
                <a16:creationId xmlns:a16="http://schemas.microsoft.com/office/drawing/2014/main" id="{E65EEDB3-4ECD-6E42-94B6-4D42F263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99890" y="2883773"/>
            <a:ext cx="242929" cy="242929"/>
          </a:xfrm>
          <a:prstGeom prst="rect">
            <a:avLst/>
          </a:prstGeom>
        </p:spPr>
      </p:pic>
      <p:pic>
        <p:nvPicPr>
          <p:cNvPr id="21" name="Graphic 5">
            <a:extLst>
              <a:ext uri="{FF2B5EF4-FFF2-40B4-BE49-F238E27FC236}">
                <a16:creationId xmlns:a16="http://schemas.microsoft.com/office/drawing/2014/main" id="{E65EEDB3-4ECD-6E42-94B6-4D42F263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99891" y="3353292"/>
            <a:ext cx="242929" cy="24292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42820" y="3263702"/>
            <a:ext cx="6217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в организации консультаций экспертов по развитию проекта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42820" y="2815471"/>
            <a:ext cx="567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в подготовке проектов к защите перед инвесторами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1732" y="146526"/>
            <a:ext cx="1055590" cy="10555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235114" y="3805021"/>
            <a:ext cx="18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Предоставляет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pic>
        <p:nvPicPr>
          <p:cNvPr id="32" name="Graphic 5">
            <a:extLst>
              <a:ext uri="{FF2B5EF4-FFF2-40B4-BE49-F238E27FC236}">
                <a16:creationId xmlns:a16="http://schemas.microsoft.com/office/drawing/2014/main" id="{E65EEDB3-4ECD-6E42-94B6-4D42F263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288816" y="3891048"/>
            <a:ext cx="242929" cy="24292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542819" y="2335322"/>
            <a:ext cx="3027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поиске конкурсов/грантов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26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8881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 bwMode="auto">
          <a:xfrm>
            <a:off x="6786089" y="1330472"/>
            <a:ext cx="4111598" cy="3041968"/>
          </a:xfrm>
          <a:prstGeom prst="roundRect">
            <a:avLst>
              <a:gd name="adj" fmla="val 3508"/>
            </a:avLst>
          </a:prstGeom>
          <a:solidFill>
            <a:srgbClr val="D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DBFF00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0692" y="1316530"/>
            <a:ext cx="6036646" cy="4959987"/>
          </a:xfrm>
          <a:prstGeom prst="roundRect">
            <a:avLst>
              <a:gd name="adj" fmla="val 3508"/>
            </a:avLst>
          </a:prstGeom>
          <a:solidFill>
            <a:srgbClr val="102D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6" name="Rectangle: Rounded Corners 1">
            <a:extLst>
              <a:ext uri="{FF2B5EF4-FFF2-40B4-BE49-F238E27FC236}">
                <a16:creationId xmlns:a16="http://schemas.microsoft.com/office/drawing/2014/main" id="{D3084F91-0AC9-8D97-234B-20CEC4F4BF30}"/>
              </a:ext>
            </a:extLst>
          </p:cNvPr>
          <p:cNvSpPr/>
          <p:nvPr/>
        </p:nvSpPr>
        <p:spPr>
          <a:xfrm>
            <a:off x="6848502" y="4539012"/>
            <a:ext cx="4049185" cy="1737505"/>
          </a:xfrm>
          <a:prstGeom prst="roundRect">
            <a:avLst>
              <a:gd name="adj" fmla="val 4359"/>
            </a:avLst>
          </a:prstGeom>
          <a:solidFill>
            <a:srgbClr val="DFC7F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8" name="Google Shape;63;p14"/>
          <p:cNvSpPr txBox="1"/>
          <p:nvPr/>
        </p:nvSpPr>
        <p:spPr bwMode="auto">
          <a:xfrm>
            <a:off x="8190536" y="5046861"/>
            <a:ext cx="1923325" cy="224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60932" rIns="121899" bIns="60932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r>
              <a:rPr lang="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Анонсы мероприятий</a:t>
            </a:r>
            <a:endParaRPr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0" name="Google Shape;63;p14"/>
          <p:cNvSpPr txBox="1"/>
          <p:nvPr/>
        </p:nvSpPr>
        <p:spPr bwMode="auto">
          <a:xfrm>
            <a:off x="8190536" y="5650715"/>
            <a:ext cx="2496276" cy="251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60932" rIns="121899" bIns="60932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r>
              <a:rPr lang="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Опросы</a:t>
            </a:r>
            <a:endParaRPr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3" name="Google Shape;63;p14"/>
          <p:cNvSpPr txBox="1"/>
          <p:nvPr/>
        </p:nvSpPr>
        <p:spPr bwMode="auto">
          <a:xfrm>
            <a:off x="8190536" y="5229263"/>
            <a:ext cx="2496276" cy="224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60932" rIns="121899" bIns="60932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r>
              <a:rPr lang="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Конкурсы/гранты</a:t>
            </a:r>
            <a:endParaRPr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5" name="Google Shape;63;p14"/>
          <p:cNvSpPr txBox="1"/>
          <p:nvPr/>
        </p:nvSpPr>
        <p:spPr bwMode="auto">
          <a:xfrm>
            <a:off x="8190536" y="5454420"/>
            <a:ext cx="2496276" cy="25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60932" rIns="121899" bIns="60932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r>
              <a:rPr lang="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Новости ИТ-рынка</a:t>
            </a:r>
            <a:endParaRPr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7" name="Google Shape;63;p14"/>
          <p:cNvSpPr txBox="1"/>
          <p:nvPr/>
        </p:nvSpPr>
        <p:spPr bwMode="auto">
          <a:xfrm>
            <a:off x="8190536" y="5789579"/>
            <a:ext cx="2496276" cy="486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60932" rIns="121899" bIns="60932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defTabSz="914377">
              <a:buClr>
                <a:srgbClr val="FFC000"/>
              </a:buClr>
              <a:buSzPct val="200000"/>
              <a:defRPr/>
            </a:pPr>
            <a:r>
              <a:rPr lang="ru" sz="1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Изменения </a:t>
            </a:r>
            <a:endParaRPr lang="ru" sz="12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defTabSz="914377">
              <a:buClr>
                <a:srgbClr val="FFC000"/>
              </a:buClr>
              <a:buSzPct val="200000"/>
              <a:defRPr/>
            </a:pPr>
            <a:r>
              <a:rPr lang="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законодательства</a:t>
            </a:r>
            <a:endParaRPr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6AB0BC-2A8B-413A-8C40-CEC4CC7B5A95}"/>
              </a:ext>
            </a:extLst>
          </p:cNvPr>
          <p:cNvSpPr txBox="1"/>
          <p:nvPr/>
        </p:nvSpPr>
        <p:spPr>
          <a:xfrm>
            <a:off x="651711" y="1730467"/>
            <a:ext cx="573056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Лектории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выступления </a:t>
            </a:r>
            <a:r>
              <a:rPr lang="ru-RU" sz="16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приглашенных лекторов по тематике предпринимательства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Летняя </a:t>
            </a:r>
            <a:r>
              <a:rPr lang="ru-RU" sz="20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школа </a:t>
            </a:r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ФКН по </a:t>
            </a:r>
            <a:r>
              <a:rPr lang="ru-RU" sz="2000" dirty="0" err="1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техпреду</a:t>
            </a:r>
            <a:r>
              <a:rPr lang="ru-RU" sz="20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600" dirty="0" err="1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воркшопы</a:t>
            </a:r>
            <a:r>
              <a:rPr lang="ru-RU" sz="16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нетворкинг</a:t>
            </a:r>
            <a:r>
              <a:rPr lang="ru-RU" sz="16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, питч-сессии и экскурсия </a:t>
            </a:r>
            <a: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 </a:t>
            </a:r>
            <a:r>
              <a:rPr lang="ru-RU" sz="16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компанию-партнера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20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Стипендия «Молодой </a:t>
            </a:r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предприниматель»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финансовая </a:t>
            </a:r>
            <a:r>
              <a:rPr lang="ru-RU" sz="16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поддержка предпринимательских </a:t>
            </a:r>
            <a: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проектов студентов ФКН </a:t>
            </a:r>
            <a:br>
              <a:rPr lang="ru-RU" sz="16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endParaRPr lang="ru-RU" sz="2000" dirty="0" smtClean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Организация </a:t>
            </a:r>
            <a:r>
              <a:rPr lang="ru-RU" sz="20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участия в конкурсах </a:t>
            </a:r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 </a:t>
            </a:r>
            <a:r>
              <a:rPr lang="ru-RU" sz="2000" dirty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получение </a:t>
            </a:r>
            <a:r>
              <a:rPr lang="ru-RU" sz="20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грантов</a:t>
            </a:r>
            <a:r>
              <a:rPr lang="ru-RU" sz="2000" dirty="0" smtClean="0">
                <a:latin typeface="Navigo" panose="02070503070706040303" pitchFamily="18" charset="-52"/>
                <a:ea typeface="Navigo" panose="02070503070706040303" pitchFamily="18" charset="-52"/>
              </a:rPr>
              <a:t>  </a:t>
            </a:r>
            <a:endParaRPr lang="ru-RU" sz="20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7DDECE-FE09-7305-660F-7E4FEDE055E0}"/>
              </a:ext>
            </a:extLst>
          </p:cNvPr>
          <p:cNvSpPr txBox="1"/>
          <p:nvPr/>
        </p:nvSpPr>
        <p:spPr>
          <a:xfrm>
            <a:off x="440692" y="258349"/>
            <a:ext cx="96354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4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3"/>
              </a:rPr>
              <a:t>Клуб предпринимателей ФКН</a:t>
            </a:r>
            <a:endParaRPr lang="ru-RU" sz="44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pic>
        <p:nvPicPr>
          <p:cNvPr id="24" name="Picture 2" descr="Новые каналы Театра.doc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62" b="89372" l="4700" r="52480">
                        <a14:foregroundMark x1="26110" y1="49758" x2="26110" y2="49758"/>
                        <a14:foregroundMark x1="29243" y1="47826" x2="40470" y2="45411"/>
                        <a14:foregroundMark x1="37598" y1="41063" x2="36554" y2="62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4" r="47709"/>
          <a:stretch/>
        </p:blipFill>
        <p:spPr bwMode="auto">
          <a:xfrm>
            <a:off x="6668324" y="4349234"/>
            <a:ext cx="513330" cy="6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080" y="5081966"/>
            <a:ext cx="994026" cy="994026"/>
          </a:xfrm>
          <a:prstGeom prst="rect">
            <a:avLst/>
          </a:prstGeom>
        </p:spPr>
      </p:pic>
      <p:sp>
        <p:nvSpPr>
          <p:cNvPr id="41" name="Google Shape;63;p14"/>
          <p:cNvSpPr txBox="1"/>
          <p:nvPr/>
        </p:nvSpPr>
        <p:spPr bwMode="auto">
          <a:xfrm>
            <a:off x="7181654" y="4620091"/>
            <a:ext cx="2638024" cy="32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60932" rIns="121899" bIns="60932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r>
              <a:rPr lang="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Телеграм-канал</a:t>
            </a:r>
          </a:p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endParaRPr lang="ru" sz="6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defTabSz="914377">
              <a:lnSpc>
                <a:spcPct val="68181"/>
              </a:lnSpc>
              <a:buClr>
                <a:srgbClr val="FFC000"/>
              </a:buClr>
              <a:buSzPct val="200000"/>
              <a:defRPr/>
            </a:pPr>
            <a:r>
              <a:rPr lang="ru" sz="1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Клуба предпринимателей ФКН</a:t>
            </a:r>
            <a:endParaRPr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24989" y="1730467"/>
            <a:ext cx="39656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Запуск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«</a:t>
            </a:r>
            <a:r>
              <a:rPr lang="ru-RU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Стартап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как диплом» </a:t>
            </a:r>
            <a:endParaRPr lang="ru-RU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- 12 проектов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endParaRPr lang="ru-RU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24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заявки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 Фонд содействия </a:t>
            </a:r>
          </a:p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инновациям </a:t>
            </a:r>
            <a:b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– 10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победителей</a:t>
            </a:r>
          </a:p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–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12 финалистов </a:t>
            </a:r>
          </a:p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/>
            </a:r>
            <a:b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 спикер и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10 участников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ПМЭФ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3" name="Прямоугольник 42"/>
          <p:cNvSpPr/>
          <p:nvPr/>
        </p:nvSpPr>
        <p:spPr bwMode="auto">
          <a:xfrm>
            <a:off x="8243335" y="1400747"/>
            <a:ext cx="1195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2024 год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732" y="146526"/>
            <a:ext cx="1055590" cy="1055590"/>
          </a:xfrm>
          <a:prstGeom prst="rect">
            <a:avLst/>
          </a:prstGeom>
        </p:spPr>
      </p:pic>
      <p:sp>
        <p:nvSpPr>
          <p:cNvPr id="19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27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7779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0">
            <a:extLst>
              <a:ext uri="{FF2B5EF4-FFF2-40B4-BE49-F238E27FC236}">
                <a16:creationId xmlns:a16="http://schemas.microsoft.com/office/drawing/2014/main" id="{89D8F074-8FAF-E926-3DE4-7BABC975D011}"/>
              </a:ext>
            </a:extLst>
          </p:cNvPr>
          <p:cNvSpPr/>
          <p:nvPr/>
        </p:nvSpPr>
        <p:spPr>
          <a:xfrm>
            <a:off x="460374" y="4196362"/>
            <a:ext cx="6390368" cy="2406377"/>
          </a:xfrm>
          <a:prstGeom prst="roundRect">
            <a:avLst>
              <a:gd name="adj" fmla="val 4359"/>
            </a:avLst>
          </a:prstGeom>
          <a:solidFill>
            <a:srgbClr val="EBFF00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D3084F91-0AC9-8D97-234B-20CEC4F4BF30}"/>
              </a:ext>
            </a:extLst>
          </p:cNvPr>
          <p:cNvSpPr/>
          <p:nvPr/>
        </p:nvSpPr>
        <p:spPr>
          <a:xfrm>
            <a:off x="460374" y="1268507"/>
            <a:ext cx="6390368" cy="2674844"/>
          </a:xfrm>
          <a:prstGeom prst="roundRect">
            <a:avLst>
              <a:gd name="adj" fmla="val 4359"/>
            </a:avLst>
          </a:prstGeom>
          <a:solidFill>
            <a:srgbClr val="DFC7F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25EAA8-F3D2-3A94-C065-039A2B982B7B}"/>
              </a:ext>
            </a:extLst>
          </p:cNvPr>
          <p:cNvSpPr txBox="1"/>
          <p:nvPr/>
        </p:nvSpPr>
        <p:spPr>
          <a:xfrm>
            <a:off x="504570" y="1405600"/>
            <a:ext cx="605180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О центре</a:t>
            </a:r>
            <a:r>
              <a:rPr lang="ru-RU" b="1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:</a:t>
            </a:r>
          </a:p>
          <a:p>
            <a:endParaRPr lang="ru-RU" sz="8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  <a:p>
            <a:pPr lvl="1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создаем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программы дополнительного образования на базе факультета с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800" dirty="0" smtClean="0">
              <a:solidFill>
                <a:srgbClr val="DBFF00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  <a:p>
            <a:pPr lvl="1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линейке продуктов — программы профессиональной переподготовки, курсы повышения квалификации, </a:t>
            </a:r>
            <a:r>
              <a:rPr lang="ru-RU" dirty="0" err="1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воркшопы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лекции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8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  <a:p>
            <a:pPr lvl="1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офлайн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, онлайн и гибридный форматы обучения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4570" y="4276165"/>
            <a:ext cx="63682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Направления сотрудничества</a:t>
            </a:r>
            <a:r>
              <a:rPr lang="ru-RU" b="1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:</a:t>
            </a:r>
          </a:p>
          <a:p>
            <a:endParaRPr lang="ru-RU" sz="8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lvl="1"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обучение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всех желающих на открытых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программах</a:t>
            </a:r>
          </a:p>
          <a:p>
            <a:pPr lvl="1" fontAlgn="base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lvl="1"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обучение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сотрудников на открытых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программах</a:t>
            </a:r>
          </a:p>
          <a:p>
            <a:pPr lvl="1" fontAlgn="base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lvl="1"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корпоративные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программы под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ключ</a:t>
            </a:r>
          </a:p>
          <a:p>
            <a:pPr lvl="1" fontAlgn="base">
              <a:buFont typeface="Arial" panose="020B0604020202020204" pitchFamily="34" charset="0"/>
              <a:buChar char="•"/>
            </a:pPr>
            <a:endParaRPr lang="ru-RU" sz="8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lvl="1"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обучение преподавательского </a:t>
            </a:r>
            <a:b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административного состава ВУЗов 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4390" y="4903805"/>
            <a:ext cx="4610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Кого обучаем: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топ-менеджеров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руководителей</a:t>
            </a:r>
          </a:p>
          <a:p>
            <a:pPr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IT-специалистов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новичков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, которые хотят перейти в IT</a:t>
            </a:r>
          </a:p>
          <a:p>
            <a:pPr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специалистов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не из IT</a:t>
            </a:r>
          </a:p>
          <a:p>
            <a:pPr fontAlgn="base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сотрудников ВУЗов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26577971"/>
              </p:ext>
            </p:extLst>
          </p:nvPr>
        </p:nvGraphicFramePr>
        <p:xfrm>
          <a:off x="6969376" y="1622806"/>
          <a:ext cx="4865114" cy="3135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969377" y="1134485"/>
            <a:ext cx="292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Статистика слушателей</a:t>
            </a:r>
            <a:endParaRPr lang="ru-RU" b="1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261" y="327552"/>
            <a:ext cx="1121229" cy="1121229"/>
          </a:xfrm>
          <a:prstGeom prst="rect">
            <a:avLst/>
          </a:prstGeom>
        </p:spPr>
      </p:pic>
      <p:sp>
        <p:nvSpPr>
          <p:cNvPr id="11" name="Текст 3"/>
          <p:cNvSpPr txBox="1"/>
          <p:nvPr/>
        </p:nvSpPr>
        <p:spPr bwMode="auto">
          <a:xfrm>
            <a:off x="460374" y="356263"/>
            <a:ext cx="10468678" cy="733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4400" b="1" dirty="0">
                <a:solidFill>
                  <a:srgbClr val="102D69"/>
                </a:solidFill>
                <a:latin typeface="Navigo"/>
                <a:hlinkClick r:id="rId5"/>
              </a:rPr>
              <a:t>Центр непрерывного образования </a:t>
            </a:r>
            <a:endParaRPr lang="ru-RU" sz="4400" b="1" dirty="0">
              <a:solidFill>
                <a:srgbClr val="102D69"/>
              </a:solidFill>
              <a:latin typeface="Navigo"/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28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2959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DFC7F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19636974">
            <a:off x="1572547" y="194594"/>
            <a:ext cx="14836396" cy="659934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 bwMode="auto">
          <a:xfrm>
            <a:off x="1161367" y="3757607"/>
            <a:ext cx="2843197" cy="1033538"/>
            <a:chOff x="699359" y="4238235"/>
            <a:chExt cx="2843197" cy="1033538"/>
          </a:xfrm>
        </p:grpSpPr>
        <p:sp>
          <p:nvSpPr>
            <p:cNvPr id="21" name="Текст 3"/>
            <p:cNvSpPr txBox="1"/>
            <p:nvPr/>
          </p:nvSpPr>
          <p:spPr bwMode="auto">
            <a:xfrm>
              <a:off x="699359" y="4238235"/>
              <a:ext cx="1566612" cy="1033538"/>
            </a:xfrm>
            <a:prstGeom prst="rect">
              <a:avLst/>
            </a:prstGeom>
            <a:grp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/>
                <a:buNone/>
                <a:defRPr/>
              </a:pPr>
              <a:r>
                <a:rPr lang="ru-RU" sz="8000" b="0" i="0" u="none" strike="noStrike" cap="none" spc="0" dirty="0" smtClean="0">
                  <a:ln>
                    <a:noFill/>
                  </a:ln>
                  <a:solidFill>
                    <a:srgbClr val="102D69"/>
                  </a:solidFill>
                  <a:latin typeface="Navigo"/>
                  <a:ea typeface="+mn-ea"/>
                  <a:cs typeface="+mn-cs"/>
                </a:rPr>
                <a:t>34</a:t>
              </a:r>
              <a:endParaRPr lang="ru-RU" sz="8000" b="0" i="0" u="none" strike="noStrike" cap="none" spc="0" dirty="0">
                <a:ln>
                  <a:noFill/>
                </a:ln>
                <a:solidFill>
                  <a:srgbClr val="102D69"/>
                </a:solidFill>
                <a:latin typeface="Navigo"/>
                <a:ea typeface="+mn-ea"/>
                <a:cs typeface="+mn-cs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2024192" y="4564268"/>
              <a:ext cx="1518364" cy="64633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>
                  <a:solidFill>
                    <a:srgbClr val="102D69"/>
                  </a:solidFill>
                  <a:latin typeface="Navigo"/>
                </a:rPr>
                <a:t>программы </a:t>
              </a:r>
              <a:endParaRPr/>
            </a:p>
            <a:p>
              <a:pPr>
                <a:defRPr/>
              </a:pPr>
              <a:r>
                <a:rPr lang="ru-RU">
                  <a:solidFill>
                    <a:srgbClr val="102D69"/>
                  </a:solidFill>
                  <a:latin typeface="Navigo"/>
                </a:rPr>
                <a:t>ДПО</a:t>
              </a:r>
            </a:p>
          </p:txBody>
        </p:sp>
      </p:grpSp>
      <p:grpSp>
        <p:nvGrpSpPr>
          <p:cNvPr id="6" name="Группа 5"/>
          <p:cNvGrpSpPr/>
          <p:nvPr/>
        </p:nvGrpSpPr>
        <p:grpSpPr bwMode="auto">
          <a:xfrm>
            <a:off x="1161367" y="4952775"/>
            <a:ext cx="3128175" cy="1051942"/>
            <a:chOff x="1939069" y="5433403"/>
            <a:chExt cx="3128175" cy="1051942"/>
          </a:xfrm>
        </p:grpSpPr>
        <p:sp>
          <p:nvSpPr>
            <p:cNvPr id="23" name="Текст 3"/>
            <p:cNvSpPr txBox="1"/>
            <p:nvPr/>
          </p:nvSpPr>
          <p:spPr bwMode="auto">
            <a:xfrm>
              <a:off x="1939069" y="5433403"/>
              <a:ext cx="1410653" cy="1051942"/>
            </a:xfrm>
            <a:prstGeom prst="rect">
              <a:avLst/>
            </a:prstGeom>
            <a:grp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8000">
                  <a:solidFill>
                    <a:srgbClr val="102D69"/>
                  </a:solidFill>
                  <a:latin typeface="Navigo"/>
                </a:rPr>
                <a:t>58</a:t>
              </a:r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3225074" y="5731060"/>
              <a:ext cx="1842171" cy="64633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>
                  <a:solidFill>
                    <a:srgbClr val="102D69"/>
                  </a:solidFill>
                  <a:latin typeface="Navigo"/>
                </a:rPr>
                <a:t>массовых</a:t>
              </a:r>
            </a:p>
            <a:p>
              <a:pPr>
                <a:defRPr/>
              </a:pPr>
              <a:r>
                <a:rPr lang="ru-RU">
                  <a:solidFill>
                    <a:srgbClr val="102D69"/>
                  </a:solidFill>
                  <a:latin typeface="Navigo"/>
                </a:rPr>
                <a:t>онлайн-курсов</a:t>
              </a:r>
            </a:p>
          </p:txBody>
        </p:sp>
      </p:grpSp>
      <p:sp>
        <p:nvSpPr>
          <p:cNvPr id="31" name="TextBox 30"/>
          <p:cNvSpPr txBox="1"/>
          <p:nvPr/>
        </p:nvSpPr>
        <p:spPr bwMode="auto">
          <a:xfrm>
            <a:off x="2628884" y="3015623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102D69"/>
                </a:solidFill>
                <a:latin typeface="Navigo"/>
                <a:ea typeface="Navigo"/>
              </a:rPr>
              <a:t>слушателей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1052104" y="1709021"/>
            <a:ext cx="318388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0000">
                <a:solidFill>
                  <a:srgbClr val="102D69"/>
                </a:solidFill>
                <a:latin typeface="Navigo"/>
                <a:ea typeface="Navigo"/>
              </a:rPr>
              <a:t>1000</a:t>
            </a:r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460551" y="1613466"/>
            <a:ext cx="1276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solidFill>
                  <a:srgbClr val="102D69"/>
                </a:solidFill>
                <a:latin typeface="Navigo"/>
              </a:rPr>
              <a:t>ежегодно</a:t>
            </a: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398840" y="3476925"/>
            <a:ext cx="1183811" cy="443929"/>
          </a:xfrm>
          <a:prstGeom prst="rect">
            <a:avLst/>
          </a:prstGeom>
          <a:noFill/>
        </p:spPr>
      </p:pic>
      <p:pic>
        <p:nvPicPr>
          <p:cNvPr id="41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 l="11617" t="22241" r="12869" b="16131"/>
          <a:stretch/>
        </p:blipFill>
        <p:spPr bwMode="auto">
          <a:xfrm>
            <a:off x="9998422" y="3074461"/>
            <a:ext cx="1139946" cy="36528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rcRect t="29357" b="34984"/>
          <a:stretch/>
        </p:blipFill>
        <p:spPr bwMode="auto">
          <a:xfrm>
            <a:off x="9968468" y="3494266"/>
            <a:ext cx="1331383" cy="263341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7"/>
          <a:srcRect t="25015" b="32180"/>
          <a:stretch/>
        </p:blipFill>
        <p:spPr bwMode="auto">
          <a:xfrm>
            <a:off x="8441091" y="4384956"/>
            <a:ext cx="975790" cy="295274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8"/>
          <a:srcRect l="35790"/>
          <a:stretch/>
        </p:blipFill>
        <p:spPr bwMode="auto">
          <a:xfrm>
            <a:off x="10201727" y="4410405"/>
            <a:ext cx="947977" cy="21315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rcRect t="34629" b="37628"/>
          <a:stretch/>
        </p:blipFill>
        <p:spPr bwMode="auto">
          <a:xfrm>
            <a:off x="8423300" y="4012617"/>
            <a:ext cx="1011372" cy="280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998422" y="3710480"/>
            <a:ext cx="1354589" cy="60427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529159" y="205844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5400" dirty="0">
                <a:solidFill>
                  <a:srgbClr val="102D69"/>
                </a:solidFill>
              </a:rPr>
              <a:t>~</a:t>
            </a:r>
          </a:p>
        </p:txBody>
      </p:sp>
      <p:sp>
        <p:nvSpPr>
          <p:cNvPr id="26" name="Текст 3"/>
          <p:cNvSpPr txBox="1"/>
          <p:nvPr/>
        </p:nvSpPr>
        <p:spPr bwMode="auto">
          <a:xfrm>
            <a:off x="5822887" y="2965201"/>
            <a:ext cx="1343161" cy="13495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9600" dirty="0">
                <a:solidFill>
                  <a:srgbClr val="102D69"/>
                </a:solidFill>
                <a:latin typeface="Navigo"/>
              </a:rPr>
              <a:t>21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6103255" y="4077217"/>
            <a:ext cx="2105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solidFill>
                  <a:srgbClr val="102D69"/>
                </a:solidFill>
                <a:latin typeface="Navigo"/>
              </a:rPr>
              <a:t>корпоративный заказчик</a:t>
            </a:r>
          </a:p>
        </p:txBody>
      </p:sp>
      <p:sp>
        <p:nvSpPr>
          <p:cNvPr id="33" name="Текст 3"/>
          <p:cNvSpPr txBox="1"/>
          <p:nvPr/>
        </p:nvSpPr>
        <p:spPr bwMode="auto">
          <a:xfrm>
            <a:off x="460374" y="356263"/>
            <a:ext cx="10468678" cy="733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4400" b="1" dirty="0" smtClean="0">
                <a:solidFill>
                  <a:srgbClr val="102D69"/>
                </a:solidFill>
                <a:latin typeface="Navigo"/>
              </a:rPr>
              <a:t>Центр непрерывного образования </a:t>
            </a:r>
            <a:endParaRPr lang="ru-RU" sz="4400" b="1" dirty="0">
              <a:solidFill>
                <a:srgbClr val="102D69"/>
              </a:solidFill>
              <a:latin typeface="Navigo"/>
            </a:endParaRPr>
          </a:p>
        </p:txBody>
      </p:sp>
      <p:pic>
        <p:nvPicPr>
          <p:cNvPr id="1026" name="Picture 2" descr="Банк ГАЗПРОМБАНК - кредитные карты, отзывы, реквизиты, конакты, банкоматы и  отделения - Banklab.ru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300" y="2887913"/>
            <a:ext cx="1127418" cy="71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Номер слайда 4"/>
          <p:cNvSpPr txBox="1">
            <a:spLocks/>
          </p:cNvSpPr>
          <p:nvPr/>
        </p:nvSpPr>
        <p:spPr bwMode="auto">
          <a:xfrm>
            <a:off x="9144754" y="63110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pPr>
                <a:defRPr/>
              </a:pPr>
              <a:t>29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9648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C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-1687884" y="-757624"/>
            <a:ext cx="15461552" cy="8394713"/>
            <a:chOff x="-1639116" y="-757624"/>
            <a:chExt cx="15461552" cy="839471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67303">
              <a:off x="-1639116" y="-757624"/>
              <a:ext cx="14617559" cy="650200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78876">
              <a:off x="-795123" y="1135084"/>
              <a:ext cx="14617559" cy="650200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535144" y="436633"/>
            <a:ext cx="7469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Факультет в цифрах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92586" y="1527342"/>
            <a:ext cx="8927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7</a:t>
            </a: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12949" y="1535366"/>
            <a:ext cx="15926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16</a:t>
            </a: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63303" y="1527342"/>
            <a:ext cx="18347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3</a:t>
            </a:r>
            <a:r>
              <a:rPr lang="ru-RU" sz="100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4</a:t>
            </a: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32386" y="2899753"/>
            <a:ext cx="1877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бакалаврских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программ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1420" y="2955368"/>
            <a:ext cx="18838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магистерских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программ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30939" y="2907041"/>
            <a:ext cx="23391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программы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д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ополнительного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образования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786340" y="3724366"/>
            <a:ext cx="27135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6196</a:t>
            </a: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3883998" y="3744452"/>
            <a:ext cx="22541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664</a:t>
            </a:r>
            <a:r>
              <a:rPr kumimoji="0" lang="ru-RU" sz="8000" b="0" i="0" u="none" strike="noStrike" kern="120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 </a:t>
            </a: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6793864" y="3744451"/>
            <a:ext cx="18296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</a:t>
            </a: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9228049" y="3744451"/>
            <a:ext cx="109766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0" noProof="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8</a:t>
            </a: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38986" y="4865707"/>
            <a:ext cx="1664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с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тудентов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аспирантов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90327" y="4867834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лабораторий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07731" y="486783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г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рантов РНФ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80286" y="4865707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сотрудника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9436692" y="1537619"/>
            <a:ext cx="67110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1</a:t>
            </a: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72243" y="2834442"/>
            <a:ext cx="1861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аспирантская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школа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7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727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33"/>
          <p:cNvSpPr/>
          <p:nvPr/>
        </p:nvSpPr>
        <p:spPr bwMode="auto">
          <a:xfrm>
            <a:off x="1" y="1436829"/>
            <a:ext cx="4073463" cy="5116904"/>
          </a:xfrm>
          <a:prstGeom prst="roundRect">
            <a:avLst>
              <a:gd name="adj" fmla="val 10000"/>
            </a:avLst>
          </a:prstGeom>
          <a:solidFill>
            <a:srgbClr val="DFC7F2"/>
          </a:solidFill>
          <a:ln>
            <a:noFill/>
          </a:ln>
          <a:effectLst>
            <a:softEdge rad="2286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rgbClr val="00000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0" name="Picture 14" descr="A white oval object with a black background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1653344" y="505526"/>
            <a:ext cx="7245730" cy="6790259"/>
          </a:xfrm>
          <a:prstGeom prst="rect">
            <a:avLst/>
          </a:prstGeom>
        </p:spPr>
      </p:pic>
      <p:sp>
        <p:nvSpPr>
          <p:cNvPr id="21" name="Скругленный прямоугольник 33"/>
          <p:cNvSpPr/>
          <p:nvPr/>
        </p:nvSpPr>
        <p:spPr bwMode="auto">
          <a:xfrm>
            <a:off x="4050346" y="1436829"/>
            <a:ext cx="4073463" cy="5116904"/>
          </a:xfrm>
          <a:prstGeom prst="roundRect">
            <a:avLst>
              <a:gd name="adj" fmla="val 10000"/>
            </a:avLst>
          </a:prstGeom>
          <a:solidFill>
            <a:srgbClr val="DBFF00"/>
          </a:solidFill>
          <a:ln>
            <a:noFill/>
          </a:ln>
          <a:effectLst>
            <a:softEdge rad="2286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rgbClr val="00000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3" name="Picture 14" descr="A white oval object with a black background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03795" y="581697"/>
            <a:ext cx="7245730" cy="6790259"/>
          </a:xfrm>
          <a:prstGeom prst="rect">
            <a:avLst/>
          </a:prstGeom>
        </p:spPr>
      </p:pic>
      <p:sp>
        <p:nvSpPr>
          <p:cNvPr id="22" name="Скругленный прямоугольник 33"/>
          <p:cNvSpPr/>
          <p:nvPr/>
        </p:nvSpPr>
        <p:spPr bwMode="auto">
          <a:xfrm>
            <a:off x="8100691" y="1436829"/>
            <a:ext cx="4073463" cy="5116904"/>
          </a:xfrm>
          <a:prstGeom prst="roundRect">
            <a:avLst>
              <a:gd name="adj" fmla="val 10000"/>
            </a:avLst>
          </a:prstGeom>
          <a:solidFill>
            <a:srgbClr val="102D69"/>
          </a:solidFill>
          <a:ln>
            <a:noFill/>
          </a:ln>
          <a:effectLst>
            <a:softEdge rad="22860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rgbClr val="00000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5" name="Picture 14" descr="A white oval object with a black background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82159" y="741738"/>
            <a:ext cx="7821523" cy="63568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486030" y="2681825"/>
            <a:ext cx="2784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102D69"/>
                </a:solidFill>
                <a:latin typeface="Navigo"/>
                <a:ea typeface="Navigo"/>
              </a:rPr>
              <a:t>Бесплатные курсы от ЦНО</a:t>
            </a:r>
            <a:endParaRPr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86030" y="3366817"/>
            <a:ext cx="314676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102D69"/>
                </a:solidFill>
                <a:latin typeface="Navigo"/>
                <a:ea typeface="Navigo"/>
              </a:rPr>
              <a:t>приглашали авторов </a:t>
            </a: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</a:rPr>
              <a:t/>
            </a:r>
            <a:br>
              <a:rPr lang="ru-RU" sz="1600" dirty="0" smtClean="0">
                <a:solidFill>
                  <a:srgbClr val="102D69"/>
                </a:solidFill>
                <a:latin typeface="Navigo"/>
                <a:ea typeface="Navigo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</a:rPr>
              <a:t>и </a:t>
            </a:r>
            <a:r>
              <a:rPr lang="ru-RU" sz="1600" dirty="0">
                <a:solidFill>
                  <a:srgbClr val="102D69"/>
                </a:solidFill>
                <a:latin typeface="Navigo"/>
                <a:ea typeface="Navigo"/>
              </a:rPr>
              <a:t>снимали </a:t>
            </a: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</a:rPr>
              <a:t>в НИУ ВШЭ</a:t>
            </a:r>
          </a:p>
          <a:p>
            <a:pPr>
              <a:defRPr/>
            </a:pPr>
            <a:endParaRPr lang="ru-RU" sz="1600" dirty="0">
              <a:solidFill>
                <a:srgbClr val="102D69"/>
              </a:solidFill>
              <a:latin typeface="Navigo"/>
              <a:ea typeface="Navigo"/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</a:rPr>
              <a:t>Площадка: </a:t>
            </a:r>
            <a:r>
              <a:rPr lang="en-US" sz="1600" dirty="0" err="1" smtClean="0">
                <a:solidFill>
                  <a:srgbClr val="102D69"/>
                </a:solidFill>
                <a:latin typeface="Navigo"/>
                <a:ea typeface="Navigo"/>
              </a:rPr>
              <a:t>Stepik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4490696" y="2681825"/>
            <a:ext cx="26548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102D69"/>
                </a:solidFill>
                <a:latin typeface="Navigo"/>
                <a:ea typeface="Navigo"/>
              </a:rPr>
              <a:t>Бесплатные курсы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102D69"/>
                </a:solidFill>
                <a:latin typeface="Navigo"/>
                <a:ea typeface="Navigo"/>
              </a:rPr>
              <a:t>с компаниями</a:t>
            </a:r>
            <a:endParaRPr dirty="0"/>
          </a:p>
        </p:txBody>
      </p:sp>
      <p:sp>
        <p:nvSpPr>
          <p:cNvPr id="18" name="TextBox 17"/>
          <p:cNvSpPr txBox="1"/>
          <p:nvPr/>
        </p:nvSpPr>
        <p:spPr bwMode="auto">
          <a:xfrm>
            <a:off x="4490696" y="3366817"/>
            <a:ext cx="297572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Пример:</a:t>
            </a:r>
          </a:p>
          <a:p>
            <a:pPr>
              <a:defRPr/>
            </a:pPr>
            <a:r>
              <a:rPr lang="ru-RU" dirty="0" err="1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4"/>
              </a:rPr>
              <a:t>хенбук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4"/>
              </a:rPr>
              <a:t>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4"/>
              </a:rPr>
              <a:t>с </a:t>
            </a:r>
            <a:r>
              <a:rPr lang="ru-RU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hlinkClick r:id="rId4"/>
              </a:rPr>
              <a:t>яндекс.образованием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8491581" y="2681825"/>
            <a:ext cx="361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102D69"/>
                </a:solidFill>
                <a:latin typeface="Navigo"/>
                <a:ea typeface="Navigo"/>
              </a:rPr>
              <a:t>Платные программы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102D69"/>
                </a:solidFill>
                <a:latin typeface="Navigo"/>
                <a:ea typeface="Navigo"/>
              </a:rPr>
              <a:t>ДПО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440692" y="217705"/>
            <a:ext cx="106759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 sz="4400" dirty="0">
                <a:solidFill>
                  <a:srgbClr val="102D69"/>
                </a:solidFill>
                <a:latin typeface="Navigo"/>
                <a:hlinkClick r:id="rId5"/>
              </a:rPr>
              <a:t>Массовые открытые онлайн-курсы</a:t>
            </a:r>
            <a:endParaRPr lang="ru-RU" sz="4400" dirty="0">
              <a:solidFill>
                <a:srgbClr val="102D69"/>
              </a:solidFill>
              <a:latin typeface="Navigo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8491581" y="3471778"/>
            <a:ext cx="2211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  <a:hlinkClick r:id="rId6"/>
              </a:rPr>
              <a:t>Каталог программ</a:t>
            </a:r>
            <a:endParaRPr dirty="0"/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486030" y="4474813"/>
            <a:ext cx="32497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</a:rPr>
              <a:t>Примеры:</a:t>
            </a:r>
            <a:endParaRPr lang="ru-RU" sz="1600" dirty="0" smtClean="0">
              <a:solidFill>
                <a:srgbClr val="102D69"/>
              </a:solidFill>
              <a:latin typeface="Navigo"/>
              <a:ea typeface="Navigo"/>
              <a:hlinkClick r:id="rId7"/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  <a:hlinkClick r:id="rId7"/>
              </a:rPr>
              <a:t>Начало </a:t>
            </a:r>
            <a:r>
              <a:rPr lang="ru-RU" sz="1600" dirty="0">
                <a:solidFill>
                  <a:srgbClr val="102D69"/>
                </a:solidFill>
                <a:latin typeface="Navigo"/>
                <a:ea typeface="Navigo"/>
                <a:hlinkClick r:id="rId7"/>
              </a:rPr>
              <a:t>карьеры в </a:t>
            </a: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  <a:hlinkClick r:id="rId7"/>
              </a:rPr>
              <a:t>ИТ</a:t>
            </a:r>
            <a:endParaRPr lang="ru-RU" sz="1600" dirty="0" smtClean="0">
              <a:solidFill>
                <a:srgbClr val="102D69"/>
              </a:solidFill>
              <a:latin typeface="Navigo"/>
              <a:ea typeface="Navigo"/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/>
                <a:ea typeface="Navigo"/>
                <a:hlinkClick r:id="rId8"/>
              </a:rPr>
              <a:t>GiT</a:t>
            </a:r>
            <a:endParaRPr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0" tIns="285660" rIns="0" bIns="2856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900" b="0" i="0" u="none" strike="noStrike" cap="none">
                <a:ln>
                  <a:noFill/>
                </a:ln>
                <a:solidFill>
                  <a:srgbClr val="4A4A4A"/>
                </a:solidFill>
                <a:latin typeface="HSE Sans"/>
              </a:rPr>
              <a:t/>
            </a:r>
            <a:br>
              <a:rPr lang="ru-RU" sz="900" b="0" i="0" u="none" strike="noStrike" cap="none">
                <a:ln>
                  <a:noFill/>
                </a:ln>
                <a:solidFill>
                  <a:srgbClr val="4A4A4A"/>
                </a:solidFill>
                <a:latin typeface="HSE Sans"/>
              </a:rPr>
            </a:b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4490696" y="4546088"/>
            <a:ext cx="2975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 разработке: курс с ВК </a:t>
            </a:r>
            <a:b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 математике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6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30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813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29090">
            <a:off x="-522771" y="2716924"/>
            <a:ext cx="8580123" cy="39747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8876">
            <a:off x="-896519" y="1366846"/>
            <a:ext cx="8996643" cy="39311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0287" y="2555688"/>
            <a:ext cx="39202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Повысить лояльность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к бренду компании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среди будущих кандидатов</a:t>
            </a:r>
            <a:endParaRPr lang="ru-RU" sz="1600" b="1" dirty="0">
              <a:solidFill>
                <a:srgbClr val="102D69"/>
              </a:solidFill>
              <a:latin typeface="Navigo" panose="02070503070706040303" pitchFamily="18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40286" y="4121297"/>
            <a:ext cx="4065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Получить доступ к научной экспертизе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прикладным исследованиям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40286" y="4797475"/>
            <a:ext cx="4580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Продвигать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бренд 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среди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абитуриентов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/>
            </a:r>
            <a:b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их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родителей, студентов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,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/>
            </a:r>
            <a:b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выпускников 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преподавателей</a:t>
            </a:r>
            <a:endParaRPr lang="ru-RU" sz="1600" dirty="0">
              <a:solidFill>
                <a:srgbClr val="102D6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0287" y="3198897"/>
            <a:ext cx="3734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Участвовать в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</a:rPr>
              <a:t>образовательном процессе и готовить 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</a:rPr>
              <a:t>грамотных специалистов</a:t>
            </a:r>
            <a:endParaRPr lang="ru-RU" sz="1600" dirty="0">
              <a:solidFill>
                <a:srgbClr val="102D69"/>
              </a:solidFill>
              <a:latin typeface="Navigo" panose="02070503070706040303" pitchFamily="18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105144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Возможности для партнеров ФКН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11" name="Graphic 13">
            <a:extLst>
              <a:ext uri="{FF2B5EF4-FFF2-40B4-BE49-F238E27FC236}">
                <a16:creationId xmlns:a16="http://schemas.microsoft.com/office/drawing/2014/main" id="{BCBA9B6E-83C2-850B-E269-4EAB85629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573502" flipH="1" flipV="1">
            <a:off x="998920" y="1972068"/>
            <a:ext cx="669758" cy="669758"/>
          </a:xfrm>
          <a:prstGeom prst="rect">
            <a:avLst/>
          </a:prstGeom>
        </p:spPr>
      </p:pic>
      <p:pic>
        <p:nvPicPr>
          <p:cNvPr id="12" name="Graphic 19">
            <a:extLst>
              <a:ext uri="{FF2B5EF4-FFF2-40B4-BE49-F238E27FC236}">
                <a16:creationId xmlns:a16="http://schemas.microsoft.com/office/drawing/2014/main" id="{9A2F8FC8-FD77-8E0F-E946-51B6C5DB6E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46696" y="5410416"/>
            <a:ext cx="547267" cy="5472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8314861" y="3643368"/>
            <a:ext cx="36210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е</a:t>
            </a:r>
            <a:r>
              <a:rPr lang="ru-RU" sz="3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жегодно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</a:t>
            </a:r>
            <a:r>
              <a:rPr lang="ru-RU" sz="3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отрудничают </a:t>
            </a:r>
            <a:br>
              <a:rPr lang="ru-RU" sz="3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32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 ФКН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4409" y="175167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более</a:t>
            </a:r>
          </a:p>
          <a:p>
            <a:pPr lvl="0">
              <a:defRPr/>
            </a:pPr>
            <a:r>
              <a:rPr lang="ru-RU" sz="9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300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</a:t>
            </a:r>
            <a:endParaRPr lang="ru-RU" dirty="0">
              <a:solidFill>
                <a:srgbClr val="102D6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98604" y="3332439"/>
            <a:ext cx="1678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компаний</a:t>
            </a:r>
            <a:endParaRPr lang="ru-RU" sz="2400" b="1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6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31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6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5132610" y="4678305"/>
            <a:ext cx="6827161" cy="1880660"/>
          </a:xfrm>
          <a:prstGeom prst="roundRect">
            <a:avLst>
              <a:gd name="adj" fmla="val 5838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629095" y="1042747"/>
            <a:ext cx="3330676" cy="3458667"/>
          </a:xfrm>
          <a:prstGeom prst="roundRect">
            <a:avLst>
              <a:gd name="adj" fmla="val 6105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123022" y="1042748"/>
            <a:ext cx="3301888" cy="3458666"/>
          </a:xfrm>
          <a:prstGeom prst="roundRect">
            <a:avLst>
              <a:gd name="adj" fmla="val 5838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61279" y="1042748"/>
            <a:ext cx="4746455" cy="5516218"/>
          </a:xfrm>
          <a:prstGeom prst="roundRect">
            <a:avLst>
              <a:gd name="adj" fmla="val 5838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6155" y="4591961"/>
            <a:ext cx="4493414" cy="1879920"/>
          </a:xfrm>
          <a:prstGeom prst="roundRect">
            <a:avLst>
              <a:gd name="adj" fmla="val 11055"/>
            </a:avLst>
          </a:prstGeom>
          <a:solidFill>
            <a:srgbClr val="D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708994" y="1699458"/>
            <a:ext cx="3133090" cy="2697280"/>
          </a:xfrm>
          <a:prstGeom prst="roundRect">
            <a:avLst>
              <a:gd name="adj" fmla="val 7391"/>
            </a:avLst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DBFF00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156" y="1700925"/>
            <a:ext cx="4493413" cy="3220363"/>
          </a:xfrm>
          <a:prstGeom prst="roundRect">
            <a:avLst>
              <a:gd name="adj" fmla="val 8896"/>
            </a:avLst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DFC7F2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9486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Форматы сотрудничества с ФКН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0441" y="4951457"/>
            <a:ext cx="40163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Практика и стажировка в компании</a:t>
            </a:r>
            <a:endParaRPr lang="ru-RU" sz="1500" i="0" dirty="0">
              <a:solidFill>
                <a:srgbClr val="102D69"/>
              </a:solidFill>
              <a:effectLst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440" y="5290011"/>
            <a:ext cx="42258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Проектная работа </a:t>
            </a: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 образовательных </a:t>
            </a:r>
          </a:p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программах ФКН</a:t>
            </a:r>
            <a:endParaRPr lang="ru-RU" sz="1500" i="0" dirty="0">
              <a:solidFill>
                <a:srgbClr val="102D69"/>
              </a:solidFill>
              <a:effectLst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0440" y="5858012"/>
            <a:ext cx="40163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Мастер-классы и </a:t>
            </a:r>
            <a:r>
              <a:rPr lang="ru-RU" sz="1500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воркшопы</a:t>
            </a: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в Клубе предпринимателей ФКН 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645" y="1836622"/>
            <a:ext cx="440892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Проведение семинаров и лекции на ФКН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645" y="2294814"/>
            <a:ext cx="42206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Разработка и проведение факультативных курсов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54849" y="1813741"/>
            <a:ext cx="30709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Организация научных конференций, фестивалей </a:t>
            </a:r>
            <a:b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</a:t>
            </a:r>
            <a:r>
              <a:rPr lang="ru-RU" sz="1500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митапов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51997" y="2650528"/>
            <a:ext cx="309928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Проведение тематических школ для старшеклассников </a:t>
            </a:r>
            <a:b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студентов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54849" y="3480012"/>
            <a:ext cx="310563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Проведение олимпиад, </a:t>
            </a:r>
            <a:r>
              <a:rPr lang="ru-RU" sz="1500" dirty="0" err="1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хакатонов</a:t>
            </a: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 и соревнований </a:t>
            </a:r>
          </a:p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 основным направлениями </a:t>
            </a:r>
            <a:r>
              <a:rPr lang="en-US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IT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645" y="4124307"/>
            <a:ext cx="42156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Поддержка талантливых студентов </a:t>
            </a:r>
            <a:b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 молодых преподавателей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0440" y="3613131"/>
            <a:ext cx="42206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Создание базовой кафедры компании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164" y="2913937"/>
            <a:ext cx="42156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Открытие совместной образовательной программы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215740" y="5132473"/>
            <a:ext cx="6635543" cy="1289026"/>
          </a:xfrm>
          <a:prstGeom prst="roundRect">
            <a:avLst>
              <a:gd name="adj" fmla="val 9749"/>
            </a:avLst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50638" y="6047891"/>
            <a:ext cx="650064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</a:t>
            </a: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бучение преподавательского и административного состава ВУЗов 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334202" y="5164519"/>
            <a:ext cx="602033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Обучение </a:t>
            </a:r>
            <a:r>
              <a:rPr lang="ru-RU" sz="15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всех желающих на открытых </a:t>
            </a: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программах ЦНО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34202" y="5467275"/>
            <a:ext cx="590492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Обучение </a:t>
            </a:r>
            <a:r>
              <a:rPr lang="ru-RU" sz="15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сотрудников на открытых </a:t>
            </a: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программах ЦНО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41760" y="5748842"/>
            <a:ext cx="505802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Корпоративные программы, видеокурсы </a:t>
            </a:r>
            <a:r>
              <a:rPr lang="ru-RU" sz="15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под ключ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23EA7A-5E11-0C2A-00EA-BB0C97BB1C95}"/>
              </a:ext>
            </a:extLst>
          </p:cNvPr>
          <p:cNvSpPr txBox="1"/>
          <p:nvPr/>
        </p:nvSpPr>
        <p:spPr>
          <a:xfrm>
            <a:off x="363110" y="1114683"/>
            <a:ext cx="2839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800" b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Образование</a:t>
            </a:r>
            <a:endParaRPr lang="ru-RU" sz="2800" b="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23EA7A-5E11-0C2A-00EA-BB0C97BB1C95}"/>
              </a:ext>
            </a:extLst>
          </p:cNvPr>
          <p:cNvSpPr txBox="1"/>
          <p:nvPr/>
        </p:nvSpPr>
        <p:spPr>
          <a:xfrm>
            <a:off x="5288492" y="4641004"/>
            <a:ext cx="10390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ru-RU" sz="2800" b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ДПО</a:t>
            </a:r>
            <a:endParaRPr lang="ru-RU" sz="2800" b="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217556" y="1699458"/>
            <a:ext cx="3100822" cy="2697280"/>
          </a:xfrm>
          <a:prstGeom prst="roundRect">
            <a:avLst>
              <a:gd name="adj" fmla="val 9322"/>
            </a:avLst>
          </a:prstGeom>
          <a:solidFill>
            <a:srgbClr val="DB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8497" y="1812509"/>
            <a:ext cx="287008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Заказ научных исследований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88494" y="2209666"/>
            <a:ext cx="280794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Открытие совместных </a:t>
            </a:r>
          </a:p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научных или проектных лабораторий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288492" y="3077882"/>
            <a:ext cx="28079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Финансовая поддержка исследований лабораторий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288493" y="3715266"/>
            <a:ext cx="34663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Совместные научные статьи </a:t>
            </a:r>
            <a:b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5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 сотрудниками компаний</a:t>
            </a:r>
            <a:endParaRPr lang="ru-RU" sz="15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23EA7A-5E11-0C2A-00EA-BB0C97BB1C95}"/>
              </a:ext>
            </a:extLst>
          </p:cNvPr>
          <p:cNvSpPr txBox="1"/>
          <p:nvPr/>
        </p:nvSpPr>
        <p:spPr>
          <a:xfrm>
            <a:off x="5211957" y="1119530"/>
            <a:ext cx="1555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800" b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Наука</a:t>
            </a:r>
            <a:endParaRPr lang="ru-RU" sz="2800" b="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23EA7A-5E11-0C2A-00EA-BB0C97BB1C95}"/>
              </a:ext>
            </a:extLst>
          </p:cNvPr>
          <p:cNvSpPr txBox="1"/>
          <p:nvPr/>
        </p:nvSpPr>
        <p:spPr>
          <a:xfrm>
            <a:off x="8708994" y="1123992"/>
            <a:ext cx="3045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800" b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Мероприятия</a:t>
            </a:r>
            <a:endParaRPr lang="ru-RU" sz="2800" b="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849394" y="514971"/>
            <a:ext cx="2865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  <a:hlinkClick r:id="rId3"/>
              </a:rPr>
              <a:t>Подробнее…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47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460950" y="6505424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32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2528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232228" y="966410"/>
          <a:ext cx="115824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 bwMode="auto">
          <a:xfrm>
            <a:off x="535144" y="436633"/>
            <a:ext cx="74696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Рост числа студентов 2014–2024 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580573" y="4892519"/>
            <a:ext cx="73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820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1525277" y="4748579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1046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2609442" y="4587213"/>
            <a:ext cx="85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1230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3608746" y="4396313"/>
            <a:ext cx="846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1462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0660132" y="966410"/>
            <a:ext cx="1136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5482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4688721" y="4174291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1733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5713366" y="3825249"/>
            <a:ext cx="85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2130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6678437" y="3363584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2780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7720712" y="2977650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3183    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8720350" y="2746817"/>
            <a:ext cx="880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3473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9717316" y="2248106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4073</a:t>
            </a: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6917039" y="5882224"/>
            <a:ext cx="412220" cy="188686"/>
          </a:xfrm>
          <a:prstGeom prst="rect">
            <a:avLst/>
          </a:prstGeom>
          <a:pattFill prst="ltDnDiag">
            <a:fgClr>
              <a:srgbClr val="102D69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7947033" y="5758853"/>
            <a:ext cx="410223" cy="312057"/>
          </a:xfrm>
          <a:prstGeom prst="rect">
            <a:avLst/>
          </a:prstGeom>
          <a:pattFill prst="ltDnDiag">
            <a:fgClr>
              <a:srgbClr val="102D69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8976608" y="5661855"/>
            <a:ext cx="412915" cy="412454"/>
          </a:xfrm>
          <a:prstGeom prst="rect">
            <a:avLst/>
          </a:prstGeom>
          <a:pattFill prst="ltDnDiag">
            <a:fgClr>
              <a:srgbClr val="102D69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10000343" y="5480055"/>
            <a:ext cx="420914" cy="590855"/>
          </a:xfrm>
          <a:prstGeom prst="rect">
            <a:avLst/>
          </a:prstGeom>
          <a:pattFill prst="ltDnDiag">
            <a:fgClr>
              <a:srgbClr val="102D69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1035332" y="4972050"/>
            <a:ext cx="411338" cy="1098860"/>
          </a:xfrm>
          <a:prstGeom prst="rect">
            <a:avLst/>
          </a:prstGeom>
          <a:pattFill prst="ltDnDiag">
            <a:fgClr>
              <a:srgbClr val="102D69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580573" y="2665530"/>
            <a:ext cx="412220" cy="188686"/>
          </a:xfrm>
          <a:prstGeom prst="rect">
            <a:avLst/>
          </a:prstGeom>
          <a:pattFill prst="ltDnDiag">
            <a:fgClr>
              <a:srgbClr val="102D69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987999" y="2604320"/>
            <a:ext cx="3063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студентов на онлайн программах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80573" y="2320783"/>
            <a:ext cx="412220" cy="188686"/>
          </a:xfrm>
          <a:prstGeom prst="rect">
            <a:avLst/>
          </a:prstGeom>
          <a:pattFill prst="ltDnDiag">
            <a:fgClr>
              <a:srgbClr val="DFC7F2"/>
            </a:fgClr>
            <a:bgClr>
              <a:schemeClr val="bg1"/>
            </a:bgClr>
          </a:pattFill>
          <a:ln>
            <a:solidFill>
              <a:srgbClr val="DFC7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987999" y="2265938"/>
            <a:ext cx="29915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студентов на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очных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программах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11007183" y="4753284"/>
            <a:ext cx="479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1325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10014272" y="5253859"/>
            <a:ext cx="4010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727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8953139" y="5408799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484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7920961" y="5513872"/>
            <a:ext cx="449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404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917039" y="5661855"/>
            <a:ext cx="4058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214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6852668" y="4159814"/>
            <a:ext cx="5389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2566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7897035" y="3830592"/>
            <a:ext cx="511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2779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8909032" y="3461260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2989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/>
              <a:ea typeface="Navigo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 bwMode="auto">
          <a:xfrm>
            <a:off x="9954030" y="3069982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3346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10977527" y="2400891"/>
            <a:ext cx="5020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/>
                <a:ea typeface="Navigo"/>
                <a:cs typeface="Arial"/>
              </a:rPr>
              <a:t>4157</a:t>
            </a: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4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8817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08F86-B194-E488-643C-DACF5617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1CFCAD6-AFAB-FB3B-893F-5E2974E3A5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9853885"/>
              </p:ext>
            </p:extLst>
          </p:nvPr>
        </p:nvGraphicFramePr>
        <p:xfrm>
          <a:off x="174026" y="829007"/>
          <a:ext cx="11636915" cy="568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Текст 3">
            <a:extLst>
              <a:ext uri="{FF2B5EF4-FFF2-40B4-BE49-F238E27FC236}">
                <a16:creationId xmlns:a16="http://schemas.microsoft.com/office/drawing/2014/main" id="{257F5FB4-1E2E-4993-A6C6-76C960A8FD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53814" y="418817"/>
            <a:ext cx="5814074" cy="82038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 smtClean="0">
                <a:latin typeface="Navigo" panose="02070503070706040303" pitchFamily="18" charset="-52"/>
                <a:ea typeface="Navigo" panose="02070503070706040303" pitchFamily="18" charset="-52"/>
              </a:rPr>
              <a:t>Выпускники ФКН</a:t>
            </a:r>
            <a:endParaRPr lang="ru-RU" sz="4400" b="1" dirty="0"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7" name="Номер слайда 4"/>
          <p:cNvSpPr txBox="1">
            <a:spLocks/>
          </p:cNvSpPr>
          <p:nvPr/>
        </p:nvSpPr>
        <p:spPr bwMode="auto">
          <a:xfrm>
            <a:off x="9144754" y="631108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DB76053-B817-4A39-ABD8-AEC105C22A90}" type="slidenum">
              <a:rPr lang="ru-RU" sz="120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pPr algn="r">
                <a:defRPr/>
              </a:pPr>
              <a:t>5</a:t>
            </a:fld>
            <a:endParaRPr lang="ru-RU" sz="1200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1824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361293" y="5049221"/>
            <a:ext cx="11525907" cy="575042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361293" y="4178910"/>
            <a:ext cx="11525907" cy="575042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78870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0" noProof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ВШЭ в рейтингах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15" name="Picture 2" descr="https://cs.hse.ru/mirror/pubs/share/3594577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3" y="3496915"/>
            <a:ext cx="1588899" cy="53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0017" y="4278235"/>
            <a:ext cx="3446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по компьютерным наукам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0102" y="5159917"/>
            <a:ext cx="4553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по искусственному интеллекту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4360396" y="3786688"/>
            <a:ext cx="1516573" cy="2281936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4759503" y="3825877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2022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15021" y="3809519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2023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67267" y="3809519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2024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33599" y="4285353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5-6 место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35965" y="4302762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 место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978310" y="4285353"/>
            <a:ext cx="1305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 2-3 место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580447" y="5152076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 место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55340" y="5171012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 место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8007965" y="5140867"/>
            <a:ext cx="1246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2-3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место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928670" y="3403324"/>
            <a:ext cx="30289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Предметный рейтинг </a:t>
            </a:r>
            <a:endParaRPr lang="ru-RU" sz="14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r>
              <a:rPr lang="ru-RU" sz="1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научной </a:t>
            </a:r>
            <a:r>
              <a: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продуктивности</a:t>
            </a:r>
          </a:p>
          <a:p>
            <a:r>
              <a:rPr lang="ru-RU" sz="14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вузов России</a:t>
            </a:r>
          </a:p>
        </p:txBody>
      </p:sp>
      <p:sp>
        <p:nvSpPr>
          <p:cNvPr id="45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360611" y="1336695"/>
            <a:ext cx="9878541" cy="1675810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Picture 8" descr="Альянс в сфере искусственного интеллект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7" t="17128" r="22068" b="16141"/>
          <a:stretch/>
        </p:blipFill>
        <p:spPr bwMode="auto">
          <a:xfrm>
            <a:off x="3392229" y="1355154"/>
            <a:ext cx="18288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470853" y="1592733"/>
            <a:ext cx="34060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Российский рейтинг вузов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/>
            </a:r>
            <a:b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по качеству подготовки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специалистов в сфере </a:t>
            </a:r>
            <a:endParaRPr lang="ru-RU" sz="1600" dirty="0" smtClean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fontAlgn="t"/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искусственного </a:t>
            </a: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интеллекта </a:t>
            </a:r>
          </a:p>
        </p:txBody>
      </p:sp>
      <p:sp>
        <p:nvSpPr>
          <p:cNvPr id="51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5333188" y="1775657"/>
            <a:ext cx="1238251" cy="852114"/>
          </a:xfrm>
          <a:prstGeom prst="roundRect">
            <a:avLst>
              <a:gd name="adj" fmla="val 5316"/>
            </a:avLst>
          </a:prstGeom>
          <a:solidFill>
            <a:srgbClr val="102D69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5594126" y="1799848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2023</a:t>
            </a:r>
            <a:endParaRPr lang="ru-RU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691881" y="2107132"/>
            <a:ext cx="620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A+</a:t>
            </a:r>
            <a:endParaRPr lang="ru-RU" sz="28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2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7011898" y="1785762"/>
            <a:ext cx="1238251" cy="852114"/>
          </a:xfrm>
          <a:prstGeom prst="roundRect">
            <a:avLst>
              <a:gd name="adj" fmla="val 5316"/>
            </a:avLst>
          </a:prstGeom>
          <a:solidFill>
            <a:srgbClr val="102D69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7266981" y="180115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2024</a:t>
            </a:r>
            <a:endParaRPr lang="ru-RU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379140" y="2105853"/>
            <a:ext cx="620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A+</a:t>
            </a:r>
            <a:endParaRPr lang="ru-RU" sz="28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31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6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8690608" y="1775657"/>
            <a:ext cx="1238251" cy="852114"/>
          </a:xfrm>
          <a:prstGeom prst="roundRect">
            <a:avLst>
              <a:gd name="adj" fmla="val 5316"/>
            </a:avLst>
          </a:prstGeom>
          <a:solidFill>
            <a:srgbClr val="102D69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8973492" y="1795131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2025</a:t>
            </a:r>
            <a:endParaRPr lang="ru-RU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947422" y="2099834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A+</a:t>
            </a:r>
            <a:r>
              <a:rPr lang="ru-RU" sz="2800" dirty="0" smtClean="0">
                <a:solidFill>
                  <a:schemeClr val="bg1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+</a:t>
            </a:r>
            <a:endParaRPr lang="ru-RU" sz="2800" dirty="0">
              <a:solidFill>
                <a:schemeClr val="bg1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4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6096409" y="3786688"/>
            <a:ext cx="1516573" cy="2281936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7873023" y="3786688"/>
            <a:ext cx="1516573" cy="2281936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10050572" y="3809519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2025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863021" y="4285353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 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 место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9784858" y="5140867"/>
            <a:ext cx="1246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2-3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место</a:t>
            </a:r>
          </a:p>
        </p:txBody>
      </p:sp>
      <p:sp>
        <p:nvSpPr>
          <p:cNvPr id="59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9649916" y="3786688"/>
            <a:ext cx="1516573" cy="2281936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81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356" y="4222215"/>
            <a:ext cx="2039001" cy="66364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78870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0" noProof="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ВШЭ в рейтингах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5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455601" y="4983257"/>
            <a:ext cx="11525908" cy="575042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Google Shape;170;p16"/>
          <p:cNvSpPr txBox="1"/>
          <p:nvPr/>
        </p:nvSpPr>
        <p:spPr>
          <a:xfrm>
            <a:off x="454924" y="5076700"/>
            <a:ext cx="3690742" cy="439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en-US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ARWU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 по математике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53814" y="4646641"/>
            <a:ext cx="701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2021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96146" y="4630283"/>
            <a:ext cx="738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2022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08475" y="4630283"/>
            <a:ext cx="744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2023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0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4272651" y="4591035"/>
            <a:ext cx="1898604" cy="1301889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9285542" y="4606091"/>
            <a:ext cx="1898605" cy="1286833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607688" y="5084512"/>
            <a:ext cx="1210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ТОП-100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98989" y="5085223"/>
            <a:ext cx="1054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ТОП-75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692267" y="5104273"/>
            <a:ext cx="1054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ТОП-75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6779097" y="4591035"/>
            <a:ext cx="1898604" cy="1301889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455603" y="2835570"/>
            <a:ext cx="11525907" cy="575042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455603" y="2183947"/>
            <a:ext cx="11525907" cy="575042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Google Shape;170;p16"/>
          <p:cNvSpPr txBox="1"/>
          <p:nvPr/>
        </p:nvSpPr>
        <p:spPr>
          <a:xfrm>
            <a:off x="454924" y="2277390"/>
            <a:ext cx="3568741" cy="439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en-US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QS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по 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компьютерным наукам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  <a:cs typeface="Roboto"/>
              <a:sym typeface="Roboto"/>
            </a:endParaRPr>
          </a:p>
        </p:txBody>
      </p:sp>
      <p:pic>
        <p:nvPicPr>
          <p:cNvPr id="38" name="Google Shape;16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924" y="1571349"/>
            <a:ext cx="1924709" cy="49112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Прямоугольник 38"/>
          <p:cNvSpPr/>
          <p:nvPr/>
        </p:nvSpPr>
        <p:spPr>
          <a:xfrm>
            <a:off x="473988" y="2940542"/>
            <a:ext cx="2196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QS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Roboto"/>
                <a:sym typeface="Roboto"/>
              </a:rPr>
              <a:t>по математике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53814" y="1847331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2021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96146" y="1830973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2022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908475" y="1830973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2023</a:t>
            </a:r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43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4272652" y="1791725"/>
            <a:ext cx="1898605" cy="1797552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6779098" y="1791725"/>
            <a:ext cx="1898605" cy="1797552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Rectangle: Rounded Corners 22">
            <a:extLst>
              <a:ext uri="{FF2B5EF4-FFF2-40B4-BE49-F238E27FC236}">
                <a16:creationId xmlns:a16="http://schemas.microsoft.com/office/drawing/2014/main" id="{DD84CE22-5D1A-871D-2DA8-3F4CE142294A}"/>
              </a:ext>
            </a:extLst>
          </p:cNvPr>
          <p:cNvSpPr/>
          <p:nvPr/>
        </p:nvSpPr>
        <p:spPr>
          <a:xfrm flipH="1">
            <a:off x="9285544" y="1806781"/>
            <a:ext cx="1898605" cy="1782496"/>
          </a:xfrm>
          <a:prstGeom prst="roundRect">
            <a:avLst>
              <a:gd name="adj" fmla="val 5316"/>
            </a:avLst>
          </a:prstGeom>
          <a:noFill/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9633238" y="2932049"/>
            <a:ext cx="1237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 </a:t>
            </a:r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68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 место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165933" y="2931184"/>
            <a:ext cx="1143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72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 место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652409" y="2931184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95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место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4618557" y="2341410"/>
            <a:ext cx="1203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ТОП-200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160889" y="2324013"/>
            <a:ext cx="1203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ТОП-200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9673217" y="2324013"/>
            <a:ext cx="1203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ТОП-200</a:t>
            </a:r>
          </a:p>
        </p:txBody>
      </p:sp>
      <p:sp>
        <p:nvSpPr>
          <p:cNvPr id="33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7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9162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DFC7F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3" name="Picture 14" descr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60000">
            <a:off x="-3608382" y="-4453432"/>
            <a:ext cx="19611913" cy="15602484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5901407" y="4997822"/>
            <a:ext cx="2657088" cy="730333"/>
          </a:xfrm>
          <a:prstGeom prst="roundRect">
            <a:avLst>
              <a:gd name="adj" fmla="val 948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Математика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22 человека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8686243" y="4997822"/>
            <a:ext cx="2639202" cy="730334"/>
          </a:xfrm>
          <a:prstGeom prst="roundRect">
            <a:avLst>
              <a:gd name="adj" fmla="val 948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Информатика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72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человека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5901406" y="5841999"/>
            <a:ext cx="2657089" cy="726971"/>
          </a:xfrm>
          <a:prstGeom prst="roundRect">
            <a:avLst>
              <a:gd name="adj" fmla="val 948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Физика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4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человека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8686243" y="5841999"/>
            <a:ext cx="2639202" cy="726971"/>
          </a:xfrm>
          <a:prstGeom prst="roundRect">
            <a:avLst>
              <a:gd name="adj" fmla="val 948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Экономика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16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человек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315" y="4706719"/>
            <a:ext cx="192867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Бакалавриат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1307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студентов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6018" y="4706243"/>
            <a:ext cx="1919051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Магистратура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1378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студентов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7575" y="1580004"/>
            <a:ext cx="53503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Проходной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балл/балл «Зеленой</a:t>
            </a: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зоны»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: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Прикладная математика 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информатика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–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*/</a:t>
            </a:r>
            <a:r>
              <a:rPr lang="ru-RU" sz="2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305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Программная инженерия –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299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/</a:t>
            </a:r>
            <a:r>
              <a:rPr lang="ru-RU" sz="24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300</a:t>
            </a:r>
          </a:p>
          <a:p>
            <a:pPr lvl="0"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Экономика и анализ </a:t>
            </a:r>
            <a:r>
              <a:rPr lang="ru-RU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данных  –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305/305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45149" y="3929871"/>
            <a:ext cx="23990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0"/>
                <a:ea typeface="Navigo" panose="02070503070706040303" pitchFamily="18" charset="0"/>
                <a:cs typeface="Roboto"/>
                <a:sym typeface="Roboto"/>
              </a:rPr>
              <a:t>победителей и 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0"/>
                <a:ea typeface="Navigo" panose="02070503070706040303" pitchFamily="18" charset="0"/>
                <a:cs typeface="Roboto"/>
                <a:sym typeface="Roboto"/>
              </a:rPr>
              <a:t>призеров 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sym typeface="Roboto"/>
              </a:rPr>
              <a:t>Всероссийской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sym typeface="Roboto"/>
              </a:rPr>
              <a:t>олимпиады школьников,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</a:rPr>
              <a:t>поступивших на ФКН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0148" y="3868315"/>
            <a:ext cx="12901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dirty="0" smtClean="0">
                <a:solidFill>
                  <a:srgbClr val="102D69"/>
                </a:solidFill>
                <a:latin typeface="Navigo" panose="02070503070706040303" pitchFamily="18" charset="0"/>
                <a:ea typeface="Navigo" panose="02070503070706040303" pitchFamily="18" charset="0"/>
                <a:sym typeface="Roboto"/>
              </a:rPr>
              <a:t>114</a:t>
            </a: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0"/>
              <a:ea typeface="Navigo" panose="0207050307070604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0005" y="1580004"/>
            <a:ext cx="286168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Myanmar Text" panose="020B0502040204020203" pitchFamily="34" charset="0"/>
              </a:rPr>
              <a:t>2 685</a:t>
            </a: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Myanmar Text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7657" y="3347811"/>
            <a:ext cx="3448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ыло принято 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на программы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бакалавриата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 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и магистратуры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1797657" y="2819958"/>
            <a:ext cx="2156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+mn-cs"/>
              </a:rPr>
              <a:t>студента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103810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Итоги приемной кампании 2025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8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pic>
        <p:nvPicPr>
          <p:cNvPr id="24" name="Graphic 10" descr="Graphic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244" y="5160310"/>
            <a:ext cx="306917" cy="306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Graphic 10" descr="Graphic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214244" y="6004166"/>
            <a:ext cx="306917" cy="306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Graphic 10" descr="Graphic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881965" y="5165390"/>
            <a:ext cx="306917" cy="306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Graphic 10" descr="Graphic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881964" y="6004166"/>
            <a:ext cx="306917" cy="3069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4108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FC77C10-25E9-D280-C7C4-D06934D6A735}"/>
              </a:ext>
            </a:extLst>
          </p:cNvPr>
          <p:cNvSpPr/>
          <p:nvPr/>
        </p:nvSpPr>
        <p:spPr>
          <a:xfrm>
            <a:off x="479427" y="3573155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07741F3-4EC0-58FA-829B-D62F85ACD3CE}"/>
              </a:ext>
            </a:extLst>
          </p:cNvPr>
          <p:cNvSpPr txBox="1"/>
          <p:nvPr/>
        </p:nvSpPr>
        <p:spPr>
          <a:xfrm>
            <a:off x="617010" y="4073929"/>
            <a:ext cx="28757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3"/>
              </a:rPr>
              <a:t>Компьютерные науки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3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3"/>
              </a:rPr>
              <a:t>и анализ данных 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3"/>
              </a:rPr>
              <a:t>online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3"/>
              </a:rPr>
              <a:t>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3ED358-84C6-AC39-6CC0-A8FC4E19893A}"/>
              </a:ext>
            </a:extLst>
          </p:cNvPr>
          <p:cNvSpPr txBox="1"/>
          <p:nvPr/>
        </p:nvSpPr>
        <p:spPr>
          <a:xfrm>
            <a:off x="617010" y="3715908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648E7D-ADCE-F5C1-2419-32C1D294EF8A}"/>
              </a:ext>
            </a:extLst>
          </p:cNvPr>
          <p:cNvSpPr/>
          <p:nvPr/>
        </p:nvSpPr>
        <p:spPr>
          <a:xfrm>
            <a:off x="4286568" y="1994424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BA7719-9E3B-3C37-4F13-E79077B9EBFD}"/>
              </a:ext>
            </a:extLst>
          </p:cNvPr>
          <p:cNvSpPr txBox="1"/>
          <p:nvPr/>
        </p:nvSpPr>
        <p:spPr>
          <a:xfrm>
            <a:off x="4424151" y="2495198"/>
            <a:ext cx="205206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4"/>
              </a:rPr>
              <a:t>Программная инженерия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47CCD4-A7D2-A7FE-C95E-66B12D138A67}"/>
              </a:ext>
            </a:extLst>
          </p:cNvPr>
          <p:cNvSpPr txBox="1"/>
          <p:nvPr/>
        </p:nvSpPr>
        <p:spPr>
          <a:xfrm>
            <a:off x="4424151" y="2137177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762AE-5CC3-65C2-0B8E-9CED4E04827C}"/>
              </a:ext>
            </a:extLst>
          </p:cNvPr>
          <p:cNvSpPr txBox="1"/>
          <p:nvPr/>
        </p:nvSpPr>
        <p:spPr>
          <a:xfrm>
            <a:off x="363110" y="246055"/>
            <a:ext cx="74696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rgbClr val="2A364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Образовательные программы бакалавриата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DB7CE16-CA3D-6A86-A2E2-9510A6D6A764}"/>
              </a:ext>
            </a:extLst>
          </p:cNvPr>
          <p:cNvSpPr/>
          <p:nvPr/>
        </p:nvSpPr>
        <p:spPr>
          <a:xfrm>
            <a:off x="479426" y="1994424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F3A820-0BD1-B139-1E66-AE5061ADAACB}"/>
              </a:ext>
            </a:extLst>
          </p:cNvPr>
          <p:cNvSpPr txBox="1"/>
          <p:nvPr/>
        </p:nvSpPr>
        <p:spPr>
          <a:xfrm>
            <a:off x="617008" y="2495198"/>
            <a:ext cx="301333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5"/>
              </a:rPr>
              <a:t>Прикладная математика</a:t>
            </a:r>
            <a:b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5"/>
              </a:rPr>
            </a:b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5"/>
              </a:rPr>
              <a:t>и информатика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0F0B47-B0BD-1CF6-1C77-EF479ED03B80}"/>
              </a:ext>
            </a:extLst>
          </p:cNvPr>
          <p:cNvSpPr txBox="1"/>
          <p:nvPr/>
        </p:nvSpPr>
        <p:spPr>
          <a:xfrm>
            <a:off x="617009" y="2137177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352A325-2032-C068-229D-DBBBE12A615F}"/>
              </a:ext>
            </a:extLst>
          </p:cNvPr>
          <p:cNvSpPr/>
          <p:nvPr/>
        </p:nvSpPr>
        <p:spPr>
          <a:xfrm>
            <a:off x="4286568" y="3573155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7A24202-E172-F1B6-00CB-0BA81B49C12D}"/>
              </a:ext>
            </a:extLst>
          </p:cNvPr>
          <p:cNvSpPr txBox="1"/>
          <p:nvPr/>
        </p:nvSpPr>
        <p:spPr>
          <a:xfrm>
            <a:off x="4424150" y="4073929"/>
            <a:ext cx="28711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6"/>
              </a:rPr>
              <a:t>Экономика и анализ данных совместно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с ФЭН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BEE276-09B3-D6C1-65D9-EF13A66BE2ED}"/>
              </a:ext>
            </a:extLst>
          </p:cNvPr>
          <p:cNvSpPr txBox="1"/>
          <p:nvPr/>
        </p:nvSpPr>
        <p:spPr>
          <a:xfrm>
            <a:off x="4424151" y="3715908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23B1B2EB-70B8-7AC3-9BD0-ED84DD8BE695}"/>
              </a:ext>
            </a:extLst>
          </p:cNvPr>
          <p:cNvSpPr/>
          <p:nvPr/>
        </p:nvSpPr>
        <p:spPr>
          <a:xfrm>
            <a:off x="8093711" y="1994424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BA59A82-540D-90DA-DFAA-F0337E2FEEA3}"/>
              </a:ext>
            </a:extLst>
          </p:cNvPr>
          <p:cNvSpPr txBox="1"/>
          <p:nvPr/>
        </p:nvSpPr>
        <p:spPr>
          <a:xfrm>
            <a:off x="8231294" y="2495198"/>
            <a:ext cx="291993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7"/>
              </a:rPr>
              <a:t>Прикладной</a:t>
            </a:r>
            <a:b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7"/>
              </a:rPr>
            </a:b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7"/>
              </a:rPr>
              <a:t>анализ данных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C4BC03B-3068-C1CD-AF17-0BC6899EFE2D}"/>
              </a:ext>
            </a:extLst>
          </p:cNvPr>
          <p:cNvSpPr txBox="1"/>
          <p:nvPr/>
        </p:nvSpPr>
        <p:spPr>
          <a:xfrm>
            <a:off x="8231294" y="2137177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97D449B9-FEDC-A5F3-1413-15868C7EDB36}"/>
              </a:ext>
            </a:extLst>
          </p:cNvPr>
          <p:cNvSpPr/>
          <p:nvPr/>
        </p:nvSpPr>
        <p:spPr>
          <a:xfrm>
            <a:off x="8093711" y="3573155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3150A12-FE3D-2A78-86B2-5223C7AE2F15}"/>
              </a:ext>
            </a:extLst>
          </p:cNvPr>
          <p:cNvSpPr txBox="1"/>
          <p:nvPr/>
        </p:nvSpPr>
        <p:spPr>
          <a:xfrm>
            <a:off x="8231294" y="4073929"/>
            <a:ext cx="30902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8"/>
              </a:rPr>
              <a:t>Дизайн и разработка информационных продуктов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2627BF1-6DB2-D39F-4087-D7AA5F50ADEB}"/>
              </a:ext>
            </a:extLst>
          </p:cNvPr>
          <p:cNvSpPr txBox="1"/>
          <p:nvPr/>
        </p:nvSpPr>
        <p:spPr>
          <a:xfrm>
            <a:off x="8231294" y="3715908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2024</a:t>
            </a:r>
          </a:p>
        </p:txBody>
      </p:sp>
      <p:pic>
        <p:nvPicPr>
          <p:cNvPr id="76" name="Picture 2" descr="Лаборатория СПО цифрового моделирования технических систем — ИСП РАН">
            <a:extLst>
              <a:ext uri="{FF2B5EF4-FFF2-40B4-BE49-F238E27FC236}">
                <a16:creationId xmlns:a16="http://schemas.microsoft.com/office/drawing/2014/main" id="{84B39A91-5BA9-F556-CE3B-76F30E1E3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671" y="3117108"/>
            <a:ext cx="719156" cy="18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>
            <a:extLst>
              <a:ext uri="{FF2B5EF4-FFF2-40B4-BE49-F238E27FC236}">
                <a16:creationId xmlns:a16="http://schemas.microsoft.com/office/drawing/2014/main" id="{97FC3C0A-1D0A-EF31-95AB-E2FFE8CE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993" y="3124233"/>
            <a:ext cx="360026" cy="1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2D23B80D-0DAD-4FFA-19DA-7A6DA29F40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7197" y="4629285"/>
            <a:ext cx="1239001" cy="4094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352" y="4663765"/>
            <a:ext cx="867240" cy="340515"/>
          </a:xfrm>
          <a:prstGeom prst="rect">
            <a:avLst/>
          </a:prstGeom>
        </p:spPr>
      </p:pic>
      <p:sp>
        <p:nvSpPr>
          <p:cNvPr id="27" name="Rectangle: Rounded Corners 17">
            <a:extLst>
              <a:ext uri="{FF2B5EF4-FFF2-40B4-BE49-F238E27FC236}">
                <a16:creationId xmlns:a16="http://schemas.microsoft.com/office/drawing/2014/main" id="{2A4E4D4C-389B-E5F4-570D-9836C5795860}"/>
              </a:ext>
            </a:extLst>
          </p:cNvPr>
          <p:cNvSpPr/>
          <p:nvPr/>
        </p:nvSpPr>
        <p:spPr>
          <a:xfrm>
            <a:off x="8205609" y="-1079060"/>
            <a:ext cx="2976741" cy="2883379"/>
          </a:xfrm>
          <a:prstGeom prst="roundRect">
            <a:avLst>
              <a:gd name="adj" fmla="val 5316"/>
            </a:avLst>
          </a:prstGeom>
          <a:solidFill>
            <a:srgbClr val="DFC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A7138B-1CCA-0B40-678B-41ECB2A89103}"/>
              </a:ext>
            </a:extLst>
          </p:cNvPr>
          <p:cNvSpPr txBox="1"/>
          <p:nvPr/>
        </p:nvSpPr>
        <p:spPr>
          <a:xfrm>
            <a:off x="8853064" y="-163497"/>
            <a:ext cx="16818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7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/>
            </a:r>
            <a:b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программ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pic>
        <p:nvPicPr>
          <p:cNvPr id="2050" name="Picture 2" descr="https://avatars.mds.yandex.net/get-bunker/998550/492ae8000e920665da8b56e0b7bc69899c5c56b6/ori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2" b="17506"/>
          <a:stretch/>
        </p:blipFill>
        <p:spPr bwMode="auto">
          <a:xfrm>
            <a:off x="2941930" y="3100185"/>
            <a:ext cx="612803" cy="21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144754" y="6311083"/>
            <a:ext cx="2743200" cy="365125"/>
          </a:xfrm>
        </p:spPr>
        <p:txBody>
          <a:bodyPr/>
          <a:lstStyle/>
          <a:p>
            <a:pPr>
              <a:defRPr/>
            </a:pPr>
            <a:fld id="{4DB76053-B817-4A39-ABD8-AEC105C22A90}" type="slidenum">
              <a:rPr lang="ru-RU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</a:rPr>
              <a:t>9</a:t>
            </a:fld>
            <a:endParaRPr lang="ru-RU" dirty="0">
              <a:solidFill>
                <a:srgbClr val="102D69"/>
              </a:solidFill>
              <a:latin typeface="Navigo" panose="02070503070706040303" pitchFamily="18" charset="-52"/>
              <a:ea typeface="Navigo" panose="02070503070706040303" pitchFamily="18" charset="-52"/>
            </a:endParaRPr>
          </a:p>
        </p:txBody>
      </p:sp>
      <p:sp>
        <p:nvSpPr>
          <p:cNvPr id="29" name="Rectangle: Rounded Corners 53">
            <a:extLst>
              <a:ext uri="{FF2B5EF4-FFF2-40B4-BE49-F238E27FC236}">
                <a16:creationId xmlns:a16="http://schemas.microsoft.com/office/drawing/2014/main" id="{E352A325-2032-C068-229D-DBBBE12A615F}"/>
              </a:ext>
            </a:extLst>
          </p:cNvPr>
          <p:cNvSpPr/>
          <p:nvPr/>
        </p:nvSpPr>
        <p:spPr>
          <a:xfrm>
            <a:off x="479426" y="5149585"/>
            <a:ext cx="3227882" cy="1433677"/>
          </a:xfrm>
          <a:prstGeom prst="roundRect">
            <a:avLst>
              <a:gd name="adj" fmla="val 10983"/>
            </a:avLst>
          </a:prstGeom>
          <a:solidFill>
            <a:schemeClr val="bg1"/>
          </a:solidFill>
          <a:ln>
            <a:solidFill>
              <a:srgbClr val="10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A24202-E172-F1B6-00CB-0BA81B49C12D}"/>
              </a:ext>
            </a:extLst>
          </p:cNvPr>
          <p:cNvSpPr txBox="1"/>
          <p:nvPr/>
        </p:nvSpPr>
        <p:spPr>
          <a:xfrm>
            <a:off x="617008" y="5650359"/>
            <a:ext cx="28711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ru-RU" sz="1600" dirty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4"/>
              </a:rPr>
              <a:t>Разработка игр и цифровых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  <a:hlinkClick r:id="rId14"/>
              </a:rPr>
              <a:t>продуктов </a:t>
            </a:r>
            <a:r>
              <a:rPr lang="ru-RU" sz="1600" dirty="0" smtClean="0">
                <a:solidFill>
                  <a:srgbClr val="102D69"/>
                </a:solidFill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со Школой дизайна НИУ ВШЭ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BEE276-09B3-D6C1-65D9-EF13A66BE2ED}"/>
              </a:ext>
            </a:extLst>
          </p:cNvPr>
          <p:cNvSpPr txBox="1"/>
          <p:nvPr/>
        </p:nvSpPr>
        <p:spPr>
          <a:xfrm>
            <a:off x="617009" y="5292338"/>
            <a:ext cx="994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2D69"/>
                </a:solidFill>
                <a:effectLst/>
                <a:uLnTx/>
                <a:uFillTx/>
                <a:latin typeface="Navigo" panose="02070503070706040303" pitchFamily="18" charset="-52"/>
                <a:ea typeface="Navigo" panose="02070503070706040303" pitchFamily="18" charset="-52"/>
                <a:cs typeface="Arial" panose="020B0604020202020204" pitchFamily="34" charset="0"/>
              </a:rPr>
              <a:t>2025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02D69"/>
              </a:solidFill>
              <a:effectLst/>
              <a:uLnTx/>
              <a:uFillTx/>
              <a:latin typeface="Navigo" panose="02070503070706040303" pitchFamily="18" charset="-52"/>
              <a:ea typeface="Navigo" panose="02070503070706040303" pitchFamily="18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10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Другая 4">
      <a:dk1>
        <a:srgbClr val="102D69"/>
      </a:dk1>
      <a:lt1>
        <a:srgbClr val="102D69"/>
      </a:lt1>
      <a:dk2>
        <a:srgbClr val="DCFF05"/>
      </a:dk2>
      <a:lt2>
        <a:srgbClr val="DFC7F2"/>
      </a:lt2>
      <a:accent1>
        <a:srgbClr val="BA88E4"/>
      </a:accent1>
      <a:accent2>
        <a:srgbClr val="8966A6"/>
      </a:accent2>
      <a:accent3>
        <a:srgbClr val="F7FFC5"/>
      </a:accent3>
      <a:accent4>
        <a:srgbClr val="DCFF05"/>
      </a:accent4>
      <a:accent5>
        <a:srgbClr val="DFC7F2"/>
      </a:accent5>
      <a:accent6>
        <a:srgbClr val="102D69"/>
      </a:accent6>
      <a:hlink>
        <a:srgbClr val="102D69"/>
      </a:hlink>
      <a:folHlink>
        <a:srgbClr val="DCFF05"/>
      </a:folHlink>
    </a:clrScheme>
    <a:fontScheme name="FCS">
      <a:majorFont>
        <a:latin typeface="Navigo"/>
        <a:ea typeface=""/>
        <a:cs typeface=""/>
      </a:majorFont>
      <a:minorFont>
        <a:latin typeface="Navig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>
        <a:normAutofit lnSpcReduction="10000"/>
      </a:bodyPr>
      <a:lstStyle>
        <a:defPPr algn="l">
          <a:defRPr sz="4400" dirty="0" smtClean="0">
            <a:solidFill>
              <a:srgbClr val="102D69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7118</TotalTime>
  <Words>1825</Words>
  <Application>Microsoft Office PowerPoint</Application>
  <PresentationFormat>Широкоэкранный</PresentationFormat>
  <Paragraphs>584</Paragraphs>
  <Slides>32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32</vt:i4>
      </vt:variant>
    </vt:vector>
  </HeadingPairs>
  <TitlesOfParts>
    <vt:vector size="46" baseType="lpstr">
      <vt:lpstr>Arial</vt:lpstr>
      <vt:lpstr>Calibri</vt:lpstr>
      <vt:lpstr>Calibri Light</vt:lpstr>
      <vt:lpstr>Helvetica Neue</vt:lpstr>
      <vt:lpstr>HSE Sans</vt:lpstr>
      <vt:lpstr>Myanmar Text</vt:lpstr>
      <vt:lpstr>Navigo</vt:lpstr>
      <vt:lpstr>Roboto</vt:lpstr>
      <vt:lpstr>Roboto Medium</vt:lpstr>
      <vt:lpstr>Verdana</vt:lpstr>
      <vt:lpstr>Office Theme</vt:lpstr>
      <vt:lpstr>2_Office Theme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Хакатоны с компаниями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Дмитрий Хижняков</dc:creator>
  <cp:lastModifiedBy>Скуридина Вероника Григорьевна</cp:lastModifiedBy>
  <cp:revision>625</cp:revision>
  <cp:lastPrinted>2025-11-19T11:15:07Z</cp:lastPrinted>
  <dcterms:created xsi:type="dcterms:W3CDTF">2024-03-19T11:40:37Z</dcterms:created>
  <dcterms:modified xsi:type="dcterms:W3CDTF">2025-12-15T14:02:18Z</dcterms:modified>
</cp:coreProperties>
</file>