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64" r:id="rId6"/>
    <p:sldId id="265" r:id="rId7"/>
    <p:sldId id="260" r:id="rId8"/>
    <p:sldId id="268" r:id="rId9"/>
    <p:sldId id="263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0"/>
    <p:restoredTop sz="94681"/>
  </p:normalViewPr>
  <p:slideViewPr>
    <p:cSldViewPr snapToGrid="0">
      <p:cViewPr varScale="1">
        <p:scale>
          <a:sx n="157" d="100"/>
          <a:sy n="157" d="100"/>
        </p:scale>
        <p:origin x="7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78E5-04AF-A244-880F-6B1CCA921876}" type="datetimeFigureOut">
              <a:rPr lang="en-RU" smtClean="0"/>
              <a:t>12/17/2025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1CAD-3255-2143-9B21-7C92E7D885B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99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51CAD-3255-2143-9B21-7C92E7D885B7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217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D3DE-1FF2-E5E7-F9F7-3628E732C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533B5-FC47-DD84-1EB1-FD88650C5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4FFB3-D4DF-DFAC-6E79-8404AFB39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CDE9-585F-58B4-82B1-69405175A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51CAD-3255-2143-9B21-7C92E7D885B7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197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D44A-4D1D-7F68-7412-19703BDF2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85" y="1226867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1F85EA-9AEF-B63D-658D-FB492298F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785" y="370654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60BC0-C52B-00B7-E398-172D4CF0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BDE86-6F7F-C371-756F-26BD4AD3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1261E-496F-6EE2-16A3-BC6CE079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5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7FD73-4802-F472-A05B-EDC0528F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71453-FCB6-9600-CA9C-90984493B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26B28-72CC-EFB9-C5C6-B9EE1F87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A823A-A227-0EA8-4273-D8D8F9D8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68955-E51C-2712-F8A4-C6D75485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7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4F51CC-276E-6E14-5C9B-4C6F2C731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430117-AB1B-A34E-7D9F-6C00236B6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82CD7-94F8-618E-1D5D-D01AA4F1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58C1D-A210-B489-60BB-DC086DD9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11F17-29A5-35FD-C30D-C1DF7B6D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56904-8E86-CEDD-784D-08EDDAF3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01BF4-DC67-148C-31D4-E4859FC2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518EE-248F-0E90-8298-73D26A00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2B52A-1C85-B598-5EF3-AF0ADE37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5F5BF-D208-8799-BF11-B84011C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4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B6E35-6D8F-74C8-22B9-A7B7F74B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27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65349-C271-9D7E-43B8-C45E9ABC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02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E7318-1B4C-2797-4820-0A04C59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108FC-F368-CF05-F678-BB3FE387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D95B7-7DEA-6480-DDAA-294A1BC8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83166-5309-826D-308B-BC06ACBA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E7161-0E1D-A7D7-7799-F289CA02C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F6F12-68AC-A873-B92B-DFA614F12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4C718C-13A5-B2D2-68CC-5456B31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EB08D8-0BC6-75AE-B4D7-65B55FCE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2AE5A-E5D9-EC55-C702-A74EEB12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8F6F-B742-3D99-F7BD-0B1BE0C7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6F6D7-3F42-77C7-F6E9-42F94170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BF8EC-7EB7-BFD5-F966-DD21AB2E6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BE9020-0217-49B2-3948-9E1299D3F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CFF23D-DF81-BE56-1988-BF43DA8A8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F719A7-5F28-48E6-6191-BB95525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517861-8308-CCE9-1BB9-29617D46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CD8D54-3D54-16A9-B86D-2E883CE7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3CFD3-D8BD-83D6-803D-17B0BC0F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CCA44F-3D41-FACD-AF49-9818F852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C3351A-EDD5-CD64-A8B0-E74711DA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86767C-F4DC-6B52-E12F-702EC051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9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EAC6E5-B587-3091-3CD3-C21F21C3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BC184B-4077-7A4A-BD4B-99A8C7EE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4DE5B-6F8A-0468-68C1-7F6AC55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2AF84-7C9C-3768-6090-5AE981BA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7422C-A98E-5C4A-FFFE-6ACCB5A6E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7A88F-5314-8682-9AA0-618DA9D3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895A9-726B-E705-AC52-14D57035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E2904-99CF-6EA5-E69B-B4D90D0F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CEF04-39C1-92DC-0316-2FF56048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9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0D6E-7A48-9F1C-1311-105FBD3D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B149F1-D89F-79E1-0C55-4AE28FE25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E63A3-4F3D-435C-37B6-4D64FAAD4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57E09-B1BD-77F0-FB05-82716619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0DE7A3-AC60-31CB-6A45-8A5ED72C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D1848-765C-AA01-25D6-8F8ACE39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15B2-4CE5-DB88-F532-3CF539F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59291-9484-F6D5-F3C7-CF728AE8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BAB84-FDB1-1654-EC6E-0656CC06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EFB06-248F-EA42-B3B0-24671393766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3CBAE-E93F-9F4A-12F1-A096C3F7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511D5-C8D1-9C8B-3E36-F9D1F6F39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AD130-0E25-6842-993B-72A1E527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8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M0RJIQUE/tencd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somvy/multimodal_unlearni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robotics-laboratory/truc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real-stanfo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SE-LAMB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se-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SpbfSAO/RATANSunPy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ketrint/Linguacodu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C989D-1103-6864-FAD9-4C7E254D3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ОТКРЫТЫЙ КОД В НАУЧНЫХ ИССЛЕДОВАНИЯХ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4A59C4-DC3A-3E74-7A98-39BEAC4FA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Азиз Темирханов, младший научный сотрудник, </a:t>
            </a:r>
            <a:r>
              <a:rPr lang="en-US" dirty="0"/>
              <a:t>LAMBDA</a:t>
            </a:r>
          </a:p>
          <a:p>
            <a:r>
              <a:rPr lang="ru-RU" dirty="0"/>
              <a:t>Руководитель направления по исследованию данных, ЦПИИ</a:t>
            </a:r>
          </a:p>
        </p:txBody>
      </p:sp>
    </p:spTree>
    <p:extLst>
      <p:ext uri="{BB962C8B-B14F-4D97-AF65-F5344CB8AC3E}">
        <p14:creationId xmlns:p14="http://schemas.microsoft.com/office/powerpoint/2010/main" val="305029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27D1-7240-2427-37BF-70ED42D1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64E3C-1BF4-F353-D9C5-7730ADCB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проекты</a:t>
            </a:r>
            <a:r>
              <a:rPr lang="en-US" dirty="0"/>
              <a:t>. </a:t>
            </a:r>
            <a:r>
              <a:rPr lang="en-US" dirty="0" err="1"/>
              <a:t>TEncDM</a:t>
            </a:r>
            <a:endParaRPr lang="ru-R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EC6FA16-DDCD-350F-AD94-E3582E4C98F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95648" cy="4351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Код исследовательского проекта.</a:t>
            </a:r>
          </a:p>
          <a:p>
            <a:r>
              <a:rPr lang="en-GB" dirty="0" err="1"/>
              <a:t>TEncDM</a:t>
            </a:r>
            <a:r>
              <a:rPr lang="en-GB" dirty="0"/>
              <a:t> — </a:t>
            </a:r>
            <a:r>
              <a:rPr lang="ru-RU" dirty="0"/>
              <a:t>диффузионная модель, работающая в пространстве выходных представлений </a:t>
            </a:r>
            <a:r>
              <a:rPr lang="ru-RU" dirty="0" err="1"/>
              <a:t>предобученной</a:t>
            </a:r>
            <a:r>
              <a:rPr lang="ru-RU" dirty="0"/>
              <a:t> языковой модели, а не в </a:t>
            </a:r>
            <a:r>
              <a:rPr lang="en-GB" dirty="0"/>
              <a:t>embedding-</a:t>
            </a:r>
            <a:r>
              <a:rPr lang="ru-RU" dirty="0"/>
              <a:t>пространстве, как в большинстве предыдущих работ. </a:t>
            </a:r>
          </a:p>
          <a:p>
            <a:r>
              <a:rPr lang="ru-RU" dirty="0"/>
              <a:t>Авторы демонстрируют, что использование таких представлений, содержащих контекстную информацию, существенно упрощает задачу </a:t>
            </a:r>
            <a:r>
              <a:rPr lang="ru-RU" dirty="0" err="1"/>
              <a:t>денойзинга</a:t>
            </a:r>
            <a:r>
              <a:rPr lang="ru-RU" dirty="0"/>
              <a:t> и повышает качество генерации. </a:t>
            </a:r>
          </a:p>
          <a:p>
            <a:r>
              <a:rPr lang="ru-RU" dirty="0"/>
              <a:t>Ключевая особенность </a:t>
            </a:r>
            <a:r>
              <a:rPr lang="en-GB" dirty="0"/>
              <a:t>— </a:t>
            </a:r>
            <a:r>
              <a:rPr lang="ru-RU" dirty="0"/>
              <a:t>декодер, специально обученный восстанавливать текст из зашумленных латентных представлений, </a:t>
            </a:r>
          </a:p>
          <a:p>
            <a:r>
              <a:rPr lang="ru-RU" dirty="0"/>
              <a:t>Репозиторий предоставляет полный </a:t>
            </a:r>
            <a:r>
              <a:rPr lang="ru-RU" dirty="0" err="1"/>
              <a:t>пайплайн</a:t>
            </a:r>
            <a:r>
              <a:rPr lang="ru-RU" dirty="0"/>
              <a:t>: тренировка диффузионной модели в пространстве </a:t>
            </a:r>
            <a:r>
              <a:rPr lang="ru-RU" dirty="0" err="1"/>
              <a:t>энкодингов</a:t>
            </a:r>
            <a:r>
              <a:rPr lang="ru-RU" dirty="0"/>
              <a:t>, обучение декодера с </a:t>
            </a:r>
            <a:r>
              <a:rPr lang="en-GB" dirty="0"/>
              <a:t>corrupt-</a:t>
            </a:r>
            <a:r>
              <a:rPr lang="ru-RU" dirty="0"/>
              <a:t>стратегией, настройка </a:t>
            </a:r>
            <a:r>
              <a:rPr lang="en-GB" dirty="0"/>
              <a:t>self-conditioning </a:t>
            </a:r>
            <a:r>
              <a:rPr lang="ru-RU" dirty="0"/>
              <a:t>и различных схем шумов. </a:t>
            </a:r>
          </a:p>
          <a:p>
            <a:r>
              <a:rPr lang="ru-RU" dirty="0"/>
              <a:t>Код открытый, реализован на </a:t>
            </a:r>
            <a:r>
              <a:rPr lang="en-GB" dirty="0" err="1"/>
              <a:t>PyTorch</a:t>
            </a:r>
            <a:r>
              <a:rPr lang="en-GB" dirty="0"/>
              <a:t> </a:t>
            </a:r>
            <a:r>
              <a:rPr lang="ru-RU" dirty="0"/>
              <a:t>и включает запуск на множестве датасетов (</a:t>
            </a:r>
            <a:r>
              <a:rPr lang="en-GB" dirty="0" err="1"/>
              <a:t>ROCStories</a:t>
            </a:r>
            <a:r>
              <a:rPr lang="en-GB" dirty="0"/>
              <a:t>, Wikipedia </a:t>
            </a:r>
            <a:r>
              <a:rPr lang="ru-RU" dirty="0"/>
              <a:t>и др.), поддерживая как условную, так и безусловную генерации. Работа может быть полезна исследователям в области генерации текста, а также разработчикам, ищущим более интерпретируемые и мощные альтернативы автокорреляционным языковым моделям.</a:t>
            </a:r>
            <a:endParaRPr lang="ru-RU" sz="1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BBCFB-9044-2E50-E57C-985778F4FA92}"/>
              </a:ext>
            </a:extLst>
          </p:cNvPr>
          <p:cNvSpPr txBox="1"/>
          <p:nvPr/>
        </p:nvSpPr>
        <p:spPr>
          <a:xfrm>
            <a:off x="8004259" y="5807631"/>
            <a:ext cx="40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https://github.com/M0RJIQUE/tencdm</a:t>
            </a:r>
            <a:r>
              <a:rPr lang="en-GB" dirty="0"/>
              <a:t> </a:t>
            </a:r>
            <a:endParaRPr lang="en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B921D-F629-E3A9-BF99-70B6783C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8755"/>
            <a:ext cx="5867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395D-F627-0B82-1AEE-F19391D91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64E34-3D6F-DE43-9F31-B8C4FCCE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проекты</a:t>
            </a:r>
            <a:r>
              <a:rPr lang="en-US" dirty="0"/>
              <a:t>. CLEAR</a:t>
            </a:r>
            <a:endParaRPr lang="ru-R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E3BB79-D2F4-2FF8-7285-5632FDBE574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3302024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Бенчмарк, замеряющий качество методов удаления информации из </a:t>
            </a:r>
            <a:r>
              <a:rPr lang="en-US" sz="1700" dirty="0"/>
              <a:t>LLM</a:t>
            </a:r>
            <a:r>
              <a:rPr lang="ru-RU" sz="1700" dirty="0"/>
              <a:t>.</a:t>
            </a:r>
            <a:endParaRPr lang="en-US" sz="1700" dirty="0"/>
          </a:p>
          <a:p>
            <a:r>
              <a:rPr lang="ru-RU" sz="1700" dirty="0"/>
              <a:t>Первый открытый бенчмарк для оценки того, насколько модели способны забывать данные одновременно в текстовой и визуальной формах.  </a:t>
            </a:r>
          </a:p>
          <a:p>
            <a:r>
              <a:rPr lang="ru-RU" sz="1700" dirty="0"/>
              <a:t>Набор данных включает сведения о 200 вымышленных авторах, их биографии и 3700 синтетических портретов.</a:t>
            </a:r>
          </a:p>
          <a:p>
            <a:r>
              <a:rPr lang="ru-RU" sz="1700" dirty="0"/>
              <a:t>Исследование охватывает 11 современных методов разучивания и показывает, что одновременное разучивание обеих модальностей значительно эффективнее, чем по отдельности.</a:t>
            </a:r>
          </a:p>
          <a:p>
            <a:r>
              <a:rPr lang="ru-RU" sz="1700" dirty="0"/>
              <a:t>Работа будет полезна исследователям в области защиты данных, разработчикам мультимодальных языковых моделей и специалистам, изучающим этические аспекты 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C0B3D-B938-A69C-7081-B49354F8B808}"/>
              </a:ext>
            </a:extLst>
          </p:cNvPr>
          <p:cNvSpPr txBox="1"/>
          <p:nvPr/>
        </p:nvSpPr>
        <p:spPr>
          <a:xfrm>
            <a:off x="7053670" y="4615301"/>
            <a:ext cx="513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https://github.com/somvy/multimodal_unlearning</a:t>
            </a:r>
            <a:r>
              <a:rPr lang="en-GB" dirty="0"/>
              <a:t> 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E9389-54B4-6F21-260B-48AF21AD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12" y="1430597"/>
            <a:ext cx="7772400" cy="31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19CD-BB46-08C2-43B9-78B4A83A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70A19-52AB-35B2-B6FE-82D1D388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проекты</a:t>
            </a:r>
            <a:r>
              <a:rPr lang="en-US" dirty="0"/>
              <a:t>. CLEAR</a:t>
            </a:r>
            <a:endParaRPr lang="ru-R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F485CA-F888-04A2-D07B-F9A1EB4274F7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3302024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Учебный проект с открытым исходным кодом, дружелюбный к студентам и новичкам в робототехнике. </a:t>
            </a:r>
          </a:p>
          <a:p>
            <a:r>
              <a:rPr lang="ru-RU" dirty="0"/>
              <a:t>Посвящен созданию и развитию 2.5</a:t>
            </a:r>
            <a:r>
              <a:rPr lang="en-GB" dirty="0"/>
              <a:t>D </a:t>
            </a:r>
            <a:r>
              <a:rPr lang="ru-RU" dirty="0"/>
              <a:t>автономного транспортного средства на основе модели рулевого управления Аккермана, рассчитанного на пользование внутри помещения.</a:t>
            </a:r>
            <a:r>
              <a:rPr lang="ru-RU" sz="1700" dirty="0"/>
              <a:t> </a:t>
            </a:r>
          </a:p>
          <a:p>
            <a:r>
              <a:rPr lang="ru-RU" dirty="0"/>
              <a:t>Для перемещения робот использует систему лидаров, данные с которых затем обрабатываются нейросетями на микрокомпьютере </a:t>
            </a:r>
            <a:r>
              <a:rPr lang="en-GB" dirty="0"/>
              <a:t>Jetson </a:t>
            </a:r>
            <a:r>
              <a:rPr lang="ru-RU" dirty="0"/>
              <a:t>для точной и быстрой навигации.</a:t>
            </a:r>
          </a:p>
          <a:p>
            <a:r>
              <a:rPr lang="ru-RU" dirty="0"/>
              <a:t>Для управления всей системой авторы сконструировали и запрограммировали контроллеры и микропроцессоры, учитывая кинематические и электротехнические особенности своего робота. </a:t>
            </a:r>
          </a:p>
          <a:p>
            <a:endParaRPr lang="ru-RU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3712B-52AB-C84C-204F-3440038F3547}"/>
              </a:ext>
            </a:extLst>
          </p:cNvPr>
          <p:cNvSpPr txBox="1"/>
          <p:nvPr/>
        </p:nvSpPr>
        <p:spPr>
          <a:xfrm>
            <a:off x="7638983" y="5067246"/>
            <a:ext cx="466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https://github.com/robotics-laboratory/truck</a:t>
            </a:r>
            <a:r>
              <a:rPr lang="en-GB" dirty="0"/>
              <a:t> </a:t>
            </a:r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E2899-8F93-E61E-127C-DD2FCB16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17" y="1291439"/>
            <a:ext cx="7772400" cy="3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DB40-DD67-B90D-FE75-D356ED51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Открытый код ФКН</a:t>
            </a:r>
            <a:endParaRPr lang="en-R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D734251-7B52-D06E-F1FF-79B764E3B8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69175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Повышаем видимость и узнаваемость ФКН на </a:t>
            </a:r>
            <a:r>
              <a:rPr lang="en-US" sz="1700" dirty="0"/>
              <a:t>GitHub</a:t>
            </a:r>
            <a:r>
              <a:rPr lang="ru-RU" sz="1700" dirty="0"/>
              <a:t>.</a:t>
            </a:r>
            <a:endParaRPr lang="en-US" sz="1700" dirty="0"/>
          </a:p>
          <a:p>
            <a:r>
              <a:rPr lang="ru-RU" sz="1700" dirty="0"/>
              <a:t>Развиваем сообщество по открытому коду внутри ФКН.</a:t>
            </a:r>
          </a:p>
          <a:p>
            <a:r>
              <a:rPr lang="ru-RU" sz="1700" dirty="0"/>
              <a:t>Рассказываем в своем канале об открытых проектах ФКН-а, а так же о конкурсах, митапах и соревнованиях.</a:t>
            </a:r>
          </a:p>
          <a:p>
            <a:r>
              <a:rPr lang="ru-RU" sz="1700" dirty="0"/>
              <a:t>Проводим собственные семинары и конкурсы.</a:t>
            </a:r>
          </a:p>
          <a:p>
            <a:endParaRPr lang="ru-RU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44AEA-AA07-888F-455D-41ADCE11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82" y="525218"/>
            <a:ext cx="4269828" cy="55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6B3A3-AC3A-7DAC-DAFB-3BE7B2C5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«Сухие» цифры о науке на ФКН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6A42D-51D2-567A-5D6C-06C170136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016" y="1825625"/>
            <a:ext cx="103499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6B77-EE2B-2048-021B-D7130991B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0F09C-632E-C3AE-D053-2264276B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универу открытый код?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15775-35D6-73B6-1F63-9D772A5F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Повышает прозрачность и доверие к исследованиям</a:t>
            </a:r>
          </a:p>
          <a:p>
            <a:r>
              <a:rPr lang="ru-RU" dirty="0"/>
              <a:t>Повышает видимость работ в и вне академической среды</a:t>
            </a:r>
          </a:p>
          <a:p>
            <a:r>
              <a:rPr lang="ru-RU" dirty="0"/>
              <a:t>По количеству звезд и </a:t>
            </a:r>
            <a:r>
              <a:rPr lang="ru-RU" dirty="0" err="1"/>
              <a:t>форков</a:t>
            </a:r>
            <a:r>
              <a:rPr lang="ru-RU" dirty="0"/>
              <a:t> можно строить предположения о популярности направления: звезды растут быстрее, чем цитирования</a:t>
            </a:r>
          </a:p>
          <a:p>
            <a:r>
              <a:rPr lang="ru-RU" dirty="0"/>
              <a:t>Снижает порог входа для студентов в науку </a:t>
            </a: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88054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32051-A8FE-15FF-D5D2-EE6EDF2E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65525-461D-3991-5BFE-EE2D4B8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Мировые примеры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3A3F-C300-9EA1-1C31-E82A07CC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1759" cy="4351338"/>
          </a:xfrm>
        </p:spPr>
        <p:txBody>
          <a:bodyPr>
            <a:normAutofit/>
          </a:bodyPr>
          <a:lstStyle/>
          <a:p>
            <a:r>
              <a:rPr lang="en-GB" sz="1700" dirty="0">
                <a:hlinkClick r:id="rId2"/>
              </a:rPr>
              <a:t>https://github.com/real-stanford</a:t>
            </a:r>
            <a:endParaRPr lang="en-GB" sz="1700" dirty="0"/>
          </a:p>
          <a:p>
            <a:r>
              <a:rPr lang="ru-RU" sz="1700" dirty="0"/>
              <a:t>Официальный репозиторий лаборатории робототехники </a:t>
            </a:r>
            <a:r>
              <a:rPr lang="en-GB" sz="1700" dirty="0"/>
              <a:t>REAL</a:t>
            </a:r>
            <a:r>
              <a:rPr lang="ru-RU" sz="1700" dirty="0"/>
              <a:t> университета </a:t>
            </a:r>
            <a:r>
              <a:rPr lang="en-GB" sz="1700" dirty="0"/>
              <a:t>Stanford</a:t>
            </a:r>
          </a:p>
          <a:p>
            <a:r>
              <a:rPr lang="ru-RU" sz="1700" dirty="0"/>
              <a:t>Выкладывают код исследований, учебные  материалы и библиотеки алгоритмов</a:t>
            </a:r>
          </a:p>
          <a:p>
            <a:r>
              <a:rPr lang="ru-RU" sz="1700" dirty="0"/>
              <a:t>Результаты исследований презентуют на крупных международных конференциях уровня А/А</a:t>
            </a:r>
            <a:r>
              <a:rPr lang="en-US" sz="1700" dirty="0"/>
              <a:t>*</a:t>
            </a:r>
            <a:r>
              <a:rPr lang="ru-RU" sz="1700" dirty="0"/>
              <a:t>: </a:t>
            </a:r>
            <a:r>
              <a:rPr lang="en-US" sz="1700" dirty="0" err="1"/>
              <a:t>NeurIPS</a:t>
            </a:r>
            <a:r>
              <a:rPr lang="en-US" sz="1700" dirty="0"/>
              <a:t>, </a:t>
            </a:r>
            <a:r>
              <a:rPr lang="en-US" sz="1700" dirty="0" err="1"/>
              <a:t>CoRL</a:t>
            </a:r>
            <a:r>
              <a:rPr lang="en-US" sz="1700" dirty="0"/>
              <a:t>, ICLR, ICRA </a:t>
            </a:r>
            <a:r>
              <a:rPr lang="ru-RU" sz="1700" dirty="0"/>
              <a:t>и др.</a:t>
            </a:r>
          </a:p>
          <a:p>
            <a:r>
              <a:rPr lang="ru-RU" sz="1700" dirty="0"/>
              <a:t>Репозитории набирают больше звезд больше звезд, чем цитирований. И это нормально</a:t>
            </a:r>
            <a:endParaRPr lang="en-RU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5B318-6939-7BEC-0B52-ECDFA9A6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90688"/>
            <a:ext cx="7772400" cy="40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CA7E-7705-EDD8-66CF-7B085B95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8CBA-1184-44DB-1A6C-B52E1204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 Вышки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ECF9C-36DA-2D26-8E05-D9486D25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1759" cy="4351338"/>
          </a:xfrm>
        </p:spPr>
        <p:txBody>
          <a:bodyPr>
            <a:normAutofit/>
          </a:bodyPr>
          <a:lstStyle/>
          <a:p>
            <a:r>
              <a:rPr lang="ru-RU" sz="1700" dirty="0"/>
              <a:t>Не все лаборатории имеют централизированную </a:t>
            </a:r>
            <a:r>
              <a:rPr lang="ru-RU" sz="1700" dirty="0" err="1"/>
              <a:t>гитхаб</a:t>
            </a:r>
            <a:r>
              <a:rPr lang="ru-RU" sz="1700" dirty="0"/>
              <a:t> страницу</a:t>
            </a:r>
          </a:p>
          <a:p>
            <a:r>
              <a:rPr lang="ru-RU" sz="1700" dirty="0"/>
              <a:t>Могут преобладать учебные материалы курсов, читаемых сотрудниками лабораторий</a:t>
            </a:r>
          </a:p>
          <a:p>
            <a:r>
              <a:rPr lang="ru-RU" sz="1700" dirty="0"/>
              <a:t>Код из статей и исследований лежит в личных репозиториях авторов статей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E800-3B9B-3B6D-B9A4-40B3031A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97" y="1384068"/>
            <a:ext cx="6579476" cy="4839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64B7B-1737-5E6D-0A56-5AFC4BD368A1}"/>
              </a:ext>
            </a:extLst>
          </p:cNvPr>
          <p:cNvSpPr txBox="1"/>
          <p:nvPr/>
        </p:nvSpPr>
        <p:spPr>
          <a:xfrm>
            <a:off x="9091449" y="5833241"/>
            <a:ext cx="286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https://github.com/HSE-LAMBDA</a:t>
            </a:r>
            <a:endParaRPr lang="en-GB" sz="1400" dirty="0"/>
          </a:p>
          <a:p>
            <a:endParaRPr lang="en-RU" sz="1400" dirty="0"/>
          </a:p>
        </p:txBody>
      </p:sp>
    </p:spTree>
    <p:extLst>
      <p:ext uri="{BB962C8B-B14F-4D97-AF65-F5344CB8AC3E}">
        <p14:creationId xmlns:p14="http://schemas.microsoft.com/office/powerpoint/2010/main" val="252129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060D-E333-485F-96AB-CD497D1E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D1F9A-D087-0C36-E47A-9C1B7CCE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Репозиторий ФКН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BD228-823A-EF8E-5304-7EBD99DC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1759" cy="4351338"/>
          </a:xfrm>
        </p:spPr>
        <p:txBody>
          <a:bodyPr>
            <a:normAutofit/>
          </a:bodyPr>
          <a:lstStyle/>
          <a:p>
            <a:r>
              <a:rPr lang="ru-RU" sz="1700" dirty="0"/>
              <a:t>Страница проекта на </a:t>
            </a:r>
            <a:r>
              <a:rPr lang="ru-RU" sz="1700" dirty="0" err="1"/>
              <a:t>гитхабе</a:t>
            </a:r>
            <a:endParaRPr lang="ru-RU" sz="1700" dirty="0"/>
          </a:p>
          <a:p>
            <a:r>
              <a:rPr lang="ru-RU" sz="1700" dirty="0"/>
              <a:t>Репозиторий с кодом может создать любой желающий сотрудник и студент ФКН (после небольшой модерации)</a:t>
            </a:r>
          </a:p>
          <a:p>
            <a:r>
              <a:rPr lang="ru-RU" sz="1700" dirty="0"/>
              <a:t>Стремимся повысить видимость академических работ и кода для студентов</a:t>
            </a:r>
          </a:p>
          <a:p>
            <a:r>
              <a:rPr lang="ru-RU" sz="1700" dirty="0"/>
              <a:t>Даем площадку студентам для развития собственных </a:t>
            </a:r>
            <a:r>
              <a:rPr lang="ru-RU" sz="1700" dirty="0" err="1"/>
              <a:t>опенсорс</a:t>
            </a:r>
            <a:r>
              <a:rPr lang="ru-RU" sz="1700" dirty="0"/>
              <a:t> проектов</a:t>
            </a:r>
          </a:p>
          <a:p>
            <a:endParaRPr lang="ru-RU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56666-7E5F-9EA4-9D30-E95A005B2A06}"/>
              </a:ext>
            </a:extLst>
          </p:cNvPr>
          <p:cNvSpPr txBox="1"/>
          <p:nvPr/>
        </p:nvSpPr>
        <p:spPr>
          <a:xfrm>
            <a:off x="9785131" y="5728138"/>
            <a:ext cx="226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https://github.com/hse-cs</a:t>
            </a:r>
            <a:r>
              <a:rPr lang="en-GB" sz="1400" dirty="0"/>
              <a:t> </a:t>
            </a:r>
            <a:endParaRPr lang="en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B181E-A0DC-B2E2-A3BC-7E7EA6EA3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39" y="1461431"/>
            <a:ext cx="7469661" cy="4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64A0-EE24-E127-3C29-528876CF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с открытым кодом ФКН-а</a:t>
            </a:r>
          </a:p>
        </p:txBody>
      </p:sp>
      <p:pic>
        <p:nvPicPr>
          <p:cNvPr id="1028" name="Picture 4" descr="Институт искусственного интеллекта AIRI (АНО &quot;Институт искусственного  интеллекта&quot;)">
            <a:extLst>
              <a:ext uri="{FF2B5EF4-FFF2-40B4-BE49-F238E27FC236}">
                <a16:creationId xmlns:a16="http://schemas.microsoft.com/office/drawing/2014/main" id="{A9A97B1E-52B0-7C7C-AA5B-FD5683EB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54" y="2991055"/>
            <a:ext cx="1850116" cy="5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909BB5-E9D3-66D9-A6A7-03B57992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62" y="1798772"/>
            <a:ext cx="1274433" cy="12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тр практического искусственного интеллекта — Сберлабс">
            <a:extLst>
              <a:ext uri="{FF2B5EF4-FFF2-40B4-BE49-F238E27FC236}">
                <a16:creationId xmlns:a16="http://schemas.microsoft.com/office/drawing/2014/main" id="{C2438825-655F-1EC8-E952-2183A924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16" y="3329432"/>
            <a:ext cx="3136412" cy="21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S Logo PNG Transparent &amp; SVG Vector - Freebie Supply">
            <a:extLst>
              <a:ext uri="{FF2B5EF4-FFF2-40B4-BE49-F238E27FC236}">
                <a16:creationId xmlns:a16="http://schemas.microsoft.com/office/drawing/2014/main" id="{6F854801-B144-4541-0E07-68FAA99C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8" y="5042571"/>
            <a:ext cx="1354603" cy="13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out Us | Constructor University">
            <a:extLst>
              <a:ext uri="{FF2B5EF4-FFF2-40B4-BE49-F238E27FC236}">
                <a16:creationId xmlns:a16="http://schemas.microsoft.com/office/drawing/2014/main" id="{29928550-FCBC-81BF-A340-3739A2F8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50" y="4064601"/>
            <a:ext cx="2379826" cy="4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wnload HD University Of London Logo - University Of London Logo Png  Transparent PNG Image - NicePNG.com">
            <a:extLst>
              <a:ext uri="{FF2B5EF4-FFF2-40B4-BE49-F238E27FC236}">
                <a16:creationId xmlns:a16="http://schemas.microsoft.com/office/drawing/2014/main" id="{08E89939-3865-A3F1-FB44-CBE80107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38" y="5333064"/>
            <a:ext cx="2120125" cy="7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720EAB-8EAD-8E6D-2F82-4FE889A50F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69175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Множество статей студентов и сотрудников ФКН-а содержит открытый исходный код</a:t>
            </a:r>
          </a:p>
          <a:p>
            <a:r>
              <a:rPr lang="ru-RU" sz="1700" dirty="0"/>
              <a:t>Совместные исследования как с российскими, так и с зарубежными институтами</a:t>
            </a:r>
          </a:p>
          <a:p>
            <a:r>
              <a:rPr lang="ru-RU" sz="1700" dirty="0"/>
              <a:t>Исходный код исследований по машинному и глубинному обучению</a:t>
            </a:r>
            <a:r>
              <a:rPr lang="en-US" sz="1700" dirty="0"/>
              <a:t>;</a:t>
            </a:r>
            <a:r>
              <a:rPr lang="ru-RU" sz="1700" dirty="0"/>
              <a:t> новым материалам и астрономии</a:t>
            </a:r>
            <a:r>
              <a:rPr lang="en-US" sz="1700" dirty="0"/>
              <a:t>;</a:t>
            </a:r>
            <a:r>
              <a:rPr lang="ru-RU" sz="1700" dirty="0"/>
              <a:t> физики высоких энергий и вычислительной геномики</a:t>
            </a:r>
            <a:r>
              <a:rPr lang="en-US" sz="1700" dirty="0"/>
              <a:t>;</a:t>
            </a:r>
            <a:r>
              <a:rPr lang="ru-RU" sz="1700" dirty="0"/>
              <a:t> биоинформатике и оптимизации</a:t>
            </a:r>
          </a:p>
          <a:p>
            <a:r>
              <a:rPr lang="ru-RU" sz="1700" dirty="0"/>
              <a:t>Библиотеки, бенчмарки, датасеты, учебные проекты</a:t>
            </a:r>
          </a:p>
          <a:p>
            <a:endParaRPr lang="ru-RU" sz="1700" dirty="0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1D69BE78-2F95-D6EA-D7D6-192722A2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88" y="1951090"/>
            <a:ext cx="898536" cy="15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universiteit-van-amsterdam-logo-png-transparent – WAOP">
            <a:extLst>
              <a:ext uri="{FF2B5EF4-FFF2-40B4-BE49-F238E27FC236}">
                <a16:creationId xmlns:a16="http://schemas.microsoft.com/office/drawing/2014/main" id="{9D194563-2546-51FA-D025-B70F44C5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54" y="1722830"/>
            <a:ext cx="2948908" cy="8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Сколковский институт науки и технологий (Сколтех)">
            <a:extLst>
              <a:ext uri="{FF2B5EF4-FFF2-40B4-BE49-F238E27FC236}">
                <a16:creationId xmlns:a16="http://schemas.microsoft.com/office/drawing/2014/main" id="{1E06AF50-D6B6-241A-9D90-86ACDDE9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29" y="4773741"/>
            <a:ext cx="1396014" cy="13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D14B-7D60-4E64-A222-AE6799A0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B3BA8-6DDC-6781-277F-AA84207D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проекты</a:t>
            </a:r>
            <a:r>
              <a:rPr lang="en-US" dirty="0"/>
              <a:t>. </a:t>
            </a:r>
            <a:r>
              <a:rPr lang="en-US" dirty="0" err="1"/>
              <a:t>RATANSunPy</a:t>
            </a:r>
            <a:endParaRPr lang="ru-R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56D4C9-1108-F4EE-4CF1-8D076DD64E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2924504" cy="4112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Библиотека на </a:t>
            </a:r>
            <a:r>
              <a:rPr lang="en-GB" sz="1200" dirty="0"/>
              <a:t>python</a:t>
            </a:r>
            <a:r>
              <a:rPr lang="ru-RU" sz="1200" dirty="0"/>
              <a:t>.</a:t>
            </a:r>
            <a:endParaRPr lang="en-GB" sz="1200" dirty="0"/>
          </a:p>
          <a:p>
            <a:r>
              <a:rPr lang="ru-RU" sz="1200" dirty="0"/>
              <a:t>Разработана для доступа, визуализации и анализа многополосных радионаблюдений Солнца с комплекса РАТАН-600. Эти данные представляют ценность для диагностики состояния солнечной плазмы и прогнозирования солнечной активности. </a:t>
            </a:r>
          </a:p>
          <a:p>
            <a:r>
              <a:rPr lang="ru-RU" sz="1200" dirty="0"/>
              <a:t>Пакет предлагает комплексные функции обработки данных, включая прямой доступ к необработанным данным, основные этапы обработки, такие как калибровка и нормализация тихого Солнца, а также инструменты.</a:t>
            </a:r>
          </a:p>
          <a:p>
            <a:r>
              <a:rPr lang="ru-RU" sz="1200" dirty="0"/>
              <a:t>Работа может быть полезна физикам, астрономам, и </a:t>
            </a:r>
            <a:r>
              <a:rPr lang="en-GB" sz="1200" dirty="0"/>
              <a:t>DS-</a:t>
            </a:r>
            <a:r>
              <a:rPr lang="ru-RU" sz="1200" dirty="0"/>
              <a:t>специалистам.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F51AD-D797-F5A1-3990-AC9247E24C17}"/>
              </a:ext>
            </a:extLst>
          </p:cNvPr>
          <p:cNvSpPr txBox="1"/>
          <p:nvPr/>
        </p:nvSpPr>
        <p:spPr>
          <a:xfrm>
            <a:off x="7777655" y="4982646"/>
            <a:ext cx="451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https://github.com/SpbfSAO/RATANSunPy</a:t>
            </a:r>
            <a:r>
              <a:rPr lang="ru-RU" dirty="0"/>
              <a:t> </a:t>
            </a:r>
            <a:endParaRPr lang="en-RU" dirty="0"/>
          </a:p>
        </p:txBody>
      </p:sp>
      <p:pic>
        <p:nvPicPr>
          <p:cNvPr id="5122" name="Picture 2" descr="ratansunpy workflow">
            <a:extLst>
              <a:ext uri="{FF2B5EF4-FFF2-40B4-BE49-F238E27FC236}">
                <a16:creationId xmlns:a16="http://schemas.microsoft.com/office/drawing/2014/main" id="{4C648FFC-672A-2EF4-43A2-D55B09A4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99" y="1690688"/>
            <a:ext cx="8127502" cy="32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5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55119-14C5-7913-06F0-8C54B7A6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6C4ED-8A0C-2F24-04CC-42A84892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проекты</a:t>
            </a:r>
            <a:r>
              <a:rPr lang="en-US" dirty="0"/>
              <a:t>. </a:t>
            </a:r>
            <a:r>
              <a:rPr lang="en-US" dirty="0" err="1"/>
              <a:t>Linguacodus</a:t>
            </a:r>
            <a:endParaRPr lang="ru-R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7B7373-3C2A-0F13-3193-778FFACA7B5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691759" cy="4351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Фреймворк, использующий большие языковые модели для автоматизации преобразования описания задач в код </a:t>
            </a:r>
            <a:r>
              <a:rPr lang="en-GB" dirty="0"/>
              <a:t>Python. </a:t>
            </a:r>
            <a:endParaRPr lang="ru-RU" dirty="0"/>
          </a:p>
          <a:p>
            <a:r>
              <a:rPr lang="ru-RU" dirty="0"/>
              <a:t>Решает эту задачу путем развертывания динамического конвейера, который итеративно преобразует описания задач на естественном языке в код с помощью высокоуровневых инструкций на основе данных. </a:t>
            </a:r>
          </a:p>
          <a:p>
            <a:r>
              <a:rPr lang="ru-RU" dirty="0"/>
              <a:t>Работает в 4 этапа: генерация описания задачи, где модель описывает данные, </a:t>
            </a:r>
            <a:r>
              <a:rPr lang="ru-RU" dirty="0" err="1"/>
              <a:t>препроцессинг</a:t>
            </a:r>
            <a:r>
              <a:rPr lang="ru-RU" dirty="0"/>
              <a:t>, архитектуру модели и прочие важные детали; тюнинг </a:t>
            </a:r>
            <a:r>
              <a:rPr lang="en-GB" dirty="0"/>
              <a:t>Llama2 </a:t>
            </a:r>
            <a:r>
              <a:rPr lang="ru-RU" dirty="0"/>
              <a:t>на основе полученной информации; </a:t>
            </a:r>
            <a:r>
              <a:rPr lang="ru-RU" dirty="0" err="1"/>
              <a:t>инференс</a:t>
            </a:r>
            <a:r>
              <a:rPr lang="ru-RU" dirty="0"/>
              <a:t> </a:t>
            </a:r>
            <a:r>
              <a:rPr lang="en-GB" dirty="0"/>
              <a:t>Llama2, </a:t>
            </a:r>
            <a:r>
              <a:rPr lang="ru-RU" dirty="0"/>
              <a:t>позволяющий отобрать три лучшие инструкции; и итеративный процесс улучшения ответов с помощью мульти-</a:t>
            </a:r>
            <a:r>
              <a:rPr lang="ru-RU" dirty="0" err="1"/>
              <a:t>агентной</a:t>
            </a:r>
            <a:r>
              <a:rPr lang="ru-RU" dirty="0"/>
              <a:t> языковой модели.</a:t>
            </a:r>
          </a:p>
          <a:p>
            <a:r>
              <a:rPr lang="ru-RU" dirty="0"/>
              <a:t>Фреймворк будет полезен как исследователям в области языковых моделей и генерации кода, так и прикладным специалистам машинного обучения</a:t>
            </a:r>
            <a:endParaRPr lang="ru-RU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7E38B-5566-8CDA-A635-C6BC78B347DC}"/>
              </a:ext>
            </a:extLst>
          </p:cNvPr>
          <p:cNvSpPr txBox="1"/>
          <p:nvPr/>
        </p:nvSpPr>
        <p:spPr>
          <a:xfrm>
            <a:off x="7895340" y="4615301"/>
            <a:ext cx="415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https://github.com/ketrint/Linguacodus</a:t>
            </a:r>
            <a:r>
              <a:rPr lang="en-GB" dirty="0"/>
              <a:t> </a:t>
            </a:r>
            <a:endParaRPr lang="en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B2C6F5-5712-658E-F492-8EA83644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35" y="1711708"/>
            <a:ext cx="6913724" cy="26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833</Words>
  <Application>Microsoft Office PowerPoint</Application>
  <PresentationFormat>Широкоэкранный</PresentationFormat>
  <Paragraphs>71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Тема Office</vt:lpstr>
      <vt:lpstr>ОТКРЫТЫЙ КОД В НАУЧНЫХ ИССЛЕДОВАНИЯХ</vt:lpstr>
      <vt:lpstr>«Сухие» цифры о науке на ФКН</vt:lpstr>
      <vt:lpstr>Зачем универу открытый код?</vt:lpstr>
      <vt:lpstr>Мировые примеры</vt:lpstr>
      <vt:lpstr>Лаборатории Вышки</vt:lpstr>
      <vt:lpstr>Репозиторий ФКН</vt:lpstr>
      <vt:lpstr>Проекты с открытым кодом ФКН-а</vt:lpstr>
      <vt:lpstr>Некоторые проекты. RATANSunPy</vt:lpstr>
      <vt:lpstr>Некоторые проекты. Linguacodus</vt:lpstr>
      <vt:lpstr>Некоторые проекты. TEncDM</vt:lpstr>
      <vt:lpstr>Некоторые проекты. CLEAR</vt:lpstr>
      <vt:lpstr>Некоторые проекты. CLEAR</vt:lpstr>
      <vt:lpstr>Открытый код ФКН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КОД В НАУЧНЫХ ИССЛЕДОВАНИЯХ</dc:title>
  <dc:creator>Будуева Ольга Олеговна</dc:creator>
  <cp:lastModifiedBy>Кузнецова Ксения Антоновна</cp:lastModifiedBy>
  <cp:revision>5</cp:revision>
  <dcterms:created xsi:type="dcterms:W3CDTF">2025-11-07T09:41:59Z</dcterms:created>
  <dcterms:modified xsi:type="dcterms:W3CDTF">2025-12-17T09:34:41Z</dcterms:modified>
</cp:coreProperties>
</file>