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44"/>
  </p:notesMasterIdLst>
  <p:sldIdLst>
    <p:sldId id="256" r:id="rId2"/>
    <p:sldId id="257" r:id="rId3"/>
    <p:sldId id="259" r:id="rId4"/>
    <p:sldId id="258" r:id="rId5"/>
    <p:sldId id="263" r:id="rId6"/>
    <p:sldId id="264" r:id="rId7"/>
    <p:sldId id="265" r:id="rId8"/>
    <p:sldId id="269" r:id="rId9"/>
    <p:sldId id="270" r:id="rId10"/>
    <p:sldId id="282" r:id="rId11"/>
    <p:sldId id="272" r:id="rId12"/>
    <p:sldId id="260" r:id="rId13"/>
    <p:sldId id="271" r:id="rId14"/>
    <p:sldId id="302" r:id="rId15"/>
    <p:sldId id="273" r:id="rId16"/>
    <p:sldId id="274" r:id="rId17"/>
    <p:sldId id="275" r:id="rId18"/>
    <p:sldId id="276" r:id="rId19"/>
    <p:sldId id="277" r:id="rId20"/>
    <p:sldId id="278" r:id="rId21"/>
    <p:sldId id="261" r:id="rId22"/>
    <p:sldId id="303" r:id="rId23"/>
    <p:sldId id="279" r:id="rId24"/>
    <p:sldId id="280" r:id="rId25"/>
    <p:sldId id="288" r:id="rId26"/>
    <p:sldId id="289" r:id="rId27"/>
    <p:sldId id="283" r:id="rId28"/>
    <p:sldId id="290" r:id="rId29"/>
    <p:sldId id="291" r:id="rId30"/>
    <p:sldId id="292" r:id="rId31"/>
    <p:sldId id="284" r:id="rId32"/>
    <p:sldId id="296" r:id="rId33"/>
    <p:sldId id="285" r:id="rId34"/>
    <p:sldId id="293" r:id="rId35"/>
    <p:sldId id="294" r:id="rId36"/>
    <p:sldId id="286" r:id="rId37"/>
    <p:sldId id="287" r:id="rId38"/>
    <p:sldId id="262" r:id="rId39"/>
    <p:sldId id="297" r:id="rId40"/>
    <p:sldId id="298" r:id="rId41"/>
    <p:sldId id="299" r:id="rId42"/>
    <p:sldId id="301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7"/>
    <p:restoredTop sz="94638"/>
  </p:normalViewPr>
  <p:slideViewPr>
    <p:cSldViewPr snapToGrid="0" snapToObjects="1">
      <p:cViewPr varScale="1">
        <p:scale>
          <a:sx n="157" d="100"/>
          <a:sy n="157" d="100"/>
        </p:scale>
        <p:origin x="392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FDF9C4-0092-5E43-B9DE-1AF7EF159A0E}" type="datetimeFigureOut">
              <a:rPr lang="ru-RU" smtClean="0"/>
              <a:t>05.06.2026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571A10-35EB-0B4D-BB63-C0FA6247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637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71A10-35EB-0B4D-BB63-C0FA624731B8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046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5B8B0EE-0D06-B444-AE36-2C7B6570763D}" type="datetime1">
              <a:rPr lang="ru-RU" smtClean="0"/>
              <a:t>05.06.2026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2D7F-B920-1549-885E-2194FC0396F0}" type="datetime1">
              <a:rPr lang="ru-RU" smtClean="0"/>
              <a:t>05.06.2026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4F15D-AE2C-A942-B462-A04257B20CB3}" type="datetime1">
              <a:rPr lang="ru-RU" smtClean="0"/>
              <a:t>05.06.2026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1AC8B-A548-5446-A960-E5B235A1F07B}" type="datetime1">
              <a:rPr lang="ru-RU" smtClean="0"/>
              <a:t>05.06.2026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5B1A14-EF1E-E449-AF62-FCD3B3EA53B6}" type="datetime1">
              <a:rPr lang="ru-RU" smtClean="0"/>
              <a:t>05.06.2026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5F951-1C5F-C046-B364-455CB6EF87D8}" type="datetime1">
              <a:rPr lang="ru-RU" smtClean="0"/>
              <a:t>05.06.2026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66C17-C96D-2745-A7BB-DA6290792929}" type="datetime1">
              <a:rPr lang="ru-RU" smtClean="0"/>
              <a:t>05.06.2026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83507-8339-334D-AFF5-9ACA6B36AA8B}" type="datetime1">
              <a:rPr lang="ru-RU" smtClean="0"/>
              <a:t>05.06.2026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DEED7-7C01-1B40-B20E-DA7B0566BBA8}" type="datetime1">
              <a:rPr lang="ru-RU" smtClean="0"/>
              <a:t>05.06.2026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F14045E-AFDD-1D47-A20F-AA20661A07E5}" type="datetime1">
              <a:rPr lang="ru-RU" smtClean="0"/>
              <a:t>05.06.2026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57E2BE3-DE48-1449-936C-E917E3D2EBC8}" type="datetime1">
              <a:rPr lang="ru-RU" smtClean="0"/>
              <a:t>05.06.2026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F903F364-28FB-844B-967A-FB7FD5F76A09}" type="datetime1">
              <a:rPr lang="ru-RU" smtClean="0"/>
              <a:t>05.06.2026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tif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800" dirty="0"/>
              <a:t>Анализ моделей гидрофобных ядер белка в дискретных решетках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44684" y="4430413"/>
            <a:ext cx="6831673" cy="1086237"/>
          </a:xfrm>
        </p:spPr>
        <p:txBody>
          <a:bodyPr/>
          <a:lstStyle/>
          <a:p>
            <a:pPr algn="r"/>
            <a:r>
              <a:rPr lang="en-US" dirty="0" err="1" smtClean="0"/>
              <a:t>А</a:t>
            </a:r>
            <a:r>
              <a:rPr lang="ru-RU" dirty="0" smtClean="0"/>
              <a:t>.Д. Игнатов,</a:t>
            </a:r>
          </a:p>
          <a:p>
            <a:pPr algn="r"/>
            <a:r>
              <a:rPr lang="ru-RU" dirty="0" smtClean="0"/>
              <a:t>Ст. преп. ДПИ ФКН НИУ ВШЭ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602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ru-RU" dirty="0"/>
                  <a:t>Генерация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𝐻</m:t>
                    </m:r>
                  </m:oMath>
                </a14:m>
                <a:r>
                  <a:rPr lang="en-US" dirty="0"/>
                  <a:t>-</a:t>
                </a:r>
                <a:r>
                  <a:rPr lang="ru-RU" dirty="0"/>
                  <a:t>ядер</a:t>
                </a: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540" t="-135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Предложен </a:t>
            </a:r>
            <a:r>
              <a:rPr lang="ru-RU" b="1" dirty="0" smtClean="0"/>
              <a:t>точный</a:t>
            </a:r>
            <a:r>
              <a:rPr lang="ru-RU" dirty="0" smtClean="0"/>
              <a:t> </a:t>
            </a:r>
            <a:r>
              <a:rPr lang="ru-RU" dirty="0"/>
              <a:t>алгоритм, основанный на техниках Линейного Программирования (ЛП).</a:t>
            </a:r>
          </a:p>
          <a:p>
            <a:pPr lvl="1"/>
            <a:r>
              <a:rPr lang="ru-RU" dirty="0"/>
              <a:t>Алгоритм разработан и реализован </a:t>
            </a:r>
            <a:r>
              <a:rPr lang="ru-RU" dirty="0" smtClean="0"/>
              <a:t>для </a:t>
            </a:r>
            <a:r>
              <a:rPr lang="ru-RU" dirty="0"/>
              <a:t>2</a:t>
            </a:r>
            <a:r>
              <a:rPr lang="en-US" dirty="0"/>
              <a:t>D </a:t>
            </a:r>
            <a:r>
              <a:rPr lang="ru-RU" dirty="0"/>
              <a:t>Псевдо-треугольной и </a:t>
            </a:r>
            <a:r>
              <a:rPr lang="en-US" dirty="0"/>
              <a:t>3D FCC (Face-Centered Cubic) </a:t>
            </a:r>
            <a:r>
              <a:rPr lang="ru-RU" dirty="0"/>
              <a:t>решеток.</a:t>
            </a:r>
          </a:p>
          <a:p>
            <a:pPr lvl="1"/>
            <a:r>
              <a:rPr lang="ru-RU" dirty="0"/>
              <a:t>Алгоритм способен генерировать как максимально плотные ядра, так и ядра с обозначенным ограничением на число контактов.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8157" y="4245337"/>
            <a:ext cx="2540962" cy="23749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0360" y="4245337"/>
            <a:ext cx="2607952" cy="2374998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3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5128" y="1935209"/>
            <a:ext cx="8361229" cy="2098226"/>
          </a:xfrm>
        </p:spPr>
        <p:txBody>
          <a:bodyPr/>
          <a:lstStyle/>
          <a:p>
            <a:r>
              <a:rPr lang="ru-RU" sz="4800" dirty="0" smtClean="0"/>
              <a:t>А как эффективно перебирать ядра?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59588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5128" y="1935209"/>
            <a:ext cx="8361229" cy="2098226"/>
          </a:xfrm>
        </p:spPr>
        <p:txBody>
          <a:bodyPr/>
          <a:lstStyle/>
          <a:p>
            <a:r>
              <a:rPr lang="ru-RU" sz="4800" dirty="0" smtClean="0"/>
              <a:t>Двумерный случай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71229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H</a:t>
            </a:r>
            <a:r>
              <a:rPr lang="en-US" dirty="0" smtClean="0"/>
              <a:t>-</a:t>
            </a:r>
            <a:r>
              <a:rPr lang="en-US" dirty="0" err="1" smtClean="0"/>
              <a:t>яд</a:t>
            </a:r>
            <a:r>
              <a:rPr lang="ru-RU" dirty="0" err="1" smtClean="0"/>
              <a:t>ра</a:t>
            </a:r>
            <a:r>
              <a:rPr lang="ru-RU" dirty="0" smtClean="0"/>
              <a:t>: 2D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ru-RU" dirty="0" smtClean="0"/>
                  <a:t>Определения</a:t>
                </a:r>
                <a:r>
                  <a:rPr lang="en-US" dirty="0" smtClean="0"/>
                  <a:t>:</a:t>
                </a:r>
                <a:endParaRPr lang="en-US" dirty="0"/>
              </a:p>
              <a:p>
                <a:pPr lvl="1"/>
                <a:r>
                  <a:rPr lang="ru-RU" dirty="0" smtClean="0"/>
                  <a:t>Н</a:t>
                </a:r>
                <a14:m>
                  <m:oMath xmlns:m="http://schemas.openxmlformats.org/officeDocument/2006/math">
                    <m:r>
                      <a:rPr lang="ru-RU" b="0" i="1" smtClean="0">
                        <a:latin typeface="Cambria Math" charset="0"/>
                      </a:rPr>
                      <m:t>абор индексов </m:t>
                    </m:r>
                    <m:r>
                      <a:rPr lang="en-US">
                        <a:latin typeface="Cambria Math" charset="0"/>
                      </a:rPr>
                      <m:t>𝐻</m:t>
                    </m:r>
                  </m:oMath>
                </a14:m>
                <a:r>
                  <a:rPr lang="en-US" dirty="0" smtClean="0"/>
                  <a:t>-</a:t>
                </a:r>
                <a:r>
                  <a:rPr lang="ru-RU" dirty="0" smtClean="0"/>
                  <a:t>мономеров в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charset="0"/>
                      </a:rPr>
                      <m:t>𝐻𝑃</m:t>
                    </m:r>
                  </m:oMath>
                </a14:m>
                <a:r>
                  <a:rPr lang="en-US" dirty="0" smtClean="0"/>
                  <a:t>-</a:t>
                </a:r>
                <a:r>
                  <a:rPr lang="ru-RU" dirty="0" smtClean="0"/>
                  <a:t>последовательности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charset="0"/>
                      </a:rPr>
                      <m:t>𝑆</m:t>
                    </m:r>
                  </m:oMath>
                </a14:m>
                <a:r>
                  <a:rPr lang="en-US" dirty="0"/>
                  <a:t>:</a:t>
                </a:r>
                <a:br>
                  <a:rPr lang="en-US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dirty="0">
                            <a:latin typeface="Cambria Math" charset="0"/>
                          </a:rPr>
                          <m:t>h</m:t>
                        </m:r>
                      </m:e>
                      <m:sub>
                        <m:r>
                          <a:rPr lang="en-US" dirty="0">
                            <a:latin typeface="Cambria Math" charset="0"/>
                          </a:rPr>
                          <m:t>𝑆</m:t>
                        </m:r>
                      </m:sub>
                    </m:sSub>
                    <m:r>
                      <a:rPr lang="en-US" dirty="0">
                        <a:latin typeface="Cambria Math" charset="0"/>
                      </a:rPr>
                      <m:t> = </m:t>
                    </m:r>
                    <m:r>
                      <m:rPr>
                        <m:lit/>
                      </m:rPr>
                      <a:rPr lang="en-US" dirty="0">
                        <a:latin typeface="Cambria Math" charset="0"/>
                      </a:rPr>
                      <m:t>{</m:t>
                    </m:r>
                    <m:r>
                      <a:rPr lang="en-US" dirty="0" err="1">
                        <a:latin typeface="Cambria Math" charset="0"/>
                      </a:rPr>
                      <m:t>𝑖</m:t>
                    </m:r>
                    <m:r>
                      <m:rPr>
                        <m:lit/>
                      </m:rPr>
                      <a:rPr lang="en-US" dirty="0">
                        <a:latin typeface="Cambria Math" charset="0"/>
                      </a:rPr>
                      <m:t>  </m:t>
                    </m:r>
                    <m:r>
                      <a:rPr lang="en-US" dirty="0">
                        <a:latin typeface="Cambria Math" charset="0"/>
                      </a:rPr>
                      <m:t>𝑖𝑓</m:t>
                    </m:r>
                    <m:r>
                      <a:rPr lang="en-US" dirty="0">
                        <a:latin typeface="Cambria Math" charset="0"/>
                      </a:rPr>
                      <m:t> </m:t>
                    </m:r>
                    <m:sSub>
                      <m:sSubPr>
                        <m:ctrlPr>
                          <a:rPr lang="en-US" i="1" dirty="0" err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dirty="0" err="1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lang="en-US" dirty="0" err="1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dirty="0">
                        <a:latin typeface="Cambria Math" charset="0"/>
                      </a:rPr>
                      <m:t> = `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>
                            <a:latin typeface="Cambria Math" charset="0"/>
                          </a:rPr>
                          <m:t>𝐻</m:t>
                        </m:r>
                      </m:e>
                      <m:sup>
                        <m:r>
                          <a:rPr lang="en-US" dirty="0">
                            <a:latin typeface="Cambria Math" charset="0"/>
                          </a:rPr>
                          <m:t>′</m:t>
                        </m:r>
                      </m:sup>
                    </m:sSup>
                    <m:r>
                      <a:rPr lang="en-US" dirty="0">
                        <a:latin typeface="Cambria Math" charset="0"/>
                      </a:rPr>
                      <m:t>,  </m:t>
                    </m:r>
                    <m:r>
                      <a:rPr lang="en-US" dirty="0">
                        <a:latin typeface="Cambria Math" charset="0"/>
                      </a:rPr>
                      <m:t>𝑖</m:t>
                    </m:r>
                    <m:r>
                      <a:rPr lang="en-US" dirty="0">
                        <a:latin typeface="Cambria Math" charset="0"/>
                      </a:rPr>
                      <m:t>=1,, …, </m:t>
                    </m:r>
                    <m:sSub>
                      <m:sSubPr>
                        <m:ctrlPr>
                          <a:rPr lang="en-US" i="1" dirty="0" err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dirty="0" err="1">
                            <a:latin typeface="Cambria Math" charset="0"/>
                          </a:rPr>
                          <m:t>𝑛</m:t>
                        </m:r>
                      </m:e>
                      <m:sub>
                        <m:r>
                          <a:rPr lang="en-US" dirty="0" err="1">
                            <a:latin typeface="Cambria Math" charset="0"/>
                          </a:rPr>
                          <m:t>𝑆</m:t>
                        </m:r>
                      </m:sub>
                    </m:sSub>
                    <m:r>
                      <m:rPr>
                        <m:lit/>
                      </m:rPr>
                      <a:rPr lang="en-US" dirty="0">
                        <a:latin typeface="Cambria Math" charset="0"/>
                      </a:rPr>
                      <m:t>}</m:t>
                    </m:r>
                  </m:oMath>
                </a14:m>
                <a:endParaRPr lang="en-US" dirty="0"/>
              </a:p>
              <a:p>
                <a:pPr lvl="1"/>
                <a:r>
                  <a:rPr lang="ru-RU" dirty="0" smtClean="0"/>
                  <a:t>Соответствующий набор для 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charset="0"/>
                      </a:rPr>
                      <m:t>𝑃</m:t>
                    </m:r>
                  </m:oMath>
                </a14:m>
                <a:r>
                  <a:rPr lang="en-US" dirty="0" smtClean="0"/>
                  <a:t>-</a:t>
                </a:r>
                <a:r>
                  <a:rPr lang="ru-RU" dirty="0" smtClean="0"/>
                  <a:t>мономеров:</a:t>
                </a:r>
                <a:r>
                  <a:rPr lang="en-US" dirty="0">
                    <a:latin typeface="Cambria Math" charset="0"/>
                  </a:rPr>
                  <a:t/>
                </a:r>
                <a:br>
                  <a:rPr lang="en-US" dirty="0">
                    <a:latin typeface="Cambria Math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dirty="0">
                            <a:latin typeface="Cambria Math" charset="0"/>
                          </a:rPr>
                          <m:t>𝑝</m:t>
                        </m:r>
                      </m:e>
                      <m:sub>
                        <m:r>
                          <a:rPr lang="en-US" dirty="0">
                            <a:latin typeface="Cambria Math" charset="0"/>
                          </a:rPr>
                          <m:t>𝑆</m:t>
                        </m:r>
                      </m:sub>
                    </m:sSub>
                    <m:r>
                      <a:rPr lang="en-US" dirty="0">
                        <a:latin typeface="Cambria Math" charset="0"/>
                      </a:rPr>
                      <m:t> = </m:t>
                    </m:r>
                    <m:r>
                      <m:rPr>
                        <m:lit/>
                      </m:rPr>
                      <a:rPr lang="en-US" dirty="0">
                        <a:latin typeface="Cambria Math" charset="0"/>
                      </a:rPr>
                      <m:t>{</m:t>
                    </m:r>
                    <m:r>
                      <a:rPr lang="en-US" dirty="0" err="1">
                        <a:latin typeface="Cambria Math" charset="0"/>
                      </a:rPr>
                      <m:t>𝑖</m:t>
                    </m:r>
                    <m:r>
                      <m:rPr>
                        <m:lit/>
                      </m:rPr>
                      <a:rPr lang="en-US" dirty="0">
                        <a:latin typeface="Cambria Math" charset="0"/>
                      </a:rPr>
                      <m:t> </m:t>
                    </m:r>
                    <m:r>
                      <a:rPr lang="en-US" dirty="0">
                        <a:latin typeface="Cambria Math" charset="0"/>
                      </a:rPr>
                      <m:t> </m:t>
                    </m:r>
                    <m:r>
                      <a:rPr lang="en-US" dirty="0">
                        <a:latin typeface="Cambria Math" charset="0"/>
                      </a:rPr>
                      <m:t>𝑖𝑓</m:t>
                    </m:r>
                    <m:r>
                      <a:rPr lang="en-US" dirty="0">
                        <a:latin typeface="Cambria Math" charset="0"/>
                      </a:rPr>
                      <m:t> </m:t>
                    </m:r>
                    <m:sSub>
                      <m:sSubPr>
                        <m:ctrlPr>
                          <a:rPr lang="en-US" i="1" dirty="0" err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dirty="0" err="1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lang="en-US" dirty="0" err="1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dirty="0">
                        <a:latin typeface="Cambria Math" charset="0"/>
                      </a:rPr>
                      <m:t> = `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>
                            <a:latin typeface="Cambria Math" charset="0"/>
                          </a:rPr>
                          <m:t>𝑃</m:t>
                        </m:r>
                      </m:e>
                      <m:sup>
                        <m:r>
                          <a:rPr lang="en-US" dirty="0">
                            <a:latin typeface="Cambria Math" charset="0"/>
                          </a:rPr>
                          <m:t>′</m:t>
                        </m:r>
                      </m:sup>
                    </m:sSup>
                    <m:r>
                      <a:rPr lang="en-US" dirty="0">
                        <a:latin typeface="Cambria Math" charset="0"/>
                      </a:rPr>
                      <m:t>,  </m:t>
                    </m:r>
                    <m:r>
                      <a:rPr lang="en-US" dirty="0" err="1">
                        <a:latin typeface="Cambria Math" charset="0"/>
                      </a:rPr>
                      <m:t>𝑖</m:t>
                    </m:r>
                    <m:r>
                      <a:rPr lang="en-US" dirty="0">
                        <a:latin typeface="Cambria Math" charset="0"/>
                      </a:rPr>
                      <m:t>= 1,…, </m:t>
                    </m:r>
                    <m:sSub>
                      <m:sSubPr>
                        <m:ctrlPr>
                          <a:rPr lang="en-US" i="1" dirty="0" err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dirty="0" err="1">
                            <a:latin typeface="Cambria Math" charset="0"/>
                          </a:rPr>
                          <m:t>𝑛</m:t>
                        </m:r>
                      </m:e>
                      <m:sub>
                        <m:r>
                          <a:rPr lang="en-US" dirty="0" err="1">
                            <a:latin typeface="Cambria Math" charset="0"/>
                          </a:rPr>
                          <m:t>𝑆</m:t>
                        </m:r>
                      </m:sub>
                    </m:sSub>
                    <m:r>
                      <m:rPr>
                        <m:lit/>
                      </m:rPr>
                      <a:rPr lang="en-US" dirty="0">
                        <a:latin typeface="Cambria Math" charset="0"/>
                      </a:rPr>
                      <m:t>}</m:t>
                    </m:r>
                  </m:oMath>
                </a14:m>
                <a:endParaRPr lang="ru-RU" dirty="0"/>
              </a:p>
              <a:p>
                <a:pPr lvl="1"/>
                <a:r>
                  <a:rPr lang="ru-RU" dirty="0" smtClean="0"/>
                  <a:t>Расстояние от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charset="0"/>
                      </a:rPr>
                      <m:t>𝐻</m:t>
                    </m:r>
                  </m:oMath>
                </a14:m>
                <a:r>
                  <a:rPr lang="en-US" dirty="0"/>
                  <a:t>-</a:t>
                </a:r>
                <a:r>
                  <a:rPr lang="ru-RU" dirty="0" smtClean="0"/>
                  <a:t>м</a:t>
                </a:r>
                <a14:m>
                  <m:oMath xmlns:m="http://schemas.openxmlformats.org/officeDocument/2006/math">
                    <m:r>
                      <a:rPr lang="ru-RU" b="0" i="1" dirty="0" smtClean="0">
                        <a:latin typeface="Cambria Math" charset="0"/>
                      </a:rPr>
                      <m:t>ономера 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dirty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lang="en-US" dirty="0">
                            <a:latin typeface="Cambria Math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dirty="0" smtClean="0"/>
                  <a:t>до ближайшего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charset="0"/>
                      </a:rPr>
                      <m:t>𝑃</m:t>
                    </m:r>
                  </m:oMath>
                </a14:m>
                <a:r>
                  <a:rPr lang="en-US" dirty="0" smtClean="0"/>
                  <a:t>-</a:t>
                </a:r>
                <a:r>
                  <a:rPr lang="ru-RU" dirty="0" smtClean="0"/>
                  <a:t>мономера по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charset="0"/>
                      </a:rPr>
                      <m:t>𝐻𝑃</m:t>
                    </m:r>
                  </m:oMath>
                </a14:m>
                <a:r>
                  <a:rPr lang="en-US" dirty="0"/>
                  <a:t>-</a:t>
                </a:r>
                <a:r>
                  <a:rPr lang="ru-RU" dirty="0" smtClean="0"/>
                  <a:t>последовательности: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dirty="0">
                            <a:latin typeface="Cambria Math" charset="0"/>
                          </a:rPr>
                          <m:t>𝑑</m:t>
                        </m:r>
                      </m:e>
                      <m:sub>
                        <m:r>
                          <a:rPr lang="en-US" dirty="0">
                            <a:latin typeface="Cambria Math" charset="0"/>
                          </a:rPr>
                          <m:t>𝑃</m:t>
                        </m:r>
                      </m:sub>
                    </m:sSub>
                    <m:r>
                      <a:rPr lang="en-US" dirty="0">
                        <a:latin typeface="Cambria Math" charset="0"/>
                      </a:rPr>
                      <m:t>(</m:t>
                    </m:r>
                    <m:r>
                      <a:rPr lang="en-US" dirty="0" err="1">
                        <a:latin typeface="Cambria Math" charset="0"/>
                      </a:rPr>
                      <m:t>𝑖</m:t>
                    </m:r>
                    <m:r>
                      <a:rPr lang="en-US" dirty="0">
                        <a:latin typeface="Cambria Math" charset="0"/>
                      </a:rPr>
                      <m:t>) =</m:t>
                    </m:r>
                    <m:func>
                      <m:func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i="0" dirty="0">
                                <a:latin typeface="Cambria Math" charset="0"/>
                              </a:rPr>
                              <m:t>min</m:t>
                            </m:r>
                          </m:e>
                          <m:lim>
                            <m:r>
                              <a:rPr lang="en-US" dirty="0">
                                <a:latin typeface="Cambria Math" charset="0"/>
                              </a:rPr>
                              <m:t>𝑗</m:t>
                            </m:r>
                            <m:r>
                              <a:rPr lang="en-US" dirty="0">
                                <a:latin typeface="Cambria Math" charset="0"/>
                              </a:rPr>
                              <m:t>∈ </m:t>
                            </m:r>
                            <m:sSub>
                              <m:sSubPr>
                                <m:ctrlPr>
                                  <a:rPr lang="en-US" i="1" dirty="0" err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dirty="0" err="1">
                                    <a:latin typeface="Cambria Math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dirty="0" err="1">
                                    <a:latin typeface="Cambria Math" charset="0"/>
                                  </a:rPr>
                                  <m:t>𝑆</m:t>
                                </m:r>
                              </m:sub>
                            </m:sSub>
                          </m:lim>
                        </m:limLow>
                      </m:fName>
                      <m:e>
                        <m:r>
                          <a:rPr lang="en-US" dirty="0">
                            <a:latin typeface="Cambria Math" charset="0"/>
                          </a:rPr>
                          <m:t>|</m:t>
                        </m:r>
                        <m:r>
                          <a:rPr lang="en-US" dirty="0" err="1">
                            <a:latin typeface="Cambria Math" charset="0"/>
                          </a:rPr>
                          <m:t>𝑖</m:t>
                        </m:r>
                        <m:r>
                          <a:rPr lang="en-US" dirty="0">
                            <a:latin typeface="Cambria Math" charset="0"/>
                          </a:rPr>
                          <m:t> − </m:t>
                        </m:r>
                        <m:r>
                          <a:rPr lang="en-US" dirty="0">
                            <a:latin typeface="Cambria Math" charset="0"/>
                          </a:rPr>
                          <m:t>𝑗</m:t>
                        </m:r>
                        <m:r>
                          <a:rPr lang="en-US" dirty="0">
                            <a:latin typeface="Cambria Math" charset="0"/>
                          </a:rPr>
                          <m:t>|</m:t>
                        </m:r>
                      </m:e>
                    </m:func>
                  </m:oMath>
                </a14:m>
                <a:r>
                  <a:rPr lang="en-US" dirty="0"/>
                  <a:t>.</a:t>
                </a:r>
              </a:p>
              <a:p>
                <a:pPr lvl="1"/>
                <a:r>
                  <a:rPr lang="ru-RU" dirty="0" smtClean="0"/>
                  <a:t>Для </a:t>
                </a:r>
                <a:r>
                  <a:rPr lang="ru-RU" dirty="0" err="1" smtClean="0"/>
                  <a:t>P</a:t>
                </a:r>
                <a:r>
                  <a:rPr lang="en-US" dirty="0" smtClean="0"/>
                  <a:t>-</a:t>
                </a:r>
                <a:r>
                  <a:rPr lang="en-US" dirty="0" err="1" smtClean="0"/>
                  <a:t>м</a:t>
                </a:r>
                <a:r>
                  <a:rPr lang="ru-RU" dirty="0" err="1" smtClean="0"/>
                  <a:t>ономера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dirty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lang="en-US" dirty="0">
                            <a:latin typeface="Cambria Math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:r>
                  <a:rPr lang="ru-RU" dirty="0" smtClean="0"/>
                  <a:t>аналогичное расстояние до ближайшего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charset="0"/>
                      </a:rPr>
                      <m:t>𝐻</m:t>
                    </m:r>
                  </m:oMath>
                </a14:m>
                <a:r>
                  <a:rPr lang="en-US" dirty="0" smtClean="0"/>
                  <a:t>-</a:t>
                </a:r>
                <a:r>
                  <a:rPr lang="ru-RU" dirty="0" smtClean="0"/>
                  <a:t>мономера</a:t>
                </a:r>
                <a:r>
                  <a:rPr lang="ru-RU" dirty="0"/>
                  <a:t> </a:t>
                </a:r>
                <a:r>
                  <a:rPr lang="ru-RU" dirty="0" smtClean="0"/>
                  <a:t>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dirty="0">
                            <a:latin typeface="Cambria Math" charset="0"/>
                          </a:rPr>
                          <m:t>𝑑</m:t>
                        </m:r>
                      </m:e>
                      <m:sub>
                        <m:r>
                          <a:rPr lang="en-US" dirty="0">
                            <a:latin typeface="Cambria Math" charset="0"/>
                          </a:rPr>
                          <m:t>𝐻</m:t>
                        </m:r>
                      </m:sub>
                    </m:sSub>
                    <m:r>
                      <a:rPr lang="en-US" dirty="0">
                        <a:latin typeface="Cambria Math" charset="0"/>
                      </a:rPr>
                      <m:t>(</m:t>
                    </m:r>
                    <m:r>
                      <a:rPr lang="en-US" dirty="0">
                        <a:latin typeface="Cambria Math" charset="0"/>
                      </a:rPr>
                      <m:t>𝑗</m:t>
                    </m:r>
                    <m:r>
                      <a:rPr lang="en-US" dirty="0">
                        <a:latin typeface="Cambria Math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571" t="-13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13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H</a:t>
            </a:r>
            <a:r>
              <a:rPr lang="en-US" dirty="0" smtClean="0"/>
              <a:t>-</a:t>
            </a:r>
            <a:r>
              <a:rPr lang="en-US" dirty="0" err="1" smtClean="0"/>
              <a:t>яд</a:t>
            </a:r>
            <a:r>
              <a:rPr lang="ru-RU" dirty="0" err="1" smtClean="0"/>
              <a:t>ра</a:t>
            </a:r>
            <a:r>
              <a:rPr lang="ru-RU" dirty="0" smtClean="0"/>
              <a:t>: 2D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371600" y="2286000"/>
                <a:ext cx="9601200" cy="4251960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ru-RU" dirty="0" smtClean="0"/>
                  <a:t>Определения</a:t>
                </a:r>
                <a:r>
                  <a:rPr lang="en-US" dirty="0" smtClean="0"/>
                  <a:t>:</a:t>
                </a:r>
                <a:endParaRPr lang="en-US" dirty="0"/>
              </a:p>
              <a:p>
                <a:pPr lvl="1"/>
                <a:r>
                  <a:rPr lang="ru-RU" dirty="0" smtClean="0"/>
                  <a:t>Н</a:t>
                </a:r>
                <a14:m>
                  <m:oMath xmlns:m="http://schemas.openxmlformats.org/officeDocument/2006/math">
                    <m:r>
                      <a:rPr lang="ru-RU" b="0" i="1" smtClean="0">
                        <a:latin typeface="Cambria Math" charset="0"/>
                      </a:rPr>
                      <m:t>абор индексов </m:t>
                    </m:r>
                    <m:r>
                      <a:rPr lang="en-US">
                        <a:latin typeface="Cambria Math" charset="0"/>
                      </a:rPr>
                      <m:t>𝐻</m:t>
                    </m:r>
                  </m:oMath>
                </a14:m>
                <a:r>
                  <a:rPr lang="en-US" dirty="0" smtClean="0"/>
                  <a:t>-</a:t>
                </a:r>
                <a:r>
                  <a:rPr lang="ru-RU" dirty="0" smtClean="0"/>
                  <a:t>мономеров в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charset="0"/>
                      </a:rPr>
                      <m:t>𝐻𝑃</m:t>
                    </m:r>
                  </m:oMath>
                </a14:m>
                <a:r>
                  <a:rPr lang="en-US" dirty="0" smtClean="0"/>
                  <a:t>-</a:t>
                </a:r>
                <a:r>
                  <a:rPr lang="ru-RU" dirty="0" smtClean="0"/>
                  <a:t>последовательности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charset="0"/>
                      </a:rPr>
                      <m:t>𝑆</m:t>
                    </m:r>
                  </m:oMath>
                </a14:m>
                <a:r>
                  <a:rPr lang="en-US" dirty="0"/>
                  <a:t>:</a:t>
                </a:r>
                <a:br>
                  <a:rPr lang="en-US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dirty="0">
                            <a:latin typeface="Cambria Math" charset="0"/>
                          </a:rPr>
                          <m:t>h</m:t>
                        </m:r>
                      </m:e>
                      <m:sub>
                        <m:r>
                          <a:rPr lang="en-US" dirty="0">
                            <a:latin typeface="Cambria Math" charset="0"/>
                          </a:rPr>
                          <m:t>𝑆</m:t>
                        </m:r>
                      </m:sub>
                    </m:sSub>
                    <m:r>
                      <a:rPr lang="en-US" dirty="0">
                        <a:latin typeface="Cambria Math" charset="0"/>
                      </a:rPr>
                      <m:t> = </m:t>
                    </m:r>
                    <m:r>
                      <m:rPr>
                        <m:lit/>
                      </m:rPr>
                      <a:rPr lang="en-US" dirty="0">
                        <a:latin typeface="Cambria Math" charset="0"/>
                      </a:rPr>
                      <m:t>{</m:t>
                    </m:r>
                    <m:r>
                      <a:rPr lang="en-US" dirty="0" err="1">
                        <a:latin typeface="Cambria Math" charset="0"/>
                      </a:rPr>
                      <m:t>𝑖</m:t>
                    </m:r>
                    <m:r>
                      <m:rPr>
                        <m:lit/>
                      </m:rPr>
                      <a:rPr lang="en-US" dirty="0">
                        <a:latin typeface="Cambria Math" charset="0"/>
                      </a:rPr>
                      <m:t>  </m:t>
                    </m:r>
                    <m:r>
                      <a:rPr lang="en-US" dirty="0">
                        <a:latin typeface="Cambria Math" charset="0"/>
                      </a:rPr>
                      <m:t>𝑖𝑓</m:t>
                    </m:r>
                    <m:r>
                      <a:rPr lang="en-US" dirty="0">
                        <a:latin typeface="Cambria Math" charset="0"/>
                      </a:rPr>
                      <m:t> </m:t>
                    </m:r>
                    <m:sSub>
                      <m:sSubPr>
                        <m:ctrlPr>
                          <a:rPr lang="en-US" i="1" dirty="0" err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dirty="0" err="1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lang="en-US" dirty="0" err="1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dirty="0">
                        <a:latin typeface="Cambria Math" charset="0"/>
                      </a:rPr>
                      <m:t> = `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>
                            <a:latin typeface="Cambria Math" charset="0"/>
                          </a:rPr>
                          <m:t>𝐻</m:t>
                        </m:r>
                      </m:e>
                      <m:sup>
                        <m:r>
                          <a:rPr lang="en-US" dirty="0">
                            <a:latin typeface="Cambria Math" charset="0"/>
                          </a:rPr>
                          <m:t>′</m:t>
                        </m:r>
                      </m:sup>
                    </m:sSup>
                    <m:r>
                      <a:rPr lang="en-US" dirty="0">
                        <a:latin typeface="Cambria Math" charset="0"/>
                      </a:rPr>
                      <m:t>,  </m:t>
                    </m:r>
                    <m:r>
                      <a:rPr lang="en-US" dirty="0">
                        <a:latin typeface="Cambria Math" charset="0"/>
                      </a:rPr>
                      <m:t>𝑖</m:t>
                    </m:r>
                    <m:r>
                      <a:rPr lang="en-US" dirty="0">
                        <a:latin typeface="Cambria Math" charset="0"/>
                      </a:rPr>
                      <m:t>=1,, …, </m:t>
                    </m:r>
                    <m:sSub>
                      <m:sSubPr>
                        <m:ctrlPr>
                          <a:rPr lang="en-US" i="1" dirty="0" err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dirty="0" err="1">
                            <a:latin typeface="Cambria Math" charset="0"/>
                          </a:rPr>
                          <m:t>𝑛</m:t>
                        </m:r>
                      </m:e>
                      <m:sub>
                        <m:r>
                          <a:rPr lang="en-US" dirty="0" err="1">
                            <a:latin typeface="Cambria Math" charset="0"/>
                          </a:rPr>
                          <m:t>𝑆</m:t>
                        </m:r>
                      </m:sub>
                    </m:sSub>
                    <m:r>
                      <m:rPr>
                        <m:lit/>
                      </m:rPr>
                      <a:rPr lang="en-US" dirty="0">
                        <a:latin typeface="Cambria Math" charset="0"/>
                      </a:rPr>
                      <m:t>}</m:t>
                    </m:r>
                  </m:oMath>
                </a14:m>
                <a:endParaRPr lang="en-US" dirty="0"/>
              </a:p>
              <a:p>
                <a:pPr lvl="1"/>
                <a:r>
                  <a:rPr lang="ru-RU" dirty="0" smtClean="0"/>
                  <a:t>Соответствующий набор для 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charset="0"/>
                      </a:rPr>
                      <m:t>𝑃</m:t>
                    </m:r>
                  </m:oMath>
                </a14:m>
                <a:r>
                  <a:rPr lang="en-US" dirty="0" smtClean="0"/>
                  <a:t>-</a:t>
                </a:r>
                <a:r>
                  <a:rPr lang="ru-RU" dirty="0" smtClean="0"/>
                  <a:t>мономеров:</a:t>
                </a:r>
                <a:r>
                  <a:rPr lang="en-US" dirty="0">
                    <a:latin typeface="Cambria Math" charset="0"/>
                  </a:rPr>
                  <a:t/>
                </a:r>
                <a:br>
                  <a:rPr lang="en-US" dirty="0">
                    <a:latin typeface="Cambria Math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dirty="0">
                            <a:latin typeface="Cambria Math" charset="0"/>
                          </a:rPr>
                          <m:t>𝑝</m:t>
                        </m:r>
                      </m:e>
                      <m:sub>
                        <m:r>
                          <a:rPr lang="en-US" dirty="0">
                            <a:latin typeface="Cambria Math" charset="0"/>
                          </a:rPr>
                          <m:t>𝑆</m:t>
                        </m:r>
                      </m:sub>
                    </m:sSub>
                    <m:r>
                      <a:rPr lang="en-US" dirty="0">
                        <a:latin typeface="Cambria Math" charset="0"/>
                      </a:rPr>
                      <m:t> = </m:t>
                    </m:r>
                    <m:r>
                      <m:rPr>
                        <m:lit/>
                      </m:rPr>
                      <a:rPr lang="en-US" dirty="0">
                        <a:latin typeface="Cambria Math" charset="0"/>
                      </a:rPr>
                      <m:t>{</m:t>
                    </m:r>
                    <m:r>
                      <a:rPr lang="en-US" dirty="0" err="1">
                        <a:latin typeface="Cambria Math" charset="0"/>
                      </a:rPr>
                      <m:t>𝑖</m:t>
                    </m:r>
                    <m:r>
                      <m:rPr>
                        <m:lit/>
                      </m:rPr>
                      <a:rPr lang="en-US" dirty="0">
                        <a:latin typeface="Cambria Math" charset="0"/>
                      </a:rPr>
                      <m:t> </m:t>
                    </m:r>
                    <m:r>
                      <a:rPr lang="en-US" dirty="0">
                        <a:latin typeface="Cambria Math" charset="0"/>
                      </a:rPr>
                      <m:t> </m:t>
                    </m:r>
                    <m:r>
                      <a:rPr lang="en-US" dirty="0">
                        <a:latin typeface="Cambria Math" charset="0"/>
                      </a:rPr>
                      <m:t>𝑖𝑓</m:t>
                    </m:r>
                    <m:r>
                      <a:rPr lang="en-US" dirty="0">
                        <a:latin typeface="Cambria Math" charset="0"/>
                      </a:rPr>
                      <m:t> </m:t>
                    </m:r>
                    <m:sSub>
                      <m:sSubPr>
                        <m:ctrlPr>
                          <a:rPr lang="en-US" i="1" dirty="0" err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dirty="0" err="1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lang="en-US" dirty="0" err="1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dirty="0">
                        <a:latin typeface="Cambria Math" charset="0"/>
                      </a:rPr>
                      <m:t> = `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>
                            <a:latin typeface="Cambria Math" charset="0"/>
                          </a:rPr>
                          <m:t>𝑃</m:t>
                        </m:r>
                      </m:e>
                      <m:sup>
                        <m:r>
                          <a:rPr lang="en-US" dirty="0">
                            <a:latin typeface="Cambria Math" charset="0"/>
                          </a:rPr>
                          <m:t>′</m:t>
                        </m:r>
                      </m:sup>
                    </m:sSup>
                    <m:r>
                      <a:rPr lang="en-US" dirty="0">
                        <a:latin typeface="Cambria Math" charset="0"/>
                      </a:rPr>
                      <m:t>,  </m:t>
                    </m:r>
                    <m:r>
                      <a:rPr lang="en-US" dirty="0" err="1">
                        <a:latin typeface="Cambria Math" charset="0"/>
                      </a:rPr>
                      <m:t>𝑖</m:t>
                    </m:r>
                    <m:r>
                      <a:rPr lang="en-US" dirty="0">
                        <a:latin typeface="Cambria Math" charset="0"/>
                      </a:rPr>
                      <m:t>= 1,…, </m:t>
                    </m:r>
                    <m:sSub>
                      <m:sSubPr>
                        <m:ctrlPr>
                          <a:rPr lang="en-US" i="1" dirty="0" err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dirty="0" err="1">
                            <a:latin typeface="Cambria Math" charset="0"/>
                          </a:rPr>
                          <m:t>𝑛</m:t>
                        </m:r>
                      </m:e>
                      <m:sub>
                        <m:r>
                          <a:rPr lang="en-US" dirty="0" err="1">
                            <a:latin typeface="Cambria Math" charset="0"/>
                          </a:rPr>
                          <m:t>𝑆</m:t>
                        </m:r>
                      </m:sub>
                    </m:sSub>
                    <m:r>
                      <m:rPr>
                        <m:lit/>
                      </m:rPr>
                      <a:rPr lang="en-US" dirty="0">
                        <a:latin typeface="Cambria Math" charset="0"/>
                      </a:rPr>
                      <m:t>}</m:t>
                    </m:r>
                  </m:oMath>
                </a14:m>
                <a:endParaRPr lang="ru-RU" dirty="0"/>
              </a:p>
              <a:p>
                <a:pPr lvl="1"/>
                <a:r>
                  <a:rPr lang="ru-RU" dirty="0" smtClean="0"/>
                  <a:t>Расстояние от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charset="0"/>
                      </a:rPr>
                      <m:t>𝐻</m:t>
                    </m:r>
                  </m:oMath>
                </a14:m>
                <a:r>
                  <a:rPr lang="en-US" dirty="0"/>
                  <a:t>-</a:t>
                </a:r>
                <a:r>
                  <a:rPr lang="ru-RU" dirty="0" smtClean="0"/>
                  <a:t>м</a:t>
                </a:r>
                <a14:m>
                  <m:oMath xmlns:m="http://schemas.openxmlformats.org/officeDocument/2006/math">
                    <m:r>
                      <a:rPr lang="ru-RU" b="0" i="1" dirty="0" smtClean="0">
                        <a:latin typeface="Cambria Math" charset="0"/>
                      </a:rPr>
                      <m:t>ономера 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dirty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lang="en-US" dirty="0">
                            <a:latin typeface="Cambria Math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dirty="0" smtClean="0"/>
                  <a:t>до ближайшего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charset="0"/>
                      </a:rPr>
                      <m:t>𝑃</m:t>
                    </m:r>
                  </m:oMath>
                </a14:m>
                <a:r>
                  <a:rPr lang="en-US" dirty="0" smtClean="0"/>
                  <a:t>-</a:t>
                </a:r>
                <a:r>
                  <a:rPr lang="ru-RU" dirty="0" smtClean="0"/>
                  <a:t>мономера по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charset="0"/>
                      </a:rPr>
                      <m:t>𝐻𝑃</m:t>
                    </m:r>
                  </m:oMath>
                </a14:m>
                <a:r>
                  <a:rPr lang="en-US" dirty="0"/>
                  <a:t>-</a:t>
                </a:r>
                <a:r>
                  <a:rPr lang="ru-RU" dirty="0" smtClean="0"/>
                  <a:t>последовательности: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dirty="0">
                            <a:latin typeface="Cambria Math" charset="0"/>
                          </a:rPr>
                          <m:t>𝑑</m:t>
                        </m:r>
                      </m:e>
                      <m:sub>
                        <m:r>
                          <a:rPr lang="en-US" dirty="0">
                            <a:latin typeface="Cambria Math" charset="0"/>
                          </a:rPr>
                          <m:t>𝑃</m:t>
                        </m:r>
                      </m:sub>
                    </m:sSub>
                    <m:r>
                      <a:rPr lang="en-US" dirty="0">
                        <a:latin typeface="Cambria Math" charset="0"/>
                      </a:rPr>
                      <m:t>(</m:t>
                    </m:r>
                    <m:r>
                      <a:rPr lang="en-US" dirty="0" err="1">
                        <a:latin typeface="Cambria Math" charset="0"/>
                      </a:rPr>
                      <m:t>𝑖</m:t>
                    </m:r>
                    <m:r>
                      <a:rPr lang="en-US" dirty="0">
                        <a:latin typeface="Cambria Math" charset="0"/>
                      </a:rPr>
                      <m:t>) =</m:t>
                    </m:r>
                    <m:func>
                      <m:func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i="0" dirty="0">
                                <a:latin typeface="Cambria Math" charset="0"/>
                              </a:rPr>
                              <m:t>min</m:t>
                            </m:r>
                          </m:e>
                          <m:lim>
                            <m:r>
                              <a:rPr lang="en-US" dirty="0">
                                <a:latin typeface="Cambria Math" charset="0"/>
                              </a:rPr>
                              <m:t>𝑗</m:t>
                            </m:r>
                            <m:r>
                              <a:rPr lang="en-US" dirty="0">
                                <a:latin typeface="Cambria Math" charset="0"/>
                              </a:rPr>
                              <m:t>∈ </m:t>
                            </m:r>
                            <m:sSub>
                              <m:sSubPr>
                                <m:ctrlPr>
                                  <a:rPr lang="en-US" i="1" dirty="0" err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dirty="0" err="1">
                                    <a:latin typeface="Cambria Math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dirty="0" err="1">
                                    <a:latin typeface="Cambria Math" charset="0"/>
                                  </a:rPr>
                                  <m:t>𝑆</m:t>
                                </m:r>
                              </m:sub>
                            </m:sSub>
                          </m:lim>
                        </m:limLow>
                      </m:fName>
                      <m:e>
                        <m:r>
                          <a:rPr lang="en-US" dirty="0">
                            <a:latin typeface="Cambria Math" charset="0"/>
                          </a:rPr>
                          <m:t>|</m:t>
                        </m:r>
                        <m:r>
                          <a:rPr lang="en-US" dirty="0" err="1">
                            <a:latin typeface="Cambria Math" charset="0"/>
                          </a:rPr>
                          <m:t>𝑖</m:t>
                        </m:r>
                        <m:r>
                          <a:rPr lang="en-US" dirty="0">
                            <a:latin typeface="Cambria Math" charset="0"/>
                          </a:rPr>
                          <m:t> − </m:t>
                        </m:r>
                        <m:r>
                          <a:rPr lang="en-US" dirty="0">
                            <a:latin typeface="Cambria Math" charset="0"/>
                          </a:rPr>
                          <m:t>𝑗</m:t>
                        </m:r>
                        <m:r>
                          <a:rPr lang="en-US" dirty="0">
                            <a:latin typeface="Cambria Math" charset="0"/>
                          </a:rPr>
                          <m:t>|</m:t>
                        </m:r>
                      </m:e>
                    </m:func>
                  </m:oMath>
                </a14:m>
                <a:r>
                  <a:rPr lang="en-US" dirty="0"/>
                  <a:t>.</a:t>
                </a:r>
              </a:p>
              <a:p>
                <a:pPr lvl="1"/>
                <a:r>
                  <a:rPr lang="ru-RU" dirty="0" smtClean="0"/>
                  <a:t>Для </a:t>
                </a:r>
                <a:r>
                  <a:rPr lang="ru-RU" dirty="0" err="1" smtClean="0"/>
                  <a:t>P</a:t>
                </a:r>
                <a:r>
                  <a:rPr lang="en-US" dirty="0" smtClean="0"/>
                  <a:t>-</a:t>
                </a:r>
                <a:r>
                  <a:rPr lang="en-US" dirty="0" err="1" smtClean="0"/>
                  <a:t>м</a:t>
                </a:r>
                <a:r>
                  <a:rPr lang="ru-RU" dirty="0" err="1" smtClean="0"/>
                  <a:t>ономера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dirty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lang="en-US" dirty="0">
                            <a:latin typeface="Cambria Math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:r>
                  <a:rPr lang="ru-RU" dirty="0" smtClean="0"/>
                  <a:t>аналогичное расстояние до ближайшего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charset="0"/>
                      </a:rPr>
                      <m:t>𝐻</m:t>
                    </m:r>
                  </m:oMath>
                </a14:m>
                <a:r>
                  <a:rPr lang="en-US" dirty="0" smtClean="0"/>
                  <a:t>-</a:t>
                </a:r>
                <a:r>
                  <a:rPr lang="ru-RU" dirty="0" smtClean="0"/>
                  <a:t>мономера</a:t>
                </a:r>
                <a:r>
                  <a:rPr lang="ru-RU" dirty="0"/>
                  <a:t> </a:t>
                </a:r>
                <a:r>
                  <a:rPr lang="ru-RU" dirty="0" smtClean="0"/>
                  <a:t>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dirty="0">
                            <a:latin typeface="Cambria Math" charset="0"/>
                          </a:rPr>
                          <m:t>𝑑</m:t>
                        </m:r>
                      </m:e>
                      <m:sub>
                        <m:r>
                          <a:rPr lang="en-US" dirty="0">
                            <a:latin typeface="Cambria Math" charset="0"/>
                          </a:rPr>
                          <m:t>𝐻</m:t>
                        </m:r>
                      </m:sub>
                    </m:sSub>
                    <m:r>
                      <a:rPr lang="en-US" dirty="0">
                        <a:latin typeface="Cambria Math" charset="0"/>
                      </a:rPr>
                      <m:t>(</m:t>
                    </m:r>
                    <m:r>
                      <a:rPr lang="en-US" dirty="0">
                        <a:latin typeface="Cambria Math" charset="0"/>
                      </a:rPr>
                      <m:t>𝑗</m:t>
                    </m:r>
                    <m:r>
                      <a:rPr lang="en-US" dirty="0">
                        <a:latin typeface="Cambria Math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ru-RU" b="1" dirty="0" smtClean="0"/>
              </a:p>
              <a:p>
                <a:r>
                  <a:rPr lang="ru-RU" b="1" dirty="0" smtClean="0"/>
                  <a:t>Теорема</a:t>
                </a:r>
                <a:r>
                  <a:rPr lang="en-US" b="1" dirty="0" smtClean="0"/>
                  <a:t> </a:t>
                </a:r>
                <a:r>
                  <a:rPr lang="en-US" b="1" dirty="0"/>
                  <a:t>1</a:t>
                </a:r>
                <a:r>
                  <a:rPr lang="en-US" dirty="0"/>
                  <a:t>:</a:t>
                </a:r>
                <a:br>
                  <a:rPr lang="en-US" dirty="0"/>
                </a:br>
                <a:r>
                  <a:rPr lang="ru-RU" dirty="0" smtClean="0"/>
                  <a:t>Пусть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charset="0"/>
                      </a:rPr>
                      <m:t>𝑆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 smtClean="0"/>
                  <a:t>-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charset="0"/>
                      </a:rPr>
                      <m:t>𝐻𝑃</m:t>
                    </m:r>
                  </m:oMath>
                </a14:m>
                <a:r>
                  <a:rPr lang="en-US" dirty="0" smtClean="0"/>
                  <a:t>-</a:t>
                </a:r>
                <a:r>
                  <a:rPr lang="ru-RU" dirty="0" smtClean="0"/>
                  <a:t>последовательность, и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charset="0"/>
                      </a:rPr>
                      <m:t>𝑯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 smtClean="0"/>
                  <a:t>-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charset="0"/>
                      </a:rPr>
                      <m:t>𝐻</m:t>
                    </m:r>
                  </m:oMath>
                </a14:m>
                <a:r>
                  <a:rPr lang="en-US" dirty="0"/>
                  <a:t>-core.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charset="0"/>
                      </a:rPr>
                      <m:t>𝐻</m:t>
                    </m:r>
                  </m:oMath>
                </a14:m>
                <a:r>
                  <a:rPr lang="en-US" dirty="0" smtClean="0"/>
                  <a:t>-</a:t>
                </a:r>
                <a:r>
                  <a:rPr lang="ru-RU" dirty="0" smtClean="0"/>
                  <a:t>мономер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ru-RU" dirty="0" smtClean="0"/>
                  <a:t>может располагаться только в узлах ядра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charset="0"/>
                      </a:rPr>
                      <m:t>𝑐</m:t>
                    </m:r>
                    <m:r>
                      <a:rPr lang="en-US" i="1" dirty="0">
                        <a:latin typeface="Cambria Math" charset="0"/>
                      </a:rPr>
                      <m:t>∈</m:t>
                    </m:r>
                    <m:r>
                      <a:rPr lang="en-US" b="1" i="1" dirty="0">
                        <a:latin typeface="Cambria Math" charset="0"/>
                      </a:rPr>
                      <m:t>𝑯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 smtClean="0"/>
                  <a:t>таких, что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charset="0"/>
                      </a:rPr>
                      <m:t>𝑑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charset="0"/>
                          </a:rPr>
                          <m:t>𝑐</m:t>
                        </m:r>
                      </m:e>
                    </m:d>
                    <m:r>
                      <a:rPr lang="en-US" i="1" dirty="0">
                        <a:latin typeface="Cambria Math" charset="0"/>
                      </a:rPr>
                      <m:t>≤ </m:t>
                    </m:r>
                    <m:sSub>
                      <m:sSubPr>
                        <m:ctrlPr>
                          <a:rPr lang="en-US" i="1" dirty="0" err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err="1">
                            <a:latin typeface="Cambria Math" charset="0"/>
                          </a:rPr>
                          <m:t>𝑑</m:t>
                        </m:r>
                      </m:e>
                      <m:sub>
                        <m:r>
                          <a:rPr lang="en-US" i="1" dirty="0" err="1">
                            <a:latin typeface="Cambria Math" charset="0"/>
                          </a:rPr>
                          <m:t>𝑃</m:t>
                        </m:r>
                      </m:sub>
                    </m:sSub>
                    <m:r>
                      <a:rPr lang="en-US" i="1" dirty="0">
                        <a:latin typeface="Cambria Math" charset="0"/>
                      </a:rPr>
                      <m:t>(</m:t>
                    </m:r>
                    <m:r>
                      <a:rPr lang="en-US" i="1" dirty="0" err="1">
                        <a:latin typeface="Cambria Math" charset="0"/>
                      </a:rPr>
                      <m:t>𝑖</m:t>
                    </m:r>
                    <m:r>
                      <a:rPr lang="en-US" i="1" dirty="0">
                        <a:latin typeface="Cambria Math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600" y="2286000"/>
                <a:ext cx="9601200" cy="4251960"/>
              </a:xfrm>
              <a:blipFill rotWithShape="0">
                <a:blip r:embed="rId2"/>
                <a:stretch>
                  <a:fillRect l="-508" t="-2006" b="-63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55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H</a:t>
            </a:r>
            <a:r>
              <a:rPr lang="en-US" dirty="0" smtClean="0"/>
              <a:t>-</a:t>
            </a:r>
            <a:r>
              <a:rPr lang="en-US" dirty="0" err="1" smtClean="0"/>
              <a:t>яд</a:t>
            </a:r>
            <a:r>
              <a:rPr lang="ru-RU" dirty="0" err="1" smtClean="0"/>
              <a:t>ра</a:t>
            </a:r>
            <a:r>
              <a:rPr lang="ru-RU" smtClean="0"/>
              <a:t>: 2D</a:t>
            </a:r>
            <a:endParaRPr lang="ru-RU" dirty="0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662" y="2139959"/>
            <a:ext cx="8474676" cy="29178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159364" y="5084261"/>
                <a:ext cx="58732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dirty="0" smtClean="0"/>
                  <a:t>Размещения для последовательностей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charset="0"/>
                      </a:rPr>
                      <m:t>𝑃</m:t>
                    </m:r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𝐻</m:t>
                        </m:r>
                      </m:e>
                      <m:sup>
                        <m:r>
                          <a:rPr lang="en-US" i="1" dirty="0" smtClean="0">
                            <a:latin typeface="Cambria Math" charset="0"/>
                          </a:rPr>
                          <m:t>4</m:t>
                        </m:r>
                      </m:sup>
                    </m:sSup>
                    <m:r>
                      <a:rPr lang="en-US" i="1" dirty="0" smtClean="0">
                        <a:latin typeface="Cambria Math" charset="0"/>
                      </a:rPr>
                      <m:t>𝑃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ru-RU" dirty="0" smtClean="0"/>
                  <a:t>и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charset="0"/>
                          </a:rPr>
                          <m:t>𝐻</m:t>
                        </m:r>
                      </m:e>
                      <m:sup>
                        <m:r>
                          <a:rPr lang="en-US" i="1" dirty="0" smtClean="0">
                            <a:latin typeface="Cambria Math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 dirty="0" smtClean="0">
                                <a:latin typeface="Cambria Math" charset="0"/>
                              </a:rPr>
                              <m:t>𝑃𝐻</m:t>
                            </m:r>
                          </m:e>
                        </m:d>
                      </m:e>
                      <m:sup>
                        <m:r>
                          <a:rPr lang="en-US" i="1" dirty="0" smtClean="0">
                            <a:latin typeface="Cambria Math" charset="0"/>
                          </a:rPr>
                          <m:t>7</m:t>
                        </m:r>
                      </m:sup>
                    </m:sSup>
                  </m:oMath>
                </a14:m>
                <a:r>
                  <a:rPr lang="en-US" dirty="0" smtClean="0"/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9364" y="5084261"/>
                <a:ext cx="5873274" cy="369332"/>
              </a:xfrm>
              <a:prstGeom prst="rect">
                <a:avLst/>
              </a:prstGeom>
              <a:blipFill rotWithShape="0">
                <a:blip r:embed="rId3"/>
                <a:stretch>
                  <a:fillRect l="-415" t="-8197" r="-415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02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</a:t>
            </a:r>
            <a:r>
              <a:rPr lang="en-US" dirty="0" smtClean="0"/>
              <a:t>D: </a:t>
            </a:r>
            <a:r>
              <a:rPr lang="ru-RU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К</a:t>
            </a:r>
            <a:r>
              <a:rPr lang="ru-RU" dirty="0" err="1" smtClean="0"/>
              <a:t>ритерий</a:t>
            </a:r>
            <a:r>
              <a:rPr lang="ru-RU" dirty="0" smtClean="0"/>
              <a:t> </a:t>
            </a:r>
            <a:r>
              <a:rPr lang="en-US" dirty="0" err="1" smtClean="0"/>
              <a:t>д</a:t>
            </a:r>
            <a:r>
              <a:rPr lang="ru-RU" dirty="0" err="1" smtClean="0"/>
              <a:t>опустимости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ru-RU" b="1" dirty="0"/>
                  <a:t>Теорема</a:t>
                </a:r>
                <a:r>
                  <a:rPr lang="en-US" b="1" dirty="0"/>
                  <a:t> 1</a:t>
                </a:r>
                <a:r>
                  <a:rPr lang="en-US" dirty="0"/>
                  <a:t>:</a:t>
                </a:r>
                <a:br>
                  <a:rPr lang="en-US" dirty="0"/>
                </a:br>
                <a:r>
                  <a:rPr lang="ru-RU" dirty="0"/>
                  <a:t>Пусть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charset="0"/>
                      </a:rPr>
                      <m:t>𝑆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-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charset="0"/>
                      </a:rPr>
                      <m:t>𝐻𝑃</m:t>
                    </m:r>
                  </m:oMath>
                </a14:m>
                <a:r>
                  <a:rPr lang="en-US" dirty="0"/>
                  <a:t>-</a:t>
                </a:r>
                <a:r>
                  <a:rPr lang="ru-RU" dirty="0"/>
                  <a:t>последовательность, и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charset="0"/>
                      </a:rPr>
                      <m:t>𝑯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-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charset="0"/>
                      </a:rPr>
                      <m:t>𝐻</m:t>
                    </m:r>
                  </m:oMath>
                </a14:m>
                <a:r>
                  <a:rPr lang="en-US" dirty="0"/>
                  <a:t>-core.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charset="0"/>
                      </a:rPr>
                      <m:t>𝐻</m:t>
                    </m:r>
                  </m:oMath>
                </a14:m>
                <a:r>
                  <a:rPr lang="en-US" dirty="0"/>
                  <a:t>-</a:t>
                </a:r>
                <a:r>
                  <a:rPr lang="ru-RU" dirty="0"/>
                  <a:t>мономер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ru-RU" dirty="0"/>
                  <a:t>может располагаться только в узлах ядра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charset="0"/>
                      </a:rPr>
                      <m:t>𝑐</m:t>
                    </m:r>
                    <m:r>
                      <a:rPr lang="en-US" i="1" dirty="0">
                        <a:latin typeface="Cambria Math" charset="0"/>
                      </a:rPr>
                      <m:t>∈</m:t>
                    </m:r>
                    <m:r>
                      <a:rPr lang="en-US" b="1" i="1" dirty="0">
                        <a:latin typeface="Cambria Math" charset="0"/>
                      </a:rPr>
                      <m:t>𝑯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таких, что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charset="0"/>
                      </a:rPr>
                      <m:t>𝑑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charset="0"/>
                          </a:rPr>
                          <m:t>𝑐</m:t>
                        </m:r>
                      </m:e>
                    </m:d>
                    <m:r>
                      <a:rPr lang="en-US" i="1" dirty="0">
                        <a:latin typeface="Cambria Math" charset="0"/>
                      </a:rPr>
                      <m:t>≤ </m:t>
                    </m:r>
                    <m:sSub>
                      <m:sSubPr>
                        <m:ctrlPr>
                          <a:rPr lang="en-US" i="1" dirty="0" err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err="1">
                            <a:latin typeface="Cambria Math" charset="0"/>
                          </a:rPr>
                          <m:t>𝑑</m:t>
                        </m:r>
                      </m:e>
                      <m:sub>
                        <m:r>
                          <a:rPr lang="en-US" i="1" dirty="0" err="1">
                            <a:latin typeface="Cambria Math" charset="0"/>
                          </a:rPr>
                          <m:t>𝑃</m:t>
                        </m:r>
                      </m:sub>
                    </m:sSub>
                    <m:r>
                      <a:rPr lang="en-US" i="1" dirty="0">
                        <a:latin typeface="Cambria Math" charset="0"/>
                      </a:rPr>
                      <m:t>(</m:t>
                    </m:r>
                    <m:r>
                      <a:rPr lang="en-US" i="1" dirty="0" err="1">
                        <a:latin typeface="Cambria Math" charset="0"/>
                      </a:rPr>
                      <m:t>𝑖</m:t>
                    </m:r>
                    <m:r>
                      <a:rPr lang="en-US" i="1" dirty="0">
                        <a:latin typeface="Cambria Math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ru-RU" b="1" dirty="0" smtClean="0"/>
                  <a:t>Следствие</a:t>
                </a:r>
                <a:r>
                  <a:rPr lang="en-US" b="1" dirty="0" smtClean="0"/>
                  <a:t> </a:t>
                </a:r>
                <a:r>
                  <a:rPr lang="en-US" b="1" dirty="0"/>
                  <a:t>1</a:t>
                </a:r>
                <a:r>
                  <a:rPr lang="en-US" dirty="0"/>
                  <a:t>:</a:t>
                </a:r>
                <a:br>
                  <a:rPr lang="en-US" dirty="0"/>
                </a:br>
                <a:r>
                  <a:rPr lang="ru-RU" dirty="0" smtClean="0"/>
                  <a:t>Если </a:t>
                </a:r>
                <a:r>
                  <a:rPr lang="ru-RU" dirty="0" err="1" smtClean="0"/>
                  <a:t>H</a:t>
                </a:r>
                <a:r>
                  <a:rPr lang="en-US" dirty="0" smtClean="0"/>
                  <a:t>-</a:t>
                </a:r>
                <a:r>
                  <a:rPr lang="en-US" dirty="0" err="1" smtClean="0"/>
                  <a:t>яд</a:t>
                </a:r>
                <a:r>
                  <a:rPr lang="ru-RU" dirty="0" err="1" smtClean="0"/>
                  <a:t>р</a:t>
                </a:r>
                <a:r>
                  <a:rPr lang="ru-RU" dirty="0" smtClean="0"/>
                  <a:t>о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charset="0"/>
                      </a:rPr>
                      <m:t>𝑯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 smtClean="0"/>
                  <a:t>содержит узел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𝑐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i="1" dirty="0">
                        <a:latin typeface="Cambria Math" charset="0"/>
                      </a:rPr>
                      <m:t>∈</m:t>
                    </m:r>
                    <m:r>
                      <a:rPr lang="en-US" b="1" i="1" dirty="0">
                        <a:latin typeface="Cambria Math" charset="0"/>
                      </a:rPr>
                      <m:t>𝑯</m:t>
                    </m:r>
                    <m:r>
                      <a:rPr lang="en-US" i="1" dirty="0">
                        <a:latin typeface="Cambria Math" charset="0"/>
                      </a:rPr>
                      <m:t>, </m:t>
                    </m:r>
                    <m:r>
                      <a:rPr lang="en-US" i="1" dirty="0">
                        <a:latin typeface="Cambria Math" charset="0"/>
                      </a:rPr>
                      <m:t>𝑑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i="1" dirty="0">
                                <a:latin typeface="Cambria Math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i="1" dirty="0">
                        <a:latin typeface="Cambria Math" charset="0"/>
                      </a:rPr>
                      <m:t>&gt;</m:t>
                    </m:r>
                    <m:func>
                      <m:func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i="1" dirty="0">
                                <a:latin typeface="Cambria Math" charset="0"/>
                              </a:rPr>
                              <m:t>𝑖</m:t>
                            </m:r>
                            <m:r>
                              <a:rPr lang="en-US" i="1" dirty="0">
                                <a:latin typeface="Cambria Math" charset="0"/>
                              </a:rPr>
                              <m:t>∈ </m:t>
                            </m:r>
                            <m:sSub>
                              <m:sSubPr>
                                <m:ctrlPr>
                                  <a:rPr lang="en-US" i="1" dirty="0" err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 err="1">
                                    <a:latin typeface="Cambria Math" charset="0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US" i="1" dirty="0" err="1">
                                    <a:latin typeface="Cambria Math" charset="0"/>
                                  </a:rPr>
                                  <m:t>𝑆</m:t>
                                </m:r>
                              </m:sub>
                            </m:sSub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i="1" dirty="0">
                                <a:latin typeface="Cambria Math" charset="0"/>
                              </a:rPr>
                              <m:t>𝑃</m:t>
                            </m:r>
                          </m:sub>
                        </m:sSub>
                        <m:d>
                          <m:d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 dirty="0" err="1">
                                <a:latin typeface="Cambria Math" charset="0"/>
                              </a:rPr>
                              <m:t>𝑖</m:t>
                            </m:r>
                          </m:e>
                        </m:d>
                      </m:e>
                    </m:func>
                  </m:oMath>
                </a14:m>
                <a:r>
                  <a:rPr lang="en-US" dirty="0"/>
                  <a:t>, </a:t>
                </a:r>
                <a:r>
                  <a:rPr lang="ru-RU" dirty="0" smtClean="0"/>
                  <a:t>то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charset="0"/>
                      </a:rPr>
                      <m:t>𝑆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 smtClean="0"/>
                  <a:t>не может быть размещена в ядре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charset="0"/>
                      </a:rPr>
                      <m:t>𝑯</m:t>
                    </m:r>
                  </m:oMath>
                </a14:m>
                <a:r>
                  <a:rPr lang="en-US" dirty="0" smtClean="0"/>
                  <a:t>.</a:t>
                </a:r>
                <a:endParaRPr lang="en-US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571" t="-13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72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</a:t>
            </a:r>
            <a:r>
              <a:rPr lang="en-US" dirty="0"/>
              <a:t>D: </a:t>
            </a:r>
            <a:r>
              <a:rPr lang="ru-RU" dirty="0" smtClean="0"/>
              <a:t>II</a:t>
            </a:r>
            <a:r>
              <a:rPr lang="en-US" dirty="0" smtClean="0"/>
              <a:t> </a:t>
            </a:r>
            <a:r>
              <a:rPr lang="en-US" dirty="0" err="1"/>
              <a:t>К</a:t>
            </a:r>
            <a:r>
              <a:rPr lang="ru-RU" dirty="0" err="1"/>
              <a:t>ритерий</a:t>
            </a:r>
            <a:r>
              <a:rPr lang="ru-RU" dirty="0"/>
              <a:t> </a:t>
            </a:r>
            <a:r>
              <a:rPr lang="en-US" dirty="0" err="1"/>
              <a:t>д</a:t>
            </a:r>
            <a:r>
              <a:rPr lang="ru-RU" dirty="0" err="1"/>
              <a:t>опустимости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371600" y="2286000"/>
                <a:ext cx="6413156" cy="4476044"/>
              </a:xfrm>
            </p:spPr>
            <p:txBody>
              <a:bodyPr>
                <a:normAutofit fontScale="85000" lnSpcReduction="10000"/>
              </a:bodyPr>
              <a:lstStyle/>
              <a:p>
                <a:r>
                  <a:rPr lang="ru-RU" dirty="0" smtClean="0"/>
                  <a:t>Периметр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𝐻</m:t>
                    </m:r>
                  </m:oMath>
                </a14:m>
                <a:r>
                  <a:rPr lang="en-US" dirty="0" smtClean="0"/>
                  <a:t>-</a:t>
                </a:r>
                <a:r>
                  <a:rPr lang="ru-RU" dirty="0" smtClean="0"/>
                  <a:t>ядра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charset="0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latin typeface="Cambria Math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US" dirty="0"/>
                  <a:t>:</a:t>
                </a:r>
              </a:p>
              <a:p>
                <a:pPr lvl="1"/>
                <a:r>
                  <a:rPr lang="ru-RU" dirty="0" smtClean="0"/>
                  <a:t>Пусть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1">
                        <a:latin typeface="Cambria Math" charset="0"/>
                      </a:rPr>
                      <m:t>𝑯</m:t>
                    </m:r>
                  </m:oMath>
                </a14:m>
                <a:r>
                  <a:rPr lang="en-US" b="1" dirty="0"/>
                  <a:t> </a:t>
                </a:r>
                <a:r>
                  <a:rPr lang="ru-RU" b="1" dirty="0" smtClean="0"/>
                  <a:t>-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charset="0"/>
                      </a:rPr>
                      <m:t>𝐻</m:t>
                    </m:r>
                  </m:oMath>
                </a14:m>
                <a:r>
                  <a:rPr lang="en-US" dirty="0" smtClean="0"/>
                  <a:t>-</a:t>
                </a:r>
                <a:r>
                  <a:rPr lang="ru-RU" dirty="0" smtClean="0"/>
                  <a:t>ядро</a:t>
                </a:r>
                <a:r>
                  <a:rPr lang="en-US" dirty="0" smtClean="0"/>
                  <a:t> </a:t>
                </a:r>
                <a:r>
                  <a:rPr lang="ru-RU" dirty="0" smtClean="0"/>
                  <a:t>с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charset="0"/>
                      </a:rPr>
                      <m:t>𝑁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 smtClean="0"/>
                  <a:t>у</a:t>
                </a:r>
                <a:r>
                  <a:rPr lang="ru-RU" dirty="0" err="1" smtClean="0"/>
                  <a:t>злами</a:t>
                </a:r>
                <a:r>
                  <a:rPr lang="ru-RU" dirty="0" smtClean="0"/>
                  <a:t> и</a:t>
                </a:r>
                <a14:m>
                  <m:oMath xmlns:m="http://schemas.openxmlformats.org/officeDocument/2006/math">
                    <m:r>
                      <a:rPr lang="ru-RU" b="0" i="1" smtClean="0">
                        <a:latin typeface="Cambria Math" charset="0"/>
                      </a:rPr>
                      <m:t> </m:t>
                    </m:r>
                    <m:r>
                      <a:rPr lang="en-US">
                        <a:latin typeface="Cambria Math" charset="0"/>
                      </a:rPr>
                      <m:t>𝐾</m:t>
                    </m:r>
                  </m:oMath>
                </a14:m>
                <a:r>
                  <a:rPr lang="en-US" b="1" dirty="0"/>
                  <a:t> </a:t>
                </a:r>
                <a:r>
                  <a:rPr lang="ru-RU" dirty="0" smtClean="0"/>
                  <a:t>контактами</a:t>
                </a:r>
                <a:r>
                  <a:rPr lang="en-US" dirty="0" smtClean="0"/>
                  <a:t>.</a:t>
                </a:r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>
                        <a:latin typeface="Cambria Math" charset="0"/>
                      </a:rPr>
                      <m:t>𝑁</m:t>
                    </m:r>
                    <m:r>
                      <a:rPr lang="en-US">
                        <a:latin typeface="Cambria Math" charset="0"/>
                      </a:rPr>
                      <m:t>−</m:t>
                    </m:r>
                    <m:r>
                      <a:rPr lang="en-US">
                        <a:latin typeface="Cambria Math" charset="0"/>
                      </a:rPr>
                      <m:t>𝐾</m:t>
                    </m:r>
                    <m:r>
                      <a:rPr lang="en-US">
                        <a:latin typeface="Cambria Math" charset="0"/>
                      </a:rPr>
                      <m:t>+</m:t>
                    </m:r>
                    <m:r>
                      <a:rPr lang="en-US" b="0" i="1" smtClean="0">
                        <a:latin typeface="Cambria Math" charset="0"/>
                      </a:rPr>
                      <m:t>𝐺</m:t>
                    </m:r>
                    <m:r>
                      <a:rPr lang="en-US">
                        <a:latin typeface="Cambria Math" charset="0"/>
                      </a:rPr>
                      <m:t>=2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(</a:t>
                </a:r>
                <a:r>
                  <a:rPr lang="ru-RU" dirty="0" smtClean="0"/>
                  <a:t>т.к.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1">
                        <a:latin typeface="Cambria Math" charset="0"/>
                      </a:rPr>
                      <m:t>𝑯</m:t>
                    </m:r>
                  </m:oMath>
                </a14:m>
                <a:r>
                  <a:rPr lang="en-US" dirty="0" smtClean="0"/>
                  <a:t>-</a:t>
                </a:r>
                <a:r>
                  <a:rPr lang="ru-RU" dirty="0" smtClean="0"/>
                  <a:t>ядро </a:t>
                </a:r>
                <a:r>
                  <a:rPr lang="ru-RU" dirty="0" err="1" smtClean="0"/>
                  <a:t>планарно</a:t>
                </a:r>
                <a:r>
                  <a:rPr lang="en-US" dirty="0" smtClean="0"/>
                  <a:t>);</a:t>
                </a:r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>
                        <a:latin typeface="Cambria Math" charset="0"/>
                      </a:rPr>
                      <m:t>2</m:t>
                    </m:r>
                    <m:r>
                      <a:rPr lang="en-US">
                        <a:latin typeface="Cambria Math" charset="0"/>
                      </a:rPr>
                      <m:t>𝐾</m:t>
                    </m:r>
                    <m:r>
                      <a:rPr lang="en-US">
                        <a:latin typeface="Cambria Math" charset="0"/>
                      </a:rPr>
                      <m:t>=3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charset="0"/>
                          </a:rPr>
                          <m:t>𝐺</m:t>
                        </m:r>
                        <m:r>
                          <a:rPr lang="en-US">
                            <a:latin typeface="Cambria Math" charset="0"/>
                          </a:rPr>
                          <m:t>−1</m:t>
                        </m:r>
                      </m:e>
                    </m:d>
                    <m:r>
                      <a:rPr lang="en-US">
                        <a:latin typeface="Cambria Math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charset="0"/>
                          </a:rPr>
                          <m:t>𝑅</m:t>
                        </m:r>
                      </m:e>
                      <m:sub>
                        <m:r>
                          <a:rPr lang="en-US">
                            <a:latin typeface="Cambria Math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ru-RU" dirty="0" smtClean="0"/>
                  <a:t>т.к. у всех граней, кроме внешней, по 3 ребра</a:t>
                </a:r>
                <a:r>
                  <a:rPr lang="en-US" dirty="0" smtClean="0"/>
                  <a:t>)</a:t>
                </a:r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>
                            <a:latin typeface="Cambria Math" charset="0"/>
                          </a:rPr>
                          <m:t>𝑹</m:t>
                        </m:r>
                      </m:e>
                      <m:sub>
                        <m:r>
                          <a:rPr lang="en-US" b="1">
                            <a:latin typeface="Cambria Math" charset="0"/>
                          </a:rPr>
                          <m:t>𝑯</m:t>
                        </m:r>
                      </m:sub>
                    </m:sSub>
                    <m:r>
                      <a:rPr lang="en-US" b="1">
                        <a:latin typeface="Cambria Math" charset="0"/>
                      </a:rPr>
                      <m:t>=</m:t>
                    </m:r>
                    <m:r>
                      <a:rPr lang="en-US" b="1">
                        <a:latin typeface="Cambria Math" charset="0"/>
                      </a:rPr>
                      <m:t>𝟑</m:t>
                    </m:r>
                    <m:r>
                      <a:rPr lang="en-US" b="1">
                        <a:latin typeface="Cambria Math" charset="0"/>
                      </a:rPr>
                      <m:t>𝑵</m:t>
                    </m:r>
                    <m:r>
                      <a:rPr lang="en-US" b="1">
                        <a:latin typeface="Cambria Math" charset="0"/>
                      </a:rPr>
                      <m:t>−</m:t>
                    </m:r>
                    <m:r>
                      <a:rPr lang="en-US" b="1">
                        <a:latin typeface="Cambria Math" charset="0"/>
                      </a:rPr>
                      <m:t>𝑲</m:t>
                    </m:r>
                    <m:r>
                      <a:rPr lang="en-US" b="1">
                        <a:latin typeface="Cambria Math" charset="0"/>
                      </a:rPr>
                      <m:t>−</m:t>
                    </m:r>
                    <m:r>
                      <a:rPr lang="en-US" b="1">
                        <a:latin typeface="Cambria Math" charset="0"/>
                      </a:rPr>
                      <m:t>𝟑</m:t>
                    </m:r>
                  </m:oMath>
                </a14:m>
                <a:r>
                  <a:rPr lang="en-US" b="1" dirty="0"/>
                  <a:t>.</a:t>
                </a:r>
                <a:endParaRPr lang="en-US" dirty="0"/>
              </a:p>
              <a:p>
                <a:r>
                  <a:rPr lang="ru-RU" dirty="0" smtClean="0"/>
                  <a:t>Число внутренних узлов</a:t>
                </a:r>
                <a:r>
                  <a:rPr lang="en-US" dirty="0" smtClean="0"/>
                  <a:t>:</a:t>
                </a:r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charset="0"/>
                          </a:rPr>
                          <m:t>𝑁</m:t>
                        </m:r>
                      </m:e>
                      <m:sub>
                        <m:r>
                          <a:rPr lang="en-US">
                            <a:latin typeface="Cambria Math" charset="0"/>
                          </a:rPr>
                          <m:t>𝑖𝑛</m:t>
                        </m:r>
                      </m:sub>
                    </m:sSub>
                    <m:r>
                      <a:rPr lang="en-US">
                        <a:latin typeface="Cambria Math" charset="0"/>
                      </a:rPr>
                      <m:t>=</m:t>
                    </m:r>
                    <m:r>
                      <a:rPr lang="en-US">
                        <a:latin typeface="Cambria Math" charset="0"/>
                      </a:rPr>
                      <m:t>𝑁</m:t>
                    </m:r>
                    <m:r>
                      <a:rPr lang="en-US">
                        <a:latin typeface="Cambria Math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charset="0"/>
                          </a:rPr>
                          <m:t>𝑅</m:t>
                        </m:r>
                      </m:e>
                      <m:sub>
                        <m:r>
                          <a:rPr lang="en-US">
                            <a:latin typeface="Cambria Math" charset="0"/>
                          </a:rPr>
                          <m:t>𝐻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charset="0"/>
                          </a:rPr>
                          <m:t>𝑁</m:t>
                        </m:r>
                      </m:e>
                      <m:sub>
                        <m:r>
                          <a:rPr lang="en-US">
                            <a:latin typeface="Cambria Math" charset="0"/>
                          </a:rPr>
                          <m:t>𝑖𝑛</m:t>
                        </m:r>
                      </m:sub>
                    </m:sSub>
                    <m:r>
                      <a:rPr lang="en-US">
                        <a:latin typeface="Cambria Math" charset="0"/>
                      </a:rPr>
                      <m:t>=</m:t>
                    </m:r>
                    <m:r>
                      <a:rPr lang="en-US">
                        <a:latin typeface="Cambria Math" charset="0"/>
                      </a:rPr>
                      <m:t>𝑁</m:t>
                    </m:r>
                    <m:r>
                      <a:rPr lang="en-US">
                        <a:latin typeface="Cambria Math" charset="0"/>
                      </a:rPr>
                      <m:t>−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>
                            <a:latin typeface="Cambria Math" charset="0"/>
                          </a:rPr>
                          <m:t>3</m:t>
                        </m:r>
                        <m:r>
                          <a:rPr lang="en-US">
                            <a:latin typeface="Cambria Math" charset="0"/>
                          </a:rPr>
                          <m:t>𝑁</m:t>
                        </m:r>
                        <m:r>
                          <a:rPr lang="en-US">
                            <a:latin typeface="Cambria Math" charset="0"/>
                          </a:rPr>
                          <m:t>−</m:t>
                        </m:r>
                        <m:r>
                          <a:rPr lang="en-US">
                            <a:latin typeface="Cambria Math" charset="0"/>
                          </a:rPr>
                          <m:t>𝐾</m:t>
                        </m:r>
                        <m:r>
                          <a:rPr lang="en-US">
                            <a:latin typeface="Cambria Math" charset="0"/>
                          </a:rPr>
                          <m:t>−3</m:t>
                        </m:r>
                      </m:e>
                    </m:d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>
                            <a:latin typeface="Cambria Math" charset="0"/>
                          </a:rPr>
                          <m:t>𝑵</m:t>
                        </m:r>
                      </m:e>
                      <m:sub>
                        <m:r>
                          <a:rPr lang="en-US" b="1">
                            <a:latin typeface="Cambria Math" charset="0"/>
                          </a:rPr>
                          <m:t>𝒊𝒏</m:t>
                        </m:r>
                      </m:sub>
                    </m:sSub>
                    <m:r>
                      <a:rPr lang="en-US" b="1">
                        <a:latin typeface="Cambria Math" charset="0"/>
                      </a:rPr>
                      <m:t>=</m:t>
                    </m:r>
                    <m:r>
                      <a:rPr lang="en-US" b="1">
                        <a:latin typeface="Cambria Math" charset="0"/>
                      </a:rPr>
                      <m:t>𝑲</m:t>
                    </m:r>
                    <m:r>
                      <a:rPr lang="en-US" b="1">
                        <a:latin typeface="Cambria Math" charset="0"/>
                      </a:rPr>
                      <m:t>−</m:t>
                    </m:r>
                    <m:r>
                      <a:rPr lang="en-US" b="1">
                        <a:latin typeface="Cambria Math" charset="0"/>
                      </a:rPr>
                      <m:t>𝟐</m:t>
                    </m:r>
                    <m:r>
                      <a:rPr lang="en-US" b="1">
                        <a:latin typeface="Cambria Math" charset="0"/>
                      </a:rPr>
                      <m:t>𝑵</m:t>
                    </m:r>
                    <m:r>
                      <a:rPr lang="en-US" b="1">
                        <a:latin typeface="Cambria Math" charset="0"/>
                      </a:rPr>
                      <m:t>+</m:t>
                    </m:r>
                    <m:r>
                      <a:rPr lang="en-US" b="1">
                        <a:latin typeface="Cambria Math" charset="0"/>
                      </a:rPr>
                      <m:t>𝟑</m:t>
                    </m:r>
                  </m:oMath>
                </a14:m>
                <a:r>
                  <a:rPr lang="en-US" dirty="0"/>
                  <a:t>.</a:t>
                </a:r>
              </a:p>
              <a:p>
                <a:pPr lvl="1"/>
                <a:r>
                  <a:rPr lang="ru-RU" dirty="0" smtClean="0"/>
                  <a:t>Так, мы </a:t>
                </a:r>
                <a:r>
                  <a:rPr lang="ru-RU" dirty="0"/>
                  <a:t>можем вычислить точное количество внутренних узлов для любого </a:t>
                </a:r>
                <a:r>
                  <a:rPr lang="ru-RU" dirty="0" err="1"/>
                  <a:t>H</a:t>
                </a:r>
                <a:r>
                  <a:rPr lang="ru-RU" dirty="0"/>
                  <a:t>-ядра с </a:t>
                </a:r>
                <a:r>
                  <a:rPr lang="ru-RU" dirty="0" err="1"/>
                  <a:t>N</a:t>
                </a:r>
                <a:r>
                  <a:rPr lang="ru-RU" dirty="0"/>
                  <a:t> узлами и </a:t>
                </a:r>
                <a:r>
                  <a:rPr lang="ru-RU" dirty="0" err="1"/>
                  <a:t>K</a:t>
                </a:r>
                <a:r>
                  <a:rPr lang="ru-RU" dirty="0"/>
                  <a:t> контактами, предполагая, что у него нет висячих вершин. Это можно сделать аналитически, без полного перечисления этих </a:t>
                </a:r>
                <a:r>
                  <a:rPr lang="ru-RU" dirty="0" err="1"/>
                  <a:t>H</a:t>
                </a:r>
                <a:r>
                  <a:rPr lang="ru-RU" dirty="0"/>
                  <a:t>-ядер и перебора их узлов.</a:t>
                </a:r>
                <a:endParaRPr lang="en-US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600" y="2286000"/>
                <a:ext cx="6413156" cy="4476044"/>
              </a:xfrm>
              <a:blipFill rotWithShape="0">
                <a:blip r:embed="rId2"/>
                <a:stretch>
                  <a:fillRect l="-475" t="-1226" r="-3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4756" y="1690688"/>
            <a:ext cx="3569043" cy="3541694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16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</a:t>
            </a:r>
            <a:r>
              <a:rPr lang="en-US" dirty="0"/>
              <a:t>D: </a:t>
            </a:r>
            <a:r>
              <a:rPr lang="ru-RU" dirty="0" err="1" smtClean="0"/>
              <a:t>I</a:t>
            </a:r>
            <a:r>
              <a:rPr lang="en-US" dirty="0" smtClean="0"/>
              <a:t>I </a:t>
            </a:r>
            <a:r>
              <a:rPr lang="en-US" dirty="0" err="1"/>
              <a:t>К</a:t>
            </a:r>
            <a:r>
              <a:rPr lang="ru-RU" dirty="0" err="1"/>
              <a:t>ритерий</a:t>
            </a:r>
            <a:r>
              <a:rPr lang="ru-RU" dirty="0"/>
              <a:t> </a:t>
            </a:r>
            <a:r>
              <a:rPr lang="en-US" dirty="0" err="1"/>
              <a:t>д</a:t>
            </a:r>
            <a:r>
              <a:rPr lang="ru-RU" dirty="0" err="1"/>
              <a:t>опустимости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ru-RU" b="1" dirty="0"/>
                  <a:t>Теорема</a:t>
                </a:r>
                <a:r>
                  <a:rPr lang="en-US" b="1" dirty="0"/>
                  <a:t> 1</a:t>
                </a:r>
                <a:r>
                  <a:rPr lang="en-US" dirty="0"/>
                  <a:t>:</a:t>
                </a:r>
                <a:br>
                  <a:rPr lang="en-US" dirty="0"/>
                </a:br>
                <a:r>
                  <a:rPr lang="ru-RU" dirty="0"/>
                  <a:t>Пусть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charset="0"/>
                      </a:rPr>
                      <m:t>𝑆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-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charset="0"/>
                      </a:rPr>
                      <m:t>𝐻𝑃</m:t>
                    </m:r>
                  </m:oMath>
                </a14:m>
                <a:r>
                  <a:rPr lang="en-US" dirty="0"/>
                  <a:t>-</a:t>
                </a:r>
                <a:r>
                  <a:rPr lang="ru-RU" dirty="0"/>
                  <a:t>последовательность, и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charset="0"/>
                      </a:rPr>
                      <m:t>𝑯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-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charset="0"/>
                      </a:rPr>
                      <m:t>𝐻</m:t>
                    </m:r>
                  </m:oMath>
                </a14:m>
                <a:r>
                  <a:rPr lang="en-US" dirty="0"/>
                  <a:t>-core.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charset="0"/>
                      </a:rPr>
                      <m:t>𝐻</m:t>
                    </m:r>
                  </m:oMath>
                </a14:m>
                <a:r>
                  <a:rPr lang="en-US" dirty="0"/>
                  <a:t>-</a:t>
                </a:r>
                <a:r>
                  <a:rPr lang="ru-RU" dirty="0"/>
                  <a:t>мономер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ru-RU" dirty="0"/>
                  <a:t>может располагаться только в узлах ядра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charset="0"/>
                      </a:rPr>
                      <m:t>𝑐</m:t>
                    </m:r>
                    <m:r>
                      <a:rPr lang="en-US" i="1" dirty="0">
                        <a:latin typeface="Cambria Math" charset="0"/>
                      </a:rPr>
                      <m:t>∈</m:t>
                    </m:r>
                    <m:r>
                      <a:rPr lang="en-US" b="1" i="1" dirty="0">
                        <a:latin typeface="Cambria Math" charset="0"/>
                      </a:rPr>
                      <m:t>𝑯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таких, что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charset="0"/>
                      </a:rPr>
                      <m:t>𝑑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charset="0"/>
                          </a:rPr>
                          <m:t>𝑐</m:t>
                        </m:r>
                      </m:e>
                    </m:d>
                    <m:r>
                      <a:rPr lang="en-US" i="1" dirty="0">
                        <a:latin typeface="Cambria Math" charset="0"/>
                      </a:rPr>
                      <m:t>≤ </m:t>
                    </m:r>
                    <m:sSub>
                      <m:sSubPr>
                        <m:ctrlPr>
                          <a:rPr lang="en-US" i="1" dirty="0" err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err="1">
                            <a:latin typeface="Cambria Math" charset="0"/>
                          </a:rPr>
                          <m:t>𝑑</m:t>
                        </m:r>
                      </m:e>
                      <m:sub>
                        <m:r>
                          <a:rPr lang="en-US" i="1" dirty="0" err="1">
                            <a:latin typeface="Cambria Math" charset="0"/>
                          </a:rPr>
                          <m:t>𝑃</m:t>
                        </m:r>
                      </m:sub>
                    </m:sSub>
                    <m:r>
                      <a:rPr lang="en-US" i="1" dirty="0">
                        <a:latin typeface="Cambria Math" charset="0"/>
                      </a:rPr>
                      <m:t>(</m:t>
                    </m:r>
                    <m:r>
                      <a:rPr lang="en-US" i="1" dirty="0" err="1">
                        <a:latin typeface="Cambria Math" charset="0"/>
                      </a:rPr>
                      <m:t>𝑖</m:t>
                    </m:r>
                    <m:r>
                      <a:rPr lang="en-US" i="1" dirty="0">
                        <a:latin typeface="Cambria Math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ru-RU" b="1" dirty="0"/>
                  <a:t>Следствие</a:t>
                </a:r>
                <a:r>
                  <a:rPr lang="en-US" b="1" dirty="0"/>
                  <a:t> </a:t>
                </a:r>
                <a:r>
                  <a:rPr lang="ru-RU" b="1" dirty="0"/>
                  <a:t>2</a:t>
                </a:r>
                <a:r>
                  <a:rPr lang="en-US" dirty="0" smtClean="0"/>
                  <a:t>:</a:t>
                </a:r>
                <a:r>
                  <a:rPr lang="en-US" dirty="0"/>
                  <a:t/>
                </a:r>
                <a:br>
                  <a:rPr lang="en-US" dirty="0"/>
                </a:br>
                <a:r>
                  <a:rPr lang="ru-RU" dirty="0" smtClean="0"/>
                  <a:t>Пусть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𝑆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 smtClean="0"/>
                  <a:t>-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𝐻𝑃</m:t>
                    </m:r>
                  </m:oMath>
                </a14:m>
                <a:r>
                  <a:rPr lang="en-US" dirty="0" smtClean="0"/>
                  <a:t>-</a:t>
                </a:r>
                <a:r>
                  <a:rPr lang="ru-RU" dirty="0" smtClean="0"/>
                  <a:t>последовательность</a:t>
                </a:r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charset="0"/>
                      </a:rPr>
                      <m:t>𝑯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-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𝐻</m:t>
                    </m:r>
                  </m:oMath>
                </a14:m>
                <a:r>
                  <a:rPr lang="en-US" dirty="0"/>
                  <a:t>-core. </a:t>
                </a:r>
                <a:r>
                  <a:rPr lang="ru-RU" dirty="0" smtClean="0"/>
                  <a:t>Пусть у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charset="0"/>
                      </a:rPr>
                      <m:t>𝑯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𝑁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𝑖𝑛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ru-RU" dirty="0" smtClean="0"/>
                  <a:t>внутренних узлов</a:t>
                </a:r>
                <a:r>
                  <a:rPr lang="en-US" dirty="0" smtClean="0"/>
                  <a:t>. </a:t>
                </a:r>
                <a:r>
                  <a:rPr lang="ru-RU" dirty="0" smtClean="0"/>
                  <a:t>Тогда</a:t>
                </a:r>
                <a:r>
                  <a:rPr lang="en-US" dirty="0" smtClean="0"/>
                  <a:t>, </a:t>
                </a:r>
                <a:r>
                  <a:rPr lang="ru-RU" dirty="0" smtClean="0"/>
                  <a:t>если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charset="0"/>
                          </a:rPr>
                          <m:t>𝑁</m:t>
                        </m:r>
                      </m:e>
                      <m:sub>
                        <m:r>
                          <a:rPr lang="en-US" i="1" dirty="0">
                            <a:latin typeface="Cambria Math" charset="0"/>
                          </a:rPr>
                          <m:t>𝑖𝑛</m:t>
                        </m:r>
                      </m:sub>
                    </m:sSub>
                    <m:r>
                      <a:rPr lang="en-US" i="1" dirty="0">
                        <a:latin typeface="Cambria Math" charset="0"/>
                      </a:rPr>
                      <m:t>&gt;</m:t>
                    </m:r>
                    <m:d>
                      <m:dPr>
                        <m:begChr m:val="|"/>
                        <m:endChr m:val="|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 dirty="0">
                                <a:latin typeface="Cambria Math" charset="0"/>
                              </a:rPr>
                              <m:t>𝑖</m:t>
                            </m:r>
                            <m:r>
                              <m:rPr>
                                <m:lit/>
                              </m:rPr>
                              <a:rPr lang="en-US" i="1" dirty="0">
                                <a:latin typeface="Cambria Math" charset="0"/>
                              </a:rPr>
                              <m:t> </m:t>
                            </m:r>
                            <m:r>
                              <a:rPr lang="en-US" i="1" dirty="0">
                                <a:latin typeface="Cambria Math" charset="0"/>
                              </a:rPr>
                              <m:t>|</m:t>
                            </m:r>
                            <m:r>
                              <m:rPr>
                                <m:lit/>
                              </m:rPr>
                              <a:rPr lang="en-US" i="1" dirty="0">
                                <a:latin typeface="Cambria Math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i="1" dirty="0" err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 err="1">
                                    <a:latin typeface="Cambria Math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i="1" dirty="0" err="1">
                                    <a:latin typeface="Cambria Math" charset="0"/>
                                  </a:rPr>
                                  <m:t>𝑃</m:t>
                                </m:r>
                              </m:sub>
                            </m:sSub>
                            <m:r>
                              <a:rPr lang="en-US" i="1" dirty="0">
                                <a:latin typeface="Cambria Math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i="1" dirty="0" err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 err="1">
                                    <a:latin typeface="Cambria Math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i="1" dirty="0" err="1">
                                    <a:latin typeface="Cambria Math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i="1" dirty="0">
                                <a:latin typeface="Cambria Math" charset="0"/>
                              </a:rPr>
                              <m:t>)&gt;1,</m:t>
                            </m:r>
                            <m:r>
                              <m:rPr>
                                <m:lit/>
                              </m:rPr>
                              <a:rPr lang="en-US" i="1" dirty="0">
                                <a:latin typeface="Cambria Math" charset="0"/>
                              </a:rPr>
                              <m:t> </m:t>
                            </m:r>
                            <m:r>
                              <a:rPr lang="en-US" i="1" dirty="0" err="1">
                                <a:latin typeface="Cambria Math" charset="0"/>
                              </a:rPr>
                              <m:t>𝑖</m:t>
                            </m:r>
                            <m:r>
                              <a:rPr lang="en-US" i="1" dirty="0">
                                <a:latin typeface="Cambria Math" charset="0"/>
                              </a:rPr>
                              <m:t>∈</m:t>
                            </m:r>
                            <m:sSub>
                              <m:sSubPr>
                                <m:ctrlPr>
                                  <a:rPr lang="en-US" i="1" dirty="0" err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 err="1">
                                    <a:latin typeface="Cambria Math" charset="0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US" i="1" dirty="0" err="1">
                                    <a:latin typeface="Cambria Math" charset="0"/>
                                  </a:rPr>
                                  <m:t>𝑆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𝑆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 smtClean="0"/>
                  <a:t>не может быть размещена в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charset="0"/>
                      </a:rPr>
                      <m:t>𝑯</m:t>
                    </m:r>
                  </m:oMath>
                </a14:m>
                <a:r>
                  <a:rPr lang="en-US" dirty="0" smtClean="0"/>
                  <a:t>.</a:t>
                </a:r>
                <a:endParaRPr lang="ru-RU" dirty="0" smtClean="0"/>
              </a:p>
              <a:p>
                <a:endParaRPr lang="ru-RU" dirty="0"/>
              </a:p>
              <a:p>
                <a:r>
                  <a:rPr lang="ru-RU" dirty="0"/>
                  <a:t>Следствие 2 позволяет нам </a:t>
                </a:r>
                <a:r>
                  <a:rPr lang="en-US" dirty="0" err="1" smtClean="0"/>
                  <a:t>и</a:t>
                </a:r>
                <a:r>
                  <a:rPr lang="ru-RU" dirty="0" err="1" smtClean="0"/>
                  <a:t>гнорировать</a:t>
                </a:r>
                <a:r>
                  <a:rPr lang="ru-RU" dirty="0" smtClean="0"/>
                  <a:t> размещение </a:t>
                </a:r>
                <a:r>
                  <a:rPr lang="ru-RU" dirty="0" err="1" smtClean="0"/>
                  <a:t>S</a:t>
                </a:r>
                <a:r>
                  <a:rPr lang="ru-RU" dirty="0" smtClean="0"/>
                  <a:t> </a:t>
                </a:r>
                <a:r>
                  <a:rPr lang="ru-RU" dirty="0"/>
                  <a:t>во </a:t>
                </a:r>
                <a:r>
                  <a:rPr lang="ru-RU" dirty="0" smtClean="0"/>
                  <a:t>всех </a:t>
                </a:r>
                <a:r>
                  <a:rPr lang="ru-RU" dirty="0" err="1" smtClean="0"/>
                  <a:t>H</a:t>
                </a:r>
                <a:r>
                  <a:rPr lang="ru-RU" dirty="0" smtClean="0"/>
                  <a:t>-ядрах </a:t>
                </a:r>
                <a:r>
                  <a:rPr lang="ru-RU" dirty="0"/>
                  <a:t>с </a:t>
                </a:r>
                <a:r>
                  <a:rPr lang="ru-RU" dirty="0" err="1" smtClean="0"/>
                  <a:t>K</a:t>
                </a:r>
                <a:r>
                  <a:rPr lang="ru-RU" dirty="0" smtClean="0"/>
                  <a:t> контактами, когда эти не имеет смысла.</a:t>
                </a:r>
                <a:endParaRPr lang="en-US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571" t="-13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7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H</a:t>
            </a:r>
            <a:r>
              <a:rPr lang="en-US" dirty="0"/>
              <a:t>-</a:t>
            </a:r>
            <a:r>
              <a:rPr lang="en-US" dirty="0" err="1"/>
              <a:t>яд</a:t>
            </a:r>
            <a:r>
              <a:rPr lang="ru-RU" dirty="0" err="1"/>
              <a:t>ра</a:t>
            </a:r>
            <a:r>
              <a:rPr lang="ru-RU" dirty="0"/>
              <a:t>: 2D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5897" y="1668780"/>
            <a:ext cx="8917056" cy="435533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11284" y="6137910"/>
            <a:ext cx="7726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mtClean="0"/>
              <a:t>Время генерации </a:t>
            </a:r>
            <a:r>
              <a:rPr lang="ru-RU" dirty="0" smtClean="0"/>
              <a:t>максимально плотного ядра точным алгоритмом, 2</a:t>
            </a:r>
            <a:r>
              <a:rPr lang="en-US" dirty="0" smtClean="0"/>
              <a:t>D</a:t>
            </a:r>
            <a:r>
              <a:rPr lang="ru-RU" dirty="0" smtClean="0"/>
              <a:t>, сек</a:t>
            </a: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476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Введение</a:t>
            </a:r>
          </a:p>
          <a:p>
            <a:endParaRPr lang="ru-RU" dirty="0" smtClean="0"/>
          </a:p>
          <a:p>
            <a:r>
              <a:rPr lang="ru-RU" dirty="0" smtClean="0"/>
              <a:t>Постановка задачи</a:t>
            </a:r>
          </a:p>
          <a:p>
            <a:endParaRPr lang="ru-RU" dirty="0" smtClean="0"/>
          </a:p>
          <a:p>
            <a:r>
              <a:rPr lang="ru-RU" dirty="0" smtClean="0"/>
              <a:t>Двумерный случай</a:t>
            </a:r>
          </a:p>
          <a:p>
            <a:endParaRPr lang="ru-RU" dirty="0" smtClean="0"/>
          </a:p>
          <a:p>
            <a:r>
              <a:rPr lang="ru-RU" dirty="0" smtClean="0"/>
              <a:t>Трехмерный случай</a:t>
            </a:r>
          </a:p>
          <a:p>
            <a:endParaRPr lang="ru-RU" dirty="0" smtClean="0"/>
          </a:p>
          <a:p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57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H-</a:t>
            </a:r>
            <a:r>
              <a:rPr lang="en-US" dirty="0" err="1" smtClean="0"/>
              <a:t>я</a:t>
            </a:r>
            <a:r>
              <a:rPr lang="ru-RU" dirty="0" err="1" smtClean="0"/>
              <a:t>дра</a:t>
            </a:r>
            <a:r>
              <a:rPr lang="ru-RU" dirty="0" smtClean="0"/>
              <a:t>: 2</a:t>
            </a:r>
            <a:r>
              <a:rPr lang="en-US" dirty="0" smtClean="0"/>
              <a:t>D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389154"/>
            <a:ext cx="9601200" cy="3531301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92725" y="6009362"/>
                <a:ext cx="575894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dirty="0" smtClean="0"/>
                  <a:t>Время</a:t>
                </a:r>
                <a:r>
                  <a:rPr lang="en-US" dirty="0" smtClean="0"/>
                  <a:t> </a:t>
                </a:r>
                <a:r>
                  <a:rPr lang="ru-RU" dirty="0" smtClean="0"/>
                  <a:t>генерации ядер для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𝑁</m:t>
                    </m:r>
                    <m:r>
                      <a:rPr lang="en-US" b="0" i="1" smtClean="0">
                        <a:latin typeface="Cambria Math" charset="0"/>
                      </a:rPr>
                      <m:t>=33</m:t>
                    </m:r>
                  </m:oMath>
                </a14:m>
                <a:r>
                  <a:rPr lang="ru-RU" dirty="0" smtClean="0"/>
                  <a:t/>
                </a:r>
                <a:br>
                  <a:rPr lang="ru-RU" dirty="0" smtClean="0"/>
                </a:br>
                <a:r>
                  <a:rPr lang="ru-RU" dirty="0" smtClean="0"/>
                  <a:t>с известным лимитом на число контактов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b="0" i="1" smtClean="0">
                            <a:latin typeface="Cambria Math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ru-RU" dirty="0" smtClean="0"/>
                  <a:t>, 2</a:t>
                </a:r>
                <a:r>
                  <a:rPr lang="en-US" dirty="0" smtClean="0"/>
                  <a:t>D</a:t>
                </a:r>
                <a:r>
                  <a:rPr lang="ru-RU" dirty="0" smtClean="0"/>
                  <a:t>, сек</a:t>
                </a:r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2725" y="6009362"/>
                <a:ext cx="5758949" cy="646331"/>
              </a:xfrm>
              <a:prstGeom prst="rect">
                <a:avLst/>
              </a:prstGeom>
              <a:blipFill rotWithShape="0">
                <a:blip r:embed="rId3"/>
                <a:stretch>
                  <a:fillRect l="-423" t="-5660" r="-423" b="-141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6569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5128" y="1935209"/>
            <a:ext cx="8361229" cy="2098226"/>
          </a:xfrm>
        </p:spPr>
        <p:txBody>
          <a:bodyPr/>
          <a:lstStyle/>
          <a:p>
            <a:r>
              <a:rPr lang="ru-RU" sz="4800" dirty="0" smtClean="0"/>
              <a:t>Трехмерный случай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1017989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Р</a:t>
            </a:r>
            <a:r>
              <a:rPr lang="ru-RU" dirty="0" err="1" smtClean="0"/>
              <a:t>ассмотрим</a:t>
            </a:r>
            <a:r>
              <a:rPr lang="ru-RU" dirty="0" smtClean="0"/>
              <a:t> </a:t>
            </a:r>
            <a:r>
              <a:rPr lang="ru-RU" dirty="0" err="1" smtClean="0"/>
              <a:t>F</a:t>
            </a:r>
            <a:r>
              <a:rPr lang="en-US" dirty="0" smtClean="0"/>
              <a:t>CC </a:t>
            </a:r>
            <a:r>
              <a:rPr lang="ru-RU" dirty="0" smtClean="0"/>
              <a:t>решетку ближе</a:t>
            </a:r>
            <a:r>
              <a:rPr lang="mr-IN" dirty="0" smtClean="0"/>
              <a:t>…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22</a:t>
            </a:fld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1842" y="1961132"/>
            <a:ext cx="4740716" cy="399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7624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H-</a:t>
            </a:r>
            <a:r>
              <a:rPr lang="en-US" dirty="0" err="1"/>
              <a:t>я</a:t>
            </a:r>
            <a:r>
              <a:rPr lang="ru-RU" dirty="0" err="1"/>
              <a:t>дра</a:t>
            </a:r>
            <a:r>
              <a:rPr lang="ru-RU" dirty="0"/>
              <a:t>: </a:t>
            </a:r>
            <a:r>
              <a:rPr lang="en-US" dirty="0" smtClean="0"/>
              <a:t>3D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2286000"/>
            <a:ext cx="6447790" cy="4572000"/>
          </a:xfrm>
        </p:spPr>
        <p:txBody>
          <a:bodyPr>
            <a:normAutofit/>
          </a:bodyPr>
          <a:lstStyle/>
          <a:p>
            <a:r>
              <a:rPr lang="ru-RU" dirty="0" smtClean="0"/>
              <a:t>Ядро в </a:t>
            </a:r>
            <a:r>
              <a:rPr lang="ru-RU" dirty="0" err="1" smtClean="0"/>
              <a:t>F</a:t>
            </a:r>
            <a:r>
              <a:rPr lang="en-US" dirty="0" smtClean="0"/>
              <a:t>CC </a:t>
            </a:r>
            <a:r>
              <a:rPr lang="en-US" dirty="0" err="1" smtClean="0"/>
              <a:t>мо</a:t>
            </a:r>
            <a:r>
              <a:rPr lang="ru-RU" dirty="0" smtClean="0"/>
              <a:t>дели может быть разделено на многогранники: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Но как их число связано с числом вершин и ребер?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9390" y="2286000"/>
            <a:ext cx="4072467" cy="3429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2889" y="3543300"/>
            <a:ext cx="2563163" cy="22796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6052" y="3543300"/>
            <a:ext cx="2423388" cy="2279628"/>
          </a:xfrm>
          <a:prstGeom prst="rect">
            <a:avLst/>
          </a:prstGeo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7812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ru-RU" dirty="0" smtClean="0"/>
                  <a:t>Соотношение </a:t>
                </a:r>
                <a14:m>
                  <m:oMath xmlns:m="http://schemas.openxmlformats.org/officeDocument/2006/math">
                    <m:r>
                      <a:rPr lang="ru-RU" b="0" i="1" smtClean="0">
                        <a:latin typeface="Cambria Math" charset="0"/>
                      </a:rPr>
                      <m:t>𝑁</m:t>
                    </m:r>
                    <m:r>
                      <a:rPr lang="en-US" b="0" i="1" smtClean="0">
                        <a:latin typeface="Cambria Math" charset="0"/>
                      </a:rPr>
                      <m:t>𝐾𝐺𝑀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540" t="-135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ru-RU" dirty="0" smtClean="0"/>
                  <a:t>Пусть есть </a:t>
                </a:r>
                <a:r>
                  <a:rPr lang="ru-RU" dirty="0" err="1" smtClean="0"/>
                  <a:t>H</a:t>
                </a:r>
                <a:r>
                  <a:rPr lang="en-US" dirty="0" smtClean="0"/>
                  <a:t>-</a:t>
                </a:r>
                <a:r>
                  <a:rPr lang="ru-RU" dirty="0" smtClean="0"/>
                  <a:t>ядро с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𝑁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в</a:t>
                </a:r>
                <a:r>
                  <a:rPr lang="ru-RU" dirty="0" err="1" smtClean="0"/>
                  <a:t>ершинами</a:t>
                </a:r>
                <a:r>
                  <a:rPr lang="ru-RU" dirty="0" smtClean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𝐾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р</a:t>
                </a:r>
                <a:r>
                  <a:rPr lang="ru-RU" dirty="0" err="1" smtClean="0"/>
                  <a:t>ебрами</a:t>
                </a:r>
                <a:r>
                  <a:rPr lang="ru-RU" dirty="0" smtClean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𝐺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г</a:t>
                </a:r>
                <a:r>
                  <a:rPr lang="ru-RU" dirty="0" err="1" smtClean="0"/>
                  <a:t>ранями</a:t>
                </a:r>
                <a:r>
                  <a:rPr lang="ru-RU" dirty="0" smtClean="0"/>
                  <a:t> и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𝑀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м</a:t>
                </a:r>
                <a:r>
                  <a:rPr lang="ru-RU" dirty="0" err="1" smtClean="0"/>
                  <a:t>ногогранниками</a:t>
                </a:r>
                <a:r>
                  <a:rPr lang="ru-RU" dirty="0" smtClean="0"/>
                  <a:t>.</a:t>
                </a:r>
              </a:p>
              <a:p>
                <a:pPr lvl="1"/>
                <a:r>
                  <a:rPr lang="ru-RU" dirty="0" smtClean="0"/>
                  <a:t>Под гранью понимается «пластина», которая может относиться либо к одному многограннику, либо к двум (в случае их смежности)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571" t="-1361" r="-1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731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ru-RU" dirty="0"/>
                  <a:t>Соотношение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charset="0"/>
                      </a:rPr>
                      <m:t>𝑁</m:t>
                    </m:r>
                    <m:r>
                      <a:rPr lang="en-US" i="1">
                        <a:latin typeface="Cambria Math" charset="0"/>
                      </a:rPr>
                      <m:t>𝐾𝐺𝑀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540" t="-135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ru-RU" dirty="0" smtClean="0"/>
                  <a:t>Пусть есть </a:t>
                </a:r>
                <a:r>
                  <a:rPr lang="ru-RU" dirty="0" err="1" smtClean="0"/>
                  <a:t>H</a:t>
                </a:r>
                <a:r>
                  <a:rPr lang="en-US" dirty="0" smtClean="0"/>
                  <a:t>-</a:t>
                </a:r>
                <a:r>
                  <a:rPr lang="ru-RU" dirty="0" smtClean="0"/>
                  <a:t>ядро с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𝑁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в</a:t>
                </a:r>
                <a:r>
                  <a:rPr lang="ru-RU" dirty="0" err="1" smtClean="0"/>
                  <a:t>ершинами</a:t>
                </a:r>
                <a:r>
                  <a:rPr lang="ru-RU" dirty="0" smtClean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𝐾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р</a:t>
                </a:r>
                <a:r>
                  <a:rPr lang="ru-RU" dirty="0" err="1" smtClean="0"/>
                  <a:t>ебрами</a:t>
                </a:r>
                <a:r>
                  <a:rPr lang="ru-RU" dirty="0" smtClean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𝐺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г</a:t>
                </a:r>
                <a:r>
                  <a:rPr lang="ru-RU" dirty="0" err="1" smtClean="0"/>
                  <a:t>ранями</a:t>
                </a:r>
                <a:r>
                  <a:rPr lang="ru-RU" dirty="0" smtClean="0"/>
                  <a:t> и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𝑀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м</a:t>
                </a:r>
                <a:r>
                  <a:rPr lang="ru-RU" dirty="0" err="1" smtClean="0"/>
                  <a:t>ногогранниками</a:t>
                </a:r>
                <a:r>
                  <a:rPr lang="ru-RU" dirty="0" smtClean="0"/>
                  <a:t>.</a:t>
                </a:r>
              </a:p>
              <a:p>
                <a:pPr lvl="1"/>
                <a:r>
                  <a:rPr lang="ru-RU" dirty="0" smtClean="0"/>
                  <a:t>Удалим из него </a:t>
                </a:r>
                <a14:m>
                  <m:oMath xmlns:m="http://schemas.openxmlformats.org/officeDocument/2006/math">
                    <m:d>
                      <m:dPr>
                        <m:begChr m:val="⌈"/>
                        <m:endChr m:val="⌉"/>
                        <m:ctrlPr>
                          <a:rPr lang="ru-RU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charset="0"/>
                              </a:rPr>
                              <m:t>𝑀</m:t>
                            </m:r>
                          </m:num>
                          <m:den>
                            <m:r>
                              <a:rPr lang="en-US">
                                <a:latin typeface="Cambria Math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 smtClean="0"/>
                  <a:t> </a:t>
                </a:r>
                <a:r>
                  <a:rPr lang="ru-RU" dirty="0" smtClean="0"/>
                  <a:t>ребер на поверхности. Удаление каждого ребра:</a:t>
                </a:r>
                <a:br>
                  <a:rPr lang="ru-RU" dirty="0" smtClean="0"/>
                </a:br>
                <a:r>
                  <a:rPr lang="en-US" dirty="0" smtClean="0"/>
                  <a:t>M: -2</a:t>
                </a:r>
                <a:br>
                  <a:rPr lang="en-US" dirty="0" smtClean="0"/>
                </a:br>
                <a:r>
                  <a:rPr lang="en-US" dirty="0" smtClean="0"/>
                  <a:t>G: -3</a:t>
                </a:r>
                <a:br>
                  <a:rPr lang="en-US" dirty="0" smtClean="0"/>
                </a:br>
                <a:r>
                  <a:rPr lang="en-US" dirty="0" smtClean="0"/>
                  <a:t>K: -1</a:t>
                </a:r>
                <a:br>
                  <a:rPr lang="en-US" dirty="0" smtClean="0"/>
                </a:br>
                <a:r>
                  <a:rPr lang="en-US" dirty="0" smtClean="0"/>
                  <a:t>N: .</a:t>
                </a:r>
                <a:br>
                  <a:rPr lang="en-US" dirty="0" smtClean="0"/>
                </a:br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ru-RU" dirty="0" smtClean="0"/>
                  <a:t>Получим граф с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charset="0"/>
                      </a:rPr>
                      <m:t>=</m:t>
                    </m:r>
                    <m:r>
                      <a:rPr lang="en-US" b="0" i="1" smtClean="0">
                        <a:latin typeface="Cambria Math" charset="0"/>
                      </a:rPr>
                      <m:t>𝐺</m:t>
                    </m:r>
                    <m:r>
                      <a:rPr lang="en-US" b="0" i="1" smtClean="0">
                        <a:latin typeface="Cambria Math" charset="0"/>
                      </a:rPr>
                      <m:t>−</m:t>
                    </m:r>
                    <m:d>
                      <m:dPr>
                        <m:begChr m:val="⌈"/>
                        <m:endChr m:val="⌉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charset="0"/>
                              </a:rPr>
                              <m:t>𝑀</m:t>
                            </m:r>
                          </m:num>
                          <m:den>
                            <m:r>
                              <a:rPr lang="en-US">
                                <a:latin typeface="Cambria Math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b="0" i="1" smtClean="0">
                        <a:latin typeface="Cambria Math" charset="0"/>
                      </a:rPr>
                      <m:t>⋅3+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charset="0"/>
                          </a:rPr>
                          <m:t>1</m:t>
                        </m:r>
                      </m:e>
                      <m:sup>
                        <m:r>
                          <a:rPr lang="en-US" b="0" i="1" smtClean="0">
                            <a:latin typeface="Cambria Math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г</a:t>
                </a:r>
                <a:r>
                  <a:rPr lang="ru-RU" dirty="0" err="1" smtClean="0"/>
                  <a:t>ранями</a:t>
                </a:r>
                <a:r>
                  <a:rPr lang="ru-RU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b="0" i="1" smtClean="0">
                            <a:latin typeface="Cambria Math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charset="0"/>
                      </a:rPr>
                      <m:t>=</m:t>
                    </m:r>
                    <m:r>
                      <a:rPr lang="en-US" b="0" i="1" smtClean="0">
                        <a:latin typeface="Cambria Math" charset="0"/>
                      </a:rPr>
                      <m:t>𝐾</m:t>
                    </m:r>
                    <m:r>
                      <a:rPr lang="en-US" b="0" i="1" smtClean="0">
                        <a:latin typeface="Cambria Math" charset="0"/>
                      </a:rPr>
                      <m:t>−</m:t>
                    </m:r>
                    <m:d>
                      <m:dPr>
                        <m:begChr m:val="⌈"/>
                        <m:endChr m:val="⌉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charset="0"/>
                              </a:rPr>
                              <m:t>𝑀</m:t>
                            </m:r>
                          </m:num>
                          <m:den>
                            <m:r>
                              <a:rPr lang="en-US">
                                <a:latin typeface="Cambria Math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 smtClean="0"/>
                  <a:t> </a:t>
                </a:r>
                <a:r>
                  <a:rPr lang="ru-RU" dirty="0" smtClean="0"/>
                  <a:t>ребрами и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𝑁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ru-RU" dirty="0" smtClean="0"/>
                  <a:t>вершинами.</a:t>
                </a:r>
                <a:endParaRPr lang="en-US" dirty="0" smtClean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571" t="-1361" r="-1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6545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ru-RU" dirty="0"/>
                  <a:t>Соотношение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charset="0"/>
                      </a:rPr>
                      <m:t>𝑁</m:t>
                    </m:r>
                    <m:r>
                      <a:rPr lang="en-US" i="1">
                        <a:latin typeface="Cambria Math" charset="0"/>
                      </a:rPr>
                      <m:t>𝐾𝐺𝑀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3"/>
                <a:stretch>
                  <a:fillRect l="-2540" t="-135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371600" y="2286000"/>
                <a:ext cx="9601200" cy="4149090"/>
              </a:xfrm>
            </p:spPr>
            <p:txBody>
              <a:bodyPr>
                <a:normAutofit/>
              </a:bodyPr>
              <a:lstStyle/>
              <a:p>
                <a:r>
                  <a:rPr lang="ru-RU" dirty="0" smtClean="0"/>
                  <a:t>Пусть есть </a:t>
                </a:r>
                <a:r>
                  <a:rPr lang="ru-RU" dirty="0" err="1" smtClean="0"/>
                  <a:t>H</a:t>
                </a:r>
                <a:r>
                  <a:rPr lang="en-US" dirty="0" smtClean="0"/>
                  <a:t>-</a:t>
                </a:r>
                <a:r>
                  <a:rPr lang="ru-RU" dirty="0" smtClean="0"/>
                  <a:t>ядро с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𝑁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в</a:t>
                </a:r>
                <a:r>
                  <a:rPr lang="ru-RU" dirty="0" err="1" smtClean="0"/>
                  <a:t>ершинами</a:t>
                </a:r>
                <a:r>
                  <a:rPr lang="ru-RU" dirty="0" smtClean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𝐾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р</a:t>
                </a:r>
                <a:r>
                  <a:rPr lang="ru-RU" dirty="0" err="1" smtClean="0"/>
                  <a:t>ебрами</a:t>
                </a:r>
                <a:r>
                  <a:rPr lang="ru-RU" dirty="0" smtClean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𝐺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г</a:t>
                </a:r>
                <a:r>
                  <a:rPr lang="ru-RU" dirty="0" err="1" smtClean="0"/>
                  <a:t>ранями</a:t>
                </a:r>
                <a:r>
                  <a:rPr lang="ru-RU" dirty="0" smtClean="0"/>
                  <a:t> и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𝑀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м</a:t>
                </a:r>
                <a:r>
                  <a:rPr lang="ru-RU" dirty="0" err="1" smtClean="0"/>
                  <a:t>ногогранниками</a:t>
                </a:r>
                <a:r>
                  <a:rPr lang="ru-RU" dirty="0" smtClean="0"/>
                  <a:t>.</a:t>
                </a:r>
              </a:p>
              <a:p>
                <a:pPr lvl="1"/>
                <a:r>
                  <a:rPr lang="ru-RU" dirty="0" smtClean="0"/>
                  <a:t>Удалим из него </a:t>
                </a:r>
                <a14:m>
                  <m:oMath xmlns:m="http://schemas.openxmlformats.org/officeDocument/2006/math">
                    <m:d>
                      <m:dPr>
                        <m:begChr m:val="⌈"/>
                        <m:endChr m:val="⌉"/>
                        <m:ctrlPr>
                          <a:rPr lang="ru-RU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charset="0"/>
                              </a:rPr>
                              <m:t>𝑀</m:t>
                            </m:r>
                          </m:num>
                          <m:den>
                            <m:r>
                              <a:rPr lang="en-US">
                                <a:latin typeface="Cambria Math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 smtClean="0"/>
                  <a:t> </a:t>
                </a:r>
                <a:r>
                  <a:rPr lang="ru-RU" dirty="0" smtClean="0"/>
                  <a:t>ребер на поверхности.</a:t>
                </a:r>
                <a:br>
                  <a:rPr lang="ru-RU" dirty="0" smtClean="0"/>
                </a:br>
                <a:r>
                  <a:rPr lang="ru-RU" dirty="0"/>
                  <a:t>Получим граф с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charset="0"/>
                          </a:rPr>
                          <m:t>𝐺</m:t>
                        </m:r>
                      </m:e>
                      <m:sub>
                        <m:r>
                          <a:rPr lang="en-US">
                            <a:latin typeface="Cambria Math" charset="0"/>
                          </a:rPr>
                          <m:t>1</m:t>
                        </m:r>
                      </m:sub>
                    </m:sSub>
                    <m:r>
                      <a:rPr lang="en-US">
                        <a:latin typeface="Cambria Math" charset="0"/>
                      </a:rPr>
                      <m:t>=</m:t>
                    </m:r>
                    <m:r>
                      <a:rPr lang="en-US">
                        <a:latin typeface="Cambria Math" charset="0"/>
                      </a:rPr>
                      <m:t>𝐺</m:t>
                    </m:r>
                    <m:r>
                      <a:rPr lang="en-US">
                        <a:latin typeface="Cambria Math" charset="0"/>
                      </a:rPr>
                      <m:t>−</m:t>
                    </m:r>
                    <m:d>
                      <m:dPr>
                        <m:begChr m:val="⌈"/>
                        <m:endChr m:val="⌉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charset="0"/>
                              </a:rPr>
                              <m:t>𝑀</m:t>
                            </m:r>
                          </m:num>
                          <m:den>
                            <m:r>
                              <a:rPr lang="en-US">
                                <a:latin typeface="Cambria Math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>
                        <a:latin typeface="Cambria Math" charset="0"/>
                      </a:rPr>
                      <m:t>⋅3+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charset="0"/>
                          </a:rPr>
                          <m:t>1</m:t>
                        </m:r>
                      </m:e>
                      <m:sup>
                        <m:r>
                          <a:rPr lang="en-US">
                            <a:latin typeface="Cambria Math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г</a:t>
                </a:r>
                <a:r>
                  <a:rPr lang="ru-RU" dirty="0" err="1"/>
                  <a:t>ранями</a:t>
                </a:r>
                <a:r>
                  <a:rPr lang="ru-RU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>
                            <a:latin typeface="Cambria Math" charset="0"/>
                          </a:rPr>
                          <m:t>𝐾</m:t>
                        </m:r>
                      </m:e>
                      <m:sub>
                        <m:r>
                          <a:rPr lang="en-US">
                            <a:latin typeface="Cambria Math" charset="0"/>
                          </a:rPr>
                          <m:t>1</m:t>
                        </m:r>
                      </m:sub>
                    </m:sSub>
                    <m:r>
                      <a:rPr lang="en-US">
                        <a:latin typeface="Cambria Math" charset="0"/>
                      </a:rPr>
                      <m:t>=</m:t>
                    </m:r>
                    <m:r>
                      <a:rPr lang="en-US">
                        <a:latin typeface="Cambria Math" charset="0"/>
                      </a:rPr>
                      <m:t>𝐾</m:t>
                    </m:r>
                    <m:r>
                      <a:rPr lang="en-US">
                        <a:latin typeface="Cambria Math" charset="0"/>
                      </a:rPr>
                      <m:t>−</m:t>
                    </m:r>
                    <m:d>
                      <m:dPr>
                        <m:begChr m:val="⌈"/>
                        <m:endChr m:val="⌉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charset="0"/>
                              </a:rPr>
                              <m:t>𝑀</m:t>
                            </m:r>
                          </m:num>
                          <m:den>
                            <m:r>
                              <a:rPr lang="en-US">
                                <a:latin typeface="Cambria Math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/>
                  <a:t> </a:t>
                </a:r>
                <a:r>
                  <a:rPr lang="ru-RU" dirty="0"/>
                  <a:t>ребрами и </a:t>
                </a:r>
                <a14:m>
                  <m:oMath xmlns:m="http://schemas.openxmlformats.org/officeDocument/2006/math">
                    <m:r>
                      <a:rPr lang="en-US">
                        <a:latin typeface="Cambria Math" charset="0"/>
                      </a:rPr>
                      <m:t>𝑁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вершинами.</a:t>
                </a:r>
                <a:endParaRPr lang="en-US" dirty="0"/>
              </a:p>
              <a:p>
                <a:pPr lvl="1"/>
                <a:r>
                  <a:rPr lang="ru-RU" dirty="0" smtClean="0"/>
                  <a:t>Уберем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charset="0"/>
                          </a:rPr>
                          <m:t>−1</m:t>
                        </m:r>
                      </m:e>
                    </m:d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р</a:t>
                </a:r>
                <a:r>
                  <a:rPr lang="ru-RU" dirty="0" err="1" smtClean="0"/>
                  <a:t>ебро</a:t>
                </a:r>
                <a:r>
                  <a:rPr lang="ru-RU" dirty="0" smtClean="0"/>
                  <a:t> и получим граф без циклов (дерево):</a:t>
                </a:r>
                <a:br>
                  <a:rPr lang="ru-RU" dirty="0" smtClean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charset="0"/>
                      </a:rPr>
                      <m:t>−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charset="0"/>
                          </a:rPr>
                          <m:t>−1</m:t>
                        </m:r>
                      </m:e>
                    </m:d>
                    <m:r>
                      <a:rPr lang="en-US" b="0" i="1" smtClean="0">
                        <a:latin typeface="Cambria Math" charset="0"/>
                      </a:rPr>
                      <m:t>;</m:t>
                    </m:r>
                  </m:oMath>
                </a14:m>
                <a:r>
                  <a:rPr lang="en-US" b="0" dirty="0" smtClean="0"/>
                  <a:t/>
                </a:r>
                <a:br>
                  <a:rPr lang="en-US" b="0" dirty="0" smtClean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charset="0"/>
                          </a:rPr>
                          <m:t>𝑁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charset="0"/>
                      </a:rPr>
                      <m:t>+1</m:t>
                    </m:r>
                  </m:oMath>
                </a14:m>
                <a:endParaRPr lang="en-US" b="0" dirty="0" smtClean="0"/>
              </a:p>
              <a:p>
                <a:pPr lvl="1"/>
                <a:r>
                  <a:rPr lang="ru-RU" dirty="0" smtClean="0"/>
                  <a:t>Несложными арифметическими преобразованиями получим:</a:t>
                </a:r>
                <a:r>
                  <a:rPr lang="en-US" dirty="0"/>
                  <a:t/>
                </a:r>
                <a:br>
                  <a:rPr lang="en-US" dirty="0"/>
                </a:br>
                <a:r>
                  <a:rPr lang="ru-RU" dirty="0" smtClean="0"/>
                  <a:t/>
                </a:r>
                <a:br>
                  <a:rPr lang="ru-RU" dirty="0" smtClean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𝑁</m:t>
                    </m:r>
                    <m:r>
                      <a:rPr lang="en-US" b="0" i="1" smtClean="0">
                        <a:latin typeface="Cambria Math" charset="0"/>
                      </a:rPr>
                      <m:t>−</m:t>
                    </m:r>
                    <m:r>
                      <a:rPr lang="en-US" b="0" i="1" smtClean="0">
                        <a:latin typeface="Cambria Math" charset="0"/>
                      </a:rPr>
                      <m:t>𝐾</m:t>
                    </m:r>
                    <m:r>
                      <a:rPr lang="en-US" b="0" i="1" smtClean="0">
                        <a:latin typeface="Cambria Math" charset="0"/>
                      </a:rPr>
                      <m:t>+</m:t>
                    </m:r>
                    <m:r>
                      <a:rPr lang="en-US" b="0" i="1" smtClean="0">
                        <a:latin typeface="Cambria Math" charset="0"/>
                      </a:rPr>
                      <m:t>𝐺</m:t>
                    </m:r>
                    <m:r>
                      <a:rPr lang="en-US" b="0" i="1" smtClean="0">
                        <a:latin typeface="Cambria Math" charset="0"/>
                      </a:rPr>
                      <m:t>−</m:t>
                    </m:r>
                    <m:r>
                      <a:rPr lang="en-US" b="0" i="1" smtClean="0">
                        <a:latin typeface="Cambria Math" charset="0"/>
                      </a:rPr>
                      <m:t>𝑀</m:t>
                    </m:r>
                    <m:r>
                      <a:rPr lang="en-US" b="0" i="1" smtClean="0">
                        <a:latin typeface="Cambria Math" charset="0"/>
                      </a:rPr>
                      <m:t>=1</m:t>
                    </m:r>
                  </m:oMath>
                </a14:m>
                <a:endParaRPr lang="en-US" b="0" dirty="0" smtClean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600" y="2286000"/>
                <a:ext cx="9601200" cy="4149090"/>
              </a:xfrm>
              <a:blipFill rotWithShape="0">
                <a:blip r:embed="rId4"/>
                <a:stretch>
                  <a:fillRect l="-571" t="-1175" r="-1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3118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H-</a:t>
            </a:r>
            <a:r>
              <a:rPr lang="en-US" dirty="0" err="1"/>
              <a:t>я</a:t>
            </a:r>
            <a:r>
              <a:rPr lang="ru-RU" dirty="0" err="1"/>
              <a:t>дра</a:t>
            </a:r>
            <a:r>
              <a:rPr lang="ru-RU" dirty="0"/>
              <a:t>: </a:t>
            </a:r>
            <a:r>
              <a:rPr lang="en-US" dirty="0"/>
              <a:t>3D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Продолжим рассмотрение </a:t>
            </a:r>
            <a:r>
              <a:rPr lang="ru-RU" dirty="0" err="1" smtClean="0"/>
              <a:t>H</a:t>
            </a:r>
            <a:r>
              <a:rPr lang="ru-RU" dirty="0" smtClean="0"/>
              <a:t>-ядер:</a:t>
            </a:r>
          </a:p>
          <a:p>
            <a:pPr lvl="1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8360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С</a:t>
            </a:r>
            <a:r>
              <a:rPr lang="ru-RU" dirty="0" err="1" smtClean="0"/>
              <a:t>истема</a:t>
            </a:r>
            <a:r>
              <a:rPr lang="ru-RU" dirty="0" smtClean="0"/>
              <a:t> </a:t>
            </a:r>
            <a:r>
              <a:rPr lang="ru-RU" dirty="0" err="1" smtClean="0"/>
              <a:t>ур</a:t>
            </a:r>
            <a:r>
              <a:rPr lang="ru-RU" dirty="0" smtClean="0"/>
              <a:t>-й для </a:t>
            </a:r>
            <a:r>
              <a:rPr lang="ru-RU" dirty="0" err="1" smtClean="0"/>
              <a:t>F</a:t>
            </a:r>
            <a:r>
              <a:rPr lang="en-US" dirty="0" smtClean="0"/>
              <a:t>CC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ru-RU" dirty="0" smtClean="0"/>
                  <a:t>Продолжим рассмотрение </a:t>
                </a:r>
                <a:r>
                  <a:rPr lang="ru-RU" dirty="0" err="1" smtClean="0"/>
                  <a:t>H</a:t>
                </a:r>
                <a:r>
                  <a:rPr lang="ru-RU" dirty="0" smtClean="0"/>
                  <a:t>-ядер. Для упрощения рассуждений оставим только внутренние </a:t>
                </a:r>
                <a:r>
                  <a:rPr lang="ru-RU" b="1" dirty="0" smtClean="0"/>
                  <a:t>треугольные</a:t>
                </a:r>
                <a:r>
                  <a:rPr lang="ru-RU" dirty="0" smtClean="0"/>
                  <a:t> грани</a:t>
                </a:r>
                <a:r>
                  <a:rPr lang="en-US" dirty="0" smtClean="0"/>
                  <a:t>. </a:t>
                </a:r>
                <a:r>
                  <a:rPr lang="en-US" dirty="0" err="1" smtClean="0"/>
                  <a:t>Т</a:t>
                </a:r>
                <a:r>
                  <a:rPr lang="ru-RU" dirty="0" err="1" smtClean="0"/>
                  <a:t>огда</a:t>
                </a:r>
                <a:r>
                  <a:rPr lang="ru-RU" dirty="0" smtClean="0"/>
                  <a:t>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𝑀</m:t>
                    </m:r>
                    <m:r>
                      <a:rPr lang="en-US" b="0" i="1" smtClean="0">
                        <a:latin typeface="Cambria Math" charset="0"/>
                      </a:rPr>
                      <m:t>′=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𝑡𝑒𝑡𝑟</m:t>
                        </m:r>
                      </m:sub>
                    </m:sSub>
                    <m:r>
                      <a:rPr lang="en-US" b="0" i="1" smtClean="0">
                        <a:latin typeface="Cambria Math" charset="0"/>
                      </a:rPr>
                      <m:t>+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𝑝𝑦𝑟</m:t>
                        </m:r>
                      </m:sub>
                      <m:sup>
                        <m:r>
                          <a:rPr lang="en-US" b="0" i="1" smtClean="0">
                            <a:latin typeface="Cambria Math" charset="0"/>
                          </a:rPr>
                          <m:t>′</m:t>
                        </m:r>
                      </m:sup>
                    </m:sSubSup>
                    <m:r>
                      <a:rPr lang="en-US" b="0" i="1" smtClean="0">
                        <a:latin typeface="Cambria Math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𝑜𝑐𝑡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:r>
                  <a:rPr lang="en-US" dirty="0" smtClean="0">
                    <a:sym typeface="Wingdings"/>
                  </a:rPr>
                  <a:t>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  <a:sym typeface="Wingdings"/>
                      </a:rPr>
                      <m:t>𝑀</m:t>
                    </m:r>
                    <m:r>
                      <a:rPr lang="en-US" b="0" i="1" smtClean="0">
                        <a:latin typeface="Cambria Math" charset="0"/>
                        <a:sym typeface="Wingdings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charset="0"/>
                            <a:sym typeface="Wingdings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  <a:sym typeface="Wingdings"/>
                          </a:rPr>
                          <m:t>𝑡𝑒𝑡𝑟</m:t>
                        </m:r>
                      </m:sub>
                    </m:sSub>
                    <m:r>
                      <a:rPr lang="en-US" b="0" i="1" smtClean="0">
                        <a:latin typeface="Cambria Math" charset="0"/>
                        <a:sym typeface="Wingdings"/>
                      </a:rPr>
                      <m:t>+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sym typeface="Wingdings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sym typeface="Wingdings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charset="0"/>
                                <a:sym typeface="Wingdings"/>
                              </a:rPr>
                              <m:t>𝑀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charset="0"/>
                                <a:sym typeface="Wingdings"/>
                              </a:rPr>
                              <m:t>𝑝𝑦𝑟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charset="0"/>
                                <a:sym typeface="Wingdings"/>
                              </a:rPr>
                              <m:t>′</m:t>
                            </m:r>
                          </m:sup>
                        </m:sSubSup>
                        <m:r>
                          <a:rPr lang="en-US" b="0" i="1" smtClean="0">
                            <a:latin typeface="Cambria Math" charset="0"/>
                            <a:sym typeface="Wingdings"/>
                          </a:rPr>
                          <m:t>+2⋅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sym typeface="Wingdings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charset="0"/>
                                <a:sym typeface="Wingdings"/>
                              </a:rPr>
                              <m:t>𝑀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charset="0"/>
                                <a:sym typeface="Wingdings"/>
                              </a:rPr>
                              <m:t>𝑜𝑐𝑡</m:t>
                            </m:r>
                          </m:sub>
                        </m:sSub>
                      </m:e>
                    </m:d>
                  </m:oMath>
                </a14:m>
                <a:endParaRPr lang="ru-RU" dirty="0" smtClean="0"/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𝐺</m:t>
                        </m:r>
                      </m:e>
                      <m:sup>
                        <m:r>
                          <a:rPr lang="en-US" b="0" i="1" smtClean="0">
                            <a:latin typeface="Cambria Math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charset="0"/>
                      </a:rPr>
                      <m:t>=4⋅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𝑡𝑒𝑡𝑟</m:t>
                        </m:r>
                      </m:sub>
                    </m:sSub>
                    <m:r>
                      <a:rPr lang="en-US" b="0" i="1" smtClean="0">
                        <a:latin typeface="Cambria Math" charset="0"/>
                      </a:rPr>
                      <m:t>+5⋅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𝑝𝑦𝑟</m:t>
                        </m:r>
                      </m:sub>
                      <m:sup>
                        <m:r>
                          <a:rPr lang="en-US" b="0" i="1" smtClean="0">
                            <a:latin typeface="Cambria Math" charset="0"/>
                          </a:rPr>
                          <m:t>′</m:t>
                        </m:r>
                      </m:sup>
                    </m:sSubSup>
                    <m:r>
                      <a:rPr lang="en-US" b="0" i="1" smtClean="0">
                        <a:latin typeface="Cambria Math" charset="0"/>
                      </a:rPr>
                      <m:t>+8⋅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𝑜𝑐𝑡</m:t>
                        </m:r>
                      </m:sub>
                    </m:sSub>
                    <m:r>
                      <a:rPr lang="en-US" b="0" i="1" smtClean="0">
                        <a:latin typeface="Cambria Math" charset="0"/>
                      </a:rPr>
                      <m:t>−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𝑡𝑟𝑖</m:t>
                        </m:r>
                      </m:sub>
                      <m:sup>
                        <m:r>
                          <a:rPr lang="en-US" b="0" i="1" smtClean="0">
                            <a:latin typeface="Cambria Math" charset="0"/>
                          </a:rPr>
                          <m:t>𝑖𝑛</m:t>
                        </m:r>
                      </m:sup>
                    </m:sSubSup>
                  </m:oMath>
                </a14:m>
                <a:r>
                  <a:rPr lang="en-US" dirty="0" smtClean="0"/>
                  <a:t> </a:t>
                </a:r>
                <a:r>
                  <a:rPr lang="en-US" dirty="0" smtClean="0">
                    <a:sym typeface="Wingdings"/>
                  </a:rPr>
                  <a:t> </a:t>
                </a:r>
                <a:br>
                  <a:rPr lang="en-US" dirty="0" smtClean="0">
                    <a:sym typeface="Wingdings"/>
                  </a:rPr>
                </a:br>
                <a:r>
                  <a:rPr lang="en-US" dirty="0" smtClean="0">
                    <a:sym typeface="Wingdings"/>
                  </a:rPr>
                  <a:t>			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𝐺</m:t>
                    </m:r>
                    <m:r>
                      <a:rPr lang="en-US">
                        <a:latin typeface="Cambria Math" charset="0"/>
                      </a:rPr>
                      <m:t>=4⋅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>
                            <a:latin typeface="Cambria Math" charset="0"/>
                          </a:rPr>
                          <m:t>𝑡𝑒𝑡𝑟</m:t>
                        </m:r>
                      </m:sub>
                    </m:sSub>
                    <m:r>
                      <a:rPr lang="en-US">
                        <a:latin typeface="Cambria Math" charset="0"/>
                      </a:rPr>
                      <m:t>+5⋅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 smtClean="0">
                            <a:latin typeface="Cambria Math" charset="0"/>
                          </a:rPr>
                          <m:t>𝑝𝑦𝑟</m:t>
                        </m:r>
                      </m:sub>
                      <m:sup>
                        <m:r>
                          <a:rPr lang="en-US">
                            <a:latin typeface="Cambria Math" charset="0"/>
                          </a:rPr>
                          <m:t>′</m:t>
                        </m:r>
                      </m:sup>
                    </m:sSubSup>
                    <m:r>
                      <a:rPr lang="en-US">
                        <a:latin typeface="Cambria Math" charset="0"/>
                      </a:rPr>
                      <m:t>+</m:t>
                    </m:r>
                    <m:r>
                      <a:rPr lang="en-US" b="0" i="1" smtClean="0">
                        <a:latin typeface="Cambria Math" charset="0"/>
                      </a:rPr>
                      <m:t>9</m:t>
                    </m:r>
                    <m:r>
                      <a:rPr lang="en-US">
                        <a:latin typeface="Cambria Math" charset="0"/>
                      </a:rPr>
                      <m:t>⋅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>
                            <a:latin typeface="Cambria Math" charset="0"/>
                          </a:rPr>
                          <m:t>𝑜𝑐𝑡</m:t>
                        </m:r>
                      </m:sub>
                    </m:sSub>
                    <m:r>
                      <a:rPr lang="en-US">
                        <a:latin typeface="Cambria Math" charset="0"/>
                      </a:rPr>
                      <m:t>−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>
                            <a:latin typeface="Cambria Math" charset="0"/>
                          </a:rPr>
                          <m:t>𝐺</m:t>
                        </m:r>
                      </m:e>
                      <m:sub>
                        <m:r>
                          <a:rPr lang="en-US">
                            <a:latin typeface="Cambria Math" charset="0"/>
                          </a:rPr>
                          <m:t>𝑡𝑟𝑖</m:t>
                        </m:r>
                      </m:sub>
                      <m:sup>
                        <m:r>
                          <a:rPr lang="en-US">
                            <a:latin typeface="Cambria Math" charset="0"/>
                          </a:rPr>
                          <m:t>𝑖𝑛</m:t>
                        </m:r>
                      </m:sup>
                    </m:sSubSup>
                    <m:r>
                      <a:rPr lang="en-US">
                        <a:latin typeface="Cambria Math" charset="0"/>
                      </a:rPr>
                      <m:t> </m:t>
                    </m:r>
                    <m:r>
                      <a:rPr lang="en-US" b="0" i="1" smtClean="0">
                        <a:latin typeface="Cambria Math" charset="0"/>
                      </a:rPr>
                      <m:t>−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𝑞</m:t>
                        </m:r>
                      </m:sub>
                      <m:sup>
                        <m:r>
                          <a:rPr lang="en-US" b="0" i="1" smtClean="0">
                            <a:latin typeface="Cambria Math" charset="0"/>
                          </a:rPr>
                          <m:t>𝑖𝑛</m:t>
                        </m:r>
                      </m:sup>
                    </m:sSubSup>
                  </m:oMath>
                </a14:m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en-US" dirty="0" err="1" smtClean="0"/>
                  <a:t>К</a:t>
                </a:r>
                <a:r>
                  <a:rPr lang="ru-RU" dirty="0" smtClean="0"/>
                  <a:t>СТАТИ: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𝑁</m:t>
                    </m:r>
                    <m:r>
                      <a:rPr lang="en-US" b="0" i="1" smtClean="0">
                        <a:latin typeface="Cambria Math" charset="0"/>
                      </a:rPr>
                      <m:t>−</m:t>
                    </m:r>
                    <m:r>
                      <a:rPr lang="en-US" b="0" i="1" smtClean="0">
                        <a:latin typeface="Cambria Math" charset="0"/>
                      </a:rPr>
                      <m:t>𝐾</m:t>
                    </m:r>
                    <m:r>
                      <a:rPr lang="en-US" b="0" i="1" smtClean="0">
                        <a:latin typeface="Cambria Math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𝐺</m:t>
                        </m:r>
                      </m:e>
                      <m:sup>
                        <m:r>
                          <a:rPr lang="en-US" b="0" i="1" smtClean="0">
                            <a:latin typeface="Cambria Math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charset="0"/>
                      </a:rPr>
                      <m:t>−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𝑀</m:t>
                        </m:r>
                      </m:e>
                      <m:sup>
                        <m:r>
                          <a:rPr lang="en-US" b="0" i="1" smtClean="0">
                            <a:latin typeface="Cambria Math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charset="0"/>
                      </a:rPr>
                      <m:t>=1</m:t>
                    </m:r>
                  </m:oMath>
                </a14:m>
                <a:endParaRPr lang="en-US" dirty="0" smtClean="0"/>
              </a:p>
              <a:p>
                <a:pPr lvl="1"/>
                <a:endParaRPr lang="ru-RU" dirty="0" smtClean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571" t="-13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1801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С</a:t>
            </a:r>
            <a:r>
              <a:rPr lang="ru-RU" dirty="0" err="1"/>
              <a:t>истема</a:t>
            </a:r>
            <a:r>
              <a:rPr lang="ru-RU" dirty="0"/>
              <a:t> </a:t>
            </a:r>
            <a:r>
              <a:rPr lang="ru-RU" dirty="0" err="1"/>
              <a:t>ур</a:t>
            </a:r>
            <a:r>
              <a:rPr lang="ru-RU" dirty="0"/>
              <a:t>-й для </a:t>
            </a:r>
            <a:r>
              <a:rPr lang="ru-RU" dirty="0" err="1"/>
              <a:t>F</a:t>
            </a:r>
            <a:r>
              <a:rPr lang="en-US" dirty="0"/>
              <a:t>CC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ru-RU" dirty="0" smtClean="0"/>
                  <a:t>Продолжим рассмотрение </a:t>
                </a:r>
                <a:r>
                  <a:rPr lang="ru-RU" dirty="0" err="1" smtClean="0"/>
                  <a:t>H</a:t>
                </a:r>
                <a:r>
                  <a:rPr lang="ru-RU" dirty="0" smtClean="0"/>
                  <a:t>-ядер. Для упрощения рассуждений оставим только внутренние </a:t>
                </a:r>
                <a:r>
                  <a:rPr lang="ru-RU" b="1" dirty="0" smtClean="0"/>
                  <a:t>треугольные</a:t>
                </a:r>
                <a:r>
                  <a:rPr lang="ru-RU" dirty="0" smtClean="0"/>
                  <a:t> грани</a:t>
                </a:r>
                <a:r>
                  <a:rPr lang="en-US" dirty="0" smtClean="0"/>
                  <a:t>. </a:t>
                </a:r>
                <a:r>
                  <a:rPr lang="en-US" dirty="0" err="1" smtClean="0"/>
                  <a:t>Т</a:t>
                </a:r>
                <a:r>
                  <a:rPr lang="ru-RU" dirty="0" err="1" smtClean="0"/>
                  <a:t>огда</a:t>
                </a:r>
                <a:r>
                  <a:rPr lang="ru-RU" dirty="0" smtClean="0"/>
                  <a:t>: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𝑀</m:t>
                        </m:r>
                      </m:e>
                      <m:sup>
                        <m:r>
                          <a:rPr lang="en-US" b="0" i="1" smtClean="0">
                            <a:latin typeface="Cambria Math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>
                            <a:latin typeface="Cambria Math" charset="0"/>
                          </a:rPr>
                          <m:t>𝑜𝑐𝑡</m:t>
                        </m:r>
                      </m:sub>
                    </m:sSub>
                    <m:r>
                      <a:rPr lang="en-US" b="0" i="1" smtClean="0">
                        <a:latin typeface="Cambria Math" charset="0"/>
                      </a:rPr>
                      <m:t>+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𝑝𝑦𝑟</m:t>
                        </m:r>
                      </m:sub>
                      <m:sup>
                        <m:r>
                          <a:rPr lang="en-US" b="0" i="1" smtClean="0">
                            <a:latin typeface="Cambria Math" charset="0"/>
                          </a:rPr>
                          <m:t>′</m:t>
                        </m:r>
                      </m:sup>
                    </m:sSubSup>
                    <m:r>
                      <a:rPr lang="en-US" b="0" i="1" smtClean="0">
                        <a:latin typeface="Cambria Math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>
                            <a:latin typeface="Cambria Math" charset="0"/>
                          </a:rPr>
                          <m:t>𝑡𝑒𝑡𝑟</m:t>
                        </m:r>
                      </m:sub>
                    </m:sSub>
                  </m:oMath>
                </a14:m>
                <a:endParaRPr lang="en-US" b="0" dirty="0" smtClean="0"/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charset="0"/>
                          </a:rPr>
                          <m:t>𝐺</m:t>
                        </m:r>
                      </m:e>
                      <m:sup>
                        <m:r>
                          <a:rPr lang="en-US">
                            <a:latin typeface="Cambria Math" charset="0"/>
                          </a:rPr>
                          <m:t>′</m:t>
                        </m:r>
                      </m:sup>
                    </m:sSup>
                    <m:r>
                      <a:rPr lang="en-US">
                        <a:latin typeface="Cambria Math" charset="0"/>
                      </a:rPr>
                      <m:t>=8⋅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>
                            <a:latin typeface="Cambria Math" charset="0"/>
                          </a:rPr>
                          <m:t>𝑜𝑐𝑡</m:t>
                        </m:r>
                      </m:sub>
                    </m:sSub>
                    <m:r>
                      <a:rPr lang="en-US" b="0" i="1" smtClean="0">
                        <a:latin typeface="Cambria Math" charset="0"/>
                      </a:rPr>
                      <m:t>+</m:t>
                    </m:r>
                    <m:r>
                      <a:rPr lang="en-US">
                        <a:latin typeface="Cambria Math" charset="0"/>
                      </a:rPr>
                      <m:t>5⋅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>
                            <a:latin typeface="Cambria Math" charset="0"/>
                          </a:rPr>
                          <m:t>𝑝𝑦𝑟</m:t>
                        </m:r>
                      </m:sub>
                      <m:sup>
                        <m:r>
                          <a:rPr lang="en-US">
                            <a:latin typeface="Cambria Math" charset="0"/>
                          </a:rPr>
                          <m:t>′</m:t>
                        </m:r>
                      </m:sup>
                    </m:sSubSup>
                    <m:r>
                      <a:rPr lang="en-US" b="0" i="1" smtClean="0">
                        <a:latin typeface="Cambria Math" charset="0"/>
                      </a:rPr>
                      <m:t>+</m:t>
                    </m:r>
                    <m:r>
                      <a:rPr lang="en-US">
                        <a:latin typeface="Cambria Math" charset="0"/>
                      </a:rPr>
                      <m:t>4⋅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>
                            <a:latin typeface="Cambria Math" charset="0"/>
                          </a:rPr>
                          <m:t>𝑡𝑒𝑡𝑟</m:t>
                        </m:r>
                      </m:sub>
                    </m:sSub>
                    <m:r>
                      <a:rPr lang="en-US">
                        <a:latin typeface="Cambria Math" charset="0"/>
                      </a:rPr>
                      <m:t>−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>
                            <a:latin typeface="Cambria Math" charset="0"/>
                          </a:rPr>
                          <m:t>𝐺</m:t>
                        </m:r>
                      </m:e>
                      <m:sub>
                        <m:r>
                          <a:rPr lang="en-US">
                            <a:latin typeface="Cambria Math" charset="0"/>
                          </a:rPr>
                          <m:t>𝑡𝑟𝑖</m:t>
                        </m:r>
                      </m:sub>
                      <m:sup>
                        <m:r>
                          <a:rPr lang="en-US">
                            <a:latin typeface="Cambria Math" charset="0"/>
                          </a:rPr>
                          <m:t>𝑖𝑛</m:t>
                        </m:r>
                      </m:sup>
                    </m:sSubSup>
                  </m:oMath>
                </a14:m>
                <a:endParaRPr lang="en-US" dirty="0" smtClean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𝐾</m:t>
                    </m:r>
                    <m:r>
                      <a:rPr lang="en-US" b="0" i="1" smtClean="0">
                        <a:latin typeface="Cambria Math" charset="0"/>
                      </a:rPr>
                      <m:t>=12⋅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𝑜𝑐𝑡</m:t>
                        </m:r>
                      </m:sub>
                    </m:sSub>
                    <m:r>
                      <a:rPr lang="en-US" b="0" i="1" smtClean="0">
                        <a:latin typeface="Cambria Math" charset="0"/>
                      </a:rPr>
                      <m:t>+8⋅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𝑝𝑦𝑟</m:t>
                        </m:r>
                      </m:sub>
                      <m:sup>
                        <m:r>
                          <a:rPr lang="en-US" b="0" i="1" smtClean="0">
                            <a:latin typeface="Cambria Math" charset="0"/>
                          </a:rPr>
                          <m:t>′</m:t>
                        </m:r>
                      </m:sup>
                    </m:sSubSup>
                    <m:r>
                      <a:rPr lang="en-US" b="0" i="1" smtClean="0">
                        <a:latin typeface="Cambria Math" charset="0"/>
                      </a:rPr>
                      <m:t>+6⋅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𝑡𝑒𝑡𝑟</m:t>
                        </m:r>
                      </m:sub>
                    </m:sSub>
                    <m:r>
                      <a:rPr lang="en-US" b="0" i="1" smtClean="0">
                        <a:latin typeface="Cambria Math" charset="0"/>
                      </a:rPr>
                      <m:t>−3⋅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𝑡𝑟𝑖</m:t>
                        </m:r>
                      </m:sub>
                      <m:sup>
                        <m:r>
                          <a:rPr lang="en-US" b="0" i="1" smtClean="0">
                            <a:latin typeface="Cambria Math" charset="0"/>
                          </a:rPr>
                          <m:t>𝑖𝑛</m:t>
                        </m:r>
                      </m:sup>
                    </m:sSubSup>
                  </m:oMath>
                </a14:m>
                <a:endParaRPr lang="en-US" dirty="0" smtClean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𝑁</m:t>
                    </m:r>
                    <m:r>
                      <a:rPr lang="en-US" b="0" i="1" smtClean="0">
                        <a:latin typeface="Cambria Math" charset="0"/>
                      </a:rPr>
                      <m:t>=6⋅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𝑜𝑐𝑡</m:t>
                        </m:r>
                      </m:sub>
                    </m:sSub>
                    <m:r>
                      <a:rPr lang="en-US" b="0" i="1" smtClean="0">
                        <a:latin typeface="Cambria Math" charset="0"/>
                      </a:rPr>
                      <m:t>+5⋅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𝑝𝑦𝑟</m:t>
                        </m:r>
                      </m:sub>
                      <m:sup>
                        <m:r>
                          <a:rPr lang="en-US" b="0" i="1" smtClean="0">
                            <a:latin typeface="Cambria Math" charset="0"/>
                          </a:rPr>
                          <m:t>′</m:t>
                        </m:r>
                      </m:sup>
                    </m:sSubSup>
                    <m:r>
                      <a:rPr lang="en-US" b="0" i="1" smtClean="0">
                        <a:latin typeface="Cambria Math" charset="0"/>
                      </a:rPr>
                      <m:t>+4⋅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𝑡𝑒𝑡𝑟</m:t>
                        </m:r>
                      </m:sub>
                    </m:sSub>
                    <m:r>
                      <a:rPr lang="en-US" b="0" i="1" smtClean="0">
                        <a:latin typeface="Cambria Math" charset="0"/>
                      </a:rPr>
                      <m:t>−</m:t>
                    </m:r>
                    <m:r>
                      <a:rPr lang="ru-RU" b="0" i="1" smtClean="0">
                        <a:latin typeface="Cambria Math" charset="0"/>
                      </a:rPr>
                      <m:t>3</m:t>
                    </m:r>
                    <m:r>
                      <a:rPr lang="en-US" b="0" i="1" smtClean="0">
                        <a:latin typeface="Cambria Math" charset="0"/>
                      </a:rPr>
                      <m:t>⋅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𝑡𝑟𝑖</m:t>
                        </m:r>
                      </m:sub>
                      <m:sup>
                        <m:r>
                          <a:rPr lang="en-US" b="0" i="1" smtClean="0">
                            <a:latin typeface="Cambria Math" charset="0"/>
                          </a:rPr>
                          <m:t>𝑖𝑛</m:t>
                        </m:r>
                      </m:sup>
                    </m:sSubSup>
                  </m:oMath>
                </a14:m>
                <a:endParaRPr lang="en-US" dirty="0" smtClean="0"/>
              </a:p>
              <a:p>
                <a:pPr lvl="1"/>
                <a:endParaRPr lang="ru-RU" dirty="0" smtClean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571" t="-13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370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5128" y="1935209"/>
            <a:ext cx="8361229" cy="2098226"/>
          </a:xfrm>
        </p:spPr>
        <p:txBody>
          <a:bodyPr/>
          <a:lstStyle/>
          <a:p>
            <a:r>
              <a:rPr lang="en-US" sz="4800" dirty="0" err="1" smtClean="0"/>
              <a:t>В</a:t>
            </a:r>
            <a:r>
              <a:rPr lang="ru-RU" sz="4800" dirty="0" smtClean="0"/>
              <a:t>ведение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8033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С</a:t>
            </a:r>
            <a:r>
              <a:rPr lang="ru-RU" dirty="0" err="1"/>
              <a:t>истема</a:t>
            </a:r>
            <a:r>
              <a:rPr lang="ru-RU" dirty="0"/>
              <a:t> </a:t>
            </a:r>
            <a:r>
              <a:rPr lang="ru-RU" dirty="0" err="1"/>
              <a:t>ур</a:t>
            </a:r>
            <a:r>
              <a:rPr lang="ru-RU" dirty="0"/>
              <a:t>-й для </a:t>
            </a:r>
            <a:r>
              <a:rPr lang="ru-RU" dirty="0" err="1"/>
              <a:t>F</a:t>
            </a:r>
            <a:r>
              <a:rPr lang="en-US" dirty="0" smtClean="0"/>
              <a:t>CC: </a:t>
            </a:r>
            <a:r>
              <a:rPr lang="en-US" dirty="0" err="1" smtClean="0">
                <a:solidFill>
                  <a:srgbClr val="FF0000"/>
                </a:solidFill>
              </a:rPr>
              <a:t>у</a:t>
            </a:r>
            <a:r>
              <a:rPr lang="ru-RU" dirty="0" err="1" smtClean="0">
                <a:solidFill>
                  <a:srgbClr val="FF0000"/>
                </a:solidFill>
              </a:rPr>
              <a:t>точнение</a:t>
            </a:r>
            <a:r>
              <a:rPr lang="ru-RU" dirty="0" smtClean="0">
                <a:solidFill>
                  <a:srgbClr val="FF0000"/>
                </a:solidFill>
              </a:rPr>
              <a:t>!</a:t>
            </a:r>
            <a:endParaRPr lang="ru-RU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ru-RU" dirty="0" smtClean="0"/>
                  <a:t>Продолжим рассмотрение </a:t>
                </a:r>
                <a:r>
                  <a:rPr lang="ru-RU" dirty="0" err="1" smtClean="0"/>
                  <a:t>H</a:t>
                </a:r>
                <a:r>
                  <a:rPr lang="ru-RU" dirty="0" smtClean="0"/>
                  <a:t>-ядер. Для упрощения рассуждений оставим только внутренние </a:t>
                </a:r>
                <a:r>
                  <a:rPr lang="ru-RU" b="1" dirty="0" smtClean="0"/>
                  <a:t>треугольные</a:t>
                </a:r>
                <a:r>
                  <a:rPr lang="ru-RU" dirty="0" smtClean="0"/>
                  <a:t> грани</a:t>
                </a:r>
                <a:r>
                  <a:rPr lang="en-US" dirty="0" smtClean="0"/>
                  <a:t>. </a:t>
                </a:r>
                <a:r>
                  <a:rPr lang="en-US" dirty="0" err="1" smtClean="0"/>
                  <a:t>Т</a:t>
                </a:r>
                <a:r>
                  <a:rPr lang="ru-RU" dirty="0" err="1" smtClean="0"/>
                  <a:t>огда</a:t>
                </a:r>
                <a:r>
                  <a:rPr lang="ru-RU" dirty="0" smtClean="0"/>
                  <a:t>: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𝑀</m:t>
                        </m:r>
                      </m:e>
                      <m:sup>
                        <m:r>
                          <a:rPr lang="en-US" b="0" i="1" smtClean="0">
                            <a:latin typeface="Cambria Math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>
                            <a:latin typeface="Cambria Math" charset="0"/>
                          </a:rPr>
                          <m:t>𝑜𝑐𝑡</m:t>
                        </m:r>
                      </m:sub>
                    </m:sSub>
                    <m:r>
                      <a:rPr lang="en-US" b="0" i="1" smtClean="0">
                        <a:latin typeface="Cambria Math" charset="0"/>
                      </a:rPr>
                      <m:t>+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𝑝𝑦𝑟</m:t>
                        </m:r>
                      </m:sub>
                      <m:sup>
                        <m:r>
                          <a:rPr lang="en-US" b="0" i="1" smtClean="0">
                            <a:latin typeface="Cambria Math" charset="0"/>
                          </a:rPr>
                          <m:t>′</m:t>
                        </m:r>
                      </m:sup>
                    </m:sSubSup>
                    <m:r>
                      <a:rPr lang="en-US" b="0" i="1" smtClean="0">
                        <a:latin typeface="Cambria Math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>
                            <a:latin typeface="Cambria Math" charset="0"/>
                          </a:rPr>
                          <m:t>𝑡𝑒𝑡𝑟</m:t>
                        </m:r>
                      </m:sub>
                    </m:sSub>
                  </m:oMath>
                </a14:m>
                <a:endParaRPr lang="en-US" b="0" dirty="0" smtClean="0"/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charset="0"/>
                          </a:rPr>
                          <m:t>𝐺</m:t>
                        </m:r>
                      </m:e>
                      <m:sup>
                        <m:r>
                          <a:rPr lang="en-US">
                            <a:latin typeface="Cambria Math" charset="0"/>
                          </a:rPr>
                          <m:t>′</m:t>
                        </m:r>
                      </m:sup>
                    </m:sSup>
                    <m:r>
                      <a:rPr lang="en-US">
                        <a:latin typeface="Cambria Math" charset="0"/>
                      </a:rPr>
                      <m:t>=8⋅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>
                            <a:latin typeface="Cambria Math" charset="0"/>
                          </a:rPr>
                          <m:t>𝑜𝑐𝑡</m:t>
                        </m:r>
                      </m:sub>
                    </m:sSub>
                    <m:r>
                      <a:rPr lang="en-US" b="0" i="1" smtClean="0">
                        <a:latin typeface="Cambria Math" charset="0"/>
                      </a:rPr>
                      <m:t>+</m:t>
                    </m:r>
                    <m:r>
                      <a:rPr lang="en-US">
                        <a:latin typeface="Cambria Math" charset="0"/>
                      </a:rPr>
                      <m:t>5⋅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>
                            <a:latin typeface="Cambria Math" charset="0"/>
                          </a:rPr>
                          <m:t>𝑝𝑦𝑟</m:t>
                        </m:r>
                      </m:sub>
                      <m:sup>
                        <m:r>
                          <a:rPr lang="en-US">
                            <a:latin typeface="Cambria Math" charset="0"/>
                          </a:rPr>
                          <m:t>′</m:t>
                        </m:r>
                      </m:sup>
                    </m:sSubSup>
                    <m:r>
                      <a:rPr lang="en-US" b="0" i="1" smtClean="0">
                        <a:latin typeface="Cambria Math" charset="0"/>
                      </a:rPr>
                      <m:t>+</m:t>
                    </m:r>
                    <m:r>
                      <a:rPr lang="en-US">
                        <a:latin typeface="Cambria Math" charset="0"/>
                      </a:rPr>
                      <m:t>4⋅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>
                            <a:latin typeface="Cambria Math" charset="0"/>
                          </a:rPr>
                          <m:t>𝑡𝑒𝑡𝑟</m:t>
                        </m:r>
                      </m:sub>
                    </m:sSub>
                    <m:r>
                      <a:rPr lang="en-US">
                        <a:latin typeface="Cambria Math" charset="0"/>
                      </a:rPr>
                      <m:t>−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>
                            <a:latin typeface="Cambria Math" charset="0"/>
                          </a:rPr>
                          <m:t>𝐺</m:t>
                        </m:r>
                      </m:e>
                      <m:sub>
                        <m:r>
                          <a:rPr lang="en-US">
                            <a:latin typeface="Cambria Math" charset="0"/>
                          </a:rPr>
                          <m:t>𝑡𝑟𝑖</m:t>
                        </m:r>
                      </m:sub>
                      <m:sup>
                        <m:r>
                          <a:rPr lang="en-US">
                            <a:latin typeface="Cambria Math" charset="0"/>
                          </a:rPr>
                          <m:t>𝑖𝑛</m:t>
                        </m:r>
                      </m:sup>
                    </m:sSubSup>
                  </m:oMath>
                </a14:m>
                <a:endParaRPr lang="en-US" dirty="0" smtClean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𝐾</m:t>
                    </m:r>
                    <m:r>
                      <a:rPr lang="en-US" b="0" i="1" smtClean="0">
                        <a:latin typeface="Cambria Math" charset="0"/>
                      </a:rPr>
                      <m:t>=12⋅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𝑜𝑐𝑡</m:t>
                        </m:r>
                      </m:sub>
                    </m:sSub>
                    <m:r>
                      <a:rPr lang="en-US" b="0" i="1" smtClean="0">
                        <a:latin typeface="Cambria Math" charset="0"/>
                      </a:rPr>
                      <m:t>+8⋅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𝑝𝑦𝑟</m:t>
                        </m:r>
                      </m:sub>
                      <m:sup>
                        <m:r>
                          <a:rPr lang="en-US" b="0" i="1" smtClean="0">
                            <a:latin typeface="Cambria Math" charset="0"/>
                          </a:rPr>
                          <m:t>′</m:t>
                        </m:r>
                      </m:sup>
                    </m:sSubSup>
                    <m:r>
                      <a:rPr lang="en-US" b="0" i="1" smtClean="0">
                        <a:latin typeface="Cambria Math" charset="0"/>
                      </a:rPr>
                      <m:t>+6⋅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𝑡𝑒𝑡𝑟</m:t>
                        </m:r>
                      </m:sub>
                    </m:sSub>
                    <m:r>
                      <a:rPr lang="en-US" b="0" i="1" smtClean="0">
                        <a:latin typeface="Cambria Math" charset="0"/>
                      </a:rPr>
                      <m:t>−3⋅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𝑡𝑟𝑖</m:t>
                        </m:r>
                      </m:sub>
                      <m:sup>
                        <m:r>
                          <a:rPr lang="en-US" b="0" i="1" smtClean="0">
                            <a:latin typeface="Cambria Math" charset="0"/>
                          </a:rPr>
                          <m:t>𝑖𝑛</m:t>
                        </m:r>
                      </m:sup>
                    </m:sSubSup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+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𝑄</m:t>
                    </m:r>
                  </m:oMath>
                </a14:m>
                <a:endParaRPr lang="en-US" dirty="0" smtClean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𝑁</m:t>
                    </m:r>
                    <m:r>
                      <a:rPr lang="en-US" b="0" i="1" smtClean="0">
                        <a:latin typeface="Cambria Math" charset="0"/>
                      </a:rPr>
                      <m:t>=6⋅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𝑜𝑐𝑡</m:t>
                        </m:r>
                      </m:sub>
                    </m:sSub>
                    <m:r>
                      <a:rPr lang="en-US" b="0" i="1" smtClean="0">
                        <a:latin typeface="Cambria Math" charset="0"/>
                      </a:rPr>
                      <m:t>+5⋅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𝑝𝑦𝑟</m:t>
                        </m:r>
                      </m:sub>
                      <m:sup>
                        <m:r>
                          <a:rPr lang="en-US" b="0" i="1" smtClean="0">
                            <a:latin typeface="Cambria Math" charset="0"/>
                          </a:rPr>
                          <m:t>′</m:t>
                        </m:r>
                      </m:sup>
                    </m:sSubSup>
                    <m:r>
                      <a:rPr lang="en-US" b="0" i="1" smtClean="0">
                        <a:latin typeface="Cambria Math" charset="0"/>
                      </a:rPr>
                      <m:t>+4⋅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𝑡𝑒𝑡𝑟</m:t>
                        </m:r>
                      </m:sub>
                    </m:sSub>
                    <m:r>
                      <a:rPr lang="en-US" b="0" i="1" smtClean="0">
                        <a:latin typeface="Cambria Math" charset="0"/>
                      </a:rPr>
                      <m:t>−3⋅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𝑡𝑟𝑖</m:t>
                        </m:r>
                      </m:sub>
                      <m:sup>
                        <m:r>
                          <a:rPr lang="en-US" b="0" i="1" smtClean="0">
                            <a:latin typeface="Cambria Math" charset="0"/>
                          </a:rPr>
                          <m:t>𝑖𝑛</m:t>
                        </m:r>
                      </m:sup>
                    </m:sSubSup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+2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𝑄</m:t>
                    </m:r>
                  </m:oMath>
                </a14:m>
                <a:endParaRPr lang="en-US" dirty="0" smtClean="0"/>
              </a:p>
              <a:p>
                <a:pPr lvl="1"/>
                <a:endParaRPr lang="ru-RU" dirty="0" smtClean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571" t="-13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30</a:t>
            </a:fld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4634" y="2890778"/>
            <a:ext cx="3951621" cy="3247132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 rot="1230805">
            <a:off x="9681210" y="4405759"/>
            <a:ext cx="960120" cy="21717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8093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F</a:t>
            </a:r>
            <a:r>
              <a:rPr lang="en-US" dirty="0" smtClean="0"/>
              <a:t>CC: </a:t>
            </a:r>
            <a:r>
              <a:rPr lang="en-US" dirty="0" err="1" smtClean="0"/>
              <a:t>п</a:t>
            </a:r>
            <a:r>
              <a:rPr lang="ru-RU" dirty="0" err="1" smtClean="0"/>
              <a:t>роизводный</a:t>
            </a:r>
            <a:r>
              <a:rPr lang="ru-RU" dirty="0" smtClean="0"/>
              <a:t> граф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371600" y="2286000"/>
                <a:ext cx="9601200" cy="4572000"/>
              </a:xfrm>
            </p:spPr>
            <p:txBody>
              <a:bodyPr/>
              <a:lstStyle/>
              <a:p>
                <a:r>
                  <a:rPr lang="en-US" dirty="0" smtClean="0"/>
                  <a:t>П</a:t>
                </a:r>
                <a:r>
                  <a:rPr lang="ru-RU" dirty="0" err="1" smtClean="0"/>
                  <a:t>остроим</a:t>
                </a:r>
                <a:r>
                  <a:rPr lang="ru-RU" dirty="0" smtClean="0"/>
                  <a:t> производный граф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charset="0"/>
                          </a:rPr>
                          <m:t>Г</m:t>
                        </m:r>
                      </m:e>
                      <m:sup>
                        <m:r>
                          <a:rPr lang="ru-RU" b="0" i="1" smtClean="0">
                            <a:latin typeface="Cambria Math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:</a:t>
                </a:r>
                <a:endParaRPr lang="ru-RU" dirty="0" smtClean="0"/>
              </a:p>
              <a:p>
                <a:pPr lvl="1"/>
                <a:r>
                  <a:rPr lang="ru-RU" dirty="0" smtClean="0"/>
                  <a:t>Пусть есть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𝑀</m:t>
                        </m:r>
                      </m:e>
                      <m:sup>
                        <m:r>
                          <a:rPr lang="en-US" b="0" i="1" smtClean="0">
                            <a:latin typeface="Cambria Math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 </a:t>
                </a:r>
                <a:r>
                  <a:rPr lang="ru-RU" dirty="0" smtClean="0"/>
                  <a:t>вершин.</a:t>
                </a:r>
              </a:p>
              <a:p>
                <a:pPr lvl="1"/>
                <a:r>
                  <a:rPr lang="ru-RU" dirty="0" smtClean="0"/>
                  <a:t>Две вершины </a:t>
                </a:r>
                <a:r>
                  <a:rPr lang="en-US" dirty="0" err="1" smtClean="0"/>
                  <a:t>в</a:t>
                </a:r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r>
                      <a:rPr lang="ru-RU" b="0" i="1" smtClean="0">
                        <a:latin typeface="Cambria Math" charset="0"/>
                      </a:rPr>
                      <m:t>Г′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со</a:t>
                </a:r>
                <a:r>
                  <a:rPr lang="ru-RU" dirty="0" smtClean="0"/>
                  <a:t>единены ребром, если соответствующие два многогранника в исходном </a:t>
                </a:r>
                <a:r>
                  <a:rPr lang="ru-RU" dirty="0" err="1" smtClean="0"/>
                  <a:t>H</a:t>
                </a:r>
                <a:r>
                  <a:rPr lang="en-US" dirty="0" smtClean="0"/>
                  <a:t>-</a:t>
                </a:r>
                <a:r>
                  <a:rPr lang="en-US" dirty="0" err="1" smtClean="0"/>
                  <a:t>я</a:t>
                </a:r>
                <a:r>
                  <a:rPr lang="ru-RU" dirty="0" err="1" smtClean="0"/>
                  <a:t>дре</a:t>
                </a:r>
                <a:r>
                  <a:rPr lang="ru-RU" dirty="0" smtClean="0"/>
                  <a:t> имеют общую грань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600" y="2286000"/>
                <a:ext cx="9601200" cy="4572000"/>
              </a:xfrm>
              <a:blipFill rotWithShape="0">
                <a:blip r:embed="rId2"/>
                <a:stretch>
                  <a:fillRect l="-571" t="-10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8771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F</a:t>
            </a:r>
            <a:r>
              <a:rPr lang="en-US" dirty="0"/>
              <a:t>CC: </a:t>
            </a:r>
            <a:r>
              <a:rPr lang="en-US" dirty="0" err="1"/>
              <a:t>п</a:t>
            </a:r>
            <a:r>
              <a:rPr lang="ru-RU" dirty="0" err="1"/>
              <a:t>роизводный</a:t>
            </a:r>
            <a:r>
              <a:rPr lang="ru-RU" dirty="0"/>
              <a:t> граф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371600" y="2286000"/>
                <a:ext cx="9601200" cy="4572000"/>
              </a:xfrm>
            </p:spPr>
            <p:txBody>
              <a:bodyPr/>
              <a:lstStyle/>
              <a:p>
                <a:r>
                  <a:rPr lang="en-US" dirty="0" smtClean="0"/>
                  <a:t>П</a:t>
                </a:r>
                <a:r>
                  <a:rPr lang="ru-RU" dirty="0" err="1" smtClean="0"/>
                  <a:t>остроим</a:t>
                </a:r>
                <a:r>
                  <a:rPr lang="ru-RU" dirty="0" smtClean="0"/>
                  <a:t> производный граф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charset="0"/>
                          </a:rPr>
                          <m:t>Г</m:t>
                        </m:r>
                      </m:e>
                      <m:sup>
                        <m:r>
                          <a:rPr lang="ru-RU" b="0" i="1" smtClean="0">
                            <a:latin typeface="Cambria Math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:</a:t>
                </a:r>
                <a:endParaRPr lang="ru-RU" dirty="0" smtClean="0"/>
              </a:p>
              <a:p>
                <a:pPr lvl="1"/>
                <a:r>
                  <a:rPr lang="ru-RU" dirty="0" smtClean="0"/>
                  <a:t>Пусть есть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𝑀</m:t>
                        </m:r>
                      </m:e>
                      <m:sup>
                        <m:r>
                          <a:rPr lang="en-US" b="0" i="1" smtClean="0">
                            <a:latin typeface="Cambria Math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 </a:t>
                </a:r>
                <a:r>
                  <a:rPr lang="ru-RU" dirty="0" smtClean="0"/>
                  <a:t>вершин.</a:t>
                </a:r>
              </a:p>
              <a:p>
                <a:pPr lvl="1"/>
                <a:r>
                  <a:rPr lang="ru-RU" dirty="0" smtClean="0"/>
                  <a:t>Две вершины </a:t>
                </a:r>
                <a:r>
                  <a:rPr lang="en-US" dirty="0" err="1" smtClean="0"/>
                  <a:t>в</a:t>
                </a:r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r>
                      <a:rPr lang="ru-RU" b="0" i="1" smtClean="0">
                        <a:latin typeface="Cambria Math" charset="0"/>
                      </a:rPr>
                      <m:t>Г′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со</a:t>
                </a:r>
                <a:r>
                  <a:rPr lang="ru-RU" dirty="0" smtClean="0"/>
                  <a:t>единены ребром, если соответствующие два многогранника в исходном </a:t>
                </a:r>
                <a:r>
                  <a:rPr lang="ru-RU" dirty="0" err="1" smtClean="0"/>
                  <a:t>H</a:t>
                </a:r>
                <a:r>
                  <a:rPr lang="en-US" dirty="0" smtClean="0"/>
                  <a:t>-</a:t>
                </a:r>
                <a:r>
                  <a:rPr lang="en-US" dirty="0" err="1" smtClean="0"/>
                  <a:t>я</a:t>
                </a:r>
                <a:r>
                  <a:rPr lang="ru-RU" dirty="0" err="1" smtClean="0"/>
                  <a:t>дре</a:t>
                </a:r>
                <a:r>
                  <a:rPr lang="ru-RU" dirty="0" smtClean="0"/>
                  <a:t> имеют общую грань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600" y="2286000"/>
                <a:ext cx="9601200" cy="4572000"/>
              </a:xfrm>
              <a:blipFill rotWithShape="0">
                <a:blip r:embed="rId2"/>
                <a:stretch>
                  <a:fillRect l="-571" t="-10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32</a:t>
            </a:fld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1809" y="3740797"/>
            <a:ext cx="5411881" cy="27125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7762" y="3693655"/>
            <a:ext cx="3306240" cy="2716809"/>
          </a:xfrm>
          <a:prstGeom prst="rect">
            <a:avLst/>
          </a:prstGeom>
        </p:spPr>
      </p:pic>
      <p:sp>
        <p:nvSpPr>
          <p:cNvPr id="7" name="Полилиния 6"/>
          <p:cNvSpPr/>
          <p:nvPr/>
        </p:nvSpPr>
        <p:spPr>
          <a:xfrm>
            <a:off x="6960870" y="1463040"/>
            <a:ext cx="3711089" cy="3589020"/>
          </a:xfrm>
          <a:custGeom>
            <a:avLst/>
            <a:gdLst>
              <a:gd name="connsiteX0" fmla="*/ 2811780 w 3711089"/>
              <a:gd name="connsiteY0" fmla="*/ 0 h 3589020"/>
              <a:gd name="connsiteX1" fmla="*/ 3543300 w 3711089"/>
              <a:gd name="connsiteY1" fmla="*/ 2320290 h 3589020"/>
              <a:gd name="connsiteX2" fmla="*/ 0 w 3711089"/>
              <a:gd name="connsiteY2" fmla="*/ 3589020 h 3589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11089" h="3589020">
                <a:moveTo>
                  <a:pt x="2811780" y="0"/>
                </a:moveTo>
                <a:cubicBezTo>
                  <a:pt x="3411855" y="861060"/>
                  <a:pt x="4011930" y="1722120"/>
                  <a:pt x="3543300" y="2320290"/>
                </a:cubicBezTo>
                <a:cubicBezTo>
                  <a:pt x="3074670" y="2918460"/>
                  <a:pt x="350520" y="3444240"/>
                  <a:pt x="0" y="3589020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940968" y="816709"/>
            <a:ext cx="18814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Граф планарный </a:t>
            </a:r>
            <a:br>
              <a:rPr lang="ru-RU" dirty="0" smtClean="0"/>
            </a:br>
            <a:r>
              <a:rPr lang="ru-RU" dirty="0" smtClean="0"/>
              <a:t>и двудольный!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 rot="1626170">
            <a:off x="9993001" y="4988506"/>
            <a:ext cx="960120" cy="21717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5027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ru-RU" dirty="0" smtClean="0"/>
                  <a:t>F</a:t>
                </a:r>
                <a:r>
                  <a:rPr lang="en-US" dirty="0" smtClean="0"/>
                  <a:t>CC: </a:t>
                </a:r>
                <a:r>
                  <a:rPr lang="ru-RU" dirty="0" smtClean="0"/>
                  <a:t>Соотношения для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b="0" i="1" smtClean="0">
                            <a:latin typeface="Cambria Math" charset="0"/>
                          </a:rPr>
                          <m:t>𝑁</m:t>
                        </m:r>
                      </m:e>
                      <m:sup>
                        <m:r>
                          <a:rPr lang="en-US" b="0" i="1" smtClean="0">
                            <a:latin typeface="Cambria Math" charset="0"/>
                          </a:rPr>
                          <m:t>𝑖𝑛</m:t>
                        </m:r>
                      </m:sup>
                    </m:sSup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540" t="-123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ru-RU" dirty="0" smtClean="0"/>
                  <a:t>Из планарности графа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Г</m:t>
                    </m:r>
                    <m:r>
                      <a:rPr lang="ru-RU" b="0" i="1" smtClean="0">
                        <a:latin typeface="Cambria Math" charset="0"/>
                      </a:rPr>
                      <m:t>′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п</a:t>
                </a:r>
                <a:r>
                  <a:rPr lang="ru-RU" dirty="0" err="1" smtClean="0"/>
                  <a:t>олучаем</a:t>
                </a:r>
                <a:r>
                  <a:rPr lang="ru-RU" dirty="0" smtClean="0"/>
                  <a:t>: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b="0" i="1" smtClean="0">
                            <a:latin typeface="Cambria Math" charset="0"/>
                          </a:rPr>
                          <m:t>𝑀</m:t>
                        </m:r>
                      </m:e>
                      <m:sup>
                        <m:r>
                          <a:rPr lang="en-US" b="0" i="1" smtClean="0">
                            <a:latin typeface="Cambria Math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charset="0"/>
                      </a:rPr>
                      <m:t>−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𝑡𝑟𝑖</m:t>
                        </m:r>
                      </m:sub>
                      <m:sup>
                        <m:r>
                          <a:rPr lang="en-US" b="0" i="1" smtClean="0">
                            <a:latin typeface="Cambria Math" charset="0"/>
                          </a:rPr>
                          <m:t>𝑖𝑛</m:t>
                        </m:r>
                      </m:sup>
                    </m:sSubSup>
                    <m:r>
                      <a:rPr lang="en-US" b="0" i="1" smtClean="0">
                        <a:latin typeface="Cambria Math" charset="0"/>
                      </a:rPr>
                      <m:t>+</m:t>
                    </m:r>
                    <m:r>
                      <a:rPr lang="en-US" b="0" i="1" smtClean="0">
                        <a:latin typeface="Cambria Math" charset="0"/>
                      </a:rPr>
                      <m:t>𝑄</m:t>
                    </m:r>
                    <m:r>
                      <a:rPr lang="en-US" b="0" i="1" smtClean="0">
                        <a:latin typeface="Cambria Math" charset="0"/>
                      </a:rPr>
                      <m:t>=2</m:t>
                    </m:r>
                  </m:oMath>
                </a14:m>
                <a:endParaRPr lang="en-US" dirty="0" smtClean="0"/>
              </a:p>
              <a:p>
                <a:pPr lvl="1"/>
                <a:endParaRPr lang="ru-RU" dirty="0" smtClean="0"/>
              </a:p>
              <a:p>
                <a:pPr lvl="1"/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571" t="-13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1116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ru-RU" dirty="0"/>
                  <a:t>F</a:t>
                </a:r>
                <a:r>
                  <a:rPr lang="en-US" dirty="0"/>
                  <a:t>CC: </a:t>
                </a:r>
                <a:r>
                  <a:rPr lang="ru-RU" dirty="0"/>
                  <a:t>Соотношения для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i="1">
                            <a:latin typeface="Cambria Math" charset="0"/>
                          </a:rPr>
                          <m:t>𝑁</m:t>
                        </m:r>
                      </m:e>
                      <m:sup>
                        <m:r>
                          <a:rPr lang="en-US" i="1">
                            <a:latin typeface="Cambria Math" charset="0"/>
                          </a:rPr>
                          <m:t>𝑖𝑛</m:t>
                        </m:r>
                      </m:sup>
                    </m:sSup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540" t="-123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371600" y="2286000"/>
                <a:ext cx="9601200" cy="4572000"/>
              </a:xfrm>
            </p:spPr>
            <p:txBody>
              <a:bodyPr/>
              <a:lstStyle/>
              <a:p>
                <a:r>
                  <a:rPr lang="ru-RU" dirty="0" smtClean="0"/>
                  <a:t>Из планарности графа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Г</m:t>
                    </m:r>
                    <m:r>
                      <a:rPr lang="ru-RU" b="0" i="1" smtClean="0">
                        <a:latin typeface="Cambria Math" charset="0"/>
                      </a:rPr>
                      <m:t>′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п</a:t>
                </a:r>
                <a:r>
                  <a:rPr lang="ru-RU" dirty="0" err="1" smtClean="0"/>
                  <a:t>олучаем</a:t>
                </a:r>
                <a:r>
                  <a:rPr lang="ru-RU" dirty="0" smtClean="0"/>
                  <a:t>: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b="0" i="1" smtClean="0">
                            <a:latin typeface="Cambria Math" charset="0"/>
                          </a:rPr>
                          <m:t>𝑀</m:t>
                        </m:r>
                      </m:e>
                      <m:sup>
                        <m:r>
                          <a:rPr lang="en-US" b="0" i="1" smtClean="0">
                            <a:latin typeface="Cambria Math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charset="0"/>
                      </a:rPr>
                      <m:t>−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𝑡𝑟𝑖</m:t>
                        </m:r>
                      </m:sub>
                      <m:sup>
                        <m:r>
                          <a:rPr lang="en-US" b="0" i="1" smtClean="0">
                            <a:latin typeface="Cambria Math" charset="0"/>
                          </a:rPr>
                          <m:t>𝑖𝑛</m:t>
                        </m:r>
                      </m:sup>
                    </m:sSubSup>
                    <m:r>
                      <a:rPr lang="en-US" b="0" i="1" smtClean="0">
                        <a:latin typeface="Cambria Math" charset="0"/>
                      </a:rPr>
                      <m:t>+</m:t>
                    </m:r>
                    <m:r>
                      <a:rPr lang="en-US" b="0" i="1" smtClean="0">
                        <a:latin typeface="Cambria Math" charset="0"/>
                      </a:rPr>
                      <m:t>𝑄</m:t>
                    </m:r>
                    <m:r>
                      <a:rPr lang="en-US" b="0" i="1" smtClean="0">
                        <a:latin typeface="Cambria Math" charset="0"/>
                      </a:rPr>
                      <m:t>=2</m:t>
                    </m:r>
                  </m:oMath>
                </a14:m>
                <a:endParaRPr lang="en-US" dirty="0" smtClean="0"/>
              </a:p>
              <a:p>
                <a:pPr lvl="1"/>
                <a:endParaRPr lang="ru-RU" dirty="0" smtClean="0"/>
              </a:p>
              <a:p>
                <a:pPr lvl="1"/>
                <a:r>
                  <a:rPr lang="ru-RU" dirty="0" smtClean="0"/>
                  <a:t>Учитывая, что поверхность любого </a:t>
                </a:r>
                <a:r>
                  <a:rPr lang="ru-RU" dirty="0" err="1" smtClean="0"/>
                  <a:t>H</a:t>
                </a:r>
                <a:r>
                  <a:rPr lang="en-US" dirty="0" smtClean="0"/>
                  <a:t>-</a:t>
                </a:r>
                <a:r>
                  <a:rPr lang="en-US" dirty="0" err="1" smtClean="0"/>
                  <a:t>я</a:t>
                </a:r>
                <a:r>
                  <a:rPr lang="ru-RU" dirty="0" err="1" smtClean="0"/>
                  <a:t>дра</a:t>
                </a:r>
                <a:r>
                  <a:rPr lang="ru-RU" dirty="0" smtClean="0"/>
                  <a:t> без полостей можно натянуть на сферу:</a:t>
                </a:r>
                <a:endParaRPr lang="en-US" dirty="0" smtClean="0"/>
              </a:p>
              <a:p>
                <a:pPr lvl="2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𝑁</m:t>
                        </m:r>
                      </m:e>
                      <m:sup>
                        <m:r>
                          <a:rPr lang="en-US" b="0" i="1" smtClean="0">
                            <a:latin typeface="Cambria Math" charset="0"/>
                          </a:rPr>
                          <m:t>𝑠</m:t>
                        </m:r>
                      </m:sup>
                    </m:sSup>
                    <m:r>
                      <a:rPr lang="en-US" b="0" i="1" smtClean="0">
                        <a:latin typeface="Cambria Math" charset="0"/>
                      </a:rPr>
                      <m:t>−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𝐾</m:t>
                        </m:r>
                      </m:e>
                      <m:sup>
                        <m:r>
                          <a:rPr lang="en-US" b="0" i="1" smtClean="0">
                            <a:latin typeface="Cambria Math" charset="0"/>
                          </a:rPr>
                          <m:t>𝑠</m:t>
                        </m:r>
                      </m:sup>
                    </m:sSup>
                    <m:r>
                      <a:rPr lang="en-US" b="0" i="1" smtClean="0">
                        <a:latin typeface="Cambria Math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𝐺</m:t>
                        </m:r>
                      </m:e>
                      <m:sup>
                        <m:r>
                          <a:rPr lang="en-US" b="0" i="1" smtClean="0">
                            <a:latin typeface="Cambria Math" charset="0"/>
                          </a:rPr>
                          <m:t>𝑠</m:t>
                        </m:r>
                      </m:sup>
                    </m:sSup>
                    <m:r>
                      <a:rPr lang="en-US" b="0" i="1" smtClean="0">
                        <a:latin typeface="Cambria Math" charset="0"/>
                      </a:rPr>
                      <m:t>=2;</m:t>
                    </m:r>
                  </m:oMath>
                </a14:m>
                <a:endParaRPr lang="en-US" b="0" dirty="0" smtClean="0"/>
              </a:p>
              <a:p>
                <a:pPr lvl="2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𝐺</m:t>
                        </m:r>
                      </m:e>
                      <m:sup>
                        <m:r>
                          <a:rPr lang="en-US" b="0" i="1" smtClean="0">
                            <a:latin typeface="Cambria Math" charset="0"/>
                          </a:rPr>
                          <m:t>𝑠</m:t>
                        </m:r>
                      </m:sup>
                    </m:sSup>
                    <m:r>
                      <a:rPr lang="en-US" b="0" i="1" smtClean="0">
                        <a:latin typeface="Cambria Math" charset="0"/>
                      </a:rPr>
                      <m:t>=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𝑡𝑟𝑖</m:t>
                        </m:r>
                      </m:sub>
                      <m:sup>
                        <m:r>
                          <a:rPr lang="en-US" b="0" i="1" smtClean="0">
                            <a:latin typeface="Cambria Math" charset="0"/>
                          </a:rPr>
                          <m:t>𝑠</m:t>
                        </m:r>
                      </m:sup>
                    </m:sSubSup>
                    <m:r>
                      <a:rPr lang="en-US" b="0" i="1" smtClean="0">
                        <a:latin typeface="Cambria Math" charset="0"/>
                      </a:rPr>
                      <m:t>+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𝑞</m:t>
                        </m:r>
                      </m:sub>
                      <m:sup>
                        <m:r>
                          <a:rPr lang="en-US" b="0" i="1" smtClean="0">
                            <a:latin typeface="Cambria Math" charset="0"/>
                          </a:rPr>
                          <m:t>𝑠</m:t>
                        </m:r>
                      </m:sup>
                    </m:sSubSup>
                    <m:r>
                      <a:rPr lang="en-US" b="0" i="1" smtClean="0">
                        <a:latin typeface="Cambria Math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𝐺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smtClean="0">
                            <a:latin typeface="Cambria Math" charset="0"/>
                          </a:rPr>
                          <m:t>=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charset="0"/>
                              </a:rPr>
                              <m:t>𝑡𝑟𝑖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charset="0"/>
                              </a:rPr>
                              <m:t>𝑖𝑛</m:t>
                            </m:r>
                          </m:sup>
                        </m:sSubSup>
                        <m:r>
                          <a:rPr lang="en-US" b="0" i="1" smtClean="0">
                            <a:latin typeface="Cambria Math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charset="0"/>
                              </a:rPr>
                              <m:t>𝑡𝑟𝑖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charset="0"/>
                              </a:rPr>
                              <m:t>𝑠</m:t>
                            </m:r>
                          </m:sup>
                        </m:sSubSup>
                        <m:r>
                          <a:rPr lang="en-US" b="0" i="1" smtClean="0">
                            <a:latin typeface="Cambria Math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charset="0"/>
                              </a:rPr>
                              <m:t>𝑞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charset="0"/>
                              </a:rPr>
                              <m:t>𝑠</m:t>
                            </m:r>
                          </m:sup>
                        </m:sSubSup>
                      </m:e>
                    </m:d>
                    <m:r>
                      <a:rPr lang="en-US" b="0" i="1" smtClean="0">
                        <a:latin typeface="Cambria Math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𝐺</m:t>
                        </m:r>
                      </m:e>
                      <m:sup>
                        <m:r>
                          <a:rPr lang="en-US" b="0" i="1" smtClean="0">
                            <a:latin typeface="Cambria Math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charset="0"/>
                      </a:rPr>
                      <m:t>−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𝑡𝑟𝑖</m:t>
                        </m:r>
                      </m:sub>
                      <m:sup>
                        <m:r>
                          <a:rPr lang="en-US" b="0" i="1" smtClean="0">
                            <a:latin typeface="Cambria Math" charset="0"/>
                          </a:rPr>
                          <m:t>𝑖𝑛</m:t>
                        </m:r>
                      </m:sup>
                    </m:sSubSup>
                    <m:r>
                      <a:rPr lang="en-US" b="0" i="1" smtClean="0">
                        <a:latin typeface="Cambria Math" charset="0"/>
                      </a:rPr>
                      <m:t>;</m:t>
                    </m:r>
                  </m:oMath>
                </a14:m>
                <a:endParaRPr lang="en-US" b="0" dirty="0" smtClean="0"/>
              </a:p>
              <a:p>
                <a:pPr lvl="2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𝐾</m:t>
                        </m:r>
                      </m:e>
                      <m:sup>
                        <m:r>
                          <a:rPr lang="en-US" b="0" i="1" smtClean="0">
                            <a:latin typeface="Cambria Math" charset="0"/>
                          </a:rPr>
                          <m:t>𝑠</m:t>
                        </m:r>
                      </m:sup>
                    </m:sSup>
                    <m:r>
                      <a:rPr lang="en-US" b="0" i="1" smtClean="0">
                        <a:latin typeface="Cambria Math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charset="0"/>
                          </a:rPr>
                          <m:t>3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charset="0"/>
                              </a:rPr>
                              <m:t>𝑡𝑟𝑖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charset="0"/>
                              </a:rPr>
                              <m:t>𝑠</m:t>
                            </m:r>
                          </m:sup>
                        </m:sSubSup>
                        <m:r>
                          <a:rPr lang="en-US" b="0" i="1" smtClean="0">
                            <a:latin typeface="Cambria Math" charset="0"/>
                          </a:rPr>
                          <m:t>+4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charset="0"/>
                              </a:rPr>
                              <m:t>𝑞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charset="0"/>
                              </a:rPr>
                              <m:t>𝑠</m:t>
                            </m:r>
                          </m:sup>
                        </m:sSubSup>
                      </m:e>
                    </m:d>
                    <m:r>
                      <a:rPr lang="en-US" b="0" i="1" smtClean="0">
                        <a:latin typeface="Cambria Math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charset="0"/>
                          </a:rPr>
                          <m:t>3</m:t>
                        </m:r>
                      </m:num>
                      <m:den>
                        <m:r>
                          <a:rPr lang="en-US" b="0" i="1" smtClean="0">
                            <a:latin typeface="Cambria Math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𝐺</m:t>
                        </m:r>
                      </m:e>
                      <m:sup>
                        <m:r>
                          <a:rPr lang="en-US" b="0" i="1" smtClean="0">
                            <a:latin typeface="Cambria Math" charset="0"/>
                          </a:rPr>
                          <m:t>𝑠</m:t>
                        </m:r>
                      </m:sup>
                    </m:sSup>
                    <m:r>
                      <a:rPr lang="en-US" b="0" i="1" smtClean="0">
                        <a:latin typeface="Cambria Math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charset="0"/>
                          </a:rPr>
                          <m:t>2</m:t>
                        </m:r>
                      </m:den>
                    </m:f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𝑞</m:t>
                        </m:r>
                      </m:sub>
                      <m:sup>
                        <m:r>
                          <a:rPr lang="en-US" b="0" i="1" smtClean="0">
                            <a:latin typeface="Cambria Math" charset="0"/>
                          </a:rPr>
                          <m:t>𝑠</m:t>
                        </m:r>
                      </m:sup>
                    </m:sSubSup>
                    <m:r>
                      <a:rPr lang="en-US" b="0" i="1" smtClean="0">
                        <a:latin typeface="Cambria Math" charset="0"/>
                      </a:rPr>
                      <m:t>;</m:t>
                    </m:r>
                  </m:oMath>
                </a14:m>
                <a:endParaRPr lang="en-US" b="0" dirty="0" smtClean="0"/>
              </a:p>
              <a:p>
                <a:pPr lvl="2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𝑁</m:t>
                        </m:r>
                      </m:e>
                      <m:sup>
                        <m:r>
                          <a:rPr lang="en-US" b="0" i="1" smtClean="0">
                            <a:latin typeface="Cambria Math" charset="0"/>
                          </a:rPr>
                          <m:t>𝑠</m:t>
                        </m:r>
                      </m:sup>
                    </m:sSup>
                    <m:r>
                      <a:rPr lang="en-US" b="0" i="1" smtClean="0">
                        <a:latin typeface="Cambria Math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𝐺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charset="0"/>
                              </a:rPr>
                              <m:t>𝑠</m:t>
                            </m:r>
                          </m:sup>
                        </m:sSup>
                        <m:r>
                          <a:rPr lang="en-US" b="0" i="1" smtClean="0">
                            <a:latin typeface="Cambria Math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charset="0"/>
                              </a:rPr>
                              <m:t>𝑞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charset="0"/>
                              </a:rPr>
                              <m:t>𝑠</m:t>
                            </m:r>
                          </m:sup>
                        </m:sSubSup>
                      </m:e>
                    </m:d>
                    <m:r>
                      <a:rPr lang="en-US" b="0" i="1" smtClean="0">
                        <a:latin typeface="Cambria Math" charset="0"/>
                      </a:rPr>
                      <m:t>+2=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charset="0"/>
                              </a:rPr>
                              <m:t>𝑡𝑟𝑖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charset="0"/>
                              </a:rPr>
                              <m:t>𝑖𝑛</m:t>
                            </m:r>
                          </m:sup>
                        </m:sSubSup>
                        <m:r>
                          <a:rPr lang="en-US" b="0" i="1" smtClean="0">
                            <a:latin typeface="Cambria Math" charset="0"/>
                          </a:rPr>
                          <m:t>+2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charset="0"/>
                              </a:rPr>
                              <m:t>𝑞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charset="0"/>
                              </a:rPr>
                              <m:t>𝑠</m:t>
                            </m:r>
                          </m:sup>
                        </m:sSubSup>
                      </m:e>
                    </m:d>
                    <m:r>
                      <a:rPr lang="en-US" b="0" i="1" smtClean="0">
                        <a:latin typeface="Cambria Math" charset="0"/>
                      </a:rPr>
                      <m:t>+2=2+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charset="0"/>
                          </a:rPr>
                          <m:t>2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charset="0"/>
                              </a:rPr>
                              <m:t>𝑝𝑦𝑟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charset="0"/>
                              </a:rPr>
                              <m:t>′</m:t>
                            </m:r>
                          </m:sup>
                        </m:sSubSup>
                        <m:r>
                          <a:rPr lang="en-US" b="0" i="1" smtClean="0">
                            <a:latin typeface="Cambria Math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charset="0"/>
                              </a:rPr>
                              <m:t>𝑡𝑟𝑖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charset="0"/>
                              </a:rPr>
                              <m:t>𝑖𝑛</m:t>
                            </m:r>
                          </m:sup>
                        </m:sSubSup>
                      </m:e>
                    </m:d>
                  </m:oMath>
                </a14:m>
                <a:endParaRPr lang="ru-RU" dirty="0" smtClean="0"/>
              </a:p>
              <a:p>
                <a:pPr lvl="1"/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600" y="2286000"/>
                <a:ext cx="9601200" cy="4572000"/>
              </a:xfrm>
              <a:blipFill rotWithShape="0">
                <a:blip r:embed="rId3"/>
                <a:stretch>
                  <a:fillRect l="-571" t="-10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0847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ru-RU" dirty="0"/>
                  <a:t>F</a:t>
                </a:r>
                <a:r>
                  <a:rPr lang="en-US" dirty="0"/>
                  <a:t>CC: </a:t>
                </a:r>
                <a:r>
                  <a:rPr lang="ru-RU" dirty="0"/>
                  <a:t>Соотношения для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i="1">
                            <a:latin typeface="Cambria Math" charset="0"/>
                          </a:rPr>
                          <m:t>𝑁</m:t>
                        </m:r>
                      </m:e>
                      <m:sup>
                        <m:r>
                          <a:rPr lang="en-US" i="1">
                            <a:latin typeface="Cambria Math" charset="0"/>
                          </a:rPr>
                          <m:t>𝑖𝑛</m:t>
                        </m:r>
                      </m:sup>
                    </m:sSup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540" t="-123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371600" y="2286000"/>
                <a:ext cx="9601200" cy="4572000"/>
              </a:xfrm>
            </p:spPr>
            <p:txBody>
              <a:bodyPr/>
              <a:lstStyle/>
              <a:p>
                <a:r>
                  <a:rPr lang="ru-RU" dirty="0" smtClean="0"/>
                  <a:t>Из планарности графа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Г</m:t>
                    </m:r>
                    <m:r>
                      <a:rPr lang="ru-RU" b="0" i="1" smtClean="0">
                        <a:latin typeface="Cambria Math" charset="0"/>
                      </a:rPr>
                      <m:t>′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п</a:t>
                </a:r>
                <a:r>
                  <a:rPr lang="ru-RU" dirty="0" err="1" smtClean="0"/>
                  <a:t>олучаем</a:t>
                </a:r>
                <a:r>
                  <a:rPr lang="ru-RU" dirty="0" smtClean="0"/>
                  <a:t>: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b="0" i="1" smtClean="0">
                            <a:latin typeface="Cambria Math" charset="0"/>
                          </a:rPr>
                          <m:t>𝑀</m:t>
                        </m:r>
                      </m:e>
                      <m:sup>
                        <m:r>
                          <a:rPr lang="en-US" b="0" i="1" smtClean="0">
                            <a:latin typeface="Cambria Math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charset="0"/>
                      </a:rPr>
                      <m:t>−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𝑡𝑟𝑖</m:t>
                        </m:r>
                      </m:sub>
                      <m:sup>
                        <m:r>
                          <a:rPr lang="en-US" b="0" i="1" smtClean="0">
                            <a:latin typeface="Cambria Math" charset="0"/>
                          </a:rPr>
                          <m:t>𝑖𝑛</m:t>
                        </m:r>
                      </m:sup>
                    </m:sSubSup>
                    <m:r>
                      <a:rPr lang="en-US" b="0" i="1" smtClean="0">
                        <a:latin typeface="Cambria Math" charset="0"/>
                      </a:rPr>
                      <m:t>+</m:t>
                    </m:r>
                    <m:r>
                      <a:rPr lang="en-US" b="0" i="1" smtClean="0">
                        <a:latin typeface="Cambria Math" charset="0"/>
                      </a:rPr>
                      <m:t>𝑄</m:t>
                    </m:r>
                    <m:r>
                      <a:rPr lang="en-US" b="0" i="1" smtClean="0">
                        <a:latin typeface="Cambria Math" charset="0"/>
                      </a:rPr>
                      <m:t>=2</m:t>
                    </m:r>
                  </m:oMath>
                </a14:m>
                <a:endParaRPr lang="en-US" dirty="0" smtClean="0"/>
              </a:p>
              <a:p>
                <a:pPr lvl="1"/>
                <a:endParaRPr lang="ru-RU" dirty="0" smtClean="0"/>
              </a:p>
              <a:p>
                <a:pPr lvl="1"/>
                <a:r>
                  <a:rPr lang="ru-RU" dirty="0" smtClean="0"/>
                  <a:t>Учитывая, что поверхность любого </a:t>
                </a:r>
                <a:r>
                  <a:rPr lang="ru-RU" dirty="0" err="1" smtClean="0"/>
                  <a:t>H</a:t>
                </a:r>
                <a:r>
                  <a:rPr lang="en-US" dirty="0" smtClean="0"/>
                  <a:t>-</a:t>
                </a:r>
                <a:r>
                  <a:rPr lang="en-US" dirty="0" err="1" smtClean="0"/>
                  <a:t>я</a:t>
                </a:r>
                <a:r>
                  <a:rPr lang="ru-RU" dirty="0" err="1" smtClean="0"/>
                  <a:t>дра</a:t>
                </a:r>
                <a:r>
                  <a:rPr lang="ru-RU" dirty="0" smtClean="0"/>
                  <a:t> без полостей можно натянуть на сферу:</a:t>
                </a:r>
                <a:endParaRPr lang="en-US" dirty="0" smtClean="0"/>
              </a:p>
              <a:p>
                <a:pPr lvl="2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𝑁</m:t>
                        </m:r>
                      </m:e>
                      <m:sup>
                        <m:r>
                          <a:rPr lang="en-US" b="0" i="1" smtClean="0">
                            <a:latin typeface="Cambria Math" charset="0"/>
                          </a:rPr>
                          <m:t>𝑠</m:t>
                        </m:r>
                      </m:sup>
                    </m:sSup>
                    <m:r>
                      <a:rPr lang="en-US" b="0" i="1" smtClean="0">
                        <a:latin typeface="Cambria Math" charset="0"/>
                      </a:rPr>
                      <m:t>−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𝐾</m:t>
                        </m:r>
                      </m:e>
                      <m:sup>
                        <m:r>
                          <a:rPr lang="en-US" b="0" i="1" smtClean="0">
                            <a:latin typeface="Cambria Math" charset="0"/>
                          </a:rPr>
                          <m:t>𝑠</m:t>
                        </m:r>
                      </m:sup>
                    </m:sSup>
                    <m:r>
                      <a:rPr lang="en-US" b="0" i="1" smtClean="0">
                        <a:latin typeface="Cambria Math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𝐺</m:t>
                        </m:r>
                      </m:e>
                      <m:sup>
                        <m:r>
                          <a:rPr lang="en-US" b="0" i="1" smtClean="0">
                            <a:latin typeface="Cambria Math" charset="0"/>
                          </a:rPr>
                          <m:t>𝑠</m:t>
                        </m:r>
                      </m:sup>
                    </m:sSup>
                    <m:r>
                      <a:rPr lang="en-US" b="0" i="1" smtClean="0">
                        <a:latin typeface="Cambria Math" charset="0"/>
                      </a:rPr>
                      <m:t>=2;</m:t>
                    </m:r>
                  </m:oMath>
                </a14:m>
                <a:endParaRPr lang="en-US" b="0" dirty="0" smtClean="0"/>
              </a:p>
              <a:p>
                <a:pPr lvl="2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𝐺</m:t>
                        </m:r>
                      </m:e>
                      <m:sup>
                        <m:r>
                          <a:rPr lang="en-US" b="0" i="1" smtClean="0">
                            <a:latin typeface="Cambria Math" charset="0"/>
                          </a:rPr>
                          <m:t>𝑠</m:t>
                        </m:r>
                      </m:sup>
                    </m:sSup>
                    <m:r>
                      <a:rPr lang="en-US" b="0" i="1" smtClean="0">
                        <a:latin typeface="Cambria Math" charset="0"/>
                      </a:rPr>
                      <m:t>=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𝑡𝑟𝑖</m:t>
                        </m:r>
                      </m:sub>
                      <m:sup>
                        <m:r>
                          <a:rPr lang="en-US" b="0" i="1" smtClean="0">
                            <a:latin typeface="Cambria Math" charset="0"/>
                          </a:rPr>
                          <m:t>𝑠</m:t>
                        </m:r>
                      </m:sup>
                    </m:sSubSup>
                    <m:r>
                      <a:rPr lang="en-US" b="0" i="1" smtClean="0">
                        <a:latin typeface="Cambria Math" charset="0"/>
                      </a:rPr>
                      <m:t>+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𝑞</m:t>
                        </m:r>
                      </m:sub>
                      <m:sup>
                        <m:r>
                          <a:rPr lang="en-US" b="0" i="1" smtClean="0">
                            <a:latin typeface="Cambria Math" charset="0"/>
                          </a:rPr>
                          <m:t>𝑠</m:t>
                        </m:r>
                      </m:sup>
                    </m:sSubSup>
                    <m:r>
                      <a:rPr lang="en-US" b="0" i="1" smtClean="0">
                        <a:latin typeface="Cambria Math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𝐺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smtClean="0">
                            <a:latin typeface="Cambria Math" charset="0"/>
                          </a:rPr>
                          <m:t>=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charset="0"/>
                              </a:rPr>
                              <m:t>𝑡𝑟𝑖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charset="0"/>
                              </a:rPr>
                              <m:t>𝑖𝑛</m:t>
                            </m:r>
                          </m:sup>
                        </m:sSubSup>
                        <m:r>
                          <a:rPr lang="en-US" b="0" i="1" smtClean="0">
                            <a:latin typeface="Cambria Math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charset="0"/>
                              </a:rPr>
                              <m:t>𝑡𝑟𝑖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charset="0"/>
                              </a:rPr>
                              <m:t>𝑠</m:t>
                            </m:r>
                          </m:sup>
                        </m:sSubSup>
                        <m:r>
                          <a:rPr lang="en-US" b="0" i="1" smtClean="0">
                            <a:latin typeface="Cambria Math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charset="0"/>
                              </a:rPr>
                              <m:t>𝑞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charset="0"/>
                              </a:rPr>
                              <m:t>𝑠</m:t>
                            </m:r>
                          </m:sup>
                        </m:sSubSup>
                      </m:e>
                    </m:d>
                    <m:r>
                      <a:rPr lang="en-US" b="0" i="1" smtClean="0">
                        <a:latin typeface="Cambria Math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𝐺</m:t>
                        </m:r>
                      </m:e>
                      <m:sup>
                        <m:r>
                          <a:rPr lang="en-US" b="0" i="1" smtClean="0">
                            <a:latin typeface="Cambria Math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charset="0"/>
                      </a:rPr>
                      <m:t>−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𝑡𝑟𝑖</m:t>
                        </m:r>
                      </m:sub>
                      <m:sup>
                        <m:r>
                          <a:rPr lang="en-US" b="0" i="1" smtClean="0">
                            <a:latin typeface="Cambria Math" charset="0"/>
                          </a:rPr>
                          <m:t>𝑖𝑛</m:t>
                        </m:r>
                      </m:sup>
                    </m:sSubSup>
                    <m:r>
                      <a:rPr lang="en-US" b="0" i="1" smtClean="0">
                        <a:latin typeface="Cambria Math" charset="0"/>
                      </a:rPr>
                      <m:t>;</m:t>
                    </m:r>
                  </m:oMath>
                </a14:m>
                <a:endParaRPr lang="en-US" b="0" dirty="0" smtClean="0"/>
              </a:p>
              <a:p>
                <a:pPr lvl="2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𝐾</m:t>
                        </m:r>
                      </m:e>
                      <m:sup>
                        <m:r>
                          <a:rPr lang="en-US" b="0" i="1" smtClean="0">
                            <a:latin typeface="Cambria Math" charset="0"/>
                          </a:rPr>
                          <m:t>𝑠</m:t>
                        </m:r>
                      </m:sup>
                    </m:sSup>
                    <m:r>
                      <a:rPr lang="en-US" b="0" i="1" smtClean="0">
                        <a:latin typeface="Cambria Math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charset="0"/>
                          </a:rPr>
                          <m:t>3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charset="0"/>
                              </a:rPr>
                              <m:t>𝑡𝑟𝑖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charset="0"/>
                              </a:rPr>
                              <m:t>𝑠</m:t>
                            </m:r>
                          </m:sup>
                        </m:sSubSup>
                        <m:r>
                          <a:rPr lang="en-US" b="0" i="1" smtClean="0">
                            <a:latin typeface="Cambria Math" charset="0"/>
                          </a:rPr>
                          <m:t>+4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charset="0"/>
                              </a:rPr>
                              <m:t>𝑞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charset="0"/>
                              </a:rPr>
                              <m:t>𝑠</m:t>
                            </m:r>
                          </m:sup>
                        </m:sSubSup>
                      </m:e>
                    </m:d>
                    <m:r>
                      <a:rPr lang="en-US" b="0" i="1" smtClean="0">
                        <a:latin typeface="Cambria Math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charset="0"/>
                          </a:rPr>
                          <m:t>3</m:t>
                        </m:r>
                      </m:num>
                      <m:den>
                        <m:r>
                          <a:rPr lang="en-US" b="0" i="1" smtClean="0">
                            <a:latin typeface="Cambria Math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𝐺</m:t>
                        </m:r>
                      </m:e>
                      <m:sup>
                        <m:r>
                          <a:rPr lang="en-US" b="0" i="1" smtClean="0">
                            <a:latin typeface="Cambria Math" charset="0"/>
                          </a:rPr>
                          <m:t>𝑠</m:t>
                        </m:r>
                      </m:sup>
                    </m:sSup>
                    <m:r>
                      <a:rPr lang="en-US" b="0" i="1" smtClean="0">
                        <a:latin typeface="Cambria Math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charset="0"/>
                          </a:rPr>
                          <m:t>2</m:t>
                        </m:r>
                      </m:den>
                    </m:f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𝑞</m:t>
                        </m:r>
                      </m:sub>
                      <m:sup>
                        <m:r>
                          <a:rPr lang="en-US" b="0" i="1" smtClean="0">
                            <a:latin typeface="Cambria Math" charset="0"/>
                          </a:rPr>
                          <m:t>𝑠</m:t>
                        </m:r>
                      </m:sup>
                    </m:sSubSup>
                    <m:r>
                      <a:rPr lang="en-US" b="0" i="1" smtClean="0">
                        <a:latin typeface="Cambria Math" charset="0"/>
                      </a:rPr>
                      <m:t>;</m:t>
                    </m:r>
                  </m:oMath>
                </a14:m>
                <a:endParaRPr lang="en-US" b="0" dirty="0" smtClean="0"/>
              </a:p>
              <a:p>
                <a:pPr lvl="2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𝑁</m:t>
                        </m:r>
                      </m:e>
                      <m:sup>
                        <m:r>
                          <a:rPr lang="en-US" b="0" i="1" smtClean="0">
                            <a:latin typeface="Cambria Math" charset="0"/>
                          </a:rPr>
                          <m:t>𝑠</m:t>
                        </m:r>
                      </m:sup>
                    </m:sSup>
                    <m:r>
                      <a:rPr lang="en-US" b="0" i="1" smtClean="0">
                        <a:latin typeface="Cambria Math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𝐺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charset="0"/>
                              </a:rPr>
                              <m:t>𝑠</m:t>
                            </m:r>
                          </m:sup>
                        </m:sSup>
                        <m:r>
                          <a:rPr lang="en-US" b="0" i="1" smtClean="0">
                            <a:latin typeface="Cambria Math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charset="0"/>
                              </a:rPr>
                              <m:t>𝑞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charset="0"/>
                              </a:rPr>
                              <m:t>𝑠</m:t>
                            </m:r>
                          </m:sup>
                        </m:sSubSup>
                      </m:e>
                    </m:d>
                    <m:r>
                      <a:rPr lang="en-US" b="0" i="1" smtClean="0">
                        <a:latin typeface="Cambria Math" charset="0"/>
                      </a:rPr>
                      <m:t>+2=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charset="0"/>
                              </a:rPr>
                              <m:t>𝑡𝑟𝑖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charset="0"/>
                              </a:rPr>
                              <m:t>𝑖𝑛</m:t>
                            </m:r>
                          </m:sup>
                        </m:sSubSup>
                        <m:r>
                          <a:rPr lang="en-US" b="0" i="1" smtClean="0">
                            <a:latin typeface="Cambria Math" charset="0"/>
                          </a:rPr>
                          <m:t>+2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charset="0"/>
                              </a:rPr>
                              <m:t>𝑞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charset="0"/>
                              </a:rPr>
                              <m:t>𝑠</m:t>
                            </m:r>
                          </m:sup>
                        </m:sSubSup>
                      </m:e>
                    </m:d>
                    <m:r>
                      <a:rPr lang="en-US" b="0" i="1" smtClean="0">
                        <a:latin typeface="Cambria Math" charset="0"/>
                      </a:rPr>
                      <m:t>+2=2+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charset="0"/>
                          </a:rPr>
                          <m:t>2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charset="0"/>
                              </a:rPr>
                              <m:t>𝑝𝑦𝑟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charset="0"/>
                              </a:rPr>
                              <m:t>′</m:t>
                            </m:r>
                          </m:sup>
                        </m:sSubSup>
                        <m:r>
                          <a:rPr lang="en-US" b="0" i="1" smtClean="0">
                            <a:latin typeface="Cambria Math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charset="0"/>
                              </a:rPr>
                              <m:t>𝑡𝑟𝑖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charset="0"/>
                              </a:rPr>
                              <m:t>𝑖𝑛</m:t>
                            </m:r>
                          </m:sup>
                        </m:sSubSup>
                      </m:e>
                    </m:d>
                  </m:oMath>
                </a14:m>
                <a:endParaRPr lang="en-US" dirty="0" smtClean="0"/>
              </a:p>
              <a:p>
                <a:pPr lvl="2"/>
                <a:endParaRPr lang="en-US" dirty="0"/>
              </a:p>
              <a:p>
                <a:pPr lvl="2"/>
                <a:r>
                  <a:rPr lang="ru-RU" dirty="0" smtClean="0"/>
                  <a:t>Совмещение с предыдущими </a:t>
                </a:r>
                <a:r>
                  <a:rPr lang="ru-RU" dirty="0" err="1" smtClean="0"/>
                  <a:t>ур-ями</a:t>
                </a:r>
                <a:r>
                  <a:rPr lang="ru-RU" dirty="0" smtClean="0"/>
                  <a:t> позволяет получить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b="0" i="1" smtClean="0">
                            <a:latin typeface="Cambria Math" charset="0"/>
                          </a:rPr>
                          <m:t>𝑁</m:t>
                        </m:r>
                      </m:e>
                      <m:sup>
                        <m:r>
                          <a:rPr lang="en-US" b="0" i="1" smtClean="0">
                            <a:latin typeface="Cambria Math" charset="0"/>
                          </a:rPr>
                          <m:t>𝑖𝑛</m:t>
                        </m:r>
                      </m:sup>
                    </m:sSup>
                  </m:oMath>
                </a14:m>
                <a:r>
                  <a:rPr lang="en-US" dirty="0" smtClean="0"/>
                  <a:t>.</a:t>
                </a:r>
                <a:endParaRPr lang="ru-RU" dirty="0" smtClean="0"/>
              </a:p>
              <a:p>
                <a:pPr lvl="1"/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600" y="2286000"/>
                <a:ext cx="9601200" cy="4572000"/>
              </a:xfrm>
              <a:blipFill rotWithShape="0">
                <a:blip r:embed="rId3"/>
                <a:stretch>
                  <a:fillRect l="-571" t="-10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7070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ru-RU" dirty="0" smtClean="0"/>
                  <a:t>Подводные камни </a:t>
                </a:r>
                <a14:m>
                  <m:oMath xmlns:m="http://schemas.openxmlformats.org/officeDocument/2006/math">
                    <m:r>
                      <a:rPr lang="ru-RU" b="0" i="1" smtClean="0">
                        <a:latin typeface="Cambria Math" charset="0"/>
                      </a:rPr>
                      <m:t>Г′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540" t="-135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О</a:t>
                </a:r>
                <a:r>
                  <a:rPr lang="ru-RU" dirty="0" err="1" smtClean="0"/>
                  <a:t>днако</a:t>
                </a:r>
                <a:r>
                  <a:rPr lang="ru-RU" dirty="0" smtClean="0"/>
                  <a:t> не все </a:t>
                </a:r>
                <a14:m>
                  <m:oMath xmlns:m="http://schemas.openxmlformats.org/officeDocument/2006/math">
                    <m:r>
                      <a:rPr lang="ru-RU" b="0" i="1" smtClean="0">
                        <a:latin typeface="Cambria Math" charset="0"/>
                      </a:rPr>
                      <m:t>Г′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ru-RU" dirty="0" err="1" smtClean="0"/>
                  <a:t>планарны</a:t>
                </a:r>
                <a:r>
                  <a:rPr lang="mr-IN" dirty="0" smtClean="0"/>
                  <a:t>…</a:t>
                </a:r>
                <a:endParaRPr lang="ru-RU" dirty="0" smtClean="0"/>
              </a:p>
              <a:p>
                <a:pPr lvl="1"/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571" t="-13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36</a:t>
            </a:fld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7480" y="2777061"/>
            <a:ext cx="6949440" cy="367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541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ru-RU" dirty="0"/>
                  <a:t>Подводные камни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charset="0"/>
                      </a:rPr>
                      <m:t>Г′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540" t="-135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384048" lvl="1">
                  <a:spcBef>
                    <a:spcPts val="1000"/>
                  </a:spcBef>
                  <a:buFont typeface="Franklin Gothic Book" panose="020B0503020102020204" pitchFamily="34" charset="0"/>
                  <a:buChar char="■"/>
                </a:pPr>
                <a:r>
                  <a:rPr lang="ru-RU" dirty="0" smtClean="0"/>
                  <a:t>Тогда вернее сказать: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>
                            <a:latin typeface="Cambria Math" charset="0"/>
                          </a:rPr>
                          <m:t>𝑀</m:t>
                        </m:r>
                      </m:e>
                      <m:sup>
                        <m:r>
                          <a:rPr lang="en-US">
                            <a:latin typeface="Cambria Math" charset="0"/>
                          </a:rPr>
                          <m:t>′</m:t>
                        </m:r>
                      </m:sup>
                    </m:sSup>
                    <m:r>
                      <a:rPr lang="en-US">
                        <a:latin typeface="Cambria Math" charset="0"/>
                      </a:rPr>
                      <m:t>−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>
                            <a:latin typeface="Cambria Math" charset="0"/>
                          </a:rPr>
                          <m:t>𝐺</m:t>
                        </m:r>
                      </m:e>
                      <m:sub>
                        <m:r>
                          <a:rPr lang="en-US">
                            <a:latin typeface="Cambria Math" charset="0"/>
                          </a:rPr>
                          <m:t>𝑡𝑟𝑖</m:t>
                        </m:r>
                      </m:sub>
                      <m:sup>
                        <m:r>
                          <a:rPr lang="en-US">
                            <a:latin typeface="Cambria Math" charset="0"/>
                          </a:rPr>
                          <m:t>𝑖𝑛</m:t>
                        </m:r>
                      </m:sup>
                    </m:sSubSup>
                    <m:r>
                      <a:rPr lang="en-US">
                        <a:latin typeface="Cambria Math" charset="0"/>
                      </a:rPr>
                      <m:t>+</m:t>
                    </m:r>
                    <m:r>
                      <a:rPr lang="en-US">
                        <a:latin typeface="Cambria Math" charset="0"/>
                      </a:rPr>
                      <m:t>𝑄</m:t>
                    </m:r>
                    <m:r>
                      <a:rPr lang="en-US">
                        <a:latin typeface="Cambria Math" charset="0"/>
                      </a:rPr>
                      <m:t>=2</m:t>
                    </m:r>
                    <m:r>
                      <a:rPr lang="ru-RU" b="0" i="1" smtClean="0">
                        <a:latin typeface="Cambria Math" charset="0"/>
                      </a:rPr>
                      <m:t>−2</m:t>
                    </m:r>
                    <m:r>
                      <a:rPr lang="en-US" b="0" i="1" smtClean="0">
                        <a:latin typeface="Cambria Math" charset="0"/>
                      </a:rPr>
                      <m:t>⋅</m:t>
                    </m:r>
                    <m:r>
                      <a:rPr lang="en-US" b="0" i="1" smtClean="0">
                        <a:latin typeface="Cambria Math" charset="0"/>
                      </a:rPr>
                      <m:t>𝛾</m:t>
                    </m:r>
                  </m:oMath>
                </a14:m>
                <a:r>
                  <a:rPr lang="ru-RU" dirty="0" smtClean="0"/>
                  <a:t>, где </a:t>
                </a:r>
                <a14:m>
                  <m:oMath xmlns:m="http://schemas.openxmlformats.org/officeDocument/2006/math">
                    <m:r>
                      <a:rPr lang="ru-RU" b="0" i="1" smtClean="0">
                        <a:latin typeface="Cambria Math" charset="0"/>
                      </a:rPr>
                      <m:t>𝛾</m:t>
                    </m:r>
                  </m:oMath>
                </a14:m>
                <a:r>
                  <a:rPr lang="en-US" dirty="0" smtClean="0"/>
                  <a:t> - </a:t>
                </a:r>
                <a:r>
                  <a:rPr lang="en-US" dirty="0" err="1" smtClean="0"/>
                  <a:t>р</a:t>
                </a:r>
                <a:r>
                  <a:rPr lang="ru-RU" dirty="0" smtClean="0"/>
                  <a:t>од графа </a:t>
                </a:r>
                <a14:m>
                  <m:oMath xmlns:m="http://schemas.openxmlformats.org/officeDocument/2006/math">
                    <m:r>
                      <a:rPr lang="ru-RU" b="0" i="1" smtClean="0">
                        <a:latin typeface="Cambria Math" charset="0"/>
                      </a:rPr>
                      <m:t>Г′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pPr marL="384048" lvl="1">
                  <a:spcBef>
                    <a:spcPts val="1000"/>
                  </a:spcBef>
                  <a:buFont typeface="Franklin Gothic Book" panose="020B0503020102020204" pitchFamily="34" charset="0"/>
                  <a:buChar char="■"/>
                </a:pPr>
                <a:endParaRPr lang="ru-RU" dirty="0" smtClean="0"/>
              </a:p>
              <a:p>
                <a:pPr marL="384048" lvl="1">
                  <a:spcBef>
                    <a:spcPts val="1000"/>
                  </a:spcBef>
                  <a:buFont typeface="Franklin Gothic Book" panose="020B0503020102020204" pitchFamily="34" charset="0"/>
                  <a:buChar char="■"/>
                </a:pPr>
                <a:r>
                  <a:rPr lang="ru-RU" dirty="0" smtClean="0"/>
                  <a:t>Т.к. известны лишь оценки для определения рода графа, мы получаем еще один параметр системы уравнений.</a:t>
                </a:r>
              </a:p>
              <a:p>
                <a:pPr marL="384048" lvl="1">
                  <a:spcBef>
                    <a:spcPts val="1000"/>
                  </a:spcBef>
                  <a:buFont typeface="Franklin Gothic Book" panose="020B0503020102020204" pitchFamily="34" charset="0"/>
                  <a:buChar char="■"/>
                </a:pPr>
                <a:endParaRPr lang="ru-RU" dirty="0"/>
              </a:p>
              <a:p>
                <a:pPr marL="384048" lvl="1">
                  <a:spcBef>
                    <a:spcPts val="1000"/>
                  </a:spcBef>
                  <a:buFont typeface="Franklin Gothic Book" panose="020B0503020102020204" pitchFamily="34" charset="0"/>
                  <a:buChar char="■"/>
                </a:pPr>
                <a:r>
                  <a:rPr lang="ru-RU" dirty="0" smtClean="0"/>
                  <a:t>Таким образом, для 3</a:t>
                </a:r>
                <a:r>
                  <a:rPr lang="en-US" dirty="0" smtClean="0"/>
                  <a:t>D </a:t>
                </a:r>
                <a:r>
                  <a:rPr lang="ru-RU" dirty="0" err="1" smtClean="0"/>
                  <a:t>F</a:t>
                </a:r>
                <a:r>
                  <a:rPr lang="en-US" dirty="0" smtClean="0"/>
                  <a:t>CC </a:t>
                </a:r>
                <a:r>
                  <a:rPr lang="en-US" dirty="0" err="1" smtClean="0"/>
                  <a:t>ре</a:t>
                </a:r>
                <a:r>
                  <a:rPr lang="ru-RU" dirty="0" err="1" smtClean="0"/>
                  <a:t>шетки</a:t>
                </a:r>
                <a:r>
                  <a:rPr lang="ru-RU" dirty="0" smtClean="0"/>
                  <a:t> получены некоторые важные соотношения, но </a:t>
                </a:r>
                <a:r>
                  <a:rPr lang="ru-RU" dirty="0" err="1" smtClean="0"/>
                  <a:t>дальшейшее</a:t>
                </a:r>
                <a:r>
                  <a:rPr lang="ru-RU" dirty="0" smtClean="0"/>
                  <a:t> продвижение зависит от изучения </a:t>
                </a:r>
                <a14:m>
                  <m:oMath xmlns:m="http://schemas.openxmlformats.org/officeDocument/2006/math">
                    <m:r>
                      <a:rPr lang="ru-RU" b="0" i="1" smtClean="0">
                        <a:latin typeface="Cambria Math" charset="0"/>
                      </a:rPr>
                      <m:t>𝑄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и</a:t>
                </a:r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</a:rPr>
                      <m:t>𝛾</m:t>
                    </m:r>
                  </m:oMath>
                </a14:m>
                <a:r>
                  <a:rPr lang="en-US" dirty="0" smtClean="0"/>
                  <a:t>.</a:t>
                </a:r>
                <a:endParaRPr lang="en-US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571" t="-680" r="-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684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5128" y="1935209"/>
            <a:ext cx="8361229" cy="2098226"/>
          </a:xfrm>
        </p:spPr>
        <p:txBody>
          <a:bodyPr/>
          <a:lstStyle/>
          <a:p>
            <a:r>
              <a:rPr lang="ru-RU" sz="4800" dirty="0" smtClean="0"/>
              <a:t>Заключение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9574680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Вывод правил для фильтрации </a:t>
            </a:r>
            <a:r>
              <a:rPr lang="en-US" dirty="0" smtClean="0"/>
              <a:t>H-</a:t>
            </a:r>
            <a:r>
              <a:rPr lang="ru-RU" dirty="0" smtClean="0"/>
              <a:t>ядер является важной задачей для значительного ускорения поиска размещения белка в дискретной решетке.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29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Введение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2286000"/>
            <a:ext cx="5548489" cy="358140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Белки</a:t>
            </a:r>
            <a:r>
              <a:rPr lang="en-US" dirty="0"/>
              <a:t> – </a:t>
            </a:r>
            <a:r>
              <a:rPr lang="en-US" dirty="0" err="1"/>
              <a:t>крупные</a:t>
            </a:r>
            <a:r>
              <a:rPr lang="en-US" dirty="0"/>
              <a:t> </a:t>
            </a:r>
            <a:r>
              <a:rPr lang="en-US" dirty="0" err="1"/>
              <a:t>биомолекулы</a:t>
            </a:r>
            <a:r>
              <a:rPr lang="en-US" dirty="0"/>
              <a:t>, </a:t>
            </a:r>
            <a:r>
              <a:rPr lang="en-US" dirty="0" err="1"/>
              <a:t>которые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состоят</a:t>
            </a:r>
            <a:r>
              <a:rPr lang="en-US" dirty="0"/>
              <a:t> </a:t>
            </a:r>
            <a:r>
              <a:rPr lang="en-US" dirty="0" err="1"/>
              <a:t>из</a:t>
            </a:r>
            <a:r>
              <a:rPr lang="en-US" dirty="0"/>
              <a:t> </a:t>
            </a:r>
            <a:r>
              <a:rPr lang="en-US" dirty="0" err="1"/>
              <a:t>одной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нескольких</a:t>
            </a:r>
            <a:r>
              <a:rPr lang="en-US" dirty="0"/>
              <a:t> </a:t>
            </a:r>
            <a:r>
              <a:rPr lang="en-US" dirty="0" err="1"/>
              <a:t>длинных</a:t>
            </a:r>
            <a:r>
              <a:rPr lang="en-US" dirty="0"/>
              <a:t> </a:t>
            </a:r>
            <a:r>
              <a:rPr lang="en-US" dirty="0" err="1"/>
              <a:t>цепей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аминокислотных</a:t>
            </a:r>
            <a:r>
              <a:rPr lang="en-US" dirty="0"/>
              <a:t> </a:t>
            </a:r>
            <a:r>
              <a:rPr lang="en-US" dirty="0" err="1"/>
              <a:t>остатков</a:t>
            </a:r>
            <a:r>
              <a:rPr lang="en-US" dirty="0"/>
              <a:t>.</a:t>
            </a:r>
          </a:p>
          <a:p>
            <a:r>
              <a:rPr lang="en-US" dirty="0" err="1"/>
              <a:t>Фолдинг</a:t>
            </a:r>
            <a:r>
              <a:rPr lang="en-US" dirty="0"/>
              <a:t> </a:t>
            </a:r>
            <a:r>
              <a:rPr lang="en-US" dirty="0" err="1"/>
              <a:t>белка</a:t>
            </a:r>
            <a:r>
              <a:rPr lang="en-US" dirty="0"/>
              <a:t> – </a:t>
            </a:r>
            <a:r>
              <a:rPr lang="en-US" dirty="0" err="1"/>
              <a:t>физический</a:t>
            </a:r>
            <a:r>
              <a:rPr lang="en-US" dirty="0"/>
              <a:t> </a:t>
            </a:r>
            <a:r>
              <a:rPr lang="en-US" dirty="0" err="1"/>
              <a:t>процесс</a:t>
            </a:r>
            <a:r>
              <a:rPr lang="en-US" dirty="0"/>
              <a:t>,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ходе</a:t>
            </a:r>
            <a:r>
              <a:rPr lang="en-US" dirty="0"/>
              <a:t> </a:t>
            </a:r>
            <a:r>
              <a:rPr lang="en-US" dirty="0" err="1"/>
              <a:t>которого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белковая</a:t>
            </a:r>
            <a:r>
              <a:rPr lang="en-US" dirty="0"/>
              <a:t> </a:t>
            </a:r>
            <a:r>
              <a:rPr lang="en-US" dirty="0" err="1"/>
              <a:t>цепь</a:t>
            </a:r>
            <a:r>
              <a:rPr lang="en-US" dirty="0"/>
              <a:t> </a:t>
            </a:r>
            <a:r>
              <a:rPr lang="en-US" dirty="0" err="1"/>
              <a:t>приобретает</a:t>
            </a:r>
            <a:r>
              <a:rPr lang="en-US" dirty="0"/>
              <a:t> </a:t>
            </a:r>
            <a:r>
              <a:rPr lang="en-US" dirty="0" err="1"/>
              <a:t>свою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нативную</a:t>
            </a:r>
            <a:r>
              <a:rPr lang="en-US" dirty="0"/>
              <a:t> </a:t>
            </a:r>
            <a:r>
              <a:rPr lang="en-US" dirty="0" err="1"/>
              <a:t>трехмерную</a:t>
            </a:r>
            <a:r>
              <a:rPr lang="en-US" dirty="0"/>
              <a:t> </a:t>
            </a:r>
            <a:r>
              <a:rPr lang="en-US" dirty="0" err="1"/>
              <a:t>структуру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 err="1"/>
              <a:t>конформацию</a:t>
            </a:r>
            <a:r>
              <a:rPr lang="en-US" dirty="0"/>
              <a:t>).</a:t>
            </a:r>
          </a:p>
          <a:p>
            <a:r>
              <a:rPr lang="en-US" dirty="0" err="1"/>
              <a:t>Моделирование</a:t>
            </a:r>
            <a:r>
              <a:rPr lang="en-US" dirty="0"/>
              <a:t> </a:t>
            </a:r>
            <a:r>
              <a:rPr lang="en-US" dirty="0" err="1"/>
              <a:t>полностью</a:t>
            </a:r>
            <a:r>
              <a:rPr lang="en-US" dirty="0"/>
              <a:t> </a:t>
            </a:r>
            <a:r>
              <a:rPr lang="en-US" dirty="0" err="1"/>
              <a:t>свернутого</a:t>
            </a:r>
            <a:r>
              <a:rPr lang="en-US" dirty="0"/>
              <a:t> </a:t>
            </a:r>
            <a:r>
              <a:rPr lang="en-US" dirty="0" err="1"/>
              <a:t>белка</a:t>
            </a:r>
            <a:r>
              <a:rPr lang="en-US" dirty="0"/>
              <a:t> </a:t>
            </a:r>
            <a:r>
              <a:rPr lang="en-US" dirty="0" err="1"/>
              <a:t>является</a:t>
            </a:r>
            <a:r>
              <a:rPr lang="en-US" dirty="0"/>
              <a:t> </a:t>
            </a:r>
            <a:r>
              <a:rPr lang="en-US" dirty="0" err="1" smtClean="0"/>
              <a:t>сложной</a:t>
            </a:r>
            <a:r>
              <a:rPr lang="en-US" dirty="0" smtClean="0"/>
              <a:t> </a:t>
            </a:r>
            <a:r>
              <a:rPr lang="en-US" dirty="0" err="1"/>
              <a:t>задачей</a:t>
            </a:r>
            <a:r>
              <a:rPr lang="en-US" dirty="0"/>
              <a:t>, </a:t>
            </a:r>
            <a:r>
              <a:rPr lang="en-US" dirty="0" err="1"/>
              <a:t>поскольку</a:t>
            </a:r>
            <a:r>
              <a:rPr lang="en-US" dirty="0"/>
              <a:t> </a:t>
            </a:r>
            <a:r>
              <a:rPr lang="en-US" dirty="0" err="1"/>
              <a:t>включает</a:t>
            </a:r>
            <a:r>
              <a:rPr lang="en-US" dirty="0"/>
              <a:t> </a:t>
            </a:r>
            <a:r>
              <a:rPr lang="ru-RU" dirty="0" smtClean="0"/>
              <a:t>в себя </a:t>
            </a:r>
            <a:r>
              <a:rPr lang="en-US" dirty="0" err="1" smtClean="0"/>
              <a:t>огромное</a:t>
            </a:r>
            <a:r>
              <a:rPr lang="en-US" dirty="0" smtClean="0"/>
              <a:t> </a:t>
            </a:r>
            <a:r>
              <a:rPr lang="en-US" dirty="0" err="1"/>
              <a:t>число</a:t>
            </a:r>
            <a:r>
              <a:rPr lang="en-US" dirty="0"/>
              <a:t> </a:t>
            </a:r>
            <a:r>
              <a:rPr lang="en-US" dirty="0" err="1"/>
              <a:t>степеней</a:t>
            </a:r>
            <a:r>
              <a:rPr lang="en-US" dirty="0"/>
              <a:t> </a:t>
            </a:r>
            <a:r>
              <a:rPr lang="en-US" dirty="0" err="1"/>
              <a:t>свободы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2139" y="1690688"/>
            <a:ext cx="4512780" cy="4564062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3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Вывод правил для фильтрации </a:t>
            </a:r>
            <a:r>
              <a:rPr lang="en-US" dirty="0" smtClean="0"/>
              <a:t>H-</a:t>
            </a:r>
            <a:r>
              <a:rPr lang="ru-RU" dirty="0" smtClean="0"/>
              <a:t>ядер является важной задачей для значительного ускорения поиска размещения белка в дискретной решетке.</a:t>
            </a:r>
          </a:p>
          <a:p>
            <a:endParaRPr lang="ru-RU" dirty="0" smtClean="0"/>
          </a:p>
          <a:p>
            <a:r>
              <a:rPr lang="ru-RU" dirty="0" smtClean="0"/>
              <a:t>Полученные критерии фильтрации для двумерного случая показывают удовлетворительную эффективность.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312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371600" y="2286000"/>
                <a:ext cx="9601200" cy="457200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ru-RU" dirty="0" smtClean="0"/>
                  <a:t>Вывод правил для фильтрации </a:t>
                </a:r>
                <a:r>
                  <a:rPr lang="en-US" dirty="0" smtClean="0"/>
                  <a:t>H-</a:t>
                </a:r>
                <a:r>
                  <a:rPr lang="ru-RU" dirty="0" smtClean="0"/>
                  <a:t>ядер является важной задачей для значительного ускорения поиска размещения белка в дискретной решетке.</a:t>
                </a:r>
              </a:p>
              <a:p>
                <a:endParaRPr lang="ru-RU" dirty="0" smtClean="0"/>
              </a:p>
              <a:p>
                <a:r>
                  <a:rPr lang="ru-RU" dirty="0" smtClean="0"/>
                  <a:t>Полученные критерии фильтрации для двумерного случая показывают удовлетворительную эффективность.</a:t>
                </a:r>
              </a:p>
              <a:p>
                <a:endParaRPr lang="ru-RU" dirty="0"/>
              </a:p>
              <a:p>
                <a:r>
                  <a:rPr lang="ru-RU" dirty="0" smtClean="0"/>
                  <a:t>Дальнейшие направления работы могут включать в себя:</a:t>
                </a:r>
              </a:p>
              <a:p>
                <a:pPr lvl="1"/>
                <a:r>
                  <a:rPr lang="ru-RU" dirty="0" smtClean="0"/>
                  <a:t>Использование техник решения </a:t>
                </a:r>
                <a:r>
                  <a:rPr lang="ru-RU" dirty="0" err="1" smtClean="0"/>
                  <a:t>недоопределенной</a:t>
                </a:r>
                <a:r>
                  <a:rPr lang="ru-RU" dirty="0" smtClean="0"/>
                  <a:t> системы уравнений для 3</a:t>
                </a:r>
                <a:r>
                  <a:rPr lang="en-US" dirty="0" smtClean="0"/>
                  <a:t>D </a:t>
                </a:r>
                <a:r>
                  <a:rPr lang="ru-RU" dirty="0" smtClean="0"/>
                  <a:t>в натуральных числах.</a:t>
                </a:r>
                <a:endParaRPr lang="en-US" dirty="0" smtClean="0"/>
              </a:p>
              <a:p>
                <a:pPr lvl="1"/>
                <a:r>
                  <a:rPr lang="ru-RU" dirty="0" smtClean="0"/>
                  <a:t>Использование факта </a:t>
                </a:r>
                <a:r>
                  <a:rPr lang="ru-RU" dirty="0" err="1" smtClean="0"/>
                  <a:t>двудольности</a:t>
                </a:r>
                <a:r>
                  <a:rPr lang="ru-RU" dirty="0" smtClean="0"/>
                  <a:t> производного графа </a:t>
                </a:r>
                <a14:m>
                  <m:oMath xmlns:m="http://schemas.openxmlformats.org/officeDocument/2006/math">
                    <m:r>
                      <a:rPr lang="ru-RU" b="0" i="1" smtClean="0">
                        <a:latin typeface="Cambria Math" charset="0"/>
                      </a:rPr>
                      <m:t>Г′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д</a:t>
                </a:r>
                <a:r>
                  <a:rPr lang="ru-RU" dirty="0" smtClean="0"/>
                  <a:t>ля дальнейших рассуждений.</a:t>
                </a:r>
              </a:p>
              <a:p>
                <a:pPr lvl="1"/>
                <a:r>
                  <a:rPr lang="ru-RU" dirty="0" smtClean="0"/>
                  <a:t>Расширение критериев фильтрации для 2</a:t>
                </a:r>
                <a:r>
                  <a:rPr lang="en-US" dirty="0" smtClean="0"/>
                  <a:t>D </a:t>
                </a:r>
                <a:r>
                  <a:rPr lang="en-US" dirty="0" err="1" smtClean="0"/>
                  <a:t>и</a:t>
                </a:r>
                <a:r>
                  <a:rPr lang="ru-RU" dirty="0" smtClean="0"/>
                  <a:t> 3</a:t>
                </a:r>
                <a:r>
                  <a:rPr lang="en-US" dirty="0" smtClean="0"/>
                  <a:t>D </a:t>
                </a:r>
                <a:r>
                  <a:rPr lang="en-US" dirty="0" err="1" smtClean="0"/>
                  <a:t>за</a:t>
                </a:r>
                <a:r>
                  <a:rPr lang="ru-RU" dirty="0" smtClean="0"/>
                  <a:t> счет изучения глубины расположения узлов.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600" y="2286000"/>
                <a:ext cx="9601200" cy="4572000"/>
              </a:xfrm>
              <a:blipFill rotWithShape="0">
                <a:blip r:embed="rId2"/>
                <a:stretch>
                  <a:fillRect l="-571" t="-1733" r="-3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7017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5128" y="1935209"/>
            <a:ext cx="8361229" cy="2098226"/>
          </a:xfrm>
        </p:spPr>
        <p:txBody>
          <a:bodyPr/>
          <a:lstStyle/>
          <a:p>
            <a:r>
              <a:rPr lang="ru-RU" sz="4800" dirty="0" smtClean="0"/>
              <a:t>Благодарю за внимание!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417855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Введение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упрощения</a:t>
            </a:r>
            <a:r>
              <a:rPr lang="en-US" dirty="0"/>
              <a:t> </a:t>
            </a:r>
            <a:r>
              <a:rPr lang="en-US" dirty="0" err="1"/>
              <a:t>моделирования</a:t>
            </a:r>
            <a:r>
              <a:rPr lang="en-US" dirty="0"/>
              <a:t> </a:t>
            </a:r>
            <a:r>
              <a:rPr lang="en-US" dirty="0" err="1"/>
              <a:t>процесса</a:t>
            </a:r>
            <a:r>
              <a:rPr lang="en-US" dirty="0"/>
              <a:t> </a:t>
            </a:r>
            <a:r>
              <a:rPr lang="en-US" dirty="0" err="1"/>
              <a:t>фолдинга</a:t>
            </a:r>
            <a:r>
              <a:rPr lang="en-US" dirty="0"/>
              <a:t> </a:t>
            </a:r>
            <a:r>
              <a:rPr lang="en-US" dirty="0" err="1"/>
              <a:t>были</a:t>
            </a:r>
            <a:r>
              <a:rPr lang="en-US" dirty="0"/>
              <a:t> </a:t>
            </a:r>
            <a:r>
              <a:rPr lang="en-US" dirty="0" err="1"/>
              <a:t>предложены</a:t>
            </a:r>
            <a:r>
              <a:rPr lang="en-US" dirty="0"/>
              <a:t> </a:t>
            </a:r>
            <a:r>
              <a:rPr lang="en-US" dirty="0" err="1" smtClean="0"/>
              <a:t>крупно</a:t>
            </a:r>
            <a:r>
              <a:rPr lang="ru-RU" dirty="0" smtClean="0"/>
              <a:t>блочные</a:t>
            </a:r>
            <a:r>
              <a:rPr lang="en-US" dirty="0" smtClean="0"/>
              <a:t> </a:t>
            </a:r>
            <a:r>
              <a:rPr lang="en-US" dirty="0" err="1"/>
              <a:t>модели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Такие</a:t>
            </a:r>
            <a:r>
              <a:rPr lang="en-US" dirty="0"/>
              <a:t> </a:t>
            </a:r>
            <a:r>
              <a:rPr lang="en-US" dirty="0" err="1"/>
              <a:t>модели</a:t>
            </a:r>
            <a:r>
              <a:rPr lang="en-US" dirty="0"/>
              <a:t> </a:t>
            </a:r>
            <a:r>
              <a:rPr lang="en-US" dirty="0" err="1"/>
              <a:t>предполагают</a:t>
            </a:r>
            <a:r>
              <a:rPr lang="en-US" dirty="0"/>
              <a:t> </a:t>
            </a:r>
            <a:r>
              <a:rPr lang="en-US" dirty="0" err="1"/>
              <a:t>объединение</a:t>
            </a:r>
            <a:r>
              <a:rPr lang="en-US" dirty="0"/>
              <a:t> </a:t>
            </a:r>
            <a:r>
              <a:rPr lang="en-US" dirty="0" err="1"/>
              <a:t>нескольких</a:t>
            </a:r>
            <a:r>
              <a:rPr lang="en-US" dirty="0"/>
              <a:t> </a:t>
            </a:r>
            <a:r>
              <a:rPr lang="en-US" dirty="0" err="1"/>
              <a:t>атомов</a:t>
            </a:r>
            <a:r>
              <a:rPr lang="en-US" dirty="0"/>
              <a:t> (</a:t>
            </a:r>
            <a:r>
              <a:rPr lang="en-US" dirty="0" err="1"/>
              <a:t>группы</a:t>
            </a:r>
            <a:r>
              <a:rPr lang="en-US" dirty="0"/>
              <a:t> </a:t>
            </a:r>
            <a:r>
              <a:rPr lang="en-US" dirty="0" err="1"/>
              <a:t>атомов</a:t>
            </a:r>
            <a:r>
              <a:rPr lang="en-US" dirty="0"/>
              <a:t>)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один</a:t>
            </a:r>
            <a:r>
              <a:rPr lang="en-US" dirty="0"/>
              <a:t> </a:t>
            </a:r>
            <a:r>
              <a:rPr lang="en-US" dirty="0" err="1"/>
              <a:t>укрупненный</a:t>
            </a:r>
            <a:r>
              <a:rPr lang="en-US" dirty="0"/>
              <a:t> </a:t>
            </a:r>
            <a:r>
              <a:rPr lang="en-US" dirty="0" err="1"/>
              <a:t>атом</a:t>
            </a:r>
            <a:r>
              <a:rPr lang="en-US" dirty="0"/>
              <a:t>. </a:t>
            </a:r>
            <a:r>
              <a:rPr lang="en-US" dirty="0" err="1"/>
              <a:t>Это</a:t>
            </a:r>
            <a:r>
              <a:rPr lang="en-US" dirty="0"/>
              <a:t> </a:t>
            </a:r>
            <a:r>
              <a:rPr lang="en-US" dirty="0" err="1"/>
              <a:t>существенно</a:t>
            </a:r>
            <a:r>
              <a:rPr lang="en-US" dirty="0"/>
              <a:t> </a:t>
            </a:r>
            <a:r>
              <a:rPr lang="en-US" dirty="0" err="1"/>
              <a:t>упрощает</a:t>
            </a:r>
            <a:r>
              <a:rPr lang="en-US" dirty="0"/>
              <a:t> </a:t>
            </a:r>
            <a:r>
              <a:rPr lang="en-US" dirty="0" err="1"/>
              <a:t>геометрию</a:t>
            </a:r>
            <a:r>
              <a:rPr lang="en-US" dirty="0"/>
              <a:t> </a:t>
            </a:r>
            <a:r>
              <a:rPr lang="en-US" dirty="0" err="1"/>
              <a:t>белка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 err="1"/>
              <a:t>Атомы</a:t>
            </a:r>
            <a:r>
              <a:rPr lang="en-US" dirty="0"/>
              <a:t> </a:t>
            </a:r>
            <a:r>
              <a:rPr lang="en-US" dirty="0" err="1"/>
              <a:t>могут</a:t>
            </a:r>
            <a:r>
              <a:rPr lang="en-US" dirty="0"/>
              <a:t> </a:t>
            </a:r>
            <a:r>
              <a:rPr lang="en-US" dirty="0" err="1"/>
              <a:t>объединяться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разной</a:t>
            </a:r>
            <a:r>
              <a:rPr lang="en-US" dirty="0"/>
              <a:t> </a:t>
            </a:r>
            <a:r>
              <a:rPr lang="en-US" dirty="0" err="1"/>
              <a:t>степенью</a:t>
            </a:r>
            <a:r>
              <a:rPr lang="en-US" dirty="0"/>
              <a:t> </a:t>
            </a:r>
            <a:r>
              <a:rPr lang="en-US" dirty="0" err="1"/>
              <a:t>детализации</a:t>
            </a:r>
            <a:r>
              <a:rPr lang="en-US" dirty="0"/>
              <a:t>. </a:t>
            </a:r>
            <a:endParaRPr lang="ru-RU" dirty="0"/>
          </a:p>
          <a:p>
            <a:endParaRPr lang="ru-RU" dirty="0"/>
          </a:p>
        </p:txBody>
      </p:sp>
      <p:pic>
        <p:nvPicPr>
          <p:cNvPr id="4" name="Picture 2" descr="age4image588727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2162" y="3576407"/>
            <a:ext cx="4470550" cy="1556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688" y="3576409"/>
            <a:ext cx="5124577" cy="1556250"/>
          </a:xfrm>
          <a:prstGeom prst="rect">
            <a:avLst/>
          </a:prstGeom>
        </p:spPr>
      </p:pic>
      <p:sp>
        <p:nvSpPr>
          <p:cNvPr id="6" name="Стрелка вправо 5"/>
          <p:cNvSpPr/>
          <p:nvPr/>
        </p:nvSpPr>
        <p:spPr>
          <a:xfrm>
            <a:off x="6274460" y="4269105"/>
            <a:ext cx="594330" cy="294388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2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H</a:t>
            </a:r>
            <a:r>
              <a:rPr lang="en-US" dirty="0" smtClean="0"/>
              <a:t>P-</a:t>
            </a:r>
            <a:r>
              <a:rPr lang="ru-RU" dirty="0" smtClean="0"/>
              <a:t>модель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371600" y="2286000"/>
                <a:ext cx="7130022" cy="4464756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ru-RU" dirty="0" smtClean="0"/>
                  <a:t>Наибольшее упрощение может быть достигнуто в 𝐻𝑃-модели:</a:t>
                </a:r>
              </a:p>
              <a:p>
                <a:pPr lvl="1"/>
                <a:r>
                  <a:rPr lang="ru-RU" dirty="0" smtClean="0"/>
                  <a:t>остатки </a:t>
                </a:r>
                <a:r>
                  <a:rPr lang="ru-RU" dirty="0"/>
                  <a:t>рассматриваются как отдельные частицы </a:t>
                </a:r>
                <a:r>
                  <a:rPr lang="ru-RU" dirty="0" smtClean="0"/>
                  <a:t>(атомы); </a:t>
                </a:r>
              </a:p>
              <a:p>
                <a:pPr lvl="1"/>
                <a:r>
                  <a:rPr lang="ru-RU" dirty="0" smtClean="0"/>
                  <a:t>все </a:t>
                </a:r>
                <a:r>
                  <a:rPr lang="ru-RU" dirty="0"/>
                  <a:t>остатки белка разделены на две группы – гидрофобные (𝐻) и полярные (𝑃</a:t>
                </a:r>
                <a:r>
                  <a:rPr lang="ru-RU" dirty="0" smtClean="0"/>
                  <a:t>);</a:t>
                </a:r>
              </a:p>
              <a:p>
                <a:pPr lvl="1"/>
                <a:r>
                  <a:rPr lang="ru-RU" dirty="0" smtClean="0"/>
                  <a:t>положения </a:t>
                </a:r>
                <a:r>
                  <a:rPr lang="ru-RU" dirty="0"/>
                  <a:t>частиц ограничены узлами некоторой 2- или 3-мерной </a:t>
                </a:r>
                <a:r>
                  <a:rPr lang="ru-RU" dirty="0" smtClean="0"/>
                  <a:t>решетки:</a:t>
                </a:r>
              </a:p>
              <a:p>
                <a:pPr lvl="2"/>
                <a:r>
                  <a:rPr lang="ru-RU" dirty="0" smtClean="0"/>
                  <a:t>Решетка </a:t>
                </a:r>
                <a:r>
                  <a:rPr lang="ru-RU" dirty="0"/>
                  <a:t>– это счетное множество 𝑳 точек на плоскости такое, </a:t>
                </a:r>
                <a:r>
                  <a:rPr lang="ru-RU" dirty="0" smtClean="0"/>
                  <a:t>что</a:t>
                </a:r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charset="0"/>
                      </a:rPr>
                      <m:t>𝑢</m:t>
                    </m:r>
                    <m:r>
                      <a:rPr lang="en-US" i="1" dirty="0">
                        <a:latin typeface="Cambria Math" charset="0"/>
                      </a:rPr>
                      <m:t> + </m:t>
                    </m:r>
                    <m:r>
                      <a:rPr lang="en-US" i="1" dirty="0">
                        <a:latin typeface="Cambria Math" charset="0"/>
                      </a:rPr>
                      <m:t>𝑣</m:t>
                    </m:r>
                    <m:r>
                      <a:rPr lang="en-US" i="1" dirty="0">
                        <a:latin typeface="Cambria Math" charset="0"/>
                      </a:rPr>
                      <m:t>∈ </m:t>
                    </m:r>
                    <m:r>
                      <a:rPr lang="en-US" i="1" dirty="0">
                        <a:latin typeface="Cambria Math" charset="0"/>
                      </a:rPr>
                      <m:t>𝐿</m:t>
                    </m:r>
                    <m:r>
                      <a:rPr lang="en-US" b="0" i="1" dirty="0" smtClean="0">
                        <a:latin typeface="Cambria Math" charset="0"/>
                      </a:rPr>
                      <m:t>  ∀ </m:t>
                    </m:r>
                    <m:r>
                      <a:rPr lang="en-US" i="1" dirty="0">
                        <a:latin typeface="Cambria Math" charset="0"/>
                      </a:rPr>
                      <m:t>𝑢</m:t>
                    </m:r>
                    <m:r>
                      <a:rPr lang="en-US" i="1" dirty="0">
                        <a:latin typeface="Cambria Math" charset="0"/>
                      </a:rPr>
                      <m:t>,</m:t>
                    </m:r>
                    <m:r>
                      <a:rPr lang="en-US" i="1" dirty="0">
                        <a:latin typeface="Cambria Math" charset="0"/>
                      </a:rPr>
                      <m:t>𝑣</m:t>
                    </m:r>
                    <m:r>
                      <a:rPr lang="en-US" i="1" dirty="0">
                        <a:latin typeface="Cambria Math" charset="0"/>
                      </a:rPr>
                      <m:t>∈ </m:t>
                    </m:r>
                    <m:r>
                      <a:rPr lang="en-US" i="1" dirty="0">
                        <a:latin typeface="Cambria Math" charset="0"/>
                      </a:rPr>
                      <m:t>𝐿</m:t>
                    </m:r>
                  </m:oMath>
                </a14:m>
                <a:endParaRPr lang="en-US" dirty="0" smtClean="0"/>
              </a:p>
              <a:p>
                <a:pPr lvl="2"/>
                <a:r>
                  <a:rPr lang="ru-RU" dirty="0"/>
                  <a:t>Простой способ представления решетки – использование минимального набора векторов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 smtClean="0">
                            <a:latin typeface="Cambria Math" charset="0"/>
                          </a:rPr>
                          <m:t>𝑁</m:t>
                        </m:r>
                      </m:e>
                      <m:sub>
                        <m:r>
                          <a:rPr lang="ru-RU" i="1" dirty="0" smtClean="0">
                            <a:latin typeface="Cambria Math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ru-RU" dirty="0"/>
                  <a:t>, кодирующих все ее точки. Каждый узел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charset="0"/>
                      </a:rPr>
                      <m:t>𝑢</m:t>
                    </m:r>
                  </m:oMath>
                </a14:m>
                <a:r>
                  <a:rPr lang="ru-RU" dirty="0"/>
                  <a:t> решетки </a:t>
                </a:r>
                <a:r>
                  <a:rPr lang="ru-RU" dirty="0" smtClean="0"/>
                  <a:t>может</a:t>
                </a:r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ru-RU" dirty="0" smtClean="0"/>
                  <a:t> </a:t>
                </a:r>
                <a:r>
                  <a:rPr lang="ru-RU" dirty="0"/>
                  <a:t>быть представлен как линейная </a:t>
                </a:r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ru-RU" dirty="0" smtClean="0"/>
                  <a:t>комбинация </a:t>
                </a:r>
                <a:r>
                  <a:rPr lang="ru-RU" dirty="0"/>
                  <a:t>с неотрицательными </a:t>
                </a:r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ru-RU" dirty="0" smtClean="0"/>
                  <a:t>целочисленными </a:t>
                </a:r>
                <a:r>
                  <a:rPr lang="ru-RU" dirty="0"/>
                  <a:t>коэффициентами </a:t>
                </a:r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ru-RU" dirty="0" smtClean="0"/>
                  <a:t>векторов из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charset="0"/>
                          </a:rPr>
                          <m:t>𝑁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dirty="0" smtClean="0"/>
                  <a:t>:</a:t>
                </a:r>
                <a:br>
                  <a:rPr lang="en-US" dirty="0" smtClean="0"/>
                </a:br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𝐿</m:t>
                    </m:r>
                    <m:r>
                      <a:rPr lang="en-US" i="1">
                        <a:latin typeface="Cambria Math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charset="0"/>
                          </a:rPr>
                          <m:t>𝑢</m:t>
                        </m:r>
                        <m:r>
                          <a:rPr lang="en-US" i="1">
                            <a:latin typeface="Cambria Math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charset="0"/>
                                <a:cs typeface="Cambria Math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ℝ</m:t>
                            </m:r>
                          </m:e>
                          <m:sup>
                            <m:r>
                              <a:rPr lang="en-US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| </m:t>
                        </m:r>
                        <m:r>
                          <a:rPr lang="en-US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𝑢</m:t>
                        </m:r>
                        <m:r>
                          <a:rPr lang="en-US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=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charset="0"/>
                                <a:cs typeface="Cambria Math" charset="0"/>
                              </a:rPr>
                            </m:ctrlPr>
                          </m:naryPr>
                          <m:sub>
                            <m:r>
                              <a:rPr lang="en-US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𝑣</m:t>
                            </m:r>
                            <m:r>
                              <a:rPr lang="en-US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∈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𝐿</m:t>
                                </m:r>
                              </m:sub>
                            </m:sSub>
                          </m:sub>
                          <m:sup/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𝑣</m:t>
                                </m:r>
                              </m:sub>
                            </m:sSub>
                            <m:r>
                              <a:rPr lang="en-US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⋅</m:t>
                            </m:r>
                            <m:r>
                              <a:rPr lang="en-US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𝑣</m:t>
                            </m:r>
                          </m:e>
                        </m:nary>
                        <m:r>
                          <a:rPr lang="en-US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charset="0"/>
                                <a:cs typeface="Cambria Math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𝑣</m:t>
                            </m:r>
                          </m:sub>
                        </m:sSub>
                        <m:r>
                          <a:rPr lang="en-US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charset="0"/>
                                <a:cs typeface="Cambria Math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ℤ</m:t>
                            </m:r>
                          </m:e>
                          <m:sup>
                            <m:r>
                              <a:rPr lang="en-US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+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600" y="2286000"/>
                <a:ext cx="7130022" cy="4464756"/>
              </a:xfrm>
              <a:blipFill rotWithShape="0">
                <a:blip r:embed="rId2"/>
                <a:stretch>
                  <a:fillRect l="-684" t="-2459" b="-117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2711" y="5642325"/>
            <a:ext cx="5328336" cy="10011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6733" y="2286000"/>
            <a:ext cx="3024314" cy="2826780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53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H</a:t>
            </a:r>
            <a:r>
              <a:rPr lang="en-US" dirty="0"/>
              <a:t>P-</a:t>
            </a:r>
            <a:r>
              <a:rPr lang="ru-RU" dirty="0"/>
              <a:t>модель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371600" y="2286000"/>
                <a:ext cx="9601200" cy="4318000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ru-RU" dirty="0" smtClean="0"/>
                  <a:t>Пусть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𝑀</m:t>
                    </m:r>
                    <m:r>
                      <a:rPr lang="en-US" i="1">
                        <a:latin typeface="Cambria Math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i="1">
                                <a:latin typeface="Cambria Math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charset="0"/>
                              </a:rPr>
                              <m:t>𝑀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charset="0"/>
                                  </a:rPr>
                                  <m:t>𝑆</m:t>
                                </m:r>
                              </m:sub>
                            </m:sSub>
                          </m:sub>
                        </m:sSub>
                      </m:e>
                    </m:d>
                  </m:oMath>
                </a14:m>
                <a:r>
                  <a:rPr lang="en-US" dirty="0"/>
                  <a:t> </a:t>
                </a:r>
                <a:r>
                  <a:rPr lang="ru-RU" dirty="0" smtClean="0"/>
                  <a:t>- </a:t>
                </a:r>
                <a:r>
                  <a:rPr lang="ru-RU" i="1" dirty="0" smtClean="0"/>
                  <a:t>размещение</a:t>
                </a:r>
                <a:r>
                  <a:rPr lang="ru-RU" dirty="0" smtClean="0"/>
                  <a:t>, где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charset="0"/>
                          </a:rPr>
                          <m:t>𝑀</m:t>
                        </m:r>
                      </m:e>
                      <m:sub>
                        <m:r>
                          <a:rPr lang="en-US" i="1">
                            <a:latin typeface="Cambria Math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i="1">
                            <a:latin typeface="Cambria Math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i="1">
                                <a:latin typeface="Cambria Math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</a:t>
                </a:r>
                <a:r>
                  <a:rPr lang="ru-RU" dirty="0" smtClean="0"/>
                  <a:t>- позиция мономера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. </a:t>
                </a:r>
                <a:r>
                  <a:rPr lang="ru-RU" dirty="0" smtClean="0"/>
                  <a:t>Тогда целевая функция приобретает вид</a:t>
                </a:r>
                <a:r>
                  <a:rPr lang="en-US" dirty="0" smtClean="0"/>
                  <a:t>:</a:t>
                </a:r>
                <a:endParaRPr lang="en-US" dirty="0"/>
              </a:p>
              <a:p>
                <a:endParaRPr lang="en-US" i="1" dirty="0">
                  <a:latin typeface="Cambria Math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charset="0"/>
                          </a:rPr>
                          <m:t>𝑆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charset="0"/>
                          </a:rPr>
                          <m:t>𝑀</m:t>
                        </m:r>
                      </m:e>
                    </m:d>
                    <m:r>
                      <a:rPr lang="en-US" i="1">
                        <a:latin typeface="Cambria Math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charset="0"/>
                          </a:rPr>
                          <m:t>1≤ </m:t>
                        </m:r>
                        <m:r>
                          <a:rPr lang="en-US" i="1">
                            <a:latin typeface="Cambria Math" charset="0"/>
                          </a:rPr>
                          <m:t>𝑖</m:t>
                        </m:r>
                        <m:r>
                          <a:rPr lang="en-US" i="1">
                            <a:latin typeface="Cambria Math" charset="0"/>
                          </a:rPr>
                          <m:t>+1 &lt; </m:t>
                        </m:r>
                        <m:r>
                          <a:rPr lang="en-US" i="1">
                            <a:latin typeface="Cambria Math" charset="0"/>
                          </a:rPr>
                          <m:t>𝑗</m:t>
                        </m:r>
                        <m:r>
                          <a:rPr lang="en-US" i="1">
                            <a:latin typeface="Cambria Math" charset="0"/>
                          </a:rPr>
                          <m:t>≤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i="1">
                                <a:latin typeface="Cambria Math" charset="0"/>
                              </a:rPr>
                              <m:t>𝑆</m:t>
                            </m:r>
                          </m:sub>
                        </m:sSub>
                      </m:sub>
                      <m:sup/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charset="0"/>
                          </a:rPr>
                          <m:t>Δ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i="1">
                                <a:latin typeface="Cambria Math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  <m:r>
                          <a:rPr lang="en-US" i="1">
                            <a:latin typeface="Cambria Math" charset="0"/>
                          </a:rPr>
                          <m:t>⋅ </m:t>
                        </m:r>
                        <m:r>
                          <a:rPr lang="en-US" i="1">
                            <a:latin typeface="Cambria Math" charset="0"/>
                          </a:rPr>
                          <m:t>𝑒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i="1">
                                <a:latin typeface="Cambria Math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r>
                  <a:rPr lang="en-US" dirty="0"/>
                  <a:t>, </a:t>
                </a:r>
                <a:r>
                  <a:rPr lang="ru-RU" dirty="0" smtClean="0"/>
                  <a:t>где</a:t>
                </a:r>
                <a:r>
                  <a:rPr lang="en-US" dirty="0" smtClean="0"/>
                  <a:t>:</a:t>
                </a:r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>
                        <a:latin typeface="Cambria Math" charset="0"/>
                      </a:rPr>
                      <m:t>Δ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>
                                <a:latin typeface="Cambria Math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>
                                <a:latin typeface="Cambria Math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>
                            <a:latin typeface="Cambria Math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>
                                <a:latin typeface="Cambria Math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>
                                <a:latin typeface="Cambria Math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>
                        <a:latin typeface="Cambria Math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>
                                <a:latin typeface="Cambria Math" charset="0"/>
                              </a:rPr>
                              <m:t>1,   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>
                                    <a:latin typeface="Cambria Math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en-US">
                                    <a:latin typeface="Cambria Math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>
                                <a:latin typeface="Cambria Math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>
                                    <a:latin typeface="Cambria Math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en-US">
                                    <a:latin typeface="Cambria Math" charset="0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en-US">
                                <a:latin typeface="Cambria Math" charset="0"/>
                              </a:rPr>
                              <m:t>∈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>
                                    <a:latin typeface="Cambria Math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>
                                    <a:latin typeface="Cambria Math" charset="0"/>
                                  </a:rPr>
                                  <m:t>𝐿</m:t>
                                </m:r>
                              </m:sub>
                            </m:sSub>
                          </m:e>
                          <m:e>
                            <m:r>
                              <a:rPr lang="en-US">
                                <a:latin typeface="Cambria Math" charset="0"/>
                              </a:rPr>
                              <m:t>0, </m:t>
                            </m:r>
                            <m:r>
                              <a:rPr lang="ru-RU" b="0" i="1" smtClean="0">
                                <a:latin typeface="Cambria Math" charset="0"/>
                              </a:rPr>
                              <m:t>иначе</m:t>
                            </m:r>
                          </m:e>
                        </m:eqArr>
                      </m:e>
                    </m:d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>
                        <a:latin typeface="Cambria Math" charset="0"/>
                      </a:rPr>
                      <m:t>𝑒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>
                                <a:latin typeface="Cambria Math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>
                                <a:latin typeface="Cambria Math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>
                            <a:latin typeface="Cambria Math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>
                                <a:latin typeface="Cambria Math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>
                                <a:latin typeface="Cambria Math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>
                        <a:latin typeface="Cambria Math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>
                                <a:latin typeface="Cambria Math" charset="0"/>
                              </a:rPr>
                              <m:t>−1,   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>
                                    <a:latin typeface="Cambria Math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>
                                    <a:latin typeface="Cambria Math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>
                                <a:latin typeface="Cambria Math" charset="0"/>
                              </a:rPr>
                              <m:t>=`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>
                                    <a:latin typeface="Cambria Math" charset="0"/>
                                  </a:rPr>
                                  <m:t>𝐻</m:t>
                                </m:r>
                              </m:e>
                              <m:sup>
                                <m:r>
                                  <a:rPr lang="en-US">
                                    <a:latin typeface="Cambria Math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ru-RU" b="0" i="1" smtClean="0">
                                <a:latin typeface="Cambria Math" charset="0"/>
                              </a:rPr>
                              <m:t>и 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>
                                    <a:latin typeface="Cambria Math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>
                                    <a:latin typeface="Cambria Math" charset="0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en-US">
                                <a:latin typeface="Cambria Math" charset="0"/>
                              </a:rPr>
                              <m:t>=`</m:t>
                            </m:r>
                            <m:r>
                              <a:rPr lang="en-US">
                                <a:latin typeface="Cambria Math" charset="0"/>
                              </a:rPr>
                              <m:t>𝐻</m:t>
                            </m:r>
                            <m:r>
                              <a:rPr lang="en-US">
                                <a:latin typeface="Cambria Math" charset="0"/>
                              </a:rPr>
                              <m:t>′</m:t>
                            </m:r>
                          </m:e>
                          <m:e>
                            <m:r>
                              <a:rPr lang="en-US">
                                <a:latin typeface="Cambria Math" charset="0"/>
                              </a:rPr>
                              <m:t>0,  </m:t>
                            </m:r>
                            <m:r>
                              <a:rPr lang="ru-RU" b="0" i="1" smtClean="0">
                                <a:latin typeface="Cambria Math" charset="0"/>
                              </a:rPr>
                              <m:t>иначе</m:t>
                            </m:r>
                          </m:e>
                        </m:eqArr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ru-RU" dirty="0" smtClean="0"/>
                  <a:t>Тогда основная задача</a:t>
                </a:r>
                <a:r>
                  <a:rPr lang="en-US" dirty="0" smtClean="0"/>
                  <a:t>:</a:t>
                </a:r>
                <a:r>
                  <a:rPr lang="en-US" dirty="0"/>
                  <a:t/>
                </a:r>
                <a:br>
                  <a:rPr lang="en-US" dirty="0"/>
                </a:br>
                <a:r>
                  <a:rPr lang="en-US" dirty="0"/>
                  <a:t/>
                </a:r>
                <a:br>
                  <a:rPr lang="en-US" dirty="0"/>
                </a:b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charset="0"/>
                                  </a:rPr>
                                  <m:t>𝑆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charset="0"/>
                                  </a:rPr>
                                  <m:t>𝑀</m:t>
                                </m:r>
                              </m:e>
                            </m:d>
                            <m:r>
                              <a:rPr lang="en-US" i="1">
                                <a:latin typeface="Cambria Math" charset="0"/>
                              </a:rPr>
                              <m:t>→</m:t>
                            </m:r>
                            <m:r>
                              <a:rPr lang="en-US" i="1">
                                <a:latin typeface="Cambria Math" charset="0"/>
                              </a:rPr>
                              <m:t>𝑚𝑖𝑛</m:t>
                            </m:r>
                          </m:e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i="1">
                                <a:latin typeface="Cambria Math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charset="0"/>
                                  </a:rPr>
                                  <m:t>𝑖</m:t>
                                </m:r>
                                <m:r>
                                  <a:rPr lang="en-US" i="1">
                                    <a:latin typeface="Cambria Math" charset="0"/>
                                  </a:rPr>
                                  <m:t>−1</m:t>
                                </m:r>
                              </m:sub>
                            </m:sSub>
                            <m:r>
                              <a:rPr lang="en-US" i="1">
                                <a:latin typeface="Cambria Math" charset="0"/>
                              </a:rPr>
                              <m:t>∈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charset="0"/>
                                  </a:rPr>
                                  <m:t>𝐿</m:t>
                                </m:r>
                              </m:sub>
                            </m:sSub>
                            <m:r>
                              <a:rPr lang="en-US" i="1">
                                <a:latin typeface="Cambria Math" charset="0"/>
                              </a:rPr>
                              <m:t>, </m:t>
                            </m:r>
                            <m:r>
                              <a:rPr lang="en-US" i="1">
                                <a:latin typeface="Cambria Math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charset="0"/>
                              </a:rPr>
                              <m:t>=2,…,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charset="0"/>
                                  </a:rPr>
                                  <m:t>𝑆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i="1">
                                <a:latin typeface="Cambria Math" charset="0"/>
                              </a:rPr>
                              <m:t>≠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charset="0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en-US" i="1">
                                <a:latin typeface="Cambria Math" charset="0"/>
                              </a:rPr>
                              <m:t>, </m:t>
                            </m:r>
                            <m:r>
                              <a:rPr lang="en-US" i="1">
                                <a:latin typeface="Cambria Math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charset="0"/>
                              </a:rPr>
                              <m:t>,</m:t>
                            </m:r>
                            <m:r>
                              <a:rPr lang="en-US" i="1">
                                <a:latin typeface="Cambria Math" charset="0"/>
                              </a:rPr>
                              <m:t>𝑗</m:t>
                            </m:r>
                            <m:r>
                              <a:rPr lang="en-US" i="1">
                                <a:latin typeface="Cambria Math" charset="0"/>
                              </a:rPr>
                              <m:t>=1,…,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charset="0"/>
                                  </a:rPr>
                                  <m:t>𝑆</m:t>
                                </m:r>
                              </m:sub>
                            </m:sSub>
                            <m:r>
                              <a:rPr lang="en-US" i="1">
                                <a:latin typeface="Cambria Math" charset="0"/>
                              </a:rPr>
                              <m:t>, </m:t>
                            </m:r>
                            <m:r>
                              <a:rPr lang="en-US" i="1">
                                <a:latin typeface="Cambria Math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charset="0"/>
                              </a:rPr>
                              <m:t>≠</m:t>
                            </m:r>
                            <m:r>
                              <a:rPr lang="en-US" i="1">
                                <a:latin typeface="Cambria Math" charset="0"/>
                              </a:rPr>
                              <m:t>𝑗</m:t>
                            </m:r>
                          </m:e>
                        </m:eqArr>
                      </m:e>
                    </m:d>
                  </m:oMath>
                </a14:m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600" y="2286000"/>
                <a:ext cx="9601200" cy="4318000"/>
              </a:xfrm>
              <a:blipFill rotWithShape="0">
                <a:blip r:embed="rId2"/>
                <a:stretch>
                  <a:fillRect l="-317" t="-14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50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H</a:t>
            </a:r>
            <a:r>
              <a:rPr lang="en-US" dirty="0"/>
              <a:t>P-</a:t>
            </a:r>
            <a:r>
              <a:rPr lang="ru-RU" dirty="0"/>
              <a:t>модель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2286000"/>
            <a:ext cx="5492044" cy="3581400"/>
          </a:xfrm>
        </p:spPr>
        <p:txBody>
          <a:bodyPr/>
          <a:lstStyle/>
          <a:p>
            <a:r>
              <a:rPr lang="ru-RU" dirty="0"/>
              <a:t>Стандартный точный подход к построению оптимальных </a:t>
            </a:r>
            <a:r>
              <a:rPr lang="ru-RU" dirty="0" err="1"/>
              <a:t>конформаций</a:t>
            </a:r>
            <a:r>
              <a:rPr lang="ru-RU" dirty="0"/>
              <a:t> в 𝐻𝑃-моделях представляет собой двухэтапный процесс</a:t>
            </a:r>
            <a:r>
              <a:rPr lang="ru-RU" dirty="0" smtClean="0"/>
              <a:t>:</a:t>
            </a:r>
          </a:p>
          <a:p>
            <a:pPr lvl="1"/>
            <a:r>
              <a:rPr lang="ru-RU" dirty="0" smtClean="0"/>
              <a:t>𝐻</a:t>
            </a:r>
            <a:r>
              <a:rPr lang="ru-RU" dirty="0"/>
              <a:t>-мономеры в белковой последовательности собираются в максимально плотную 𝑯-ядерную структуру без учета каких-либо ограничений, связанных с белковой последовательностью.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7897" y="3579496"/>
            <a:ext cx="2527793" cy="2527793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04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6452" y="2093596"/>
            <a:ext cx="4805548" cy="469073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H</a:t>
            </a:r>
            <a:r>
              <a:rPr lang="en-US" dirty="0"/>
              <a:t>P-</a:t>
            </a:r>
            <a:r>
              <a:rPr lang="ru-RU" dirty="0"/>
              <a:t>модель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2286000"/>
            <a:ext cx="5492044" cy="358140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Стандартный точный подход к построению оптимальных </a:t>
            </a:r>
            <a:r>
              <a:rPr lang="ru-RU" dirty="0" err="1"/>
              <a:t>конформаций</a:t>
            </a:r>
            <a:r>
              <a:rPr lang="ru-RU" dirty="0"/>
              <a:t> в 𝐻𝑃-моделях представляет собой двухэтапный процесс</a:t>
            </a:r>
            <a:r>
              <a:rPr lang="ru-RU" dirty="0" smtClean="0"/>
              <a:t>:</a:t>
            </a:r>
          </a:p>
          <a:p>
            <a:pPr lvl="1"/>
            <a:r>
              <a:rPr lang="ru-RU" dirty="0" smtClean="0"/>
              <a:t>𝐻</a:t>
            </a:r>
            <a:r>
              <a:rPr lang="ru-RU" dirty="0"/>
              <a:t>-мономеры в белковой последовательности собираются в максимально плотную 𝑯-ядерную структуру без учета каких-либо ограничений, связанных с белковой последовательностью</a:t>
            </a:r>
            <a:r>
              <a:rPr lang="ru-RU" dirty="0" smtClean="0"/>
              <a:t>.</a:t>
            </a:r>
          </a:p>
          <a:p>
            <a:pPr lvl="1"/>
            <a:r>
              <a:rPr lang="ru-RU" dirty="0"/>
              <a:t>Предпринимается попытка вписать всю белковую цепь в эту структуру</a:t>
            </a:r>
            <a:r>
              <a:rPr lang="ru-RU" dirty="0" smtClean="0"/>
              <a:t>. Если </a:t>
            </a:r>
            <a:r>
              <a:rPr lang="ru-RU" dirty="0"/>
              <a:t>попытка успешна, алгоритм завершается с найденной </a:t>
            </a:r>
            <a:r>
              <a:rPr lang="ru-RU" dirty="0" err="1"/>
              <a:t>конформацией</a:t>
            </a:r>
            <a:r>
              <a:rPr lang="ru-RU" dirty="0"/>
              <a:t> в качестве результата</a:t>
            </a:r>
            <a:r>
              <a:rPr lang="ru-RU" dirty="0" smtClean="0"/>
              <a:t>. В </a:t>
            </a:r>
            <a:r>
              <a:rPr lang="ru-RU" dirty="0"/>
              <a:t>противном случае, пробуется следующее </a:t>
            </a:r>
            <a:r>
              <a:rPr lang="ru-RU" dirty="0" err="1"/>
              <a:t>H</a:t>
            </a:r>
            <a:r>
              <a:rPr lang="ru-RU" dirty="0"/>
              <a:t>-ядро</a:t>
            </a:r>
            <a:r>
              <a:rPr lang="ru-RU" dirty="0" smtClean="0"/>
              <a:t>. Если </a:t>
            </a:r>
            <a:r>
              <a:rPr lang="ru-RU" dirty="0"/>
              <a:t>все максимально плотные </a:t>
            </a:r>
            <a:r>
              <a:rPr lang="ru-RU" dirty="0" err="1"/>
              <a:t>H</a:t>
            </a:r>
            <a:r>
              <a:rPr lang="ru-RU" dirty="0"/>
              <a:t>-ядра были </a:t>
            </a:r>
            <a:r>
              <a:rPr lang="ru-RU" dirty="0" smtClean="0"/>
              <a:t>опробованы безуспешно, </a:t>
            </a:r>
            <a:r>
              <a:rPr lang="ru-RU" dirty="0"/>
              <a:t>рассматриваются конфигурации с меньшим числом H-H контактов.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45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брезка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Урожай</Template>
  <TotalTime>138</TotalTime>
  <Words>3538</Words>
  <Application>Microsoft Office PowerPoint</Application>
  <PresentationFormat>Широкоэкранный</PresentationFormat>
  <Paragraphs>230</Paragraphs>
  <Slides>42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8" baseType="lpstr">
      <vt:lpstr>Calibri</vt:lpstr>
      <vt:lpstr>Cambria Math</vt:lpstr>
      <vt:lpstr>Franklin Gothic Book</vt:lpstr>
      <vt:lpstr>Mangal</vt:lpstr>
      <vt:lpstr>Wingdings</vt:lpstr>
      <vt:lpstr>Обрезка</vt:lpstr>
      <vt:lpstr>Анализ моделей гидрофобных ядер белка в дискретных решетках</vt:lpstr>
      <vt:lpstr>Содержание</vt:lpstr>
      <vt:lpstr>Введение</vt:lpstr>
      <vt:lpstr>Введение</vt:lpstr>
      <vt:lpstr>Введение</vt:lpstr>
      <vt:lpstr>HP-модель</vt:lpstr>
      <vt:lpstr>HP-модель</vt:lpstr>
      <vt:lpstr>HP-модель</vt:lpstr>
      <vt:lpstr>HP-модель</vt:lpstr>
      <vt:lpstr>Генерация H-ядер</vt:lpstr>
      <vt:lpstr>А как эффективно перебирать ядра?</vt:lpstr>
      <vt:lpstr>Двумерный случай</vt:lpstr>
      <vt:lpstr>H-ядра: 2D</vt:lpstr>
      <vt:lpstr>H-ядра: 2D</vt:lpstr>
      <vt:lpstr>H-ядра: 2D</vt:lpstr>
      <vt:lpstr>2D: I Критерий допустимости</vt:lpstr>
      <vt:lpstr>2D: II Критерий допустимости</vt:lpstr>
      <vt:lpstr>2D: II Критерий допустимости</vt:lpstr>
      <vt:lpstr>H-ядра: 2D</vt:lpstr>
      <vt:lpstr>H-ядра: 2D</vt:lpstr>
      <vt:lpstr>Трехмерный случай</vt:lpstr>
      <vt:lpstr>Рассмотрим FCC решетку ближе…</vt:lpstr>
      <vt:lpstr>H-ядра: 3D</vt:lpstr>
      <vt:lpstr>Соотношение NKGM</vt:lpstr>
      <vt:lpstr>Соотношение NKGM</vt:lpstr>
      <vt:lpstr>Соотношение NKGM</vt:lpstr>
      <vt:lpstr>H-ядра: 3D</vt:lpstr>
      <vt:lpstr>Система ур-й для FCC</vt:lpstr>
      <vt:lpstr>Система ур-й для FCC</vt:lpstr>
      <vt:lpstr>Система ур-й для FCC: уточнение!</vt:lpstr>
      <vt:lpstr>FCC: производный граф</vt:lpstr>
      <vt:lpstr>FCC: производный граф</vt:lpstr>
      <vt:lpstr>FCC: Соотношения для N^in</vt:lpstr>
      <vt:lpstr>FCC: Соотношения для N^in</vt:lpstr>
      <vt:lpstr>FCC: Соотношения для N^in</vt:lpstr>
      <vt:lpstr>Подводные камни Г′</vt:lpstr>
      <vt:lpstr>Подводные камни Г′</vt:lpstr>
      <vt:lpstr>Заключение</vt:lpstr>
      <vt:lpstr>Выводы</vt:lpstr>
      <vt:lpstr>Выводы</vt:lpstr>
      <vt:lpstr>Выводы</vt:lpstr>
      <vt:lpstr>Благодарю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моделей гидрофобных ядер белка в дискретных решетках</dc:title>
  <dc:creator>Игнатов Андрей Дмитриевич</dc:creator>
  <cp:lastModifiedBy>Кузнецова Ксения Антоновна</cp:lastModifiedBy>
  <cp:revision>49</cp:revision>
  <cp:lastPrinted>2026-05-21T14:06:58Z</cp:lastPrinted>
  <dcterms:created xsi:type="dcterms:W3CDTF">2026-05-21T12:12:16Z</dcterms:created>
  <dcterms:modified xsi:type="dcterms:W3CDTF">2026-06-05T13:47:48Z</dcterms:modified>
</cp:coreProperties>
</file>