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5"/>
  </p:notesMasterIdLst>
  <p:sldIdLst>
    <p:sldId id="271" r:id="rId5"/>
    <p:sldId id="272" r:id="rId6"/>
    <p:sldId id="286" r:id="rId7"/>
    <p:sldId id="273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295" r:id="rId19"/>
    <p:sldId id="309" r:id="rId20"/>
    <p:sldId id="296" r:id="rId21"/>
    <p:sldId id="298" r:id="rId22"/>
    <p:sldId id="297" r:id="rId23"/>
    <p:sldId id="285" r:id="rId24"/>
  </p:sldIdLst>
  <p:sldSz cx="12192000" cy="6858000"/>
  <p:notesSz cx="6858000" cy="9144000"/>
  <p:embeddedFontLst>
    <p:embeddedFont>
      <p:font typeface="HSE Sans" panose="02000000000000000000" pitchFamily="2" charset="0"/>
      <p:regular r:id="rId26"/>
      <p:bold r:id="rId27"/>
      <p:italic r:id="rId28"/>
      <p:boldItalic r:id="rId29"/>
    </p:embeddedFont>
  </p:embeddedFontLst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25" userDrawn="1">
          <p15:clr>
            <a:srgbClr val="A4A3A4"/>
          </p15:clr>
        </p15:guide>
        <p15:guide id="4" pos="1209" userDrawn="1">
          <p15:clr>
            <a:srgbClr val="A4A3A4"/>
          </p15:clr>
        </p15:guide>
        <p15:guide id="5" pos="2955" userDrawn="1">
          <p15:clr>
            <a:srgbClr val="A4A3A4"/>
          </p15:clr>
        </p15:guide>
        <p15:guide id="6" pos="2071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pos="4702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12" pos="7333" userDrawn="1">
          <p15:clr>
            <a:srgbClr val="A4A3A4"/>
          </p15:clr>
        </p15:guide>
        <p15:guide id="13" orient="horz" pos="3952" userDrawn="1">
          <p15:clr>
            <a:srgbClr val="A4A3A4"/>
          </p15:clr>
        </p15:guide>
        <p15:guide id="15" pos="6471" userDrawn="1">
          <p15:clr>
            <a:srgbClr val="A4A3A4"/>
          </p15:clr>
        </p15:guide>
        <p15:guide id="16" orient="horz" pos="9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тьков Юрий Юрьевич" initials="КЮЮ" lastIdx="4" clrIdx="0">
    <p:extLst>
      <p:ext uri="{19B8F6BF-5375-455C-9EA6-DF929625EA0E}">
        <p15:presenceInfo xmlns:p15="http://schemas.microsoft.com/office/powerpoint/2012/main" userId="S::ykutkov@hse.ru::45dbd1ed-eea1-4925-9fa4-5001421b49d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67B"/>
    <a:srgbClr val="0E2D69"/>
    <a:srgbClr val="EB681F"/>
    <a:srgbClr val="47A0A0"/>
    <a:srgbClr val="FBBA00"/>
    <a:srgbClr val="E61F3D"/>
    <a:srgbClr val="7DA0D3"/>
    <a:srgbClr val="7D4EBA"/>
    <a:srgbClr val="0F2C68"/>
    <a:srgbClr val="029C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21501-8AC7-D24B-9BD4-4AB280FA19DE}" v="6" dt="2021-11-26T18:08:21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92"/>
    <p:restoredTop sz="94702"/>
  </p:normalViewPr>
  <p:slideViewPr>
    <p:cSldViewPr snapToGrid="0" snapToObjects="1">
      <p:cViewPr>
        <p:scale>
          <a:sx n="160" d="100"/>
          <a:sy n="160" d="100"/>
        </p:scale>
        <p:origin x="144" y="-184"/>
      </p:cViewPr>
      <p:guideLst>
        <p:guide pos="325"/>
        <p:guide pos="1209"/>
        <p:guide pos="2955"/>
        <p:guide pos="2071"/>
        <p:guide pos="3840"/>
        <p:guide pos="4702"/>
        <p:guide pos="5586"/>
        <p:guide pos="7333"/>
        <p:guide orient="horz" pos="3952"/>
        <p:guide pos="6471"/>
        <p:guide orient="horz" pos="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4" d="100"/>
          <a:sy n="134" d="100"/>
        </p:scale>
        <p:origin x="3648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61BF4-8B2C-784B-9959-B59A059012C3}" type="datetimeFigureOut">
              <a:rPr lang="en-RU" smtClean="0"/>
              <a:t>20.05.2026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48903-8EB5-294E-A216-6B54B0368783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3168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8670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FDA0E-B36B-2F12-781D-C1D377F3D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DDAACF8-06BB-6B58-45AA-A937DEDF1D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8DB674-7CDE-1127-A111-0E4CCEE9B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2611A9-E5DE-145D-E976-26AF331DD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57258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1141E-D894-751A-D81D-41D6196AE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124F0C-565A-FBFB-87CD-781D62D51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61D122A-27D3-1E9E-7514-0F4168151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21061B-639F-6919-6CBB-7EC9A9747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3225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5AD31-A75D-66C6-D3F7-B5B473767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692EB9C-EAAE-C22D-3811-2D215D9E6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6FDF746-C935-C047-6602-F4D2B633CF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2F08D8-27BB-963C-9CDB-EE4BE1704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86784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E91F9-11C2-53A6-6588-30860A0A9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02BFEA-FF45-03EF-FB1B-3DD91606C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879DA81-83B2-A15B-734D-A72B944A7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FC3449-5EA6-F3D0-1A84-9A3DE65DB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65354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8004D-475B-95E0-E902-837CDA772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DDD3E41-1F33-72B6-3947-AA83BBAE7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5815D1C-1BBC-7598-EB64-A1B32BCFC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C525B0-8565-50A3-D327-278C9A0E1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3759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FA9F9-FF4D-3949-437E-F75F73822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528A5B5-98C0-F1FE-DAC3-A9E139CEC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EE9DFF4-E906-2BBC-834C-0CE58D2AE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43FCE9-E2F7-D03A-266F-77D2120D2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9625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CBC79-A8C6-9702-2314-5C5C93B3C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3360137-25FD-EF64-C0BE-74C4DE6C8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41C4D3C-D417-BF7D-3332-09D5CDD3A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BC8B97-A869-732B-A562-50CAF3377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33376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D5900-A0CD-0686-3041-1A889164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E79352-A467-36EB-C7C2-5D023C61B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0DDF0EB-783D-A0E6-87D9-CB541E0F9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060A30-7170-E5A6-7216-D7C5C3FBF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347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8" descr="A blue circle with white text&#10;&#10;Description automatically generated with low confidence">
            <a:extLst>
              <a:ext uri="{FF2B5EF4-FFF2-40B4-BE49-F238E27FC236}">
                <a16:creationId xmlns:a16="http://schemas.microsoft.com/office/drawing/2014/main" id="{BA292C80-0DA8-194A-9A66-279048FA2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859" y="962173"/>
            <a:ext cx="886499" cy="886499"/>
          </a:xfrm>
          <a:prstGeom prst="rect">
            <a:avLst/>
          </a:prstGeom>
        </p:spPr>
      </p:pic>
      <p:cxnSp>
        <p:nvCxnSpPr>
          <p:cNvPr id="11" name="Straight Connector 48">
            <a:extLst>
              <a:ext uri="{FF2B5EF4-FFF2-40B4-BE49-F238E27FC236}">
                <a16:creationId xmlns:a16="http://schemas.microsoft.com/office/drawing/2014/main" id="{313EF906-5BAC-0141-A198-076E155DF9E2}"/>
              </a:ext>
            </a:extLst>
          </p:cNvPr>
          <p:cNvCxnSpPr>
            <a:cxnSpLocks/>
          </p:cNvCxnSpPr>
          <p:nvPr userDrawn="1"/>
        </p:nvCxnSpPr>
        <p:spPr>
          <a:xfrm>
            <a:off x="6090212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50">
            <a:extLst>
              <a:ext uri="{FF2B5EF4-FFF2-40B4-BE49-F238E27FC236}">
                <a16:creationId xmlns:a16="http://schemas.microsoft.com/office/drawing/2014/main" id="{61206A97-26F2-E646-8775-9928FEF465B5}"/>
              </a:ext>
            </a:extLst>
          </p:cNvPr>
          <p:cNvCxnSpPr>
            <a:cxnSpLocks/>
          </p:cNvCxnSpPr>
          <p:nvPr userDrawn="1"/>
        </p:nvCxnSpPr>
        <p:spPr>
          <a:xfrm>
            <a:off x="8642581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1">
            <a:extLst>
              <a:ext uri="{FF2B5EF4-FFF2-40B4-BE49-F238E27FC236}">
                <a16:creationId xmlns:a16="http://schemas.microsoft.com/office/drawing/2014/main" id="{28E0E5F6-C1CA-9B41-B1DB-6E4FB509084D}"/>
              </a:ext>
            </a:extLst>
          </p:cNvPr>
          <p:cNvCxnSpPr>
            <a:cxnSpLocks/>
          </p:cNvCxnSpPr>
          <p:nvPr userDrawn="1"/>
        </p:nvCxnSpPr>
        <p:spPr>
          <a:xfrm>
            <a:off x="11179047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6007C52F-2E27-E24A-B9DC-AAAB052DB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967" y="2404670"/>
            <a:ext cx="7634059" cy="1978323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300" b="0" i="0" baseline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презентации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может быть набрано в две 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или три строки (43 </a:t>
            </a:r>
            <a:r>
              <a:rPr lang="en-GB" sz="4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18109844-C2E7-354F-9C01-8834E4DCE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74947" y="1187841"/>
            <a:ext cx="3848717" cy="43516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latin typeface="HSE Sans" panose="02000000000000000000" pitchFamily="2" charset="0"/>
              </a:defRPr>
            </a:lvl1pPr>
            <a:lvl2pPr marL="457200" indent="0" algn="l">
              <a:buNone/>
              <a:defRPr sz="1600" b="0" i="0">
                <a:latin typeface="HSE Sans" panose="02000000000000000000" pitchFamily="2" charset="0"/>
              </a:defRPr>
            </a:lvl2pPr>
            <a:lvl3pPr marL="914400" indent="0" algn="l">
              <a:buNone/>
              <a:defRPr sz="1600" b="0" i="0">
                <a:latin typeface="HSE Sans" panose="02000000000000000000" pitchFamily="2" charset="0"/>
              </a:defRPr>
            </a:lvl3pPr>
            <a:lvl4pPr marL="1371600" indent="0" algn="l">
              <a:buNone/>
              <a:defRPr sz="1600" b="0" i="0">
                <a:latin typeface="HSE Sans" panose="02000000000000000000" pitchFamily="2" charset="0"/>
              </a:defRPr>
            </a:lvl4pPr>
            <a:lvl5pPr marL="1828800" indent="0" algn="l">
              <a:buNone/>
              <a:defRPr sz="1600" b="0" i="0">
                <a:latin typeface="HSE Sans" panose="02000000000000000000" pitchFamily="2" charset="0"/>
              </a:defRPr>
            </a:lvl5pPr>
          </a:lstStyle>
          <a:p>
            <a:r>
              <a:rPr lang="ru-RU" dirty="0">
                <a:latin typeface="HSE Sans" panose="02000000000000000000" pitchFamily="2" charset="0"/>
              </a:rPr>
              <a:t>Название факультета</a:t>
            </a:r>
            <a:br>
              <a:rPr lang="ru-RU" dirty="0">
                <a:latin typeface="HSE Sans" panose="02000000000000000000" pitchFamily="2" charset="0"/>
              </a:rPr>
            </a:br>
            <a:r>
              <a:rPr lang="ru-RU" dirty="0">
                <a:latin typeface="HSE Sans" panose="02000000000000000000" pitchFamily="2" charset="0"/>
              </a:rPr>
              <a:t>в две строки</a:t>
            </a:r>
            <a:r>
              <a:rPr lang="en-GB" dirty="0">
                <a:latin typeface="HSE Sans" panose="02000000000000000000" pitchFamily="2" charset="0"/>
              </a:rPr>
              <a:t> (16 </a:t>
            </a:r>
            <a:r>
              <a:rPr lang="en-GB" dirty="0" err="1">
                <a:latin typeface="HSE Sans" panose="02000000000000000000" pitchFamily="2" charset="0"/>
              </a:rPr>
              <a:t>pt</a:t>
            </a:r>
            <a:r>
              <a:rPr lang="en-GB" dirty="0">
                <a:latin typeface="HSE Sans" panose="02000000000000000000" pitchFamily="2" charset="0"/>
              </a:rPr>
              <a:t>)</a:t>
            </a:r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40A04329-C800-BB42-BFE0-7E3C68848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9420" y="1173829"/>
            <a:ext cx="2278063" cy="463186"/>
          </a:xfr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200" dirty="0">
                <a:latin typeface="HSE Sans" panose="02000000000000000000" pitchFamily="2" charset="0"/>
              </a:rPr>
            </a:br>
            <a:r>
              <a:rPr lang="ru-RU" sz="12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200" dirty="0">
                <a:latin typeface="HSE Sans" panose="02000000000000000000" pitchFamily="2" charset="0"/>
              </a:rPr>
              <a:t> (12pt)</a:t>
            </a:r>
            <a:endParaRPr lang="ru-RU" sz="1200" dirty="0">
              <a:latin typeface="HSE Sans" panose="02000000000000000000" pitchFamily="2" charset="0"/>
            </a:endParaRP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98337931-3EC2-F348-99EA-860F4FFDC18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786720" y="1173829"/>
            <a:ext cx="2217738" cy="463186"/>
          </a:xfr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dirty="0">
                <a:latin typeface="HSE Sans" panose="02000000000000000000" pitchFamily="2" charset="0"/>
              </a:rPr>
              <a:t>Москва</a:t>
            </a:r>
            <a:br>
              <a:rPr lang="ru-RU" sz="1200" dirty="0">
                <a:latin typeface="HSE Sans" panose="02000000000000000000" pitchFamily="2" charset="0"/>
              </a:rPr>
            </a:br>
            <a:r>
              <a:rPr lang="ru-RU" sz="1200" dirty="0">
                <a:latin typeface="HSE Sans" panose="02000000000000000000" pitchFamily="2" charset="0"/>
              </a:rPr>
              <a:t>2022</a:t>
            </a:r>
            <a:r>
              <a:rPr lang="en-GB" sz="1200" dirty="0">
                <a:latin typeface="HSE Sans" panose="02000000000000000000" pitchFamily="2" charset="0"/>
              </a:rPr>
              <a:t> (12pt)</a:t>
            </a:r>
            <a:endParaRPr lang="ru-RU" sz="1200" dirty="0">
              <a:latin typeface="HSE Sans" panose="02000000000000000000" pitchFamily="2" charset="0"/>
            </a:endParaRP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EEA7A79B-D410-B44F-BF32-C3EAEFC20A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967" y="4824914"/>
            <a:ext cx="7625267" cy="652860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600" dirty="0">
                <a:latin typeface="HSE Sans" panose="02000000000000000000" pitchFamily="2" charset="0"/>
              </a:rPr>
              <a:t>Если нужно больше места, то используйте подзаголовок</a:t>
            </a:r>
            <a:r>
              <a:rPr lang="en-GB" sz="1600" dirty="0">
                <a:latin typeface="HSE Sans" panose="02000000000000000000" pitchFamily="2" charset="0"/>
              </a:rPr>
              <a:t> (16 </a:t>
            </a:r>
            <a:r>
              <a:rPr lang="en-GB" sz="1600" dirty="0" err="1">
                <a:latin typeface="HSE Sans" panose="02000000000000000000" pitchFamily="2" charset="0"/>
              </a:rPr>
              <a:t>pt</a:t>
            </a:r>
            <a:r>
              <a:rPr lang="en-GB" sz="1600" dirty="0">
                <a:latin typeface="HSE Sans" panose="02000000000000000000" pitchFamily="2" charset="0"/>
              </a:rPr>
              <a:t>)</a:t>
            </a:r>
            <a:endParaRPr lang="ru-RU" sz="16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9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328428E-0D3D-6E4B-BAC0-3F63BAF7D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86CF47C6-D972-9E44-A717-6848F3489399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412FEF63-77C0-7C4A-B9BE-4BC0EEEEB78C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C4F550E9-E979-284D-B65F-44E092DD9D0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A39D099-B515-F343-BF7A-A95468DA3860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396B1F99-9711-C64F-A7C9-4F1D89E7F11D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9C21DFE9-C3B2-C54E-9275-7776355F73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5A73F99D-6D58-724E-ADB3-150D9B24F8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7E89E360-BE39-5041-BAD6-C7B708340A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9" name="Заголовок 31">
            <a:extLst>
              <a:ext uri="{FF2B5EF4-FFF2-40B4-BE49-F238E27FC236}">
                <a16:creationId xmlns:a16="http://schemas.microsoft.com/office/drawing/2014/main" id="{1C20890C-BC1C-0745-9AF3-46700BA2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Дополнительная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цветовая гамма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CA2589F7-4500-024F-8E07-D726629A5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Для оформления графиков, таблиц, диаграмм могут потребоваться дополнительные цвета и вы совершенно правы, задавая вопрос, какие цвета использовать и где их взять. Мы предлагаем использовать палитру цветов Вышки для этих целей.</a:t>
            </a:r>
          </a:p>
        </p:txBody>
      </p:sp>
      <p:sp>
        <p:nvSpPr>
          <p:cNvPr id="21" name="Oval 5">
            <a:extLst>
              <a:ext uri="{FF2B5EF4-FFF2-40B4-BE49-F238E27FC236}">
                <a16:creationId xmlns:a16="http://schemas.microsoft.com/office/drawing/2014/main" id="{D2CA403A-98E7-6C42-8F44-30AB6622C802}"/>
              </a:ext>
            </a:extLst>
          </p:cNvPr>
          <p:cNvSpPr/>
          <p:nvPr userDrawn="1"/>
        </p:nvSpPr>
        <p:spPr>
          <a:xfrm>
            <a:off x="5392982" y="1447790"/>
            <a:ext cx="830997" cy="830997"/>
          </a:xfrm>
          <a:prstGeom prst="ellipse">
            <a:avLst/>
          </a:prstGeom>
          <a:solidFill>
            <a:srgbClr val="0E2D69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2" name="Oval 20">
            <a:extLst>
              <a:ext uri="{FF2B5EF4-FFF2-40B4-BE49-F238E27FC236}">
                <a16:creationId xmlns:a16="http://schemas.microsoft.com/office/drawing/2014/main" id="{42ABAA5D-E7AB-6E48-9D43-A48178C9BDD4}"/>
              </a:ext>
            </a:extLst>
          </p:cNvPr>
          <p:cNvSpPr/>
          <p:nvPr userDrawn="1"/>
        </p:nvSpPr>
        <p:spPr>
          <a:xfrm>
            <a:off x="6742925" y="1447790"/>
            <a:ext cx="830997" cy="830997"/>
          </a:xfrm>
          <a:prstGeom prst="ellipse">
            <a:avLst/>
          </a:prstGeom>
          <a:solidFill>
            <a:srgbClr val="234A9B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9F185A-8F67-9C42-A7C5-87E483F4FC19}"/>
              </a:ext>
            </a:extLst>
          </p:cNvPr>
          <p:cNvSpPr/>
          <p:nvPr userDrawn="1"/>
        </p:nvSpPr>
        <p:spPr>
          <a:xfrm>
            <a:off x="8092868" y="1447790"/>
            <a:ext cx="830997" cy="830997"/>
          </a:xfrm>
          <a:prstGeom prst="ellipse">
            <a:avLst/>
          </a:prstGeom>
          <a:solidFill>
            <a:srgbClr val="11A0D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9AE0F6-4E37-6C4D-AF45-824EEE489A15}"/>
              </a:ext>
            </a:extLst>
          </p:cNvPr>
          <p:cNvSpPr/>
          <p:nvPr userDrawn="1"/>
        </p:nvSpPr>
        <p:spPr>
          <a:xfrm>
            <a:off x="9442811" y="1447790"/>
            <a:ext cx="830997" cy="830997"/>
          </a:xfrm>
          <a:prstGeom prst="ellipse">
            <a:avLst/>
          </a:prstGeom>
          <a:solidFill>
            <a:srgbClr val="029C6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330C0EA4-7FD1-CE4D-AC95-8C484C5AC790}"/>
              </a:ext>
            </a:extLst>
          </p:cNvPr>
          <p:cNvSpPr/>
          <p:nvPr userDrawn="1"/>
        </p:nvSpPr>
        <p:spPr>
          <a:xfrm>
            <a:off x="10792754" y="1447790"/>
            <a:ext cx="830997" cy="830997"/>
          </a:xfrm>
          <a:prstGeom prst="ellipse">
            <a:avLst/>
          </a:prstGeom>
          <a:solidFill>
            <a:srgbClr val="EB681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4C53CF3D-7EFB-DF4F-8EA6-5644574E9AFB}"/>
              </a:ext>
            </a:extLst>
          </p:cNvPr>
          <p:cNvSpPr/>
          <p:nvPr userDrawn="1"/>
        </p:nvSpPr>
        <p:spPr>
          <a:xfrm>
            <a:off x="5392982" y="2708699"/>
            <a:ext cx="830997" cy="830997"/>
          </a:xfrm>
          <a:prstGeom prst="ellipse">
            <a:avLst/>
          </a:prstGeom>
          <a:solidFill>
            <a:srgbClr val="7D4EB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B42CE88A-E9A3-2A4E-BD50-EB37311F39EC}"/>
              </a:ext>
            </a:extLst>
          </p:cNvPr>
          <p:cNvSpPr/>
          <p:nvPr userDrawn="1"/>
        </p:nvSpPr>
        <p:spPr>
          <a:xfrm>
            <a:off x="6742925" y="2708699"/>
            <a:ext cx="830997" cy="830997"/>
          </a:xfrm>
          <a:prstGeom prst="ellipse">
            <a:avLst/>
          </a:prstGeom>
          <a:solidFill>
            <a:srgbClr val="E61F3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8" name="Oval 34">
            <a:extLst>
              <a:ext uri="{FF2B5EF4-FFF2-40B4-BE49-F238E27FC236}">
                <a16:creationId xmlns:a16="http://schemas.microsoft.com/office/drawing/2014/main" id="{B699EFDF-DB9D-3C4F-9D1F-461508017BDA}"/>
              </a:ext>
            </a:extLst>
          </p:cNvPr>
          <p:cNvSpPr/>
          <p:nvPr userDrawn="1"/>
        </p:nvSpPr>
        <p:spPr>
          <a:xfrm>
            <a:off x="8092868" y="2708699"/>
            <a:ext cx="830997" cy="830997"/>
          </a:xfrm>
          <a:prstGeom prst="ellipse">
            <a:avLst/>
          </a:prstGeom>
          <a:solidFill>
            <a:srgbClr val="FBBA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9" name="Oval 35">
            <a:extLst>
              <a:ext uri="{FF2B5EF4-FFF2-40B4-BE49-F238E27FC236}">
                <a16:creationId xmlns:a16="http://schemas.microsoft.com/office/drawing/2014/main" id="{5DF3131C-EEA1-5446-B567-C9DA0A2A1AFF}"/>
              </a:ext>
            </a:extLst>
          </p:cNvPr>
          <p:cNvSpPr/>
          <p:nvPr userDrawn="1"/>
        </p:nvSpPr>
        <p:spPr>
          <a:xfrm>
            <a:off x="9442811" y="2708699"/>
            <a:ext cx="830997" cy="830997"/>
          </a:xfrm>
          <a:prstGeom prst="ellipse">
            <a:avLst/>
          </a:prstGeom>
          <a:solidFill>
            <a:srgbClr val="7DA0D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0" name="Oval 36">
            <a:extLst>
              <a:ext uri="{FF2B5EF4-FFF2-40B4-BE49-F238E27FC236}">
                <a16:creationId xmlns:a16="http://schemas.microsoft.com/office/drawing/2014/main" id="{6D03B317-B61D-2945-8C0A-A6EBD87ACD07}"/>
              </a:ext>
            </a:extLst>
          </p:cNvPr>
          <p:cNvSpPr/>
          <p:nvPr userDrawn="1"/>
        </p:nvSpPr>
        <p:spPr>
          <a:xfrm>
            <a:off x="10792754" y="2708699"/>
            <a:ext cx="830997" cy="830997"/>
          </a:xfrm>
          <a:prstGeom prst="ellipse">
            <a:avLst/>
          </a:prstGeom>
          <a:solidFill>
            <a:srgbClr val="47A0A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9C0266F1-C0B7-624A-A873-5F2C8801E766}"/>
              </a:ext>
            </a:extLst>
          </p:cNvPr>
          <p:cNvSpPr/>
          <p:nvPr userDrawn="1"/>
        </p:nvSpPr>
        <p:spPr>
          <a:xfrm>
            <a:off x="5392982" y="3969609"/>
            <a:ext cx="830997" cy="830997"/>
          </a:xfrm>
          <a:prstGeom prst="ellipse">
            <a:avLst/>
          </a:prstGeom>
          <a:solidFill>
            <a:srgbClr val="EB8C3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2" name="Oval 38">
            <a:extLst>
              <a:ext uri="{FF2B5EF4-FFF2-40B4-BE49-F238E27FC236}">
                <a16:creationId xmlns:a16="http://schemas.microsoft.com/office/drawing/2014/main" id="{30C0C10E-388C-9843-8270-19D471BD3756}"/>
              </a:ext>
            </a:extLst>
          </p:cNvPr>
          <p:cNvSpPr/>
          <p:nvPr userDrawn="1"/>
        </p:nvSpPr>
        <p:spPr>
          <a:xfrm>
            <a:off x="6742925" y="3969609"/>
            <a:ext cx="830997" cy="830997"/>
          </a:xfrm>
          <a:prstGeom prst="ellipse">
            <a:avLst/>
          </a:prstGeom>
          <a:solidFill>
            <a:srgbClr val="96628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3" name="Oval 39">
            <a:extLst>
              <a:ext uri="{FF2B5EF4-FFF2-40B4-BE49-F238E27FC236}">
                <a16:creationId xmlns:a16="http://schemas.microsoft.com/office/drawing/2014/main" id="{87047EA3-79D2-8644-A568-E64AA1D7D370}"/>
              </a:ext>
            </a:extLst>
          </p:cNvPr>
          <p:cNvSpPr/>
          <p:nvPr userDrawn="1"/>
        </p:nvSpPr>
        <p:spPr>
          <a:xfrm>
            <a:off x="8092868" y="3969609"/>
            <a:ext cx="830997" cy="830997"/>
          </a:xfrm>
          <a:prstGeom prst="ellipse">
            <a:avLst/>
          </a:prstGeom>
          <a:solidFill>
            <a:srgbClr val="CD5A5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4" name="Oval 40">
            <a:extLst>
              <a:ext uri="{FF2B5EF4-FFF2-40B4-BE49-F238E27FC236}">
                <a16:creationId xmlns:a16="http://schemas.microsoft.com/office/drawing/2014/main" id="{7F5D1C6B-4E6B-0346-A5DC-C511DB14EFD6}"/>
              </a:ext>
            </a:extLst>
          </p:cNvPr>
          <p:cNvSpPr/>
          <p:nvPr userDrawn="1"/>
        </p:nvSpPr>
        <p:spPr>
          <a:xfrm>
            <a:off x="9442811" y="3969609"/>
            <a:ext cx="830997" cy="830997"/>
          </a:xfrm>
          <a:prstGeom prst="ellipse">
            <a:avLst/>
          </a:prstGeom>
          <a:solidFill>
            <a:srgbClr val="FFD74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5" name="Oval 41">
            <a:extLst>
              <a:ext uri="{FF2B5EF4-FFF2-40B4-BE49-F238E27FC236}">
                <a16:creationId xmlns:a16="http://schemas.microsoft.com/office/drawing/2014/main" id="{EB421DBA-35DE-2C4F-A89E-27F0998EF4E8}"/>
              </a:ext>
            </a:extLst>
          </p:cNvPr>
          <p:cNvSpPr/>
          <p:nvPr userDrawn="1"/>
        </p:nvSpPr>
        <p:spPr>
          <a:xfrm>
            <a:off x="10792754" y="3969609"/>
            <a:ext cx="830997" cy="830997"/>
          </a:xfrm>
          <a:prstGeom prst="ellipse">
            <a:avLst/>
          </a:prstGeom>
          <a:solidFill>
            <a:srgbClr val="CDDDF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6" name="Oval 42">
            <a:extLst>
              <a:ext uri="{FF2B5EF4-FFF2-40B4-BE49-F238E27FC236}">
                <a16:creationId xmlns:a16="http://schemas.microsoft.com/office/drawing/2014/main" id="{081BD842-A9A1-5B44-81ED-A97BA390032B}"/>
              </a:ext>
            </a:extLst>
          </p:cNvPr>
          <p:cNvSpPr/>
          <p:nvPr userDrawn="1"/>
        </p:nvSpPr>
        <p:spPr>
          <a:xfrm>
            <a:off x="5392982" y="5249769"/>
            <a:ext cx="830997" cy="830997"/>
          </a:xfrm>
          <a:prstGeom prst="ellipse">
            <a:avLst/>
          </a:prstGeom>
          <a:solidFill>
            <a:srgbClr val="D7EBB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7" name="Oval 43">
            <a:extLst>
              <a:ext uri="{FF2B5EF4-FFF2-40B4-BE49-F238E27FC236}">
                <a16:creationId xmlns:a16="http://schemas.microsoft.com/office/drawing/2014/main" id="{036EE7D2-A33A-434C-B272-C82E2CDD4D4D}"/>
              </a:ext>
            </a:extLst>
          </p:cNvPr>
          <p:cNvSpPr/>
          <p:nvPr userDrawn="1"/>
        </p:nvSpPr>
        <p:spPr>
          <a:xfrm>
            <a:off x="6742925" y="5249769"/>
            <a:ext cx="830997" cy="830997"/>
          </a:xfrm>
          <a:prstGeom prst="ellipse">
            <a:avLst/>
          </a:prstGeom>
          <a:solidFill>
            <a:srgbClr val="FFDC9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8" name="Oval 44">
            <a:extLst>
              <a:ext uri="{FF2B5EF4-FFF2-40B4-BE49-F238E27FC236}">
                <a16:creationId xmlns:a16="http://schemas.microsoft.com/office/drawing/2014/main" id="{7DD65DA4-F076-C242-813E-8C17DCABCCFB}"/>
              </a:ext>
            </a:extLst>
          </p:cNvPr>
          <p:cNvSpPr/>
          <p:nvPr userDrawn="1"/>
        </p:nvSpPr>
        <p:spPr>
          <a:xfrm>
            <a:off x="8092868" y="5249769"/>
            <a:ext cx="830997" cy="830997"/>
          </a:xfrm>
          <a:prstGeom prst="ellipse">
            <a:avLst/>
          </a:prstGeom>
          <a:solidFill>
            <a:srgbClr val="D7C3F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9" name="Oval 45">
            <a:extLst>
              <a:ext uri="{FF2B5EF4-FFF2-40B4-BE49-F238E27FC236}">
                <a16:creationId xmlns:a16="http://schemas.microsoft.com/office/drawing/2014/main" id="{8A44D99D-BF66-2848-B460-F59D8ECF5690}"/>
              </a:ext>
            </a:extLst>
          </p:cNvPr>
          <p:cNvSpPr/>
          <p:nvPr userDrawn="1"/>
        </p:nvSpPr>
        <p:spPr>
          <a:xfrm>
            <a:off x="9442811" y="5249769"/>
            <a:ext cx="830997" cy="830997"/>
          </a:xfrm>
          <a:prstGeom prst="ellipse">
            <a:avLst/>
          </a:prstGeom>
          <a:solidFill>
            <a:srgbClr val="F6C3C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40" name="Oval 46">
            <a:extLst>
              <a:ext uri="{FF2B5EF4-FFF2-40B4-BE49-F238E27FC236}">
                <a16:creationId xmlns:a16="http://schemas.microsoft.com/office/drawing/2014/main" id="{9B130CEB-3D74-B647-BA6B-32F7D70FD354}"/>
              </a:ext>
            </a:extLst>
          </p:cNvPr>
          <p:cNvSpPr/>
          <p:nvPr userDrawn="1"/>
        </p:nvSpPr>
        <p:spPr>
          <a:xfrm>
            <a:off x="10792754" y="5249769"/>
            <a:ext cx="830997" cy="830997"/>
          </a:xfrm>
          <a:prstGeom prst="ellipse">
            <a:avLst/>
          </a:prstGeom>
          <a:solidFill>
            <a:srgbClr val="FFF07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705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A7FA04E4-3213-8F41-B068-4DC281441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938052A0-3DF0-DC47-B7E0-C20EF981C230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8C6147F0-3CA1-264C-B2B2-F88597196943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2CDF50E-4D58-AF4A-ABFD-140AF88B3681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2171D1-2A5B-7A4A-9760-17CCE51B980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3C71A0C3-CD3E-0748-98E5-6B2507CAB296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9856D01B-EC9A-6047-B7FB-D47084AB3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83E23342-AC91-354A-9A28-A14FF7BAD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BB1CCE68-8F57-1A41-BC43-633D2EFC80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0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234703-C735-5D41-99C2-019C7EBEC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2F59B5-E815-AE43-BAE2-FA594BB42C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10809" y="2643809"/>
            <a:ext cx="1570383" cy="157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4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con&#10;&#10;Description automatically generated">
            <a:extLst>
              <a:ext uri="{FF2B5EF4-FFF2-40B4-BE49-F238E27FC236}">
                <a16:creationId xmlns:a16="http://schemas.microsoft.com/office/drawing/2014/main" id="{4A1436AC-5F96-2A4F-BFC7-B3442083EB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11" name="Straight Connector 19">
            <a:extLst>
              <a:ext uri="{FF2B5EF4-FFF2-40B4-BE49-F238E27FC236}">
                <a16:creationId xmlns:a16="http://schemas.microsoft.com/office/drawing/2014/main" id="{067DD2ED-246D-7D41-B51F-FED98BF873FD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1">
            <a:extLst>
              <a:ext uri="{FF2B5EF4-FFF2-40B4-BE49-F238E27FC236}">
                <a16:creationId xmlns:a16="http://schemas.microsoft.com/office/drawing/2014/main" id="{68E8C250-D449-A743-8975-B5BFB04D9744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5">
            <a:extLst>
              <a:ext uri="{FF2B5EF4-FFF2-40B4-BE49-F238E27FC236}">
                <a16:creationId xmlns:a16="http://schemas.microsoft.com/office/drawing/2014/main" id="{DD1C71CA-B883-AF42-959D-BCA5690AAA4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4D3A12E-0E10-C441-81D2-C3C1EB6A053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9" name="Straight Connector 59">
            <a:extLst>
              <a:ext uri="{FF2B5EF4-FFF2-40B4-BE49-F238E27FC236}">
                <a16:creationId xmlns:a16="http://schemas.microsoft.com/office/drawing/2014/main" id="{3447008E-4F3B-FC4E-B96D-3927FAE1ED17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61115A7A-23E5-E442-9551-F72F1CDA57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4653" y="1447790"/>
            <a:ext cx="4325167" cy="4325107"/>
          </a:xfrm>
          <a:solidFill>
            <a:srgbClr val="D9D9D9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chemeClr val="tx1"/>
                </a:solidFill>
                <a:latin typeface="HSE Sans" panose="02000000000000000000" pitchFamily="2" charset="0"/>
              </a:rPr>
              <a:t>Чтобы слайд не выглядел пустым, сюда можно поставить иллюстрацию или фотографию</a:t>
            </a:r>
            <a:endParaRPr lang="en-RU" sz="280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32" name="Заголовок 31">
            <a:extLst>
              <a:ext uri="{FF2B5EF4-FFF2-40B4-BE49-F238E27FC236}">
                <a16:creationId xmlns:a16="http://schemas.microsoft.com/office/drawing/2014/main" id="{9ED7AA97-D972-DF4F-B662-A65F2A544C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8" y="1447790"/>
            <a:ext cx="524556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69E35E54-2B19-7441-876F-1C6A84F4F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5245561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38" name="Текст 37">
            <a:extLst>
              <a:ext uri="{FF2B5EF4-FFF2-40B4-BE49-F238E27FC236}">
                <a16:creationId xmlns:a16="http://schemas.microsoft.com/office/drawing/2014/main" id="{7FB4A275-856E-364D-8AA4-2071AADC6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id="{58FBA0EA-8BE0-A643-B258-4E5C3446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41" name="Текст 39">
            <a:extLst>
              <a:ext uri="{FF2B5EF4-FFF2-40B4-BE49-F238E27FC236}">
                <a16:creationId xmlns:a16="http://schemas.microsoft.com/office/drawing/2014/main" id="{0BEC062F-1BEB-DE4C-B7EE-C552C9D45F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8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FDC66DB8-29BC-5940-A721-40F100214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DE27C859-478F-3648-8A9D-2C85DBDCAC09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58EA1144-CFD8-1D47-B430-7014F576043B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96EDC73C-5A3C-014E-8E52-04CAFCA9B20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5E88681-53A8-3B45-B80A-372EDFB53883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EDA7D8BF-DF37-704F-B77F-7E40752ACE25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5026DBD8-54A3-1446-9D3B-BA2B38460F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E8AA3569-5054-7D47-AB14-BCFB0440D0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Заголовок 31">
            <a:extLst>
              <a:ext uri="{FF2B5EF4-FFF2-40B4-BE49-F238E27FC236}">
                <a16:creationId xmlns:a16="http://schemas.microsoft.com/office/drawing/2014/main" id="{76942483-EB13-0A4B-8060-DB65024C2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66FAD63B-F743-0F47-BBE3-D773176670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11057971" cy="3745092"/>
          </a:xfrm>
        </p:spPr>
        <p:txBody>
          <a:bodyPr lIns="0" tIns="0" rIns="0" numCol="3" spcCol="25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300" dirty="0">
                <a:latin typeface="HSE Sans" panose="02000000000000000000" pitchFamily="2" charset="0"/>
              </a:rPr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</a:t>
            </a:r>
          </a:p>
        </p:txBody>
      </p:sp>
      <p:sp>
        <p:nvSpPr>
          <p:cNvPr id="18" name="Текст 39">
            <a:extLst>
              <a:ext uri="{FF2B5EF4-FFF2-40B4-BE49-F238E27FC236}">
                <a16:creationId xmlns:a16="http://schemas.microsoft.com/office/drawing/2014/main" id="{8A048480-30C9-044E-8C2E-0F67398FEE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8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0E78CA68-7A0C-CF41-9AC6-A547FB9EC3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45DC512A-A23B-B24D-A1F6-6793976867CF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21F91649-DF0F-5F45-A43B-2CED9ACDD049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3137B760-1A50-1845-B7F2-1EF31C71C72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5ECCF8F-5855-7943-B503-5573887A534D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FB81B23D-CDD8-E64C-9887-3540F7EE1C4B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C2D710AE-3CBE-5940-A7EB-F96132E659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FCC5A33D-0A3C-F140-B745-367744A5F3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5163BE0A-A745-414A-AF21-D968BD69D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B3D47CF6-5FC1-2346-8894-A7CC39063D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CD14B8F3-89C2-9F45-809E-D1EAF85AC5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9892" y="2379663"/>
            <a:ext cx="5383968" cy="3451794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Небольшую фразу, с важной информацией, можно выделить, набрав ее более крупным кеглем, чем обычный  текст. Делать это часто не рекомендуется.</a:t>
            </a:r>
          </a:p>
          <a:p>
            <a:pPr lvl="0"/>
            <a:endParaRPr lang="ru-RU" dirty="0"/>
          </a:p>
        </p:txBody>
      </p:sp>
      <p:sp>
        <p:nvSpPr>
          <p:cNvPr id="24" name="Текст 39">
            <a:extLst>
              <a:ext uri="{FF2B5EF4-FFF2-40B4-BE49-F238E27FC236}">
                <a16:creationId xmlns:a16="http://schemas.microsoft.com/office/drawing/2014/main" id="{3BE4279A-8109-B244-B721-18F10C696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5" name="Заголовок 31">
            <a:extLst>
              <a:ext uri="{FF2B5EF4-FFF2-40B4-BE49-F238E27FC236}">
                <a16:creationId xmlns:a16="http://schemas.microsoft.com/office/drawing/2014/main" id="{B32DC3D4-97A5-3E4F-A29B-422D5E3129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795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E89D752-CAC6-0943-9A3D-4C52DBF50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64D89E64-93BB-044D-B3D4-8F2679C5CA4C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D0C3B169-866D-C645-AF76-00F8C2A97E9B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FDDF48AB-D8AE-0E42-A544-8EA5B8744778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6DF89EC-1E7C-3B40-85F4-6D19A7D29AC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019D6862-BD52-734D-9E19-38C147CA2D29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A9BD5ADD-B3F2-C342-82F7-83683F040D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4F15CBC0-FC8B-744E-95A7-C9863CDC3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BC3B54AA-A0BD-E646-B3B7-C0E724D26D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B3F16318-C9C3-B948-A508-4BC53D0B7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8" name="Текст 35">
            <a:extLst>
              <a:ext uri="{FF2B5EF4-FFF2-40B4-BE49-F238E27FC236}">
                <a16:creationId xmlns:a16="http://schemas.microsoft.com/office/drawing/2014/main" id="{23B3E5FB-BBCE-4149-AD9A-8CAB06CC9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  <p:sp>
        <p:nvSpPr>
          <p:cNvPr id="19" name="Текст 35">
            <a:extLst>
              <a:ext uri="{FF2B5EF4-FFF2-40B4-BE49-F238E27FC236}">
                <a16:creationId xmlns:a16="http://schemas.microsoft.com/office/drawing/2014/main" id="{658542D3-7E45-6E46-8039-27C4C43DD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57965DCA-4776-7546-97FD-A69317A34CF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1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11D7C3EB-CCEB-E142-9753-8B2D75A0A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527C9F89-51CC-D243-9351-73AB081DB944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F09EE119-6C80-E846-95F9-BB3907664128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C0A681B-44BF-6A46-98D8-483EF13B9114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5A5D7C-EB12-9D4D-A99A-4B26C81B738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D4C3D74D-BE91-9547-ADCA-ACCE93C18789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3E0AB43B-5E98-6042-A282-C61E0C5A37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7388A8DF-D130-5445-A3F8-F96E1202BA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02CBC466-1703-7541-94E4-AC76F4E6D9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5812BF3C-1D24-3640-84D2-BFFCA525AE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BCBBDD44-9DC9-F74E-979F-120A7BBD4EE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7C68DF7B-E804-E44B-83DF-5DC36AF76F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8" y="1447064"/>
            <a:ext cx="4322762" cy="703205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графика. Обратите внимание, что название графика набирается меньшим кеглем, чем заголовок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 (16pt)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8" name="Текст 35">
            <a:extLst>
              <a:ext uri="{FF2B5EF4-FFF2-40B4-BE49-F238E27FC236}">
                <a16:creationId xmlns:a16="http://schemas.microsoft.com/office/drawing/2014/main" id="{89E931D8-2901-A54D-86EA-096E47B818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88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E9A64721-E55E-8749-B29E-51DD895593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7" name="Straight Connector 19">
            <a:extLst>
              <a:ext uri="{FF2B5EF4-FFF2-40B4-BE49-F238E27FC236}">
                <a16:creationId xmlns:a16="http://schemas.microsoft.com/office/drawing/2014/main" id="{B0C162B7-B84F-874A-960E-31F512518C6E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1">
            <a:extLst>
              <a:ext uri="{FF2B5EF4-FFF2-40B4-BE49-F238E27FC236}">
                <a16:creationId xmlns:a16="http://schemas.microsoft.com/office/drawing/2014/main" id="{1CB321BB-9FE3-294F-85D8-AA7DC75CA4AF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0A610A45-8712-8A45-AFB3-931CF468EC3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0460EF6-ECAD-8941-8132-1B3E005D606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1" name="Straight Connector 59">
            <a:extLst>
              <a:ext uri="{FF2B5EF4-FFF2-40B4-BE49-F238E27FC236}">
                <a16:creationId xmlns:a16="http://schemas.microsoft.com/office/drawing/2014/main" id="{41AE56A2-5FAA-FD44-AE1A-338E1E304184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37">
            <a:extLst>
              <a:ext uri="{FF2B5EF4-FFF2-40B4-BE49-F238E27FC236}">
                <a16:creationId xmlns:a16="http://schemas.microsoft.com/office/drawing/2014/main" id="{D9986185-6D5E-FD48-A5CA-AF2D5B58A3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3" name="Текст 39">
            <a:extLst>
              <a:ext uri="{FF2B5EF4-FFF2-40B4-BE49-F238E27FC236}">
                <a16:creationId xmlns:a16="http://schemas.microsoft.com/office/drawing/2014/main" id="{5DBFD327-E3A8-944A-AABF-7D813AD0F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D206FCE0-05C3-2C45-A7D6-1FC287C01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3B28B62E-5EE9-834C-9BB6-BD66079B81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4" name="Текст 35">
            <a:extLst>
              <a:ext uri="{FF2B5EF4-FFF2-40B4-BE49-F238E27FC236}">
                <a16:creationId xmlns:a16="http://schemas.microsoft.com/office/drawing/2014/main" id="{621215DE-C1FD-2B4C-B236-AF679CF906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5076" y="4103994"/>
            <a:ext cx="2758143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5" name="Текст 35">
            <a:extLst>
              <a:ext uri="{FF2B5EF4-FFF2-40B4-BE49-F238E27FC236}">
                <a16:creationId xmlns:a16="http://schemas.microsoft.com/office/drawing/2014/main" id="{8BC2F90D-0CE0-574C-A7C1-EAA3E6F1AB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47007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6" name="Текст 35">
            <a:extLst>
              <a:ext uri="{FF2B5EF4-FFF2-40B4-BE49-F238E27FC236}">
                <a16:creationId xmlns:a16="http://schemas.microsoft.com/office/drawing/2014/main" id="{239E188B-2696-8A48-9F8A-36223EEF6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8938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379BF4C6-F899-294C-B88E-8363AFBEE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076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152</a:t>
            </a:r>
            <a:endParaRPr lang="ru-RU" dirty="0"/>
          </a:p>
        </p:txBody>
      </p:sp>
      <p:sp>
        <p:nvSpPr>
          <p:cNvPr id="29" name="Текст 27">
            <a:extLst>
              <a:ext uri="{FF2B5EF4-FFF2-40B4-BE49-F238E27FC236}">
                <a16:creationId xmlns:a16="http://schemas.microsoft.com/office/drawing/2014/main" id="{DE7F352B-F6D9-B545-A835-443A55956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47007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95</a:t>
            </a:r>
            <a:endParaRPr lang="ru-RU" dirty="0"/>
          </a:p>
        </p:txBody>
      </p:sp>
      <p:sp>
        <p:nvSpPr>
          <p:cNvPr id="30" name="Текст 27">
            <a:extLst>
              <a:ext uri="{FF2B5EF4-FFF2-40B4-BE49-F238E27FC236}">
                <a16:creationId xmlns:a16="http://schemas.microsoft.com/office/drawing/2014/main" id="{D1D5AF9F-C1B0-7842-8789-1DB8963D98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18938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284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05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425806-16DD-844E-927C-26E7143A9E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479746FF-3282-DF46-9D7C-D80431604A55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51B44297-B0E7-D74D-B291-D39A0D468B42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0EA4A057-F0CB-E04F-B472-4A1ABFB64C66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4502F5-56EE-354B-A3B1-E79F8B00517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0" name="Straight Connector 59">
            <a:extLst>
              <a:ext uri="{FF2B5EF4-FFF2-40B4-BE49-F238E27FC236}">
                <a16:creationId xmlns:a16="http://schemas.microsoft.com/office/drawing/2014/main" id="{A80E0956-5C10-CC40-A426-CBD2E0C4158E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37">
            <a:extLst>
              <a:ext uri="{FF2B5EF4-FFF2-40B4-BE49-F238E27FC236}">
                <a16:creationId xmlns:a16="http://schemas.microsoft.com/office/drawing/2014/main" id="{6EC59AAD-5962-8D49-BF4D-7DA5D5730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2" name="Текст 39">
            <a:extLst>
              <a:ext uri="{FF2B5EF4-FFF2-40B4-BE49-F238E27FC236}">
                <a16:creationId xmlns:a16="http://schemas.microsoft.com/office/drawing/2014/main" id="{49041ACC-EEF4-D34B-A7DE-87B1AF2ED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BF93B2CC-81A4-0943-AF6C-C865767929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22">
            <a:extLst>
              <a:ext uri="{FF2B5EF4-FFF2-40B4-BE49-F238E27FC236}">
                <a16:creationId xmlns:a16="http://schemas.microsoft.com/office/drawing/2014/main" id="{51340CB4-0355-3640-A212-F684523CDC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5"/>
            <a:ext cx="11058065" cy="30777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F2EA4-CEDC-324C-9C06-8713118041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19" name="Таблица 18">
            <a:extLst>
              <a:ext uri="{FF2B5EF4-FFF2-40B4-BE49-F238E27FC236}">
                <a16:creationId xmlns:a16="http://schemas.microsoft.com/office/drawing/2014/main" id="{7B291085-A9B9-D842-B1A7-96258FAF012C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1984076"/>
            <a:ext cx="11058527" cy="35195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6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259ABC72-D738-1143-BF2A-D85AE9A4F7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237A1E42-2FC3-8841-8C41-992C5BC2368D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47503EA0-3883-E24D-9EB8-7B6175182929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E0144DF2-9891-324D-B34E-AFA025FBCBF9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33F65D6-1072-F140-B6A5-758D7B595A9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5F1F09D4-22FA-7B4B-9488-F8FDDCC2D447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44D0326E-FD7A-3541-A998-62A1C30E2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279CCCA0-F959-5245-8321-106D3C5E8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8B839C6B-8494-8841-9714-4C8F710F84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8" name="Текст 22">
            <a:extLst>
              <a:ext uri="{FF2B5EF4-FFF2-40B4-BE49-F238E27FC236}">
                <a16:creationId xmlns:a16="http://schemas.microsoft.com/office/drawing/2014/main" id="{4D940599-2B77-CE47-91E6-CDB51ADE18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4"/>
            <a:ext cx="7617877" cy="5370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A7333712-9DED-4F4B-B209-2F13075EDB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20" name="Таблица 18">
            <a:extLst>
              <a:ext uri="{FF2B5EF4-FFF2-40B4-BE49-F238E27FC236}">
                <a16:creationId xmlns:a16="http://schemas.microsoft.com/office/drawing/2014/main" id="{DD467C42-8209-B740-8419-DBB6A6F7D5E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2208362"/>
            <a:ext cx="7617895" cy="3295290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Текст 35">
            <a:extLst>
              <a:ext uri="{FF2B5EF4-FFF2-40B4-BE49-F238E27FC236}">
                <a16:creationId xmlns:a16="http://schemas.microsoft.com/office/drawing/2014/main" id="{B4309850-76EA-224C-A9E2-B6BBDBF99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86807" y="2208363"/>
            <a:ext cx="2930666" cy="2570672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3F8FDE-7383-E947-8568-FF6B7A77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E6541-45CA-8B42-98B4-D42737B85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0645B-C5D9-8544-BBF2-E4A13F8E4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3DFB-8595-A44B-9F09-A50FA310E559}" type="datetimeFigureOut">
              <a:rPr lang="en-RU" smtClean="0"/>
              <a:t>20.05.2026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52289-7F57-544F-95EE-F8B2E1062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5F56-F795-5643-ABE3-DDED21869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F133-126C-5944-A0E4-6A9616EDC0DA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850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4" r:id="rId7"/>
    <p:sldLayoutId id="2147483655" r:id="rId8"/>
    <p:sldLayoutId id="2147483656" r:id="rId9"/>
    <p:sldLayoutId id="2147483658" r:id="rId10"/>
    <p:sldLayoutId id="2147483657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bes.ru/tekhnologii/556595-i-vtorye-stanut-pervymi-telegram-obosel-whatsapp-po-popularnosti-v-rossii" TargetMode="External"/><Relationship Id="rId2" Type="http://schemas.openxmlformats.org/officeDocument/2006/relationships/hyperlink" Target="https://interactivead.ru/news/arir-obem-rossijskogo-rynka-reklamy-i-prodvizheniya-v-internete-v-2025-godu-vyros-na-28-do-1569-trln-rublej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eractivead.ru/news/okolo-30-kompanij-reklamodatelej-uvelichili-byudzhety-na-prodvizhenie-v-telegram-v-2025-god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95C0D-D7DC-EF40-9E45-F5F0A4817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967" y="2404671"/>
            <a:ext cx="9804984" cy="1431834"/>
          </a:xfrm>
        </p:spPr>
        <p:txBody>
          <a:bodyPr>
            <a:noAutofit/>
          </a:bodyPr>
          <a:lstStyle/>
          <a:p>
            <a:r>
              <a:rPr lang="ru-RU" sz="2800" dirty="0"/>
              <a:t>Разработка веб-платформы для автоматизации</a:t>
            </a:r>
            <a:br>
              <a:rPr lang="ru-RU" sz="2800" dirty="0"/>
            </a:br>
            <a:r>
              <a:rPr lang="ru-RU" sz="2800" dirty="0"/>
              <a:t>рекламных сделок между блогерами и</a:t>
            </a:r>
            <a:br>
              <a:rPr lang="ru-RU" sz="2800" dirty="0"/>
            </a:br>
            <a:r>
              <a:rPr lang="ru-RU" sz="2800" dirty="0"/>
              <a:t>рекламодателями в социальных медиа платформах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85EA7E-BEC4-B745-B2A8-D4E4AFC614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Факультет компьютерных наук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8D49EC-434A-5443-AC3F-85F01995E6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FAE0FA-3CAF-BA4B-8F9F-5FEF3C2F3CC6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ru-RU" dirty="0"/>
              <a:t>Москва 2026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4FE964BE-BA7C-3D8B-14A8-0762D72C5365}"/>
              </a:ext>
            </a:extLst>
          </p:cNvPr>
          <p:cNvSpPr txBox="1">
            <a:spLocks/>
          </p:cNvSpPr>
          <p:nvPr/>
        </p:nvSpPr>
        <p:spPr>
          <a:xfrm>
            <a:off x="1036759" y="3966435"/>
            <a:ext cx="7625267" cy="6528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13EA4053-CF8D-F75F-550A-0DFAD3A716FF}"/>
              </a:ext>
            </a:extLst>
          </p:cNvPr>
          <p:cNvSpPr txBox="1">
            <a:spLocks/>
          </p:cNvSpPr>
          <p:nvPr/>
        </p:nvSpPr>
        <p:spPr>
          <a:xfrm>
            <a:off x="1037741" y="3836505"/>
            <a:ext cx="7625267" cy="6528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E863F563-A015-10F0-D08D-A226A50C6154}"/>
              </a:ext>
            </a:extLst>
          </p:cNvPr>
          <p:cNvSpPr txBox="1">
            <a:spLocks/>
          </p:cNvSpPr>
          <p:nvPr/>
        </p:nvSpPr>
        <p:spPr>
          <a:xfrm>
            <a:off x="1015761" y="3890154"/>
            <a:ext cx="9988697" cy="32892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Development of a web platform for automating advertising deals between bloggers and advertisers on social media platforms</a:t>
            </a:r>
            <a:endParaRPr lang="en-RU" dirty="0"/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23B07CE-17F1-06F7-23C6-ECAA2A80A161}"/>
              </a:ext>
            </a:extLst>
          </p:cNvPr>
          <p:cNvSpPr txBox="1">
            <a:spLocks/>
          </p:cNvSpPr>
          <p:nvPr/>
        </p:nvSpPr>
        <p:spPr>
          <a:xfrm>
            <a:off x="1027964" y="4349010"/>
            <a:ext cx="7625267" cy="2975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0" dirty="0">
                <a:effectLst/>
                <a:latin typeface="HSE Sans" panose="02000000000000000000" pitchFamily="50" charset="-52"/>
              </a:rPr>
              <a:t>•</a:t>
            </a:r>
            <a:r>
              <a:rPr lang="ru-RU" i="0" dirty="0">
                <a:effectLst/>
                <a:latin typeface="HSE Sans" panose="02000000000000000000" pitchFamily="50" charset="-52"/>
              </a:rPr>
              <a:t> Индивидуальный </a:t>
            </a:r>
            <a:r>
              <a:rPr lang="ru-RU" b="1" i="0" dirty="0">
                <a:effectLst/>
                <a:latin typeface="HSE Sans" panose="02000000000000000000" pitchFamily="50" charset="-52"/>
              </a:rPr>
              <a:t>•</a:t>
            </a:r>
            <a:r>
              <a:rPr lang="ru-RU" i="0" dirty="0">
                <a:effectLst/>
                <a:latin typeface="HSE Sans" panose="02000000000000000000" pitchFamily="50" charset="-52"/>
              </a:rPr>
              <a:t> Программный</a:t>
            </a:r>
            <a:endParaRPr lang="ru-RU" dirty="0">
              <a:latin typeface="HSE Sans" panose="02000000000000000000" pitchFamily="50" charset="-52"/>
            </a:endParaRP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136F4F38-B7FB-9A46-CE65-90141227F3E5}"/>
              </a:ext>
            </a:extLst>
          </p:cNvPr>
          <p:cNvSpPr txBox="1">
            <a:spLocks/>
          </p:cNvSpPr>
          <p:nvPr/>
        </p:nvSpPr>
        <p:spPr>
          <a:xfrm>
            <a:off x="1027964" y="4941909"/>
            <a:ext cx="9736606" cy="89757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Исполнитель: Кравченко Игорь Александрович, БПИ249</a:t>
            </a:r>
          </a:p>
          <a:p>
            <a:r>
              <a:rPr lang="ru-RU" dirty="0"/>
              <a:t>Фактический научный руководитель: Лапин Андрей Владимирович (Управляющий директор экосистемы РСХБ)</a:t>
            </a:r>
          </a:p>
          <a:p>
            <a:r>
              <a:rPr lang="ru-RU" dirty="0"/>
              <a:t>Формальный научный руководитель: Лебедев Сергей Аркадьевич (Руководитель департамента «Программная инженерия»)</a:t>
            </a:r>
          </a:p>
        </p:txBody>
      </p:sp>
    </p:spTree>
    <p:extLst>
      <p:ext uri="{BB962C8B-B14F-4D97-AF65-F5344CB8AC3E}">
        <p14:creationId xmlns:p14="http://schemas.microsoft.com/office/powerpoint/2010/main" val="982325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C6BB61-1548-CEFD-4991-EBBD76C101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Финансовый контур</a:t>
            </a:r>
            <a:endParaRPr lang="en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D1EDE1-5806-9105-F59C-1CF4CA1379DA}"/>
              </a:ext>
            </a:extLst>
          </p:cNvPr>
          <p:cNvSpPr txBox="1"/>
          <p:nvPr/>
        </p:nvSpPr>
        <p:spPr>
          <a:xfrm>
            <a:off x="474133" y="1976957"/>
            <a:ext cx="6096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Двухстадийное пополнение (</a:t>
            </a:r>
            <a:r>
              <a:rPr lang="en-GB" dirty="0"/>
              <a:t>Two-Stage Payments): </a:t>
            </a:r>
            <a:r>
              <a:rPr lang="ru-RU" dirty="0"/>
              <a:t>Платежи создаются с параметром </a:t>
            </a:r>
            <a:r>
              <a:rPr lang="en-GB" dirty="0"/>
              <a:t>capture = false. </a:t>
            </a:r>
            <a:r>
              <a:rPr lang="ru-RU" dirty="0"/>
              <a:t>Деньги </a:t>
            </a:r>
            <a:r>
              <a:rPr lang="ru-RU" dirty="0" err="1"/>
              <a:t>холдируются</a:t>
            </a:r>
            <a:r>
              <a:rPr lang="ru-RU" dirty="0"/>
              <a:t> на карте клиента и списываются только после прохождения проверок на стороне платформы.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Тройной контур защиты </a:t>
            </a:r>
            <a:r>
              <a:rPr lang="en-GB" dirty="0"/>
              <a:t>Webhook (</a:t>
            </a:r>
            <a:r>
              <a:rPr lang="ru-RU" dirty="0"/>
              <a:t>уведомлений о платежах):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/>
              <a:t>Фильтрация по </a:t>
            </a:r>
            <a:r>
              <a:rPr lang="en-GB" dirty="0"/>
              <a:t>IP (Allowlist): </a:t>
            </a:r>
            <a:endParaRPr lang="ru-RU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dirty="0"/>
              <a:t>Pull-</a:t>
            </a:r>
            <a:r>
              <a:rPr lang="ru-RU" dirty="0"/>
              <a:t>проверка статуса (</a:t>
            </a:r>
            <a:r>
              <a:rPr lang="en-GB" dirty="0"/>
              <a:t>Verification): </a:t>
            </a:r>
            <a:r>
              <a:rPr lang="ru-RU" dirty="0"/>
              <a:t>Сервис делает встречный </a:t>
            </a:r>
            <a:r>
              <a:rPr lang="en-GB" dirty="0"/>
              <a:t>out-of-band HTTPS-</a:t>
            </a:r>
            <a:r>
              <a:rPr lang="ru-RU" dirty="0"/>
              <a:t>запрос к </a:t>
            </a:r>
            <a:r>
              <a:rPr lang="en-GB" dirty="0"/>
              <a:t>API </a:t>
            </a:r>
            <a:r>
              <a:rPr lang="en-GB" dirty="0" err="1"/>
              <a:t>YooKassa</a:t>
            </a:r>
            <a:r>
              <a:rPr lang="en-GB" dirty="0"/>
              <a:t> </a:t>
            </a:r>
            <a:r>
              <a:rPr lang="ru-RU" dirty="0"/>
              <a:t>для верификации реального статуса платежа, исключая подмену </a:t>
            </a:r>
            <a:r>
              <a:rPr lang="ru-RU" dirty="0" err="1"/>
              <a:t>вебхуков</a:t>
            </a:r>
            <a:r>
              <a:rPr lang="ru-RU" dirty="0"/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/>
              <a:t>Идемпотентность (</a:t>
            </a:r>
            <a:r>
              <a:rPr lang="en-GB" dirty="0"/>
              <a:t>Inbox Pattern): </a:t>
            </a:r>
            <a:r>
              <a:rPr lang="ru-RU" dirty="0"/>
              <a:t>Защита от повторного начисления баланса при дублировании запросов с помощью таблицы уникальных сообщений </a:t>
            </a:r>
            <a:r>
              <a:rPr lang="en-GB" dirty="0" err="1"/>
              <a:t>YooKassaWebhookInboxMessage</a:t>
            </a:r>
            <a:r>
              <a:rPr lang="en-GB" dirty="0"/>
              <a:t>.</a:t>
            </a:r>
          </a:p>
        </p:txBody>
      </p:sp>
      <p:pic>
        <p:nvPicPr>
          <p:cNvPr id="12" name="Picture 11" descr="A screen shot of a computer program&#10;&#10;AI-generated content may be incorrect.">
            <a:extLst>
              <a:ext uri="{FF2B5EF4-FFF2-40B4-BE49-F238E27FC236}">
                <a16:creationId xmlns:a16="http://schemas.microsoft.com/office/drawing/2014/main" id="{6D711F6B-CEBD-5758-713A-D9D213425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283" y="2159001"/>
            <a:ext cx="4779880" cy="3732516"/>
          </a:xfrm>
          <a:prstGeom prst="rect">
            <a:avLst/>
          </a:prstGeom>
        </p:spPr>
      </p:pic>
      <p:sp>
        <p:nvSpPr>
          <p:cNvPr id="13" name="Текст 5">
            <a:extLst>
              <a:ext uri="{FF2B5EF4-FFF2-40B4-BE49-F238E27FC236}">
                <a16:creationId xmlns:a16="http://schemas.microsoft.com/office/drawing/2014/main" id="{BFC335BC-A0EB-759E-9C13-51913355DF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490F8725-E5F8-7BB7-57B8-6E8E03114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1320569"/>
            <a:ext cx="4336481" cy="777025"/>
          </a:xfrm>
        </p:spPr>
        <p:txBody>
          <a:bodyPr/>
          <a:lstStyle/>
          <a:p>
            <a:r>
              <a:rPr lang="ru-RU" dirty="0"/>
              <a:t>Финансовый контур</a:t>
            </a:r>
            <a:endParaRPr lang="ru-RU" b="1" dirty="0"/>
          </a:p>
        </p:txBody>
      </p:sp>
      <p:sp>
        <p:nvSpPr>
          <p:cNvPr id="16" name="Текст 1">
            <a:extLst>
              <a:ext uri="{FF2B5EF4-FFF2-40B4-BE49-F238E27FC236}">
                <a16:creationId xmlns:a16="http://schemas.microsoft.com/office/drawing/2014/main" id="{8690BD37-0BE7-3851-2B46-B626318C00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89" y="540904"/>
            <a:ext cx="1901825" cy="415925"/>
          </a:xfrm>
        </p:spPr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</p:spTree>
    <p:extLst>
      <p:ext uri="{BB962C8B-B14F-4D97-AF65-F5344CB8AC3E}">
        <p14:creationId xmlns:p14="http://schemas.microsoft.com/office/powerpoint/2010/main" val="64578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ADDE47-D198-53D5-212B-9B07331724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SPA-</a:t>
            </a:r>
            <a:r>
              <a:rPr lang="ru-RU" dirty="0"/>
              <a:t>интерфейс веб-сайта</a:t>
            </a:r>
            <a:endParaRPr lang="en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EF1F4F-147F-A1BD-B317-74627F1AD3EF}"/>
              </a:ext>
            </a:extLst>
          </p:cNvPr>
          <p:cNvSpPr txBox="1"/>
          <p:nvPr/>
        </p:nvSpPr>
        <p:spPr>
          <a:xfrm>
            <a:off x="495678" y="1435314"/>
            <a:ext cx="609750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Стек технологий: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dirty="0"/>
              <a:t>React 18 &amp; TypeScript: </a:t>
            </a:r>
            <a:r>
              <a:rPr lang="ru-RU" dirty="0"/>
              <a:t>Строгая типизация данных, исключающая </a:t>
            </a:r>
            <a:r>
              <a:rPr lang="en-GB" dirty="0"/>
              <a:t>runtime-</a:t>
            </a:r>
            <a:r>
              <a:rPr lang="ru-RU" dirty="0"/>
              <a:t>ошибки при работе с </a:t>
            </a:r>
            <a:r>
              <a:rPr lang="en-GB" dirty="0"/>
              <a:t>API.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dirty="0"/>
              <a:t>Vite: </a:t>
            </a:r>
            <a:r>
              <a:rPr lang="ru-RU" dirty="0"/>
              <a:t>Современный и сверхбыстрый инструмент сборки приложения.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dirty="0" err="1"/>
              <a:t>TailwindCSS</a:t>
            </a:r>
            <a:r>
              <a:rPr lang="en-GB" dirty="0"/>
              <a:t>: </a:t>
            </a:r>
            <a:r>
              <a:rPr lang="ru-RU" dirty="0"/>
              <a:t>Адаптивный, премиальный дизайн с поддержкой темных тем.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Ключевые фичи архитектуры: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/>
              <a:t>Типизированный </a:t>
            </a:r>
            <a:r>
              <a:rPr lang="en-GB" dirty="0"/>
              <a:t>API-</a:t>
            </a:r>
            <a:r>
              <a:rPr lang="ru-RU" dirty="0"/>
              <a:t>клиент: Полное совпадение моделей данных фронтенда с </a:t>
            </a:r>
            <a:r>
              <a:rPr lang="en-GB" dirty="0"/>
              <a:t>DTO-</a:t>
            </a:r>
            <a:r>
              <a:rPr lang="ru-RU" dirty="0"/>
              <a:t>моделями микросервисов </a:t>
            </a:r>
            <a:r>
              <a:rPr lang="en-GB" dirty="0"/>
              <a:t>C# (</a:t>
            </a:r>
            <a:r>
              <a:rPr lang="ru-RU" dirty="0"/>
              <a:t>описаны в </a:t>
            </a:r>
            <a:r>
              <a:rPr lang="en-GB" dirty="0" err="1"/>
              <a:t>types.ts</a:t>
            </a:r>
            <a:r>
              <a:rPr lang="en-GB" dirty="0"/>
              <a:t>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/>
              <a:t>Управление сессией: Безопасное хранение </a:t>
            </a:r>
            <a:r>
              <a:rPr lang="en-GB" dirty="0"/>
              <a:t>JWT-</a:t>
            </a:r>
            <a:r>
              <a:rPr lang="ru-RU" dirty="0"/>
              <a:t>токена в </a:t>
            </a:r>
            <a:r>
              <a:rPr lang="en-GB" dirty="0" err="1"/>
              <a:t>localStorage</a:t>
            </a:r>
            <a:r>
              <a:rPr lang="en-GB" dirty="0"/>
              <a:t> </a:t>
            </a:r>
            <a:r>
              <a:rPr lang="ru-RU" dirty="0"/>
              <a:t>и автоматическое прикрепление заголовков авторизации к каждому запросу.</a:t>
            </a: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D86FA53-790C-3E0E-C945-FFE3EE822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230" y="1602462"/>
            <a:ext cx="2406929" cy="4163337"/>
          </a:xfrm>
          <a:prstGeom prst="rect">
            <a:avLst/>
          </a:prstGeom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374E317-A569-93CA-2376-DF36DFFB6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173" y="2378525"/>
            <a:ext cx="2779163" cy="2360894"/>
          </a:xfrm>
          <a:prstGeom prst="rect">
            <a:avLst/>
          </a:prstGeom>
        </p:spPr>
      </p:pic>
      <p:sp>
        <p:nvSpPr>
          <p:cNvPr id="13" name="Текст 5">
            <a:extLst>
              <a:ext uri="{FF2B5EF4-FFF2-40B4-BE49-F238E27FC236}">
                <a16:creationId xmlns:a16="http://schemas.microsoft.com/office/drawing/2014/main" id="{7BDEA5FB-74CE-2756-2FFD-91391D00F8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  <p:sp>
        <p:nvSpPr>
          <p:cNvPr id="14" name="Текст 1">
            <a:extLst>
              <a:ext uri="{FF2B5EF4-FFF2-40B4-BE49-F238E27FC236}">
                <a16:creationId xmlns:a16="http://schemas.microsoft.com/office/drawing/2014/main" id="{989185DD-0A07-144C-7A6D-41B927F401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89" y="540904"/>
            <a:ext cx="1901825" cy="415925"/>
          </a:xfrm>
        </p:spPr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</p:spTree>
    <p:extLst>
      <p:ext uri="{BB962C8B-B14F-4D97-AF65-F5344CB8AC3E}">
        <p14:creationId xmlns:p14="http://schemas.microsoft.com/office/powerpoint/2010/main" val="1714994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2D064-558F-C866-C70E-FA5F288F0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D24CF4E-4B23-6B3C-9C3D-9198EBF439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94AE051-BE0A-CA62-28DD-1004A17B8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4336481" cy="777025"/>
          </a:xfrm>
        </p:spPr>
        <p:txBody>
          <a:bodyPr/>
          <a:lstStyle/>
          <a:p>
            <a:r>
              <a:rPr lang="en-GB" dirty="0"/>
              <a:t>SPA-</a:t>
            </a:r>
            <a:r>
              <a:rPr lang="ru-RU" dirty="0"/>
              <a:t>интерфейс веб-сайта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AF0A05E-64EB-65E7-F190-F1F4D2004F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SPA-</a:t>
            </a:r>
            <a:r>
              <a:rPr lang="ru-RU" dirty="0"/>
              <a:t>интерфейс веб-сайта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BD9EF-A776-0D02-7D0D-CC0888198FE4}"/>
              </a:ext>
            </a:extLst>
          </p:cNvPr>
          <p:cNvSpPr txBox="1"/>
          <p:nvPr/>
        </p:nvSpPr>
        <p:spPr>
          <a:xfrm>
            <a:off x="585897" y="2715776"/>
            <a:ext cx="60975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dirty="0"/>
              <a:t>Route Guards (</a:t>
            </a:r>
            <a:r>
              <a:rPr lang="ru-RU" dirty="0"/>
              <a:t>Защищенные маршруты): Компонент маршрутизации </a:t>
            </a:r>
            <a:r>
              <a:rPr lang="en-GB" dirty="0"/>
              <a:t>React Router </a:t>
            </a:r>
            <a:r>
              <a:rPr lang="ru-RU" dirty="0"/>
              <a:t>проверяет права (</a:t>
            </a:r>
            <a:r>
              <a:rPr lang="en-GB" dirty="0" err="1"/>
              <a:t>canAccess</a:t>
            </a:r>
            <a:r>
              <a:rPr lang="en-GB" dirty="0"/>
              <a:t>) </a:t>
            </a:r>
            <a:r>
              <a:rPr lang="ru-RU" dirty="0"/>
              <a:t>перед рендерингом страницы. Попытка открыть чужую страницу вручную через </a:t>
            </a:r>
            <a:r>
              <a:rPr lang="en-GB" dirty="0"/>
              <a:t>URL-</a:t>
            </a:r>
            <a:r>
              <a:rPr lang="ru-RU" dirty="0"/>
              <a:t>строку мгновенно перенаправит пользователя на домашний дашборд.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Условный рендеринг (</a:t>
            </a:r>
            <a:r>
              <a:rPr lang="en-GB" dirty="0"/>
              <a:t>Conditional Rendering): </a:t>
            </a:r>
            <a:r>
              <a:rPr lang="ru-RU" dirty="0"/>
              <a:t>Элементы управления (кнопки оплаты, разделы баланса, боковое меню) скрыты или отображаются динамически в зависимости от роли авторизованного пользователя.</a:t>
            </a:r>
          </a:p>
        </p:txBody>
      </p:sp>
      <p:pic>
        <p:nvPicPr>
          <p:cNvPr id="10" name="Picture 9" descr="A screen shot of a computer program&#10;&#10;AI-generated content may be incorrect.">
            <a:extLst>
              <a:ext uri="{FF2B5EF4-FFF2-40B4-BE49-F238E27FC236}">
                <a16:creationId xmlns:a16="http://schemas.microsoft.com/office/drawing/2014/main" id="{420805FB-F8E0-3D18-5502-20300A700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250" y="1447790"/>
            <a:ext cx="4489280" cy="4052905"/>
          </a:xfrm>
          <a:prstGeom prst="rect">
            <a:avLst/>
          </a:prstGeom>
        </p:spPr>
      </p:pic>
      <p:sp>
        <p:nvSpPr>
          <p:cNvPr id="14" name="Текст 5">
            <a:extLst>
              <a:ext uri="{FF2B5EF4-FFF2-40B4-BE49-F238E27FC236}">
                <a16:creationId xmlns:a16="http://schemas.microsoft.com/office/drawing/2014/main" id="{2E354B5B-4589-815B-C120-3AB0E57D70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1860494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AC4B4-789E-5484-6F0A-522384E8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30A03CE2-6711-D220-4355-3C1AAAA4F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AB2DCDF-2AA9-7F84-90D0-55258037F6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Сборка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4D2F1D-D9D0-AE5E-48A5-C4DD102DD8CA}"/>
              </a:ext>
            </a:extLst>
          </p:cNvPr>
          <p:cNvSpPr txBox="1"/>
          <p:nvPr/>
        </p:nvSpPr>
        <p:spPr>
          <a:xfrm>
            <a:off x="585897" y="2020824"/>
            <a:ext cx="773513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1600" dirty="0"/>
              <a:t>Инфраструктурный стек: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Docker-</a:t>
            </a:r>
            <a:r>
              <a:rPr lang="ru-RU" sz="1600" dirty="0"/>
              <a:t>контейнеры: Каждый микросервис упакован в свой изолированный образ на базе супер-легковесного </a:t>
            </a:r>
            <a:r>
              <a:rPr lang="en-GB" sz="1600" dirty="0"/>
              <a:t>Linux (Alpine).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Vite Production Build &amp; Nginx: </a:t>
            </a:r>
            <a:r>
              <a:rPr lang="ru-RU" sz="1600" dirty="0"/>
              <a:t>Фронтенд компилируется в статические файлы и встраивается в веб-сервер </a:t>
            </a:r>
            <a:r>
              <a:rPr lang="en-GB" sz="1600" dirty="0"/>
              <a:t>Nginx (</a:t>
            </a:r>
            <a:r>
              <a:rPr lang="ru-RU" sz="1600" dirty="0"/>
              <a:t>работает на порту 3000), который отдает статику и </a:t>
            </a:r>
            <a:r>
              <a:rPr lang="ru-RU" sz="1600" dirty="0" err="1"/>
              <a:t>проксирует</a:t>
            </a:r>
            <a:r>
              <a:rPr lang="ru-RU" sz="1600" dirty="0"/>
              <a:t> запросы.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/>
              <a:t>Единая </a:t>
            </a:r>
            <a:r>
              <a:rPr lang="ru-RU" sz="1600" dirty="0" err="1"/>
              <a:t>оркестрация</a:t>
            </a:r>
            <a:r>
              <a:rPr lang="ru-RU" sz="1600" dirty="0"/>
              <a:t> (</a:t>
            </a:r>
            <a:r>
              <a:rPr lang="en-GB" sz="1600" dirty="0"/>
              <a:t>Docker Compose): </a:t>
            </a:r>
            <a:r>
              <a:rPr lang="ru-RU" sz="1600" dirty="0"/>
              <a:t>Координирует одновременный запуск 9 контейнеров в изолированной сети </a:t>
            </a:r>
            <a:r>
              <a:rPr lang="en-GB" sz="1600" dirty="0" err="1"/>
              <a:t>tg</a:t>
            </a:r>
            <a:r>
              <a:rPr lang="en-GB" sz="1600" dirty="0"/>
              <a:t>-deal-network: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en-GB" sz="1600" dirty="0" err="1"/>
              <a:t>apigateway</a:t>
            </a:r>
            <a:r>
              <a:rPr lang="en-GB" sz="1600" dirty="0"/>
              <a:t> (</a:t>
            </a:r>
            <a:r>
              <a:rPr lang="ru-RU" sz="1600" dirty="0"/>
              <a:t>Единая точка входа </a:t>
            </a:r>
            <a:r>
              <a:rPr lang="en-GB" sz="1600" dirty="0"/>
              <a:t>API - </a:t>
            </a:r>
            <a:r>
              <a:rPr lang="ru-RU" sz="1600" dirty="0"/>
              <a:t>порт 5010)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en-GB" sz="1600" dirty="0"/>
              <a:t>frontend (</a:t>
            </a:r>
            <a:r>
              <a:rPr lang="ru-RU" sz="1600" dirty="0"/>
              <a:t>Пользовательский интерфейс - порт 3000)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en-GB" sz="1600" dirty="0" err="1"/>
              <a:t>telegrampublisher</a:t>
            </a:r>
            <a:r>
              <a:rPr lang="en-GB" sz="1600" dirty="0"/>
              <a:t> (</a:t>
            </a:r>
            <a:r>
              <a:rPr lang="ru-RU" sz="1600" dirty="0"/>
              <a:t>Микросервис </a:t>
            </a:r>
            <a:r>
              <a:rPr lang="en-GB" sz="1600" dirty="0"/>
              <a:t>Telegram-</a:t>
            </a:r>
            <a:r>
              <a:rPr lang="ru-RU" sz="1600" dirty="0"/>
              <a:t>бота)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ru-RU" sz="1600" dirty="0"/>
              <a:t>Пять внутренних </a:t>
            </a:r>
            <a:r>
              <a:rPr lang="en-GB" sz="1600" dirty="0"/>
              <a:t>C</a:t>
            </a:r>
            <a:r>
              <a:rPr lang="en-US" sz="1600" dirty="0"/>
              <a:t>#</a:t>
            </a:r>
            <a:r>
              <a:rPr lang="en-GB" sz="1600" dirty="0"/>
              <a:t> </a:t>
            </a:r>
            <a:r>
              <a:rPr lang="ru-RU" sz="1600" dirty="0"/>
              <a:t>микросервисов</a:t>
            </a:r>
            <a:endParaRPr lang="en-US" sz="1600" dirty="0"/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ru-RU" sz="1600" dirty="0"/>
              <a:t>Инфраструктура: СУБД </a:t>
            </a:r>
            <a:r>
              <a:rPr lang="en-GB" sz="1600" dirty="0"/>
              <a:t>postgres:16 </a:t>
            </a:r>
            <a:r>
              <a:rPr lang="ru-RU" sz="1600" dirty="0"/>
              <a:t>и брокер сообщений </a:t>
            </a:r>
            <a:r>
              <a:rPr lang="en-GB" sz="1600" dirty="0"/>
              <a:t>rabbitmq:3-management.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dirty="0"/>
              <a:t>Безопасность конфигурации: Все секреты (ключи </a:t>
            </a:r>
            <a:r>
              <a:rPr lang="en-GB" sz="1600" dirty="0" err="1"/>
              <a:t>YooKassa</a:t>
            </a:r>
            <a:r>
              <a:rPr lang="en-GB" sz="1600" dirty="0"/>
              <a:t>, </a:t>
            </a:r>
            <a:r>
              <a:rPr lang="ru-RU" sz="1600" dirty="0"/>
              <a:t>токен </a:t>
            </a:r>
            <a:r>
              <a:rPr lang="en-GB" sz="1600" dirty="0"/>
              <a:t>Telegram-</a:t>
            </a:r>
            <a:r>
              <a:rPr lang="ru-RU" sz="1600" dirty="0"/>
              <a:t>бота, пароли баз данных) вынесены в файл .</a:t>
            </a:r>
            <a:r>
              <a:rPr lang="en-GB" sz="1600" dirty="0"/>
              <a:t>env </a:t>
            </a:r>
            <a:r>
              <a:rPr lang="ru-RU" sz="1600" dirty="0"/>
              <a:t>и безопасно внедряются в контейнеры на этапе запуска.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2937C6D0-E3AB-C190-9F98-FD66AA3F68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146922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A99A-BAAB-B7FE-5C27-26AF0DADC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BA4C4200-0148-8073-74E5-27161EF85C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F87A20A-75F5-D09A-7826-58DA6840F7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Сборка</a:t>
            </a:r>
          </a:p>
        </p:txBody>
      </p:sp>
      <p:pic>
        <p:nvPicPr>
          <p:cNvPr id="8" name="Picture 7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275BAF3E-F9C8-B50D-A811-73FFA8FB3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00" y="2715776"/>
            <a:ext cx="11337599" cy="2840961"/>
          </a:xfrm>
          <a:prstGeom prst="rect">
            <a:avLst/>
          </a:prstGeom>
        </p:spPr>
      </p:pic>
      <p:sp>
        <p:nvSpPr>
          <p:cNvPr id="14" name="Текст 5">
            <a:extLst>
              <a:ext uri="{FF2B5EF4-FFF2-40B4-BE49-F238E27FC236}">
                <a16:creationId xmlns:a16="http://schemas.microsoft.com/office/drawing/2014/main" id="{3EDFBC2B-C6E1-03BA-23CA-6524BFBCC6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666315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id="{94E3C476-0BA5-08BC-497B-194047CC26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541338"/>
            <a:ext cx="1901825" cy="415925"/>
          </a:xfrm>
        </p:spPr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  <a:p>
            <a:endParaRPr lang="ru-RU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66243BFB-5712-64FE-EDAF-1D68E3F10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9513" y="549275"/>
            <a:ext cx="2070100" cy="407988"/>
          </a:xfrm>
        </p:spPr>
        <p:txBody>
          <a:bodyPr/>
          <a:lstStyle/>
          <a:p>
            <a:r>
              <a:rPr lang="ru-RU" dirty="0"/>
              <a:t>Результаты</a:t>
            </a:r>
          </a:p>
          <a:p>
            <a:endParaRPr lang="ru-RU" dirty="0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57AE1516-F35F-9EAF-B5D6-0D8EE09D1DFF}"/>
              </a:ext>
            </a:extLst>
          </p:cNvPr>
          <p:cNvSpPr txBox="1">
            <a:spLocks/>
          </p:cNvSpPr>
          <p:nvPr/>
        </p:nvSpPr>
        <p:spPr>
          <a:xfrm>
            <a:off x="585898" y="1282138"/>
            <a:ext cx="5245560" cy="77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HSE Sans" panose="02000000000000000000" pitchFamily="50" charset="-52"/>
              </a:rPr>
              <a:t>Результаты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EBCF23-57C5-227B-A167-7856EC94CD23}"/>
              </a:ext>
            </a:extLst>
          </p:cNvPr>
          <p:cNvSpPr txBox="1"/>
          <p:nvPr/>
        </p:nvSpPr>
        <p:spPr>
          <a:xfrm>
            <a:off x="2479938" y="3177341"/>
            <a:ext cx="60986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/>
              <a:t>Был определен минимальный функционал.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/>
              <a:t>Спроектирована микросервисная архитектура из 6 микросервисов с применением чистой архитектуры и пат</a:t>
            </a:r>
            <a:r>
              <a:rPr lang="ru-RU" dirty="0"/>
              <a:t>т</a:t>
            </a:r>
            <a:r>
              <a:rPr lang="ru-RU" sz="1800" dirty="0"/>
              <a:t>ерна </a:t>
            </a:r>
            <a:r>
              <a:rPr lang="en-US" sz="1800" dirty="0"/>
              <a:t>database</a:t>
            </a:r>
            <a:r>
              <a:rPr lang="en-US" dirty="0"/>
              <a:t> per service</a:t>
            </a:r>
            <a:r>
              <a:rPr lang="ru-RU" sz="18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Разработан надежный микросервис для финансовых операций и интеграции с </a:t>
            </a:r>
            <a:r>
              <a:rPr lang="en-GB" sz="1800" dirty="0" err="1"/>
              <a:t>YooKassa</a:t>
            </a:r>
            <a:r>
              <a:rPr lang="en-GB" sz="1800" dirty="0"/>
              <a:t>.</a:t>
            </a:r>
            <a:endParaRPr lang="ru-RU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/>
              <a:t>Разработан красивый и понятный </a:t>
            </a:r>
            <a:r>
              <a:rPr lang="en-US" sz="1800" dirty="0"/>
              <a:t>SPA-</a:t>
            </a:r>
            <a:r>
              <a:rPr lang="ru-RU" sz="1800" dirty="0"/>
              <a:t>интерфейс с защищенной маршрутизацией.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Проект был собран, а затем развернут на </a:t>
            </a:r>
            <a:r>
              <a:rPr lang="en-US" dirty="0"/>
              <a:t>VPS</a:t>
            </a:r>
            <a:r>
              <a:rPr lang="ru-RU" dirty="0"/>
              <a:t> сервере, с дальнейшей проверкой основных сценариев пользователя.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4DD62-368E-404D-C9CD-80AE0C2F2A7F}"/>
              </a:ext>
            </a:extLst>
          </p:cNvPr>
          <p:cNvSpPr txBox="1"/>
          <p:nvPr/>
        </p:nvSpPr>
        <p:spPr>
          <a:xfrm>
            <a:off x="2289151" y="1845429"/>
            <a:ext cx="7084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>
                <a:latin typeface="HSE Sans" panose="02000000000000000000" pitchFamily="2" charset="0"/>
              </a:rPr>
              <a:t>Разработан маркетплейс рекламы для </a:t>
            </a:r>
            <a:r>
              <a:rPr lang="en-US" sz="1600" b="1" dirty="0">
                <a:latin typeface="HSE Sans" panose="02000000000000000000" pitchFamily="2" charset="0"/>
              </a:rPr>
              <a:t>Telegram</a:t>
            </a:r>
            <a:r>
              <a:rPr lang="ru-RU" sz="1600" b="1" dirty="0">
                <a:latin typeface="HSE Sans" panose="02000000000000000000" pitchFamily="2" charset="0"/>
              </a:rPr>
              <a:t> с безопасными сделками и автоматической публикацией постов, который в дальнейшем можно легко масштабировать, добавляя интеграции с другими социальными медиа платформами. </a:t>
            </a:r>
            <a:endParaRPr lang="en-RU" sz="1600" b="1" dirty="0">
              <a:latin typeface="HSE Sans" panose="02000000000000000000" pitchFamily="2" charset="0"/>
            </a:endParaRP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5B3474C9-A6D6-F959-D8A8-4818716059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3738676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DF6F9-91B4-A0BA-3C00-7A0715DCE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id="{BEB4967B-78D0-BCE9-2DB0-8086B3F5D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541338"/>
            <a:ext cx="1901825" cy="415925"/>
          </a:xfrm>
        </p:spPr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  <a:p>
            <a:endParaRPr lang="ru-RU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FCBA7A02-6A27-C8AB-8D3A-AFEBEDEED3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9513" y="549275"/>
            <a:ext cx="2070100" cy="407988"/>
          </a:xfrm>
        </p:spPr>
        <p:txBody>
          <a:bodyPr/>
          <a:lstStyle/>
          <a:p>
            <a:r>
              <a:rPr lang="ru-RU" dirty="0"/>
              <a:t>Результаты</a:t>
            </a:r>
          </a:p>
          <a:p>
            <a:endParaRPr lang="ru-RU" dirty="0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291443B-7176-0E21-BB5B-9A7FD792C1C9}"/>
              </a:ext>
            </a:extLst>
          </p:cNvPr>
          <p:cNvSpPr txBox="1">
            <a:spLocks/>
          </p:cNvSpPr>
          <p:nvPr/>
        </p:nvSpPr>
        <p:spPr>
          <a:xfrm>
            <a:off x="585898" y="1282138"/>
            <a:ext cx="5245560" cy="77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HSE Sans" panose="02000000000000000000" pitchFamily="50" charset="-52"/>
              </a:rPr>
              <a:t>Результаты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F3A8273-DC50-269D-12FA-FA52B422D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9710" y="2551016"/>
            <a:ext cx="2634503" cy="26345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802CBE-BB1A-B1CA-AE3D-95532A432A31}"/>
              </a:ext>
            </a:extLst>
          </p:cNvPr>
          <p:cNvSpPr txBox="1"/>
          <p:nvPr/>
        </p:nvSpPr>
        <p:spPr>
          <a:xfrm>
            <a:off x="1971663" y="2105034"/>
            <a:ext cx="2410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2000" dirty="0">
                <a:latin typeface="HSE Sans" panose="02000000000000000000" pitchFamily="2" charset="0"/>
              </a:rPr>
              <a:t>Разработанный сайт</a:t>
            </a:r>
            <a:endParaRPr lang="en-RU" sz="2000" dirty="0">
              <a:latin typeface="HSE Sans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BA90A5-4211-E718-ED05-34476CD1C66C}"/>
              </a:ext>
            </a:extLst>
          </p:cNvPr>
          <p:cNvSpPr txBox="1"/>
          <p:nvPr/>
        </p:nvSpPr>
        <p:spPr>
          <a:xfrm>
            <a:off x="1940203" y="5169069"/>
            <a:ext cx="2410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HSE Sans" panose="02000000000000000000" pitchFamily="2" charset="0"/>
              </a:rPr>
              <a:t>https://</a:t>
            </a:r>
            <a:r>
              <a:rPr lang="en-GB" sz="2000" dirty="0" err="1">
                <a:latin typeface="HSE Sans" panose="02000000000000000000" pitchFamily="2" charset="0"/>
              </a:rPr>
              <a:t>kravigo.space</a:t>
            </a:r>
            <a:endParaRPr lang="en-RU" sz="2000" dirty="0">
              <a:latin typeface="HSE Sans" panose="02000000000000000000" pitchFamily="2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AD04CAA-CE64-4B9B-4A60-152059079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9802" y="2551016"/>
            <a:ext cx="2634504" cy="26345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44D4DD-1792-8F5D-7898-FC0E82B9A14E}"/>
              </a:ext>
            </a:extLst>
          </p:cNvPr>
          <p:cNvSpPr txBox="1"/>
          <p:nvPr/>
        </p:nvSpPr>
        <p:spPr>
          <a:xfrm>
            <a:off x="7647657" y="2105034"/>
            <a:ext cx="938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HSE Sans" panose="02000000000000000000" pitchFamily="2" charset="0"/>
              </a:rPr>
              <a:t>GitHub</a:t>
            </a:r>
            <a:endParaRPr lang="en-RU" sz="2000" dirty="0">
              <a:latin typeface="HSE Sans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2C83FA-6099-7329-B460-7E096CED5BCB}"/>
              </a:ext>
            </a:extLst>
          </p:cNvPr>
          <p:cNvSpPr txBox="1"/>
          <p:nvPr/>
        </p:nvSpPr>
        <p:spPr>
          <a:xfrm>
            <a:off x="6799801" y="5231392"/>
            <a:ext cx="263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SE Sans" panose="02000000000000000000" pitchFamily="2" charset="0"/>
              </a:rPr>
              <a:t>https://</a:t>
            </a:r>
            <a:r>
              <a:rPr lang="en-GB" sz="1200" dirty="0" err="1">
                <a:latin typeface="HSE Sans" panose="02000000000000000000" pitchFamily="2" charset="0"/>
              </a:rPr>
              <a:t>github.com</a:t>
            </a:r>
            <a:r>
              <a:rPr lang="en-GB" sz="1200" dirty="0">
                <a:latin typeface="HSE Sans" panose="02000000000000000000" pitchFamily="2" charset="0"/>
              </a:rPr>
              <a:t>/</a:t>
            </a:r>
            <a:r>
              <a:rPr lang="en-GB" sz="1200" dirty="0" err="1">
                <a:latin typeface="HSE Sans" panose="02000000000000000000" pitchFamily="2" charset="0"/>
              </a:rPr>
              <a:t>KraviGO</a:t>
            </a:r>
            <a:r>
              <a:rPr lang="en-GB" sz="1200" dirty="0">
                <a:latin typeface="HSE Sans" panose="02000000000000000000" pitchFamily="2" charset="0"/>
              </a:rPr>
              <a:t>/</a:t>
            </a:r>
            <a:r>
              <a:rPr lang="en-GB" sz="1200" dirty="0" err="1">
                <a:latin typeface="HSE Sans" panose="02000000000000000000" pitchFamily="2" charset="0"/>
              </a:rPr>
              <a:t>TG_Deals</a:t>
            </a:r>
            <a:endParaRPr lang="en-RU" sz="1200" dirty="0">
              <a:latin typeface="HSE Sans" panose="02000000000000000000" pitchFamily="2" charset="0"/>
            </a:endParaRPr>
          </a:p>
        </p:txBody>
      </p:sp>
      <p:sp>
        <p:nvSpPr>
          <p:cNvPr id="23" name="Текст 5">
            <a:extLst>
              <a:ext uri="{FF2B5EF4-FFF2-40B4-BE49-F238E27FC236}">
                <a16:creationId xmlns:a16="http://schemas.microsoft.com/office/drawing/2014/main" id="{D7743DA9-CB64-260C-20E5-0444788653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993455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F824F1E-607B-8E0E-C3D6-D64EC7E57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Дальнейшее развитие проекта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80A56B-BA91-D2AC-AFD5-E7FF031231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Добавление новых интеграций с ВК, </a:t>
            </a:r>
            <a:r>
              <a:rPr lang="en-US" sz="1800" dirty="0"/>
              <a:t>MAX</a:t>
            </a:r>
            <a:r>
              <a:rPr lang="ru-RU" sz="1800" dirty="0"/>
              <a:t> и другим площадками.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Добавление расширенной аналитики и рекомендательной системы.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Автоматическая классификация контента площадки с помощью моделей 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Автоматическая оценка качества канала по публикуемым постам с помощью языковых моделей и замера метрик.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D2AB2D3-0C26-9288-298A-54B68F07A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Дальнейшее развитие проекта</a:t>
            </a:r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id="{5E7DA803-CBE1-E4FD-76A0-BDA7D662B2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541338"/>
            <a:ext cx="1901825" cy="415925"/>
          </a:xfrm>
        </p:spPr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  <a:p>
            <a:endParaRPr lang="ru-RU" dirty="0"/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8DB96A88-22CA-02F7-D171-4459270D54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  <p:pic>
        <p:nvPicPr>
          <p:cNvPr id="12" name="Picture 11" descr="A blue square with white letters&#10;&#10;AI-generated content may be incorrect.">
            <a:extLst>
              <a:ext uri="{FF2B5EF4-FFF2-40B4-BE49-F238E27FC236}">
                <a16:creationId xmlns:a16="http://schemas.microsoft.com/office/drawing/2014/main" id="{FC6C152F-2712-6022-BD86-5515A6D4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34972">
            <a:off x="6565656" y="1632240"/>
            <a:ext cx="2253523" cy="2253523"/>
          </a:xfrm>
          <a:prstGeom prst="rect">
            <a:avLst/>
          </a:prstGeom>
        </p:spPr>
      </p:pic>
      <p:pic>
        <p:nvPicPr>
          <p:cNvPr id="14" name="Picture 13" descr="A white letter in blue and purple square with a black background&#10;&#10;AI-generated content may be incorrect.">
            <a:extLst>
              <a:ext uri="{FF2B5EF4-FFF2-40B4-BE49-F238E27FC236}">
                <a16:creationId xmlns:a16="http://schemas.microsoft.com/office/drawing/2014/main" id="{F8278CD8-63CD-BE56-3F53-C2FC642F5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8399">
            <a:off x="8730531" y="3254742"/>
            <a:ext cx="3044687" cy="304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60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86C8215-5A1C-6943-5496-D5081E9B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Демонстрация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E26D5A-E6AB-C0CE-E3DE-8E5455DF84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EDECD22-0FAE-4DEE-27FD-633EA0F3CC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Демонстрация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BBF3C959-6D5D-046E-C33D-281CA008147E}"/>
              </a:ext>
            </a:extLst>
          </p:cNvPr>
          <p:cNvSpPr txBox="1">
            <a:spLocks/>
          </p:cNvSpPr>
          <p:nvPr/>
        </p:nvSpPr>
        <p:spPr>
          <a:xfrm>
            <a:off x="3459163" y="501563"/>
            <a:ext cx="2636837" cy="4946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/>
              <a:t>Разработка веб-платформы для автоматизации</a:t>
            </a:r>
            <a:br>
              <a:rPr lang="ru-RU" sz="900"/>
            </a:br>
            <a:r>
              <a:rPr lang="ru-RU" sz="900"/>
              <a:t>рекламных сделок между блогерами и</a:t>
            </a:r>
            <a:br>
              <a:rPr lang="ru-RU" sz="900"/>
            </a:br>
            <a:r>
              <a:rPr lang="ru-RU" sz="900"/>
              <a:t>рекламодателями в социальных медиа платформах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690713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23BC236-F1DB-3B3F-18E8-029288D8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использованных источников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7CF4F9-8B84-142D-25E5-874B195535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5898" y="2224815"/>
            <a:ext cx="11020204" cy="3959961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/>
              <a:t>АРИР: объем российского рынка рекламы и продвижения в интернете в 2025 году вырос на 28% до 1,569 трлн рублей // Ассоциация развития интерактивной рекламы (АРИР) : [официальный сайт]. – </a:t>
            </a:r>
            <a:r>
              <a:rPr lang="en-GB" sz="1600" dirty="0"/>
              <a:t>URL: </a:t>
            </a:r>
            <a:r>
              <a:rPr lang="en-GB" sz="1600" dirty="0">
                <a:hlinkClick r:id="rId2"/>
              </a:rPr>
              <a:t>https://interactivead.ru/news/arir-obem-rossijskogo-rynka-reklamy-i-prodvizheniya-v-internete-v-2025-godu-vyros-na-28-do-1569-trln-rublej/</a:t>
            </a:r>
            <a:r>
              <a:rPr lang="en-GB" sz="1600" dirty="0"/>
              <a:t> (</a:t>
            </a:r>
            <a:r>
              <a:rPr lang="ru-RU" sz="1600" dirty="0"/>
              <a:t>дата обращения: 20.05.2026).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И вторые станут первыми: </a:t>
            </a:r>
            <a:r>
              <a:rPr lang="en-GB" sz="1600" dirty="0"/>
              <a:t>Telegram </a:t>
            </a:r>
            <a:r>
              <a:rPr lang="ru-RU" sz="1600" dirty="0"/>
              <a:t>обошел </a:t>
            </a:r>
            <a:r>
              <a:rPr lang="en-GB" sz="1600" dirty="0"/>
              <a:t>WhatsApp </a:t>
            </a:r>
            <a:r>
              <a:rPr lang="ru-RU" sz="1600" dirty="0"/>
              <a:t>по популярности в России // </a:t>
            </a:r>
            <a:r>
              <a:rPr lang="en-GB" sz="1600" dirty="0" err="1"/>
              <a:t>Forbes.ru</a:t>
            </a:r>
            <a:r>
              <a:rPr lang="en-GB" sz="1600" dirty="0"/>
              <a:t> : [</a:t>
            </a:r>
            <a:r>
              <a:rPr lang="ru-RU" sz="1600" dirty="0"/>
              <a:t>официальный сайт]. – </a:t>
            </a:r>
            <a:r>
              <a:rPr lang="en-GB" sz="1600" dirty="0"/>
              <a:t>URL: </a:t>
            </a:r>
            <a:r>
              <a:rPr lang="en-GB" sz="1600" dirty="0">
                <a:hlinkClick r:id="rId3"/>
              </a:rPr>
              <a:t>https://www.forbes.ru/tekhnologii/556595-i-vtorye-stanut-pervymi-telegram-obosel-whatsapp-po-popularnosti-v-rossii</a:t>
            </a:r>
            <a:r>
              <a:rPr lang="ru-RU" sz="1600" dirty="0"/>
              <a:t> </a:t>
            </a:r>
            <a:r>
              <a:rPr lang="en-GB" sz="1600" dirty="0"/>
              <a:t>(</a:t>
            </a:r>
            <a:r>
              <a:rPr lang="ru-RU" sz="1600" dirty="0"/>
              <a:t>дата обращения: 20.05.2026).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Около 30% компаний-рекламодателей увеличили бюджеты на продвижение в </a:t>
            </a:r>
            <a:r>
              <a:rPr lang="en-GB" sz="1600" dirty="0"/>
              <a:t>Telegram </a:t>
            </a:r>
            <a:r>
              <a:rPr lang="ru-RU" sz="1600" dirty="0"/>
              <a:t>в 2025 году // Ассоциация развития интерактивной рекламы (АРИР) : [официальный сайт]. – </a:t>
            </a:r>
            <a:r>
              <a:rPr lang="en-GB" sz="1600" dirty="0"/>
              <a:t>URL: </a:t>
            </a:r>
            <a:r>
              <a:rPr lang="en-GB" sz="1600" dirty="0">
                <a:hlinkClick r:id="rId4"/>
              </a:rPr>
              <a:t>https://interactivead.ru/news/okolo-30-kompanij-reklamodatelej-uvelichili-byudzhety-na-prodvizhenie-v-telegram-v-2025-godu/</a:t>
            </a:r>
            <a:r>
              <a:rPr lang="ru-RU" sz="1600" dirty="0"/>
              <a:t> </a:t>
            </a:r>
            <a:r>
              <a:rPr lang="en-GB" sz="1600" dirty="0"/>
              <a:t>(</a:t>
            </a:r>
            <a:r>
              <a:rPr lang="ru-RU" sz="1600" dirty="0"/>
              <a:t>дата обращения: 20.05.2026).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4EBBCB-131A-A702-CD66-4D9018087B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804A89F-0CFF-0BD7-09A8-7EEC23BC4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Список использованных источников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3D0BC7FC-BC9A-753D-30F9-D5D02B46C7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252403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2EAF03B-EC26-1D47-94AC-C75942861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Назначение и предметная область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B29DC1-D5D4-FB41-9E2D-AA4750D0CC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5B6DD1A-BEFA-D842-9B7A-78D7BD1A52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8968744-3B75-9B47-92FD-77E1E725F2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Назначение и предметная область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D7AE1B-040A-541D-42CA-FB414D902E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Платформа предназначена для автоматизации сделок по покупке и продаже рекламных размещений в </a:t>
            </a:r>
            <a:r>
              <a:rPr lang="en-GB" sz="1800" dirty="0"/>
              <a:t>Telegram-</a:t>
            </a:r>
            <a:r>
              <a:rPr lang="ru-RU" sz="1800" dirty="0"/>
              <a:t>каналах. Это позволяет быстрее заключать безопасные сделки между рекламодателями и владельцами каналов.</a:t>
            </a:r>
          </a:p>
          <a:p>
            <a:r>
              <a:rPr lang="ru-RU" sz="1800" dirty="0"/>
              <a:t>Программа применима в области рекламы в </a:t>
            </a:r>
            <a:r>
              <a:rPr lang="en-GB" sz="1800" dirty="0"/>
              <a:t>Telegram, </a:t>
            </a:r>
            <a:r>
              <a:rPr lang="ru-RU" sz="1800" dirty="0"/>
              <a:t>где часто поиск паблишера проходит вручную, согласование условий через личные сообщения, а переводы средств происходят напрямую.</a:t>
            </a:r>
          </a:p>
        </p:txBody>
      </p:sp>
      <p:pic>
        <p:nvPicPr>
          <p:cNvPr id="11" name="Picture Placeholder 10" descr="A computer with a message on it&#10;&#10;AI-generated content may be incorrect.">
            <a:extLst>
              <a:ext uri="{FF2B5EF4-FFF2-40B4-BE49-F238E27FC236}">
                <a16:creationId xmlns:a16="http://schemas.microsoft.com/office/drawing/2014/main" id="{9F588133-95DD-9DFC-DDDF-05A481F97A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3577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85FD49-6E5B-AFE6-D9FF-7295FFC758AA}"/>
              </a:ext>
            </a:extLst>
          </p:cNvPr>
          <p:cNvSpPr txBox="1"/>
          <p:nvPr/>
        </p:nvSpPr>
        <p:spPr>
          <a:xfrm>
            <a:off x="4575615" y="4549140"/>
            <a:ext cx="30407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HSE Sans" panose="02000000000000000000" pitchFamily="2" charset="0"/>
              </a:rPr>
              <a:t>Спасибо за внимание!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HSE Sans" panose="02000000000000000000" pitchFamily="2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HSE Sans" panose="02000000000000000000" pitchFamily="2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HSE Sans" panose="02000000000000000000" pitchFamily="2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HSE Sans" panose="02000000000000000000" pitchFamily="2" charset="0"/>
            </a:endParaRPr>
          </a:p>
          <a:p>
            <a:pPr algn="ctr"/>
            <a:r>
              <a:rPr lang="en-US" sz="2000" dirty="0" err="1">
                <a:solidFill>
                  <a:schemeClr val="bg1"/>
                </a:solidFill>
                <a:latin typeface="HSE Sans" panose="02000000000000000000" pitchFamily="2" charset="0"/>
              </a:rPr>
              <a:t>igalkravchenko@edu.hse.ru</a:t>
            </a:r>
            <a:endParaRPr lang="ru-RU" sz="2000" dirty="0">
              <a:solidFill>
                <a:schemeClr val="bg1"/>
              </a:solidFill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16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09658-EC86-DE75-03C7-907AE7AE7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56D6ECF-40FF-7F57-B363-98A10B098A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ACE3A5-0F4B-4937-B3DF-2BA6BFF657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Актуальность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34583-F080-EF1B-5343-384A4A3B70F2}"/>
              </a:ext>
            </a:extLst>
          </p:cNvPr>
          <p:cNvSpPr txBox="1"/>
          <p:nvPr/>
        </p:nvSpPr>
        <p:spPr>
          <a:xfrm>
            <a:off x="585898" y="3000367"/>
            <a:ext cx="4461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0" b="1" dirty="0">
                <a:latin typeface="HSE Sans" panose="02000000000000000000" pitchFamily="2" charset="0"/>
              </a:rPr>
              <a:t>81 </a:t>
            </a:r>
            <a:r>
              <a:rPr lang="ru-RU" sz="5400" b="1" dirty="0">
                <a:latin typeface="HSE Sans" panose="02000000000000000000" pitchFamily="2" charset="0"/>
              </a:rPr>
              <a:t>млрд</a:t>
            </a:r>
            <a:r>
              <a:rPr lang="ru-RU" sz="6000" b="1" dirty="0">
                <a:latin typeface="HSE Sans" panose="02000000000000000000" pitchFamily="2" charset="0"/>
              </a:rPr>
              <a:t>.</a:t>
            </a:r>
            <a:endParaRPr lang="en-RU" sz="6000" b="1" dirty="0">
              <a:latin typeface="HSE Sans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3EC5C-CE62-F6A5-048B-B66CE07A8F37}"/>
              </a:ext>
            </a:extLst>
          </p:cNvPr>
          <p:cNvSpPr txBox="1"/>
          <p:nvPr/>
        </p:nvSpPr>
        <p:spPr>
          <a:xfrm>
            <a:off x="585898" y="4086771"/>
            <a:ext cx="3088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HSE Sans" panose="02000000000000000000" pitchFamily="2" charset="0"/>
              </a:rPr>
              <a:t>Объем российского рынка рекламы за 2025 год в сегментах </a:t>
            </a:r>
            <a:r>
              <a:rPr lang="ru-RU" sz="1600" dirty="0" err="1">
                <a:latin typeface="HSE Sans" panose="02000000000000000000" pitchFamily="2" charset="0"/>
              </a:rPr>
              <a:t>инфлюенс</a:t>
            </a:r>
            <a:r>
              <a:rPr lang="ru-RU" sz="1600" dirty="0">
                <a:latin typeface="HSE Sans" panose="02000000000000000000" pitchFamily="2" charset="0"/>
              </a:rPr>
              <a:t> маркетинга и рекламы в мессенджерах. Прирост 20</a:t>
            </a:r>
            <a:r>
              <a:rPr lang="en-US" sz="1600" dirty="0">
                <a:latin typeface="HSE Sans" panose="02000000000000000000" pitchFamily="2" charset="0"/>
              </a:rPr>
              <a:t>% </a:t>
            </a:r>
            <a:r>
              <a:rPr lang="ru-RU" sz="1600" dirty="0">
                <a:latin typeface="HSE Sans" panose="02000000000000000000" pitchFamily="2" charset="0"/>
              </a:rPr>
              <a:t>по сравнению с 2024 годом.</a:t>
            </a:r>
            <a:endParaRPr lang="en-RU" sz="1600" dirty="0">
              <a:latin typeface="HSE Sans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9BC616-8B0C-9B83-CEB5-A1EE3E3CEB82}"/>
              </a:ext>
            </a:extLst>
          </p:cNvPr>
          <p:cNvSpPr txBox="1"/>
          <p:nvPr/>
        </p:nvSpPr>
        <p:spPr>
          <a:xfrm>
            <a:off x="8955681" y="3000686"/>
            <a:ext cx="4461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0" b="1" dirty="0">
                <a:latin typeface="HSE Sans" panose="02000000000000000000" pitchFamily="2" charset="0"/>
              </a:rPr>
              <a:t>96 млн.</a:t>
            </a:r>
            <a:endParaRPr lang="en-RU" sz="6000" b="1" dirty="0">
              <a:latin typeface="HSE Sans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1E5479-DE88-6FEC-0A70-F35F64EA0324}"/>
              </a:ext>
            </a:extLst>
          </p:cNvPr>
          <p:cNvSpPr txBox="1"/>
          <p:nvPr/>
        </p:nvSpPr>
        <p:spPr>
          <a:xfrm>
            <a:off x="8955681" y="4088340"/>
            <a:ext cx="308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HSE Sans" panose="02000000000000000000" pitchFamily="2" charset="0"/>
              </a:rPr>
              <a:t>Количество пользователей, зашедших в </a:t>
            </a:r>
            <a:r>
              <a:rPr lang="en-US" sz="1600" dirty="0">
                <a:latin typeface="HSE Sans" panose="02000000000000000000" pitchFamily="2" charset="0"/>
              </a:rPr>
              <a:t>Telegram </a:t>
            </a:r>
            <a:r>
              <a:rPr lang="ru-RU" sz="1600" dirty="0">
                <a:latin typeface="HSE Sans" panose="02000000000000000000" pitchFamily="2" charset="0"/>
              </a:rPr>
              <a:t>в январе 2026 года.</a:t>
            </a:r>
            <a:endParaRPr lang="en-RU" sz="1600" dirty="0">
              <a:latin typeface="HSE Sans" panose="02000000000000000000" pitchFamily="2" charset="0"/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165A3F3B-59FE-4F3B-75C5-9257F8F1361A}"/>
              </a:ext>
            </a:extLst>
          </p:cNvPr>
          <p:cNvSpPr txBox="1">
            <a:spLocks/>
          </p:cNvSpPr>
          <p:nvPr/>
        </p:nvSpPr>
        <p:spPr>
          <a:xfrm>
            <a:off x="585898" y="1447790"/>
            <a:ext cx="5245560" cy="77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HSE Sans" panose="02000000000000000000" pitchFamily="50" charset="-52"/>
              </a:rPr>
              <a:t>Актуальность проекта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CFC83C-C604-5397-2D41-143B7108E8C0}"/>
              </a:ext>
            </a:extLst>
          </p:cNvPr>
          <p:cNvSpPr txBox="1"/>
          <p:nvPr/>
        </p:nvSpPr>
        <p:spPr>
          <a:xfrm>
            <a:off x="4913902" y="3000366"/>
            <a:ext cx="4461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0" b="1" dirty="0">
                <a:latin typeface="HSE Sans" panose="02000000000000000000" pitchFamily="2" charset="0"/>
              </a:rPr>
              <a:t>1</a:t>
            </a:r>
            <a:r>
              <a:rPr lang="en-US" sz="6000" b="1" dirty="0">
                <a:latin typeface="HSE Sans" panose="02000000000000000000" pitchFamily="2" charset="0"/>
              </a:rPr>
              <a:t>8</a:t>
            </a:r>
            <a:r>
              <a:rPr lang="ru-RU" sz="6000" b="1" dirty="0">
                <a:latin typeface="HSE Sans" panose="02000000000000000000" pitchFamily="2" charset="0"/>
              </a:rPr>
              <a:t> </a:t>
            </a:r>
            <a:r>
              <a:rPr lang="ru-RU" sz="5400" b="1" dirty="0">
                <a:latin typeface="HSE Sans" panose="02000000000000000000" pitchFamily="2" charset="0"/>
              </a:rPr>
              <a:t>млрд</a:t>
            </a:r>
            <a:r>
              <a:rPr lang="ru-RU" sz="6000" b="1" dirty="0">
                <a:latin typeface="HSE Sans" panose="02000000000000000000" pitchFamily="2" charset="0"/>
              </a:rPr>
              <a:t>.</a:t>
            </a:r>
            <a:endParaRPr lang="en-RU" sz="6000" b="1" dirty="0">
              <a:latin typeface="HSE Sans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6F1E71-FD23-1A3F-9A97-271F3AAD1F86}"/>
              </a:ext>
            </a:extLst>
          </p:cNvPr>
          <p:cNvSpPr txBox="1"/>
          <p:nvPr/>
        </p:nvSpPr>
        <p:spPr>
          <a:xfrm>
            <a:off x="4913902" y="4086771"/>
            <a:ext cx="3088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HSE Sans" panose="02000000000000000000" pitchFamily="2" charset="0"/>
              </a:rPr>
              <a:t>Объем</a:t>
            </a:r>
            <a:r>
              <a:rPr lang="en-US" sz="1600" dirty="0">
                <a:latin typeface="HSE Sans" panose="02000000000000000000" pitchFamily="2" charset="0"/>
              </a:rPr>
              <a:t> </a:t>
            </a:r>
            <a:r>
              <a:rPr lang="ru-RU" sz="1600" dirty="0">
                <a:latin typeface="HSE Sans" panose="02000000000000000000" pitchFamily="2" charset="0"/>
              </a:rPr>
              <a:t>рекламных бюджетов на </a:t>
            </a:r>
            <a:r>
              <a:rPr lang="ru-RU" sz="1600" dirty="0" err="1">
                <a:latin typeface="HSE Sans" panose="02000000000000000000" pitchFamily="2" charset="0"/>
              </a:rPr>
              <a:t>инфлюенс</a:t>
            </a:r>
            <a:r>
              <a:rPr lang="ru-RU" sz="1600" dirty="0">
                <a:latin typeface="HSE Sans" panose="02000000000000000000" pitchFamily="2" charset="0"/>
              </a:rPr>
              <a:t>-маркетинг в </a:t>
            </a:r>
            <a:r>
              <a:rPr lang="en-US" sz="1600" dirty="0">
                <a:latin typeface="HSE Sans" panose="02000000000000000000" pitchFamily="2" charset="0"/>
              </a:rPr>
              <a:t>Telegram </a:t>
            </a:r>
            <a:r>
              <a:rPr lang="ru-RU" sz="1600" dirty="0">
                <a:latin typeface="HSE Sans" panose="02000000000000000000" pitchFamily="2" charset="0"/>
              </a:rPr>
              <a:t>за 2026 год. Около 30% рекламодателей увеличили бюджеты.</a:t>
            </a:r>
            <a:endParaRPr lang="en-RU" sz="1600" dirty="0">
              <a:latin typeface="HSE Sans" panose="02000000000000000000" pitchFamily="2" charset="0"/>
            </a:endParaRP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21811043-DFF6-E006-DCE3-CCD46BDC06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48827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7D49100-ECF5-A24F-9537-3BD16DFCC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1971773" cy="777025"/>
          </a:xfrm>
        </p:spPr>
        <p:txBody>
          <a:bodyPr/>
          <a:lstStyle/>
          <a:p>
            <a:r>
              <a:rPr lang="ru-RU" b="1" dirty="0"/>
              <a:t>Цель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7E5D6A-C1E4-8943-BE6A-9D9537FCC2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5898" y="2379663"/>
            <a:ext cx="4943365" cy="3822354"/>
          </a:xfrm>
        </p:spPr>
        <p:txBody>
          <a:bodyPr numCol="1"/>
          <a:lstStyle/>
          <a:p>
            <a:pPr algn="just"/>
            <a:r>
              <a:rPr lang="ru-RU" sz="1800" dirty="0"/>
              <a:t>​Разработать веб-приложение, которое автоматизирует процесс поиска площадки для размещения рекламы, заключения сделок и публикации рекламы между владельцами </a:t>
            </a:r>
            <a:r>
              <a:rPr lang="en-GB" sz="1800" dirty="0"/>
              <a:t>Telegram-</a:t>
            </a:r>
            <a:r>
              <a:rPr lang="ru-RU" sz="1800" dirty="0"/>
              <a:t>каналов и рекламодателями.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F4B1D31-3576-0740-BA52-B317564F66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Цель и задачи</a:t>
            </a:r>
          </a:p>
          <a:p>
            <a:endParaRPr lang="ru-RU" dirty="0"/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EF7B505A-9729-25C1-E65E-80793719CD55}"/>
              </a:ext>
            </a:extLst>
          </p:cNvPr>
          <p:cNvSpPr txBox="1">
            <a:spLocks/>
          </p:cNvSpPr>
          <p:nvPr/>
        </p:nvSpPr>
        <p:spPr>
          <a:xfrm>
            <a:off x="6309055" y="1447790"/>
            <a:ext cx="1971773" cy="77702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ru-RU" b="1" dirty="0"/>
              <a:t>Задачи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66238844-D3F3-D378-A691-C7C4E72CC647}"/>
              </a:ext>
            </a:extLst>
          </p:cNvPr>
          <p:cNvSpPr txBox="1">
            <a:spLocks/>
          </p:cNvSpPr>
          <p:nvPr/>
        </p:nvSpPr>
        <p:spPr>
          <a:xfrm>
            <a:off x="6259892" y="2379663"/>
            <a:ext cx="5172172" cy="3822354"/>
          </a:xfrm>
          <a:prstGeom prst="rect">
            <a:avLst/>
          </a:prstGeom>
        </p:spPr>
        <p:txBody>
          <a:bodyPr vert="horz" lIns="0" tIns="0" rIns="0" bIns="45720" numCol="1" spcCol="25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Определиться с минимальным функционалом для покрытия поставленной цели.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Проектирование микросервисной архитектуры системы.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Разработка изолированного финансового контура и интеграция с </a:t>
            </a:r>
            <a:r>
              <a:rPr lang="en-GB" sz="1600" dirty="0" err="1"/>
              <a:t>YooKassa</a:t>
            </a:r>
            <a:r>
              <a:rPr lang="en-GB" sz="1600" dirty="0"/>
              <a:t>.</a:t>
            </a: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Создание </a:t>
            </a:r>
            <a:r>
              <a:rPr lang="en-GB" sz="1600" dirty="0"/>
              <a:t>SPA-</a:t>
            </a:r>
            <a:r>
              <a:rPr lang="ru-RU" sz="1600" dirty="0"/>
              <a:t>интерфейса веб-сайта на </a:t>
            </a:r>
            <a:r>
              <a:rPr lang="en-GB" sz="1600" dirty="0"/>
              <a:t>React </a:t>
            </a:r>
            <a:r>
              <a:rPr lang="ru-RU" sz="1600" dirty="0"/>
              <a:t>и </a:t>
            </a:r>
            <a:r>
              <a:rPr lang="en-GB" sz="1600" dirty="0"/>
              <a:t>TypeScript </a:t>
            </a:r>
            <a:r>
              <a:rPr lang="ru-RU" sz="1600" dirty="0"/>
              <a:t>с разделением прав доступа.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Сборка, интеграция </a:t>
            </a:r>
            <a:r>
              <a:rPr lang="en-US" sz="1600" dirty="0"/>
              <a:t>backend</a:t>
            </a:r>
            <a:r>
              <a:rPr lang="ru-RU" sz="1600" dirty="0"/>
              <a:t> с </a:t>
            </a:r>
            <a:r>
              <a:rPr lang="en-US" sz="1600" dirty="0"/>
              <a:t>frontend</a:t>
            </a:r>
            <a:r>
              <a:rPr lang="ru-RU" sz="1600" dirty="0"/>
              <a:t> и проверки работоспособности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6A1429BA-D897-E3B0-6CA5-85BA2A1B57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271068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593C0-C871-113A-042D-7712F9645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3EA257A-FE42-53EE-BF2F-9C43F044B2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D48A0DF-F19C-48BA-32E0-3C9765A40D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Аналоги</a:t>
            </a:r>
          </a:p>
          <a:p>
            <a:endParaRPr lang="ru-RU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AE7822D-DA04-54AF-60C5-5ADDA83E9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7495" y="3724062"/>
            <a:ext cx="5626382" cy="120748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638CC1B-C713-132B-0F2E-E5749A71D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905217">
            <a:off x="1635132" y="1799668"/>
            <a:ext cx="4295650" cy="96652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E32793B-6502-BFE2-07FD-038F88A090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45927">
            <a:off x="5898793" y="2222938"/>
            <a:ext cx="3877596" cy="119602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D2859F9-5C00-6176-3D11-FB1FCCD28F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952254">
            <a:off x="8144743" y="4064145"/>
            <a:ext cx="2899570" cy="821545"/>
          </a:xfrm>
          <a:prstGeom prst="rect">
            <a:avLst/>
          </a:prstGeom>
        </p:spPr>
      </p:pic>
      <p:sp>
        <p:nvSpPr>
          <p:cNvPr id="24" name="Текст 5">
            <a:extLst>
              <a:ext uri="{FF2B5EF4-FFF2-40B4-BE49-F238E27FC236}">
                <a16:creationId xmlns:a16="http://schemas.microsoft.com/office/drawing/2014/main" id="{A3821F66-4749-745D-7F89-035E0C51CC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314334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5AE7B-B915-65AB-8ACB-78273EBE4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E83BCCB8-AE8B-AC1C-C522-135B7ABE15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63D0BE6-A363-F8DB-2B91-A005EAF45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4336481" cy="777025"/>
          </a:xfrm>
        </p:spPr>
        <p:txBody>
          <a:bodyPr/>
          <a:lstStyle/>
          <a:p>
            <a:r>
              <a:rPr lang="ru-RU" dirty="0"/>
              <a:t>минимальным функционал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B64C8E5-355C-D845-4857-D55ECCE81C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Минимальный функционал</a:t>
            </a: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D5F8F2-82B6-D6EE-8696-64B0213C1803}"/>
              </a:ext>
            </a:extLst>
          </p:cNvPr>
          <p:cNvSpPr txBox="1"/>
          <p:nvPr/>
        </p:nvSpPr>
        <p:spPr>
          <a:xfrm>
            <a:off x="675118" y="2307364"/>
            <a:ext cx="7409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Регистрация и аутентификация пользователей</a:t>
            </a:r>
            <a:endParaRPr lang="en-US" dirty="0">
              <a:latin typeface="HSE Sans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Управление каналами паблишеров</a:t>
            </a:r>
            <a:endParaRPr lang="en-US" dirty="0">
              <a:latin typeface="HSE Sans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Каталог каналов</a:t>
            </a:r>
            <a:endParaRPr lang="en-US" dirty="0">
              <a:latin typeface="HSE Sans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Создание и сопровождение сделок</a:t>
            </a:r>
            <a:endParaRPr lang="en-US" dirty="0">
              <a:latin typeface="HSE Sans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Финансовый контур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Интеграция с </a:t>
            </a:r>
            <a:r>
              <a:rPr lang="en-GB" dirty="0">
                <a:latin typeface="HSE Sans" panose="02000000000000000000" pitchFamily="2" charset="0"/>
              </a:rPr>
              <a:t>Telegram</a:t>
            </a:r>
            <a:r>
              <a:rPr lang="ru-RU" dirty="0">
                <a:latin typeface="HSE Sans" panose="02000000000000000000" pitchFamily="2" charset="0"/>
              </a:rPr>
              <a:t> для автоматической публикации постов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Администрирование и разрешение споров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HSE Sans" panose="02000000000000000000" pitchFamily="2" charset="0"/>
              </a:rPr>
              <a:t>Пользовательский интерфейс веб-приложения</a:t>
            </a:r>
            <a:endParaRPr lang="en-RU" dirty="0">
              <a:latin typeface="HSE Sans" panose="02000000000000000000" pitchFamily="2" charset="0"/>
            </a:endParaRP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20FC9713-E579-2ADC-EB8F-43B2E98596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17085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18A41-0987-1C40-5F1D-9B70B3876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6E18726-19FD-DDFB-8D58-6A0EB69749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E904A66-21A6-A13D-39EA-1221094D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4336481" cy="777025"/>
          </a:xfrm>
        </p:spPr>
        <p:txBody>
          <a:bodyPr/>
          <a:lstStyle/>
          <a:p>
            <a:r>
              <a:rPr lang="ru-RU" dirty="0"/>
              <a:t>Микросервисная архитектура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68F49EC-4AC9-682F-984C-B9A71E9599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Микросервисная архитектура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70A281-909D-6AB1-58E6-0767A94C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85" y="1936938"/>
            <a:ext cx="9320613" cy="465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Текст 5">
            <a:extLst>
              <a:ext uri="{FF2B5EF4-FFF2-40B4-BE49-F238E27FC236}">
                <a16:creationId xmlns:a16="http://schemas.microsoft.com/office/drawing/2014/main" id="{378DEAA6-E734-0299-452E-EBC835FAFF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2228163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65C28-805F-4DC9-1843-BC6B7EB2C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F3314AB1-2F49-0E8E-E34D-33FC3B9E4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DE374BF-555C-A3D9-EF90-C92460B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4336481" cy="777025"/>
          </a:xfrm>
        </p:spPr>
        <p:txBody>
          <a:bodyPr/>
          <a:lstStyle/>
          <a:p>
            <a:r>
              <a:rPr lang="ru-RU" dirty="0"/>
              <a:t>Микросервисная архитектура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4FDFA27-BD0F-8D0A-4865-EE52B2086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Микросервисная архитектура</a:t>
            </a: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A6475AC-BFF3-EFF8-09D9-76B4904B7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216" y="2082297"/>
            <a:ext cx="2404047" cy="4226983"/>
          </a:xfrm>
          <a:prstGeom prst="rect">
            <a:avLst/>
          </a:prstGeom>
        </p:spPr>
      </p:pic>
      <p:pic>
        <p:nvPicPr>
          <p:cNvPr id="11" name="Picture 10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83DE45C-5816-3881-6535-A1CC56CD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199" y="2776564"/>
            <a:ext cx="3505200" cy="1828800"/>
          </a:xfrm>
          <a:prstGeom prst="rect">
            <a:avLst/>
          </a:prstGeom>
        </p:spPr>
      </p:pic>
      <p:sp>
        <p:nvSpPr>
          <p:cNvPr id="14" name="Текст 5">
            <a:extLst>
              <a:ext uri="{FF2B5EF4-FFF2-40B4-BE49-F238E27FC236}">
                <a16:creationId xmlns:a16="http://schemas.microsoft.com/office/drawing/2014/main" id="{D2D43AA8-ED33-8B5C-F2A2-0D106F7DE2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136356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06371-CECB-A0CB-E322-EEA18E065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F5703FE8-FB80-CEFD-BC0D-DC002D84F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Департамент программной инженерии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662A9A-69C4-ECA8-A733-AC514E0C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97" y="1447790"/>
            <a:ext cx="4336481" cy="777025"/>
          </a:xfrm>
        </p:spPr>
        <p:txBody>
          <a:bodyPr/>
          <a:lstStyle/>
          <a:p>
            <a:r>
              <a:rPr lang="ru-RU" dirty="0"/>
              <a:t>Финансовый контур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BA51EE7-2218-469C-A7E3-455CD2B45D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Финансовый контур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8F87A-56C5-5BCF-7146-B09261EA2D8D}"/>
              </a:ext>
            </a:extLst>
          </p:cNvPr>
          <p:cNvSpPr txBox="1"/>
          <p:nvPr/>
        </p:nvSpPr>
        <p:spPr>
          <a:xfrm>
            <a:off x="411163" y="2091266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 Все финансовые данные и операции вынесены в отдельный микросервис со своей обособленной базой данных (</a:t>
            </a:r>
            <a:r>
              <a:rPr lang="en-GB" dirty="0" err="1"/>
              <a:t>PaymentsDbContext</a:t>
            </a:r>
            <a:r>
              <a:rPr lang="en-GB" dirty="0"/>
              <a:t>). </a:t>
            </a:r>
            <a:r>
              <a:rPr lang="ru-RU" dirty="0"/>
              <a:t>Прямой доступ к балансам извне закрыт.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 Межсервисные запросы между сервисом сделок (</a:t>
            </a:r>
            <a:r>
              <a:rPr lang="en-GB" dirty="0"/>
              <a:t>Deals) </a:t>
            </a:r>
            <a:r>
              <a:rPr lang="ru-RU" dirty="0"/>
              <a:t>и финансами (</a:t>
            </a:r>
            <a:r>
              <a:rPr lang="en-GB" dirty="0"/>
              <a:t>Payments) </a:t>
            </a:r>
            <a:r>
              <a:rPr lang="ru-RU" dirty="0"/>
              <a:t>защищены токеном авторизации (</a:t>
            </a:r>
            <a:r>
              <a:rPr lang="en-GB" dirty="0" err="1"/>
              <a:t>ServiceToken</a:t>
            </a:r>
            <a:r>
              <a:rPr lang="en-GB" dirty="0"/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/>
              <a:t> Двухфазный паттерн резервирования средств.</a:t>
            </a:r>
          </a:p>
        </p:txBody>
      </p:sp>
      <p:pic>
        <p:nvPicPr>
          <p:cNvPr id="13" name="Picture 12" descr="A screen shot of a computer program&#10;&#10;AI-generated content may be incorrect.">
            <a:extLst>
              <a:ext uri="{FF2B5EF4-FFF2-40B4-BE49-F238E27FC236}">
                <a16:creationId xmlns:a16="http://schemas.microsoft.com/office/drawing/2014/main" id="{0DE211A1-C11E-858D-4701-B7050E4BA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9978" y="1972733"/>
            <a:ext cx="4600859" cy="3537314"/>
          </a:xfrm>
          <a:prstGeom prst="rect">
            <a:avLst/>
          </a:prstGeom>
        </p:spPr>
      </p:pic>
      <p:sp>
        <p:nvSpPr>
          <p:cNvPr id="16" name="Текст 5">
            <a:extLst>
              <a:ext uri="{FF2B5EF4-FFF2-40B4-BE49-F238E27FC236}">
                <a16:creationId xmlns:a16="http://schemas.microsoft.com/office/drawing/2014/main" id="{896EFD85-4606-E9F8-4FB4-1772DA2B59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9163" y="501563"/>
            <a:ext cx="2636837" cy="494605"/>
          </a:xfrm>
        </p:spPr>
        <p:txBody>
          <a:bodyPr/>
          <a:lstStyle/>
          <a:p>
            <a:r>
              <a:rPr lang="ru-RU" sz="900" dirty="0"/>
              <a:t>Разработка веб-платформы для автоматизации</a:t>
            </a:r>
            <a:br>
              <a:rPr lang="ru-RU" sz="900" dirty="0"/>
            </a:br>
            <a:r>
              <a:rPr lang="ru-RU" sz="900" dirty="0"/>
              <a:t>рекламных сделок между блогерами и</a:t>
            </a:r>
            <a:br>
              <a:rPr lang="ru-RU" sz="900" dirty="0"/>
            </a:br>
            <a:r>
              <a:rPr lang="ru-RU" sz="900" dirty="0"/>
              <a:t>рекламодателями в социальных медиа платформах</a:t>
            </a:r>
          </a:p>
        </p:txBody>
      </p:sp>
    </p:spTree>
    <p:extLst>
      <p:ext uri="{BB962C8B-B14F-4D97-AF65-F5344CB8AC3E}">
        <p14:creationId xmlns:p14="http://schemas.microsoft.com/office/powerpoint/2010/main" val="120522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Пользовательские 1">
      <a:dk1>
        <a:srgbClr val="0F2C68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HSE Sans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A9C74E6E830D74E9B0FDDB4017A5417" ma:contentTypeVersion="13" ma:contentTypeDescription="Создание документа." ma:contentTypeScope="" ma:versionID="d4e423622451d608a8a05f4da7a1e1a2">
  <xsd:schema xmlns:xsd="http://www.w3.org/2001/XMLSchema" xmlns:xs="http://www.w3.org/2001/XMLSchema" xmlns:p="http://schemas.microsoft.com/office/2006/metadata/properties" xmlns:ns2="9875bd71-cde8-496c-a136-433f55d5e6d0" xmlns:ns3="e96afe77-3acb-4328-97fc-408e1bde3ecd" targetNamespace="http://schemas.microsoft.com/office/2006/metadata/properties" ma:root="true" ma:fieldsID="4831203c63c08b9f52ea6d3ee0d7a96e" ns2:_="" ns3:_="">
    <xsd:import namespace="9875bd71-cde8-496c-a136-433f55d5e6d0"/>
    <xsd:import namespace="e96afe77-3acb-4328-97fc-408e1bde3e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5bd71-cde8-496c-a136-433f55d5e6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afe77-3acb-4328-97fc-408e1bde3ec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4386AA-1848-4C75-B336-1053927CB0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4651DD-DCCC-4759-B2F6-7F520BDCC2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75bd71-cde8-496c-a136-433f55d5e6d0"/>
    <ds:schemaRef ds:uri="e96afe77-3acb-4328-97fc-408e1bde3e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3DAF31-D8A6-49A0-9A5D-8B2EA5B1C511}">
  <ds:schemaRefs>
    <ds:schemaRef ds:uri="http://purl.org/dc/elements/1.1/"/>
    <ds:schemaRef ds:uri="http://schemas.microsoft.com/office/2006/metadata/properties"/>
    <ds:schemaRef ds:uri="9875bd71-cde8-496c-a136-433f55d5e6d0"/>
    <ds:schemaRef ds:uri="e96afe77-3acb-4328-97fc-408e1bde3ecd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4387</TotalTime>
  <Words>1438</Words>
  <Application>Microsoft Macintosh PowerPoint</Application>
  <PresentationFormat>Widescreen</PresentationFormat>
  <Paragraphs>159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 Light</vt:lpstr>
      <vt:lpstr>HSE Sans</vt:lpstr>
      <vt:lpstr>Arial</vt:lpstr>
      <vt:lpstr>Calibri</vt:lpstr>
      <vt:lpstr>Office Theme</vt:lpstr>
      <vt:lpstr>Разработка веб-платформы для автоматизации рекламных сделок между блогерами и рекламодателями в социальных медиа платформах</vt:lpstr>
      <vt:lpstr>Назначение и предметная область</vt:lpstr>
      <vt:lpstr>PowerPoint Presentation</vt:lpstr>
      <vt:lpstr>Цель</vt:lpstr>
      <vt:lpstr>PowerPoint Presentation</vt:lpstr>
      <vt:lpstr>минимальным функционал</vt:lpstr>
      <vt:lpstr>Микросервисная архитектура</vt:lpstr>
      <vt:lpstr>Микросервисная архитектура</vt:lpstr>
      <vt:lpstr>Финансовый контур</vt:lpstr>
      <vt:lpstr>Финансовый контур</vt:lpstr>
      <vt:lpstr>PowerPoint Presentation</vt:lpstr>
      <vt:lpstr>SPA-интерфейс веб-сайта</vt:lpstr>
      <vt:lpstr>PowerPoint Presentation</vt:lpstr>
      <vt:lpstr>PowerPoint Presentation</vt:lpstr>
      <vt:lpstr>PowerPoint Presentation</vt:lpstr>
      <vt:lpstr>PowerPoint Presentation</vt:lpstr>
      <vt:lpstr>Дальнейшее развитие проекта</vt:lpstr>
      <vt:lpstr>Демонстрация</vt:lpstr>
      <vt:lpstr>Список использованных источников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Кутьков Юрий Юрьевич</dc:creator>
  <cp:lastModifiedBy>Igor Kravchenko</cp:lastModifiedBy>
  <cp:revision>42</cp:revision>
  <cp:lastPrinted>2021-11-11T13:08:42Z</cp:lastPrinted>
  <dcterms:created xsi:type="dcterms:W3CDTF">2021-11-11T08:52:47Z</dcterms:created>
  <dcterms:modified xsi:type="dcterms:W3CDTF">2026-05-20T20:52:52Z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0x0101002A9C74E6E830D74E9B0FDDB4017A5417</vt:lpwstr>
  </property>
</Properties>
</file>