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sldIdLst>
    <p:sldId id="304" r:id="rId5"/>
    <p:sldId id="310" r:id="rId6"/>
    <p:sldId id="287" r:id="rId7"/>
    <p:sldId id="306" r:id="rId8"/>
    <p:sldId id="288" r:id="rId9"/>
    <p:sldId id="289" r:id="rId10"/>
    <p:sldId id="290" r:id="rId11"/>
    <p:sldId id="309" r:id="rId12"/>
    <p:sldId id="298" r:id="rId13"/>
    <p:sldId id="299" r:id="rId14"/>
    <p:sldId id="293" r:id="rId15"/>
    <p:sldId id="294" r:id="rId16"/>
    <p:sldId id="295" r:id="rId17"/>
    <p:sldId id="296" r:id="rId18"/>
    <p:sldId id="307" r:id="rId19"/>
    <p:sldId id="308" r:id="rId20"/>
    <p:sldId id="311" r:id="rId21"/>
    <p:sldId id="312" r:id="rId22"/>
    <p:sldId id="305" r:id="rId23"/>
  </p:sldIdLst>
  <p:sldSz cx="12192000" cy="6858000"/>
  <p:notesSz cx="6858000" cy="9144000"/>
  <p:defaultTextStyle>
    <a:defPPr>
      <a:defRPr lang="en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25" userDrawn="1">
          <p15:clr>
            <a:srgbClr val="A4A3A4"/>
          </p15:clr>
        </p15:guide>
        <p15:guide id="4" pos="1209" userDrawn="1">
          <p15:clr>
            <a:srgbClr val="A4A3A4"/>
          </p15:clr>
        </p15:guide>
        <p15:guide id="5" pos="2955" userDrawn="1">
          <p15:clr>
            <a:srgbClr val="A4A3A4"/>
          </p15:clr>
        </p15:guide>
        <p15:guide id="6" pos="2071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702" userDrawn="1">
          <p15:clr>
            <a:srgbClr val="A4A3A4"/>
          </p15:clr>
        </p15:guide>
        <p15:guide id="11" pos="5586" userDrawn="1">
          <p15:clr>
            <a:srgbClr val="A4A3A4"/>
          </p15:clr>
        </p15:guide>
        <p15:guide id="12" pos="7333" userDrawn="1">
          <p15:clr>
            <a:srgbClr val="A4A3A4"/>
          </p15:clr>
        </p15:guide>
        <p15:guide id="13" orient="horz" pos="3952" userDrawn="1">
          <p15:clr>
            <a:srgbClr val="A4A3A4"/>
          </p15:clr>
        </p15:guide>
        <p15:guide id="15" pos="6471" userDrawn="1">
          <p15:clr>
            <a:srgbClr val="A4A3A4"/>
          </p15:clr>
        </p15:guide>
        <p15:guide id="16" orient="horz" pos="913" userDrawn="1">
          <p15:clr>
            <a:srgbClr val="A4A3A4"/>
          </p15:clr>
        </p15:guide>
        <p15:guide id="17" pos="3341" userDrawn="1">
          <p15:clr>
            <a:srgbClr val="A4A3A4"/>
          </p15:clr>
        </p15:guide>
        <p15:guide id="18" orient="horz" pos="107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тьков Юрий Юрьевич" initials="КЮЮ" lastIdx="4" clrIdx="0">
    <p:extLst>
      <p:ext uri="{19B8F6BF-5375-455C-9EA6-DF929625EA0E}">
        <p15:presenceInfo xmlns:p15="http://schemas.microsoft.com/office/powerpoint/2012/main" userId="S::ykutkov@hse.ru::45dbd1ed-eea1-4925-9fa4-5001421b49d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2D69"/>
    <a:srgbClr val="029C63"/>
    <a:srgbClr val="96628C"/>
    <a:srgbClr val="11A0D7"/>
    <a:srgbClr val="E61F3D"/>
    <a:srgbClr val="CD5A5A"/>
    <a:srgbClr val="FFD746"/>
    <a:srgbClr val="0E2D69"/>
    <a:srgbClr val="D9D9D9"/>
    <a:srgbClr val="EB68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91"/>
    <p:restoredTop sz="94674"/>
  </p:normalViewPr>
  <p:slideViewPr>
    <p:cSldViewPr snapToGrid="0" snapToObjects="1">
      <p:cViewPr varScale="1">
        <p:scale>
          <a:sx n="47" d="100"/>
          <a:sy n="47" d="100"/>
        </p:scale>
        <p:origin x="54" y="1191"/>
      </p:cViewPr>
      <p:guideLst>
        <p:guide pos="325"/>
        <p:guide pos="1209"/>
        <p:guide pos="2955"/>
        <p:guide pos="2071"/>
        <p:guide pos="3840"/>
        <p:guide pos="4702"/>
        <p:guide pos="5586"/>
        <p:guide pos="7333"/>
        <p:guide orient="horz" pos="3952"/>
        <p:guide pos="6471"/>
        <p:guide orient="horz" pos="913"/>
        <p:guide pos="3341"/>
        <p:guide orient="horz" pos="10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34" d="100"/>
          <a:sy n="134" d="100"/>
        </p:scale>
        <p:origin x="3648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SE Sans" panose="02000000000000000000" pitchFamily="2" charset="0"/>
                <a:ea typeface="+mn-ea"/>
                <a:cs typeface="+mn-cs"/>
              </a:defRPr>
            </a:pPr>
            <a:r>
              <a:rPr lang="ru-RU" sz="1600" dirty="0">
                <a:solidFill>
                  <a:srgbClr val="0E2D69"/>
                </a:solidFill>
              </a:rPr>
              <a:t>Название</a:t>
            </a:r>
            <a:r>
              <a:rPr lang="ru-RU" sz="1600" baseline="0" dirty="0">
                <a:solidFill>
                  <a:srgbClr val="0E2D69"/>
                </a:solidFill>
              </a:rPr>
              <a:t> диаграммы</a:t>
            </a:r>
            <a:endParaRPr lang="en-US" sz="1600" dirty="0">
              <a:solidFill>
                <a:srgbClr val="0E2D69"/>
              </a:solidFill>
            </a:endParaRPr>
          </a:p>
        </c:rich>
      </c:tx>
      <c:layout>
        <c:manualLayout>
          <c:xMode val="edge"/>
          <c:yMode val="edge"/>
          <c:x val="0"/>
          <c:y val="7.96729602728872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HSE Sans" panose="02000000000000000000" pitchFamily="2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42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2628113078920271"/>
          <c:w val="1"/>
          <c:h val="5.79294282440359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HSE Sans" panose="02000000000000000000" pitchFamily="2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HSE Sans" panose="02000000000000000000" pitchFamily="2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61BF4-8B2C-784B-9959-B59A059012C3}" type="datetimeFigureOut">
              <a:rPr lang="en-RU" smtClean="0"/>
              <a:t>06/12/2026</a:t>
            </a:fld>
            <a:endParaRPr lang="en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48903-8EB5-294E-A216-6B54B036878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731680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ложк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 descr="A blue circle with white text&#10;&#10;Description automatically generated with low confidence">
            <a:extLst>
              <a:ext uri="{FF2B5EF4-FFF2-40B4-BE49-F238E27FC236}">
                <a16:creationId xmlns:a16="http://schemas.microsoft.com/office/drawing/2014/main" id="{BA292C80-0DA8-194A-9A66-279048FA2A5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859" y="962173"/>
            <a:ext cx="886499" cy="886499"/>
          </a:xfrm>
          <a:prstGeom prst="rect">
            <a:avLst/>
          </a:prstGeom>
        </p:spPr>
      </p:pic>
      <p:sp>
        <p:nvSpPr>
          <p:cNvPr id="16" name="Заголовок 15">
            <a:extLst>
              <a:ext uri="{FF2B5EF4-FFF2-40B4-BE49-F238E27FC236}">
                <a16:creationId xmlns:a16="http://schemas.microsoft.com/office/drawing/2014/main" id="{6007C52F-2E27-E24A-B9DC-AAAB052DB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7967" y="2404670"/>
            <a:ext cx="7634059" cy="1978323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4300" b="0" i="0" baseline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презентации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может быть набрано в две 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или три строки (43 </a:t>
            </a:r>
            <a:r>
              <a:rPr lang="en-US" sz="44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  <a:endParaRPr lang="ru-RU" sz="4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18109844-C2E7-354F-9C01-8834E4DCE3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74947" y="1187841"/>
            <a:ext cx="3848717" cy="435163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 i="0">
                <a:latin typeface="HSE Sans" panose="02000000000000000000" pitchFamily="2" charset="0"/>
              </a:defRPr>
            </a:lvl1pPr>
            <a:lvl2pPr marL="457200" indent="0" algn="l">
              <a:buNone/>
              <a:defRPr sz="1600" b="0" i="0">
                <a:latin typeface="HSE Sans" panose="02000000000000000000" pitchFamily="2" charset="0"/>
              </a:defRPr>
            </a:lvl2pPr>
            <a:lvl3pPr marL="914400" indent="0" algn="l">
              <a:buNone/>
              <a:defRPr sz="1600" b="0" i="0">
                <a:latin typeface="HSE Sans" panose="02000000000000000000" pitchFamily="2" charset="0"/>
              </a:defRPr>
            </a:lvl3pPr>
            <a:lvl4pPr marL="1371600" indent="0" algn="l">
              <a:buNone/>
              <a:defRPr sz="1600" b="0" i="0">
                <a:latin typeface="HSE Sans" panose="02000000000000000000" pitchFamily="2" charset="0"/>
              </a:defRPr>
            </a:lvl4pPr>
            <a:lvl5pPr marL="1828800" indent="0" algn="l">
              <a:buNone/>
              <a:defRPr sz="1600" b="0" i="0">
                <a:latin typeface="HSE Sans" panose="02000000000000000000" pitchFamily="2" charset="0"/>
              </a:defRPr>
            </a:lvl5pPr>
          </a:lstStyle>
          <a:p>
            <a:r>
              <a:rPr lang="ru-RU" dirty="0">
                <a:latin typeface="HSE Sans" panose="02000000000000000000" pitchFamily="2" charset="0"/>
              </a:rPr>
              <a:t>Название факультета</a:t>
            </a:r>
            <a:br>
              <a:rPr lang="ru-RU" dirty="0">
                <a:latin typeface="HSE Sans" panose="02000000000000000000" pitchFamily="2" charset="0"/>
              </a:rPr>
            </a:br>
            <a:r>
              <a:rPr lang="ru-RU" dirty="0">
                <a:latin typeface="HSE Sans" panose="02000000000000000000" pitchFamily="2" charset="0"/>
              </a:rPr>
              <a:t>в две строки</a:t>
            </a:r>
            <a:r>
              <a:rPr lang="en-GB" dirty="0">
                <a:latin typeface="HSE Sans" panose="02000000000000000000" pitchFamily="2" charset="0"/>
              </a:rPr>
              <a:t> (16 pt)</a:t>
            </a:r>
            <a:endParaRPr lang="ru-RU" dirty="0">
              <a:latin typeface="HSE Sans" panose="02000000000000000000" pitchFamily="2" charset="0"/>
            </a:endParaRP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id="{40A04329-C800-BB42-BFE0-7E3C68848D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59420" y="1173829"/>
            <a:ext cx="2278063" cy="46318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2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200" dirty="0">
                <a:latin typeface="HSE Sans" panose="02000000000000000000" pitchFamily="2" charset="0"/>
              </a:rPr>
            </a:br>
            <a:r>
              <a:rPr lang="ru-RU" sz="1200" dirty="0">
                <a:latin typeface="HSE Sans" panose="02000000000000000000" pitchFamily="2" charset="0"/>
              </a:rPr>
              <a:t>в две или три строки (12</a:t>
            </a:r>
            <a:r>
              <a:rPr lang="en-GB" sz="12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98337931-3EC2-F348-99EA-860F4FFDC188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1027967" y="6189042"/>
            <a:ext cx="2217738" cy="23004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200" dirty="0">
                <a:latin typeface="HSE Sans" panose="02000000000000000000" pitchFamily="2" charset="0"/>
              </a:rPr>
              <a:t>Москва 202</a:t>
            </a:r>
            <a:r>
              <a:rPr lang="en-US" sz="1200" dirty="0">
                <a:latin typeface="HSE Sans" panose="02000000000000000000" pitchFamily="2" charset="0"/>
              </a:rPr>
              <a:t>4</a:t>
            </a:r>
            <a:r>
              <a:rPr lang="ru-RU" sz="1200" dirty="0">
                <a:latin typeface="HSE Sans" panose="02000000000000000000" pitchFamily="2" charset="0"/>
              </a:rPr>
              <a:t> (12</a:t>
            </a:r>
            <a:r>
              <a:rPr lang="en-US" sz="12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id="{EEA7A79B-D410-B44F-BF32-C3EAEFC20A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27967" y="4824914"/>
            <a:ext cx="7625267" cy="65286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600" dirty="0">
                <a:latin typeface="HSE Sans" panose="02000000000000000000" pitchFamily="2" charset="0"/>
              </a:rPr>
              <a:t>Если нужно больше места, то используйте подзаголовок (16 </a:t>
            </a:r>
            <a:r>
              <a:rPr lang="en-US" sz="1600" dirty="0">
                <a:latin typeface="HSE Sans" panose="02000000000000000000" pitchFamily="2" charset="0"/>
              </a:rPr>
              <a:t>pt)</a:t>
            </a:r>
          </a:p>
        </p:txBody>
      </p:sp>
    </p:spTree>
    <p:extLst>
      <p:ext uri="{BB962C8B-B14F-4D97-AF65-F5344CB8AC3E}">
        <p14:creationId xmlns:p14="http://schemas.microsoft.com/office/powerpoint/2010/main" val="1381717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>
            <a:extLst>
              <a:ext uri="{FF2B5EF4-FFF2-40B4-BE49-F238E27FC236}">
                <a16:creationId xmlns:a16="http://schemas.microsoft.com/office/drawing/2014/main" id="{BA292C80-0DA8-194A-9A66-279048FA2A5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13859" y="962173"/>
            <a:ext cx="886499" cy="886499"/>
          </a:xfrm>
          <a:prstGeom prst="rect">
            <a:avLst/>
          </a:prstGeom>
        </p:spPr>
      </p:pic>
      <p:sp>
        <p:nvSpPr>
          <p:cNvPr id="16" name="Заголовок 15">
            <a:extLst>
              <a:ext uri="{FF2B5EF4-FFF2-40B4-BE49-F238E27FC236}">
                <a16:creationId xmlns:a16="http://schemas.microsoft.com/office/drawing/2014/main" id="{6007C52F-2E27-E24A-B9DC-AAAB052DB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7967" y="2404670"/>
            <a:ext cx="7634059" cy="1978323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4300" b="0" i="0" baseline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презентации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может быть набрано в две </a:t>
            </a:r>
            <a:b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4400" dirty="0">
                <a:solidFill>
                  <a:srgbClr val="102D69"/>
                </a:solidFill>
                <a:latin typeface="HSE Sans" panose="02000000000000000000" pitchFamily="2" charset="0"/>
              </a:rPr>
              <a:t>или три строки (43 </a:t>
            </a:r>
            <a:r>
              <a:rPr lang="en-US" sz="44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  <a:endParaRPr lang="ru-RU" sz="4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18109844-C2E7-354F-9C01-8834E4DCE3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74947" y="1187841"/>
            <a:ext cx="3848717" cy="435163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 algn="l">
              <a:buNone/>
              <a:defRPr sz="1600" b="0" i="0">
                <a:latin typeface="HSE Sans" panose="02000000000000000000" pitchFamily="2" charset="0"/>
              </a:defRPr>
            </a:lvl2pPr>
            <a:lvl3pPr marL="914400" indent="0" algn="l">
              <a:buNone/>
              <a:defRPr sz="1600" b="0" i="0">
                <a:latin typeface="HSE Sans" panose="02000000000000000000" pitchFamily="2" charset="0"/>
              </a:defRPr>
            </a:lvl3pPr>
            <a:lvl4pPr marL="1371600" indent="0" algn="l">
              <a:buNone/>
              <a:defRPr sz="1600" b="0" i="0">
                <a:latin typeface="HSE Sans" panose="02000000000000000000" pitchFamily="2" charset="0"/>
              </a:defRPr>
            </a:lvl4pPr>
            <a:lvl5pPr marL="1828800" indent="0" algn="l">
              <a:buNone/>
              <a:defRPr sz="1600" b="0" i="0"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latin typeface="HSE Sans" panose="02000000000000000000" pitchFamily="2" charset="0"/>
              </a:rPr>
              <a:t>Название факультета</a:t>
            </a:r>
            <a:br>
              <a:rPr lang="ru-RU" sz="1600" dirty="0">
                <a:latin typeface="HSE Sans" panose="02000000000000000000" pitchFamily="2" charset="0"/>
              </a:rPr>
            </a:br>
            <a:r>
              <a:rPr lang="ru-RU" sz="1600" dirty="0">
                <a:latin typeface="HSE Sans" panose="02000000000000000000" pitchFamily="2" charset="0"/>
              </a:rPr>
              <a:t>в две строки (16 </a:t>
            </a:r>
            <a:r>
              <a:rPr lang="en-GB" sz="16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id="{40A04329-C800-BB42-BFE0-7E3C68848D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59420" y="1173829"/>
            <a:ext cx="2278063" cy="46318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200" dirty="0">
                <a:latin typeface="HSE Sans" panose="02000000000000000000" pitchFamily="2" charset="0"/>
              </a:rPr>
              <a:t>Название подразделения</a:t>
            </a:r>
            <a:br>
              <a:rPr lang="ru-RU" sz="1200" dirty="0">
                <a:latin typeface="HSE Sans" panose="02000000000000000000" pitchFamily="2" charset="0"/>
              </a:rPr>
            </a:br>
            <a:r>
              <a:rPr lang="ru-RU" sz="1200" dirty="0">
                <a:latin typeface="HSE Sans" panose="02000000000000000000" pitchFamily="2" charset="0"/>
              </a:rPr>
              <a:t>в две или три строки (12</a:t>
            </a:r>
            <a:r>
              <a:rPr lang="en-GB" sz="12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7" name="Текст 26">
            <a:extLst>
              <a:ext uri="{FF2B5EF4-FFF2-40B4-BE49-F238E27FC236}">
                <a16:creationId xmlns:a16="http://schemas.microsoft.com/office/drawing/2014/main" id="{98337931-3EC2-F348-99EA-860F4FFDC188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1027967" y="6189042"/>
            <a:ext cx="2217738" cy="23004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200" dirty="0">
                <a:latin typeface="HSE Sans" panose="02000000000000000000" pitchFamily="2" charset="0"/>
              </a:rPr>
              <a:t>Москва 202</a:t>
            </a:r>
            <a:r>
              <a:rPr lang="en-US" sz="1200" dirty="0">
                <a:latin typeface="HSE Sans" panose="02000000000000000000" pitchFamily="2" charset="0"/>
              </a:rPr>
              <a:t>4</a:t>
            </a:r>
            <a:r>
              <a:rPr lang="ru-RU" sz="1200" dirty="0">
                <a:latin typeface="HSE Sans" panose="02000000000000000000" pitchFamily="2" charset="0"/>
              </a:rPr>
              <a:t> (12</a:t>
            </a:r>
            <a:r>
              <a:rPr lang="en-US" sz="12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id="{EEA7A79B-D410-B44F-BF32-C3EAEFC20A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27967" y="4824914"/>
            <a:ext cx="7625267" cy="65286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1600" dirty="0">
                <a:latin typeface="HSE Sans" panose="02000000000000000000" pitchFamily="2" charset="0"/>
              </a:rPr>
              <a:t>Если нужно больше места, то используйте подзаголовок (16 </a:t>
            </a:r>
            <a:r>
              <a:rPr lang="en-US" sz="1600" dirty="0">
                <a:latin typeface="HSE Sans" panose="02000000000000000000" pitchFamily="2" charset="0"/>
              </a:rPr>
              <a:t>pt)</a:t>
            </a:r>
          </a:p>
        </p:txBody>
      </p:sp>
    </p:spTree>
    <p:extLst>
      <p:ext uri="{BB962C8B-B14F-4D97-AF65-F5344CB8AC3E}">
        <p14:creationId xmlns:p14="http://schemas.microsoft.com/office/powerpoint/2010/main" val="41828959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con&#10;&#10;Description automatically generated">
            <a:extLst>
              <a:ext uri="{FF2B5EF4-FFF2-40B4-BE49-F238E27FC236}">
                <a16:creationId xmlns:a16="http://schemas.microsoft.com/office/drawing/2014/main" id="{4A1436AC-5F96-2A4F-BFC7-B3442083EB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4D3A12E-0E10-C441-81D2-C3C1EB6A0537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4" name="Рисунок 23">
            <a:extLst>
              <a:ext uri="{FF2B5EF4-FFF2-40B4-BE49-F238E27FC236}">
                <a16:creationId xmlns:a16="http://schemas.microsoft.com/office/drawing/2014/main" id="{61115A7A-23E5-E442-9551-F72F1CDA57B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684653" y="1447790"/>
            <a:ext cx="4325167" cy="4325107"/>
          </a:xfrm>
          <a:prstGeom prst="rect">
            <a:avLst/>
          </a:prstGeom>
          <a:solidFill>
            <a:srgbClr val="D9D9D9"/>
          </a:solidFill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algn="ctr"/>
            <a:r>
              <a:rPr lang="ru-RU" sz="2800" dirty="0">
                <a:solidFill>
                  <a:schemeClr val="tx1"/>
                </a:solidFill>
                <a:latin typeface="HSE Sans" panose="02000000000000000000" pitchFamily="2" charset="0"/>
              </a:rPr>
              <a:t>Чтобы слайд не выглядел пустым, сюда можно поставить иллюстрацию или фотографию</a:t>
            </a:r>
          </a:p>
        </p:txBody>
      </p:sp>
      <p:sp>
        <p:nvSpPr>
          <p:cNvPr id="32" name="Заголовок 31">
            <a:extLst>
              <a:ext uri="{FF2B5EF4-FFF2-40B4-BE49-F238E27FC236}">
                <a16:creationId xmlns:a16="http://schemas.microsoft.com/office/drawing/2014/main" id="{9ED7AA97-D972-DF4F-B662-A65F2A544C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8" y="1447790"/>
            <a:ext cx="5245560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в две или три строки (24 </a:t>
            </a:r>
            <a:r>
              <a:rPr lang="en-US" sz="24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36" name="Текст 35">
            <a:extLst>
              <a:ext uri="{FF2B5EF4-FFF2-40B4-BE49-F238E27FC236}">
                <a16:creationId xmlns:a16="http://schemas.microsoft.com/office/drawing/2014/main" id="{69E35E54-2B19-7441-876F-1C6A84F4F15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7" y="2379663"/>
            <a:ext cx="5245561" cy="3393234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>
              <a:spcBef>
                <a:spcPts val="1200"/>
              </a:spcBef>
            </a:pPr>
            <a:r>
              <a:rPr lang="ru-RU" sz="1300" dirty="0">
                <a:latin typeface="HSE Sans" panose="02000000000000000000" pitchFamily="2" charset="0"/>
              </a:rPr>
              <a:t>Небольшие куски текста (13</a:t>
            </a:r>
            <a:r>
              <a:rPr lang="en-US" sz="1300" dirty="0">
                <a:latin typeface="HSE Sans" panose="02000000000000000000" pitchFamily="2" charset="0"/>
              </a:rPr>
              <a:t>pt) </a:t>
            </a:r>
            <a:r>
              <a:rPr lang="ru-RU" sz="1300" dirty="0">
                <a:latin typeface="HSE Sans" panose="02000000000000000000" pitchFamily="2" charset="0"/>
              </a:rPr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  <a:p>
            <a:pPr>
              <a:spcBef>
                <a:spcPts val="1200"/>
              </a:spcBef>
            </a:pPr>
            <a:endParaRPr lang="ru-RU" sz="1300" dirty="0">
              <a:latin typeface="HSE Sans" panose="02000000000000000000" pitchFamily="2" charset="0"/>
            </a:endParaRPr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798C6166-01E6-3A4D-3611-967AEA952ED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</p:spTree>
    <p:extLst>
      <p:ext uri="{BB962C8B-B14F-4D97-AF65-F5344CB8AC3E}">
        <p14:creationId xmlns:p14="http://schemas.microsoft.com/office/powerpoint/2010/main" val="134128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_1">
    <p:bg>
      <p:bgPr>
        <a:solidFill>
          <a:srgbClr val="0F2D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>
            <a:extLst>
              <a:ext uri="{FF2B5EF4-FFF2-40B4-BE49-F238E27FC236}">
                <a16:creationId xmlns:a16="http://schemas.microsoft.com/office/drawing/2014/main" id="{4A1436AC-5F96-2A4F-BFC7-B3442083EBE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4D3A12E-0E10-C441-81D2-C3C1EB6A0537}"/>
              </a:ext>
            </a:extLst>
          </p:cNvPr>
          <p:cNvSpPr txBox="1"/>
          <p:nvPr userDrawn="1"/>
        </p:nvSpPr>
        <p:spPr>
          <a:xfrm>
            <a:off x="10410201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4" name="Рисунок 23">
            <a:extLst>
              <a:ext uri="{FF2B5EF4-FFF2-40B4-BE49-F238E27FC236}">
                <a16:creationId xmlns:a16="http://schemas.microsoft.com/office/drawing/2014/main" id="{61115A7A-23E5-E442-9551-F72F1CDA57B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684653" y="1447790"/>
            <a:ext cx="4325167" cy="4325107"/>
          </a:xfrm>
          <a:prstGeom prst="rect">
            <a:avLst/>
          </a:prstGeom>
          <a:solidFill>
            <a:srgbClr val="D9D9D9"/>
          </a:solidFill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algn="ctr"/>
            <a:r>
              <a:rPr lang="ru-RU" sz="2800" dirty="0">
                <a:solidFill>
                  <a:schemeClr val="tx1"/>
                </a:solidFill>
                <a:latin typeface="HSE Sans" panose="02000000000000000000" pitchFamily="2" charset="0"/>
              </a:rPr>
              <a:t>Чтобы слайд не выглядел пустым, сюда можно поставить иллюстрацию или фотографию</a:t>
            </a:r>
          </a:p>
        </p:txBody>
      </p:sp>
      <p:sp>
        <p:nvSpPr>
          <p:cNvPr id="32" name="Заголовок 31">
            <a:extLst>
              <a:ext uri="{FF2B5EF4-FFF2-40B4-BE49-F238E27FC236}">
                <a16:creationId xmlns:a16="http://schemas.microsoft.com/office/drawing/2014/main" id="{9ED7AA97-D972-DF4F-B662-A65F2A544C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8" y="1447790"/>
            <a:ext cx="5245560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в две или три строки (24 </a:t>
            </a:r>
            <a:r>
              <a:rPr lang="en-US" sz="24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36" name="Текст 35">
            <a:extLst>
              <a:ext uri="{FF2B5EF4-FFF2-40B4-BE49-F238E27FC236}">
                <a16:creationId xmlns:a16="http://schemas.microsoft.com/office/drawing/2014/main" id="{69E35E54-2B19-7441-876F-1C6A84F4F15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7" y="2379663"/>
            <a:ext cx="5245561" cy="3393234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>
              <a:spcBef>
                <a:spcPts val="1200"/>
              </a:spcBef>
            </a:pPr>
            <a:r>
              <a:rPr lang="ru-RU" sz="1300" dirty="0">
                <a:latin typeface="HSE Sans" panose="02000000000000000000" pitchFamily="2" charset="0"/>
              </a:rPr>
              <a:t>Небольшие куски текста (13</a:t>
            </a:r>
            <a:r>
              <a:rPr lang="en-US" sz="1300" dirty="0">
                <a:latin typeface="HSE Sans" panose="02000000000000000000" pitchFamily="2" charset="0"/>
              </a:rPr>
              <a:t>pt) </a:t>
            </a:r>
            <a:r>
              <a:rPr lang="ru-RU" sz="1300" dirty="0">
                <a:latin typeface="HSE Sans" panose="02000000000000000000" pitchFamily="2" charset="0"/>
              </a:rPr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  <a:p>
            <a:pPr>
              <a:spcBef>
                <a:spcPts val="1200"/>
              </a:spcBef>
            </a:pPr>
            <a:endParaRPr lang="ru-RU" sz="1300" dirty="0">
              <a:latin typeface="HSE Sans" panose="02000000000000000000" pitchFamily="2" charset="0"/>
            </a:endParaRPr>
          </a:p>
        </p:txBody>
      </p:sp>
      <p:sp>
        <p:nvSpPr>
          <p:cNvPr id="3" name="Текст 37">
            <a:extLst>
              <a:ext uri="{FF2B5EF4-FFF2-40B4-BE49-F238E27FC236}">
                <a16:creationId xmlns:a16="http://schemas.microsoft.com/office/drawing/2014/main" id="{ADCA6769-713A-C49E-92DE-E9D7351777A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55C193-8C8A-222F-D79E-2AE23A67B14E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chemeClr val="bg1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chemeClr val="bg1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63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FDC66DB8-29BC-5940-A721-40F1002145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6" name="Заголовок 31">
            <a:extLst>
              <a:ext uri="{FF2B5EF4-FFF2-40B4-BE49-F238E27FC236}">
                <a16:creationId xmlns:a16="http://schemas.microsoft.com/office/drawing/2014/main" id="{76942483-EB13-0A4B-8060-DB65024C2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7" name="Текст 35">
            <a:extLst>
              <a:ext uri="{FF2B5EF4-FFF2-40B4-BE49-F238E27FC236}">
                <a16:creationId xmlns:a16="http://schemas.microsoft.com/office/drawing/2014/main" id="{66FAD63B-F743-0F47-BBE3-D773176670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7" y="2379663"/>
            <a:ext cx="11057971" cy="3745092"/>
          </a:xfrm>
          <a:prstGeom prst="rect">
            <a:avLst/>
          </a:prstGeom>
        </p:spPr>
        <p:txBody>
          <a:bodyPr lIns="0" tIns="0" rIns="0" numCol="3" spcCol="25200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>
              <a:spcBef>
                <a:spcPts val="1200"/>
              </a:spcBef>
            </a:pPr>
            <a:r>
              <a:rPr lang="ru-RU" sz="1300" dirty="0">
                <a:latin typeface="HSE Sans" panose="02000000000000000000" pitchFamily="2" charset="0"/>
              </a:rPr>
              <a:t>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 Если текста много, то рекомендуем набирать его в несколько колонок, две или три. 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</a:t>
            </a:r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1F48D50A-A262-1C9D-B595-6E723440F8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5DC289-A346-6D52-728C-DBDB0625F3E3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183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0E78CA68-7A0C-CF41-9AC6-A547FB9EC3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7" name="Текст 35">
            <a:extLst>
              <a:ext uri="{FF2B5EF4-FFF2-40B4-BE49-F238E27FC236}">
                <a16:creationId xmlns:a16="http://schemas.microsoft.com/office/drawing/2014/main" id="{5163BE0A-A745-414A-AF21-D968BD69D2D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/>
              <a:t>pt)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B3D47CF6-5FC1-2346-8894-A7CC39063DE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CD14B8F3-89C2-9F45-809E-D1EAF85AC56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9892" y="2379663"/>
            <a:ext cx="5383968" cy="345179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2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>
                <a:solidFill>
                  <a:srgbClr val="102D69"/>
                </a:solidFill>
                <a:latin typeface="HSE Sans" panose="02000000000000000000" pitchFamily="2" charset="0"/>
              </a:rPr>
              <a:t>Небольшую фразу, с важной информацией, можно выделить, набрав ее более крупным кеглем, чем обычный  текст. Делать это часто не рекомендуется.</a:t>
            </a:r>
          </a:p>
        </p:txBody>
      </p:sp>
      <p:sp>
        <p:nvSpPr>
          <p:cNvPr id="25" name="Заголовок 31">
            <a:extLst>
              <a:ext uri="{FF2B5EF4-FFF2-40B4-BE49-F238E27FC236}">
                <a16:creationId xmlns:a16="http://schemas.microsoft.com/office/drawing/2014/main" id="{B32DC3D4-97A5-3E4F-A29B-422D5E3129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5" name="Текст 37">
            <a:extLst>
              <a:ext uri="{FF2B5EF4-FFF2-40B4-BE49-F238E27FC236}">
                <a16:creationId xmlns:a16="http://schemas.microsoft.com/office/drawing/2014/main" id="{87E14987-3496-B241-A4C9-88FACDD837F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5DA233-2840-0CF2-7595-6E920D8F32D3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95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_3">
    <p:bg>
      <p:bgPr>
        <a:solidFill>
          <a:srgbClr val="0F2D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5">
            <a:extLst>
              <a:ext uri="{FF2B5EF4-FFF2-40B4-BE49-F238E27FC236}">
                <a16:creationId xmlns:a16="http://schemas.microsoft.com/office/drawing/2014/main" id="{5163BE0A-A745-414A-AF21-D968BD69D2D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/>
              <a:t>pt)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B3D47CF6-5FC1-2346-8894-A7CC39063DE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CD14B8F3-89C2-9F45-809E-D1EAF85AC56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9892" y="2379663"/>
            <a:ext cx="5383968" cy="3451794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2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>
                <a:solidFill>
                  <a:srgbClr val="102D69"/>
                </a:solidFill>
                <a:latin typeface="HSE Sans" panose="02000000000000000000" pitchFamily="2" charset="0"/>
              </a:rPr>
              <a:t>Небольшую фразу, с важной информацией, можно выделить, набрав ее более крупным кеглем, чем обычный  текст. Делать это часто не рекомендуется.</a:t>
            </a:r>
          </a:p>
        </p:txBody>
      </p:sp>
      <p:sp>
        <p:nvSpPr>
          <p:cNvPr id="25" name="Заголовок 31">
            <a:extLst>
              <a:ext uri="{FF2B5EF4-FFF2-40B4-BE49-F238E27FC236}">
                <a16:creationId xmlns:a16="http://schemas.microsoft.com/office/drawing/2014/main" id="{B32DC3D4-97A5-3E4F-A29B-422D5E3129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5" name="Текст 37">
            <a:extLst>
              <a:ext uri="{FF2B5EF4-FFF2-40B4-BE49-F238E27FC236}">
                <a16:creationId xmlns:a16="http://schemas.microsoft.com/office/drawing/2014/main" id="{87E14987-3496-B241-A4C9-88FACDD837F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5DA233-2840-0CF2-7595-6E920D8F32D3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chemeClr val="bg1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chemeClr val="bg1"/>
              </a:solidFill>
              <a:latin typeface="HSE Sans" panose="02000000000000000000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56B6ECB-F8B4-2DEC-3445-0731D132946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755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9E89D752-CAC6-0943-9A3D-4C52DBF50C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7" name="Заголовок 31">
            <a:extLst>
              <a:ext uri="{FF2B5EF4-FFF2-40B4-BE49-F238E27FC236}">
                <a16:creationId xmlns:a16="http://schemas.microsoft.com/office/drawing/2014/main" id="{B3F16318-C9C3-B948-A508-4BC53D0B77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9" y="1447790"/>
            <a:ext cx="4322530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8" name="Текст 35">
            <a:extLst>
              <a:ext uri="{FF2B5EF4-FFF2-40B4-BE49-F238E27FC236}">
                <a16:creationId xmlns:a16="http://schemas.microsoft.com/office/drawing/2014/main" id="{23B3E5FB-BBCE-4149-AD9A-8CAB06CC9FC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/>
              <a:t>pt)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19" name="Текст 35">
            <a:extLst>
              <a:ext uri="{FF2B5EF4-FFF2-40B4-BE49-F238E27FC236}">
                <a16:creationId xmlns:a16="http://schemas.microsoft.com/office/drawing/2014/main" id="{658542D3-7E45-6E46-8039-27C4C43DD6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1" name="Диаграмма 7">
            <a:extLst>
              <a:ext uri="{FF2B5EF4-FFF2-40B4-BE49-F238E27FC236}">
                <a16:creationId xmlns:a16="http://schemas.microsoft.com/office/drawing/2014/main" id="{57965DCA-4776-7546-97FD-A69317A34CF2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272097" y="1447790"/>
            <a:ext cx="6371768" cy="4289457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947BE6C6-911D-97B1-9FF0-E56E76CE1F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B8F2F7-F867-3733-221D-9105DBD76686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1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11D7C3EB-CCEB-E142-9753-8B2D75A0A8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20" name="Текст 35">
            <a:extLst>
              <a:ext uri="{FF2B5EF4-FFF2-40B4-BE49-F238E27FC236}">
                <a16:creationId xmlns:a16="http://schemas.microsoft.com/office/drawing/2014/main" id="{5812BF3C-1D24-3640-84D2-BFFCA525AE5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5897" y="5183249"/>
            <a:ext cx="3934345" cy="553998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Примечания, или любая другая пояснительная или дополнительная информация набираются шрифтом размером 10 </a:t>
            </a:r>
            <a:r>
              <a:rPr lang="en-GB" sz="1000" dirty="0" err="1">
                <a:latin typeface="HSE Sans" panose="02000000000000000000" pitchFamily="2" charset="0"/>
              </a:rPr>
              <a:t>pt</a:t>
            </a:r>
            <a:endParaRPr lang="ru-RU" sz="1000" dirty="0">
              <a:latin typeface="HSE Sans" panose="02000000000000000000" pitchFamily="2" charset="0"/>
            </a:endParaRPr>
          </a:p>
        </p:txBody>
      </p:sp>
      <p:sp>
        <p:nvSpPr>
          <p:cNvPr id="21" name="Диаграмма 7">
            <a:extLst>
              <a:ext uri="{FF2B5EF4-FFF2-40B4-BE49-F238E27FC236}">
                <a16:creationId xmlns:a16="http://schemas.microsoft.com/office/drawing/2014/main" id="{BCBBDD44-9DC9-F74E-979F-120A7BBD4EE1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272097" y="1447790"/>
            <a:ext cx="6371768" cy="4289457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id="{7C68DF7B-E804-E44B-83DF-5DC36AF76F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8" y="1447064"/>
            <a:ext cx="4322762" cy="70320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графика. Обратите внимание, что название графика набирается меньшим кеглем, чем заголовок (16</a:t>
            </a:r>
            <a:r>
              <a:rPr lang="en-GB" sz="16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28" name="Текст 35">
            <a:extLst>
              <a:ext uri="{FF2B5EF4-FFF2-40B4-BE49-F238E27FC236}">
                <a16:creationId xmlns:a16="http://schemas.microsoft.com/office/drawing/2014/main" id="{89E931D8-2901-A54D-86EA-096E47B8188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/>
              <a:t>pt)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Если у вас есть свободное пространство и вы считаете, что текст одинок и ему нужна компания, то поставьте рядом небольшое изображение, которое иллюстрирует ваш текст или дополняет его.</a:t>
            </a:r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BAA2ABD2-5DD0-5891-721C-8C35607EF21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1CE61-AEA2-6B2E-A6BA-E1FCC0F30308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88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ф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Icon&#10;&#10;Description automatically generated">
            <a:extLst>
              <a:ext uri="{FF2B5EF4-FFF2-40B4-BE49-F238E27FC236}">
                <a16:creationId xmlns:a16="http://schemas.microsoft.com/office/drawing/2014/main" id="{E9A64721-E55E-8749-B29E-51DD895593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7" name="Заголовок 31">
            <a:extLst>
              <a:ext uri="{FF2B5EF4-FFF2-40B4-BE49-F238E27FC236}">
                <a16:creationId xmlns:a16="http://schemas.microsoft.com/office/drawing/2014/main" id="{3B28B62E-5EE9-834C-9BB6-BD66079B8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24" name="Текст 35">
            <a:extLst>
              <a:ext uri="{FF2B5EF4-FFF2-40B4-BE49-F238E27FC236}">
                <a16:creationId xmlns:a16="http://schemas.microsoft.com/office/drawing/2014/main" id="{621215DE-C1FD-2B4C-B236-AF679CF906B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5076" y="4103994"/>
            <a:ext cx="2758143" cy="156966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5" name="Текст 35">
            <a:extLst>
              <a:ext uri="{FF2B5EF4-FFF2-40B4-BE49-F238E27FC236}">
                <a16:creationId xmlns:a16="http://schemas.microsoft.com/office/drawing/2014/main" id="{8BC2F90D-0CE0-574C-A7C1-EAA3E6F1AB5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47007" y="4103994"/>
            <a:ext cx="2757612" cy="156966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6" name="Текст 35">
            <a:extLst>
              <a:ext uri="{FF2B5EF4-FFF2-40B4-BE49-F238E27FC236}">
                <a16:creationId xmlns:a16="http://schemas.microsoft.com/office/drawing/2014/main" id="{239E188B-2696-8A48-9F8A-36223EEF61E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938" y="4103994"/>
            <a:ext cx="2757612" cy="156966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Если у вас мало данных, то не переживайте. Сделайте несколько крупных цифр и аккуратные подписи к ним, это позволит подать информацию красиво и аккуратно.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id="{379BF4C6-F899-294C-B88E-8363AFBEEC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5076" y="2710235"/>
            <a:ext cx="2758143" cy="116411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152</a:t>
            </a:r>
            <a:endParaRPr lang="ru-RU" dirty="0"/>
          </a:p>
        </p:txBody>
      </p:sp>
      <p:sp>
        <p:nvSpPr>
          <p:cNvPr id="29" name="Текст 27">
            <a:extLst>
              <a:ext uri="{FF2B5EF4-FFF2-40B4-BE49-F238E27FC236}">
                <a16:creationId xmlns:a16="http://schemas.microsoft.com/office/drawing/2014/main" id="{DE7F352B-F6D9-B545-A835-443A55956E7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047007" y="2710235"/>
            <a:ext cx="2758143" cy="116411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95</a:t>
            </a:r>
            <a:endParaRPr lang="ru-RU" dirty="0"/>
          </a:p>
        </p:txBody>
      </p:sp>
      <p:sp>
        <p:nvSpPr>
          <p:cNvPr id="30" name="Текст 27">
            <a:extLst>
              <a:ext uri="{FF2B5EF4-FFF2-40B4-BE49-F238E27FC236}">
                <a16:creationId xmlns:a16="http://schemas.microsoft.com/office/drawing/2014/main" id="{D1D5AF9F-C1B0-7842-8789-1DB8963D98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18938" y="2710235"/>
            <a:ext cx="2758143" cy="116411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9600">
                <a:latin typeface="HSE Sans" panose="02000000000000000000" pitchFamily="2" charset="0"/>
              </a:defRPr>
            </a:lvl1pPr>
            <a:lvl2pPr>
              <a:defRPr sz="9600">
                <a:latin typeface="HSE Sans" panose="02000000000000000000" pitchFamily="2" charset="0"/>
              </a:defRPr>
            </a:lvl2pPr>
            <a:lvl3pPr>
              <a:defRPr sz="9600">
                <a:latin typeface="HSE Sans" panose="02000000000000000000" pitchFamily="2" charset="0"/>
              </a:defRPr>
            </a:lvl3pPr>
            <a:lvl4pPr>
              <a:defRPr sz="9600">
                <a:latin typeface="HSE Sans" panose="02000000000000000000" pitchFamily="2" charset="0"/>
              </a:defRPr>
            </a:lvl4pPr>
            <a:lvl5pPr>
              <a:defRPr sz="9600">
                <a:latin typeface="HSE Sans" panose="02000000000000000000" pitchFamily="2" charset="0"/>
              </a:defRPr>
            </a:lvl5pPr>
          </a:lstStyle>
          <a:p>
            <a:pPr lvl="0"/>
            <a:r>
              <a:rPr lang="ru-RU" sz="9600" dirty="0">
                <a:solidFill>
                  <a:srgbClr val="102D69"/>
                </a:solidFill>
                <a:latin typeface="HSE Sans" panose="02000000000000000000" pitchFamily="2" charset="0"/>
              </a:rPr>
              <a:t>284</a:t>
            </a:r>
            <a:endParaRPr lang="ru-RU" dirty="0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E37F1E9B-DA02-8B04-5D66-6E70B18F87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33964B-EB89-8BAB-E7B2-D61619F5CBD2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052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5425806-16DD-844E-927C-26E7143A9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5" name="Текст 22">
            <a:extLst>
              <a:ext uri="{FF2B5EF4-FFF2-40B4-BE49-F238E27FC236}">
                <a16:creationId xmlns:a16="http://schemas.microsoft.com/office/drawing/2014/main" id="{51340CB4-0355-3640-A212-F684523CDCC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7" y="1447065"/>
            <a:ext cx="11058065" cy="3077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таблицы. Обратите внимание, что название графика набирается меньшим кеглем, чем заголовок (16</a:t>
            </a:r>
            <a:r>
              <a:rPr lang="en-GB" sz="16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  <a:endParaRPr lang="ru-RU" sz="16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17" name="Текст 16">
            <a:extLst>
              <a:ext uri="{FF2B5EF4-FFF2-40B4-BE49-F238E27FC236}">
                <a16:creationId xmlns:a16="http://schemas.microsoft.com/office/drawing/2014/main" id="{8C6F2EA4-CEDC-324C-9C06-8713118041E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5788" y="5739189"/>
            <a:ext cx="6824303" cy="70320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300" b="0" dirty="0">
                <a:ln>
                  <a:noFill/>
                </a:ln>
                <a:latin typeface="HSE Sans" panose="02000000000000000000" pitchFamily="2" charset="0"/>
              </a:rPr>
              <a:t>Мы рекомендуем очень аккуратно использовать жирное начертание, старайтесь выделять жирным самое важное. </a:t>
            </a:r>
            <a:r>
              <a:rPr lang="ru-RU" sz="1300" dirty="0">
                <a:latin typeface="HSE Sans" panose="02000000000000000000" pitchFamily="2" charset="0"/>
              </a:rPr>
              <a:t>Также старайтесь не использовать выделение жирным начертанием вместе с заливкой ячеек каким-либо цветом, достаточно и одного акцента.</a:t>
            </a:r>
            <a:endParaRPr lang="x-none" sz="1300" b="0">
              <a:ln>
                <a:noFill/>
              </a:ln>
              <a:latin typeface="HSE Sans" panose="02000000000000000000" pitchFamily="2" charset="0"/>
            </a:endParaRPr>
          </a:p>
        </p:txBody>
      </p:sp>
      <p:sp>
        <p:nvSpPr>
          <p:cNvPr id="19" name="Таблица 18">
            <a:extLst>
              <a:ext uri="{FF2B5EF4-FFF2-40B4-BE49-F238E27FC236}">
                <a16:creationId xmlns:a16="http://schemas.microsoft.com/office/drawing/2014/main" id="{7B291085-A9B9-D842-B1A7-96258FAF012C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585787" y="1984076"/>
            <a:ext cx="11058527" cy="3519576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F9D02078-C44D-FDC7-F016-AAA697B369C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8842E0-94A4-7C95-6167-A4343D4F4EBC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160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259ABC72-D738-1143-BF2A-D85AE9A4F7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8" name="Текст 22">
            <a:extLst>
              <a:ext uri="{FF2B5EF4-FFF2-40B4-BE49-F238E27FC236}">
                <a16:creationId xmlns:a16="http://schemas.microsoft.com/office/drawing/2014/main" id="{4D940599-2B77-CE47-91E6-CDB51ADE184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5787" y="1447064"/>
            <a:ext cx="7617877" cy="53701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6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Название таблицы. Обратите внимание, что название графика </a:t>
            </a:r>
            <a:b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1600" dirty="0">
                <a:solidFill>
                  <a:srgbClr val="102D69"/>
                </a:solidFill>
                <a:latin typeface="HSE Sans" panose="02000000000000000000" pitchFamily="2" charset="0"/>
              </a:rPr>
              <a:t>набирается меньшим кеглем, чем заголовок (16</a:t>
            </a:r>
            <a:r>
              <a:rPr lang="en-US" sz="1600" dirty="0">
                <a:solidFill>
                  <a:srgbClr val="102D69"/>
                </a:solidFill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19" name="Текст 16">
            <a:extLst>
              <a:ext uri="{FF2B5EF4-FFF2-40B4-BE49-F238E27FC236}">
                <a16:creationId xmlns:a16="http://schemas.microsoft.com/office/drawing/2014/main" id="{A7333712-9DED-4F4B-B209-2F13075EDB3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5788" y="5739189"/>
            <a:ext cx="6824303" cy="70320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300" b="0" dirty="0">
                <a:ln>
                  <a:noFill/>
                </a:ln>
                <a:latin typeface="HSE Sans" panose="02000000000000000000" pitchFamily="2" charset="0"/>
              </a:rPr>
              <a:t>Мы рекомендуем очень аккуратно использовать жирное начертание, старайтесь выделять жирным самое важное. </a:t>
            </a:r>
            <a:r>
              <a:rPr lang="ru-RU" sz="1300" dirty="0">
                <a:latin typeface="HSE Sans" panose="02000000000000000000" pitchFamily="2" charset="0"/>
              </a:rPr>
              <a:t>Также старайтесь не использовать выделение жирным начертанием вместе с заливкой ячеек каким-либо цветом, достаточно и одного акцента.</a:t>
            </a:r>
            <a:endParaRPr lang="x-none" sz="1300" b="0">
              <a:ln>
                <a:noFill/>
              </a:ln>
              <a:latin typeface="HSE Sans" panose="02000000000000000000" pitchFamily="2" charset="0"/>
            </a:endParaRPr>
          </a:p>
        </p:txBody>
      </p:sp>
      <p:sp>
        <p:nvSpPr>
          <p:cNvPr id="20" name="Таблица 18">
            <a:extLst>
              <a:ext uri="{FF2B5EF4-FFF2-40B4-BE49-F238E27FC236}">
                <a16:creationId xmlns:a16="http://schemas.microsoft.com/office/drawing/2014/main" id="{DD467C42-8209-B740-8419-DBB6A6F7D5EE}"/>
              </a:ext>
            </a:extLst>
          </p:cNvPr>
          <p:cNvSpPr>
            <a:spLocks noGrp="1"/>
          </p:cNvSpPr>
          <p:nvPr>
            <p:ph type="tbl" sz="quarter" idx="19"/>
          </p:nvPr>
        </p:nvSpPr>
        <p:spPr>
          <a:xfrm>
            <a:off x="585787" y="2208362"/>
            <a:ext cx="7617895" cy="329529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1" name="Текст 35">
            <a:extLst>
              <a:ext uri="{FF2B5EF4-FFF2-40B4-BE49-F238E27FC236}">
                <a16:creationId xmlns:a16="http://schemas.microsoft.com/office/drawing/2014/main" id="{B4309850-76EA-224C-A9E2-B6BBDBF99D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686807" y="2208363"/>
            <a:ext cx="2930666" cy="2570672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pPr lvl="0"/>
            <a:r>
              <a:rPr lang="ru-RU" dirty="0"/>
              <a:t>Небольшие куски текста (13</a:t>
            </a:r>
            <a:r>
              <a:rPr lang="en-US" dirty="0"/>
              <a:t>pt) </a:t>
            </a:r>
            <a:r>
              <a:rPr lang="ru-RU" dirty="0"/>
              <a:t>можно набирать в одну колонку, но не делайте колонку на всю ширину экрана. Текст, набранный длинной строкой очень трудно читать, подумайте о тех, кто будет читать вашу презентацию. Старайтесь чтобы в строке было в среднем семь — девять слов. Большее количество слов в строке способствует хорошему сну, но не чтению. </a:t>
            </a:r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A4F7150B-29F6-E02B-DF03-A6CF1DAE14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A3D227-70C3-C589-760B-7B2358309F01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771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con&#10;&#10;Description automatically generated">
            <a:extLst>
              <a:ext uri="{FF2B5EF4-FFF2-40B4-BE49-F238E27FC236}">
                <a16:creationId xmlns:a16="http://schemas.microsoft.com/office/drawing/2014/main" id="{9328428E-0D3D-6E4B-BAC0-3F63BAF7DB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19" name="Заголовок 31">
            <a:extLst>
              <a:ext uri="{FF2B5EF4-FFF2-40B4-BE49-F238E27FC236}">
                <a16:creationId xmlns:a16="http://schemas.microsoft.com/office/drawing/2014/main" id="{1C20890C-BC1C-0745-9AF3-46700BA27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9" y="1447790"/>
            <a:ext cx="4322530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Дополнительная </a:t>
            </a:r>
            <a:b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</a:br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цветовая гамма</a:t>
            </a:r>
          </a:p>
        </p:txBody>
      </p:sp>
      <p:sp>
        <p:nvSpPr>
          <p:cNvPr id="20" name="Текст 35">
            <a:extLst>
              <a:ext uri="{FF2B5EF4-FFF2-40B4-BE49-F238E27FC236}">
                <a16:creationId xmlns:a16="http://schemas.microsoft.com/office/drawing/2014/main" id="{CA2589F7-4500-024F-8E07-D726629A599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5898" y="2379663"/>
            <a:ext cx="4322531" cy="2399371"/>
          </a:xfrm>
          <a:prstGeom prst="rect">
            <a:avLst/>
          </a:prstGeom>
        </p:spPr>
        <p:txBody>
          <a:bodyPr lIns="0" tIns="0" r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1pPr>
            <a:lvl2pPr marL="4572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2pPr>
            <a:lvl3pPr marL="9144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3pPr>
            <a:lvl4pPr marL="13716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4pPr>
            <a:lvl5pPr marL="1828800" indent="0" algn="l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b="0" i="0">
                <a:solidFill>
                  <a:srgbClr val="0E2D69"/>
                </a:solidFill>
                <a:latin typeface="HSE Sans" panose="02000000000000000000" pitchFamily="2" charset="0"/>
              </a:defRPr>
            </a:lvl5pPr>
          </a:lstStyle>
          <a:p>
            <a:r>
              <a:rPr lang="ru-RU" sz="1300" dirty="0">
                <a:latin typeface="HSE Sans" panose="02000000000000000000" pitchFamily="2" charset="0"/>
              </a:rPr>
              <a:t>Для оформления графиков, таблиц, диаграмм могут потребоваться дополнительные цвета и вы совершенно правы, задавая вопрос, какие цвета использовать и где их взять. Мы предлагаем использовать палитру цветов Вышки для этих целей.</a:t>
            </a:r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D2CA403A-98E7-6C42-8F44-30AB6622C802}"/>
              </a:ext>
            </a:extLst>
          </p:cNvPr>
          <p:cNvSpPr/>
          <p:nvPr userDrawn="1"/>
        </p:nvSpPr>
        <p:spPr>
          <a:xfrm>
            <a:off x="5392982" y="1447790"/>
            <a:ext cx="830997" cy="830997"/>
          </a:xfrm>
          <a:prstGeom prst="ellipse">
            <a:avLst/>
          </a:prstGeom>
          <a:solidFill>
            <a:srgbClr val="0E2D69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2" name="Oval 20">
            <a:extLst>
              <a:ext uri="{FF2B5EF4-FFF2-40B4-BE49-F238E27FC236}">
                <a16:creationId xmlns:a16="http://schemas.microsoft.com/office/drawing/2014/main" id="{42ABAA5D-E7AB-6E48-9D43-A48178C9BDD4}"/>
              </a:ext>
            </a:extLst>
          </p:cNvPr>
          <p:cNvSpPr/>
          <p:nvPr userDrawn="1"/>
        </p:nvSpPr>
        <p:spPr>
          <a:xfrm>
            <a:off x="6742925" y="1447790"/>
            <a:ext cx="830997" cy="830997"/>
          </a:xfrm>
          <a:prstGeom prst="ellipse">
            <a:avLst/>
          </a:prstGeom>
          <a:solidFill>
            <a:srgbClr val="234A9B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09F185A-8F67-9C42-A7C5-87E483F4FC19}"/>
              </a:ext>
            </a:extLst>
          </p:cNvPr>
          <p:cNvSpPr/>
          <p:nvPr userDrawn="1"/>
        </p:nvSpPr>
        <p:spPr>
          <a:xfrm>
            <a:off x="8092868" y="1447790"/>
            <a:ext cx="830997" cy="830997"/>
          </a:xfrm>
          <a:prstGeom prst="ellipse">
            <a:avLst/>
          </a:prstGeom>
          <a:solidFill>
            <a:srgbClr val="11A0D7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79AE0F6-4E37-6C4D-AF45-824EEE489A15}"/>
              </a:ext>
            </a:extLst>
          </p:cNvPr>
          <p:cNvSpPr/>
          <p:nvPr userDrawn="1"/>
        </p:nvSpPr>
        <p:spPr>
          <a:xfrm>
            <a:off x="9442811" y="1447790"/>
            <a:ext cx="830997" cy="830997"/>
          </a:xfrm>
          <a:prstGeom prst="ellipse">
            <a:avLst/>
          </a:prstGeom>
          <a:solidFill>
            <a:srgbClr val="029C6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5" name="Oval 26">
            <a:extLst>
              <a:ext uri="{FF2B5EF4-FFF2-40B4-BE49-F238E27FC236}">
                <a16:creationId xmlns:a16="http://schemas.microsoft.com/office/drawing/2014/main" id="{330C0EA4-7FD1-CE4D-AC95-8C484C5AC790}"/>
              </a:ext>
            </a:extLst>
          </p:cNvPr>
          <p:cNvSpPr/>
          <p:nvPr userDrawn="1"/>
        </p:nvSpPr>
        <p:spPr>
          <a:xfrm>
            <a:off x="10792754" y="1447790"/>
            <a:ext cx="830997" cy="830997"/>
          </a:xfrm>
          <a:prstGeom prst="ellipse">
            <a:avLst/>
          </a:prstGeom>
          <a:solidFill>
            <a:srgbClr val="EB681F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6" name="Oval 29">
            <a:extLst>
              <a:ext uri="{FF2B5EF4-FFF2-40B4-BE49-F238E27FC236}">
                <a16:creationId xmlns:a16="http://schemas.microsoft.com/office/drawing/2014/main" id="{4C53CF3D-7EFB-DF4F-8EA6-5644574E9AFB}"/>
              </a:ext>
            </a:extLst>
          </p:cNvPr>
          <p:cNvSpPr/>
          <p:nvPr userDrawn="1"/>
        </p:nvSpPr>
        <p:spPr>
          <a:xfrm>
            <a:off x="5392982" y="2708699"/>
            <a:ext cx="830997" cy="830997"/>
          </a:xfrm>
          <a:prstGeom prst="ellipse">
            <a:avLst/>
          </a:prstGeom>
          <a:solidFill>
            <a:srgbClr val="7D4EBA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7" name="Oval 33">
            <a:extLst>
              <a:ext uri="{FF2B5EF4-FFF2-40B4-BE49-F238E27FC236}">
                <a16:creationId xmlns:a16="http://schemas.microsoft.com/office/drawing/2014/main" id="{B42CE88A-E9A3-2A4E-BD50-EB37311F39EC}"/>
              </a:ext>
            </a:extLst>
          </p:cNvPr>
          <p:cNvSpPr/>
          <p:nvPr userDrawn="1"/>
        </p:nvSpPr>
        <p:spPr>
          <a:xfrm>
            <a:off x="6742925" y="2708699"/>
            <a:ext cx="830997" cy="830997"/>
          </a:xfrm>
          <a:prstGeom prst="ellipse">
            <a:avLst/>
          </a:prstGeom>
          <a:solidFill>
            <a:srgbClr val="E61F3D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8" name="Oval 34">
            <a:extLst>
              <a:ext uri="{FF2B5EF4-FFF2-40B4-BE49-F238E27FC236}">
                <a16:creationId xmlns:a16="http://schemas.microsoft.com/office/drawing/2014/main" id="{B699EFDF-DB9D-3C4F-9D1F-461508017BDA}"/>
              </a:ext>
            </a:extLst>
          </p:cNvPr>
          <p:cNvSpPr/>
          <p:nvPr userDrawn="1"/>
        </p:nvSpPr>
        <p:spPr>
          <a:xfrm>
            <a:off x="8092868" y="2708699"/>
            <a:ext cx="830997" cy="830997"/>
          </a:xfrm>
          <a:prstGeom prst="ellipse">
            <a:avLst/>
          </a:prstGeom>
          <a:solidFill>
            <a:srgbClr val="FBBA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9" name="Oval 35">
            <a:extLst>
              <a:ext uri="{FF2B5EF4-FFF2-40B4-BE49-F238E27FC236}">
                <a16:creationId xmlns:a16="http://schemas.microsoft.com/office/drawing/2014/main" id="{5DF3131C-EEA1-5446-B567-C9DA0A2A1AFF}"/>
              </a:ext>
            </a:extLst>
          </p:cNvPr>
          <p:cNvSpPr/>
          <p:nvPr userDrawn="1"/>
        </p:nvSpPr>
        <p:spPr>
          <a:xfrm>
            <a:off x="9442811" y="2708699"/>
            <a:ext cx="830997" cy="830997"/>
          </a:xfrm>
          <a:prstGeom prst="ellipse">
            <a:avLst/>
          </a:prstGeom>
          <a:solidFill>
            <a:srgbClr val="7DA0D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0" name="Oval 36">
            <a:extLst>
              <a:ext uri="{FF2B5EF4-FFF2-40B4-BE49-F238E27FC236}">
                <a16:creationId xmlns:a16="http://schemas.microsoft.com/office/drawing/2014/main" id="{6D03B317-B61D-2945-8C0A-A6EBD87ACD07}"/>
              </a:ext>
            </a:extLst>
          </p:cNvPr>
          <p:cNvSpPr/>
          <p:nvPr userDrawn="1"/>
        </p:nvSpPr>
        <p:spPr>
          <a:xfrm>
            <a:off x="10792754" y="2708699"/>
            <a:ext cx="830997" cy="830997"/>
          </a:xfrm>
          <a:prstGeom prst="ellipse">
            <a:avLst/>
          </a:prstGeom>
          <a:solidFill>
            <a:srgbClr val="47A0A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1" name="Oval 37">
            <a:extLst>
              <a:ext uri="{FF2B5EF4-FFF2-40B4-BE49-F238E27FC236}">
                <a16:creationId xmlns:a16="http://schemas.microsoft.com/office/drawing/2014/main" id="{9C0266F1-C0B7-624A-A873-5F2C8801E766}"/>
              </a:ext>
            </a:extLst>
          </p:cNvPr>
          <p:cNvSpPr/>
          <p:nvPr userDrawn="1"/>
        </p:nvSpPr>
        <p:spPr>
          <a:xfrm>
            <a:off x="5392982" y="3969609"/>
            <a:ext cx="830997" cy="830997"/>
          </a:xfrm>
          <a:prstGeom prst="ellipse">
            <a:avLst/>
          </a:prstGeom>
          <a:solidFill>
            <a:srgbClr val="EB8C3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2" name="Oval 38">
            <a:extLst>
              <a:ext uri="{FF2B5EF4-FFF2-40B4-BE49-F238E27FC236}">
                <a16:creationId xmlns:a16="http://schemas.microsoft.com/office/drawing/2014/main" id="{30C0C10E-388C-9843-8270-19D471BD3756}"/>
              </a:ext>
            </a:extLst>
          </p:cNvPr>
          <p:cNvSpPr/>
          <p:nvPr userDrawn="1"/>
        </p:nvSpPr>
        <p:spPr>
          <a:xfrm>
            <a:off x="6742925" y="3969609"/>
            <a:ext cx="830997" cy="830997"/>
          </a:xfrm>
          <a:prstGeom prst="ellipse">
            <a:avLst/>
          </a:prstGeom>
          <a:solidFill>
            <a:srgbClr val="96628C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3" name="Oval 39">
            <a:extLst>
              <a:ext uri="{FF2B5EF4-FFF2-40B4-BE49-F238E27FC236}">
                <a16:creationId xmlns:a16="http://schemas.microsoft.com/office/drawing/2014/main" id="{87047EA3-79D2-8644-A568-E64AA1D7D370}"/>
              </a:ext>
            </a:extLst>
          </p:cNvPr>
          <p:cNvSpPr/>
          <p:nvPr userDrawn="1"/>
        </p:nvSpPr>
        <p:spPr>
          <a:xfrm>
            <a:off x="8092868" y="3969609"/>
            <a:ext cx="830997" cy="830997"/>
          </a:xfrm>
          <a:prstGeom prst="ellipse">
            <a:avLst/>
          </a:prstGeom>
          <a:solidFill>
            <a:srgbClr val="CD5A5A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4" name="Oval 40">
            <a:extLst>
              <a:ext uri="{FF2B5EF4-FFF2-40B4-BE49-F238E27FC236}">
                <a16:creationId xmlns:a16="http://schemas.microsoft.com/office/drawing/2014/main" id="{7F5D1C6B-4E6B-0346-A5DC-C511DB14EFD6}"/>
              </a:ext>
            </a:extLst>
          </p:cNvPr>
          <p:cNvSpPr/>
          <p:nvPr userDrawn="1"/>
        </p:nvSpPr>
        <p:spPr>
          <a:xfrm>
            <a:off x="9442811" y="3969609"/>
            <a:ext cx="830997" cy="830997"/>
          </a:xfrm>
          <a:prstGeom prst="ellipse">
            <a:avLst/>
          </a:prstGeom>
          <a:solidFill>
            <a:srgbClr val="FFD746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5" name="Oval 41">
            <a:extLst>
              <a:ext uri="{FF2B5EF4-FFF2-40B4-BE49-F238E27FC236}">
                <a16:creationId xmlns:a16="http://schemas.microsoft.com/office/drawing/2014/main" id="{EB421DBA-35DE-2C4F-A89E-27F0998EF4E8}"/>
              </a:ext>
            </a:extLst>
          </p:cNvPr>
          <p:cNvSpPr/>
          <p:nvPr userDrawn="1"/>
        </p:nvSpPr>
        <p:spPr>
          <a:xfrm>
            <a:off x="10792754" y="3969609"/>
            <a:ext cx="830997" cy="830997"/>
          </a:xfrm>
          <a:prstGeom prst="ellipse">
            <a:avLst/>
          </a:prstGeom>
          <a:solidFill>
            <a:srgbClr val="CDDDF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6" name="Oval 42">
            <a:extLst>
              <a:ext uri="{FF2B5EF4-FFF2-40B4-BE49-F238E27FC236}">
                <a16:creationId xmlns:a16="http://schemas.microsoft.com/office/drawing/2014/main" id="{081BD842-A9A1-5B44-81ED-A97BA390032B}"/>
              </a:ext>
            </a:extLst>
          </p:cNvPr>
          <p:cNvSpPr/>
          <p:nvPr userDrawn="1"/>
        </p:nvSpPr>
        <p:spPr>
          <a:xfrm>
            <a:off x="5392982" y="5249769"/>
            <a:ext cx="830997" cy="830997"/>
          </a:xfrm>
          <a:prstGeom prst="ellipse">
            <a:avLst/>
          </a:prstGeom>
          <a:solidFill>
            <a:srgbClr val="D7EBB4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7" name="Oval 43">
            <a:extLst>
              <a:ext uri="{FF2B5EF4-FFF2-40B4-BE49-F238E27FC236}">
                <a16:creationId xmlns:a16="http://schemas.microsoft.com/office/drawing/2014/main" id="{036EE7D2-A33A-434C-B272-C82E2CDD4D4D}"/>
              </a:ext>
            </a:extLst>
          </p:cNvPr>
          <p:cNvSpPr/>
          <p:nvPr userDrawn="1"/>
        </p:nvSpPr>
        <p:spPr>
          <a:xfrm>
            <a:off x="6742925" y="5249769"/>
            <a:ext cx="830997" cy="830997"/>
          </a:xfrm>
          <a:prstGeom prst="ellipse">
            <a:avLst/>
          </a:prstGeom>
          <a:solidFill>
            <a:srgbClr val="FFDC9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8" name="Oval 44">
            <a:extLst>
              <a:ext uri="{FF2B5EF4-FFF2-40B4-BE49-F238E27FC236}">
                <a16:creationId xmlns:a16="http://schemas.microsoft.com/office/drawing/2014/main" id="{7DD65DA4-F076-C242-813E-8C17DCABCCFB}"/>
              </a:ext>
            </a:extLst>
          </p:cNvPr>
          <p:cNvSpPr/>
          <p:nvPr userDrawn="1"/>
        </p:nvSpPr>
        <p:spPr>
          <a:xfrm>
            <a:off x="8092868" y="5249769"/>
            <a:ext cx="830997" cy="830997"/>
          </a:xfrm>
          <a:prstGeom prst="ellipse">
            <a:avLst/>
          </a:prstGeom>
          <a:solidFill>
            <a:srgbClr val="D7C3F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9" name="Oval 45">
            <a:extLst>
              <a:ext uri="{FF2B5EF4-FFF2-40B4-BE49-F238E27FC236}">
                <a16:creationId xmlns:a16="http://schemas.microsoft.com/office/drawing/2014/main" id="{8A44D99D-BF66-2848-B460-F59D8ECF5690}"/>
              </a:ext>
            </a:extLst>
          </p:cNvPr>
          <p:cNvSpPr/>
          <p:nvPr userDrawn="1"/>
        </p:nvSpPr>
        <p:spPr>
          <a:xfrm>
            <a:off x="9442811" y="5249769"/>
            <a:ext cx="830997" cy="830997"/>
          </a:xfrm>
          <a:prstGeom prst="ellipse">
            <a:avLst/>
          </a:prstGeom>
          <a:solidFill>
            <a:srgbClr val="F6C3C3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40" name="Oval 46">
            <a:extLst>
              <a:ext uri="{FF2B5EF4-FFF2-40B4-BE49-F238E27FC236}">
                <a16:creationId xmlns:a16="http://schemas.microsoft.com/office/drawing/2014/main" id="{9B130CEB-3D74-B647-BA6B-32F7D70FD354}"/>
              </a:ext>
            </a:extLst>
          </p:cNvPr>
          <p:cNvSpPr/>
          <p:nvPr userDrawn="1"/>
        </p:nvSpPr>
        <p:spPr>
          <a:xfrm>
            <a:off x="10792754" y="5249769"/>
            <a:ext cx="830997" cy="830997"/>
          </a:xfrm>
          <a:prstGeom prst="ellipse">
            <a:avLst/>
          </a:prstGeom>
          <a:solidFill>
            <a:srgbClr val="FFF07D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2" name="Текст 37">
            <a:extLst>
              <a:ext uri="{FF2B5EF4-FFF2-40B4-BE49-F238E27FC236}">
                <a16:creationId xmlns:a16="http://schemas.microsoft.com/office/drawing/2014/main" id="{817FAA25-7AFF-120D-E11E-23900BC363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827A0B-4041-FA0E-8E19-B1E358B43497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054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истый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Icon&#10;&#10;Description automatically generated">
            <a:extLst>
              <a:ext uri="{FF2B5EF4-FFF2-40B4-BE49-F238E27FC236}">
                <a16:creationId xmlns:a16="http://schemas.microsoft.com/office/drawing/2014/main" id="{A7FA04E4-3213-8F41-B068-4DC2814414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2" name="Текст 37">
            <a:extLst>
              <a:ext uri="{FF2B5EF4-FFF2-40B4-BE49-F238E27FC236}">
                <a16:creationId xmlns:a16="http://schemas.microsoft.com/office/drawing/2014/main" id="{54F64357-E931-2C80-4961-FDAC6AD52A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3" name="Заголовок 31">
            <a:extLst>
              <a:ext uri="{FF2B5EF4-FFF2-40B4-BE49-F238E27FC236}">
                <a16:creationId xmlns:a16="http://schemas.microsoft.com/office/drawing/2014/main" id="{B4ECCF55-736F-5DD2-72AF-D683B18FEC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B48259-00E8-7932-5CD7-1A445FA86E5D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rgbClr val="102D69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0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чистый_2">
    <p:bg>
      <p:bgPr>
        <a:solidFill>
          <a:srgbClr val="0F2D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04E4D2A-55A2-2F42-5D5C-467DF3CA9C7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17199" y="464363"/>
            <a:ext cx="448276" cy="448276"/>
          </a:xfrm>
          <a:prstGeom prst="rect">
            <a:avLst/>
          </a:prstGeom>
        </p:spPr>
      </p:pic>
      <p:sp>
        <p:nvSpPr>
          <p:cNvPr id="5" name="Текст 37">
            <a:extLst>
              <a:ext uri="{FF2B5EF4-FFF2-40B4-BE49-F238E27FC236}">
                <a16:creationId xmlns:a16="http://schemas.microsoft.com/office/drawing/2014/main" id="{46122766-31E7-B290-0B7D-277417BEA3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43689" y="464364"/>
            <a:ext cx="2380347" cy="4482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0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  <a:lvl2pPr marL="4572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2pPr>
            <a:lvl3pPr marL="9144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3pPr>
            <a:lvl4pPr marL="13716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4pPr>
            <a:lvl5pPr marL="1828800" indent="0">
              <a:lnSpc>
                <a:spcPct val="100000"/>
              </a:lnSpc>
              <a:buNone/>
              <a:defRPr sz="1000" b="0" i="0">
                <a:latin typeface="HSE Sans" panose="02000000000000000000" pitchFamily="2" charset="0"/>
              </a:defRPr>
            </a:lvl5pPr>
          </a:lstStyle>
          <a:p>
            <a:r>
              <a:rPr lang="ru-RU" sz="1000" dirty="0">
                <a:latin typeface="HSE Sans" panose="02000000000000000000" pitchFamily="2" charset="0"/>
              </a:rPr>
              <a:t>Название презентации может быть набрано в две или три строки (10</a:t>
            </a:r>
            <a:r>
              <a:rPr lang="en-US" sz="1000" dirty="0">
                <a:latin typeface="HSE Sans" panose="02000000000000000000" pitchFamily="2" charset="0"/>
              </a:rPr>
              <a:t>pt)</a:t>
            </a:r>
          </a:p>
        </p:txBody>
      </p:sp>
      <p:sp>
        <p:nvSpPr>
          <p:cNvPr id="6" name="Заголовок 31">
            <a:extLst>
              <a:ext uri="{FF2B5EF4-FFF2-40B4-BE49-F238E27FC236}">
                <a16:creationId xmlns:a16="http://schemas.microsoft.com/office/drawing/2014/main" id="{7A60AC51-9662-2A08-7297-1D1D3632CF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5897" y="1447790"/>
            <a:ext cx="11057955" cy="77702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lnSpc>
                <a:spcPct val="100000"/>
              </a:lnSpc>
              <a:defRPr sz="2400" b="0" i="0">
                <a:solidFill>
                  <a:schemeClr val="bg1"/>
                </a:solidFill>
                <a:latin typeface="HSE Sans" panose="02000000000000000000" pitchFamily="2" charset="0"/>
              </a:defRPr>
            </a:lvl1pPr>
          </a:lstStyle>
          <a:p>
            <a:r>
              <a:rPr lang="ru-RU" sz="2400" dirty="0">
                <a:solidFill>
                  <a:srgbClr val="102D69"/>
                </a:solidFill>
                <a:latin typeface="HSE Sans" panose="02000000000000000000" pitchFamily="2" charset="0"/>
              </a:rPr>
              <a:t>Заголовок может быть набран в две или три строки</a:t>
            </a:r>
            <a:r>
              <a:rPr lang="en-GB" sz="2400" dirty="0">
                <a:solidFill>
                  <a:srgbClr val="102D69"/>
                </a:solidFill>
                <a:latin typeface="HSE Sans" panose="02000000000000000000" pitchFamily="2" charset="0"/>
              </a:rPr>
              <a:t> (24 pt)</a:t>
            </a:r>
            <a:endParaRPr lang="ru-RU" sz="2400" dirty="0">
              <a:solidFill>
                <a:srgbClr val="102D69"/>
              </a:solidFill>
              <a:latin typeface="HSE Sans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C49F95-69E0-D3A2-1DD8-AED9B6E77AFE}"/>
              </a:ext>
            </a:extLst>
          </p:cNvPr>
          <p:cNvSpPr txBox="1"/>
          <p:nvPr userDrawn="1"/>
        </p:nvSpPr>
        <p:spPr>
          <a:xfrm>
            <a:off x="11338812" y="532278"/>
            <a:ext cx="67197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32AF94B5-93D7-5247-B727-C7089232F508}" type="slidenum">
              <a:rPr lang="ru-RU" sz="2000" smtClean="0">
                <a:solidFill>
                  <a:schemeClr val="bg1"/>
                </a:solidFill>
                <a:latin typeface="HSE Sans" panose="02000000000000000000" pitchFamily="2" charset="0"/>
              </a:rPr>
              <a:t>‹#›</a:t>
            </a:fld>
            <a:endParaRPr lang="ru-RU" sz="2000" dirty="0">
              <a:solidFill>
                <a:schemeClr val="bg1"/>
              </a:solidFill>
              <a:latin typeface="HSE Sans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110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ист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blue circle with white text&#10;&#10;Description automatically generated with low confidence">
            <a:extLst>
              <a:ext uri="{FF2B5EF4-FFF2-40B4-BE49-F238E27FC236}">
                <a16:creationId xmlns:a16="http://schemas.microsoft.com/office/drawing/2014/main" id="{4EF4727E-E2C9-E01B-F8F7-345AD903BF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96000" y="2529000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064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чистый">
    <p:bg>
      <p:bgPr>
        <a:solidFill>
          <a:srgbClr val="0F2D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0409579-9A00-AFB8-5E22-CD53B201BC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196000" y="2529000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38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8506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49" r:id="rId2"/>
    <p:sldLayoutId id="2147483660" r:id="rId3"/>
    <p:sldLayoutId id="2147483663" r:id="rId4"/>
    <p:sldLayoutId id="2147483661" r:id="rId5"/>
    <p:sldLayoutId id="2147483650" r:id="rId6"/>
    <p:sldLayoutId id="2147483666" r:id="rId7"/>
    <p:sldLayoutId id="2147483651" r:id="rId8"/>
    <p:sldLayoutId id="2147483652" r:id="rId9"/>
    <p:sldLayoutId id="2147483654" r:id="rId10"/>
    <p:sldLayoutId id="2147483655" r:id="rId11"/>
    <p:sldLayoutId id="2147483656" r:id="rId12"/>
    <p:sldLayoutId id="2147483658" r:id="rId13"/>
    <p:sldLayoutId id="2147483657" r:id="rId14"/>
    <p:sldLayoutId id="2147483664" r:id="rId15"/>
    <p:sldLayoutId id="2147483659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A1E241-242E-DD0A-44F9-E3419A05B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967" y="2404670"/>
            <a:ext cx="7933153" cy="1978323"/>
          </a:xfrm>
        </p:spPr>
        <p:txBody>
          <a:bodyPr>
            <a:normAutofit fontScale="90000"/>
          </a:bodyPr>
          <a:lstStyle/>
          <a:p>
            <a:pPr latinLnBrk="1"/>
            <a:r>
              <a:rPr lang="ru-RU" dirty="0"/>
              <a:t>Двоичные деревья поиска: </a:t>
            </a:r>
            <a:br>
              <a:rPr lang="ru-RU" dirty="0"/>
            </a:br>
            <a:r>
              <a:rPr lang="ru-RU" dirty="0" err="1"/>
              <a:t>Splay</a:t>
            </a:r>
            <a:r>
              <a:rPr lang="ru-RU" dirty="0"/>
              <a:t>-деревья, оптимальные деревья Кнута, </a:t>
            </a:r>
            <a:r>
              <a:rPr lang="ru-RU" dirty="0" err="1"/>
              <a:t>Move-to-front</a:t>
            </a:r>
            <a:r>
              <a:rPr lang="ru-RU" dirty="0"/>
              <a:t> и LRU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00E710-571C-98F6-BA66-BFF02C864F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/>
              <a:t>НИУ ВШЭ, Факультет компьютерных наук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8543F12-E7D3-7DFF-16C2-422F9CF01F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15020" y="4823828"/>
            <a:ext cx="3870100" cy="206397"/>
          </a:xfrm>
        </p:spPr>
        <p:txBody>
          <a:bodyPr>
            <a:noAutofit/>
          </a:bodyPr>
          <a:lstStyle/>
          <a:p>
            <a:r>
              <a:rPr lang="ru-RU" sz="1600" dirty="0"/>
              <a:t>Руководитель проекта: Мамай Игорь Борисович 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0FD3B58-6E3C-E257-9131-75703D1101C7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ru-RU" dirty="0"/>
              <a:t>Москва 2026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DDDD5D28-E949-BDF7-0BC3-F83B72DF02F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atinLnBrk="1"/>
            <a:r>
              <a:rPr lang="ru-RU" dirty="0"/>
              <a:t>Курсовая работа студентки БПМИ249</a:t>
            </a:r>
          </a:p>
          <a:p>
            <a:pPr latinLnBrk="1"/>
            <a:r>
              <a:rPr lang="ru-RU" dirty="0" err="1"/>
              <a:t>Соленниковой</a:t>
            </a:r>
            <a:r>
              <a:rPr lang="ru-RU" dirty="0"/>
              <a:t> Софии Сергеевны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832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034BB51-CDD0-FEE8-EA51-F7A1B3D24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6933" y="2379663"/>
            <a:ext cx="7867222" cy="777025"/>
          </a:xfrm>
        </p:spPr>
        <p:txBody>
          <a:bodyPr>
            <a:noAutofit/>
          </a:bodyPr>
          <a:lstStyle/>
          <a:p>
            <a:pPr algn="ctr"/>
            <a:r>
              <a:rPr lang="ru-RU" sz="4400" dirty="0" err="1"/>
              <a:t>Splay</a:t>
            </a:r>
            <a:r>
              <a:rPr lang="ru-RU" sz="4400" dirty="0"/>
              <a:t>-деревья: самонастройка через </a:t>
            </a:r>
            <a:r>
              <a:rPr lang="ru-RU" sz="4400" dirty="0" err="1"/>
              <a:t>splaying</a:t>
            </a:r>
            <a:endParaRPr lang="ru-RU" sz="44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45104A3-EB67-59E7-6F9F-7E2F9C3C3ED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041917A-157B-2774-1FC7-D65401FF50E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622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92750C17-EFF5-B26D-8720-74693A868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7D5CFB6A-1FDA-EE9E-879D-4BE2F656CE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E9FCF4-4DFD-BD55-1A97-2EFA597B4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527" y="2850476"/>
            <a:ext cx="5111832" cy="18015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299B3EC-4645-3E9B-0AF1-615918E6B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29" y="912639"/>
            <a:ext cx="5776029" cy="219409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B4C1B92-B29F-EDCC-2B75-059186B034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805" y="4788313"/>
            <a:ext cx="5330375" cy="180157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3BDBEF6-0404-211A-0757-722FDD769A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0544" y="955888"/>
            <a:ext cx="4727643" cy="559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851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C23754-A6BC-A40C-0373-22A66ED3D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7" y="1906810"/>
            <a:ext cx="11057955" cy="777025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Амортизированный анализ </a:t>
            </a:r>
            <a:r>
              <a:rPr lang="ru-RU" b="1" dirty="0" err="1"/>
              <a:t>splay</a:t>
            </a:r>
            <a:r>
              <a:rPr lang="ru-RU" b="1" dirty="0"/>
              <a:t>-деревьев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5E11F8-D162-C8EC-CBD8-E442002740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267FCB1-6C2C-798C-6505-D7986E52D5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14BAE4E-C9C1-B58E-F9D8-4D80524DDE5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BE9875A5-5548-7F57-7FE8-3560A223B2D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9BE67D6-B62F-4DE8-E5C7-4BF3AD0E0A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BCE27624-2527-F21A-30C2-5B55B3F0A82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6A677AAD-F68A-A9D2-DD71-19C7071562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762F2C-73FD-7AE4-BF45-F22B77EBED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33"/>
          <a:stretch>
            <a:fillRect/>
          </a:stretch>
        </p:blipFill>
        <p:spPr>
          <a:xfrm>
            <a:off x="585897" y="2692635"/>
            <a:ext cx="11229975" cy="258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00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D5A67DD0-6DE6-8A23-6753-5E2AE7F00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5787" y="1139548"/>
            <a:ext cx="4322530" cy="777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Лемма 1 (Access </a:t>
            </a:r>
            <a:r>
              <a:rPr lang="ru-RU" b="1" dirty="0" err="1"/>
              <a:t>Lemma</a:t>
            </a:r>
            <a:r>
              <a:rPr lang="ru-RU" b="1" dirty="0"/>
              <a:t>)</a:t>
            </a:r>
            <a:r>
              <a:rPr lang="ru-RU" dirty="0"/>
              <a:t> Амортизированное время, чтобы выполнить </a:t>
            </a:r>
            <a:r>
              <a:rPr lang="ru-RU" dirty="0" err="1"/>
              <a:t>splaying</a:t>
            </a:r>
            <a:r>
              <a:rPr lang="ru-RU" dirty="0"/>
              <a:t> дерева с корнем 𝑡</a:t>
            </a:r>
            <a:r>
              <a:rPr lang="en-US" dirty="0"/>
              <a:t> </a:t>
            </a:r>
            <a:r>
              <a:rPr lang="ru-RU" dirty="0"/>
              <a:t>в узле 𝑥, не превышает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E5501952-3883-E245-AEB4-739D8B72631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05100" y="3864309"/>
            <a:ext cx="7404100" cy="2399371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/>
              <a:t>Теорема 2 (</a:t>
            </a:r>
            <a:r>
              <a:rPr lang="ru-RU" sz="2200" b="1" dirty="0" err="1"/>
              <a:t>Static</a:t>
            </a:r>
            <a:r>
              <a:rPr lang="ru-RU" sz="2200" b="1" dirty="0"/>
              <a:t> </a:t>
            </a:r>
            <a:r>
              <a:rPr lang="ru-RU" sz="2200" b="1" dirty="0" err="1"/>
              <a:t>Optimality</a:t>
            </a:r>
            <a:r>
              <a:rPr lang="ru-RU" sz="2200" b="1" dirty="0"/>
              <a:t> </a:t>
            </a:r>
            <a:r>
              <a:rPr lang="ru-RU" sz="2200" b="1" dirty="0" err="1"/>
              <a:t>Theorem</a:t>
            </a:r>
            <a:r>
              <a:rPr lang="ru-RU" sz="2200" b="1" dirty="0"/>
              <a:t>)</a:t>
            </a:r>
            <a:endParaRPr lang="en-US" sz="2200" b="1" dirty="0"/>
          </a:p>
          <a:p>
            <a:pPr algn="ctr"/>
            <a:r>
              <a:rPr lang="ru-RU" sz="2200" dirty="0"/>
              <a:t>Если к каждому элементу обращались хотя бы один раз, то суммарное время обращений равно </a:t>
            </a:r>
          </a:p>
          <a:p>
            <a:pPr algn="ctr"/>
            <a:endParaRPr lang="ru-RU" sz="2200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E96A9788-AE93-0440-B269-496BF962AB7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83573" y="1139548"/>
            <a:ext cx="3934345" cy="553998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/>
              <a:t>Теорема 1 (Balance </a:t>
            </a:r>
            <a:r>
              <a:rPr lang="ru-RU" sz="2200" b="1" dirty="0" err="1"/>
              <a:t>Theorem</a:t>
            </a:r>
            <a:r>
              <a:rPr lang="ru-RU" sz="2200" b="1" dirty="0"/>
              <a:t>) </a:t>
            </a:r>
            <a:endParaRPr lang="en-US" sz="2200" b="1" dirty="0"/>
          </a:p>
          <a:p>
            <a:pPr algn="ctr"/>
            <a:r>
              <a:rPr lang="ru-RU" sz="2200" dirty="0"/>
              <a:t>Полное время всех обращений равно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5FF60534-514B-7508-8CAC-A2CED186F34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0BF055-BAE3-0FD0-C668-61282D4262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022"/>
          <a:stretch>
            <a:fillRect/>
          </a:stretch>
        </p:blipFill>
        <p:spPr>
          <a:xfrm>
            <a:off x="1636907" y="2521590"/>
            <a:ext cx="4322530" cy="73770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1A6818F-37BE-AADE-33E9-977FE7308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555" y="2392261"/>
            <a:ext cx="2786380" cy="47766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4E642E6-D093-9C54-EED8-4AD0A3EEFD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7850" y="5063994"/>
            <a:ext cx="4038600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596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>
            <a:extLst>
              <a:ext uri="{FF2B5EF4-FFF2-40B4-BE49-F238E27FC236}">
                <a16:creationId xmlns:a16="http://schemas.microsoft.com/office/drawing/2014/main" id="{98FA4D28-9294-2FD4-DBE6-3707728EDF8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85787" y="1447064"/>
            <a:ext cx="7196095" cy="703205"/>
          </a:xfrm>
        </p:spPr>
        <p:txBody>
          <a:bodyPr/>
          <a:lstStyle/>
          <a:p>
            <a:pPr algn="ctr"/>
            <a:r>
              <a:rPr lang="ru-RU" sz="2200" b="1" dirty="0"/>
              <a:t>Теорема 3 (</a:t>
            </a:r>
            <a:r>
              <a:rPr lang="ru-RU" sz="2200" b="1" dirty="0" err="1"/>
              <a:t>Static</a:t>
            </a:r>
            <a:r>
              <a:rPr lang="ru-RU" sz="2200" b="1" dirty="0"/>
              <a:t> </a:t>
            </a:r>
            <a:r>
              <a:rPr lang="ru-RU" sz="2200" b="1" dirty="0" err="1"/>
              <a:t>Finger</a:t>
            </a:r>
            <a:r>
              <a:rPr lang="ru-RU" sz="2200" b="1" dirty="0"/>
              <a:t> </a:t>
            </a:r>
            <a:r>
              <a:rPr lang="ru-RU" sz="2200" b="1" dirty="0" err="1"/>
              <a:t>Theorem</a:t>
            </a:r>
            <a:r>
              <a:rPr lang="ru-RU" sz="2200" b="1" dirty="0"/>
              <a:t>) </a:t>
            </a:r>
            <a:endParaRPr lang="en-US" sz="2200" b="1" dirty="0"/>
          </a:p>
          <a:p>
            <a:pPr algn="ctr"/>
            <a:r>
              <a:rPr lang="ru-RU" sz="2200" dirty="0"/>
              <a:t>Если 𝑓— любой фиксированный элемент, то суммарное время обращений равно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21D5E089-937F-5213-531F-9B55EC5579C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58316" y="4236580"/>
            <a:ext cx="4851036" cy="2399371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/>
              <a:t>Теорема 4 (</a:t>
            </a:r>
            <a:r>
              <a:rPr lang="ru-RU" sz="2200" b="1" dirty="0" err="1"/>
              <a:t>Working</a:t>
            </a:r>
            <a:r>
              <a:rPr lang="ru-RU" sz="2200" b="1" dirty="0"/>
              <a:t> </a:t>
            </a:r>
            <a:r>
              <a:rPr lang="ru-RU" sz="2200" b="1" dirty="0" err="1"/>
              <a:t>Set</a:t>
            </a:r>
            <a:r>
              <a:rPr lang="ru-RU" sz="2200" b="1" dirty="0"/>
              <a:t> </a:t>
            </a:r>
            <a:r>
              <a:rPr lang="ru-RU" sz="2200" b="1" dirty="0" err="1"/>
              <a:t>Theorem</a:t>
            </a:r>
            <a:r>
              <a:rPr lang="ru-RU" sz="2200" b="1" dirty="0"/>
              <a:t>) </a:t>
            </a:r>
            <a:r>
              <a:rPr lang="ru-RU" sz="2200" dirty="0"/>
              <a:t>Суммарное время обращений равно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11370887-087C-FDE6-21F5-A891BAA499F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256B7E-A2EC-3F22-A7EF-EAC9D2894F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465"/>
          <a:stretch>
            <a:fillRect/>
          </a:stretch>
        </p:blipFill>
        <p:spPr>
          <a:xfrm>
            <a:off x="7781883" y="1314983"/>
            <a:ext cx="3824329" cy="96736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8DC098-6D0B-472B-D7A5-F1DDB8395A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0079"/>
          <a:stretch>
            <a:fillRect/>
          </a:stretch>
        </p:blipFill>
        <p:spPr>
          <a:xfrm>
            <a:off x="7249294" y="3752848"/>
            <a:ext cx="4267200" cy="333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9323A9-CB32-802F-3936-CBAF36DCB10C}"/>
              </a:ext>
            </a:extLst>
          </p:cNvPr>
          <p:cNvSpPr txBox="1"/>
          <p:nvPr/>
        </p:nvSpPr>
        <p:spPr>
          <a:xfrm>
            <a:off x="7249294" y="4069578"/>
            <a:ext cx="461899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Где для каждого обращения 𝑗 обозначим за 𝑡(𝑗) число различных элементов, к которым обращались после последнего обращения к элементу ⅈ𝑗 , или с начала последовательности, если 𝑗— первое обращение к элементу ⅈ𝑗 . </a:t>
            </a:r>
          </a:p>
        </p:txBody>
      </p:sp>
    </p:spTree>
    <p:extLst>
      <p:ext uri="{BB962C8B-B14F-4D97-AF65-F5344CB8AC3E}">
        <p14:creationId xmlns:p14="http://schemas.microsoft.com/office/powerpoint/2010/main" val="49576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4D1931F-1CE3-33B3-90FF-D55705E50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8" y="1028243"/>
            <a:ext cx="4763637" cy="777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Теорема 5 (Unified </a:t>
            </a:r>
            <a:r>
              <a:rPr lang="ru-RU" b="1" dirty="0" err="1"/>
              <a:t>Theorem</a:t>
            </a:r>
            <a:r>
              <a:rPr lang="ru-RU" b="1" dirty="0"/>
              <a:t>)</a:t>
            </a:r>
            <a:r>
              <a:rPr lang="ru-RU" dirty="0"/>
              <a:t> Суммарное время последовательности из 𝑚обращений в </a:t>
            </a:r>
            <a:r>
              <a:rPr lang="ru-RU" dirty="0" err="1"/>
              <a:t>splay</a:t>
            </a:r>
            <a:r>
              <a:rPr lang="ru-RU" dirty="0"/>
              <a:t>-дереве на 𝑛узлах равно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AC518967-1847-02C6-8D60-D772BDEDE4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842465" y="688501"/>
            <a:ext cx="4322531" cy="2399371"/>
          </a:xfrm>
        </p:spPr>
        <p:txBody>
          <a:bodyPr>
            <a:normAutofit fontScale="92500"/>
          </a:bodyPr>
          <a:lstStyle/>
          <a:p>
            <a:pPr algn="ctr"/>
            <a:r>
              <a:rPr lang="ru-RU" sz="2400" b="1" dirty="0"/>
              <a:t>Лемма 2 (Update </a:t>
            </a:r>
            <a:r>
              <a:rPr lang="ru-RU" sz="2400" b="1" dirty="0" err="1"/>
              <a:t>Lemma</a:t>
            </a:r>
            <a:r>
              <a:rPr lang="ru-RU" sz="2400" b="1" dirty="0"/>
              <a:t>)</a:t>
            </a:r>
            <a:endParaRPr lang="en-US" sz="2400" b="1" dirty="0"/>
          </a:p>
          <a:p>
            <a:pPr algn="ctr"/>
            <a:r>
              <a:rPr lang="ru-RU" sz="2200" dirty="0"/>
              <a:t>Амортизированное время выполнения операций над </a:t>
            </a:r>
            <a:r>
              <a:rPr lang="ru-RU" sz="2200" dirty="0" err="1"/>
              <a:t>splay</a:t>
            </a:r>
            <a:r>
              <a:rPr lang="ru-RU" sz="2200" dirty="0"/>
              <a:t>-деревьями ограничено сверху следующими величинами, где 𝑊 – суммарный вес элементов в дереве (или деревьях), участвующих в операции: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634466EC-90E8-7E61-FC96-251C0024EF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1F8626-CC61-6AB5-CB40-7736B2ACD0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439" b="11377"/>
          <a:stretch>
            <a:fillRect/>
          </a:stretch>
        </p:blipFill>
        <p:spPr>
          <a:xfrm>
            <a:off x="530965" y="2366557"/>
            <a:ext cx="4873501" cy="584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69C79C-8FEA-652B-5B6C-F6866DFB6164}"/>
              </a:ext>
            </a:extLst>
          </p:cNvPr>
          <p:cNvSpPr txBox="1"/>
          <p:nvPr/>
        </p:nvSpPr>
        <p:spPr>
          <a:xfrm>
            <a:off x="476036" y="298043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где 𝑓 – любой фиксированный элемент.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70EA46-573C-7531-70FE-9203D157D091}"/>
              </a:ext>
            </a:extLst>
          </p:cNvPr>
          <p:cNvSpPr txBox="1"/>
          <p:nvPr/>
        </p:nvSpPr>
        <p:spPr>
          <a:xfrm>
            <a:off x="32067" y="3633344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200" b="1" dirty="0"/>
              <a:t>Теорема 6 (Balance </a:t>
            </a:r>
            <a:r>
              <a:rPr lang="ru-RU" sz="2200" b="1" dirty="0" err="1"/>
              <a:t>Theorem</a:t>
            </a:r>
            <a:r>
              <a:rPr lang="ru-RU" sz="2200" b="1" dirty="0"/>
              <a:t> </a:t>
            </a:r>
            <a:r>
              <a:rPr lang="ru-RU" sz="2200" b="1" dirty="0" err="1"/>
              <a:t>with</a:t>
            </a:r>
            <a:r>
              <a:rPr lang="ru-RU" sz="2200" b="1" dirty="0"/>
              <a:t> </a:t>
            </a:r>
            <a:r>
              <a:rPr lang="ru-RU" sz="2200" b="1" dirty="0" err="1"/>
              <a:t>Updates</a:t>
            </a:r>
            <a:r>
              <a:rPr lang="ru-RU" sz="2200" b="1" dirty="0"/>
              <a:t>) </a:t>
            </a:r>
            <a:r>
              <a:rPr lang="ru-RU" sz="2200" dirty="0"/>
              <a:t>Последовательность из 𝑚 произвольных операций над набором изначально пустых </a:t>
            </a:r>
            <a:r>
              <a:rPr lang="ru-RU" sz="2200" dirty="0" err="1"/>
              <a:t>splayдеревьев</a:t>
            </a:r>
            <a:r>
              <a:rPr lang="ru-RU" sz="2200" dirty="0"/>
              <a:t> выполняется за время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C15F729-C04B-AF4E-2D4E-D2E6D3A1AC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355"/>
          <a:stretch>
            <a:fillRect/>
          </a:stretch>
        </p:blipFill>
        <p:spPr>
          <a:xfrm>
            <a:off x="1801495" y="5174411"/>
            <a:ext cx="2557145" cy="81555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21F86B5-23E9-D41F-1304-0959DD257C59}"/>
              </a:ext>
            </a:extLst>
          </p:cNvPr>
          <p:cNvSpPr txBox="1"/>
          <p:nvPr/>
        </p:nvSpPr>
        <p:spPr>
          <a:xfrm>
            <a:off x="585899" y="584564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где 𝑛</a:t>
            </a:r>
            <a:r>
              <a:rPr lang="ru-RU" sz="1050" dirty="0"/>
              <a:t>𝑗</a:t>
            </a:r>
            <a:r>
              <a:rPr lang="ru-RU" dirty="0"/>
              <a:t> – число элементов в дереве (или деревьях), участвующих в операции 𝑗.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7E1210B-35D4-2C56-53FF-7FB9D12CE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899" y="3004751"/>
            <a:ext cx="4749521" cy="350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88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95911D94-3374-E0A7-C61D-08FD104011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43689" y="2471103"/>
            <a:ext cx="9851811" cy="2090737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Алгоритм Кнута: статическая оптимальность за O(n²)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D64CAD92-8BF4-127F-2382-E225558EF7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968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>
            <a:extLst>
              <a:ext uri="{FF2B5EF4-FFF2-40B4-BE49-F238E27FC236}">
                <a16:creationId xmlns:a16="http://schemas.microsoft.com/office/drawing/2014/main" id="{CDEF0C5B-D96A-397A-E414-7294C2654B9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335534" y="1435778"/>
            <a:ext cx="11058065" cy="307778"/>
          </a:xfrm>
        </p:spPr>
        <p:txBody>
          <a:bodyPr/>
          <a:lstStyle/>
          <a:p>
            <a:r>
              <a:rPr lang="ru-RU" sz="2000" dirty="0"/>
              <a:t>Вводим два вида частот:</a:t>
            </a:r>
            <a:endParaRPr lang="en-US" sz="2000" dirty="0"/>
          </a:p>
          <a:p>
            <a:r>
              <a:rPr lang="ru-RU" sz="2000" dirty="0"/>
              <a:t> • 𝛽𝑖 - частота обращения к имени 𝐴𝑖 (успешный поиск); </a:t>
            </a:r>
            <a:endParaRPr lang="en-US" sz="2000" dirty="0"/>
          </a:p>
          <a:p>
            <a:r>
              <a:rPr lang="ru-RU" sz="2000" dirty="0"/>
              <a:t>• 𝛼𝑖 - частота поиска имени, которое лежит строго между 𝐴𝑖 и 𝐴𝑖+1 (неудачный поиск).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8F100FBD-DCD1-E4F6-CAF7-1FAA11ADF48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EDE0620-B0E8-002C-8D32-4F72E719F7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EE50FD-A02A-7848-0C88-BFBEC092777D}"/>
              </a:ext>
            </a:extLst>
          </p:cNvPr>
          <p:cNvSpPr txBox="1"/>
          <p:nvPr/>
        </p:nvSpPr>
        <p:spPr>
          <a:xfrm>
            <a:off x="1335534" y="3274773"/>
            <a:ext cx="95585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Глубина узла (или терминальной вершины) определяется как количество сравнений, необходимых для его достижения. Пусть: • 𝑙(𝛽𝑖) - уровень узла, содержащего 𝐴𝑖 ; • 𝑙(𝛼𝑖) - уровень терминальной вершины, соответствующей интервалу между 𝐴𝑖 и 𝐴𝑖+1. Взвешенная длина пути 𝑃 определяется как: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529A77-C8F5-BC63-6490-9E93CC325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9156" y="4475102"/>
            <a:ext cx="40671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32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10">
            <a:extLst>
              <a:ext uri="{FF2B5EF4-FFF2-40B4-BE49-F238E27FC236}">
                <a16:creationId xmlns:a16="http://schemas.microsoft.com/office/drawing/2014/main" id="{1A5C4ABE-95C0-917A-1004-AE9CA30027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2927" y="1699022"/>
            <a:ext cx="4270693" cy="448275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ru-RU" sz="2400" dirty="0"/>
              <a:t>Инициализация (диагональ)</a:t>
            </a:r>
            <a:r>
              <a:rPr lang="en-US" sz="2400" dirty="0"/>
              <a:t>: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ru-RU" sz="2400" dirty="0"/>
              <a:t>Вычисление весов</a:t>
            </a:r>
            <a:r>
              <a:rPr lang="en-US" sz="2400" dirty="0"/>
              <a:t>:</a:t>
            </a:r>
          </a:p>
          <a:p>
            <a:pPr marL="342900" indent="-342900">
              <a:buAutoNum type="arabicPeriod"/>
            </a:pPr>
            <a:endParaRPr lang="en-US" sz="2400" dirty="0"/>
          </a:p>
          <a:p>
            <a:pPr marL="342900" indent="-342900">
              <a:buAutoNum type="arabicPeriod"/>
            </a:pPr>
            <a:r>
              <a:rPr lang="ru-RU" sz="2400" dirty="0"/>
              <a:t>Рекуррентное соотношение для 𝑃𝑖</a:t>
            </a:r>
            <a:r>
              <a:rPr lang="en-US" sz="2400" dirty="0"/>
              <a:t>j:</a:t>
            </a:r>
            <a:endParaRPr lang="ru-RU" sz="2400" dirty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989AD35A-F7B1-2309-6EBA-61D0B460D14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3774" y="5190549"/>
            <a:ext cx="10224452" cy="703205"/>
          </a:xfrm>
        </p:spPr>
        <p:txBody>
          <a:bodyPr>
            <a:normAutofit/>
          </a:bodyPr>
          <a:lstStyle/>
          <a:p>
            <a:r>
              <a:rPr lang="ru-RU" sz="2000" dirty="0"/>
              <a:t>Оптимальное значение достигается выбором 𝑘, минимизирующим сумму 𝑃𝑖,𝑘−1 + 𝑃𝑘𝑗: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3D11C18-910C-72EA-FEB6-4E3982F7A21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788407" y="1781643"/>
            <a:ext cx="2930666" cy="2570672"/>
          </a:xfrm>
        </p:spPr>
        <p:txBody>
          <a:bodyPr>
            <a:noAutofit/>
          </a:bodyPr>
          <a:lstStyle/>
          <a:p>
            <a:r>
              <a:rPr lang="ru-RU" sz="1600" dirty="0"/>
              <a:t>Введём следующие обозначения:</a:t>
            </a:r>
            <a:endParaRPr lang="en-US" sz="1600" dirty="0"/>
          </a:p>
          <a:p>
            <a:r>
              <a:rPr lang="ru-RU" sz="1600" dirty="0"/>
              <a:t> • 𝑃𝑖𝑗 - взвешенная длина пути оптимального дерева для всех слов, лежащих строго между 𝐴𝑖 и 𝐴𝑗+1 (при ⅈ ≤ 𝑗); </a:t>
            </a:r>
            <a:endParaRPr lang="en-US" sz="1600" dirty="0"/>
          </a:p>
          <a:p>
            <a:r>
              <a:rPr lang="ru-RU" sz="1600" dirty="0"/>
              <a:t>• 𝑊𝑖𝑗 - общий вес (сумма всех частот 𝛼 и 𝛽) того же отрезка;</a:t>
            </a:r>
            <a:endParaRPr lang="en-US" sz="1600" dirty="0"/>
          </a:p>
          <a:p>
            <a:r>
              <a:rPr lang="ru-RU" sz="1600" dirty="0"/>
              <a:t> • 𝑅𝑖𝑗 - индекс корня оптимального дерева для этого отрезка (при ⅈ &lt; 𝑗). 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id="{85C30BE5-33E2-5791-4A70-DEC4B66B82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56480" y="606604"/>
            <a:ext cx="2380347" cy="448275"/>
          </a:xfrm>
        </p:spPr>
        <p:txBody>
          <a:bodyPr/>
          <a:lstStyle/>
          <a:p>
            <a:pPr algn="ctr"/>
            <a:r>
              <a:rPr lang="ru-RU" sz="2400" dirty="0"/>
              <a:t>Алгоритм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BBA668-2A73-E6E3-0B3A-E71DF33FA3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092"/>
          <a:stretch>
            <a:fillRect/>
          </a:stretch>
        </p:blipFill>
        <p:spPr>
          <a:xfrm>
            <a:off x="4743620" y="1721311"/>
            <a:ext cx="3638550" cy="4482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0F63CE-37FD-2615-0338-3EA1CF45D5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432"/>
          <a:stretch>
            <a:fillRect/>
          </a:stretch>
        </p:blipFill>
        <p:spPr>
          <a:xfrm>
            <a:off x="3546340" y="2576582"/>
            <a:ext cx="5000625" cy="4482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9E1D60B-A7BE-97B8-44C5-6457DBB237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3620" y="3544228"/>
            <a:ext cx="2943225" cy="51435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55E34E9-6B71-C97C-A11C-F094FDDAEFD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5152"/>
          <a:stretch>
            <a:fillRect/>
          </a:stretch>
        </p:blipFill>
        <p:spPr>
          <a:xfrm>
            <a:off x="3546340" y="5709920"/>
            <a:ext cx="5705475" cy="54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94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687653BC-7841-113A-4BAC-C18FFAAC6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979" y="1059277"/>
            <a:ext cx="4322530" cy="777025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/>
              <a:t>Лемма о крайнем правом узле </a:t>
            </a:r>
            <a:r>
              <a:rPr lang="ru-RU" sz="2000" dirty="0"/>
              <a:t>Если αₙ = βₙ = 0, то оптимальное дерево для n слов может быть получено из оптимального дерева для первых n-1 слов заменой крайнего правого терминального узла на поддерево с корнем Aₙ и двумя терминальными узлами. 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4D61B016-53D3-F684-32E0-1B2654A861C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3979" y="3654048"/>
            <a:ext cx="4322531" cy="2399371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/>
              <a:t>Теорема о монотонности корней</a:t>
            </a:r>
            <a:endParaRPr lang="en-US" sz="2000" b="1" dirty="0"/>
          </a:p>
          <a:p>
            <a:pPr algn="ctr"/>
            <a:r>
              <a:rPr lang="ru-RU" sz="2000" dirty="0"/>
              <a:t>Для оптимальных корней выполняется:</a:t>
            </a:r>
            <a:endParaRPr lang="ru-RU" sz="2000" b="1" dirty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549037BC-DA7B-A37B-4047-C2FBD70E6B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4815" y="5574585"/>
            <a:ext cx="4322530" cy="448275"/>
          </a:xfrm>
        </p:spPr>
        <p:txBody>
          <a:bodyPr/>
          <a:lstStyle/>
          <a:p>
            <a:pPr algn="ctr"/>
            <a:r>
              <a:rPr lang="ru-RU" sz="2000" b="1" dirty="0"/>
              <a:t>Следствие (монотонность корней для </a:t>
            </a:r>
            <a:r>
              <a:rPr lang="ru-RU" sz="2000" b="1" dirty="0" err="1"/>
              <a:t>подотрезков</a:t>
            </a:r>
            <a:r>
              <a:rPr lang="ru-RU" sz="2000" b="1" dirty="0"/>
              <a:t>) </a:t>
            </a:r>
          </a:p>
          <a:p>
            <a:pPr algn="ctr"/>
            <a:r>
              <a:rPr lang="ru-RU" sz="2000" dirty="0"/>
              <a:t>Всегда существует решение, удовлетворяющее:</a:t>
            </a:r>
            <a:endParaRPr lang="ru-RU" sz="2000" b="1" dirty="0"/>
          </a:p>
          <a:p>
            <a:pPr algn="ctr"/>
            <a:endParaRPr lang="ru-RU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A4388D-8326-070E-D218-B28939D10F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265"/>
          <a:stretch>
            <a:fillRect/>
          </a:stretch>
        </p:blipFill>
        <p:spPr>
          <a:xfrm>
            <a:off x="1134581" y="4460240"/>
            <a:ext cx="2981325" cy="550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327BB8-6165-B13F-01A1-DD2E90B615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0789"/>
          <a:stretch>
            <a:fillRect/>
          </a:stretch>
        </p:blipFill>
        <p:spPr>
          <a:xfrm>
            <a:off x="94932" y="6300091"/>
            <a:ext cx="5133975" cy="44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266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7E06D55-94BD-60D6-6E26-C507C0125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B8DA25BB-EF3C-360C-1944-87974FC775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1CF24850-5AC0-337E-0DE6-0D897299135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89CC3704-3C99-DBC6-8806-F226A9AD18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13712" y="468561"/>
            <a:ext cx="4078551" cy="448275"/>
          </a:xfrm>
        </p:spPr>
        <p:txBody>
          <a:bodyPr/>
          <a:lstStyle/>
          <a:p>
            <a:r>
              <a:rPr lang="ru-RU" sz="2800" dirty="0"/>
              <a:t>Пример с тремя словами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B61B73-0233-CDD2-506E-41A62CF4D6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3941"/>
          <a:stretch>
            <a:fillRect/>
          </a:stretch>
        </p:blipFill>
        <p:spPr>
          <a:xfrm>
            <a:off x="348159" y="1198182"/>
            <a:ext cx="4701362" cy="255421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7615A2-A4D0-2E46-8EA2-50D3C3EF58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880" y="1314858"/>
            <a:ext cx="6167120" cy="452897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8BDB90-B055-9C98-2FA2-0665C55B9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7934" y="3752401"/>
            <a:ext cx="3192854" cy="225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322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4074D39-9082-E8FB-CDCD-55A0358E2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18DE92CB-E242-8D44-ABAB-45CEB261086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657A5EB6-8CCD-A41A-6380-E466FC84CF6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4FB5F9A7-433C-BE0B-7707-01DBFE7FF33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02399" y="452171"/>
            <a:ext cx="3976951" cy="448275"/>
          </a:xfrm>
        </p:spPr>
        <p:txBody>
          <a:bodyPr/>
          <a:lstStyle/>
          <a:p>
            <a:r>
              <a:rPr lang="ru-RU" sz="2800" dirty="0"/>
              <a:t>Пример с «</a:t>
            </a:r>
            <a:r>
              <a:rPr lang="ru-RU" sz="2800" dirty="0" err="1"/>
              <a:t>of-and-the</a:t>
            </a:r>
            <a:r>
              <a:rPr lang="ru-RU" sz="2800" dirty="0"/>
              <a:t>…»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5CF876-483B-196E-45D4-3F2D21D454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35"/>
          <a:stretch>
            <a:fillRect/>
          </a:stretch>
        </p:blipFill>
        <p:spPr>
          <a:xfrm>
            <a:off x="285750" y="1442710"/>
            <a:ext cx="5810250" cy="42529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2D8667-704F-1047-0E73-EF4BF8A6E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6147" y="1533525"/>
            <a:ext cx="5715000" cy="3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82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2">
            <a:extLst>
              <a:ext uri="{FF2B5EF4-FFF2-40B4-BE49-F238E27FC236}">
                <a16:creationId xmlns:a16="http://schemas.microsoft.com/office/drawing/2014/main" id="{12E215AF-BAEB-204A-B98D-0FF7ECFBF4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2459075"/>
              </p:ext>
            </p:extLst>
          </p:nvPr>
        </p:nvGraphicFramePr>
        <p:xfrm>
          <a:off x="5248508" y="1534160"/>
          <a:ext cx="6360384" cy="4739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48910D0E-25D3-8005-4D1B-6453D6456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64F54F9A-BE82-71C8-3239-7ADEE4FF61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id="{BEFDB973-A6D3-2413-B8C0-52837307D61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26552B36-1E71-C6E9-7E67-FD5E8E2790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43689" y="464364"/>
            <a:ext cx="7085911" cy="448275"/>
          </a:xfrm>
        </p:spPr>
        <p:txBody>
          <a:bodyPr/>
          <a:lstStyle/>
          <a:p>
            <a:r>
              <a:rPr lang="ru-RU" sz="2800" dirty="0"/>
              <a:t>Эксперимент с компилятором ALGOL W </a:t>
            </a:r>
          </a:p>
        </p:txBody>
      </p:sp>
      <p:pic>
        <p:nvPicPr>
          <p:cNvPr id="2" name="chart">
            <a:extLst>
              <a:ext uri="{FF2B5EF4-FFF2-40B4-BE49-F238E27FC236}">
                <a16:creationId xmlns:a16="http://schemas.microsoft.com/office/drawing/2014/main" id="{95F2032A-08FA-32C5-844B-915B850809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40"/>
          <a:stretch>
            <a:fillRect/>
          </a:stretch>
        </p:blipFill>
        <p:spPr>
          <a:xfrm>
            <a:off x="385968" y="1276833"/>
            <a:ext cx="6360384" cy="46050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EB748D-D1FD-73F8-B7EE-159E53154FDC}"/>
              </a:ext>
            </a:extLst>
          </p:cNvPr>
          <p:cNvSpPr txBox="1"/>
          <p:nvPr/>
        </p:nvSpPr>
        <p:spPr>
          <a:xfrm>
            <a:off x="7474618" y="2080142"/>
            <a:ext cx="320331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В результате средняя длина поиска для этого дерева составила менее 5 сравнений, что меньше, чем ⌊</a:t>
            </a:r>
            <a:r>
              <a:rPr lang="ru-RU" sz="2000" dirty="0" err="1"/>
              <a:t>log</a:t>
            </a:r>
            <a:r>
              <a:rPr lang="ru-RU" sz="2000" dirty="0"/>
              <a:t> 2(36 + 1)⌋ + 1 = 6 (высота сбалансированного дерева). </a:t>
            </a:r>
          </a:p>
        </p:txBody>
      </p:sp>
    </p:spTree>
    <p:extLst>
      <p:ext uri="{BB962C8B-B14F-4D97-AF65-F5344CB8AC3E}">
        <p14:creationId xmlns:p14="http://schemas.microsoft.com/office/powerpoint/2010/main" val="4002175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31B63-A868-151F-F5CC-4C312CD4E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356" y="2439425"/>
            <a:ext cx="8038044" cy="1437850"/>
          </a:xfrm>
        </p:spPr>
        <p:txBody>
          <a:bodyPr>
            <a:noAutofit/>
          </a:bodyPr>
          <a:lstStyle/>
          <a:p>
            <a:pPr algn="ctr"/>
            <a:r>
              <a:rPr lang="ru-RU" sz="4400" dirty="0" err="1"/>
              <a:t>Move-to-front</a:t>
            </a:r>
            <a:r>
              <a:rPr lang="ru-RU" sz="4400" dirty="0"/>
              <a:t> / LRU: амортизационная оптимальность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C6000A22-52C6-FAF1-1B0A-21BB2BC928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212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C6763-D186-74CA-A825-BA4D36B8A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98" y="1244590"/>
            <a:ext cx="10356421" cy="777025"/>
          </a:xfrm>
        </p:spPr>
        <p:txBody>
          <a:bodyPr>
            <a:normAutofit fontScale="90000"/>
          </a:bodyPr>
          <a:lstStyle/>
          <a:p>
            <a:r>
              <a:rPr lang="ru-RU" dirty="0"/>
              <a:t>Стоимость операций определяется следующим образом: </a:t>
            </a:r>
            <a:br>
              <a:rPr lang="ru-RU" dirty="0"/>
            </a:br>
            <a:r>
              <a:rPr lang="ru-RU" dirty="0"/>
              <a:t>• Доступ или удаление i-го элемента в списке стоит i. </a:t>
            </a:r>
            <a:br>
              <a:rPr lang="ru-RU" dirty="0"/>
            </a:br>
            <a:r>
              <a:rPr lang="ru-RU" dirty="0"/>
              <a:t>• Вставка нового элемента стоит i+1, где i - размер списка перед вставкой. </a:t>
            </a:r>
            <a:br>
              <a:rPr lang="ru-RU" dirty="0"/>
            </a:br>
            <a:r>
              <a:rPr lang="ru-RU" dirty="0"/>
              <a:t>• Сразу после доступа или вставки разрешается переместить элемент в любую позицию ближе к началу списка без затрат (бесплатные обмены).</a:t>
            </a:r>
            <a:br>
              <a:rPr lang="ru-RU" dirty="0"/>
            </a:br>
            <a:r>
              <a:rPr lang="ru-RU" dirty="0"/>
              <a:t> • Любой другой обмен (платный) стоит 1. </a:t>
            </a:r>
            <a:br>
              <a:rPr lang="ru-RU" dirty="0"/>
            </a:br>
            <a:br>
              <a:rPr lang="ru-RU" dirty="0"/>
            </a:br>
            <a:r>
              <a:rPr lang="ru-RU" dirty="0"/>
              <a:t>Изучаются три правила обновления списка: </a:t>
            </a:r>
            <a:br>
              <a:rPr lang="ru-RU" dirty="0"/>
            </a:br>
            <a:r>
              <a:rPr lang="ru-RU" dirty="0"/>
              <a:t>• Перемещение в начало (MF): после доступа или вставки элемент перемещается в начало списка. </a:t>
            </a:r>
            <a:br>
              <a:rPr lang="ru-RU" dirty="0"/>
            </a:br>
            <a:r>
              <a:rPr lang="ru-RU" dirty="0"/>
              <a:t>• Транспозиция (T): элемент меняется местами с непосредственно предшествующим ему элементом.</a:t>
            </a:r>
            <a:br>
              <a:rPr lang="ru-RU" dirty="0"/>
            </a:br>
            <a:r>
              <a:rPr lang="ru-RU" dirty="0"/>
              <a:t> • Подсчёт частоты (FC): для каждого элемента ведётся счётчик обращений, список поддерживается в порядке </a:t>
            </a:r>
            <a:r>
              <a:rPr lang="ru-RU" dirty="0" err="1"/>
              <a:t>невозрастания</a:t>
            </a:r>
            <a:r>
              <a:rPr lang="ru-RU" dirty="0"/>
              <a:t> частоты.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EDD69478-F607-F6FE-9F29-0CF3F3653CB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201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BA869-AE71-D1B1-E459-A90079341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Теорема 1 (оптимальность </a:t>
            </a:r>
            <a:r>
              <a:rPr lang="ru-RU" dirty="0" err="1"/>
              <a:t>move-to-front</a:t>
            </a:r>
            <a:r>
              <a:rPr lang="ru-RU" dirty="0"/>
              <a:t>)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6E8B44E-8282-1129-0EB1-E5E9F8C410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Для любого алгоритма A и любой последовательности операций s, начинающейся с пустого множества,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DB81DDD1-E7FE-4AF6-3921-F45F4108A8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37403E-E5E7-E94F-4EC1-1B3951987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899" y="3369798"/>
            <a:ext cx="4591050" cy="4191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0DED62-C583-1C64-1C37-0F91379D010D}"/>
              </a:ext>
            </a:extLst>
          </p:cNvPr>
          <p:cNvSpPr txBox="1"/>
          <p:nvPr/>
        </p:nvSpPr>
        <p:spPr>
          <a:xfrm>
            <a:off x="585897" y="3788898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где: </a:t>
            </a:r>
          </a:p>
          <a:p>
            <a:r>
              <a:rPr lang="ru-RU" dirty="0"/>
              <a:t>• 𝐶𝐴(𝑠) - общая стоимость операций без учёта платных обменов;</a:t>
            </a:r>
          </a:p>
          <a:p>
            <a:r>
              <a:rPr lang="ru-RU" dirty="0"/>
              <a:t> • 𝑋𝐴(𝑠) - количество платных обменов;</a:t>
            </a:r>
          </a:p>
          <a:p>
            <a:r>
              <a:rPr lang="ru-RU" dirty="0"/>
              <a:t> • 𝐹𝐴(𝑠) - количество бесплатных обменов; </a:t>
            </a:r>
          </a:p>
          <a:p>
            <a:r>
              <a:rPr lang="ru-RU" dirty="0"/>
              <a:t>• 𝑚 - общее количество операций.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A8AA55-5BC7-1921-2209-0FF4747271AA}"/>
              </a:ext>
            </a:extLst>
          </p:cNvPr>
          <p:cNvSpPr txBox="1"/>
          <p:nvPr/>
        </p:nvSpPr>
        <p:spPr>
          <a:xfrm>
            <a:off x="6681897" y="1153458"/>
            <a:ext cx="498856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Стоимость доступа к i-</a:t>
            </a:r>
            <a:r>
              <a:rPr lang="ru-RU" sz="2000" dirty="0" err="1"/>
              <a:t>му</a:t>
            </a:r>
            <a:r>
              <a:rPr lang="ru-RU" sz="2000" dirty="0"/>
              <a:t> элементу равна 𝑓(ⅈ), стоимость вставки - 𝑓(ⅈ + 1), стоимость платного обмена i-го и (i+1)-го элементов - Δ𝑓(ⅈ) = 𝑓(ⅈ + 1) − 𝑓(ⅈ). </a:t>
            </a:r>
          </a:p>
          <a:p>
            <a:pPr algn="ctr"/>
            <a:endParaRPr lang="ru-RU" sz="2000" dirty="0"/>
          </a:p>
          <a:p>
            <a:pPr algn="ctr"/>
            <a:r>
              <a:rPr lang="ru-RU" sz="2000" b="1" dirty="0"/>
              <a:t>Теорема 3.</a:t>
            </a:r>
          </a:p>
          <a:p>
            <a:r>
              <a:rPr lang="ru-RU" sz="2000" dirty="0"/>
              <a:t>Для любой неубывающей функции стоимости существует алгоритм, не хуже любого другого, который не совершает платных обменов. </a:t>
            </a:r>
          </a:p>
          <a:p>
            <a:endParaRPr lang="ru-RU" sz="2000" dirty="0"/>
          </a:p>
          <a:p>
            <a:pPr algn="ctr"/>
            <a:r>
              <a:rPr lang="ru-RU" sz="2000" b="1" dirty="0"/>
              <a:t>Теорема 4 </a:t>
            </a:r>
          </a:p>
          <a:p>
            <a:r>
              <a:rPr lang="ru-RU" sz="2000" dirty="0"/>
              <a:t>Если 𝑓 выпукла (т.е. Δ𝑓(ⅈ) ≥ Δ𝑓(ⅈ + 1) для всех i), то для любого алгоритма A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9CB1FFD-2E2B-B41F-7826-81B916701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327" y="5423554"/>
            <a:ext cx="44577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86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399ACD-B1A2-51C7-0801-535F2E4F6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900" y="2028651"/>
            <a:ext cx="4322530" cy="77702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	          Теорема 5</a:t>
            </a:r>
            <a:br>
              <a:rPr lang="ru-RU" dirty="0"/>
            </a:br>
            <a:r>
              <a:rPr lang="ru-RU" dirty="0"/>
              <a:t>Для любого онлайнового алгоритма A существуют произвольно длинные последовательности s такие, что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F76245-1F00-A8B3-A063-F4BA7BF454D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897" y="4796207"/>
            <a:ext cx="4322531" cy="2399371"/>
          </a:xfrm>
        </p:spPr>
        <p:txBody>
          <a:bodyPr>
            <a:normAutofit/>
          </a:bodyPr>
          <a:lstStyle/>
          <a:p>
            <a:r>
              <a:rPr lang="ru-RU" sz="1800" dirty="0"/>
              <a:t>где MIN - оптимальный автономный алгоритм (наибольшее расстояние вперёд). В частности, при 𝑛</a:t>
            </a:r>
            <a:r>
              <a:rPr lang="ru-RU" sz="1000" dirty="0"/>
              <a:t>𝐴</a:t>
            </a:r>
            <a:r>
              <a:rPr lang="ru-RU" sz="1800" dirty="0"/>
              <a:t> = 𝑛</a:t>
            </a:r>
            <a:r>
              <a:rPr lang="ru-RU" sz="900" dirty="0"/>
              <a:t>𝑀𝐼𝑁</a:t>
            </a:r>
            <a:r>
              <a:rPr lang="ru-RU" sz="1800" dirty="0"/>
              <a:t> отношение равно 𝑛</a:t>
            </a:r>
            <a:r>
              <a:rPr lang="ru-RU" sz="1050" dirty="0"/>
              <a:t>𝐴</a:t>
            </a:r>
            <a:r>
              <a:rPr lang="ru-RU" sz="1800" dirty="0"/>
              <a:t>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624C4B-5E04-C805-67F0-0EC2CA4A31D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76236" y="1089754"/>
            <a:ext cx="6918004" cy="553998"/>
          </a:xfrm>
        </p:spPr>
        <p:txBody>
          <a:bodyPr>
            <a:noAutofit/>
          </a:bodyPr>
          <a:lstStyle/>
          <a:p>
            <a:r>
              <a:rPr lang="ru-RU" sz="2000" dirty="0"/>
              <a:t>Пусть 𝑛</a:t>
            </a:r>
            <a:r>
              <a:rPr lang="ru-RU" sz="1100" dirty="0"/>
              <a:t>𝐴</a:t>
            </a:r>
            <a:r>
              <a:rPr lang="ru-RU" sz="2000" dirty="0"/>
              <a:t> - количество страниц в быстрой памяти алгоритма A, 𝐹</a:t>
            </a:r>
            <a:r>
              <a:rPr lang="ru-RU" sz="1100" dirty="0"/>
              <a:t>𝐴</a:t>
            </a:r>
            <a:r>
              <a:rPr lang="ru-RU" sz="2000" dirty="0"/>
              <a:t>(𝑠) - количество ошибок страниц на последовательности s.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9458A312-06D1-C52B-1393-E82F00F012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403CC62-BE04-F4D3-7DC1-AFE0C98D3F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69"/>
          <a:stretch>
            <a:fillRect/>
          </a:stretch>
        </p:blipFill>
        <p:spPr>
          <a:xfrm>
            <a:off x="846924" y="3789680"/>
            <a:ext cx="3800475" cy="8744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7FF3F6-74A6-0C15-4F7E-57578AB6F5CC}"/>
              </a:ext>
            </a:extLst>
          </p:cNvPr>
          <p:cNvSpPr txBox="1"/>
          <p:nvPr/>
        </p:nvSpPr>
        <p:spPr>
          <a:xfrm>
            <a:off x="6335238" y="1954377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200" b="1" dirty="0"/>
              <a:t>Теорема 6</a:t>
            </a:r>
          </a:p>
          <a:p>
            <a:r>
              <a:rPr lang="ru-RU" sz="2200" dirty="0"/>
              <a:t> Для любой последовательности s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E5B607C-A32B-F707-C14C-2A496F42C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5238" y="2723818"/>
            <a:ext cx="5114925" cy="86462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DCC676D-5EFC-3CAD-35F6-1BFECE6E7BE4}"/>
              </a:ext>
            </a:extLst>
          </p:cNvPr>
          <p:cNvSpPr txBox="1"/>
          <p:nvPr/>
        </p:nvSpPr>
        <p:spPr>
          <a:xfrm>
            <a:off x="6335238" y="36050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Аналогичная оценка верна для FIFO, но не для LIFO и LFU.</a:t>
            </a:r>
          </a:p>
        </p:txBody>
      </p:sp>
    </p:spTree>
    <p:extLst>
      <p:ext uri="{BB962C8B-B14F-4D97-AF65-F5344CB8AC3E}">
        <p14:creationId xmlns:p14="http://schemas.microsoft.com/office/powerpoint/2010/main" val="8811820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9642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Пользовательские 1">
      <a:dk1>
        <a:srgbClr val="0F2C68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1000" dirty="0">
            <a:latin typeface="HSE Sans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2A9C74E6E830D74E9B0FDDB4017A5417" ma:contentTypeVersion="18" ma:contentTypeDescription="Создание документа." ma:contentTypeScope="" ma:versionID="1a5cfb238914476ded5970f92b127504">
  <xsd:schema xmlns:xsd="http://www.w3.org/2001/XMLSchema" xmlns:xs="http://www.w3.org/2001/XMLSchema" xmlns:p="http://schemas.microsoft.com/office/2006/metadata/properties" xmlns:ns2="9875bd71-cde8-496c-a136-433f55d5e6d0" xmlns:ns3="e96afe77-3acb-4328-97fc-408e1bde3ecd" targetNamespace="http://schemas.microsoft.com/office/2006/metadata/properties" ma:root="true" ma:fieldsID="0adbc20d4fbdbe3247a279c1a10fa71b" ns2:_="" ns3:_="">
    <xsd:import namespace="9875bd71-cde8-496c-a136-433f55d5e6d0"/>
    <xsd:import namespace="e96afe77-3acb-4328-97fc-408e1bde3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75bd71-cde8-496c-a136-433f55d5e6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Теги изображений" ma:readOnly="false" ma:fieldId="{5cf76f15-5ced-4ddc-b409-7134ff3c332f}" ma:taxonomyMulti="true" ma:sspId="0f49e2ad-b3c7-4051-b79b-59f1dbf3801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6afe77-3acb-4328-97fc-408e1bde3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ca06070-6ad6-44db-a3bf-0d2f4389ef2b}" ma:internalName="TaxCatchAll" ma:showField="CatchAllData" ma:web="e96afe77-3acb-4328-97fc-408e1bde3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96afe77-3acb-4328-97fc-408e1bde3ecd" xsi:nil="true"/>
    <lcf76f155ced4ddcb4097134ff3c332f xmlns="9875bd71-cde8-496c-a136-433f55d5e6d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28536A-18C6-49CF-8D1D-F6AA6C1DA5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75bd71-cde8-496c-a136-433f55d5e6d0"/>
    <ds:schemaRef ds:uri="e96afe77-3acb-4328-97fc-408e1bde3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4386AA-1848-4C75-B336-1053927CB0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3DAF31-D8A6-49A0-9A5D-8B2EA5B1C511}">
  <ds:schemaRefs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e96afe77-3acb-4328-97fc-408e1bde3ecd"/>
    <ds:schemaRef ds:uri="http://schemas.openxmlformats.org/package/2006/metadata/core-properties"/>
    <ds:schemaRef ds:uri="9875bd71-cde8-496c-a136-433f55d5e6d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975</Words>
  <Application>Microsoft Office PowerPoint</Application>
  <PresentationFormat>Широкоэкранный</PresentationFormat>
  <Paragraphs>71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HSE Sans</vt:lpstr>
      <vt:lpstr>Office Theme</vt:lpstr>
      <vt:lpstr>Двоичные деревья поиска:  Splay-деревья, оптимальные деревья Кнута, Move-to-front и LRU </vt:lpstr>
      <vt:lpstr>Splay-деревья: самонастройка через splaying</vt:lpstr>
      <vt:lpstr>Презентация PowerPoint</vt:lpstr>
      <vt:lpstr>Амортизированный анализ splay-деревьев </vt:lpstr>
      <vt:lpstr>Лемма 1 (Access Lemma) Амортизированное время, чтобы выполнить splaying дерева с корнем 𝑡 в узле 𝑥, не превышает</vt:lpstr>
      <vt:lpstr>Презентация PowerPoint</vt:lpstr>
      <vt:lpstr>Теорема 5 (Unified Theorem) Суммарное время последовательности из 𝑚обращений в splay-дереве на 𝑛узлах равно</vt:lpstr>
      <vt:lpstr>Презентация PowerPoint</vt:lpstr>
      <vt:lpstr>Презентация PowerPoint</vt:lpstr>
      <vt:lpstr>Презентация PowerPoint</vt:lpstr>
      <vt:lpstr>Лемма о крайнем правом узле Если αₙ = βₙ = 0, то оптимальное дерево для n слов может быть получено из оптимального дерева для первых n-1 слов заменой крайнего правого терминального узла на поддерево с корнем Aₙ и двумя терминальными узлами. </vt:lpstr>
      <vt:lpstr>Презентация PowerPoint</vt:lpstr>
      <vt:lpstr>Презентация PowerPoint</vt:lpstr>
      <vt:lpstr>Презентация PowerPoint</vt:lpstr>
      <vt:lpstr>Move-to-front / LRU: амортизационная оптимальность</vt:lpstr>
      <vt:lpstr>Стоимость операций определяется следующим образом:  • Доступ или удаление i-го элемента в списке стоит i.  • Вставка нового элемента стоит i+1, где i - размер списка перед вставкой.  • Сразу после доступа или вставки разрешается переместить элемент в любую позицию ближе к началу списка без затрат (бесплатные обмены).  • Любой другой обмен (платный) стоит 1.   Изучаются три правила обновления списка:  • Перемещение в начало (MF): после доступа или вставки элемент перемещается в начало списка.  • Транспозиция (T): элемент меняется местами с непосредственно предшествующим ему элементом.  • Подсчёт частоты (FC): для каждого элемента ведётся счётчик обращений, список поддерживается в порядке невозрастания частоты.</vt:lpstr>
      <vt:lpstr>Теорема 1 (оптимальность move-to-front)</vt:lpstr>
      <vt:lpstr>           Теорема 5 Для любого онлайнового алгоритма A существуют произвольно длинные последовательности s такие, что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Кутьков Юрий Юрьевич</dc:creator>
  <cp:lastModifiedBy>Sofia Solennikova</cp:lastModifiedBy>
  <cp:revision>27</cp:revision>
  <cp:lastPrinted>2021-11-11T13:08:42Z</cp:lastPrinted>
  <dcterms:created xsi:type="dcterms:W3CDTF">2021-11-11T08:52:47Z</dcterms:created>
  <dcterms:modified xsi:type="dcterms:W3CDTF">2026-06-12T18:45:33Z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0x0101002A9C74E6E830D74E9B0FDDB4017A5417</vt:lpwstr>
  </property>
  <property fmtid="{D5CDD505-2E9C-101B-9397-08002B2CF9AE}" pid="3" name="MediaServiceImageTags">
    <vt:lpwstr/>
  </property>
</Properties>
</file>