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86" r:id="rId5"/>
    <p:sldId id="287" r:id="rId6"/>
    <p:sldId id="300" r:id="rId7"/>
    <p:sldId id="302" r:id="rId8"/>
    <p:sldId id="303" r:id="rId9"/>
    <p:sldId id="304" r:id="rId10"/>
    <p:sldId id="318" r:id="rId11"/>
    <p:sldId id="307" r:id="rId12"/>
    <p:sldId id="322" r:id="rId13"/>
    <p:sldId id="321" r:id="rId14"/>
    <p:sldId id="309" r:id="rId15"/>
    <p:sldId id="313" r:id="rId16"/>
    <p:sldId id="323" r:id="rId17"/>
    <p:sldId id="315" r:id="rId18"/>
    <p:sldId id="317" r:id="rId19"/>
    <p:sldId id="311" r:id="rId20"/>
    <p:sldId id="325" r:id="rId21"/>
    <p:sldId id="324" r:id="rId22"/>
  </p:sldIdLst>
  <p:sldSz cx="12192000" cy="6858000"/>
  <p:notesSz cx="6858000" cy="9144000"/>
  <p:custDataLst>
    <p:tags r:id="rId24"/>
  </p:custDataLst>
  <p:defaultTextStyle>
    <a:defPPr>
      <a:defRPr lang="en-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25" userDrawn="1">
          <p15:clr>
            <a:srgbClr val="A4A3A4"/>
          </p15:clr>
        </p15:guide>
        <p15:guide id="4" pos="1209" userDrawn="1">
          <p15:clr>
            <a:srgbClr val="A4A3A4"/>
          </p15:clr>
        </p15:guide>
        <p15:guide id="5" pos="2955" userDrawn="1">
          <p15:clr>
            <a:srgbClr val="A4A3A4"/>
          </p15:clr>
        </p15:guide>
        <p15:guide id="6" pos="2071" userDrawn="1">
          <p15:clr>
            <a:srgbClr val="A4A3A4"/>
          </p15:clr>
        </p15:guide>
        <p15:guide id="9" pos="3840" userDrawn="1">
          <p15:clr>
            <a:srgbClr val="A4A3A4"/>
          </p15:clr>
        </p15:guide>
        <p15:guide id="10" pos="4702" userDrawn="1">
          <p15:clr>
            <a:srgbClr val="A4A3A4"/>
          </p15:clr>
        </p15:guide>
        <p15:guide id="11" pos="5586" userDrawn="1">
          <p15:clr>
            <a:srgbClr val="A4A3A4"/>
          </p15:clr>
        </p15:guide>
        <p15:guide id="12" pos="7333" userDrawn="1">
          <p15:clr>
            <a:srgbClr val="A4A3A4"/>
          </p15:clr>
        </p15:guide>
        <p15:guide id="13" orient="horz" pos="3952" userDrawn="1">
          <p15:clr>
            <a:srgbClr val="A4A3A4"/>
          </p15:clr>
        </p15:guide>
        <p15:guide id="15" pos="6471" userDrawn="1">
          <p15:clr>
            <a:srgbClr val="A4A3A4"/>
          </p15:clr>
        </p15:guide>
        <p15:guide id="16" orient="horz" pos="913"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Кутьков Юрий Юрьевич" initials="КЮЮ" lastIdx="4" clrIdx="0">
    <p:extLst>
      <p:ext uri="{19B8F6BF-5375-455C-9EA6-DF929625EA0E}">
        <p15:presenceInfo xmlns:p15="http://schemas.microsoft.com/office/powerpoint/2012/main" userId="S::ykutkov@hse.ru::45dbd1ed-eea1-4925-9fa4-5001421b49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74A1"/>
    <a:srgbClr val="0E2D69"/>
    <a:srgbClr val="234A9B"/>
    <a:srgbClr val="E7E6E6"/>
    <a:srgbClr val="FFFFFF"/>
    <a:srgbClr val="029C63"/>
    <a:srgbClr val="96628C"/>
    <a:srgbClr val="11A0D7"/>
    <a:srgbClr val="E61F3D"/>
    <a:srgbClr val="CD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67" autoAdjust="0"/>
    <p:restoredTop sz="94694"/>
  </p:normalViewPr>
  <p:slideViewPr>
    <p:cSldViewPr snapToGrid="0" snapToObjects="1">
      <p:cViewPr>
        <p:scale>
          <a:sx n="66" d="100"/>
          <a:sy n="66" d="100"/>
        </p:scale>
        <p:origin x="557" y="189"/>
      </p:cViewPr>
      <p:guideLst>
        <p:guide pos="325"/>
        <p:guide pos="1209"/>
        <p:guide pos="2955"/>
        <p:guide pos="2071"/>
        <p:guide pos="3840"/>
        <p:guide pos="4702"/>
        <p:guide pos="5586"/>
        <p:guide pos="7333"/>
        <p:guide orient="horz" pos="3952"/>
        <p:guide pos="6471"/>
        <p:guide orient="horz" pos="913"/>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34" d="100"/>
          <a:sy n="134" d="100"/>
        </p:scale>
        <p:origin x="364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61BF4-8B2C-784B-9959-B59A059012C3}" type="datetimeFigureOut">
              <a:rPr lang="en-RU" smtClean="0"/>
              <a:t>04/16/2026</a:t>
            </a:fld>
            <a:endParaRPr lang="en-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748903-8EB5-294E-A216-6B54B0368783}" type="slidenum">
              <a:rPr lang="en-RU" smtClean="0"/>
              <a:t>‹#›</a:t>
            </a:fld>
            <a:endParaRPr lang="en-RU"/>
          </a:p>
        </p:txBody>
      </p:sp>
    </p:spTree>
    <p:extLst>
      <p:ext uri="{BB962C8B-B14F-4D97-AF65-F5344CB8AC3E}">
        <p14:creationId xmlns:p14="http://schemas.microsoft.com/office/powerpoint/2010/main" val="1731680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6C748903-8EB5-294E-A216-6B54B0368783}" type="slidenum">
              <a:rPr lang="en-RU" smtClean="0"/>
              <a:t>2</a:t>
            </a:fld>
            <a:endParaRPr lang="en-RU"/>
          </a:p>
        </p:txBody>
      </p:sp>
    </p:spTree>
    <p:extLst>
      <p:ext uri="{BB962C8B-B14F-4D97-AF65-F5344CB8AC3E}">
        <p14:creationId xmlns:p14="http://schemas.microsoft.com/office/powerpoint/2010/main" val="298800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6C748903-8EB5-294E-A216-6B54B0368783}" type="slidenum">
              <a:rPr lang="en-RU" smtClean="0"/>
              <a:t>9</a:t>
            </a:fld>
            <a:endParaRPr lang="en-RU"/>
          </a:p>
        </p:txBody>
      </p:sp>
    </p:spTree>
    <p:extLst>
      <p:ext uri="{BB962C8B-B14F-4D97-AF65-F5344CB8AC3E}">
        <p14:creationId xmlns:p14="http://schemas.microsoft.com/office/powerpoint/2010/main" val="32970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6C748903-8EB5-294E-A216-6B54B0368783}" type="slidenum">
              <a:rPr lang="en-RU" smtClean="0"/>
              <a:t>11</a:t>
            </a:fld>
            <a:endParaRPr lang="en-RU"/>
          </a:p>
        </p:txBody>
      </p:sp>
    </p:spTree>
    <p:extLst>
      <p:ext uri="{BB962C8B-B14F-4D97-AF65-F5344CB8AC3E}">
        <p14:creationId xmlns:p14="http://schemas.microsoft.com/office/powerpoint/2010/main" val="3273679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6C748903-8EB5-294E-A216-6B54B0368783}" type="slidenum">
              <a:rPr lang="en-RU" smtClean="0"/>
              <a:t>16</a:t>
            </a:fld>
            <a:endParaRPr lang="en-RU"/>
          </a:p>
        </p:txBody>
      </p:sp>
    </p:spTree>
    <p:extLst>
      <p:ext uri="{BB962C8B-B14F-4D97-AF65-F5344CB8AC3E}">
        <p14:creationId xmlns:p14="http://schemas.microsoft.com/office/powerpoint/2010/main" val="1583632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6C748903-8EB5-294E-A216-6B54B0368783}" type="slidenum">
              <a:rPr lang="en-RU" smtClean="0"/>
              <a:t>17</a:t>
            </a:fld>
            <a:endParaRPr lang="en-RU"/>
          </a:p>
        </p:txBody>
      </p:sp>
    </p:spTree>
    <p:extLst>
      <p:ext uri="{BB962C8B-B14F-4D97-AF65-F5344CB8AC3E}">
        <p14:creationId xmlns:p14="http://schemas.microsoft.com/office/powerpoint/2010/main" val="3633709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Обложк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28">
            <a:extLst>
              <a:ext uri="{FF2B5EF4-FFF2-40B4-BE49-F238E27FC236}">
                <a16:creationId xmlns:a16="http://schemas.microsoft.com/office/drawing/2014/main" id="{BA292C80-0DA8-194A-9A66-279048FA2A54}"/>
              </a:ext>
            </a:extLst>
          </p:cNvPr>
          <p:cNvPicPr>
            <a:picLocks noChangeAspect="1"/>
          </p:cNvPicPr>
          <p:nvPr userDrawn="1"/>
        </p:nvPicPr>
        <p:blipFill>
          <a:blip r:embed="rId3"/>
          <a:srcRect/>
          <a:stretch/>
        </p:blipFill>
        <p:spPr>
          <a:xfrm>
            <a:off x="1013859" y="962173"/>
            <a:ext cx="886499" cy="886499"/>
          </a:xfrm>
          <a:prstGeom prst="rect">
            <a:avLst/>
          </a:prstGeom>
        </p:spPr>
      </p:pic>
      <p:cxnSp>
        <p:nvCxnSpPr>
          <p:cNvPr id="11" name="Straight Connector 48">
            <a:extLst>
              <a:ext uri="{FF2B5EF4-FFF2-40B4-BE49-F238E27FC236}">
                <a16:creationId xmlns:a16="http://schemas.microsoft.com/office/drawing/2014/main" id="{313EF906-5BAC-0141-A198-076E155DF9E2}"/>
              </a:ext>
            </a:extLst>
          </p:cNvPr>
          <p:cNvCxnSpPr>
            <a:cxnSpLocks/>
          </p:cNvCxnSpPr>
          <p:nvPr userDrawn="1"/>
        </p:nvCxnSpPr>
        <p:spPr>
          <a:xfrm>
            <a:off x="6090212" y="985336"/>
            <a:ext cx="0" cy="840173"/>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2" name="Straight Connector 50">
            <a:extLst>
              <a:ext uri="{FF2B5EF4-FFF2-40B4-BE49-F238E27FC236}">
                <a16:creationId xmlns:a16="http://schemas.microsoft.com/office/drawing/2014/main" id="{61206A97-26F2-E646-8775-9928FEF465B5}"/>
              </a:ext>
            </a:extLst>
          </p:cNvPr>
          <p:cNvCxnSpPr>
            <a:cxnSpLocks/>
          </p:cNvCxnSpPr>
          <p:nvPr userDrawn="1"/>
        </p:nvCxnSpPr>
        <p:spPr>
          <a:xfrm>
            <a:off x="8642581" y="985336"/>
            <a:ext cx="0" cy="840173"/>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3" name="Straight Connector 51">
            <a:extLst>
              <a:ext uri="{FF2B5EF4-FFF2-40B4-BE49-F238E27FC236}">
                <a16:creationId xmlns:a16="http://schemas.microsoft.com/office/drawing/2014/main" id="{28E0E5F6-C1CA-9B41-B1DB-6E4FB509084D}"/>
              </a:ext>
            </a:extLst>
          </p:cNvPr>
          <p:cNvCxnSpPr>
            <a:cxnSpLocks/>
          </p:cNvCxnSpPr>
          <p:nvPr userDrawn="1"/>
        </p:nvCxnSpPr>
        <p:spPr>
          <a:xfrm>
            <a:off x="11179047" y="985336"/>
            <a:ext cx="0" cy="840173"/>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6" name="Заголовок 15">
            <a:extLst>
              <a:ext uri="{FF2B5EF4-FFF2-40B4-BE49-F238E27FC236}">
                <a16:creationId xmlns:a16="http://schemas.microsoft.com/office/drawing/2014/main" id="{6007C52F-2E27-E24A-B9DC-AAAB052DBD59}"/>
              </a:ext>
            </a:extLst>
          </p:cNvPr>
          <p:cNvSpPr>
            <a:spLocks noGrp="1"/>
          </p:cNvSpPr>
          <p:nvPr>
            <p:ph type="title" hasCustomPrompt="1"/>
          </p:nvPr>
        </p:nvSpPr>
        <p:spPr>
          <a:xfrm>
            <a:off x="1027967" y="2404670"/>
            <a:ext cx="7634059" cy="1978323"/>
          </a:xfrm>
          <a:prstGeom prst="rect">
            <a:avLst/>
          </a:prstGeom>
        </p:spPr>
        <p:txBody>
          <a:bodyPr lIns="0" tIns="0" rIns="0" bIns="0" anchor="t">
            <a:normAutofit/>
          </a:bodyPr>
          <a:lstStyle>
            <a:lvl1pPr>
              <a:lnSpc>
                <a:spcPct val="100000"/>
              </a:lnSpc>
              <a:defRPr sz="4300" b="0" i="0" baseline="0">
                <a:solidFill>
                  <a:srgbClr val="0E2D69"/>
                </a:solidFill>
                <a:latin typeface="HSE Sans" panose="02000000000000000000" pitchFamily="2" charset="0"/>
              </a:defRPr>
            </a:lvl1pPr>
          </a:lstStyle>
          <a:p>
            <a:r>
              <a:rPr lang="en-US" sz="4400" dirty="0">
                <a:solidFill>
                  <a:srgbClr val="102D69"/>
                </a:solidFill>
                <a:latin typeface="HSE Sans" panose="02000000000000000000" pitchFamily="2" charset="0"/>
              </a:rPr>
              <a:t>Name of presentation can be specified in two or three lines </a:t>
            </a:r>
            <a:r>
              <a:rPr lang="ru-RU" sz="4400" dirty="0">
                <a:solidFill>
                  <a:srgbClr val="102D69"/>
                </a:solidFill>
                <a:latin typeface="HSE Sans" panose="02000000000000000000" pitchFamily="2" charset="0"/>
              </a:rPr>
              <a:t> (43 </a:t>
            </a:r>
            <a:r>
              <a:rPr lang="en-GB" sz="4400" dirty="0" err="1">
                <a:solidFill>
                  <a:srgbClr val="102D69"/>
                </a:solidFill>
                <a:latin typeface="HSE Sans" panose="02000000000000000000" pitchFamily="2" charset="0"/>
              </a:rPr>
              <a:t>pt</a:t>
            </a:r>
            <a:r>
              <a:rPr lang="en-GB" sz="4400" dirty="0">
                <a:solidFill>
                  <a:srgbClr val="102D69"/>
                </a:solidFill>
                <a:latin typeface="HSE Sans" panose="02000000000000000000" pitchFamily="2" charset="0"/>
              </a:rPr>
              <a:t>)</a:t>
            </a:r>
            <a:endParaRPr lang="ru-RU" sz="4400" dirty="0">
              <a:solidFill>
                <a:srgbClr val="102D69"/>
              </a:solidFill>
              <a:latin typeface="HSE Sans" panose="02000000000000000000" pitchFamily="2" charset="0"/>
            </a:endParaRPr>
          </a:p>
        </p:txBody>
      </p:sp>
      <p:sp>
        <p:nvSpPr>
          <p:cNvPr id="20" name="Текст 19">
            <a:extLst>
              <a:ext uri="{FF2B5EF4-FFF2-40B4-BE49-F238E27FC236}">
                <a16:creationId xmlns:a16="http://schemas.microsoft.com/office/drawing/2014/main" id="{18109844-C2E7-354F-9C01-8834E4DCE373}"/>
              </a:ext>
            </a:extLst>
          </p:cNvPr>
          <p:cNvSpPr>
            <a:spLocks noGrp="1"/>
          </p:cNvSpPr>
          <p:nvPr>
            <p:ph type="body" sz="quarter" idx="10" hasCustomPrompt="1"/>
          </p:nvPr>
        </p:nvSpPr>
        <p:spPr>
          <a:xfrm>
            <a:off x="2074947" y="1187841"/>
            <a:ext cx="3848717" cy="435163"/>
          </a:xfrm>
          <a:prstGeom prst="rect">
            <a:avLst/>
          </a:prstGeom>
        </p:spPr>
        <p:txBody>
          <a:bodyPr lIns="0" tIns="0" rIns="0" bIns="0" anchor="t">
            <a:noAutofit/>
          </a:bodyPr>
          <a:lstStyle>
            <a:lvl1pPr marL="0" indent="0" algn="l">
              <a:lnSpc>
                <a:spcPct val="100000"/>
              </a:lnSpc>
              <a:spcBef>
                <a:spcPts val="0"/>
              </a:spcBef>
              <a:buNone/>
              <a:defRPr sz="1600" b="0" i="0">
                <a:latin typeface="HSE Sans" panose="02000000000000000000" pitchFamily="2" charset="0"/>
              </a:defRPr>
            </a:lvl1pPr>
            <a:lvl2pPr marL="457200" indent="0" algn="l">
              <a:buNone/>
              <a:defRPr sz="1600" b="0" i="0">
                <a:latin typeface="HSE Sans" panose="02000000000000000000" pitchFamily="2" charset="0"/>
              </a:defRPr>
            </a:lvl2pPr>
            <a:lvl3pPr marL="914400" indent="0" algn="l">
              <a:buNone/>
              <a:defRPr sz="1600" b="0" i="0">
                <a:latin typeface="HSE Sans" panose="02000000000000000000" pitchFamily="2" charset="0"/>
              </a:defRPr>
            </a:lvl3pPr>
            <a:lvl4pPr marL="1371600" indent="0" algn="l">
              <a:buNone/>
              <a:defRPr sz="1600" b="0" i="0">
                <a:latin typeface="HSE Sans" panose="02000000000000000000" pitchFamily="2" charset="0"/>
              </a:defRPr>
            </a:lvl4pPr>
            <a:lvl5pPr marL="1828800" indent="0" algn="l">
              <a:buNone/>
              <a:defRPr sz="1600" b="0" i="0">
                <a:latin typeface="HSE Sans" panose="02000000000000000000" pitchFamily="2" charset="0"/>
              </a:defRPr>
            </a:lvl5pPr>
          </a:lstStyle>
          <a:p>
            <a:r>
              <a:rPr lang="en-GB" sz="1600" dirty="0">
                <a:latin typeface="HSE Sans" panose="02000000000000000000" pitchFamily="2" charset="0"/>
              </a:rPr>
              <a:t>Name of faculty in two lines (16 </a:t>
            </a:r>
            <a:r>
              <a:rPr lang="en-GB" sz="1600" dirty="0" err="1">
                <a:latin typeface="HSE Sans" panose="02000000000000000000" pitchFamily="2" charset="0"/>
              </a:rPr>
              <a:t>pt</a:t>
            </a:r>
            <a:r>
              <a:rPr lang="en-GB" sz="1600" dirty="0">
                <a:latin typeface="HSE Sans" panose="02000000000000000000" pitchFamily="2" charset="0"/>
              </a:rPr>
              <a:t>)</a:t>
            </a:r>
            <a:endParaRPr lang="ru-RU" sz="1600" dirty="0">
              <a:latin typeface="HSE Sans" panose="02000000000000000000" pitchFamily="2" charset="0"/>
            </a:endParaRPr>
          </a:p>
        </p:txBody>
      </p:sp>
      <p:sp>
        <p:nvSpPr>
          <p:cNvPr id="25" name="Текст 24">
            <a:extLst>
              <a:ext uri="{FF2B5EF4-FFF2-40B4-BE49-F238E27FC236}">
                <a16:creationId xmlns:a16="http://schemas.microsoft.com/office/drawing/2014/main" id="{40A04329-C800-BB42-BFE0-7E3C68848DA7}"/>
              </a:ext>
            </a:extLst>
          </p:cNvPr>
          <p:cNvSpPr>
            <a:spLocks noGrp="1"/>
          </p:cNvSpPr>
          <p:nvPr>
            <p:ph type="body" sz="quarter" idx="11" hasCustomPrompt="1"/>
          </p:nvPr>
        </p:nvSpPr>
        <p:spPr>
          <a:xfrm>
            <a:off x="6259420" y="1173829"/>
            <a:ext cx="2278063" cy="46318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rgbClr val="0E2D69"/>
                </a:solidFill>
                <a:latin typeface="HSE Sans" panose="02000000000000000000" pitchFamily="2" charset="0"/>
              </a:defRPr>
            </a:lvl1pPr>
          </a:lstStyle>
          <a:p>
            <a:r>
              <a:rPr lang="en-GB" sz="1200" dirty="0">
                <a:latin typeface="HSE Sans" panose="02000000000000000000" pitchFamily="2" charset="0"/>
              </a:rPr>
              <a:t>Name of subdivision in two or three lines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7" name="Текст 26">
            <a:extLst>
              <a:ext uri="{FF2B5EF4-FFF2-40B4-BE49-F238E27FC236}">
                <a16:creationId xmlns:a16="http://schemas.microsoft.com/office/drawing/2014/main" id="{98337931-3EC2-F348-99EA-860F4FFDC188}"/>
              </a:ext>
            </a:extLst>
          </p:cNvPr>
          <p:cNvSpPr>
            <a:spLocks noGrp="1"/>
          </p:cNvSpPr>
          <p:nvPr>
            <p:ph type="body" idx="12" hasCustomPrompt="1"/>
          </p:nvPr>
        </p:nvSpPr>
        <p:spPr>
          <a:xfrm>
            <a:off x="8786720" y="1173829"/>
            <a:ext cx="2217738" cy="46318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rgbClr val="0E2D69"/>
                </a:solidFill>
                <a:latin typeface="HSE Sans" panose="02000000000000000000" pitchFamily="2" charset="0"/>
              </a:defRPr>
            </a:lvl1pPr>
          </a:lstStyle>
          <a:p>
            <a:r>
              <a:rPr lang="en-US" sz="1200" dirty="0">
                <a:latin typeface="HSE Sans" panose="02000000000000000000" pitchFamily="2" charset="0"/>
              </a:rPr>
              <a:t>Moscow</a:t>
            </a:r>
            <a:br>
              <a:rPr lang="ru-RU" sz="1200" dirty="0">
                <a:latin typeface="HSE Sans" panose="02000000000000000000" pitchFamily="2" charset="0"/>
              </a:rPr>
            </a:br>
            <a:r>
              <a:rPr lang="ru-RU" sz="1200" dirty="0">
                <a:latin typeface="HSE Sans" panose="02000000000000000000" pitchFamily="2" charset="0"/>
              </a:rPr>
              <a:t>2022</a:t>
            </a:r>
            <a:r>
              <a:rPr lang="en-GB" sz="1200" dirty="0">
                <a:latin typeface="HSE Sans" panose="02000000000000000000" pitchFamily="2" charset="0"/>
              </a:rPr>
              <a:t>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9" name="Текст 28">
            <a:extLst>
              <a:ext uri="{FF2B5EF4-FFF2-40B4-BE49-F238E27FC236}">
                <a16:creationId xmlns:a16="http://schemas.microsoft.com/office/drawing/2014/main" id="{EEA7A79B-D410-B44F-BF32-C3EAEFC20A6E}"/>
              </a:ext>
            </a:extLst>
          </p:cNvPr>
          <p:cNvSpPr>
            <a:spLocks noGrp="1"/>
          </p:cNvSpPr>
          <p:nvPr>
            <p:ph type="body" sz="quarter" idx="13" hasCustomPrompt="1"/>
          </p:nvPr>
        </p:nvSpPr>
        <p:spPr>
          <a:xfrm>
            <a:off x="1027967" y="4824914"/>
            <a:ext cx="7625267" cy="65286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E2D69"/>
                </a:solidFill>
                <a:latin typeface="HSE Sans" panose="02000000000000000000" pitchFamily="2" charset="0"/>
              </a:defRPr>
            </a:lvl1pPr>
          </a:lstStyle>
          <a:p>
            <a:r>
              <a:rPr lang="en-US" sz="1600" dirty="0">
                <a:latin typeface="HSE Sans" panose="02000000000000000000" pitchFamily="2" charset="0"/>
              </a:rPr>
              <a:t>If you need more space, please use a subheading (16 </a:t>
            </a:r>
            <a:r>
              <a:rPr lang="en-US" sz="1600" dirty="0" err="1">
                <a:latin typeface="HSE Sans" panose="02000000000000000000" pitchFamily="2" charset="0"/>
              </a:rPr>
              <a:t>pt</a:t>
            </a:r>
            <a:r>
              <a:rPr lang="en-US" sz="1600" dirty="0">
                <a:latin typeface="HSE Sans" panose="02000000000000000000" pitchFamily="2" charset="0"/>
              </a:rPr>
              <a:t>)</a:t>
            </a:r>
            <a:endParaRPr lang="ru-RU" sz="1600" dirty="0">
              <a:latin typeface="HSE Sans" panose="02000000000000000000" pitchFamily="2" charset="0"/>
            </a:endParaRPr>
          </a:p>
        </p:txBody>
      </p:sp>
    </p:spTree>
    <p:extLst>
      <p:ext uri="{BB962C8B-B14F-4D97-AF65-F5344CB8AC3E}">
        <p14:creationId xmlns:p14="http://schemas.microsoft.com/office/powerpoint/2010/main" val="418289591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цве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9328428E-0D3D-6E4B-BAC0-3F63BAF7DB74}"/>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8" name="Straight Connector 19">
            <a:extLst>
              <a:ext uri="{FF2B5EF4-FFF2-40B4-BE49-F238E27FC236}">
                <a16:creationId xmlns:a16="http://schemas.microsoft.com/office/drawing/2014/main" id="{86CF47C6-D972-9E44-A717-6848F3489399}"/>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9" name="Straight Connector 21">
            <a:extLst>
              <a:ext uri="{FF2B5EF4-FFF2-40B4-BE49-F238E27FC236}">
                <a16:creationId xmlns:a16="http://schemas.microsoft.com/office/drawing/2014/main" id="{412FEF63-77C0-7C4A-B9BE-4BC0EEEEB78C}"/>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5">
            <a:extLst>
              <a:ext uri="{FF2B5EF4-FFF2-40B4-BE49-F238E27FC236}">
                <a16:creationId xmlns:a16="http://schemas.microsoft.com/office/drawing/2014/main" id="{C4F550E9-E979-284D-B65F-44E092DD9D02}"/>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A39D099-B515-F343-BF7A-A95468DA3860}"/>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2" name="Straight Connector 59">
            <a:extLst>
              <a:ext uri="{FF2B5EF4-FFF2-40B4-BE49-F238E27FC236}">
                <a16:creationId xmlns:a16="http://schemas.microsoft.com/office/drawing/2014/main" id="{396B1F99-9711-C64F-A7C9-4F1D89E7F11D}"/>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9" name="Заголовок 31">
            <a:extLst>
              <a:ext uri="{FF2B5EF4-FFF2-40B4-BE49-F238E27FC236}">
                <a16:creationId xmlns:a16="http://schemas.microsoft.com/office/drawing/2014/main" id="{1C20890C-BC1C-0745-9AF3-46700BA27C4A}"/>
              </a:ext>
            </a:extLst>
          </p:cNvPr>
          <p:cNvSpPr>
            <a:spLocks noGrp="1"/>
          </p:cNvSpPr>
          <p:nvPr>
            <p:ph type="title" hasCustomPrompt="1"/>
          </p:nvPr>
        </p:nvSpPr>
        <p:spPr>
          <a:xfrm>
            <a:off x="585899" y="1447790"/>
            <a:ext cx="432253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More </a:t>
            </a:r>
            <a:r>
              <a:rPr lang="en-US" sz="2400" dirty="0" err="1">
                <a:solidFill>
                  <a:srgbClr val="102D69"/>
                </a:solidFill>
                <a:latin typeface="HSE Sans" panose="02000000000000000000" pitchFamily="2" charset="0"/>
              </a:rPr>
              <a:t>colours</a:t>
            </a:r>
            <a:r>
              <a:rPr lang="en-US" sz="2400" dirty="0">
                <a:solidFill>
                  <a:srgbClr val="102D69"/>
                </a:solidFill>
                <a:latin typeface="HSE Sans" panose="02000000000000000000" pitchFamily="2" charset="0"/>
              </a:rPr>
              <a:t>: palette</a:t>
            </a:r>
            <a:endParaRPr lang="ru-RU" sz="2400" dirty="0">
              <a:solidFill>
                <a:srgbClr val="102D69"/>
              </a:solidFill>
              <a:latin typeface="HSE Sans" panose="02000000000000000000" pitchFamily="2" charset="0"/>
            </a:endParaRPr>
          </a:p>
        </p:txBody>
      </p:sp>
      <p:sp>
        <p:nvSpPr>
          <p:cNvPr id="20" name="Текст 35">
            <a:extLst>
              <a:ext uri="{FF2B5EF4-FFF2-40B4-BE49-F238E27FC236}">
                <a16:creationId xmlns:a16="http://schemas.microsoft.com/office/drawing/2014/main" id="{CA2589F7-4500-024F-8E07-D726629A599C}"/>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For tables, graphs , charts and diagrams, you may need to use additional </a:t>
            </a:r>
            <a:r>
              <a:rPr lang="en-US" sz="1300" dirty="0" err="1">
                <a:latin typeface="HSE Sans" panose="02000000000000000000" pitchFamily="2" charset="0"/>
              </a:rPr>
              <a:t>colours</a:t>
            </a:r>
            <a:r>
              <a:rPr lang="en-US" sz="1300" dirty="0">
                <a:latin typeface="HSE Sans" panose="02000000000000000000" pitchFamily="2" charset="0"/>
              </a:rPr>
              <a:t>; you may correctly ask what </a:t>
            </a:r>
            <a:r>
              <a:rPr lang="en-US" sz="1300" dirty="0" err="1">
                <a:latin typeface="HSE Sans" panose="02000000000000000000" pitchFamily="2" charset="0"/>
              </a:rPr>
              <a:t>colours</a:t>
            </a:r>
            <a:r>
              <a:rPr lang="en-US" sz="1300" dirty="0">
                <a:latin typeface="HSE Sans" panose="02000000000000000000" pitchFamily="2" charset="0"/>
              </a:rPr>
              <a:t> can be used and where to find them. We advise using HSE University’s official </a:t>
            </a:r>
            <a:r>
              <a:rPr lang="en-US" sz="1300" dirty="0" err="1">
                <a:latin typeface="HSE Sans" panose="02000000000000000000" pitchFamily="2" charset="0"/>
              </a:rPr>
              <a:t>colour</a:t>
            </a:r>
            <a:r>
              <a:rPr lang="en-US" sz="1300" dirty="0">
                <a:latin typeface="HSE Sans" panose="02000000000000000000" pitchFamily="2" charset="0"/>
              </a:rPr>
              <a:t> scheme for such purposes.</a:t>
            </a:r>
            <a:endParaRPr lang="ru-RU" sz="1300" dirty="0">
              <a:latin typeface="HSE Sans" panose="02000000000000000000" pitchFamily="2" charset="0"/>
            </a:endParaRPr>
          </a:p>
        </p:txBody>
      </p:sp>
      <p:sp>
        <p:nvSpPr>
          <p:cNvPr id="21" name="Oval 5">
            <a:extLst>
              <a:ext uri="{FF2B5EF4-FFF2-40B4-BE49-F238E27FC236}">
                <a16:creationId xmlns:a16="http://schemas.microsoft.com/office/drawing/2014/main" id="{D2CA403A-98E7-6C42-8F44-30AB6622C802}"/>
              </a:ext>
            </a:extLst>
          </p:cNvPr>
          <p:cNvSpPr/>
          <p:nvPr userDrawn="1"/>
        </p:nvSpPr>
        <p:spPr>
          <a:xfrm>
            <a:off x="5392982" y="1447790"/>
            <a:ext cx="830997" cy="830997"/>
          </a:xfrm>
          <a:prstGeom prst="ellipse">
            <a:avLst/>
          </a:prstGeom>
          <a:solidFill>
            <a:srgbClr val="0E2D69"/>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Oval 20">
            <a:extLst>
              <a:ext uri="{FF2B5EF4-FFF2-40B4-BE49-F238E27FC236}">
                <a16:creationId xmlns:a16="http://schemas.microsoft.com/office/drawing/2014/main" id="{42ABAA5D-E7AB-6E48-9D43-A48178C9BDD4}"/>
              </a:ext>
            </a:extLst>
          </p:cNvPr>
          <p:cNvSpPr/>
          <p:nvPr userDrawn="1"/>
        </p:nvSpPr>
        <p:spPr>
          <a:xfrm>
            <a:off x="6742925" y="1447790"/>
            <a:ext cx="830997" cy="830997"/>
          </a:xfrm>
          <a:prstGeom prst="ellipse">
            <a:avLst/>
          </a:prstGeom>
          <a:solidFill>
            <a:srgbClr val="234A9B"/>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3" name="Oval 22">
            <a:extLst>
              <a:ext uri="{FF2B5EF4-FFF2-40B4-BE49-F238E27FC236}">
                <a16:creationId xmlns:a16="http://schemas.microsoft.com/office/drawing/2014/main" id="{209F185A-8F67-9C42-A7C5-87E483F4FC19}"/>
              </a:ext>
            </a:extLst>
          </p:cNvPr>
          <p:cNvSpPr/>
          <p:nvPr userDrawn="1"/>
        </p:nvSpPr>
        <p:spPr>
          <a:xfrm>
            <a:off x="8092868" y="1447790"/>
            <a:ext cx="830997" cy="830997"/>
          </a:xfrm>
          <a:prstGeom prst="ellipse">
            <a:avLst/>
          </a:prstGeom>
          <a:solidFill>
            <a:srgbClr val="11A0D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4" name="Oval 23">
            <a:extLst>
              <a:ext uri="{FF2B5EF4-FFF2-40B4-BE49-F238E27FC236}">
                <a16:creationId xmlns:a16="http://schemas.microsoft.com/office/drawing/2014/main" id="{279AE0F6-4E37-6C4D-AF45-824EEE489A15}"/>
              </a:ext>
            </a:extLst>
          </p:cNvPr>
          <p:cNvSpPr/>
          <p:nvPr userDrawn="1"/>
        </p:nvSpPr>
        <p:spPr>
          <a:xfrm>
            <a:off x="9442811" y="1447790"/>
            <a:ext cx="830997" cy="830997"/>
          </a:xfrm>
          <a:prstGeom prst="ellipse">
            <a:avLst/>
          </a:prstGeom>
          <a:solidFill>
            <a:srgbClr val="029C6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5" name="Oval 26">
            <a:extLst>
              <a:ext uri="{FF2B5EF4-FFF2-40B4-BE49-F238E27FC236}">
                <a16:creationId xmlns:a16="http://schemas.microsoft.com/office/drawing/2014/main" id="{330C0EA4-7FD1-CE4D-AC95-8C484C5AC790}"/>
              </a:ext>
            </a:extLst>
          </p:cNvPr>
          <p:cNvSpPr/>
          <p:nvPr userDrawn="1"/>
        </p:nvSpPr>
        <p:spPr>
          <a:xfrm>
            <a:off x="10792754" y="1447790"/>
            <a:ext cx="830997" cy="830997"/>
          </a:xfrm>
          <a:prstGeom prst="ellipse">
            <a:avLst/>
          </a:prstGeom>
          <a:solidFill>
            <a:srgbClr val="EB681F"/>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6" name="Oval 29">
            <a:extLst>
              <a:ext uri="{FF2B5EF4-FFF2-40B4-BE49-F238E27FC236}">
                <a16:creationId xmlns:a16="http://schemas.microsoft.com/office/drawing/2014/main" id="{4C53CF3D-7EFB-DF4F-8EA6-5644574E9AFB}"/>
              </a:ext>
            </a:extLst>
          </p:cNvPr>
          <p:cNvSpPr/>
          <p:nvPr userDrawn="1"/>
        </p:nvSpPr>
        <p:spPr>
          <a:xfrm>
            <a:off x="5392982" y="2708699"/>
            <a:ext cx="830997" cy="830997"/>
          </a:xfrm>
          <a:prstGeom prst="ellipse">
            <a:avLst/>
          </a:prstGeom>
          <a:solidFill>
            <a:srgbClr val="7D4EB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7" name="Oval 33">
            <a:extLst>
              <a:ext uri="{FF2B5EF4-FFF2-40B4-BE49-F238E27FC236}">
                <a16:creationId xmlns:a16="http://schemas.microsoft.com/office/drawing/2014/main" id="{B42CE88A-E9A3-2A4E-BD50-EB37311F39EC}"/>
              </a:ext>
            </a:extLst>
          </p:cNvPr>
          <p:cNvSpPr/>
          <p:nvPr userDrawn="1"/>
        </p:nvSpPr>
        <p:spPr>
          <a:xfrm>
            <a:off x="6742925" y="2708699"/>
            <a:ext cx="830997" cy="830997"/>
          </a:xfrm>
          <a:prstGeom prst="ellipse">
            <a:avLst/>
          </a:prstGeom>
          <a:solidFill>
            <a:srgbClr val="E61F3D"/>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8" name="Oval 34">
            <a:extLst>
              <a:ext uri="{FF2B5EF4-FFF2-40B4-BE49-F238E27FC236}">
                <a16:creationId xmlns:a16="http://schemas.microsoft.com/office/drawing/2014/main" id="{B699EFDF-DB9D-3C4F-9D1F-461508017BDA}"/>
              </a:ext>
            </a:extLst>
          </p:cNvPr>
          <p:cNvSpPr/>
          <p:nvPr userDrawn="1"/>
        </p:nvSpPr>
        <p:spPr>
          <a:xfrm>
            <a:off x="8092868" y="2708699"/>
            <a:ext cx="830997" cy="830997"/>
          </a:xfrm>
          <a:prstGeom prst="ellipse">
            <a:avLst/>
          </a:prstGeom>
          <a:solidFill>
            <a:srgbClr val="FBBA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9" name="Oval 35">
            <a:extLst>
              <a:ext uri="{FF2B5EF4-FFF2-40B4-BE49-F238E27FC236}">
                <a16:creationId xmlns:a16="http://schemas.microsoft.com/office/drawing/2014/main" id="{5DF3131C-EEA1-5446-B567-C9DA0A2A1AFF}"/>
              </a:ext>
            </a:extLst>
          </p:cNvPr>
          <p:cNvSpPr/>
          <p:nvPr userDrawn="1"/>
        </p:nvSpPr>
        <p:spPr>
          <a:xfrm>
            <a:off x="9442811" y="2708699"/>
            <a:ext cx="830997" cy="830997"/>
          </a:xfrm>
          <a:prstGeom prst="ellipse">
            <a:avLst/>
          </a:prstGeom>
          <a:solidFill>
            <a:srgbClr val="7DA0D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0" name="Oval 36">
            <a:extLst>
              <a:ext uri="{FF2B5EF4-FFF2-40B4-BE49-F238E27FC236}">
                <a16:creationId xmlns:a16="http://schemas.microsoft.com/office/drawing/2014/main" id="{6D03B317-B61D-2945-8C0A-A6EBD87ACD07}"/>
              </a:ext>
            </a:extLst>
          </p:cNvPr>
          <p:cNvSpPr/>
          <p:nvPr userDrawn="1"/>
        </p:nvSpPr>
        <p:spPr>
          <a:xfrm>
            <a:off x="10792754" y="2708699"/>
            <a:ext cx="830997" cy="830997"/>
          </a:xfrm>
          <a:prstGeom prst="ellipse">
            <a:avLst/>
          </a:prstGeom>
          <a:solidFill>
            <a:srgbClr val="47A0A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1" name="Oval 37">
            <a:extLst>
              <a:ext uri="{FF2B5EF4-FFF2-40B4-BE49-F238E27FC236}">
                <a16:creationId xmlns:a16="http://schemas.microsoft.com/office/drawing/2014/main" id="{9C0266F1-C0B7-624A-A873-5F2C8801E766}"/>
              </a:ext>
            </a:extLst>
          </p:cNvPr>
          <p:cNvSpPr/>
          <p:nvPr userDrawn="1"/>
        </p:nvSpPr>
        <p:spPr>
          <a:xfrm>
            <a:off x="5392982" y="3969609"/>
            <a:ext cx="830997" cy="830997"/>
          </a:xfrm>
          <a:prstGeom prst="ellipse">
            <a:avLst/>
          </a:prstGeom>
          <a:solidFill>
            <a:srgbClr val="EB8C3C"/>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2" name="Oval 38">
            <a:extLst>
              <a:ext uri="{FF2B5EF4-FFF2-40B4-BE49-F238E27FC236}">
                <a16:creationId xmlns:a16="http://schemas.microsoft.com/office/drawing/2014/main" id="{30C0C10E-388C-9843-8270-19D471BD3756}"/>
              </a:ext>
            </a:extLst>
          </p:cNvPr>
          <p:cNvSpPr/>
          <p:nvPr userDrawn="1"/>
        </p:nvSpPr>
        <p:spPr>
          <a:xfrm>
            <a:off x="6742925" y="3969609"/>
            <a:ext cx="830997" cy="830997"/>
          </a:xfrm>
          <a:prstGeom prst="ellipse">
            <a:avLst/>
          </a:prstGeom>
          <a:solidFill>
            <a:srgbClr val="96628C"/>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3" name="Oval 39">
            <a:extLst>
              <a:ext uri="{FF2B5EF4-FFF2-40B4-BE49-F238E27FC236}">
                <a16:creationId xmlns:a16="http://schemas.microsoft.com/office/drawing/2014/main" id="{87047EA3-79D2-8644-A568-E64AA1D7D370}"/>
              </a:ext>
            </a:extLst>
          </p:cNvPr>
          <p:cNvSpPr/>
          <p:nvPr userDrawn="1"/>
        </p:nvSpPr>
        <p:spPr>
          <a:xfrm>
            <a:off x="8092868" y="3969609"/>
            <a:ext cx="830997" cy="830997"/>
          </a:xfrm>
          <a:prstGeom prst="ellipse">
            <a:avLst/>
          </a:prstGeom>
          <a:solidFill>
            <a:srgbClr val="CD5A5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Oval 40">
            <a:extLst>
              <a:ext uri="{FF2B5EF4-FFF2-40B4-BE49-F238E27FC236}">
                <a16:creationId xmlns:a16="http://schemas.microsoft.com/office/drawing/2014/main" id="{7F5D1C6B-4E6B-0346-A5DC-C511DB14EFD6}"/>
              </a:ext>
            </a:extLst>
          </p:cNvPr>
          <p:cNvSpPr/>
          <p:nvPr userDrawn="1"/>
        </p:nvSpPr>
        <p:spPr>
          <a:xfrm>
            <a:off x="9442811" y="3969609"/>
            <a:ext cx="830997" cy="830997"/>
          </a:xfrm>
          <a:prstGeom prst="ellipse">
            <a:avLst/>
          </a:prstGeom>
          <a:solidFill>
            <a:srgbClr val="FFD746"/>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5" name="Oval 41">
            <a:extLst>
              <a:ext uri="{FF2B5EF4-FFF2-40B4-BE49-F238E27FC236}">
                <a16:creationId xmlns:a16="http://schemas.microsoft.com/office/drawing/2014/main" id="{EB421DBA-35DE-2C4F-A89E-27F0998EF4E8}"/>
              </a:ext>
            </a:extLst>
          </p:cNvPr>
          <p:cNvSpPr/>
          <p:nvPr userDrawn="1"/>
        </p:nvSpPr>
        <p:spPr>
          <a:xfrm>
            <a:off x="10792754" y="3969609"/>
            <a:ext cx="830997" cy="830997"/>
          </a:xfrm>
          <a:prstGeom prst="ellipse">
            <a:avLst/>
          </a:prstGeom>
          <a:solidFill>
            <a:srgbClr val="CDDDF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6" name="Oval 42">
            <a:extLst>
              <a:ext uri="{FF2B5EF4-FFF2-40B4-BE49-F238E27FC236}">
                <a16:creationId xmlns:a16="http://schemas.microsoft.com/office/drawing/2014/main" id="{081BD842-A9A1-5B44-81ED-A97BA390032B}"/>
              </a:ext>
            </a:extLst>
          </p:cNvPr>
          <p:cNvSpPr/>
          <p:nvPr userDrawn="1"/>
        </p:nvSpPr>
        <p:spPr>
          <a:xfrm>
            <a:off x="5392982" y="5249769"/>
            <a:ext cx="830997" cy="830997"/>
          </a:xfrm>
          <a:prstGeom prst="ellipse">
            <a:avLst/>
          </a:prstGeom>
          <a:solidFill>
            <a:srgbClr val="D7EBB4"/>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7" name="Oval 43">
            <a:extLst>
              <a:ext uri="{FF2B5EF4-FFF2-40B4-BE49-F238E27FC236}">
                <a16:creationId xmlns:a16="http://schemas.microsoft.com/office/drawing/2014/main" id="{036EE7D2-A33A-434C-B272-C82E2CDD4D4D}"/>
              </a:ext>
            </a:extLst>
          </p:cNvPr>
          <p:cNvSpPr/>
          <p:nvPr userDrawn="1"/>
        </p:nvSpPr>
        <p:spPr>
          <a:xfrm>
            <a:off x="6742925" y="5249769"/>
            <a:ext cx="830997" cy="830997"/>
          </a:xfrm>
          <a:prstGeom prst="ellipse">
            <a:avLst/>
          </a:prstGeom>
          <a:solidFill>
            <a:srgbClr val="FFDC9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8" name="Oval 44">
            <a:extLst>
              <a:ext uri="{FF2B5EF4-FFF2-40B4-BE49-F238E27FC236}">
                <a16:creationId xmlns:a16="http://schemas.microsoft.com/office/drawing/2014/main" id="{7DD65DA4-F076-C242-813E-8C17DCABCCFB}"/>
              </a:ext>
            </a:extLst>
          </p:cNvPr>
          <p:cNvSpPr/>
          <p:nvPr userDrawn="1"/>
        </p:nvSpPr>
        <p:spPr>
          <a:xfrm>
            <a:off x="8092868" y="5249769"/>
            <a:ext cx="830997" cy="830997"/>
          </a:xfrm>
          <a:prstGeom prst="ellipse">
            <a:avLst/>
          </a:prstGeom>
          <a:solidFill>
            <a:srgbClr val="D7C3F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Oval 45">
            <a:extLst>
              <a:ext uri="{FF2B5EF4-FFF2-40B4-BE49-F238E27FC236}">
                <a16:creationId xmlns:a16="http://schemas.microsoft.com/office/drawing/2014/main" id="{8A44D99D-BF66-2848-B460-F59D8ECF5690}"/>
              </a:ext>
            </a:extLst>
          </p:cNvPr>
          <p:cNvSpPr/>
          <p:nvPr userDrawn="1"/>
        </p:nvSpPr>
        <p:spPr>
          <a:xfrm>
            <a:off x="9442811" y="5249769"/>
            <a:ext cx="830997" cy="830997"/>
          </a:xfrm>
          <a:prstGeom prst="ellipse">
            <a:avLst/>
          </a:prstGeom>
          <a:solidFill>
            <a:srgbClr val="F6C3C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Oval 46">
            <a:extLst>
              <a:ext uri="{FF2B5EF4-FFF2-40B4-BE49-F238E27FC236}">
                <a16:creationId xmlns:a16="http://schemas.microsoft.com/office/drawing/2014/main" id="{9B130CEB-3D74-B647-BA6B-32F7D70FD354}"/>
              </a:ext>
            </a:extLst>
          </p:cNvPr>
          <p:cNvSpPr/>
          <p:nvPr userDrawn="1"/>
        </p:nvSpPr>
        <p:spPr>
          <a:xfrm>
            <a:off x="10792754" y="5249769"/>
            <a:ext cx="830997" cy="830997"/>
          </a:xfrm>
          <a:prstGeom prst="ellipse">
            <a:avLst/>
          </a:prstGeom>
          <a:solidFill>
            <a:srgbClr val="FFF07D"/>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1" name="Текст 37">
            <a:extLst>
              <a:ext uri="{FF2B5EF4-FFF2-40B4-BE49-F238E27FC236}">
                <a16:creationId xmlns:a16="http://schemas.microsoft.com/office/drawing/2014/main" id="{800F6957-CEFF-924E-B258-5B51A5196DEB}"/>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42" name="Текст 39">
            <a:extLst>
              <a:ext uri="{FF2B5EF4-FFF2-40B4-BE49-F238E27FC236}">
                <a16:creationId xmlns:a16="http://schemas.microsoft.com/office/drawing/2014/main" id="{8FD4982C-EBD6-6D4D-A16B-212CB048938C}"/>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43" name="Текст 39">
            <a:extLst>
              <a:ext uri="{FF2B5EF4-FFF2-40B4-BE49-F238E27FC236}">
                <a16:creationId xmlns:a16="http://schemas.microsoft.com/office/drawing/2014/main" id="{733D5CDE-163B-C148-A20F-A808E0652336}"/>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386705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чистый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A7FA04E4-3213-8F41-B068-4DC281441422}"/>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9" name="Straight Connector 19">
            <a:extLst>
              <a:ext uri="{FF2B5EF4-FFF2-40B4-BE49-F238E27FC236}">
                <a16:creationId xmlns:a16="http://schemas.microsoft.com/office/drawing/2014/main" id="{938052A0-3DF0-DC47-B7E0-C20EF981C230}"/>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1">
            <a:extLst>
              <a:ext uri="{FF2B5EF4-FFF2-40B4-BE49-F238E27FC236}">
                <a16:creationId xmlns:a16="http://schemas.microsoft.com/office/drawing/2014/main" id="{8C6147F0-3CA1-264C-B2B2-F88597196943}"/>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62CDF50E-4D58-AF4A-ABFD-140AF88B3681}"/>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62171D1-2A5B-7A4A-9760-17CCE51B9802}"/>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3" name="Straight Connector 59">
            <a:extLst>
              <a:ext uri="{FF2B5EF4-FFF2-40B4-BE49-F238E27FC236}">
                <a16:creationId xmlns:a16="http://schemas.microsoft.com/office/drawing/2014/main" id="{3C71A0C3-CD3E-0748-98E5-6B2507CAB296}"/>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20" name="Текст 37">
            <a:extLst>
              <a:ext uri="{FF2B5EF4-FFF2-40B4-BE49-F238E27FC236}">
                <a16:creationId xmlns:a16="http://schemas.microsoft.com/office/drawing/2014/main" id="{C0A1CB46-D6D6-5E48-B4F7-CCED4525C46F}"/>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1" name="Текст 39">
            <a:extLst>
              <a:ext uri="{FF2B5EF4-FFF2-40B4-BE49-F238E27FC236}">
                <a16:creationId xmlns:a16="http://schemas.microsoft.com/office/drawing/2014/main" id="{25D35A19-1AA8-204A-BFCA-83B65D59CFF4}"/>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2" name="Текст 39">
            <a:extLst>
              <a:ext uri="{FF2B5EF4-FFF2-40B4-BE49-F238E27FC236}">
                <a16:creationId xmlns:a16="http://schemas.microsoft.com/office/drawing/2014/main" id="{3557077C-F503-0B4A-82A2-54D21547E589}"/>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319520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чисты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9D694F-3582-1641-94D9-87F2A3453FC3}"/>
              </a:ext>
            </a:extLst>
          </p:cNvPr>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CFAE9005-17A7-5047-B315-642E9FB4F328}"/>
              </a:ext>
            </a:extLst>
          </p:cNvPr>
          <p:cNvPicPr>
            <a:picLocks noChangeAspect="1"/>
          </p:cNvPicPr>
          <p:nvPr userDrawn="1"/>
        </p:nvPicPr>
        <p:blipFill>
          <a:blip r:embed="rId3"/>
          <a:stretch>
            <a:fillRect/>
          </a:stretch>
        </p:blipFill>
        <p:spPr>
          <a:xfrm>
            <a:off x="5310809" y="2643809"/>
            <a:ext cx="1570383" cy="1570383"/>
          </a:xfrm>
          <a:prstGeom prst="rect">
            <a:avLst/>
          </a:prstGeom>
        </p:spPr>
      </p:pic>
    </p:spTree>
    <p:extLst>
      <p:ext uri="{BB962C8B-B14F-4D97-AF65-F5344CB8AC3E}">
        <p14:creationId xmlns:p14="http://schemas.microsoft.com/office/powerpoint/2010/main" val="138706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Текст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4A1436AC-5F96-2A4F-BFC7-B3442083EBE4}"/>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11" name="Straight Connector 19">
            <a:extLst>
              <a:ext uri="{FF2B5EF4-FFF2-40B4-BE49-F238E27FC236}">
                <a16:creationId xmlns:a16="http://schemas.microsoft.com/office/drawing/2014/main" id="{067DD2ED-246D-7D41-B51F-FED98BF873FD}"/>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2" name="Straight Connector 21">
            <a:extLst>
              <a:ext uri="{FF2B5EF4-FFF2-40B4-BE49-F238E27FC236}">
                <a16:creationId xmlns:a16="http://schemas.microsoft.com/office/drawing/2014/main" id="{68E8C250-D449-A743-8975-B5BFB04D9744}"/>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3" name="Straight Connector 25">
            <a:extLst>
              <a:ext uri="{FF2B5EF4-FFF2-40B4-BE49-F238E27FC236}">
                <a16:creationId xmlns:a16="http://schemas.microsoft.com/office/drawing/2014/main" id="{DD1C71CA-B883-AF42-959D-BCA5690AAA4B}"/>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D3A12E-0E10-C441-81D2-C3C1EB6A0537}"/>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9" name="Straight Connector 59">
            <a:extLst>
              <a:ext uri="{FF2B5EF4-FFF2-40B4-BE49-F238E27FC236}">
                <a16:creationId xmlns:a16="http://schemas.microsoft.com/office/drawing/2014/main" id="{3447008E-4F3B-FC4E-B96D-3927FAE1ED17}"/>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24" name="Рисунок 23">
            <a:extLst>
              <a:ext uri="{FF2B5EF4-FFF2-40B4-BE49-F238E27FC236}">
                <a16:creationId xmlns:a16="http://schemas.microsoft.com/office/drawing/2014/main" id="{61115A7A-23E5-E442-9551-F72F1CDA57B9}"/>
              </a:ext>
            </a:extLst>
          </p:cNvPr>
          <p:cNvSpPr>
            <a:spLocks noGrp="1"/>
          </p:cNvSpPr>
          <p:nvPr>
            <p:ph type="pic" sz="quarter" idx="10" hasCustomPrompt="1"/>
          </p:nvPr>
        </p:nvSpPr>
        <p:spPr>
          <a:xfrm>
            <a:off x="6684653" y="1447790"/>
            <a:ext cx="4325167" cy="4325107"/>
          </a:xfrm>
          <a:prstGeom prst="rect">
            <a:avLst/>
          </a:prstGeom>
          <a:solidFill>
            <a:srgbClr val="D9D9D9"/>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chemeClr val="bg2">
                    <a:lumMod val="10000"/>
                  </a:schemeClr>
                </a:solidFill>
              </a:defRPr>
            </a:lvl1pPr>
          </a:lstStyle>
          <a:p>
            <a:pPr algn="ctr"/>
            <a:r>
              <a:rPr lang="en-US" sz="2800" dirty="0">
                <a:solidFill>
                  <a:schemeClr val="tx1"/>
                </a:solidFill>
                <a:latin typeface="HSE Sans" panose="02000000000000000000" pitchFamily="2" charset="0"/>
              </a:rPr>
              <a:t>You can place an illustration or photograph here so that your slide doesn’t look empty</a:t>
            </a:r>
            <a:endParaRPr lang="en-RU" sz="2800" dirty="0">
              <a:solidFill>
                <a:schemeClr val="tx1"/>
              </a:solidFill>
              <a:latin typeface="HSE Sans" panose="02000000000000000000" pitchFamily="2" charset="0"/>
            </a:endParaRPr>
          </a:p>
        </p:txBody>
      </p:sp>
      <p:sp>
        <p:nvSpPr>
          <p:cNvPr id="32" name="Заголовок 31">
            <a:extLst>
              <a:ext uri="{FF2B5EF4-FFF2-40B4-BE49-F238E27FC236}">
                <a16:creationId xmlns:a16="http://schemas.microsoft.com/office/drawing/2014/main" id="{9ED7AA97-D972-DF4F-B662-A65F2A544CC5}"/>
              </a:ext>
            </a:extLst>
          </p:cNvPr>
          <p:cNvSpPr>
            <a:spLocks noGrp="1"/>
          </p:cNvSpPr>
          <p:nvPr>
            <p:ph type="title" hasCustomPrompt="1"/>
          </p:nvPr>
        </p:nvSpPr>
        <p:spPr>
          <a:xfrm>
            <a:off x="585898" y="1447790"/>
            <a:ext cx="524556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36" name="Текст 35">
            <a:extLst>
              <a:ext uri="{FF2B5EF4-FFF2-40B4-BE49-F238E27FC236}">
                <a16:creationId xmlns:a16="http://schemas.microsoft.com/office/drawing/2014/main" id="{69E35E54-2B19-7441-876F-1C6A84F4F156}"/>
              </a:ext>
            </a:extLst>
          </p:cNvPr>
          <p:cNvSpPr>
            <a:spLocks noGrp="1"/>
          </p:cNvSpPr>
          <p:nvPr>
            <p:ph type="body" sz="quarter" idx="12" hasCustomPrompt="1"/>
          </p:nvPr>
        </p:nvSpPr>
        <p:spPr>
          <a:xfrm>
            <a:off x="585897" y="2379663"/>
            <a:ext cx="5245561" cy="3393234"/>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200"/>
              </a:spcBef>
            </a:pPr>
            <a:r>
              <a:rPr lang="en-US" sz="1300" dirty="0">
                <a:latin typeface="HSE Sans" panose="02000000000000000000" pitchFamily="2" charset="0"/>
              </a:rPr>
              <a:t>Moderately sized bits of text can be presented in a single column, but they shouldn’t take up the whole screen. A text that is arranged in a long line might be too hard to read; always bear in mind the perspective of those who will be viewing your presentation. Try to limit each line to seven to 10 words. More than that might put your audience to sleep. </a:t>
            </a:r>
            <a:r>
              <a:rPr lang="en-US" sz="1300" i="1" dirty="0">
                <a:latin typeface="HSE Sans" panose="02000000000000000000" pitchFamily="2" charset="0"/>
              </a:rPr>
              <a:t>If you have space left and wish to make your slide more visual, you can include a small image nearby, which should illustrate or supplement your text.</a:t>
            </a:r>
            <a:endParaRPr lang="ru-RU" sz="1300" i="1" dirty="0">
              <a:latin typeface="HSE Sans" panose="02000000000000000000" pitchFamily="2" charset="0"/>
            </a:endParaRPr>
          </a:p>
        </p:txBody>
      </p:sp>
      <p:sp>
        <p:nvSpPr>
          <p:cNvPr id="38" name="Текст 37">
            <a:extLst>
              <a:ext uri="{FF2B5EF4-FFF2-40B4-BE49-F238E27FC236}">
                <a16:creationId xmlns:a16="http://schemas.microsoft.com/office/drawing/2014/main" id="{7FB4A275-856E-364D-8AA4-2071AADC6AAA}"/>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40" name="Текст 39">
            <a:extLst>
              <a:ext uri="{FF2B5EF4-FFF2-40B4-BE49-F238E27FC236}">
                <a16:creationId xmlns:a16="http://schemas.microsoft.com/office/drawing/2014/main" id="{58FBA0EA-8BE0-A643-B258-4E5C34467172}"/>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41" name="Текст 39">
            <a:extLst>
              <a:ext uri="{FF2B5EF4-FFF2-40B4-BE49-F238E27FC236}">
                <a16:creationId xmlns:a16="http://schemas.microsoft.com/office/drawing/2014/main" id="{0BEC062F-1BEB-DE4C-B7EE-C552C9D45F13}"/>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1341287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Текст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FDC66DB8-29BC-5940-A721-40F10021456A}"/>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8" name="Straight Connector 19">
            <a:extLst>
              <a:ext uri="{FF2B5EF4-FFF2-40B4-BE49-F238E27FC236}">
                <a16:creationId xmlns:a16="http://schemas.microsoft.com/office/drawing/2014/main" id="{DE27C859-478F-3648-8A9D-2C85DBDCAC09}"/>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9" name="Straight Connector 21">
            <a:extLst>
              <a:ext uri="{FF2B5EF4-FFF2-40B4-BE49-F238E27FC236}">
                <a16:creationId xmlns:a16="http://schemas.microsoft.com/office/drawing/2014/main" id="{58EA1144-CFD8-1D47-B430-7014F576043B}"/>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5">
            <a:extLst>
              <a:ext uri="{FF2B5EF4-FFF2-40B4-BE49-F238E27FC236}">
                <a16:creationId xmlns:a16="http://schemas.microsoft.com/office/drawing/2014/main" id="{96EDC73C-5A3C-014E-8E52-04CAFCA9B20B}"/>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5E88681-53A8-3B45-B80A-372EDFB53883}"/>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2" name="Straight Connector 59">
            <a:extLst>
              <a:ext uri="{FF2B5EF4-FFF2-40B4-BE49-F238E27FC236}">
                <a16:creationId xmlns:a16="http://schemas.microsoft.com/office/drawing/2014/main" id="{EDA7D8BF-DF37-704F-B77F-7E40752ACE25}"/>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6" name="Заголовок 31">
            <a:extLst>
              <a:ext uri="{FF2B5EF4-FFF2-40B4-BE49-F238E27FC236}">
                <a16:creationId xmlns:a16="http://schemas.microsoft.com/office/drawing/2014/main" id="{76942483-EB13-0A4B-8060-DB65024C294E}"/>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7" name="Текст 35">
            <a:extLst>
              <a:ext uri="{FF2B5EF4-FFF2-40B4-BE49-F238E27FC236}">
                <a16:creationId xmlns:a16="http://schemas.microsoft.com/office/drawing/2014/main" id="{66FAD63B-F743-0F47-BBE3-D7731766705A}"/>
              </a:ext>
            </a:extLst>
          </p:cNvPr>
          <p:cNvSpPr>
            <a:spLocks noGrp="1"/>
          </p:cNvSpPr>
          <p:nvPr>
            <p:ph type="body" sz="quarter" idx="12" hasCustomPrompt="1"/>
          </p:nvPr>
        </p:nvSpPr>
        <p:spPr>
          <a:xfrm>
            <a:off x="585897" y="2379663"/>
            <a:ext cx="11057971" cy="3745092"/>
          </a:xfrm>
          <a:prstGeom prst="rect">
            <a:avLst/>
          </a:prstGeom>
        </p:spPr>
        <p:txBody>
          <a:bodyPr lIns="0" tIns="0" rIns="0" numCol="3" spcCol="252000">
            <a:noAutofit/>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200"/>
              </a:spcBef>
            </a:pPr>
            <a:r>
              <a:rPr lang="en-US" sz="1300" dirty="0">
                <a:latin typeface="HSE Sans" panose="02000000000000000000" pitchFamily="2" charset="0"/>
              </a:rPr>
              <a:t>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a:t>
            </a:r>
          </a:p>
          <a:p>
            <a:pPr>
              <a:spcBef>
                <a:spcPts val="1200"/>
              </a:spcBef>
            </a:pPr>
            <a:r>
              <a:rPr lang="en-US" sz="1300" dirty="0">
                <a:latin typeface="HSE Sans" panose="02000000000000000000" pitchFamily="2" charset="0"/>
              </a:rPr>
              <a:t>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a:t>
            </a:r>
            <a:endParaRPr lang="ru-RU" sz="1300" dirty="0">
              <a:latin typeface="HSE Sans" panose="02000000000000000000" pitchFamily="2" charset="0"/>
            </a:endParaRPr>
          </a:p>
        </p:txBody>
      </p:sp>
      <p:sp>
        <p:nvSpPr>
          <p:cNvPr id="21" name="Текст 37">
            <a:extLst>
              <a:ext uri="{FF2B5EF4-FFF2-40B4-BE49-F238E27FC236}">
                <a16:creationId xmlns:a16="http://schemas.microsoft.com/office/drawing/2014/main" id="{45421580-30B9-AE44-9576-3890C98F5E85}"/>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2" name="Текст 39">
            <a:extLst>
              <a:ext uri="{FF2B5EF4-FFF2-40B4-BE49-F238E27FC236}">
                <a16:creationId xmlns:a16="http://schemas.microsoft.com/office/drawing/2014/main" id="{778A6943-08BD-8C4D-A524-728A4340014C}"/>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3" name="Текст 39">
            <a:extLst>
              <a:ext uri="{FF2B5EF4-FFF2-40B4-BE49-F238E27FC236}">
                <a16:creationId xmlns:a16="http://schemas.microsoft.com/office/drawing/2014/main" id="{EB90A960-EE54-5742-BBB0-8536917AD4C0}"/>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3527183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Текст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0E78CA68-7A0C-CF41-9AC6-A547FB9EC3B0}"/>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8" name="Straight Connector 19">
            <a:extLst>
              <a:ext uri="{FF2B5EF4-FFF2-40B4-BE49-F238E27FC236}">
                <a16:creationId xmlns:a16="http://schemas.microsoft.com/office/drawing/2014/main" id="{45DC512A-A23B-B24D-A1F6-6793976867CF}"/>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9" name="Straight Connector 21">
            <a:extLst>
              <a:ext uri="{FF2B5EF4-FFF2-40B4-BE49-F238E27FC236}">
                <a16:creationId xmlns:a16="http://schemas.microsoft.com/office/drawing/2014/main" id="{21F91649-DF0F-5F45-A43B-2CED9ACDD049}"/>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5">
            <a:extLst>
              <a:ext uri="{FF2B5EF4-FFF2-40B4-BE49-F238E27FC236}">
                <a16:creationId xmlns:a16="http://schemas.microsoft.com/office/drawing/2014/main" id="{3137B760-1A50-1845-B7F2-1EF31C71C72B}"/>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5ECCF8F-5855-7943-B503-5573887A534D}"/>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2" name="Straight Connector 59">
            <a:extLst>
              <a:ext uri="{FF2B5EF4-FFF2-40B4-BE49-F238E27FC236}">
                <a16:creationId xmlns:a16="http://schemas.microsoft.com/office/drawing/2014/main" id="{FB81B23D-CDD8-E64C-9887-3540F7EE1C4B}"/>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7" name="Текст 35">
            <a:extLst>
              <a:ext uri="{FF2B5EF4-FFF2-40B4-BE49-F238E27FC236}">
                <a16:creationId xmlns:a16="http://schemas.microsoft.com/office/drawing/2014/main" id="{5163BE0A-A745-414A-AF21-D968BD69D2DA}"/>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300"/>
              </a:spcBef>
            </a:pPr>
            <a:r>
              <a:rPr lang="en-US" sz="1300" dirty="0">
                <a:latin typeface="HSE Sans" panose="02000000000000000000" pitchFamily="2" charset="0"/>
              </a:rPr>
              <a:t>Here I am, a regular text as seen on the right; you can take me anywhere in the same size (13 </a:t>
            </a:r>
            <a:r>
              <a:rPr lang="en-US" sz="1300" dirty="0" err="1">
                <a:latin typeface="HSE Sans" panose="02000000000000000000" pitchFamily="2" charset="0"/>
              </a:rPr>
              <a:t>pt</a:t>
            </a:r>
            <a:r>
              <a:rPr lang="en-US" sz="1300" dirty="0">
                <a:latin typeface="HSE Sans" panose="02000000000000000000" pitchFamily="2" charset="0"/>
              </a:rPr>
              <a:t>), so I am readable on both the screen and in print-outs of slides. Don’t increase my size if you don’t need to, since you have the full screen option at your fingertips. Here I am, a regular text as described on the right; you can take me anywhere in the same size (13 </a:t>
            </a:r>
            <a:r>
              <a:rPr lang="en-US" sz="1300" dirty="0" err="1">
                <a:latin typeface="HSE Sans" panose="02000000000000000000" pitchFamily="2" charset="0"/>
              </a:rPr>
              <a:t>pt</a:t>
            </a:r>
            <a:r>
              <a:rPr lang="en-US" sz="1300" dirty="0">
                <a:latin typeface="HSE Sans" panose="02000000000000000000" pitchFamily="2" charset="0"/>
              </a:rPr>
              <a:t>), so I am readable on both the screen and in print-outs of slides. Don’t increase my size if you don’t need to, since you have the full screen option at your fingertips.</a:t>
            </a:r>
            <a:endParaRPr lang="ru-RU" sz="1300" dirty="0">
              <a:latin typeface="HSE Sans" panose="02000000000000000000" pitchFamily="2" charset="0"/>
            </a:endParaRPr>
          </a:p>
        </p:txBody>
      </p:sp>
      <p:sp>
        <p:nvSpPr>
          <p:cNvPr id="20" name="Текст 35">
            <a:extLst>
              <a:ext uri="{FF2B5EF4-FFF2-40B4-BE49-F238E27FC236}">
                <a16:creationId xmlns:a16="http://schemas.microsoft.com/office/drawing/2014/main" id="{B3D47CF6-5FC1-2346-8894-A7CC39063DE3}"/>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000" dirty="0">
                <a:latin typeface="HSE Sans" panose="02000000000000000000" pitchFamily="2" charset="0"/>
              </a:rPr>
              <a:t>Notes, other clarifications or additional information should be presented in a smaller size (10 </a:t>
            </a:r>
            <a:r>
              <a:rPr lang="en-US" sz="1000" dirty="0" err="1">
                <a:latin typeface="HSE Sans" panose="02000000000000000000" pitchFamily="2" charset="0"/>
              </a:rPr>
              <a:t>pt</a:t>
            </a:r>
            <a:r>
              <a:rPr lang="en-US" sz="1000" dirty="0">
                <a:latin typeface="HSE Sans" panose="02000000000000000000" pitchFamily="2" charset="0"/>
              </a:rPr>
              <a:t>)</a:t>
            </a:r>
            <a:endParaRPr lang="ru-RU" sz="1000" dirty="0">
              <a:latin typeface="HSE Sans" panose="02000000000000000000" pitchFamily="2" charset="0"/>
            </a:endParaRPr>
          </a:p>
        </p:txBody>
      </p:sp>
      <p:sp>
        <p:nvSpPr>
          <p:cNvPr id="23" name="Текст 22">
            <a:extLst>
              <a:ext uri="{FF2B5EF4-FFF2-40B4-BE49-F238E27FC236}">
                <a16:creationId xmlns:a16="http://schemas.microsoft.com/office/drawing/2014/main" id="{CD14B8F3-89C2-9F45-809E-D1EAF85AC566}"/>
              </a:ext>
            </a:extLst>
          </p:cNvPr>
          <p:cNvSpPr>
            <a:spLocks noGrp="1"/>
          </p:cNvSpPr>
          <p:nvPr>
            <p:ph type="body" sz="quarter" idx="18" hasCustomPrompt="1"/>
          </p:nvPr>
        </p:nvSpPr>
        <p:spPr>
          <a:xfrm>
            <a:off x="6259892" y="2379663"/>
            <a:ext cx="5383968" cy="3451794"/>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i="0">
                <a:solidFill>
                  <a:srgbClr val="0E2D69"/>
                </a:solidFill>
                <a:latin typeface="HSE Sans" panose="02000000000000000000" pitchFamily="2" charset="0"/>
              </a:defRPr>
            </a:lvl1pPr>
          </a:lstStyle>
          <a:p>
            <a:r>
              <a:rPr lang="en-US" sz="3200" dirty="0">
                <a:solidFill>
                  <a:srgbClr val="102D69"/>
                </a:solidFill>
                <a:latin typeface="HSE Sans" panose="02000000000000000000" pitchFamily="2" charset="0"/>
              </a:rPr>
              <a:t>Short phrase with important information can have a larger font size than normal, but we don’t recommend doing this often.</a:t>
            </a:r>
            <a:endParaRPr lang="ru-RU" sz="3200" dirty="0">
              <a:solidFill>
                <a:srgbClr val="102D69"/>
              </a:solidFill>
              <a:latin typeface="HSE Sans" panose="02000000000000000000" pitchFamily="2" charset="0"/>
            </a:endParaRPr>
          </a:p>
        </p:txBody>
      </p:sp>
      <p:sp>
        <p:nvSpPr>
          <p:cNvPr id="25" name="Заголовок 31">
            <a:extLst>
              <a:ext uri="{FF2B5EF4-FFF2-40B4-BE49-F238E27FC236}">
                <a16:creationId xmlns:a16="http://schemas.microsoft.com/office/drawing/2014/main" id="{B32DC3D4-97A5-3E4F-A29B-422D5E3129B7}"/>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5" name="Текст 37">
            <a:extLst>
              <a:ext uri="{FF2B5EF4-FFF2-40B4-BE49-F238E27FC236}">
                <a16:creationId xmlns:a16="http://schemas.microsoft.com/office/drawing/2014/main" id="{87E14987-3496-B241-A4C9-88FACDD837F5}"/>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6" name="Текст 39">
            <a:extLst>
              <a:ext uri="{FF2B5EF4-FFF2-40B4-BE49-F238E27FC236}">
                <a16:creationId xmlns:a16="http://schemas.microsoft.com/office/drawing/2014/main" id="{3DAEB9AB-245D-774E-9656-B80FCC7A20BB}"/>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8" name="Текст 39">
            <a:extLst>
              <a:ext uri="{FF2B5EF4-FFF2-40B4-BE49-F238E27FC236}">
                <a16:creationId xmlns:a16="http://schemas.microsoft.com/office/drawing/2014/main" id="{98145217-7421-9C4F-9483-5AEA3D289575}"/>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66379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График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9E89D752-CAC6-0943-9A3D-4C52DBF50CE2}"/>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8" name="Straight Connector 19">
            <a:extLst>
              <a:ext uri="{FF2B5EF4-FFF2-40B4-BE49-F238E27FC236}">
                <a16:creationId xmlns:a16="http://schemas.microsoft.com/office/drawing/2014/main" id="{64D89E64-93BB-044D-B3D4-8F2679C5CA4C}"/>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9" name="Straight Connector 21">
            <a:extLst>
              <a:ext uri="{FF2B5EF4-FFF2-40B4-BE49-F238E27FC236}">
                <a16:creationId xmlns:a16="http://schemas.microsoft.com/office/drawing/2014/main" id="{D0C3B169-866D-C645-AF76-00F8C2A97E9B}"/>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5">
            <a:extLst>
              <a:ext uri="{FF2B5EF4-FFF2-40B4-BE49-F238E27FC236}">
                <a16:creationId xmlns:a16="http://schemas.microsoft.com/office/drawing/2014/main" id="{FDDF48AB-D8AE-0E42-A544-8EA5B8744778}"/>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6DF89EC-1E7C-3B40-85F4-6D19A7D29AC7}"/>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2" name="Straight Connector 59">
            <a:extLst>
              <a:ext uri="{FF2B5EF4-FFF2-40B4-BE49-F238E27FC236}">
                <a16:creationId xmlns:a16="http://schemas.microsoft.com/office/drawing/2014/main" id="{019D6862-BD52-734D-9E19-38C147CA2D29}"/>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7" name="Заголовок 31">
            <a:extLst>
              <a:ext uri="{FF2B5EF4-FFF2-40B4-BE49-F238E27FC236}">
                <a16:creationId xmlns:a16="http://schemas.microsoft.com/office/drawing/2014/main" id="{B3F16318-C9C3-B948-A508-4BC53D0B7716}"/>
              </a:ext>
            </a:extLst>
          </p:cNvPr>
          <p:cNvSpPr>
            <a:spLocks noGrp="1"/>
          </p:cNvSpPr>
          <p:nvPr>
            <p:ph type="title" hasCustomPrompt="1"/>
          </p:nvPr>
        </p:nvSpPr>
        <p:spPr>
          <a:xfrm>
            <a:off x="585899" y="1447790"/>
            <a:ext cx="432253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8" name="Текст 35">
            <a:extLst>
              <a:ext uri="{FF2B5EF4-FFF2-40B4-BE49-F238E27FC236}">
                <a16:creationId xmlns:a16="http://schemas.microsoft.com/office/drawing/2014/main" id="{23B3E5FB-BBCE-4149-AD9A-8CAB06CC9FCF}"/>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9" name="Текст 35">
            <a:extLst>
              <a:ext uri="{FF2B5EF4-FFF2-40B4-BE49-F238E27FC236}">
                <a16:creationId xmlns:a16="http://schemas.microsoft.com/office/drawing/2014/main" id="{658542D3-7E45-6E46-8039-27C4C43DD617}"/>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000" dirty="0">
                <a:latin typeface="HSE Sans" panose="02000000000000000000" pitchFamily="2" charset="0"/>
              </a:rPr>
              <a:t>Notes, other clarifications or additional information should be presented in a smaller size (10 </a:t>
            </a:r>
            <a:r>
              <a:rPr lang="en-US" sz="1000" dirty="0" err="1">
                <a:latin typeface="HSE Sans" panose="02000000000000000000" pitchFamily="2" charset="0"/>
              </a:rPr>
              <a:t>pt</a:t>
            </a:r>
            <a:r>
              <a:rPr lang="en-US" sz="1000" dirty="0">
                <a:latin typeface="HSE Sans" panose="02000000000000000000" pitchFamily="2" charset="0"/>
              </a:rPr>
              <a:t>)</a:t>
            </a:r>
            <a:endParaRPr lang="ru-RU" sz="1000" dirty="0">
              <a:latin typeface="HSE Sans" panose="02000000000000000000" pitchFamily="2" charset="0"/>
            </a:endParaRPr>
          </a:p>
        </p:txBody>
      </p:sp>
      <p:sp>
        <p:nvSpPr>
          <p:cNvPr id="21" name="Диаграмма 7">
            <a:extLst>
              <a:ext uri="{FF2B5EF4-FFF2-40B4-BE49-F238E27FC236}">
                <a16:creationId xmlns:a16="http://schemas.microsoft.com/office/drawing/2014/main" id="{57965DCA-4776-7546-97FD-A69317A34CF2}"/>
              </a:ext>
            </a:extLst>
          </p:cNvPr>
          <p:cNvSpPr>
            <a:spLocks noGrp="1"/>
          </p:cNvSpPr>
          <p:nvPr>
            <p:ph type="chart" sz="quarter" idx="10"/>
          </p:nvPr>
        </p:nvSpPr>
        <p:spPr>
          <a:xfrm>
            <a:off x="5272097" y="1447790"/>
            <a:ext cx="6371768" cy="4289457"/>
          </a:xfrm>
          <a:prstGeom prst="rect">
            <a:avLst/>
          </a:prstGeom>
        </p:spPr>
        <p:txBody>
          <a:bodyPr/>
          <a:lstStyle/>
          <a:p>
            <a:endParaRPr lang="ru-RU"/>
          </a:p>
        </p:txBody>
      </p:sp>
      <p:sp>
        <p:nvSpPr>
          <p:cNvPr id="15" name="Текст 37">
            <a:extLst>
              <a:ext uri="{FF2B5EF4-FFF2-40B4-BE49-F238E27FC236}">
                <a16:creationId xmlns:a16="http://schemas.microsoft.com/office/drawing/2014/main" id="{F0037DB7-9A83-3348-8DAE-CC70560E4099}"/>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0" name="Текст 39">
            <a:extLst>
              <a:ext uri="{FF2B5EF4-FFF2-40B4-BE49-F238E27FC236}">
                <a16:creationId xmlns:a16="http://schemas.microsoft.com/office/drawing/2014/main" id="{4007716A-CF6E-BC4E-83BE-CC4A3F1F2008}"/>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2" name="Текст 39">
            <a:extLst>
              <a:ext uri="{FF2B5EF4-FFF2-40B4-BE49-F238E27FC236}">
                <a16:creationId xmlns:a16="http://schemas.microsoft.com/office/drawing/2014/main" id="{4921AC85-F824-C54B-91ED-6AB495D80D7A}"/>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2507113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График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11D7C3EB-CCEB-E142-9753-8B2D75A0A80D}"/>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9" name="Straight Connector 19">
            <a:extLst>
              <a:ext uri="{FF2B5EF4-FFF2-40B4-BE49-F238E27FC236}">
                <a16:creationId xmlns:a16="http://schemas.microsoft.com/office/drawing/2014/main" id="{527C9F89-51CC-D243-9351-73AB081DB944}"/>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1">
            <a:extLst>
              <a:ext uri="{FF2B5EF4-FFF2-40B4-BE49-F238E27FC236}">
                <a16:creationId xmlns:a16="http://schemas.microsoft.com/office/drawing/2014/main" id="{F09EE119-6C80-E846-95F9-BB3907664128}"/>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6C0A681B-44BF-6A46-98D8-483EF13B9114}"/>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65A5D7C-EB12-9D4D-A99A-4B26C81B7387}"/>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3" name="Straight Connector 59">
            <a:extLst>
              <a:ext uri="{FF2B5EF4-FFF2-40B4-BE49-F238E27FC236}">
                <a16:creationId xmlns:a16="http://schemas.microsoft.com/office/drawing/2014/main" id="{D4C3D74D-BE91-9547-ADCA-ACCE93C18789}"/>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20" name="Текст 35">
            <a:extLst>
              <a:ext uri="{FF2B5EF4-FFF2-40B4-BE49-F238E27FC236}">
                <a16:creationId xmlns:a16="http://schemas.microsoft.com/office/drawing/2014/main" id="{5812BF3C-1D24-3640-84D2-BFFCA525AE5F}"/>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ru-RU" sz="1000" dirty="0">
                <a:latin typeface="HSE Sans" panose="02000000000000000000" pitchFamily="2" charset="0"/>
              </a:rPr>
              <a:t>Примечания, или любая другая пояснительная или дополнительная информация набираются шрифтом размером 10 </a:t>
            </a:r>
            <a:r>
              <a:rPr lang="en-GB" sz="1000" dirty="0" err="1">
                <a:latin typeface="HSE Sans" panose="02000000000000000000" pitchFamily="2" charset="0"/>
              </a:rPr>
              <a:t>pt</a:t>
            </a:r>
            <a:endParaRPr lang="ru-RU" sz="1000" dirty="0">
              <a:latin typeface="HSE Sans" panose="02000000000000000000" pitchFamily="2" charset="0"/>
            </a:endParaRPr>
          </a:p>
        </p:txBody>
      </p:sp>
      <p:sp>
        <p:nvSpPr>
          <p:cNvPr id="21" name="Диаграмма 7">
            <a:extLst>
              <a:ext uri="{FF2B5EF4-FFF2-40B4-BE49-F238E27FC236}">
                <a16:creationId xmlns:a16="http://schemas.microsoft.com/office/drawing/2014/main" id="{BCBBDD44-9DC9-F74E-979F-120A7BBD4EE1}"/>
              </a:ext>
            </a:extLst>
          </p:cNvPr>
          <p:cNvSpPr>
            <a:spLocks noGrp="1"/>
          </p:cNvSpPr>
          <p:nvPr>
            <p:ph type="chart" sz="quarter" idx="10"/>
          </p:nvPr>
        </p:nvSpPr>
        <p:spPr>
          <a:xfrm>
            <a:off x="5272097" y="1447790"/>
            <a:ext cx="6371768" cy="4289457"/>
          </a:xfrm>
          <a:prstGeom prst="rect">
            <a:avLst/>
          </a:prstGeom>
        </p:spPr>
        <p:txBody>
          <a:bodyPr/>
          <a:lstStyle/>
          <a:p>
            <a:endParaRPr lang="ru-RU"/>
          </a:p>
        </p:txBody>
      </p:sp>
      <p:sp>
        <p:nvSpPr>
          <p:cNvPr id="23" name="Текст 22">
            <a:extLst>
              <a:ext uri="{FF2B5EF4-FFF2-40B4-BE49-F238E27FC236}">
                <a16:creationId xmlns:a16="http://schemas.microsoft.com/office/drawing/2014/main" id="{7C68DF7B-E804-E44B-83DF-5DC36AF76F43}"/>
              </a:ext>
            </a:extLst>
          </p:cNvPr>
          <p:cNvSpPr>
            <a:spLocks noGrp="1"/>
          </p:cNvSpPr>
          <p:nvPr>
            <p:ph type="body" sz="quarter" idx="17" hasCustomPrompt="1"/>
          </p:nvPr>
        </p:nvSpPr>
        <p:spPr>
          <a:xfrm>
            <a:off x="585788" y="1447064"/>
            <a:ext cx="4322762" cy="703205"/>
          </a:xfrm>
          <a:prstGeom prst="rect">
            <a:avLst/>
          </a:prstGeom>
        </p:spPr>
        <p:txBody>
          <a:bodyPr>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GB" sz="1600" dirty="0">
                <a:solidFill>
                  <a:srgbClr val="102D69"/>
                </a:solidFill>
                <a:latin typeface="HSE Sans" panose="02000000000000000000" pitchFamily="2" charset="0"/>
              </a:rPr>
              <a:t>Name of graph. Please note that table titles should be smaller than headlines (16 </a:t>
            </a:r>
            <a:r>
              <a:rPr lang="en-GB" sz="1600" dirty="0" err="1">
                <a:solidFill>
                  <a:srgbClr val="102D69"/>
                </a:solidFill>
                <a:latin typeface="HSE Sans" panose="02000000000000000000" pitchFamily="2" charset="0"/>
              </a:rPr>
              <a:t>pt</a:t>
            </a:r>
            <a:r>
              <a:rPr lang="en-GB"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28" name="Текст 35">
            <a:extLst>
              <a:ext uri="{FF2B5EF4-FFF2-40B4-BE49-F238E27FC236}">
                <a16:creationId xmlns:a16="http://schemas.microsoft.com/office/drawing/2014/main" id="{89E931D8-2901-A54D-86EA-096E47B81880}"/>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6" name="Текст 37">
            <a:extLst>
              <a:ext uri="{FF2B5EF4-FFF2-40B4-BE49-F238E27FC236}">
                <a16:creationId xmlns:a16="http://schemas.microsoft.com/office/drawing/2014/main" id="{EB05FE86-9EEC-B64C-A6A4-0EF1E57F548F}"/>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8" name="Текст 39">
            <a:extLst>
              <a:ext uri="{FF2B5EF4-FFF2-40B4-BE49-F238E27FC236}">
                <a16:creationId xmlns:a16="http://schemas.microsoft.com/office/drawing/2014/main" id="{897B1CBC-D3E1-5F42-9E46-5C5D5982A1A4}"/>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9" name="Текст 39">
            <a:extLst>
              <a:ext uri="{FF2B5EF4-FFF2-40B4-BE49-F238E27FC236}">
                <a16:creationId xmlns:a16="http://schemas.microsoft.com/office/drawing/2014/main" id="{364269E6-245A-D54E-A8AD-14E29A03FAC1}"/>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76488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Цифр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E9A64721-E55E-8749-B29E-51DD8955936F}"/>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7" name="Straight Connector 19">
            <a:extLst>
              <a:ext uri="{FF2B5EF4-FFF2-40B4-BE49-F238E27FC236}">
                <a16:creationId xmlns:a16="http://schemas.microsoft.com/office/drawing/2014/main" id="{B0C162B7-B84F-874A-960E-31F512518C6E}"/>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8" name="Straight Connector 21">
            <a:extLst>
              <a:ext uri="{FF2B5EF4-FFF2-40B4-BE49-F238E27FC236}">
                <a16:creationId xmlns:a16="http://schemas.microsoft.com/office/drawing/2014/main" id="{1CB321BB-9FE3-294F-85D8-AA7DC75CA4AF}"/>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9" name="Straight Connector 25">
            <a:extLst>
              <a:ext uri="{FF2B5EF4-FFF2-40B4-BE49-F238E27FC236}">
                <a16:creationId xmlns:a16="http://schemas.microsoft.com/office/drawing/2014/main" id="{0A610A45-8712-8A45-AFB3-931CF468EC32}"/>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0460EF6-ECAD-8941-8132-1B3E005D6067}"/>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1" name="Straight Connector 59">
            <a:extLst>
              <a:ext uri="{FF2B5EF4-FFF2-40B4-BE49-F238E27FC236}">
                <a16:creationId xmlns:a16="http://schemas.microsoft.com/office/drawing/2014/main" id="{41AE56A2-5FAA-FD44-AE1A-338E1E304184}"/>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7" name="Заголовок 31">
            <a:extLst>
              <a:ext uri="{FF2B5EF4-FFF2-40B4-BE49-F238E27FC236}">
                <a16:creationId xmlns:a16="http://schemas.microsoft.com/office/drawing/2014/main" id="{3B28B62E-5EE9-834C-9BB6-BD66079B8164}"/>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24" name="Текст 35">
            <a:extLst>
              <a:ext uri="{FF2B5EF4-FFF2-40B4-BE49-F238E27FC236}">
                <a16:creationId xmlns:a16="http://schemas.microsoft.com/office/drawing/2014/main" id="{621215DE-C1FD-2B4C-B236-AF679CF906BE}"/>
              </a:ext>
            </a:extLst>
          </p:cNvPr>
          <p:cNvSpPr>
            <a:spLocks noGrp="1"/>
          </p:cNvSpPr>
          <p:nvPr>
            <p:ph type="body" sz="quarter" idx="12" hasCustomPrompt="1"/>
          </p:nvPr>
        </p:nvSpPr>
        <p:spPr>
          <a:xfrm>
            <a:off x="575076" y="4103994"/>
            <a:ext cx="2758143"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5" name="Текст 35">
            <a:extLst>
              <a:ext uri="{FF2B5EF4-FFF2-40B4-BE49-F238E27FC236}">
                <a16:creationId xmlns:a16="http://schemas.microsoft.com/office/drawing/2014/main" id="{8BC2F90D-0CE0-574C-A7C1-EAA3E6F1AB56}"/>
              </a:ext>
            </a:extLst>
          </p:cNvPr>
          <p:cNvSpPr>
            <a:spLocks noGrp="1"/>
          </p:cNvSpPr>
          <p:nvPr>
            <p:ph type="body" sz="quarter" idx="16" hasCustomPrompt="1"/>
          </p:nvPr>
        </p:nvSpPr>
        <p:spPr>
          <a:xfrm>
            <a:off x="4047007" y="4103994"/>
            <a:ext cx="2757612"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6" name="Текст 35">
            <a:extLst>
              <a:ext uri="{FF2B5EF4-FFF2-40B4-BE49-F238E27FC236}">
                <a16:creationId xmlns:a16="http://schemas.microsoft.com/office/drawing/2014/main" id="{239E188B-2696-8A48-9F8A-36223EEF61E9}"/>
              </a:ext>
            </a:extLst>
          </p:cNvPr>
          <p:cNvSpPr>
            <a:spLocks noGrp="1"/>
          </p:cNvSpPr>
          <p:nvPr>
            <p:ph type="body" sz="quarter" idx="17" hasCustomPrompt="1"/>
          </p:nvPr>
        </p:nvSpPr>
        <p:spPr>
          <a:xfrm>
            <a:off x="7518938" y="4103994"/>
            <a:ext cx="2757612"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8" name="Текст 27">
            <a:extLst>
              <a:ext uri="{FF2B5EF4-FFF2-40B4-BE49-F238E27FC236}">
                <a16:creationId xmlns:a16="http://schemas.microsoft.com/office/drawing/2014/main" id="{379BF4C6-F899-294C-B88E-8363AFBEEC2A}"/>
              </a:ext>
            </a:extLst>
          </p:cNvPr>
          <p:cNvSpPr>
            <a:spLocks noGrp="1"/>
          </p:cNvSpPr>
          <p:nvPr>
            <p:ph type="body" sz="quarter" idx="18" hasCustomPrompt="1"/>
          </p:nvPr>
        </p:nvSpPr>
        <p:spPr>
          <a:xfrm>
            <a:off x="575076"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152</a:t>
            </a:r>
            <a:endParaRPr lang="ru-RU" dirty="0"/>
          </a:p>
        </p:txBody>
      </p:sp>
      <p:sp>
        <p:nvSpPr>
          <p:cNvPr id="29" name="Текст 27">
            <a:extLst>
              <a:ext uri="{FF2B5EF4-FFF2-40B4-BE49-F238E27FC236}">
                <a16:creationId xmlns:a16="http://schemas.microsoft.com/office/drawing/2014/main" id="{DE7F352B-F6D9-B545-A835-443A55956E74}"/>
              </a:ext>
            </a:extLst>
          </p:cNvPr>
          <p:cNvSpPr>
            <a:spLocks noGrp="1"/>
          </p:cNvSpPr>
          <p:nvPr>
            <p:ph type="body" sz="quarter" idx="19" hasCustomPrompt="1"/>
          </p:nvPr>
        </p:nvSpPr>
        <p:spPr>
          <a:xfrm>
            <a:off x="4047007"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95</a:t>
            </a:r>
            <a:endParaRPr lang="ru-RU" dirty="0"/>
          </a:p>
        </p:txBody>
      </p:sp>
      <p:sp>
        <p:nvSpPr>
          <p:cNvPr id="30" name="Текст 27">
            <a:extLst>
              <a:ext uri="{FF2B5EF4-FFF2-40B4-BE49-F238E27FC236}">
                <a16:creationId xmlns:a16="http://schemas.microsoft.com/office/drawing/2014/main" id="{D1D5AF9F-C1B0-7842-8789-1DB8963D981B}"/>
              </a:ext>
            </a:extLst>
          </p:cNvPr>
          <p:cNvSpPr>
            <a:spLocks noGrp="1"/>
          </p:cNvSpPr>
          <p:nvPr>
            <p:ph type="body" sz="quarter" idx="20" hasCustomPrompt="1"/>
          </p:nvPr>
        </p:nvSpPr>
        <p:spPr>
          <a:xfrm>
            <a:off x="7518938"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284</a:t>
            </a:r>
            <a:endParaRPr lang="ru-RU" dirty="0"/>
          </a:p>
        </p:txBody>
      </p:sp>
      <p:sp>
        <p:nvSpPr>
          <p:cNvPr id="18" name="Текст 37">
            <a:extLst>
              <a:ext uri="{FF2B5EF4-FFF2-40B4-BE49-F238E27FC236}">
                <a16:creationId xmlns:a16="http://schemas.microsoft.com/office/drawing/2014/main" id="{37B4962B-A5BA-AB4F-AFB3-5BF3A0AD0352}"/>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9" name="Текст 39">
            <a:extLst>
              <a:ext uri="{FF2B5EF4-FFF2-40B4-BE49-F238E27FC236}">
                <a16:creationId xmlns:a16="http://schemas.microsoft.com/office/drawing/2014/main" id="{78AD85C2-6CFD-A94C-8134-2B3392A33196}"/>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0" name="Текст 39">
            <a:extLst>
              <a:ext uri="{FF2B5EF4-FFF2-40B4-BE49-F238E27FC236}">
                <a16:creationId xmlns:a16="http://schemas.microsoft.com/office/drawing/2014/main" id="{C50CF571-E523-5440-B1C9-D74160206AED}"/>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2057052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Таблица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425806-16DD-844E-927C-26E7143A9ED8}"/>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6" name="Straight Connector 19">
            <a:extLst>
              <a:ext uri="{FF2B5EF4-FFF2-40B4-BE49-F238E27FC236}">
                <a16:creationId xmlns:a16="http://schemas.microsoft.com/office/drawing/2014/main" id="{479746FF-3282-DF46-9D7C-D80431604A55}"/>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7" name="Straight Connector 21">
            <a:extLst>
              <a:ext uri="{FF2B5EF4-FFF2-40B4-BE49-F238E27FC236}">
                <a16:creationId xmlns:a16="http://schemas.microsoft.com/office/drawing/2014/main" id="{51B44297-B0E7-D74D-B291-D39A0D468B42}"/>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8" name="Straight Connector 25">
            <a:extLst>
              <a:ext uri="{FF2B5EF4-FFF2-40B4-BE49-F238E27FC236}">
                <a16:creationId xmlns:a16="http://schemas.microsoft.com/office/drawing/2014/main" id="{0EA4A057-F0CB-E04F-B472-4A1ABFB64C66}"/>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64502F5-56EE-354B-A3B1-E79F8B005172}"/>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0" name="Straight Connector 59">
            <a:extLst>
              <a:ext uri="{FF2B5EF4-FFF2-40B4-BE49-F238E27FC236}">
                <a16:creationId xmlns:a16="http://schemas.microsoft.com/office/drawing/2014/main" id="{A80E0956-5C10-CC40-A426-CBD2E0C4158E}"/>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5" name="Текст 22">
            <a:extLst>
              <a:ext uri="{FF2B5EF4-FFF2-40B4-BE49-F238E27FC236}">
                <a16:creationId xmlns:a16="http://schemas.microsoft.com/office/drawing/2014/main" id="{51340CB4-0355-3640-A212-F684523CDCCF}"/>
              </a:ext>
            </a:extLst>
          </p:cNvPr>
          <p:cNvSpPr>
            <a:spLocks noGrp="1"/>
          </p:cNvSpPr>
          <p:nvPr>
            <p:ph type="body" sz="quarter" idx="17" hasCustomPrompt="1"/>
          </p:nvPr>
        </p:nvSpPr>
        <p:spPr>
          <a:xfrm>
            <a:off x="585787" y="1447065"/>
            <a:ext cx="11058065" cy="307778"/>
          </a:xfrm>
          <a:prstGeom prst="rect">
            <a:avLst/>
          </a:prstGeom>
        </p:spPr>
        <p:txBody>
          <a:bodyPr lIns="0" tIns="0" rIns="0" bIns="0">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US" sz="1600" dirty="0">
                <a:solidFill>
                  <a:srgbClr val="102D69"/>
                </a:solidFill>
                <a:latin typeface="HSE Sans" panose="02000000000000000000" pitchFamily="2" charset="0"/>
              </a:rPr>
              <a:t>Name of table</a:t>
            </a:r>
            <a:r>
              <a:rPr lang="ru-RU" sz="1600" dirty="0">
                <a:solidFill>
                  <a:srgbClr val="102D69"/>
                </a:solidFill>
                <a:latin typeface="HSE Sans" panose="02000000000000000000" pitchFamily="2" charset="0"/>
              </a:rPr>
              <a:t>. </a:t>
            </a:r>
            <a:r>
              <a:rPr lang="en-US" sz="1600" dirty="0">
                <a:solidFill>
                  <a:srgbClr val="102D69"/>
                </a:solidFill>
                <a:latin typeface="HSE Sans" panose="02000000000000000000" pitchFamily="2" charset="0"/>
              </a:rPr>
              <a:t>Please note that the name of the table should be smaller than headlines (16 </a:t>
            </a:r>
            <a:r>
              <a:rPr lang="en-US" sz="1600" dirty="0" err="1">
                <a:solidFill>
                  <a:srgbClr val="102D69"/>
                </a:solidFill>
                <a:latin typeface="HSE Sans" panose="02000000000000000000" pitchFamily="2" charset="0"/>
              </a:rPr>
              <a:t>pt</a:t>
            </a:r>
            <a:r>
              <a:rPr lang="en-US"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17" name="Текст 16">
            <a:extLst>
              <a:ext uri="{FF2B5EF4-FFF2-40B4-BE49-F238E27FC236}">
                <a16:creationId xmlns:a16="http://schemas.microsoft.com/office/drawing/2014/main" id="{8C6F2EA4-CEDC-324C-9C06-8713118041EB}"/>
              </a:ext>
            </a:extLst>
          </p:cNvPr>
          <p:cNvSpPr>
            <a:spLocks noGrp="1"/>
          </p:cNvSpPr>
          <p:nvPr>
            <p:ph type="body" sz="quarter" idx="18" hasCustomPrompt="1"/>
          </p:nvPr>
        </p:nvSpPr>
        <p:spPr>
          <a:xfrm>
            <a:off x="585788" y="5739189"/>
            <a:ext cx="6824303" cy="703205"/>
          </a:xfrm>
          <a:prstGeom prst="rect">
            <a:avLst/>
          </a:prstGeom>
        </p:spPr>
        <p:txBody>
          <a:bodyPr lIns="0" tIns="0" rIns="0" bIns="0">
            <a:normAutofit/>
          </a:bodyPr>
          <a:lstStyle>
            <a:lvl1pPr marL="0" marR="0" indent="0" algn="l" defTabSz="914400" rtl="0" eaLnBrk="1" fontAlgn="auto" latinLnBrk="0" hangingPunct="1">
              <a:lnSpc>
                <a:spcPct val="100000"/>
              </a:lnSpc>
              <a:spcBef>
                <a:spcPts val="600"/>
              </a:spcBef>
              <a:spcAft>
                <a:spcPts val="0"/>
              </a:spcAft>
              <a:buClrTx/>
              <a:buSzTx/>
              <a:buFontTx/>
              <a:buNone/>
              <a:tabLst/>
              <a:defRPr sz="1300" b="0" i="0">
                <a:solidFill>
                  <a:srgbClr val="0E2D69"/>
                </a:solidFill>
                <a:latin typeface="HSE Sans" panose="02000000000000000000" pitchFamily="2" charset="0"/>
              </a:defRPr>
            </a:lvl1pPr>
            <a:lvl2pPr>
              <a:defRPr sz="1300" b="0" i="0">
                <a:solidFill>
                  <a:srgbClr val="0E2D69"/>
                </a:solidFill>
                <a:latin typeface="HSE Sans" panose="02000000000000000000" pitchFamily="2" charset="0"/>
              </a:defRPr>
            </a:lvl2pPr>
            <a:lvl3pPr>
              <a:defRPr sz="1300" b="0" i="0">
                <a:solidFill>
                  <a:srgbClr val="0E2D69"/>
                </a:solidFill>
                <a:latin typeface="HSE Sans" panose="02000000000000000000" pitchFamily="2" charset="0"/>
              </a:defRPr>
            </a:lvl3pPr>
            <a:lvl4pPr>
              <a:defRPr sz="1300" b="0" i="0">
                <a:solidFill>
                  <a:srgbClr val="0E2D69"/>
                </a:solidFill>
                <a:latin typeface="HSE Sans" panose="02000000000000000000" pitchFamily="2" charset="0"/>
              </a:defRPr>
            </a:lvl4pPr>
            <a:lvl5pPr>
              <a:defRPr sz="1300" b="0" i="0">
                <a:solidFill>
                  <a:srgbClr val="0E2D69"/>
                </a:solidFill>
                <a:latin typeface="HSE Sans" panose="02000000000000000000" pitchFamily="2" charset="0"/>
              </a:defRPr>
            </a:lvl5p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300" b="0" dirty="0">
                <a:ln>
                  <a:noFill/>
                </a:ln>
                <a:latin typeface="HSE Sans" panose="02000000000000000000" pitchFamily="2" charset="0"/>
              </a:rPr>
              <a:t>We recommend using bold face with due care; try using bold face for important information. </a:t>
            </a:r>
            <a:r>
              <a:rPr lang="en-US" sz="1300" dirty="0">
                <a:latin typeface="HSE Sans" panose="02000000000000000000" pitchFamily="2" charset="0"/>
              </a:rPr>
              <a:t>Also, try not to use bold face with cell shading; one feature should be sufficient.</a:t>
            </a:r>
            <a:endParaRPr lang="en-RU" sz="1300" b="0" dirty="0">
              <a:ln>
                <a:noFill/>
              </a:ln>
              <a:latin typeface="HSE Sans" panose="02000000000000000000" pitchFamily="2" charset="0"/>
            </a:endParaRPr>
          </a:p>
        </p:txBody>
      </p:sp>
      <p:sp>
        <p:nvSpPr>
          <p:cNvPr id="19" name="Таблица 18">
            <a:extLst>
              <a:ext uri="{FF2B5EF4-FFF2-40B4-BE49-F238E27FC236}">
                <a16:creationId xmlns:a16="http://schemas.microsoft.com/office/drawing/2014/main" id="{7B291085-A9B9-D842-B1A7-96258FAF012C}"/>
              </a:ext>
            </a:extLst>
          </p:cNvPr>
          <p:cNvSpPr>
            <a:spLocks noGrp="1"/>
          </p:cNvSpPr>
          <p:nvPr>
            <p:ph type="tbl" sz="quarter" idx="19"/>
          </p:nvPr>
        </p:nvSpPr>
        <p:spPr>
          <a:xfrm>
            <a:off x="585787" y="1984076"/>
            <a:ext cx="11058527" cy="3519576"/>
          </a:xfrm>
          <a:prstGeom prst="rect">
            <a:avLst/>
          </a:prstGeom>
        </p:spPr>
        <p:txBody>
          <a:bodyPr/>
          <a:lstStyle/>
          <a:p>
            <a:endParaRPr lang="ru-RU"/>
          </a:p>
        </p:txBody>
      </p:sp>
      <p:sp>
        <p:nvSpPr>
          <p:cNvPr id="16" name="Текст 37">
            <a:extLst>
              <a:ext uri="{FF2B5EF4-FFF2-40B4-BE49-F238E27FC236}">
                <a16:creationId xmlns:a16="http://schemas.microsoft.com/office/drawing/2014/main" id="{252B365F-6D89-0045-99CC-0F0D3EF2DA0F}"/>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18" name="Текст 39">
            <a:extLst>
              <a:ext uri="{FF2B5EF4-FFF2-40B4-BE49-F238E27FC236}">
                <a16:creationId xmlns:a16="http://schemas.microsoft.com/office/drawing/2014/main" id="{C9CC4AE0-EDCC-9A4F-97C4-4CAFF1F1EBCF}"/>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0" name="Текст 39">
            <a:extLst>
              <a:ext uri="{FF2B5EF4-FFF2-40B4-BE49-F238E27FC236}">
                <a16:creationId xmlns:a16="http://schemas.microsoft.com/office/drawing/2014/main" id="{185F6674-A1EC-1846-AEB5-DA4959807147}"/>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2440160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аблица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259ABC72-D738-1143-BF2A-D85AE9A4F73B}"/>
              </a:ext>
            </a:extLst>
          </p:cNvPr>
          <p:cNvPicPr>
            <a:picLocks noChangeAspect="1"/>
          </p:cNvPicPr>
          <p:nvPr userDrawn="1"/>
        </p:nvPicPr>
        <p:blipFill>
          <a:blip r:embed="rId3"/>
          <a:stretch>
            <a:fillRect/>
          </a:stretch>
        </p:blipFill>
        <p:spPr>
          <a:xfrm>
            <a:off x="517199" y="464363"/>
            <a:ext cx="448276" cy="448276"/>
          </a:xfrm>
          <a:prstGeom prst="rect">
            <a:avLst/>
          </a:prstGeom>
        </p:spPr>
      </p:pic>
      <p:cxnSp>
        <p:nvCxnSpPr>
          <p:cNvPr id="9" name="Straight Connector 19">
            <a:extLst>
              <a:ext uri="{FF2B5EF4-FFF2-40B4-BE49-F238E27FC236}">
                <a16:creationId xmlns:a16="http://schemas.microsoft.com/office/drawing/2014/main" id="{237A1E42-2FC3-8841-8C41-992C5BC2368D}"/>
              </a:ext>
            </a:extLst>
          </p:cNvPr>
          <p:cNvCxnSpPr>
            <a:cxnSpLocks/>
          </p:cNvCxnSpPr>
          <p:nvPr userDrawn="1"/>
        </p:nvCxnSpPr>
        <p:spPr>
          <a:xfrm>
            <a:off x="329868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0" name="Straight Connector 21">
            <a:extLst>
              <a:ext uri="{FF2B5EF4-FFF2-40B4-BE49-F238E27FC236}">
                <a16:creationId xmlns:a16="http://schemas.microsoft.com/office/drawing/2014/main" id="{47503EA0-3883-E24D-9EB8-7B6175182929}"/>
              </a:ext>
            </a:extLst>
          </p:cNvPr>
          <p:cNvCxnSpPr>
            <a:cxnSpLocks/>
          </p:cNvCxnSpPr>
          <p:nvPr userDrawn="1"/>
        </p:nvCxnSpPr>
        <p:spPr>
          <a:xfrm>
            <a:off x="6099416"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cxnSp>
        <p:nvCxnSpPr>
          <p:cNvPr id="11" name="Straight Connector 25">
            <a:extLst>
              <a:ext uri="{FF2B5EF4-FFF2-40B4-BE49-F238E27FC236}">
                <a16:creationId xmlns:a16="http://schemas.microsoft.com/office/drawing/2014/main" id="{E0144DF2-9891-324D-B34E-AFA025FBCBF9}"/>
              </a:ext>
            </a:extLst>
          </p:cNvPr>
          <p:cNvCxnSpPr>
            <a:cxnSpLocks/>
          </p:cNvCxnSpPr>
          <p:nvPr userDrawn="1"/>
        </p:nvCxnSpPr>
        <p:spPr>
          <a:xfrm>
            <a:off x="10277081"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33F65D6-1072-F140-B6A5-758D7B595A92}"/>
              </a:ext>
            </a:extLst>
          </p:cNvPr>
          <p:cNvSpPr txBox="1"/>
          <p:nvPr userDrawn="1"/>
        </p:nvSpPr>
        <p:spPr>
          <a:xfrm>
            <a:off x="10410201" y="532278"/>
            <a:ext cx="671977" cy="307777"/>
          </a:xfrm>
          <a:prstGeom prst="rect">
            <a:avLst/>
          </a:prstGeom>
          <a:noFill/>
        </p:spPr>
        <p:txBody>
          <a:bodyPr wrap="square" lIns="0" tIns="0" rIns="0" bIns="0" rtlCol="0">
            <a:spAutoFit/>
          </a:bodyPr>
          <a:lstStyle/>
          <a:p>
            <a:fld id="{32AF94B5-93D7-5247-B727-C7089232F508}" type="slidenum">
              <a:rPr lang="ru-RU" sz="2000" smtClean="0">
                <a:solidFill>
                  <a:srgbClr val="102D69"/>
                </a:solidFill>
                <a:latin typeface="HSE Sans" panose="02000000000000000000" pitchFamily="2" charset="0"/>
              </a:rPr>
              <a:t>‹#›</a:t>
            </a:fld>
            <a:endParaRPr lang="ru-RU" sz="2000" dirty="0">
              <a:solidFill>
                <a:srgbClr val="102D69"/>
              </a:solidFill>
              <a:latin typeface="HSE Sans" panose="02000000000000000000" pitchFamily="2" charset="0"/>
            </a:endParaRPr>
          </a:p>
        </p:txBody>
      </p:sp>
      <p:cxnSp>
        <p:nvCxnSpPr>
          <p:cNvPr id="13" name="Straight Connector 59">
            <a:extLst>
              <a:ext uri="{FF2B5EF4-FFF2-40B4-BE49-F238E27FC236}">
                <a16:creationId xmlns:a16="http://schemas.microsoft.com/office/drawing/2014/main" id="{5F1F09D4-22FA-7B4B-9488-F8FDDCC2D447}"/>
              </a:ext>
            </a:extLst>
          </p:cNvPr>
          <p:cNvCxnSpPr>
            <a:cxnSpLocks/>
          </p:cNvCxnSpPr>
          <p:nvPr userDrawn="1"/>
        </p:nvCxnSpPr>
        <p:spPr>
          <a:xfrm>
            <a:off x="11643868" y="464363"/>
            <a:ext cx="0" cy="586260"/>
          </a:xfrm>
          <a:prstGeom prst="line">
            <a:avLst/>
          </a:prstGeom>
          <a:ln w="12700">
            <a:solidFill>
              <a:srgbClr val="102D69"/>
            </a:solidFill>
          </a:ln>
        </p:spPr>
        <p:style>
          <a:lnRef idx="1">
            <a:schemeClr val="accent1"/>
          </a:lnRef>
          <a:fillRef idx="0">
            <a:schemeClr val="accent1"/>
          </a:fillRef>
          <a:effectRef idx="0">
            <a:schemeClr val="accent1"/>
          </a:effectRef>
          <a:fontRef idx="minor">
            <a:schemeClr val="tx1"/>
          </a:fontRef>
        </p:style>
      </p:cxnSp>
      <p:sp>
        <p:nvSpPr>
          <p:cNvPr id="18" name="Текст 22">
            <a:extLst>
              <a:ext uri="{FF2B5EF4-FFF2-40B4-BE49-F238E27FC236}">
                <a16:creationId xmlns:a16="http://schemas.microsoft.com/office/drawing/2014/main" id="{4D940599-2B77-CE47-91E6-CDB51ADE1840}"/>
              </a:ext>
            </a:extLst>
          </p:cNvPr>
          <p:cNvSpPr>
            <a:spLocks noGrp="1"/>
          </p:cNvSpPr>
          <p:nvPr>
            <p:ph type="body" sz="quarter" idx="17" hasCustomPrompt="1"/>
          </p:nvPr>
        </p:nvSpPr>
        <p:spPr>
          <a:xfrm>
            <a:off x="585787" y="1447064"/>
            <a:ext cx="7617877" cy="537011"/>
          </a:xfrm>
          <a:prstGeom prst="rect">
            <a:avLst/>
          </a:prstGeom>
        </p:spPr>
        <p:txBody>
          <a:bodyPr lIns="0" tIns="0" rIns="0" bIns="0">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US" sz="1600" dirty="0">
                <a:solidFill>
                  <a:srgbClr val="102D69"/>
                </a:solidFill>
                <a:latin typeface="HSE Sans" panose="02000000000000000000" pitchFamily="2" charset="0"/>
              </a:rPr>
              <a:t>Name of table</a:t>
            </a:r>
            <a:r>
              <a:rPr lang="ru-RU" sz="1600" dirty="0">
                <a:solidFill>
                  <a:srgbClr val="102D69"/>
                </a:solidFill>
                <a:latin typeface="HSE Sans" panose="02000000000000000000" pitchFamily="2" charset="0"/>
              </a:rPr>
              <a:t>. </a:t>
            </a:r>
            <a:r>
              <a:rPr lang="en-US" sz="1600" dirty="0">
                <a:solidFill>
                  <a:srgbClr val="102D69"/>
                </a:solidFill>
                <a:latin typeface="HSE Sans" panose="02000000000000000000" pitchFamily="2" charset="0"/>
              </a:rPr>
              <a:t>Please note that the name of the table should be smaller than headlines (16 </a:t>
            </a:r>
            <a:r>
              <a:rPr lang="en-US" sz="1600" dirty="0" err="1">
                <a:solidFill>
                  <a:srgbClr val="102D69"/>
                </a:solidFill>
                <a:latin typeface="HSE Sans" panose="02000000000000000000" pitchFamily="2" charset="0"/>
              </a:rPr>
              <a:t>pt</a:t>
            </a:r>
            <a:r>
              <a:rPr lang="en-US"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19" name="Текст 16">
            <a:extLst>
              <a:ext uri="{FF2B5EF4-FFF2-40B4-BE49-F238E27FC236}">
                <a16:creationId xmlns:a16="http://schemas.microsoft.com/office/drawing/2014/main" id="{A7333712-9DED-4F4B-B209-2F13075EDB3F}"/>
              </a:ext>
            </a:extLst>
          </p:cNvPr>
          <p:cNvSpPr>
            <a:spLocks noGrp="1"/>
          </p:cNvSpPr>
          <p:nvPr>
            <p:ph type="body" sz="quarter" idx="18" hasCustomPrompt="1"/>
          </p:nvPr>
        </p:nvSpPr>
        <p:spPr>
          <a:xfrm>
            <a:off x="585788" y="5739189"/>
            <a:ext cx="6824303" cy="703205"/>
          </a:xfrm>
          <a:prstGeom prst="rect">
            <a:avLst/>
          </a:prstGeom>
        </p:spPr>
        <p:txBody>
          <a:bodyPr lIns="0" tIns="0" rIns="0" bIns="0">
            <a:normAutofit/>
          </a:bodyPr>
          <a:lstStyle>
            <a:lvl1pPr marL="0" marR="0" indent="0" algn="l" defTabSz="914400" rtl="0" eaLnBrk="1" fontAlgn="auto" latinLnBrk="0" hangingPunct="1">
              <a:lnSpc>
                <a:spcPct val="100000"/>
              </a:lnSpc>
              <a:spcBef>
                <a:spcPts val="600"/>
              </a:spcBef>
              <a:spcAft>
                <a:spcPts val="0"/>
              </a:spcAft>
              <a:buClrTx/>
              <a:buSzTx/>
              <a:buFontTx/>
              <a:buNone/>
              <a:tabLst/>
              <a:defRPr sz="1300" b="0" i="0">
                <a:solidFill>
                  <a:srgbClr val="0E2D69"/>
                </a:solidFill>
                <a:latin typeface="HSE Sans" panose="02000000000000000000" pitchFamily="2" charset="0"/>
              </a:defRPr>
            </a:lvl1pPr>
            <a:lvl2pPr>
              <a:defRPr sz="1300" b="0" i="0">
                <a:solidFill>
                  <a:srgbClr val="0E2D69"/>
                </a:solidFill>
                <a:latin typeface="HSE Sans" panose="02000000000000000000" pitchFamily="2" charset="0"/>
              </a:defRPr>
            </a:lvl2pPr>
            <a:lvl3pPr>
              <a:defRPr sz="1300" b="0" i="0">
                <a:solidFill>
                  <a:srgbClr val="0E2D69"/>
                </a:solidFill>
                <a:latin typeface="HSE Sans" panose="02000000000000000000" pitchFamily="2" charset="0"/>
              </a:defRPr>
            </a:lvl3pPr>
            <a:lvl4pPr>
              <a:defRPr sz="1300" b="0" i="0">
                <a:solidFill>
                  <a:srgbClr val="0E2D69"/>
                </a:solidFill>
                <a:latin typeface="HSE Sans" panose="02000000000000000000" pitchFamily="2" charset="0"/>
              </a:defRPr>
            </a:lvl4pPr>
            <a:lvl5pPr>
              <a:defRPr sz="1300" b="0" i="0">
                <a:solidFill>
                  <a:srgbClr val="0E2D69"/>
                </a:solidFill>
                <a:latin typeface="HSE Sans" panose="02000000000000000000" pitchFamily="2" charset="0"/>
              </a:defRPr>
            </a:lvl5p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300" b="0" dirty="0">
                <a:ln>
                  <a:noFill/>
                </a:ln>
                <a:latin typeface="HSE Sans" panose="02000000000000000000" pitchFamily="2" charset="0"/>
              </a:rPr>
              <a:t>We recommend using bold face with due care; try using bold face for important information. </a:t>
            </a:r>
            <a:r>
              <a:rPr lang="en-US" sz="1300" dirty="0">
                <a:latin typeface="HSE Sans" panose="02000000000000000000" pitchFamily="2" charset="0"/>
              </a:rPr>
              <a:t>Also, try not to use bold face with cell shading; one feature should be sufficient.</a:t>
            </a:r>
            <a:endParaRPr lang="en-RU" sz="1300" b="0" dirty="0">
              <a:ln>
                <a:noFill/>
              </a:ln>
              <a:latin typeface="HSE Sans" panose="02000000000000000000" pitchFamily="2" charset="0"/>
            </a:endParaRPr>
          </a:p>
        </p:txBody>
      </p:sp>
      <p:sp>
        <p:nvSpPr>
          <p:cNvPr id="20" name="Таблица 18">
            <a:extLst>
              <a:ext uri="{FF2B5EF4-FFF2-40B4-BE49-F238E27FC236}">
                <a16:creationId xmlns:a16="http://schemas.microsoft.com/office/drawing/2014/main" id="{DD467C42-8209-B740-8419-DBB6A6F7D5EE}"/>
              </a:ext>
            </a:extLst>
          </p:cNvPr>
          <p:cNvSpPr>
            <a:spLocks noGrp="1"/>
          </p:cNvSpPr>
          <p:nvPr>
            <p:ph type="tbl" sz="quarter" idx="19"/>
          </p:nvPr>
        </p:nvSpPr>
        <p:spPr>
          <a:xfrm>
            <a:off x="585787" y="2208362"/>
            <a:ext cx="7617895" cy="3295290"/>
          </a:xfrm>
          <a:prstGeom prst="rect">
            <a:avLst/>
          </a:prstGeom>
        </p:spPr>
        <p:txBody>
          <a:bodyPr/>
          <a:lstStyle/>
          <a:p>
            <a:endParaRPr lang="ru-RU"/>
          </a:p>
        </p:txBody>
      </p:sp>
      <p:sp>
        <p:nvSpPr>
          <p:cNvPr id="21" name="Текст 35">
            <a:extLst>
              <a:ext uri="{FF2B5EF4-FFF2-40B4-BE49-F238E27FC236}">
                <a16:creationId xmlns:a16="http://schemas.microsoft.com/office/drawing/2014/main" id="{B4309850-76EA-224C-A9E2-B6BBDBF99DE2}"/>
              </a:ext>
            </a:extLst>
          </p:cNvPr>
          <p:cNvSpPr>
            <a:spLocks noGrp="1"/>
          </p:cNvSpPr>
          <p:nvPr>
            <p:ph type="body" sz="quarter" idx="12" hasCustomPrompt="1"/>
          </p:nvPr>
        </p:nvSpPr>
        <p:spPr>
          <a:xfrm>
            <a:off x="8686807" y="2208363"/>
            <a:ext cx="2930666" cy="2570672"/>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6" name="Текст 37">
            <a:extLst>
              <a:ext uri="{FF2B5EF4-FFF2-40B4-BE49-F238E27FC236}">
                <a16:creationId xmlns:a16="http://schemas.microsoft.com/office/drawing/2014/main" id="{6809E15B-CD0E-2F47-B500-B457A9CCBB37}"/>
              </a:ext>
            </a:extLst>
          </p:cNvPr>
          <p:cNvSpPr>
            <a:spLocks noGrp="1"/>
          </p:cNvSpPr>
          <p:nvPr>
            <p:ph type="body" sz="quarter" idx="13" hasCustomPrompt="1"/>
          </p:nvPr>
        </p:nvSpPr>
        <p:spPr>
          <a:xfrm>
            <a:off x="1143689" y="540904"/>
            <a:ext cx="1901825"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US" sz="1000" dirty="0">
                <a:latin typeface="HSE Sans" panose="02000000000000000000" pitchFamily="2" charset="0"/>
              </a:rPr>
              <a:t>Name of subdivisions in two or three lines </a:t>
            </a:r>
            <a:r>
              <a:rPr lang="en-GB" sz="1000" dirty="0">
                <a:latin typeface="HSE Sans" panose="02000000000000000000" pitchFamily="2" charset="0"/>
              </a:rPr>
              <a:t>(10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2" name="Текст 39">
            <a:extLst>
              <a:ext uri="{FF2B5EF4-FFF2-40B4-BE49-F238E27FC236}">
                <a16:creationId xmlns:a16="http://schemas.microsoft.com/office/drawing/2014/main" id="{7E0B9771-35DC-D24C-B598-648DE6F8DE64}"/>
              </a:ext>
            </a:extLst>
          </p:cNvPr>
          <p:cNvSpPr>
            <a:spLocks noGrp="1"/>
          </p:cNvSpPr>
          <p:nvPr>
            <p:ph type="body" sz="quarter" idx="14" hasCustomPrompt="1"/>
          </p:nvPr>
        </p:nvSpPr>
        <p:spPr>
          <a:xfrm>
            <a:off x="3459163"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3" name="Текст 39">
            <a:extLst>
              <a:ext uri="{FF2B5EF4-FFF2-40B4-BE49-F238E27FC236}">
                <a16:creationId xmlns:a16="http://schemas.microsoft.com/office/drawing/2014/main" id="{5B1ACD18-BD14-2B4B-BA0A-46A5167E2C75}"/>
              </a:ext>
            </a:extLst>
          </p:cNvPr>
          <p:cNvSpPr>
            <a:spLocks noGrp="1"/>
          </p:cNvSpPr>
          <p:nvPr>
            <p:ph type="body" sz="quarter" idx="15" hasCustomPrompt="1"/>
          </p:nvPr>
        </p:nvSpPr>
        <p:spPr>
          <a:xfrm>
            <a:off x="6259892" y="548720"/>
            <a:ext cx="2070100" cy="408109"/>
          </a:xfrm>
          <a:prstGeom prst="rect">
            <a:avLst/>
          </a:prstGeom>
        </p:spPr>
        <p:txBody>
          <a:bodyPr lIns="0" tIns="0" rIns="0" bIns="0">
            <a:noAutofit/>
          </a:bodyPr>
          <a:lstStyle>
            <a:lvl1pPr marL="0" indent="0">
              <a:lnSpc>
                <a:spcPct val="100000"/>
              </a:lnSpc>
              <a:spcBef>
                <a:spcPts val="0"/>
              </a:spcBef>
              <a:buNone/>
              <a:defRPr sz="1000" b="0" i="0">
                <a:solidFill>
                  <a:srgbClr val="0E2D69"/>
                </a:solidFill>
                <a:latin typeface="HSE Sans" panose="02000000000000000000" pitchFamily="2" charset="0"/>
              </a:defRPr>
            </a:lvl1pPr>
            <a:lvl2pPr marL="457200" indent="0">
              <a:buNone/>
              <a:defRPr sz="1000" b="0" i="0">
                <a:solidFill>
                  <a:srgbClr val="0E2D69"/>
                </a:solidFill>
                <a:latin typeface="HSE Sans" panose="02000000000000000000" pitchFamily="2" charset="0"/>
              </a:defRPr>
            </a:lvl2pPr>
            <a:lvl3pPr marL="914400" indent="0">
              <a:buNone/>
              <a:defRPr sz="1000" b="0" i="0">
                <a:solidFill>
                  <a:srgbClr val="0E2D69"/>
                </a:solidFill>
                <a:latin typeface="HSE Sans" panose="02000000000000000000" pitchFamily="2" charset="0"/>
              </a:defRPr>
            </a:lvl3pPr>
            <a:lvl4pPr marL="1371600" indent="0">
              <a:buNone/>
              <a:defRPr sz="1000" b="0" i="0">
                <a:solidFill>
                  <a:srgbClr val="0E2D69"/>
                </a:solidFill>
                <a:latin typeface="HSE Sans" panose="02000000000000000000" pitchFamily="2" charset="0"/>
              </a:defRPr>
            </a:lvl4pPr>
            <a:lvl5pPr marL="1828800" indent="0">
              <a:buNone/>
              <a:defRPr sz="1000" b="0" i="0">
                <a:solidFill>
                  <a:srgbClr val="0E2D69"/>
                </a:solidFill>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32367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DADCEFA-92A8-4992-8BE1-B216BA6ADA9C}"/>
              </a:ext>
            </a:extLst>
          </p:cNvPr>
          <p:cNvGraphicFramePr>
            <a:graphicFrameLocks noChangeAspect="1"/>
          </p:cNvGraphicFramePr>
          <p:nvPr userDrawn="1">
            <p:custDataLst>
              <p:tags r:id="rId15"/>
            </p:custDataLst>
            <p:extLst>
              <p:ext uri="{D42A27DB-BD31-4B8C-83A1-F6EECF244321}">
                <p14:modId xmlns:p14="http://schemas.microsoft.com/office/powerpoint/2010/main" val="28814352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4" name="think-cell Slide" r:id="rId16" imgW="395" imgH="394" progId="TCLayout.ActiveDocument.1">
                  <p:embed/>
                </p:oleObj>
              </mc:Choice>
              <mc:Fallback>
                <p:oleObj name="think-cell Slide" r:id="rId16" imgW="395" imgH="394"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8AA3530A-EAE6-4881-913A-8DBC53F8C124}"/>
              </a:ext>
            </a:extLst>
          </p:cNvPr>
          <p:cNvSpPr>
            <a:spLocks noGrp="1"/>
          </p:cNvSpPr>
          <p:nvPr>
            <p:ph type="body" idx="1"/>
          </p:nvPr>
        </p:nvSpPr>
        <p:spPr>
          <a:xfrm>
            <a:off x="838200" y="1825625"/>
            <a:ext cx="10515600" cy="1456809"/>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57850601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4" r:id="rId7"/>
    <p:sldLayoutId id="2147483655" r:id="rId8"/>
    <p:sldLayoutId id="2147483656" r:id="rId9"/>
    <p:sldLayoutId id="2147483658" r:id="rId10"/>
    <p:sldLayoutId id="2147483657"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5.bin"/><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image" Target="../media/image1.emf"/><Relationship Id="rId10" Type="http://schemas.openxmlformats.org/officeDocument/2006/relationships/image" Target="../media/image17.png"/><Relationship Id="rId4" Type="http://schemas.openxmlformats.org/officeDocument/2006/relationships/oleObject" Target="../embeddings/oleObject6.bin"/><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slideLayout" Target="../slideLayouts/slideLayout2.xml"/><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emf"/><Relationship Id="rId11" Type="http://schemas.openxmlformats.org/officeDocument/2006/relationships/image" Target="../media/image27.png"/><Relationship Id="rId5" Type="http://schemas.openxmlformats.org/officeDocument/2006/relationships/oleObject" Target="../embeddings/oleObject8.bin"/><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notesSlide" Target="../notesSlides/notesSlide2.xml"/><Relationship Id="rId9" Type="http://schemas.openxmlformats.org/officeDocument/2006/relationships/image" Target="../media/image25.png"/><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757A51-BBC2-9047-B199-AE90EB17B4D4}"/>
              </a:ext>
            </a:extLst>
          </p:cNvPr>
          <p:cNvSpPr>
            <a:spLocks noGrp="1"/>
          </p:cNvSpPr>
          <p:nvPr>
            <p:ph type="title"/>
          </p:nvPr>
        </p:nvSpPr>
        <p:spPr>
          <a:xfrm>
            <a:off x="1027967" y="2404671"/>
            <a:ext cx="10160329" cy="1363590"/>
          </a:xfrm>
        </p:spPr>
        <p:txBody>
          <a:bodyPr>
            <a:normAutofit/>
          </a:bodyPr>
          <a:lstStyle/>
          <a:p>
            <a:r>
              <a:rPr lang="en-US" dirty="0"/>
              <a:t>The Applicability of Large Language Models for Best Execution Decision-making </a:t>
            </a:r>
            <a:endParaRPr lang="ru-RU" dirty="0"/>
          </a:p>
        </p:txBody>
      </p:sp>
      <p:sp>
        <p:nvSpPr>
          <p:cNvPr id="3" name="Текст 2">
            <a:extLst>
              <a:ext uri="{FF2B5EF4-FFF2-40B4-BE49-F238E27FC236}">
                <a16:creationId xmlns:a16="http://schemas.microsoft.com/office/drawing/2014/main" id="{268EB560-A246-394A-858C-3B1CFBF03B46}"/>
              </a:ext>
            </a:extLst>
          </p:cNvPr>
          <p:cNvSpPr>
            <a:spLocks noGrp="1"/>
          </p:cNvSpPr>
          <p:nvPr>
            <p:ph type="body" sz="quarter" idx="10"/>
          </p:nvPr>
        </p:nvSpPr>
        <p:spPr/>
        <p:txBody>
          <a:bodyPr/>
          <a:lstStyle/>
          <a:p>
            <a:r>
              <a:rPr lang="en-US" dirty="0"/>
              <a:t>Faculty of Computer Science</a:t>
            </a:r>
            <a:endParaRPr lang="ru-RU" dirty="0"/>
          </a:p>
        </p:txBody>
      </p:sp>
      <p:sp>
        <p:nvSpPr>
          <p:cNvPr id="4" name="Текст 3">
            <a:extLst>
              <a:ext uri="{FF2B5EF4-FFF2-40B4-BE49-F238E27FC236}">
                <a16:creationId xmlns:a16="http://schemas.microsoft.com/office/drawing/2014/main" id="{83B3283F-BF0F-3744-BA57-1A19F8F76332}"/>
              </a:ext>
            </a:extLst>
          </p:cNvPr>
          <p:cNvSpPr>
            <a:spLocks noGrp="1"/>
          </p:cNvSpPr>
          <p:nvPr>
            <p:ph type="body" sz="quarter" idx="11"/>
          </p:nvPr>
        </p:nvSpPr>
        <p:spPr/>
        <p:txBody>
          <a:bodyPr/>
          <a:lstStyle/>
          <a:p>
            <a:r>
              <a:rPr lang="en-US" dirty="0"/>
              <a:t>Research Project</a:t>
            </a:r>
            <a:endParaRPr lang="ru-RU" dirty="0"/>
          </a:p>
        </p:txBody>
      </p:sp>
      <p:sp>
        <p:nvSpPr>
          <p:cNvPr id="5" name="Текст 4">
            <a:extLst>
              <a:ext uri="{FF2B5EF4-FFF2-40B4-BE49-F238E27FC236}">
                <a16:creationId xmlns:a16="http://schemas.microsoft.com/office/drawing/2014/main" id="{CC6432FC-CD29-4D47-A915-D2737E0BEA33}"/>
              </a:ext>
            </a:extLst>
          </p:cNvPr>
          <p:cNvSpPr>
            <a:spLocks noGrp="1"/>
          </p:cNvSpPr>
          <p:nvPr>
            <p:ph type="body" idx="12"/>
          </p:nvPr>
        </p:nvSpPr>
        <p:spPr/>
        <p:txBody>
          <a:bodyPr/>
          <a:lstStyle/>
          <a:p>
            <a:r>
              <a:rPr lang="en-US" dirty="0"/>
              <a:t>Moscow</a:t>
            </a:r>
          </a:p>
          <a:p>
            <a:r>
              <a:rPr lang="en-US" dirty="0"/>
              <a:t>2026</a:t>
            </a:r>
            <a:endParaRPr lang="ru-RU" dirty="0"/>
          </a:p>
        </p:txBody>
      </p:sp>
      <p:sp>
        <p:nvSpPr>
          <p:cNvPr id="6" name="Текст 5">
            <a:extLst>
              <a:ext uri="{FF2B5EF4-FFF2-40B4-BE49-F238E27FC236}">
                <a16:creationId xmlns:a16="http://schemas.microsoft.com/office/drawing/2014/main" id="{B32B7800-48A3-394E-A464-7BA3AE15CECB}"/>
              </a:ext>
            </a:extLst>
          </p:cNvPr>
          <p:cNvSpPr>
            <a:spLocks noGrp="1"/>
          </p:cNvSpPr>
          <p:nvPr>
            <p:ph type="body" sz="quarter" idx="13"/>
          </p:nvPr>
        </p:nvSpPr>
        <p:spPr>
          <a:xfrm>
            <a:off x="1027967" y="4042974"/>
            <a:ext cx="7625267" cy="1502393"/>
          </a:xfrm>
        </p:spPr>
        <p:txBody>
          <a:bodyPr>
            <a:noAutofit/>
          </a:bodyPr>
          <a:lstStyle/>
          <a:p>
            <a:endParaRPr lang="ru-RU" dirty="0"/>
          </a:p>
          <a:p>
            <a:r>
              <a:rPr lang="en-US" dirty="0"/>
              <a:t>Student</a:t>
            </a:r>
            <a:r>
              <a:rPr lang="ru-RU" dirty="0"/>
              <a:t>: 		</a:t>
            </a:r>
            <a:r>
              <a:rPr lang="en-US" dirty="0" err="1"/>
              <a:t>Paramonova</a:t>
            </a:r>
            <a:r>
              <a:rPr lang="en-US" dirty="0"/>
              <a:t> Anna </a:t>
            </a:r>
            <a:r>
              <a:rPr lang="en-US" dirty="0" err="1"/>
              <a:t>Dmitrievna</a:t>
            </a:r>
            <a:r>
              <a:rPr lang="ru-RU" dirty="0"/>
              <a:t>,</a:t>
            </a:r>
          </a:p>
          <a:p>
            <a:r>
              <a:rPr lang="ru-RU" dirty="0"/>
              <a:t>		</a:t>
            </a:r>
            <a:r>
              <a:rPr lang="en-US" dirty="0"/>
              <a:t>BAMI</a:t>
            </a:r>
            <a:r>
              <a:rPr lang="ru-RU" dirty="0"/>
              <a:t>234</a:t>
            </a:r>
          </a:p>
          <a:p>
            <a:endParaRPr lang="ru-RU" dirty="0"/>
          </a:p>
          <a:p>
            <a:r>
              <a:rPr lang="en-US" dirty="0"/>
              <a:t>Project Supervisor</a:t>
            </a:r>
            <a:r>
              <a:rPr lang="ru-RU" dirty="0"/>
              <a:t>: 	</a:t>
            </a:r>
            <a:r>
              <a:rPr lang="en-US" dirty="0" err="1"/>
              <a:t>Lukianchenko</a:t>
            </a:r>
            <a:r>
              <a:rPr lang="en-US" dirty="0"/>
              <a:t> Petr Pavlovich</a:t>
            </a:r>
            <a:r>
              <a:rPr lang="ru-RU" dirty="0"/>
              <a:t>,</a:t>
            </a:r>
          </a:p>
          <a:p>
            <a:r>
              <a:rPr lang="ru-RU" dirty="0"/>
              <a:t>	</a:t>
            </a:r>
            <a:r>
              <a:rPr lang="en-US" dirty="0"/>
              <a:t>	Senior Lecturer</a:t>
            </a:r>
            <a:endParaRPr lang="ru-RU" dirty="0"/>
          </a:p>
        </p:txBody>
      </p:sp>
    </p:spTree>
    <p:extLst>
      <p:ext uri="{BB962C8B-B14F-4D97-AF65-F5344CB8AC3E}">
        <p14:creationId xmlns:p14="http://schemas.microsoft.com/office/powerpoint/2010/main" val="145221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056977"/>
            <a:ext cx="5245560" cy="777025"/>
          </a:xfrm>
        </p:spPr>
        <p:txBody>
          <a:bodyPr/>
          <a:lstStyle/>
          <a:p>
            <a:r>
              <a:rPr lang="en-US" dirty="0"/>
              <a:t>Strategy results</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Strategy results</a:t>
            </a:r>
            <a:endParaRPr lang="ru-RU" dirty="0"/>
          </a:p>
        </p:txBody>
      </p:sp>
      <p:sp>
        <p:nvSpPr>
          <p:cNvPr id="12" name="Текст 5">
            <a:extLst>
              <a:ext uri="{FF2B5EF4-FFF2-40B4-BE49-F238E27FC236}">
                <a16:creationId xmlns:a16="http://schemas.microsoft.com/office/drawing/2014/main" id="{456264DA-43A4-49A9-B99D-7612A5F95296}"/>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pic>
        <p:nvPicPr>
          <p:cNvPr id="6" name="Picture 5">
            <a:extLst>
              <a:ext uri="{FF2B5EF4-FFF2-40B4-BE49-F238E27FC236}">
                <a16:creationId xmlns:a16="http://schemas.microsoft.com/office/drawing/2014/main" id="{EFC04434-B533-46D4-8FE2-87A5FF453FB0}"/>
              </a:ext>
            </a:extLst>
          </p:cNvPr>
          <p:cNvPicPr>
            <a:picLocks noChangeAspect="1"/>
          </p:cNvPicPr>
          <p:nvPr/>
        </p:nvPicPr>
        <p:blipFill>
          <a:blip r:embed="rId2"/>
          <a:stretch>
            <a:fillRect/>
          </a:stretch>
        </p:blipFill>
        <p:spPr>
          <a:xfrm>
            <a:off x="535363" y="4151292"/>
            <a:ext cx="5560637" cy="1961636"/>
          </a:xfrm>
          <a:prstGeom prst="rect">
            <a:avLst/>
          </a:prstGeom>
        </p:spPr>
      </p:pic>
      <p:pic>
        <p:nvPicPr>
          <p:cNvPr id="9" name="Picture 8">
            <a:extLst>
              <a:ext uri="{FF2B5EF4-FFF2-40B4-BE49-F238E27FC236}">
                <a16:creationId xmlns:a16="http://schemas.microsoft.com/office/drawing/2014/main" id="{B0ED524F-A56C-43E2-B1F4-B4C40F7F00EE}"/>
              </a:ext>
            </a:extLst>
          </p:cNvPr>
          <p:cNvPicPr>
            <a:picLocks noChangeAspect="1"/>
          </p:cNvPicPr>
          <p:nvPr/>
        </p:nvPicPr>
        <p:blipFill>
          <a:blip r:embed="rId3"/>
          <a:stretch>
            <a:fillRect/>
          </a:stretch>
        </p:blipFill>
        <p:spPr>
          <a:xfrm>
            <a:off x="535363" y="1640835"/>
            <a:ext cx="5560637" cy="1961636"/>
          </a:xfrm>
          <a:prstGeom prst="rect">
            <a:avLst/>
          </a:prstGeom>
        </p:spPr>
      </p:pic>
      <p:graphicFrame>
        <p:nvGraphicFramePr>
          <p:cNvPr id="16" name="Table 17">
            <a:extLst>
              <a:ext uri="{FF2B5EF4-FFF2-40B4-BE49-F238E27FC236}">
                <a16:creationId xmlns:a16="http://schemas.microsoft.com/office/drawing/2014/main" id="{7475AB57-A24F-430B-BF03-7AD0DC7F4270}"/>
              </a:ext>
            </a:extLst>
          </p:cNvPr>
          <p:cNvGraphicFramePr>
            <a:graphicFrameLocks noGrp="1"/>
          </p:cNvGraphicFramePr>
          <p:nvPr>
            <p:extLst>
              <p:ext uri="{D42A27DB-BD31-4B8C-83A1-F6EECF244321}">
                <p14:modId xmlns:p14="http://schemas.microsoft.com/office/powerpoint/2010/main" val="1989612188"/>
              </p:ext>
            </p:extLst>
          </p:nvPr>
        </p:nvGraphicFramePr>
        <p:xfrm>
          <a:off x="6462890" y="1682973"/>
          <a:ext cx="5298700" cy="1742175"/>
        </p:xfrm>
        <a:graphic>
          <a:graphicData uri="http://schemas.openxmlformats.org/drawingml/2006/table">
            <a:tbl>
              <a:tblPr firstRow="1" bandRow="1">
                <a:tableStyleId>{1FECB4D8-DB02-4DC6-A0A2-4F2EBAE1DC90}</a:tableStyleId>
              </a:tblPr>
              <a:tblGrid>
                <a:gridCol w="1059740">
                  <a:extLst>
                    <a:ext uri="{9D8B030D-6E8A-4147-A177-3AD203B41FA5}">
                      <a16:colId xmlns:a16="http://schemas.microsoft.com/office/drawing/2014/main" val="2772752077"/>
                    </a:ext>
                  </a:extLst>
                </a:gridCol>
                <a:gridCol w="1059740">
                  <a:extLst>
                    <a:ext uri="{9D8B030D-6E8A-4147-A177-3AD203B41FA5}">
                      <a16:colId xmlns:a16="http://schemas.microsoft.com/office/drawing/2014/main" val="2031665322"/>
                    </a:ext>
                  </a:extLst>
                </a:gridCol>
                <a:gridCol w="1059740">
                  <a:extLst>
                    <a:ext uri="{9D8B030D-6E8A-4147-A177-3AD203B41FA5}">
                      <a16:colId xmlns:a16="http://schemas.microsoft.com/office/drawing/2014/main" val="1838112411"/>
                    </a:ext>
                  </a:extLst>
                </a:gridCol>
                <a:gridCol w="1059740">
                  <a:extLst>
                    <a:ext uri="{9D8B030D-6E8A-4147-A177-3AD203B41FA5}">
                      <a16:colId xmlns:a16="http://schemas.microsoft.com/office/drawing/2014/main" val="1341464918"/>
                    </a:ext>
                  </a:extLst>
                </a:gridCol>
                <a:gridCol w="1059740">
                  <a:extLst>
                    <a:ext uri="{9D8B030D-6E8A-4147-A177-3AD203B41FA5}">
                      <a16:colId xmlns:a16="http://schemas.microsoft.com/office/drawing/2014/main" val="3736981727"/>
                    </a:ext>
                  </a:extLst>
                </a:gridCol>
              </a:tblGrid>
              <a:tr h="292907">
                <a:tc rowSpan="2">
                  <a:txBody>
                    <a:bodyPr/>
                    <a:lstStyle/>
                    <a:p>
                      <a:pPr algn="ctr"/>
                      <a:r>
                        <a:rPr lang="en-US" sz="1400" dirty="0">
                          <a:solidFill>
                            <a:srgbClr val="234A9B"/>
                          </a:solidFill>
                          <a:latin typeface="HSE Sans" panose="02000000000000000000"/>
                        </a:rPr>
                        <a:t>Volume</a:t>
                      </a:r>
                      <a:endParaRPr lang="ru-RU" sz="1400" dirty="0">
                        <a:solidFill>
                          <a:srgbClr val="234A9B"/>
                        </a:solidFill>
                      </a:endParaRPr>
                    </a:p>
                  </a:txBody>
                  <a:tcPr>
                    <a:solidFill>
                      <a:srgbClr val="E7E6E6"/>
                    </a:solidFill>
                  </a:tcPr>
                </a:tc>
                <a:tc gridSpan="2">
                  <a:txBody>
                    <a:bodyPr/>
                    <a:lstStyle/>
                    <a:p>
                      <a:r>
                        <a:rPr lang="en-US" sz="1400" dirty="0">
                          <a:solidFill>
                            <a:srgbClr val="234A9B"/>
                          </a:solidFill>
                          <a:latin typeface="HSE Sans" panose="02000000000000000000"/>
                        </a:rPr>
                        <a:t>GPT-Strategy</a:t>
                      </a:r>
                      <a:endParaRPr lang="ru-RU" sz="1400" dirty="0">
                        <a:solidFill>
                          <a:srgbClr val="234A9B"/>
                        </a:solidFill>
                      </a:endParaRPr>
                    </a:p>
                  </a:txBody>
                  <a:tcPr>
                    <a:solidFill>
                      <a:srgbClr val="E7E6E6"/>
                    </a:solidFill>
                  </a:tcPr>
                </a:tc>
                <a:tc hMerge="1">
                  <a:txBody>
                    <a:bodyPr/>
                    <a:lstStyle/>
                    <a:p>
                      <a:endParaRPr lang="ru-RU" dirty="0"/>
                    </a:p>
                  </a:txBody>
                  <a:tcPr>
                    <a:solidFill>
                      <a:srgbClr val="E7E6E6"/>
                    </a:solidFill>
                  </a:tcPr>
                </a:tc>
                <a:tc gridSpan="2">
                  <a:txBody>
                    <a:bodyPr/>
                    <a:lstStyle/>
                    <a:p>
                      <a:r>
                        <a:rPr lang="en-US" sz="1400" dirty="0" err="1">
                          <a:solidFill>
                            <a:srgbClr val="234A9B"/>
                          </a:solidFill>
                          <a:latin typeface="HSE Sans" panose="02000000000000000000"/>
                        </a:rPr>
                        <a:t>DeepSeek</a:t>
                      </a:r>
                      <a:r>
                        <a:rPr lang="en-US" sz="1400" dirty="0">
                          <a:solidFill>
                            <a:srgbClr val="234A9B"/>
                          </a:solidFill>
                          <a:latin typeface="HSE Sans" panose="02000000000000000000"/>
                        </a:rPr>
                        <a:t>-Strategy</a:t>
                      </a:r>
                      <a:endParaRPr lang="ru-RU" sz="1400" dirty="0">
                        <a:solidFill>
                          <a:srgbClr val="234A9B"/>
                        </a:solidFill>
                      </a:endParaRPr>
                    </a:p>
                  </a:txBody>
                  <a:tcPr>
                    <a:solidFill>
                      <a:srgbClr val="E7E6E6"/>
                    </a:solidFill>
                  </a:tcPr>
                </a:tc>
                <a:tc hMerge="1">
                  <a:txBody>
                    <a:bodyPr/>
                    <a:lstStyle/>
                    <a:p>
                      <a:endParaRPr lang="ru-RU" dirty="0"/>
                    </a:p>
                  </a:txBody>
                  <a:tcPr>
                    <a:solidFill>
                      <a:srgbClr val="E7E6E6"/>
                    </a:solidFill>
                  </a:tcPr>
                </a:tc>
                <a:extLst>
                  <a:ext uri="{0D108BD9-81ED-4DB2-BD59-A6C34878D82A}">
                    <a16:rowId xmlns:a16="http://schemas.microsoft.com/office/drawing/2014/main" val="2228049076"/>
                  </a:ext>
                </a:extLst>
              </a:tr>
              <a:tr h="497943">
                <a:tc vMerge="1">
                  <a:txBody>
                    <a:bodyPr/>
                    <a:lstStyle/>
                    <a:p>
                      <a:endParaRPr lang="ru-RU" dirty="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Mean ± Std (bps)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Median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Mean ± Std (bps)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Median ↓</a:t>
                      </a:r>
                      <a:endParaRPr lang="en-RU" sz="1400" dirty="0">
                        <a:latin typeface="HSE Sans" panose="02000000000000000000"/>
                      </a:endParaRPr>
                    </a:p>
                  </a:txBody>
                  <a:tcPr>
                    <a:solidFill>
                      <a:schemeClr val="bg1">
                        <a:lumMod val="95000"/>
                      </a:schemeClr>
                    </a:solidFill>
                  </a:tcPr>
                </a:tc>
                <a:extLst>
                  <a:ext uri="{0D108BD9-81ED-4DB2-BD59-A6C34878D82A}">
                    <a16:rowId xmlns:a16="http://schemas.microsoft.com/office/drawing/2014/main" val="563185679"/>
                  </a:ext>
                </a:extLst>
              </a:tr>
              <a:tr h="30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0.5% ADV</a:t>
                      </a:r>
                      <a:endParaRPr lang="en-RU" sz="1400" dirty="0">
                        <a:latin typeface="HSE Sans" panose="02000000000000000000"/>
                      </a:endParaRPr>
                    </a:p>
                  </a:txBody>
                  <a:tcPr/>
                </a:tc>
                <a:tc>
                  <a:txBody>
                    <a:bodyPr/>
                    <a:lstStyle/>
                    <a:p>
                      <a:r>
                        <a:rPr lang="ru-RU" sz="1400" dirty="0"/>
                        <a:t>-1.2 ± 0.90</a:t>
                      </a:r>
                    </a:p>
                  </a:txBody>
                  <a:tcPr/>
                </a:tc>
                <a:tc>
                  <a:txBody>
                    <a:bodyPr/>
                    <a:lstStyle/>
                    <a:p>
                      <a:r>
                        <a:rPr lang="en-US" sz="1400" dirty="0">
                          <a:latin typeface="HSE Sans" panose="02000000000000000000"/>
                        </a:rPr>
                        <a:t>-0.8</a:t>
                      </a:r>
                      <a:endParaRPr lang="ru-RU" sz="1400" dirty="0"/>
                    </a:p>
                  </a:txBody>
                  <a:tcPr/>
                </a:tc>
                <a:tc>
                  <a:txBody>
                    <a:bodyPr/>
                    <a:lstStyle/>
                    <a:p>
                      <a:r>
                        <a:rPr lang="ru-RU" sz="1400" dirty="0"/>
                        <a:t>-0.5 ± 1.80</a:t>
                      </a:r>
                    </a:p>
                  </a:txBody>
                  <a:tcPr/>
                </a:tc>
                <a:tc>
                  <a:txBody>
                    <a:bodyPr/>
                    <a:lstStyle/>
                    <a:p>
                      <a:r>
                        <a:rPr lang="ru-RU" sz="1400" dirty="0"/>
                        <a:t>-0.30</a:t>
                      </a:r>
                    </a:p>
                  </a:txBody>
                  <a:tcPr/>
                </a:tc>
                <a:extLst>
                  <a:ext uri="{0D108BD9-81ED-4DB2-BD59-A6C34878D82A}">
                    <a16:rowId xmlns:a16="http://schemas.microsoft.com/office/drawing/2014/main" val="3584894656"/>
                  </a:ext>
                </a:extLst>
              </a:tr>
              <a:tr h="30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1% ADV</a:t>
                      </a:r>
                      <a:endParaRPr lang="en-RU" sz="1400" dirty="0">
                        <a:latin typeface="HSE Sans" panose="02000000000000000000"/>
                      </a:endParaRPr>
                    </a:p>
                  </a:txBody>
                  <a:tcPr>
                    <a:noFill/>
                  </a:tcPr>
                </a:tc>
                <a:tc>
                  <a:txBody>
                    <a:bodyPr/>
                    <a:lstStyle/>
                    <a:p>
                      <a:r>
                        <a:rPr lang="ru-RU" sz="1400" dirty="0"/>
                        <a:t>-2.10 ± 1.03</a:t>
                      </a:r>
                    </a:p>
                  </a:txBody>
                  <a:tcPr>
                    <a:noFill/>
                  </a:tcPr>
                </a:tc>
                <a:tc>
                  <a:txBody>
                    <a:bodyPr/>
                    <a:lstStyle/>
                    <a:p>
                      <a:r>
                        <a:rPr lang="en-US" sz="1400" dirty="0">
                          <a:latin typeface="HSE Sans" panose="02000000000000000000"/>
                        </a:rPr>
                        <a:t>-1.8</a:t>
                      </a:r>
                      <a:endParaRPr lang="ru-RU" sz="1400" dirty="0"/>
                    </a:p>
                  </a:txBody>
                  <a:tcPr>
                    <a:noFill/>
                  </a:tcPr>
                </a:tc>
                <a:tc>
                  <a:txBody>
                    <a:bodyPr/>
                    <a:lstStyle/>
                    <a:p>
                      <a:r>
                        <a:rPr lang="ru-RU" sz="1400" dirty="0"/>
                        <a:t>-1.7 ± 5.10</a:t>
                      </a:r>
                    </a:p>
                  </a:txBody>
                  <a:tcPr>
                    <a:noFill/>
                  </a:tcPr>
                </a:tc>
                <a:tc>
                  <a:txBody>
                    <a:bodyPr/>
                    <a:lstStyle/>
                    <a:p>
                      <a:r>
                        <a:rPr lang="ru-RU" sz="1400" dirty="0"/>
                        <a:t>-0.63 </a:t>
                      </a:r>
                    </a:p>
                  </a:txBody>
                  <a:tcPr>
                    <a:noFill/>
                  </a:tcPr>
                </a:tc>
                <a:extLst>
                  <a:ext uri="{0D108BD9-81ED-4DB2-BD59-A6C34878D82A}">
                    <a16:rowId xmlns:a16="http://schemas.microsoft.com/office/drawing/2014/main" val="338055111"/>
                  </a:ext>
                </a:extLst>
              </a:tr>
              <a:tr h="30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2.5% ADV</a:t>
                      </a:r>
                      <a:endParaRPr lang="en-RU" sz="1400" dirty="0">
                        <a:latin typeface="HSE Sans" panose="02000000000000000000"/>
                      </a:endParaRPr>
                    </a:p>
                  </a:txBody>
                  <a:tcPr/>
                </a:tc>
                <a:tc>
                  <a:txBody>
                    <a:bodyPr/>
                    <a:lstStyle/>
                    <a:p>
                      <a:r>
                        <a:rPr lang="ru-RU" sz="1400" dirty="0"/>
                        <a:t>-2.45 ± 1.15</a:t>
                      </a:r>
                    </a:p>
                  </a:txBody>
                  <a:tcPr/>
                </a:tc>
                <a:tc>
                  <a:txBody>
                    <a:bodyPr/>
                    <a:lstStyle/>
                    <a:p>
                      <a:r>
                        <a:rPr lang="en-US" sz="1400" dirty="0">
                          <a:latin typeface="HSE Sans" panose="02000000000000000000"/>
                        </a:rPr>
                        <a:t>-2.1</a:t>
                      </a:r>
                      <a:endParaRPr lang="ru-RU" sz="1400" dirty="0"/>
                    </a:p>
                  </a:txBody>
                  <a:tcPr/>
                </a:tc>
                <a:tc>
                  <a:txBody>
                    <a:bodyPr/>
                    <a:lstStyle/>
                    <a:p>
                      <a:r>
                        <a:rPr lang="ru-RU" sz="1400" dirty="0"/>
                        <a:t>-1.40 ± 5.40</a:t>
                      </a:r>
                    </a:p>
                  </a:txBody>
                  <a:tcPr/>
                </a:tc>
                <a:tc>
                  <a:txBody>
                    <a:bodyPr/>
                    <a:lstStyle/>
                    <a:p>
                      <a:r>
                        <a:rPr lang="ru-RU" sz="1400" dirty="0"/>
                        <a:t>-0.10</a:t>
                      </a:r>
                    </a:p>
                  </a:txBody>
                  <a:tcPr/>
                </a:tc>
                <a:extLst>
                  <a:ext uri="{0D108BD9-81ED-4DB2-BD59-A6C34878D82A}">
                    <a16:rowId xmlns:a16="http://schemas.microsoft.com/office/drawing/2014/main" val="2332449526"/>
                  </a:ext>
                </a:extLst>
              </a:tr>
            </a:tbl>
          </a:graphicData>
        </a:graphic>
      </p:graphicFrame>
      <p:graphicFrame>
        <p:nvGraphicFramePr>
          <p:cNvPr id="17" name="Table 16">
            <a:extLst>
              <a:ext uri="{FF2B5EF4-FFF2-40B4-BE49-F238E27FC236}">
                <a16:creationId xmlns:a16="http://schemas.microsoft.com/office/drawing/2014/main" id="{FE4453B8-E0CA-4F8B-AE37-4BE9F4B9A076}"/>
              </a:ext>
            </a:extLst>
          </p:cNvPr>
          <p:cNvGraphicFramePr>
            <a:graphicFrameLocks noGrp="1"/>
          </p:cNvGraphicFramePr>
          <p:nvPr>
            <p:extLst>
              <p:ext uri="{D42A27DB-BD31-4B8C-83A1-F6EECF244321}">
                <p14:modId xmlns:p14="http://schemas.microsoft.com/office/powerpoint/2010/main" val="2316427923"/>
              </p:ext>
            </p:extLst>
          </p:nvPr>
        </p:nvGraphicFramePr>
        <p:xfrm>
          <a:off x="6462890" y="4173681"/>
          <a:ext cx="5298700" cy="1764006"/>
        </p:xfrm>
        <a:graphic>
          <a:graphicData uri="http://schemas.openxmlformats.org/drawingml/2006/table">
            <a:tbl>
              <a:tblPr firstRow="1" bandRow="1">
                <a:tableStyleId>{1FECB4D8-DB02-4DC6-A0A2-4F2EBAE1DC90}</a:tableStyleId>
              </a:tblPr>
              <a:tblGrid>
                <a:gridCol w="1059740">
                  <a:extLst>
                    <a:ext uri="{9D8B030D-6E8A-4147-A177-3AD203B41FA5}">
                      <a16:colId xmlns:a16="http://schemas.microsoft.com/office/drawing/2014/main" val="2772752077"/>
                    </a:ext>
                  </a:extLst>
                </a:gridCol>
                <a:gridCol w="1059740">
                  <a:extLst>
                    <a:ext uri="{9D8B030D-6E8A-4147-A177-3AD203B41FA5}">
                      <a16:colId xmlns:a16="http://schemas.microsoft.com/office/drawing/2014/main" val="2031665322"/>
                    </a:ext>
                  </a:extLst>
                </a:gridCol>
                <a:gridCol w="1059740">
                  <a:extLst>
                    <a:ext uri="{9D8B030D-6E8A-4147-A177-3AD203B41FA5}">
                      <a16:colId xmlns:a16="http://schemas.microsoft.com/office/drawing/2014/main" val="1838112411"/>
                    </a:ext>
                  </a:extLst>
                </a:gridCol>
                <a:gridCol w="1059740">
                  <a:extLst>
                    <a:ext uri="{9D8B030D-6E8A-4147-A177-3AD203B41FA5}">
                      <a16:colId xmlns:a16="http://schemas.microsoft.com/office/drawing/2014/main" val="1341464918"/>
                    </a:ext>
                  </a:extLst>
                </a:gridCol>
                <a:gridCol w="1059740">
                  <a:extLst>
                    <a:ext uri="{9D8B030D-6E8A-4147-A177-3AD203B41FA5}">
                      <a16:colId xmlns:a16="http://schemas.microsoft.com/office/drawing/2014/main" val="3736981727"/>
                    </a:ext>
                  </a:extLst>
                </a:gridCol>
              </a:tblGrid>
              <a:tr h="290680">
                <a:tc rowSpan="2">
                  <a:txBody>
                    <a:bodyPr/>
                    <a:lstStyle/>
                    <a:p>
                      <a:pPr algn="ctr"/>
                      <a:r>
                        <a:rPr lang="en-US" sz="1400" dirty="0">
                          <a:solidFill>
                            <a:srgbClr val="234A9B"/>
                          </a:solidFill>
                          <a:latin typeface="HSE Sans" panose="02000000000000000000"/>
                        </a:rPr>
                        <a:t>Horizon</a:t>
                      </a:r>
                      <a:endParaRPr lang="ru-RU" sz="1400" dirty="0">
                        <a:solidFill>
                          <a:srgbClr val="234A9B"/>
                        </a:solidFill>
                      </a:endParaRPr>
                    </a:p>
                  </a:txBody>
                  <a:tcPr>
                    <a:solidFill>
                      <a:srgbClr val="E7E6E6"/>
                    </a:solidFill>
                  </a:tcPr>
                </a:tc>
                <a:tc gridSpan="2">
                  <a:txBody>
                    <a:bodyPr/>
                    <a:lstStyle/>
                    <a:p>
                      <a:r>
                        <a:rPr lang="en-US" sz="1400" dirty="0">
                          <a:solidFill>
                            <a:srgbClr val="234A9B"/>
                          </a:solidFill>
                          <a:latin typeface="HSE Sans" panose="02000000000000000000"/>
                        </a:rPr>
                        <a:t>GPT-Strategy</a:t>
                      </a:r>
                      <a:endParaRPr lang="ru-RU" sz="1400" dirty="0">
                        <a:solidFill>
                          <a:srgbClr val="234A9B"/>
                        </a:solidFill>
                      </a:endParaRPr>
                    </a:p>
                  </a:txBody>
                  <a:tcPr>
                    <a:solidFill>
                      <a:srgbClr val="E7E6E6"/>
                    </a:solidFill>
                  </a:tcPr>
                </a:tc>
                <a:tc hMerge="1">
                  <a:txBody>
                    <a:bodyPr/>
                    <a:lstStyle/>
                    <a:p>
                      <a:endParaRPr lang="ru-RU" dirty="0"/>
                    </a:p>
                  </a:txBody>
                  <a:tcPr>
                    <a:solidFill>
                      <a:srgbClr val="E7E6E6"/>
                    </a:solidFill>
                  </a:tcPr>
                </a:tc>
                <a:tc gridSpan="2">
                  <a:txBody>
                    <a:bodyPr/>
                    <a:lstStyle/>
                    <a:p>
                      <a:r>
                        <a:rPr lang="en-US" sz="1400" dirty="0" err="1">
                          <a:solidFill>
                            <a:srgbClr val="234A9B"/>
                          </a:solidFill>
                          <a:latin typeface="HSE Sans" panose="02000000000000000000"/>
                        </a:rPr>
                        <a:t>DeepSeek</a:t>
                      </a:r>
                      <a:r>
                        <a:rPr lang="en-US" sz="1400" dirty="0">
                          <a:solidFill>
                            <a:srgbClr val="234A9B"/>
                          </a:solidFill>
                          <a:latin typeface="HSE Sans" panose="02000000000000000000"/>
                        </a:rPr>
                        <a:t>-Strategy</a:t>
                      </a:r>
                      <a:endParaRPr lang="ru-RU" sz="1400" dirty="0">
                        <a:solidFill>
                          <a:srgbClr val="234A9B"/>
                        </a:solidFill>
                      </a:endParaRPr>
                    </a:p>
                  </a:txBody>
                  <a:tcPr>
                    <a:solidFill>
                      <a:srgbClr val="E7E6E6"/>
                    </a:solidFill>
                  </a:tcPr>
                </a:tc>
                <a:tc hMerge="1">
                  <a:txBody>
                    <a:bodyPr/>
                    <a:lstStyle/>
                    <a:p>
                      <a:endParaRPr lang="ru-RU" dirty="0"/>
                    </a:p>
                  </a:txBody>
                  <a:tcPr>
                    <a:solidFill>
                      <a:srgbClr val="E7E6E6"/>
                    </a:solidFill>
                  </a:tcPr>
                </a:tc>
                <a:extLst>
                  <a:ext uri="{0D108BD9-81ED-4DB2-BD59-A6C34878D82A}">
                    <a16:rowId xmlns:a16="http://schemas.microsoft.com/office/drawing/2014/main" val="2228049076"/>
                  </a:ext>
                </a:extLst>
              </a:tr>
              <a:tr h="494155">
                <a:tc vMerge="1">
                  <a:txBody>
                    <a:bodyPr/>
                    <a:lstStyle/>
                    <a:p>
                      <a:endParaRPr lang="ru-RU" dirty="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Mean ± Std (bps)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Median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Mean ± Std (bps) ↓</a:t>
                      </a:r>
                      <a:endParaRPr lang="en-RU" sz="1400" dirty="0">
                        <a:latin typeface="HSE Sans" panose="0200000000000000000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Median ↓</a:t>
                      </a:r>
                      <a:endParaRPr lang="en-RU" sz="1400" dirty="0">
                        <a:latin typeface="HSE Sans" panose="02000000000000000000"/>
                      </a:endParaRPr>
                    </a:p>
                  </a:txBody>
                  <a:tcPr>
                    <a:solidFill>
                      <a:schemeClr val="bg1">
                        <a:lumMod val="95000"/>
                      </a:schemeClr>
                    </a:solidFill>
                  </a:tcPr>
                </a:tc>
                <a:extLst>
                  <a:ext uri="{0D108BD9-81ED-4DB2-BD59-A6C34878D82A}">
                    <a16:rowId xmlns:a16="http://schemas.microsoft.com/office/drawing/2014/main" val="563185679"/>
                  </a:ext>
                </a:extLst>
              </a:tr>
              <a:tr h="3136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120 min</a:t>
                      </a:r>
                      <a:endParaRPr lang="en-RU" sz="1400" dirty="0">
                        <a:latin typeface="HSE Sans" panose="02000000000000000000"/>
                      </a:endParaRPr>
                    </a:p>
                  </a:txBody>
                  <a:tcPr/>
                </a:tc>
                <a:tc>
                  <a:txBody>
                    <a:bodyPr/>
                    <a:lstStyle/>
                    <a:p>
                      <a:r>
                        <a:rPr lang="ru-RU" sz="1400" dirty="0"/>
                        <a:t>-1.50 ± 0.53</a:t>
                      </a:r>
                    </a:p>
                  </a:txBody>
                  <a:tcPr/>
                </a:tc>
                <a:tc>
                  <a:txBody>
                    <a:bodyPr/>
                    <a:lstStyle/>
                    <a:p>
                      <a:r>
                        <a:rPr lang="ru-RU" sz="1400" dirty="0"/>
                        <a:t>-1.10</a:t>
                      </a:r>
                    </a:p>
                  </a:txBody>
                  <a:tcPr/>
                </a:tc>
                <a:tc>
                  <a:txBody>
                    <a:bodyPr/>
                    <a:lstStyle/>
                    <a:p>
                      <a:r>
                        <a:rPr lang="ru-RU" sz="1400" dirty="0"/>
                        <a:t>-1.10 ± 1.9</a:t>
                      </a:r>
                    </a:p>
                  </a:txBody>
                  <a:tcPr/>
                </a:tc>
                <a:tc>
                  <a:txBody>
                    <a:bodyPr/>
                    <a:lstStyle/>
                    <a:p>
                      <a:r>
                        <a:rPr lang="ru-RU" sz="1400" dirty="0"/>
                        <a:t>-0.20 </a:t>
                      </a:r>
                    </a:p>
                  </a:txBody>
                  <a:tcPr/>
                </a:tc>
                <a:extLst>
                  <a:ext uri="{0D108BD9-81ED-4DB2-BD59-A6C34878D82A}">
                    <a16:rowId xmlns:a16="http://schemas.microsoft.com/office/drawing/2014/main" val="3584894656"/>
                  </a:ext>
                </a:extLst>
              </a:tr>
              <a:tr h="3136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240 min</a:t>
                      </a:r>
                      <a:endParaRPr lang="en-RU" sz="1400" dirty="0">
                        <a:latin typeface="HSE Sans" panose="02000000000000000000"/>
                      </a:endParaRPr>
                    </a:p>
                  </a:txBody>
                  <a:tcPr>
                    <a:noFill/>
                  </a:tcPr>
                </a:tc>
                <a:tc>
                  <a:txBody>
                    <a:bodyPr/>
                    <a:lstStyle/>
                    <a:p>
                      <a:r>
                        <a:rPr lang="ru-RU" sz="1400" dirty="0"/>
                        <a:t>-1.69 ± 0.7</a:t>
                      </a:r>
                    </a:p>
                  </a:txBody>
                  <a:tcPr>
                    <a:noFill/>
                  </a:tcPr>
                </a:tc>
                <a:tc>
                  <a:txBody>
                    <a:bodyPr/>
                    <a:lstStyle/>
                    <a:p>
                      <a:r>
                        <a:rPr lang="ru-RU" sz="1400" dirty="0"/>
                        <a:t>-1.52</a:t>
                      </a:r>
                    </a:p>
                  </a:txBody>
                  <a:tcPr>
                    <a:noFill/>
                  </a:tcPr>
                </a:tc>
                <a:tc>
                  <a:txBody>
                    <a:bodyPr/>
                    <a:lstStyle/>
                    <a:p>
                      <a:r>
                        <a:rPr lang="ru-RU" sz="1400" dirty="0"/>
                        <a:t>-1.20 ± 4.60</a:t>
                      </a:r>
                    </a:p>
                  </a:txBody>
                  <a:tcPr>
                    <a:noFill/>
                  </a:tcPr>
                </a:tc>
                <a:tc>
                  <a:txBody>
                    <a:bodyPr/>
                    <a:lstStyle/>
                    <a:p>
                      <a:r>
                        <a:rPr lang="ru-RU" sz="1400" dirty="0"/>
                        <a:t>-0.80</a:t>
                      </a:r>
                    </a:p>
                  </a:txBody>
                  <a:tcPr>
                    <a:noFill/>
                  </a:tcPr>
                </a:tc>
                <a:extLst>
                  <a:ext uri="{0D108BD9-81ED-4DB2-BD59-A6C34878D82A}">
                    <a16:rowId xmlns:a16="http://schemas.microsoft.com/office/drawing/2014/main" val="338055111"/>
                  </a:ext>
                </a:extLst>
              </a:tr>
              <a:tr h="3136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HSE Sans" panose="02000000000000000000"/>
                        </a:rPr>
                        <a:t>300 min</a:t>
                      </a:r>
                      <a:endParaRPr lang="en-RU" sz="1400" dirty="0">
                        <a:latin typeface="HSE Sans" panose="02000000000000000000"/>
                      </a:endParaRPr>
                    </a:p>
                  </a:txBody>
                  <a:tcPr/>
                </a:tc>
                <a:tc>
                  <a:txBody>
                    <a:bodyPr/>
                    <a:lstStyle/>
                    <a:p>
                      <a:r>
                        <a:rPr lang="ru-RU" sz="1400" dirty="0"/>
                        <a:t>-2.3 ± 1.2</a:t>
                      </a:r>
                    </a:p>
                  </a:txBody>
                  <a:tcPr/>
                </a:tc>
                <a:tc>
                  <a:txBody>
                    <a:bodyPr/>
                    <a:lstStyle/>
                    <a:p>
                      <a:r>
                        <a:rPr lang="ru-RU" sz="1400" dirty="0"/>
                        <a:t>-1.89</a:t>
                      </a:r>
                    </a:p>
                  </a:txBody>
                  <a:tcPr/>
                </a:tc>
                <a:tc>
                  <a:txBody>
                    <a:bodyPr/>
                    <a:lstStyle/>
                    <a:p>
                      <a:r>
                        <a:rPr lang="ru-RU" sz="1400" dirty="0"/>
                        <a:t>-0.95 ± 3.80</a:t>
                      </a:r>
                    </a:p>
                  </a:txBody>
                  <a:tcPr/>
                </a:tc>
                <a:tc>
                  <a:txBody>
                    <a:bodyPr/>
                    <a:lstStyle/>
                    <a:p>
                      <a:r>
                        <a:rPr lang="ru-RU" sz="1400" dirty="0"/>
                        <a:t>0.10</a:t>
                      </a:r>
                    </a:p>
                  </a:txBody>
                  <a:tcPr/>
                </a:tc>
                <a:extLst>
                  <a:ext uri="{0D108BD9-81ED-4DB2-BD59-A6C34878D82A}">
                    <a16:rowId xmlns:a16="http://schemas.microsoft.com/office/drawing/2014/main" val="2332449526"/>
                  </a:ext>
                </a:extLst>
              </a:tr>
            </a:tbl>
          </a:graphicData>
        </a:graphic>
      </p:graphicFrame>
      <p:sp>
        <p:nvSpPr>
          <p:cNvPr id="19" name="TextBox 18">
            <a:extLst>
              <a:ext uri="{FF2B5EF4-FFF2-40B4-BE49-F238E27FC236}">
                <a16:creationId xmlns:a16="http://schemas.microsoft.com/office/drawing/2014/main" id="{D8AE2048-765E-494A-B393-1072568CEBCC}"/>
              </a:ext>
            </a:extLst>
          </p:cNvPr>
          <p:cNvSpPr txBox="1"/>
          <p:nvPr/>
        </p:nvSpPr>
        <p:spPr>
          <a:xfrm>
            <a:off x="264820" y="6195127"/>
            <a:ext cx="6279894" cy="338554"/>
          </a:xfrm>
          <a:prstGeom prst="rect">
            <a:avLst/>
          </a:prstGeom>
          <a:noFill/>
        </p:spPr>
        <p:txBody>
          <a:bodyPr wrap="square" rtlCol="0">
            <a:spAutoFit/>
          </a:bodyPr>
          <a:lstStyle/>
          <a:p>
            <a:pPr algn="ctr"/>
            <a:r>
              <a:rPr lang="en-US" sz="1600" dirty="0">
                <a:latin typeface="HSE Sans" panose="02000000000000000000" pitchFamily="2" charset="0"/>
              </a:rPr>
              <a:t>News regimes + OFI across 5 days: DeepSeek-V3.2</a:t>
            </a:r>
            <a:endParaRPr lang="ru-RU" sz="1600" dirty="0">
              <a:latin typeface="HSE Sans" panose="02000000000000000000" pitchFamily="2" charset="0"/>
            </a:endParaRPr>
          </a:p>
        </p:txBody>
      </p:sp>
      <p:sp>
        <p:nvSpPr>
          <p:cNvPr id="20" name="TextBox 19">
            <a:extLst>
              <a:ext uri="{FF2B5EF4-FFF2-40B4-BE49-F238E27FC236}">
                <a16:creationId xmlns:a16="http://schemas.microsoft.com/office/drawing/2014/main" id="{0AD0FA3D-60DB-4AD6-AF52-DD84F013C1B1}"/>
              </a:ext>
            </a:extLst>
          </p:cNvPr>
          <p:cNvSpPr txBox="1"/>
          <p:nvPr/>
        </p:nvSpPr>
        <p:spPr>
          <a:xfrm>
            <a:off x="264820" y="3591337"/>
            <a:ext cx="6279894" cy="338554"/>
          </a:xfrm>
          <a:prstGeom prst="rect">
            <a:avLst/>
          </a:prstGeom>
          <a:noFill/>
        </p:spPr>
        <p:txBody>
          <a:bodyPr wrap="square" rtlCol="0">
            <a:spAutoFit/>
          </a:bodyPr>
          <a:lstStyle/>
          <a:p>
            <a:pPr algn="ctr"/>
            <a:r>
              <a:rPr lang="en-US" sz="1600" dirty="0">
                <a:latin typeface="HSE Sans" panose="02000000000000000000" pitchFamily="2" charset="0"/>
              </a:rPr>
              <a:t>News regimes + OFI across 5 days: ChatGPT-4o</a:t>
            </a:r>
            <a:endParaRPr lang="ru-RU" sz="1600" dirty="0">
              <a:latin typeface="HSE Sans" panose="02000000000000000000" pitchFamily="2" charset="0"/>
            </a:endParaRPr>
          </a:p>
        </p:txBody>
      </p:sp>
      <p:sp>
        <p:nvSpPr>
          <p:cNvPr id="21" name="TextBox 20">
            <a:extLst>
              <a:ext uri="{FF2B5EF4-FFF2-40B4-BE49-F238E27FC236}">
                <a16:creationId xmlns:a16="http://schemas.microsoft.com/office/drawing/2014/main" id="{90EB2157-9521-43CC-82AF-8CA48A969FC1}"/>
              </a:ext>
            </a:extLst>
          </p:cNvPr>
          <p:cNvSpPr txBox="1"/>
          <p:nvPr/>
        </p:nvSpPr>
        <p:spPr>
          <a:xfrm>
            <a:off x="5972293" y="6146635"/>
            <a:ext cx="6279894" cy="338554"/>
          </a:xfrm>
          <a:prstGeom prst="rect">
            <a:avLst/>
          </a:prstGeom>
          <a:noFill/>
        </p:spPr>
        <p:txBody>
          <a:bodyPr wrap="square" rtlCol="0">
            <a:spAutoFit/>
          </a:bodyPr>
          <a:lstStyle/>
          <a:p>
            <a:pPr algn="ctr"/>
            <a:r>
              <a:rPr lang="en-US" sz="1600" dirty="0">
                <a:latin typeface="HSE Sans" panose="02000000000000000000" pitchFamily="2" charset="0"/>
              </a:rPr>
              <a:t>Results: Horizon sensitivity</a:t>
            </a:r>
            <a:endParaRPr lang="ru-RU" sz="1600" dirty="0">
              <a:latin typeface="HSE Sans" panose="02000000000000000000" pitchFamily="2" charset="0"/>
            </a:endParaRPr>
          </a:p>
        </p:txBody>
      </p:sp>
      <p:sp>
        <p:nvSpPr>
          <p:cNvPr id="23" name="TextBox 22">
            <a:extLst>
              <a:ext uri="{FF2B5EF4-FFF2-40B4-BE49-F238E27FC236}">
                <a16:creationId xmlns:a16="http://schemas.microsoft.com/office/drawing/2014/main" id="{45CFBF20-BCE0-4242-AEF1-60FD13F6E0A6}"/>
              </a:ext>
            </a:extLst>
          </p:cNvPr>
          <p:cNvSpPr txBox="1"/>
          <p:nvPr/>
        </p:nvSpPr>
        <p:spPr>
          <a:xfrm>
            <a:off x="5972293" y="3612417"/>
            <a:ext cx="6279894" cy="338554"/>
          </a:xfrm>
          <a:prstGeom prst="rect">
            <a:avLst/>
          </a:prstGeom>
          <a:noFill/>
        </p:spPr>
        <p:txBody>
          <a:bodyPr wrap="square" rtlCol="0">
            <a:spAutoFit/>
          </a:bodyPr>
          <a:lstStyle/>
          <a:p>
            <a:pPr algn="ctr"/>
            <a:r>
              <a:rPr lang="en-US" sz="1600" dirty="0">
                <a:latin typeface="HSE Sans" panose="02000000000000000000" pitchFamily="2" charset="0"/>
              </a:rPr>
              <a:t>Results: Volume sensitivity</a:t>
            </a:r>
            <a:endParaRPr lang="ru-RU" sz="1600" dirty="0">
              <a:latin typeface="HSE Sans" panose="02000000000000000000" pitchFamily="2" charset="0"/>
            </a:endParaRPr>
          </a:p>
        </p:txBody>
      </p:sp>
    </p:spTree>
    <p:extLst>
      <p:ext uri="{BB962C8B-B14F-4D97-AF65-F5344CB8AC3E}">
        <p14:creationId xmlns:p14="http://schemas.microsoft.com/office/powerpoint/2010/main" val="522981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B3B62C-70F5-477C-B5C2-51450CEF936E}"/>
              </a:ext>
            </a:extLst>
          </p:cNvPr>
          <p:cNvSpPr/>
          <p:nvPr/>
        </p:nvSpPr>
        <p:spPr>
          <a:xfrm>
            <a:off x="646485" y="1923382"/>
            <a:ext cx="10577453" cy="858455"/>
          </a:xfrm>
          <a:prstGeom prst="rect">
            <a:avLst/>
          </a:prstGeom>
          <a:solidFill>
            <a:schemeClr val="bg1"/>
          </a:solidFill>
          <a:ln w="22225">
            <a:solidFill>
              <a:srgbClr val="234A9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694616" y="1323816"/>
            <a:ext cx="5401384" cy="464772"/>
          </a:xfrm>
        </p:spPr>
        <p:txBody>
          <a:bodyPr/>
          <a:lstStyle/>
          <a:p>
            <a:r>
              <a:rPr lang="en-US" dirty="0"/>
              <a:t>Conclusions and Future work</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Conclusions and Future work</a:t>
            </a:r>
            <a:endParaRPr lang="ru-RU" dirty="0"/>
          </a:p>
        </p:txBody>
      </p:sp>
      <p:sp>
        <p:nvSpPr>
          <p:cNvPr id="9" name="Text Placeholder 8">
            <a:extLst>
              <a:ext uri="{FF2B5EF4-FFF2-40B4-BE49-F238E27FC236}">
                <a16:creationId xmlns:a16="http://schemas.microsoft.com/office/drawing/2014/main" id="{4EFCD69B-60ED-4147-9D0D-8F82224C823B}"/>
              </a:ext>
            </a:extLst>
          </p:cNvPr>
          <p:cNvSpPr>
            <a:spLocks noGrp="1"/>
          </p:cNvSpPr>
          <p:nvPr>
            <p:ph type="body" sz="quarter" idx="12"/>
          </p:nvPr>
        </p:nvSpPr>
        <p:spPr>
          <a:xfrm>
            <a:off x="764506" y="2870230"/>
            <a:ext cx="9439499" cy="3517691"/>
          </a:xfrm>
        </p:spPr>
        <p:txBody>
          <a:bodyPr>
            <a:noAutofit/>
          </a:bodyPr>
          <a:lstStyle/>
          <a:p>
            <a:pPr marL="285750" indent="-285750">
              <a:lnSpc>
                <a:spcPct val="150000"/>
              </a:lnSpc>
              <a:buFont typeface="Arial" panose="020B0604020202020204" pitchFamily="34" charset="0"/>
              <a:buChar char="•"/>
            </a:pPr>
            <a:r>
              <a:rPr lang="en-US" sz="1700" dirty="0">
                <a:solidFill>
                  <a:srgbClr val="002060"/>
                </a:solidFill>
              </a:rPr>
              <a:t>Developed strategy with ChatGPT-4o consistently outperforms TWAP by 1–</a:t>
            </a:r>
            <a:r>
              <a:rPr lang="ru-RU" sz="1700" dirty="0">
                <a:solidFill>
                  <a:srgbClr val="002060"/>
                </a:solidFill>
              </a:rPr>
              <a:t>2</a:t>
            </a:r>
            <a:r>
              <a:rPr lang="en-US" sz="1700" dirty="0">
                <a:solidFill>
                  <a:srgbClr val="002060"/>
                </a:solidFill>
              </a:rPr>
              <a:t> basis points</a:t>
            </a:r>
          </a:p>
          <a:p>
            <a:pPr marL="285750" indent="-285750">
              <a:lnSpc>
                <a:spcPct val="150000"/>
              </a:lnSpc>
              <a:buFont typeface="Arial" panose="020B0604020202020204" pitchFamily="34" charset="0"/>
              <a:buChar char="•"/>
            </a:pPr>
            <a:r>
              <a:rPr lang="en-US" sz="1700" dirty="0"/>
              <a:t>Strategy overly sensitive to frequent regime changes</a:t>
            </a:r>
            <a:endParaRPr lang="ru-RU" sz="1700" dirty="0">
              <a:solidFill>
                <a:schemeClr val="tx2"/>
              </a:solidFill>
            </a:endParaRPr>
          </a:p>
          <a:p>
            <a:pPr marL="285750" indent="-285750" algn="l">
              <a:lnSpc>
                <a:spcPct val="150000"/>
              </a:lnSpc>
              <a:buFont typeface="Arial" panose="020B0604020202020204" pitchFamily="34" charset="0"/>
              <a:buChar char="•"/>
            </a:pPr>
            <a:r>
              <a:rPr lang="en-US" sz="1700" dirty="0">
                <a:solidFill>
                  <a:schemeClr val="tx2"/>
                </a:solidFill>
              </a:rPr>
              <a:t>ChatGPT-4o outperforms DeepSeek-V3.2 in financial context interpretation,</a:t>
            </a:r>
            <a:r>
              <a:rPr lang="ru-RU" sz="1700" dirty="0">
                <a:solidFill>
                  <a:schemeClr val="tx2"/>
                </a:solidFill>
              </a:rPr>
              <a:t> </a:t>
            </a:r>
            <a:r>
              <a:rPr lang="en-US" sz="1700" dirty="0">
                <a:solidFill>
                  <a:schemeClr val="tx2"/>
                </a:solidFill>
              </a:rPr>
              <a:t>captures macro-sentiment dynamics for Bitcoin</a:t>
            </a:r>
            <a:r>
              <a:rPr lang="ru-RU" sz="1700" dirty="0">
                <a:solidFill>
                  <a:schemeClr val="tx2"/>
                </a:solidFill>
              </a:rPr>
              <a:t> </a:t>
            </a:r>
            <a:r>
              <a:rPr lang="en-US" sz="1700" dirty="0">
                <a:solidFill>
                  <a:schemeClr val="tx2"/>
                </a:solidFill>
              </a:rPr>
              <a:t>closer to the chosen proxy</a:t>
            </a:r>
          </a:p>
          <a:p>
            <a:pPr marL="285750" indent="-285750" algn="l">
              <a:lnSpc>
                <a:spcPct val="150000"/>
              </a:lnSpc>
              <a:buFont typeface="Arial" panose="020B0604020202020204" pitchFamily="34" charset="0"/>
              <a:buChar char="•"/>
            </a:pPr>
            <a:r>
              <a:rPr lang="en-US" sz="1700" dirty="0"/>
              <a:t>DeepSeek-V3 overestimates market intensity, exhibits excessive regime switching</a:t>
            </a:r>
          </a:p>
          <a:p>
            <a:pPr algn="l">
              <a:lnSpc>
                <a:spcPct val="150000"/>
              </a:lnSpc>
            </a:pPr>
            <a:r>
              <a:rPr lang="en-US" sz="1700" b="1" dirty="0"/>
              <a:t>Future work: </a:t>
            </a:r>
            <a:r>
              <a:rPr lang="en-US" sz="1700" dirty="0"/>
              <a:t>long-term news component to smooth short-term shocks; further parameter calibration pending more data</a:t>
            </a:r>
            <a:endParaRPr lang="ru-RU" sz="1700" dirty="0"/>
          </a:p>
        </p:txBody>
      </p:sp>
      <p:sp>
        <p:nvSpPr>
          <p:cNvPr id="15" name="Текст 5">
            <a:extLst>
              <a:ext uri="{FF2B5EF4-FFF2-40B4-BE49-F238E27FC236}">
                <a16:creationId xmlns:a16="http://schemas.microsoft.com/office/drawing/2014/main" id="{185F44D1-DDB7-4AD1-BE22-62ADDF11FABE}"/>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
        <p:nvSpPr>
          <p:cNvPr id="2" name="TextBox 1">
            <a:extLst>
              <a:ext uri="{FF2B5EF4-FFF2-40B4-BE49-F238E27FC236}">
                <a16:creationId xmlns:a16="http://schemas.microsoft.com/office/drawing/2014/main" id="{7DDDDBA0-F09F-47CB-AC9C-BCD1C01C3B27}"/>
              </a:ext>
            </a:extLst>
          </p:cNvPr>
          <p:cNvSpPr txBox="1"/>
          <p:nvPr/>
        </p:nvSpPr>
        <p:spPr>
          <a:xfrm>
            <a:off x="646486" y="2038471"/>
            <a:ext cx="11019393" cy="646331"/>
          </a:xfrm>
          <a:prstGeom prst="rect">
            <a:avLst/>
          </a:prstGeom>
          <a:noFill/>
          <a:ln>
            <a:noFill/>
          </a:ln>
        </p:spPr>
        <p:txBody>
          <a:bodyPr wrap="square" rtlCol="0">
            <a:spAutoFit/>
          </a:bodyPr>
          <a:lstStyle/>
          <a:p>
            <a:pPr algn="l"/>
            <a:r>
              <a:rPr lang="en-US" dirty="0">
                <a:solidFill>
                  <a:srgbClr val="002060"/>
                </a:solidFill>
              </a:rPr>
              <a:t>As part of this study, an optimal execution strategy was developed and tested, demonstrating that incorporating </a:t>
            </a:r>
            <a:br>
              <a:rPr lang="ru-RU" dirty="0">
                <a:solidFill>
                  <a:srgbClr val="002060"/>
                </a:solidFill>
              </a:rPr>
            </a:br>
            <a:r>
              <a:rPr lang="en-US" dirty="0">
                <a:solidFill>
                  <a:srgbClr val="002060"/>
                </a:solidFill>
              </a:rPr>
              <a:t>a news signal can improve execution performance compared to the TWAP</a:t>
            </a:r>
            <a:endParaRPr lang="ru-RU" dirty="0">
              <a:latin typeface="HSE Sans" panose="02000000000000000000" pitchFamily="2" charset="0"/>
            </a:endParaRPr>
          </a:p>
        </p:txBody>
      </p:sp>
    </p:spTree>
    <p:extLst>
      <p:ext uri="{BB962C8B-B14F-4D97-AF65-F5344CB8AC3E}">
        <p14:creationId xmlns:p14="http://schemas.microsoft.com/office/powerpoint/2010/main" val="147154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8" y="1261415"/>
            <a:ext cx="5401384" cy="777025"/>
          </a:xfrm>
        </p:spPr>
        <p:txBody>
          <a:bodyPr/>
          <a:lstStyle/>
          <a:p>
            <a:r>
              <a:rPr lang="en-US" dirty="0"/>
              <a:t>References</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References</a:t>
            </a:r>
            <a:endParaRPr lang="ru-RU" dirty="0"/>
          </a:p>
        </p:txBody>
      </p:sp>
      <p:sp>
        <p:nvSpPr>
          <p:cNvPr id="4" name="Text Placeholder 3">
            <a:extLst>
              <a:ext uri="{FF2B5EF4-FFF2-40B4-BE49-F238E27FC236}">
                <a16:creationId xmlns:a16="http://schemas.microsoft.com/office/drawing/2014/main" id="{D1BB5CA5-C0E3-445C-94A6-092EDE90A938}"/>
              </a:ext>
            </a:extLst>
          </p:cNvPr>
          <p:cNvSpPr>
            <a:spLocks noGrp="1"/>
          </p:cNvSpPr>
          <p:nvPr>
            <p:ph type="body" sz="quarter" idx="12"/>
          </p:nvPr>
        </p:nvSpPr>
        <p:spPr>
          <a:xfrm>
            <a:off x="585897" y="1956932"/>
            <a:ext cx="4906327" cy="4566176"/>
          </a:xfrm>
        </p:spPr>
        <p:txBody>
          <a:bodyPr>
            <a:normAutofit/>
          </a:bodyPr>
          <a:lstStyle/>
          <a:p>
            <a:r>
              <a:rPr lang="en-US" sz="1200" dirty="0"/>
              <a:t>[1] Julia Ackermann, Thomas Kruse, and Mikhail </a:t>
            </a:r>
            <a:r>
              <a:rPr lang="en-US" sz="1200" dirty="0" err="1"/>
              <a:t>Urusov</a:t>
            </a:r>
            <a:r>
              <a:rPr lang="en-US" sz="1200" dirty="0"/>
              <a:t>. “Optimal Trade Execution in an Order Book Model with Stochastic Liquidity Parameters”. In: SIAM Journal on Financial Mathematics 12.2 (2021), pp. 788–822. </a:t>
            </a:r>
            <a:br>
              <a:rPr lang="en-US" sz="1200" dirty="0"/>
            </a:br>
            <a:r>
              <a:rPr lang="en-US" sz="1200" dirty="0"/>
              <a:t>[2] Robert Almgren. “Optimal trading with stochastic liquidity and volatility”. In: SIAM Journal on Financial Mathematics 3.1 (2012), pp. 163–181.</a:t>
            </a:r>
            <a:br>
              <a:rPr lang="en-US" sz="1200" dirty="0"/>
            </a:br>
            <a:r>
              <a:rPr lang="en-US" sz="1200" dirty="0"/>
              <a:t>[3] Robert Almgren and Neil Chriss. “Optimal execution of portfolio transactions”. In: Journal of Risk 3.2 (2000), pp. 5–39. </a:t>
            </a:r>
            <a:br>
              <a:rPr lang="en-US" sz="1200" dirty="0"/>
            </a:br>
            <a:r>
              <a:rPr lang="en-US" sz="1200" dirty="0"/>
              <a:t>[4] </a:t>
            </a:r>
            <a:r>
              <a:rPr lang="en-US" sz="1200" dirty="0" err="1"/>
              <a:t>Dogu</a:t>
            </a:r>
            <a:r>
              <a:rPr lang="en-US" sz="1200" dirty="0"/>
              <a:t> </a:t>
            </a:r>
            <a:r>
              <a:rPr lang="en-US" sz="1200" dirty="0" err="1"/>
              <a:t>Araci</a:t>
            </a:r>
            <a:r>
              <a:rPr lang="en-US" sz="1200" dirty="0"/>
              <a:t>. </a:t>
            </a:r>
            <a:r>
              <a:rPr lang="en-US" sz="1200" dirty="0" err="1"/>
              <a:t>FinBERT</a:t>
            </a:r>
            <a:r>
              <a:rPr lang="en-US" sz="1200" dirty="0"/>
              <a:t>: Financial Sentiment Analysis with Pre-trained Language Models. 2019. </a:t>
            </a:r>
            <a:br>
              <a:rPr lang="en-US" sz="1200" dirty="0"/>
            </a:br>
            <a:r>
              <a:rPr lang="en-US" sz="1200" dirty="0"/>
              <a:t>[5] </a:t>
            </a:r>
            <a:r>
              <a:rPr lang="en-US" sz="1200" dirty="0" err="1"/>
              <a:t>Mostapha</a:t>
            </a:r>
            <a:r>
              <a:rPr lang="en-US" sz="1200" dirty="0"/>
              <a:t> </a:t>
            </a:r>
            <a:r>
              <a:rPr lang="en-US" sz="1200" dirty="0" err="1"/>
              <a:t>Benhenda</a:t>
            </a:r>
            <a:r>
              <a:rPr lang="en-US" sz="1200" dirty="0"/>
              <a:t>. </a:t>
            </a:r>
            <a:r>
              <a:rPr lang="en-US" sz="1200" dirty="0" err="1"/>
              <a:t>FinRL-DeepSeek</a:t>
            </a:r>
            <a:r>
              <a:rPr lang="en-US" sz="1200" dirty="0"/>
              <a:t>: LLM-Infused Risk-Sensitive Reinforcement Learning for Trading Agents. Tech. rep. hal-04934770. HAL, 2025. </a:t>
            </a:r>
            <a:br>
              <a:rPr lang="en-US" sz="1200" dirty="0"/>
            </a:br>
            <a:r>
              <a:rPr lang="en-US" sz="1200" dirty="0"/>
              <a:t>[6] Kane A. Bodie Z. and Marcus A. Investments. Global Edition. McGraw Hill Higher Education, New York., 2014. </a:t>
            </a:r>
            <a:br>
              <a:rPr lang="en-US" sz="1200" dirty="0"/>
            </a:br>
            <a:r>
              <a:rPr lang="en-US" sz="1200" dirty="0"/>
              <a:t>[7] Jean-Philippe </a:t>
            </a:r>
            <a:r>
              <a:rPr lang="en-US" sz="1200" dirty="0" err="1"/>
              <a:t>Bouchaud</a:t>
            </a:r>
            <a:r>
              <a:rPr lang="en-US" sz="1200" dirty="0"/>
              <a:t> and Capital Management. “Price Impact”. In: arXiv.org, Quantitative Finance Papers (Mar. 2009). </a:t>
            </a:r>
            <a:br>
              <a:rPr lang="en-US" sz="1200" dirty="0"/>
            </a:br>
            <a:r>
              <a:rPr lang="en-US" sz="1200" dirty="0"/>
              <a:t>[8] Johannes Braun, Jochen </a:t>
            </a:r>
            <a:r>
              <a:rPr lang="en-US" sz="1200" dirty="0" err="1"/>
              <a:t>Hausler</a:t>
            </a:r>
            <a:r>
              <a:rPr lang="en-US" sz="1200" dirty="0"/>
              <a:t>, and Wolfgang Schäfers. “Artificial intelligence, news sentiment, and property market liquidity”. In: Journal of Property Investment and Finance ahead-of-print (2019). [9] Patrick </a:t>
            </a:r>
            <a:r>
              <a:rPr lang="en-US" sz="1200" dirty="0" err="1"/>
              <a:t>Cheridito</a:t>
            </a:r>
            <a:r>
              <a:rPr lang="en-US" sz="1200" dirty="0"/>
              <a:t> and </a:t>
            </a:r>
            <a:r>
              <a:rPr lang="en-US" sz="1200" dirty="0" err="1"/>
              <a:t>Tardu</a:t>
            </a:r>
            <a:r>
              <a:rPr lang="en-US" sz="1200" dirty="0"/>
              <a:t> </a:t>
            </a:r>
            <a:r>
              <a:rPr lang="en-US" sz="1200" dirty="0" err="1"/>
              <a:t>Sepin</a:t>
            </a:r>
            <a:r>
              <a:rPr lang="en-US" sz="1200" dirty="0"/>
              <a:t>. “Optimal Trade Execution Under Stochastic Volatility and Liquidity”. In: Applied Mathematical Finance 21.4 (2014), pp. 342–362. </a:t>
            </a:r>
            <a:br>
              <a:rPr lang="en-US" sz="1200" dirty="0"/>
            </a:br>
            <a:r>
              <a:rPr lang="en-US" sz="1200" dirty="0"/>
              <a:t>[10] Patrick </a:t>
            </a:r>
            <a:r>
              <a:rPr lang="en-US" sz="1200" dirty="0" err="1"/>
              <a:t>Cheridito</a:t>
            </a:r>
            <a:r>
              <a:rPr lang="en-US" sz="1200" dirty="0"/>
              <a:t> and </a:t>
            </a:r>
            <a:r>
              <a:rPr lang="en-US" sz="1200" dirty="0" err="1"/>
              <a:t>Tardu</a:t>
            </a:r>
            <a:r>
              <a:rPr lang="en-US" sz="1200" dirty="0"/>
              <a:t> </a:t>
            </a:r>
            <a:r>
              <a:rPr lang="en-US" sz="1200" dirty="0" err="1"/>
              <a:t>Sepin</a:t>
            </a:r>
            <a:r>
              <a:rPr lang="en-US" sz="1200" dirty="0"/>
              <a:t>. “Optimal trade execution under stochastic volatility and liquidity”. In: Applied Mathematical Finance 21.4 (2014), pp. 342–362. </a:t>
            </a:r>
            <a:endParaRPr lang="ru-RU" sz="1200" dirty="0"/>
          </a:p>
        </p:txBody>
      </p:sp>
      <p:sp>
        <p:nvSpPr>
          <p:cNvPr id="8" name="Text Placeholder 3">
            <a:extLst>
              <a:ext uri="{FF2B5EF4-FFF2-40B4-BE49-F238E27FC236}">
                <a16:creationId xmlns:a16="http://schemas.microsoft.com/office/drawing/2014/main" id="{753C6085-1276-4A7F-ABF5-CEF32D129E39}"/>
              </a:ext>
            </a:extLst>
          </p:cNvPr>
          <p:cNvSpPr txBox="1">
            <a:spLocks/>
          </p:cNvSpPr>
          <p:nvPr/>
        </p:nvSpPr>
        <p:spPr>
          <a:xfrm>
            <a:off x="6096000" y="1956931"/>
            <a:ext cx="5245561" cy="4494669"/>
          </a:xfrm>
          <a:prstGeom prst="rect">
            <a:avLst/>
          </a:prstGeom>
        </p:spPr>
        <p:txBody>
          <a:bodyPr lIns="0" tIns="0" r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t>[11] Jacob Devlin, Ming-Wei Chang, Kenton Lee, and Kristina Toutanova. BERT: Pre-training of Deep Bidirectional Transformers for Language Understanding. 2018. </a:t>
            </a:r>
            <a:br>
              <a:rPr lang="en-US" sz="1200" dirty="0"/>
            </a:br>
            <a:r>
              <a:rPr lang="en-US" sz="1200" dirty="0"/>
              <a:t>[12] Ryan Donnelly. “Optimal Execution: A Review”. In: Applied Mathematical Finance 29.3 (2022), pp. 181–212. </a:t>
            </a:r>
            <a:br>
              <a:rPr lang="en-US" sz="1200" dirty="0"/>
            </a:br>
            <a:r>
              <a:rPr lang="en-US" sz="1200" dirty="0"/>
              <a:t>[13] Lee M. Dunham and John Garcia. “Measuring the effect of investor sentiment on liquidity”. In: Managerial Finance 47.1 (2020), pp. 59–85. </a:t>
            </a:r>
            <a:br>
              <a:rPr lang="en-US" sz="1200" dirty="0"/>
            </a:br>
            <a:r>
              <a:rPr lang="en-US" sz="1200" dirty="0"/>
              <a:t>[14] Murad </a:t>
            </a:r>
            <a:r>
              <a:rPr lang="en-US" sz="1200" dirty="0" err="1"/>
              <a:t>Farzulla</a:t>
            </a:r>
            <a:r>
              <a:rPr lang="en-US" sz="1200" dirty="0"/>
              <a:t>. The Extremity Premium: Sentiment Regimes and Adverse Selection in Cryptocurrency Markets. Feb. 2026.</a:t>
            </a:r>
            <a:br>
              <a:rPr lang="ru-RU" sz="1200" dirty="0"/>
            </a:br>
            <a:r>
              <a:rPr lang="en-US" sz="1200" dirty="0"/>
              <a:t>[15] George </a:t>
            </a:r>
            <a:r>
              <a:rPr lang="en-US" sz="1200" dirty="0" err="1"/>
              <a:t>Fatouros</a:t>
            </a:r>
            <a:r>
              <a:rPr lang="en-US" sz="1200" dirty="0"/>
              <a:t>, Kostas Metaxas, John </a:t>
            </a:r>
            <a:r>
              <a:rPr lang="en-US" sz="1200" dirty="0" err="1"/>
              <a:t>Soldatos</a:t>
            </a:r>
            <a:r>
              <a:rPr lang="en-US" sz="1200" dirty="0"/>
              <a:t>, and Manos </a:t>
            </a:r>
            <a:r>
              <a:rPr lang="en-US" sz="1200" dirty="0" err="1"/>
              <a:t>Karathanassis</a:t>
            </a:r>
            <a:r>
              <a:rPr lang="en-US" sz="1200" dirty="0"/>
              <a:t>. MarketSenseAI2.0: Enhancing Stock Analysis through LLM Agents. 2025.</a:t>
            </a:r>
            <a:br>
              <a:rPr lang="en-US" sz="1200" dirty="0"/>
            </a:br>
            <a:r>
              <a:rPr lang="en-US" sz="1200" dirty="0"/>
              <a:t>[16] Axel </a:t>
            </a:r>
            <a:r>
              <a:rPr lang="en-US" sz="1200" dirty="0" err="1"/>
              <a:t>Groß-Klußmann</a:t>
            </a:r>
            <a:r>
              <a:rPr lang="en-US" sz="1200" dirty="0"/>
              <a:t> and Nikolaus </a:t>
            </a:r>
            <a:r>
              <a:rPr lang="en-US" sz="1200" dirty="0" err="1"/>
              <a:t>Hautsch</a:t>
            </a:r>
            <a:r>
              <a:rPr lang="en-US" sz="1200" dirty="0"/>
              <a:t>. “When machines read the news: Using automated text analytics to quantify high frequency news-implied market reactions”. In: Journal of Empirical Finance 18.2 (2011), pp. 321–340.</a:t>
            </a:r>
            <a:br>
              <a:rPr lang="en-US" sz="1200" dirty="0"/>
            </a:br>
            <a:r>
              <a:rPr lang="en-US" sz="1200" dirty="0"/>
              <a:t>[17] Steven Heston and Nitish Sinha. “News versus Sentiment: Predicting Stock Returns from News Stories”. In: Finance and Economics Discussion Series 2016 (2016), pp. 1–35.</a:t>
            </a:r>
            <a:br>
              <a:rPr lang="en-US" sz="1200" dirty="0"/>
            </a:br>
            <a:r>
              <a:rPr lang="en-US" sz="1200" dirty="0"/>
              <a:t>[18] </a:t>
            </a:r>
            <a:r>
              <a:rPr lang="en-US" sz="1200" dirty="0" err="1"/>
              <a:t>Nhan</a:t>
            </a:r>
            <a:r>
              <a:rPr lang="en-US" sz="1200" dirty="0"/>
              <a:t> Huynh, </a:t>
            </a:r>
            <a:r>
              <a:rPr lang="en-US" sz="1200" dirty="0" err="1"/>
              <a:t>Lurion</a:t>
            </a:r>
            <a:r>
              <a:rPr lang="en-US" sz="1200" dirty="0"/>
              <a:t> De Mello, and Kai Li. “Evolution of investor sentiment: A systematic literature review and bibliometric analysis”. In: International Review of Economics and Finance 100 (2025), pp. 104–115.</a:t>
            </a:r>
            <a:br>
              <a:rPr lang="ru-RU" sz="1200" dirty="0"/>
            </a:br>
            <a:r>
              <a:rPr lang="en-US" sz="1200" dirty="0"/>
              <a:t>[19] Alexander </a:t>
            </a:r>
            <a:r>
              <a:rPr lang="en-US" sz="1200" dirty="0" err="1"/>
              <a:t>Kempf</a:t>
            </a:r>
            <a:r>
              <a:rPr lang="en-US" sz="1200" dirty="0"/>
              <a:t>, Daniel </a:t>
            </a:r>
            <a:r>
              <a:rPr lang="en-US" sz="1200" dirty="0" err="1"/>
              <a:t>Mayston</a:t>
            </a:r>
            <a:r>
              <a:rPr lang="en-US" sz="1200" dirty="0"/>
              <a:t>, Monika </a:t>
            </a:r>
            <a:r>
              <a:rPr lang="en-US" sz="1200" dirty="0" err="1"/>
              <a:t>Gehde</a:t>
            </a:r>
            <a:r>
              <a:rPr lang="en-US" sz="1200" dirty="0"/>
              <a:t>-Trapp, and Pradeep K. Yadav. Resiliency: A dynamic view of liquidity. CFR Working Papers 15-04. University of Cologne,</a:t>
            </a:r>
            <a:r>
              <a:rPr lang="ru-RU" sz="1200" dirty="0"/>
              <a:t> </a:t>
            </a:r>
            <a:r>
              <a:rPr lang="en-US" sz="1200" dirty="0"/>
              <a:t>Centre for Financial Research (CFR), 2015.</a:t>
            </a:r>
            <a:br>
              <a:rPr lang="ru-RU" sz="1200" dirty="0"/>
            </a:br>
            <a:r>
              <a:rPr lang="en-US" sz="1200" dirty="0"/>
              <a:t>[20] Kemal </a:t>
            </a:r>
            <a:r>
              <a:rPr lang="en-US" sz="1200" dirty="0" err="1"/>
              <a:t>Kirtac</a:t>
            </a:r>
            <a:r>
              <a:rPr lang="en-US" sz="1200" dirty="0"/>
              <a:t> and Guido </a:t>
            </a:r>
            <a:r>
              <a:rPr lang="en-US" sz="1200" dirty="0" err="1"/>
              <a:t>Germano</a:t>
            </a:r>
            <a:r>
              <a:rPr lang="en-US" sz="1200" dirty="0"/>
              <a:t>. Large language models in finance : what is financial</a:t>
            </a:r>
            <a:r>
              <a:rPr lang="ru-RU" sz="1200" dirty="0"/>
              <a:t> </a:t>
            </a:r>
            <a:r>
              <a:rPr lang="en-US" sz="1200" dirty="0"/>
              <a:t>sentiment? 2025.</a:t>
            </a:r>
            <a:r>
              <a:rPr lang="ru-RU" sz="1200" dirty="0"/>
              <a:t> </a:t>
            </a:r>
            <a:br>
              <a:rPr lang="ru-RU" sz="1200" dirty="0"/>
            </a:br>
            <a:r>
              <a:rPr lang="en-US" sz="1200" dirty="0"/>
              <a:t> </a:t>
            </a:r>
            <a:br>
              <a:rPr lang="en-US" sz="1200" dirty="0"/>
            </a:br>
            <a:r>
              <a:rPr lang="en-US" sz="1200" dirty="0"/>
              <a:t> </a:t>
            </a:r>
            <a:endParaRPr lang="ru-RU" sz="1200" dirty="0"/>
          </a:p>
        </p:txBody>
      </p:sp>
      <p:sp>
        <p:nvSpPr>
          <p:cNvPr id="10" name="Текст 5">
            <a:extLst>
              <a:ext uri="{FF2B5EF4-FFF2-40B4-BE49-F238E27FC236}">
                <a16:creationId xmlns:a16="http://schemas.microsoft.com/office/drawing/2014/main" id="{ADCBA528-BE35-4AA1-A9CD-076F94BF253E}"/>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Tree>
    <p:extLst>
      <p:ext uri="{BB962C8B-B14F-4D97-AF65-F5344CB8AC3E}">
        <p14:creationId xmlns:p14="http://schemas.microsoft.com/office/powerpoint/2010/main" val="1547330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8" y="1261415"/>
            <a:ext cx="5401384" cy="777025"/>
          </a:xfrm>
        </p:spPr>
        <p:txBody>
          <a:bodyPr/>
          <a:lstStyle/>
          <a:p>
            <a:r>
              <a:rPr lang="en-US" dirty="0"/>
              <a:t>References</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References</a:t>
            </a:r>
            <a:endParaRPr lang="ru-RU" dirty="0"/>
          </a:p>
        </p:txBody>
      </p:sp>
      <p:sp>
        <p:nvSpPr>
          <p:cNvPr id="4" name="Text Placeholder 3">
            <a:extLst>
              <a:ext uri="{FF2B5EF4-FFF2-40B4-BE49-F238E27FC236}">
                <a16:creationId xmlns:a16="http://schemas.microsoft.com/office/drawing/2014/main" id="{D1BB5CA5-C0E3-445C-94A6-092EDE90A938}"/>
              </a:ext>
            </a:extLst>
          </p:cNvPr>
          <p:cNvSpPr>
            <a:spLocks noGrp="1"/>
          </p:cNvSpPr>
          <p:nvPr>
            <p:ph type="body" sz="quarter" idx="12"/>
          </p:nvPr>
        </p:nvSpPr>
        <p:spPr>
          <a:xfrm>
            <a:off x="585897" y="1956932"/>
            <a:ext cx="5245561" cy="4566176"/>
          </a:xfrm>
        </p:spPr>
        <p:txBody>
          <a:bodyPr>
            <a:noAutofit/>
          </a:bodyPr>
          <a:lstStyle/>
          <a:p>
            <a:r>
              <a:rPr lang="en-US" sz="1200" dirty="0"/>
              <a:t>[21] Kemal </a:t>
            </a:r>
            <a:r>
              <a:rPr lang="en-US" sz="1200" dirty="0" err="1"/>
              <a:t>Kirtac</a:t>
            </a:r>
            <a:r>
              <a:rPr lang="en-US" sz="1200" dirty="0"/>
              <a:t> and Guido </a:t>
            </a:r>
            <a:r>
              <a:rPr lang="en-US" sz="1200" dirty="0" err="1"/>
              <a:t>Germano</a:t>
            </a:r>
            <a:r>
              <a:rPr lang="en-US" sz="1200" dirty="0"/>
              <a:t>. “Sentiment trading with large language models”. In:</a:t>
            </a:r>
            <a:r>
              <a:rPr lang="ru-RU" sz="1200" dirty="0"/>
              <a:t> </a:t>
            </a:r>
            <a:r>
              <a:rPr lang="en-US" sz="1200" dirty="0"/>
              <a:t>Finance Research Letters 62 (2024), pp. 105–227.</a:t>
            </a:r>
            <a:r>
              <a:rPr lang="ru-RU" sz="1200" dirty="0"/>
              <a:t> </a:t>
            </a:r>
            <a:br>
              <a:rPr lang="ru-RU" sz="1200" dirty="0"/>
            </a:br>
            <a:r>
              <a:rPr lang="en-US" sz="1200" dirty="0"/>
              <a:t>[22] Qing-Yu Lan, Zhan-He Wang, Jun-Qian Jiang, Yu-Tong Wang, and Yun-Song Piao. </a:t>
            </a:r>
            <a:r>
              <a:rPr lang="en-US" sz="1200" dirty="0" err="1"/>
              <a:t>NewsAware</a:t>
            </a:r>
            <a:r>
              <a:rPr lang="en-US" sz="1200" dirty="0"/>
              <a:t> Direct Reinforcement Trading for Financial Markets. Oct. 2025.</a:t>
            </a:r>
            <a:r>
              <a:rPr lang="ru-RU" sz="1200" dirty="0"/>
              <a:t> </a:t>
            </a:r>
            <a:br>
              <a:rPr lang="ru-RU" sz="1200" dirty="0"/>
            </a:br>
            <a:r>
              <a:rPr lang="en-US" sz="1200" dirty="0"/>
              <a:t>[23] Xiao Lin and Peter A </a:t>
            </a:r>
            <a:r>
              <a:rPr lang="en-US" sz="1200" dirty="0" err="1"/>
              <a:t>Beling</a:t>
            </a:r>
            <a:r>
              <a:rPr lang="en-US" sz="1200" dirty="0"/>
              <a:t>. “Deep reinforcement learning for optimum order execution:</a:t>
            </a:r>
            <a:r>
              <a:rPr lang="ru-RU" sz="1200" dirty="0"/>
              <a:t> </a:t>
            </a:r>
            <a:r>
              <a:rPr lang="en-US" sz="1200" dirty="0"/>
              <a:t>Mitigating risk and maximizing returns”. In: </a:t>
            </a:r>
            <a:r>
              <a:rPr lang="en-US" sz="1200" dirty="0" err="1"/>
              <a:t>arXiv</a:t>
            </a:r>
            <a:r>
              <a:rPr lang="en-US" sz="1200" dirty="0"/>
              <a:t> preprint arXiv:1904.05823 (2019).</a:t>
            </a:r>
            <a:r>
              <a:rPr lang="ru-RU" sz="1200" dirty="0"/>
              <a:t> </a:t>
            </a:r>
            <a:br>
              <a:rPr lang="ru-RU" sz="1200" dirty="0"/>
            </a:br>
            <a:r>
              <a:rPr lang="en-US" sz="1200" dirty="0"/>
              <a:t>[24] Jun Liu, Kai Wu, and Ming Zhou. “News tone, investor sentiment, and liquidity premium”.</a:t>
            </a:r>
            <a:r>
              <a:rPr lang="ru-RU" sz="1200" dirty="0"/>
              <a:t> </a:t>
            </a:r>
            <a:r>
              <a:rPr lang="en-US" sz="1200" dirty="0"/>
              <a:t>In: International Review of Economics and Finance 84 (2023), pp. 167–181.</a:t>
            </a:r>
            <a:br>
              <a:rPr lang="ru-RU" sz="1200" dirty="0"/>
            </a:br>
            <a:r>
              <a:rPr lang="en-US" sz="1200" dirty="0"/>
              <a:t>[25] </a:t>
            </a:r>
            <a:r>
              <a:rPr lang="en-US" sz="1200" dirty="0" err="1"/>
              <a:t>Shuming</a:t>
            </a:r>
            <a:r>
              <a:rPr lang="en-US" sz="1200" dirty="0"/>
              <a:t> Liu. “Investor sentiment and stock market liquidity”. In: Journal of Behavioral</a:t>
            </a:r>
            <a:r>
              <a:rPr lang="ru-RU" sz="1200" dirty="0"/>
              <a:t> </a:t>
            </a:r>
            <a:r>
              <a:rPr lang="en-US" sz="1200" dirty="0"/>
              <a:t>Finance 16 (2015), pp. 51–67.</a:t>
            </a:r>
            <a:br>
              <a:rPr lang="ru-RU" sz="1200" dirty="0"/>
            </a:br>
            <a:r>
              <a:rPr lang="en-US" sz="1200" dirty="0"/>
              <a:t>[26] Chen-Che Lu, Yun-Cheng Chou, and Teng-</a:t>
            </a:r>
            <a:r>
              <a:rPr lang="en-US" sz="1200" dirty="0" err="1"/>
              <a:t>Ruei</a:t>
            </a:r>
            <a:r>
              <a:rPr lang="en-US" sz="1200" dirty="0"/>
              <a:t> Chen. P1GPT: a multi-agent LLM workflow</a:t>
            </a:r>
            <a:r>
              <a:rPr lang="ru-RU" sz="1200" dirty="0"/>
              <a:t> </a:t>
            </a:r>
            <a:r>
              <a:rPr lang="en-US" sz="1200" dirty="0"/>
              <a:t>module for multi-modal financial information analysis. 2025.</a:t>
            </a:r>
            <a:r>
              <a:rPr lang="ru-RU" sz="1200" dirty="0"/>
              <a:t> </a:t>
            </a:r>
            <a:br>
              <a:rPr lang="ru-RU" sz="1200" dirty="0"/>
            </a:br>
            <a:r>
              <a:rPr lang="en-US" sz="1200" dirty="0"/>
              <a:t>[27] Anna </a:t>
            </a:r>
            <a:r>
              <a:rPr lang="en-US" sz="1200" dirty="0" err="1"/>
              <a:t>Obizhaeva</a:t>
            </a:r>
            <a:r>
              <a:rPr lang="en-US" sz="1200" dirty="0"/>
              <a:t> and Jiang Wang. “Optimal trading strategy and supply/demand dynamics”.</a:t>
            </a:r>
            <a:r>
              <a:rPr lang="ru-RU" sz="1200" dirty="0"/>
              <a:t> </a:t>
            </a:r>
            <a:r>
              <a:rPr lang="en-US" sz="1200" dirty="0"/>
              <a:t>In: Journal of Financial Markets 16.1 (2013), pp. 1–32.</a:t>
            </a:r>
            <a:br>
              <a:rPr lang="ru-RU" sz="1200" dirty="0"/>
            </a:br>
            <a:r>
              <a:rPr lang="en-US" sz="1200" dirty="0"/>
              <a:t>[28] Yuhei Ono, Norio </a:t>
            </a:r>
            <a:r>
              <a:rPr lang="en-US" sz="1200" dirty="0" err="1"/>
              <a:t>Hibiki</a:t>
            </a:r>
            <a:r>
              <a:rPr lang="en-US" sz="1200" dirty="0"/>
              <a:t>, and </a:t>
            </a:r>
            <a:r>
              <a:rPr lang="en-US" sz="1200" dirty="0" err="1"/>
              <a:t>Yoshiki</a:t>
            </a:r>
            <a:r>
              <a:rPr lang="en-US" sz="1200" dirty="0"/>
              <a:t> Sakurai. “Dynamic optimal execution models with</a:t>
            </a:r>
            <a:br>
              <a:rPr lang="ru-RU" sz="1200" dirty="0"/>
            </a:br>
            <a:r>
              <a:rPr lang="en-US" sz="1200" dirty="0"/>
              <a:t>transient market impact and downside risk”. In: Journal of Japan Industrial Management</a:t>
            </a:r>
            <a:r>
              <a:rPr lang="ru-RU" sz="1200" dirty="0"/>
              <a:t> </a:t>
            </a:r>
            <a:r>
              <a:rPr lang="en-US" sz="1200" dirty="0"/>
              <a:t>Association. 2019.</a:t>
            </a:r>
            <a:r>
              <a:rPr lang="ru-RU" sz="1200" dirty="0"/>
              <a:t> </a:t>
            </a:r>
            <a:br>
              <a:rPr lang="ru-RU" sz="1200" dirty="0"/>
            </a:br>
            <a:r>
              <a:rPr lang="en-US" sz="1200" dirty="0"/>
              <a:t>[29] </a:t>
            </a:r>
            <a:r>
              <a:rPr lang="en-US" sz="1200" dirty="0" err="1"/>
              <a:t>Charidimos</a:t>
            </a:r>
            <a:r>
              <a:rPr lang="en-US" sz="1200" dirty="0"/>
              <a:t> Papadakis, </a:t>
            </a:r>
            <a:r>
              <a:rPr lang="en-US" sz="1200" dirty="0" err="1"/>
              <a:t>Angeliki</a:t>
            </a:r>
            <a:r>
              <a:rPr lang="en-US" sz="1200" dirty="0"/>
              <a:t> </a:t>
            </a:r>
            <a:r>
              <a:rPr lang="en-US" sz="1200" dirty="0" err="1"/>
              <a:t>Dimitriou</a:t>
            </a:r>
            <a:r>
              <a:rPr lang="en-US" sz="1200" dirty="0"/>
              <a:t>, </a:t>
            </a:r>
            <a:r>
              <a:rPr lang="en-US" sz="1200" dirty="0" err="1"/>
              <a:t>Giorgos</a:t>
            </a:r>
            <a:r>
              <a:rPr lang="en-US" sz="1200" dirty="0"/>
              <a:t> </a:t>
            </a:r>
            <a:r>
              <a:rPr lang="en-US" sz="1200" dirty="0" err="1"/>
              <a:t>Filandrianos</a:t>
            </a:r>
            <a:r>
              <a:rPr lang="en-US" sz="1200" dirty="0"/>
              <a:t>, Maria </a:t>
            </a:r>
            <a:r>
              <a:rPr lang="en-US" sz="1200" dirty="0" err="1"/>
              <a:t>Lymperaiou</a:t>
            </a:r>
            <a:r>
              <a:rPr lang="en-US" sz="1200" dirty="0"/>
              <a:t>, Konstantinos Thomas, and </a:t>
            </a:r>
            <a:r>
              <a:rPr lang="en-US" sz="1200" dirty="0" err="1"/>
              <a:t>Giorgos</a:t>
            </a:r>
            <a:r>
              <a:rPr lang="en-US" sz="1200" dirty="0"/>
              <a:t> </a:t>
            </a:r>
            <a:r>
              <a:rPr lang="en-US" sz="1200" dirty="0" err="1"/>
              <a:t>Stamou</a:t>
            </a:r>
            <a:r>
              <a:rPr lang="en-US" sz="1200" dirty="0"/>
              <a:t>. ATLAS: Adaptive Trading with LLM </a:t>
            </a:r>
            <a:r>
              <a:rPr lang="en-US" sz="1200" dirty="0" err="1"/>
              <a:t>AgentS</a:t>
            </a:r>
            <a:r>
              <a:rPr lang="en-US" sz="1200" dirty="0"/>
              <a:t> Through</a:t>
            </a:r>
            <a:r>
              <a:rPr lang="ru-RU" sz="1200" dirty="0"/>
              <a:t> </a:t>
            </a:r>
            <a:r>
              <a:rPr lang="en-US" sz="1200" dirty="0"/>
              <a:t>Dynamic Prompt Optimization and Multi-Agent Coordination. 2025.</a:t>
            </a:r>
            <a:r>
              <a:rPr lang="ru-RU" sz="1200" dirty="0"/>
              <a:t> </a:t>
            </a:r>
            <a:br>
              <a:rPr lang="ru-RU" sz="1200" dirty="0"/>
            </a:br>
            <a:endParaRPr lang="ru-RU" sz="1200" dirty="0"/>
          </a:p>
        </p:txBody>
      </p:sp>
      <p:sp>
        <p:nvSpPr>
          <p:cNvPr id="10" name="Текст 5">
            <a:extLst>
              <a:ext uri="{FF2B5EF4-FFF2-40B4-BE49-F238E27FC236}">
                <a16:creationId xmlns:a16="http://schemas.microsoft.com/office/drawing/2014/main" id="{ADCBA528-BE35-4AA1-A9CD-076F94BF253E}"/>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
        <p:nvSpPr>
          <p:cNvPr id="2" name="TextBox 1">
            <a:extLst>
              <a:ext uri="{FF2B5EF4-FFF2-40B4-BE49-F238E27FC236}">
                <a16:creationId xmlns:a16="http://schemas.microsoft.com/office/drawing/2014/main" id="{671D850A-F551-4DE4-AB00-DEC642297CCA}"/>
              </a:ext>
            </a:extLst>
          </p:cNvPr>
          <p:cNvSpPr txBox="1"/>
          <p:nvPr/>
        </p:nvSpPr>
        <p:spPr>
          <a:xfrm>
            <a:off x="6204720" y="1857921"/>
            <a:ext cx="5579073" cy="4524315"/>
          </a:xfrm>
          <a:prstGeom prst="rect">
            <a:avLst/>
          </a:prstGeom>
          <a:noFill/>
        </p:spPr>
        <p:txBody>
          <a:bodyPr wrap="square" rtlCol="0">
            <a:spAutoFit/>
          </a:bodyPr>
          <a:lstStyle/>
          <a:p>
            <a:r>
              <a:rPr lang="en-US" sz="1200" dirty="0"/>
              <a:t>[30] </a:t>
            </a:r>
            <a:r>
              <a:rPr lang="en-US" sz="1200" dirty="0" err="1"/>
              <a:t>Charidimos</a:t>
            </a:r>
            <a:r>
              <a:rPr lang="en-US" sz="1200" dirty="0"/>
              <a:t> Papadakis, </a:t>
            </a:r>
            <a:r>
              <a:rPr lang="en-US" sz="1200" dirty="0" err="1"/>
              <a:t>Angeliki</a:t>
            </a:r>
            <a:r>
              <a:rPr lang="en-US" sz="1200" dirty="0"/>
              <a:t> </a:t>
            </a:r>
            <a:r>
              <a:rPr lang="en-US" sz="1200" dirty="0" err="1"/>
              <a:t>Dimitriou</a:t>
            </a:r>
            <a:r>
              <a:rPr lang="en-US" sz="1200" dirty="0"/>
              <a:t>, </a:t>
            </a:r>
            <a:r>
              <a:rPr lang="en-US" sz="1200" dirty="0" err="1"/>
              <a:t>Giorgos</a:t>
            </a:r>
            <a:r>
              <a:rPr lang="en-US" sz="1200" dirty="0"/>
              <a:t> </a:t>
            </a:r>
            <a:r>
              <a:rPr lang="en-US" sz="1200" dirty="0" err="1"/>
              <a:t>Filandrianos</a:t>
            </a:r>
            <a:r>
              <a:rPr lang="en-US" sz="1200" dirty="0"/>
              <a:t>, Maria </a:t>
            </a:r>
            <a:r>
              <a:rPr lang="en-US" sz="1200" dirty="0" err="1"/>
              <a:t>Lymperaiou</a:t>
            </a:r>
            <a:r>
              <a:rPr lang="en-US" sz="1200" dirty="0"/>
              <a:t>, Konstantinos Thomas, and </a:t>
            </a:r>
            <a:r>
              <a:rPr lang="en-US" sz="1200" dirty="0" err="1"/>
              <a:t>Giorgos</a:t>
            </a:r>
            <a:r>
              <a:rPr lang="en-US" sz="1200" dirty="0"/>
              <a:t> </a:t>
            </a:r>
            <a:r>
              <a:rPr lang="en-US" sz="1200" dirty="0" err="1"/>
              <a:t>Stamou</a:t>
            </a:r>
            <a:r>
              <a:rPr lang="en-US" sz="1200" dirty="0"/>
              <a:t>. ATLAS: Adaptive Trading with LLM </a:t>
            </a:r>
            <a:r>
              <a:rPr lang="en-US" sz="1200" dirty="0" err="1"/>
              <a:t>AgentS</a:t>
            </a:r>
            <a:r>
              <a:rPr lang="en-US" sz="1200" dirty="0"/>
              <a:t> Through</a:t>
            </a:r>
            <a:r>
              <a:rPr lang="ru-RU" sz="1200" dirty="0"/>
              <a:t> </a:t>
            </a:r>
            <a:r>
              <a:rPr lang="en-US" sz="1200" dirty="0"/>
              <a:t>Dynamic Prompt Optimization and Multi-Agent Coordination. 2025.</a:t>
            </a:r>
            <a:r>
              <a:rPr lang="ru-RU" sz="1200" dirty="0"/>
              <a:t> </a:t>
            </a:r>
            <a:br>
              <a:rPr lang="ru-RU" sz="1200" dirty="0"/>
            </a:br>
            <a:r>
              <a:rPr lang="en-US" sz="1200" dirty="0"/>
              <a:t>[31] A. Papanicolaou, H. Fu, P. Krishnamurthy, B. Healy, and F. </a:t>
            </a:r>
            <a:r>
              <a:rPr lang="en-US" sz="1200" dirty="0" err="1"/>
              <a:t>Khorrami</a:t>
            </a:r>
            <a:r>
              <a:rPr lang="en-US" sz="1200" dirty="0"/>
              <a:t>. An Optimal Control</a:t>
            </a:r>
            <a:r>
              <a:rPr lang="ru-RU" sz="1200" dirty="0"/>
              <a:t> </a:t>
            </a:r>
            <a:r>
              <a:rPr lang="en-US" sz="1200" dirty="0"/>
              <a:t>Strategy for Execution of Large Stock Orders Using LSTMs. Papers. arXiv.org, Jan. 2023.</a:t>
            </a:r>
            <a:r>
              <a:rPr lang="ru-RU" sz="1200" dirty="0"/>
              <a:t> </a:t>
            </a:r>
            <a:br>
              <a:rPr lang="ru-RU" sz="1200" dirty="0"/>
            </a:br>
            <a:r>
              <a:rPr lang="en-US" sz="1200" dirty="0"/>
              <a:t>[32] </a:t>
            </a:r>
            <a:r>
              <a:rPr lang="en-US" sz="1200" dirty="0" err="1"/>
              <a:t>Zhilong</a:t>
            </a:r>
            <a:r>
              <a:rPr lang="en-US" sz="1200" dirty="0"/>
              <a:t> Qin, Tao Liu, </a:t>
            </a:r>
            <a:r>
              <a:rPr lang="en-US" sz="1200" dirty="0" err="1"/>
              <a:t>Xingjin</a:t>
            </a:r>
            <a:r>
              <a:rPr lang="en-US" sz="1200" dirty="0"/>
              <a:t> Yu, and Lin Yang. “Will the negative psychological perceptions</a:t>
            </a:r>
            <a:r>
              <a:rPr lang="ru-RU" sz="1200" dirty="0"/>
              <a:t> </a:t>
            </a:r>
            <a:r>
              <a:rPr lang="en-US" sz="1200" dirty="0"/>
              <a:t>of investors reduce platform liquidity? Evidence from China’s online loans”. In: PLOS ONE</a:t>
            </a:r>
            <a:r>
              <a:rPr lang="ru-RU" sz="1200" dirty="0"/>
              <a:t> </a:t>
            </a:r>
            <a:r>
              <a:rPr lang="en-US" sz="1200" dirty="0"/>
              <a:t>18.10 (Oct. 2023), pp. 1–18. </a:t>
            </a:r>
            <a:r>
              <a:rPr lang="en-US" sz="1200" dirty="0" err="1"/>
              <a:t>doi</a:t>
            </a:r>
            <a:r>
              <a:rPr lang="en-US" sz="1200" dirty="0"/>
              <a:t>: 10.1371/journal.pone.0292158.</a:t>
            </a:r>
            <a:r>
              <a:rPr lang="ru-RU" sz="1200" dirty="0"/>
              <a:t> </a:t>
            </a:r>
            <a:br>
              <a:rPr lang="ru-RU" sz="1200" dirty="0"/>
            </a:br>
            <a:r>
              <a:rPr lang="en-US" sz="1200" dirty="0"/>
              <a:t>[33] Paul </a:t>
            </a:r>
            <a:r>
              <a:rPr lang="en-US" sz="1200" dirty="0" err="1"/>
              <a:t>Tetlock</a:t>
            </a:r>
            <a:r>
              <a:rPr lang="en-US" sz="1200" dirty="0"/>
              <a:t>. “Giving Content to Investor Sentiment: The Role of Media in the Stock Market”. In: Journal of Finance 62 (2007), pp. 1139–1168.</a:t>
            </a:r>
            <a:r>
              <a:rPr lang="ru-RU" sz="1200" dirty="0"/>
              <a:t> </a:t>
            </a:r>
            <a:br>
              <a:rPr lang="ru-RU" sz="1200" dirty="0"/>
            </a:br>
            <a:r>
              <a:rPr lang="en-US" sz="1200" dirty="0"/>
              <a:t>[34] Feng Tian, Flora Salim, and Hao </a:t>
            </a:r>
            <a:r>
              <a:rPr lang="en-US" sz="1200" dirty="0" err="1"/>
              <a:t>Xue</a:t>
            </a:r>
            <a:r>
              <a:rPr lang="en-US" sz="1200" dirty="0"/>
              <a:t>. </a:t>
            </a:r>
            <a:r>
              <a:rPr lang="en-US" sz="1200" dirty="0" err="1"/>
              <a:t>TradingGroup</a:t>
            </a:r>
            <a:r>
              <a:rPr lang="en-US" sz="1200" dirty="0"/>
              <a:t>: A Multi-Agent Trading System with</a:t>
            </a:r>
            <a:r>
              <a:rPr lang="ru-RU" sz="1200" dirty="0"/>
              <a:t> </a:t>
            </a:r>
            <a:r>
              <a:rPr lang="en-US" sz="1200" dirty="0"/>
              <a:t>Self-Reflection and Data-Synthesis. 2025.</a:t>
            </a:r>
            <a:r>
              <a:rPr lang="ru-RU" sz="1200" dirty="0"/>
              <a:t> </a:t>
            </a:r>
            <a:br>
              <a:rPr lang="ru-RU" sz="1200" dirty="0"/>
            </a:br>
            <a:r>
              <a:rPr lang="en-US" sz="1200" dirty="0"/>
              <a:t>[35] </a:t>
            </a:r>
            <a:r>
              <a:rPr lang="en-US" sz="1200" dirty="0" err="1"/>
              <a:t>Yangyang</a:t>
            </a:r>
            <a:r>
              <a:rPr lang="en-US" sz="1200" dirty="0"/>
              <a:t> Yu, </a:t>
            </a:r>
            <a:r>
              <a:rPr lang="en-US" sz="1200" dirty="0" err="1"/>
              <a:t>Haohang</a:t>
            </a:r>
            <a:r>
              <a:rPr lang="en-US" sz="1200" dirty="0"/>
              <a:t> Li, </a:t>
            </a:r>
            <a:r>
              <a:rPr lang="en-US" sz="1200" dirty="0" err="1"/>
              <a:t>Zhi</a:t>
            </a:r>
            <a:r>
              <a:rPr lang="en-US" sz="1200" dirty="0"/>
              <a:t> Chen, </a:t>
            </a:r>
            <a:r>
              <a:rPr lang="en-US" sz="1200" dirty="0" err="1"/>
              <a:t>Yuechen</a:t>
            </a:r>
            <a:r>
              <a:rPr lang="en-US" sz="1200" dirty="0"/>
              <a:t> Jiang, Yang Li, Jordan Suchow, </a:t>
            </a:r>
            <a:r>
              <a:rPr lang="en-US" sz="1200" dirty="0" err="1"/>
              <a:t>Denghui</a:t>
            </a:r>
            <a:r>
              <a:rPr lang="ru-RU" sz="1200" dirty="0"/>
              <a:t> </a:t>
            </a:r>
            <a:r>
              <a:rPr lang="en-US" sz="1200" dirty="0"/>
              <a:t>Zhang, and </a:t>
            </a:r>
            <a:r>
              <a:rPr lang="en-US" sz="1200" dirty="0" err="1"/>
              <a:t>Khaldoun</a:t>
            </a:r>
            <a:r>
              <a:rPr lang="en-US" sz="1200" dirty="0"/>
              <a:t> </a:t>
            </a:r>
            <a:r>
              <a:rPr lang="en-US" sz="1200" dirty="0" err="1"/>
              <a:t>Khashanah</a:t>
            </a:r>
            <a:r>
              <a:rPr lang="en-US" sz="1200" dirty="0"/>
              <a:t>. “</a:t>
            </a:r>
            <a:r>
              <a:rPr lang="en-US" sz="1200" dirty="0" err="1"/>
              <a:t>FinMem</a:t>
            </a:r>
            <a:r>
              <a:rPr lang="en-US" sz="1200" dirty="0"/>
              <a:t>: A Performance-Enhanced LLM Trading Agent</a:t>
            </a:r>
            <a:r>
              <a:rPr lang="ru-RU" sz="1200" dirty="0"/>
              <a:t> </a:t>
            </a:r>
            <a:r>
              <a:rPr lang="en-US" sz="1200" dirty="0"/>
              <a:t>With Layered Memory and Character Design”. In: IEEE Transactions on Big Data PP</a:t>
            </a:r>
            <a:r>
              <a:rPr lang="ru-RU" sz="1200" dirty="0"/>
              <a:t> </a:t>
            </a:r>
            <a:r>
              <a:rPr lang="en-US" sz="1200" dirty="0"/>
              <a:t>(2025), pp. 1–18.</a:t>
            </a:r>
            <a:r>
              <a:rPr lang="ru-RU" sz="1200" dirty="0"/>
              <a:t> </a:t>
            </a:r>
            <a:br>
              <a:rPr lang="ru-RU" sz="1200" dirty="0"/>
            </a:br>
            <a:r>
              <a:rPr lang="en-US" sz="1200" dirty="0"/>
              <a:t>[36] Susan Zhang, Stephen Roller, Naman Goyal, Mikel </a:t>
            </a:r>
            <a:r>
              <a:rPr lang="en-US" sz="1200" dirty="0" err="1"/>
              <a:t>Artetxe</a:t>
            </a:r>
            <a:r>
              <a:rPr lang="en-US" sz="1200" dirty="0"/>
              <a:t>, Moya Chen, </a:t>
            </a:r>
            <a:r>
              <a:rPr lang="en-US" sz="1200" dirty="0" err="1"/>
              <a:t>Shuohui</a:t>
            </a:r>
            <a:r>
              <a:rPr lang="en-US" sz="1200" dirty="0"/>
              <a:t> Chen,</a:t>
            </a:r>
            <a:r>
              <a:rPr lang="ru-RU" sz="1200" dirty="0"/>
              <a:t> </a:t>
            </a:r>
            <a:r>
              <a:rPr lang="en-US" sz="1200" dirty="0"/>
              <a:t>Christopher Dewan, Mona Diab, Xian Li, Victoria Lin, Todor </a:t>
            </a:r>
            <a:r>
              <a:rPr lang="en-US" sz="1200" dirty="0" err="1"/>
              <a:t>Mihaylov</a:t>
            </a:r>
            <a:r>
              <a:rPr lang="en-US" sz="1200" dirty="0"/>
              <a:t>, </a:t>
            </a:r>
            <a:r>
              <a:rPr lang="en-US" sz="1200" dirty="0" err="1"/>
              <a:t>Myle</a:t>
            </a:r>
            <a:r>
              <a:rPr lang="en-US" sz="1200" dirty="0"/>
              <a:t> Ott, Sam</a:t>
            </a:r>
            <a:r>
              <a:rPr lang="ru-RU" sz="1200" dirty="0"/>
              <a:t> </a:t>
            </a:r>
            <a:r>
              <a:rPr lang="en-US" sz="1200" dirty="0"/>
              <a:t>Shleifer, Kurt Shuster, Daniel </a:t>
            </a:r>
            <a:r>
              <a:rPr lang="en-US" sz="1200" dirty="0" err="1"/>
              <a:t>Simig</a:t>
            </a:r>
            <a:r>
              <a:rPr lang="en-US" sz="1200" dirty="0"/>
              <a:t>, Punit Koura, Anjali Sridhar, </a:t>
            </a:r>
            <a:r>
              <a:rPr lang="en-US" sz="1200" dirty="0" err="1"/>
              <a:t>Tianlu</a:t>
            </a:r>
            <a:r>
              <a:rPr lang="en-US" sz="1200" dirty="0"/>
              <a:t> Wang, and Luke</a:t>
            </a:r>
            <a:r>
              <a:rPr lang="ru-RU" sz="1200" dirty="0"/>
              <a:t> </a:t>
            </a:r>
            <a:r>
              <a:rPr lang="en-US" sz="1200" dirty="0" err="1"/>
              <a:t>Zettlemoyer</a:t>
            </a:r>
            <a:r>
              <a:rPr lang="en-US" sz="1200" dirty="0"/>
              <a:t>. OPT: Open Pre-trained Transformer Language Models. 2022.</a:t>
            </a:r>
            <a:r>
              <a:rPr lang="ru-RU" sz="1200" dirty="0"/>
              <a:t> </a:t>
            </a:r>
            <a:br>
              <a:rPr lang="ru-RU" sz="1200" dirty="0"/>
            </a:br>
            <a:r>
              <a:rPr lang="en-US" sz="1200" dirty="0"/>
              <a:t>[37] </a:t>
            </a:r>
            <a:r>
              <a:rPr lang="en-US" sz="1200" dirty="0" err="1"/>
              <a:t>Yuntao</a:t>
            </a:r>
            <a:r>
              <a:rPr lang="en-US" sz="1200" dirty="0"/>
              <a:t> Zhang, Zheng Dong, and </a:t>
            </a:r>
            <a:r>
              <a:rPr lang="en-US" sz="1200" dirty="0" err="1"/>
              <a:t>Wenrui</a:t>
            </a:r>
            <a:r>
              <a:rPr lang="en-US" sz="1200" dirty="0"/>
              <a:t> Xu. “Integrative stock price trend prediction via</a:t>
            </a:r>
            <a:r>
              <a:rPr lang="ru-RU" sz="1200" dirty="0"/>
              <a:t> </a:t>
            </a:r>
            <a:r>
              <a:rPr lang="en-US" sz="1200" dirty="0"/>
              <a:t>hierarchical LLM text processing and patch-based transformer with co-attention”. In: Expert</a:t>
            </a:r>
            <a:r>
              <a:rPr lang="ru-RU" sz="1200" dirty="0"/>
              <a:t> </a:t>
            </a:r>
            <a:r>
              <a:rPr lang="en-US" sz="1200" dirty="0"/>
              <a:t>Systems with Applications 302 (2026), p. 130441.</a:t>
            </a:r>
          </a:p>
        </p:txBody>
      </p:sp>
    </p:spTree>
    <p:extLst>
      <p:ext uri="{BB962C8B-B14F-4D97-AF65-F5344CB8AC3E}">
        <p14:creationId xmlns:p14="http://schemas.microsoft.com/office/powerpoint/2010/main" val="2693622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2759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9" name="Text Placeholder 8">
            <a:extLst>
              <a:ext uri="{FF2B5EF4-FFF2-40B4-BE49-F238E27FC236}">
                <a16:creationId xmlns:a16="http://schemas.microsoft.com/office/drawing/2014/main" id="{455DB8D0-5584-4527-AFF4-CFA05481AA25}"/>
              </a:ext>
            </a:extLst>
          </p:cNvPr>
          <p:cNvSpPr>
            <a:spLocks noGrp="1"/>
          </p:cNvSpPr>
          <p:nvPr>
            <p:ph type="body" sz="quarter" idx="12"/>
          </p:nvPr>
        </p:nvSpPr>
        <p:spPr>
          <a:xfrm>
            <a:off x="3774695" y="3207829"/>
            <a:ext cx="5785782" cy="433427"/>
          </a:xfrm>
        </p:spPr>
        <p:txBody>
          <a:bodyPr>
            <a:noAutofit/>
          </a:bodyPr>
          <a:lstStyle/>
          <a:p>
            <a:r>
              <a:rPr lang="en-US" sz="3600" dirty="0"/>
              <a:t>Additional information</a:t>
            </a:r>
            <a:endParaRPr lang="ru-RU" sz="3600" dirty="0"/>
          </a:p>
        </p:txBody>
      </p:sp>
      <p:sp>
        <p:nvSpPr>
          <p:cNvPr id="7" name="Текст 5">
            <a:extLst>
              <a:ext uri="{FF2B5EF4-FFF2-40B4-BE49-F238E27FC236}">
                <a16:creationId xmlns:a16="http://schemas.microsoft.com/office/drawing/2014/main" id="{4CB59585-9708-4EC4-BB73-15BC87B84006}"/>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Tree>
    <p:extLst>
      <p:ext uri="{BB962C8B-B14F-4D97-AF65-F5344CB8AC3E}">
        <p14:creationId xmlns:p14="http://schemas.microsoft.com/office/powerpoint/2010/main" val="2029868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Additional information</a:t>
            </a:r>
            <a:endParaRPr lang="ru-RU" dirty="0"/>
          </a:p>
        </p:txBody>
      </p:sp>
      <p:sp>
        <p:nvSpPr>
          <p:cNvPr id="30" name="Текст 5">
            <a:extLst>
              <a:ext uri="{FF2B5EF4-FFF2-40B4-BE49-F238E27FC236}">
                <a16:creationId xmlns:a16="http://schemas.microsoft.com/office/drawing/2014/main" id="{0AEAB9F5-DDF5-4E62-93F9-E9337E8387D1}"/>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sp>
        <p:nvSpPr>
          <p:cNvPr id="12" name="Title 11">
            <a:extLst>
              <a:ext uri="{FF2B5EF4-FFF2-40B4-BE49-F238E27FC236}">
                <a16:creationId xmlns:a16="http://schemas.microsoft.com/office/drawing/2014/main" id="{335DDD1C-8F54-4F7D-A41D-9F60C1B6FB8A}"/>
              </a:ext>
            </a:extLst>
          </p:cNvPr>
          <p:cNvSpPr>
            <a:spLocks noGrp="1"/>
          </p:cNvSpPr>
          <p:nvPr>
            <p:ph type="title"/>
          </p:nvPr>
        </p:nvSpPr>
        <p:spPr>
          <a:xfrm>
            <a:off x="663087" y="1334901"/>
            <a:ext cx="5245560" cy="777025"/>
          </a:xfrm>
        </p:spPr>
        <p:txBody>
          <a:bodyPr/>
          <a:lstStyle/>
          <a:p>
            <a:r>
              <a:rPr lang="en-US" dirty="0"/>
              <a:t>Prompt</a:t>
            </a:r>
            <a:endParaRPr lang="ru-RU" dirty="0"/>
          </a:p>
        </p:txBody>
      </p:sp>
      <p:pic>
        <p:nvPicPr>
          <p:cNvPr id="33" name="Picture 32">
            <a:extLst>
              <a:ext uri="{FF2B5EF4-FFF2-40B4-BE49-F238E27FC236}">
                <a16:creationId xmlns:a16="http://schemas.microsoft.com/office/drawing/2014/main" id="{FF46E0F9-E613-4DC6-AF99-B45D7EF4FEAB}"/>
              </a:ext>
            </a:extLst>
          </p:cNvPr>
          <p:cNvPicPr>
            <a:picLocks noChangeAspect="1"/>
          </p:cNvPicPr>
          <p:nvPr/>
        </p:nvPicPr>
        <p:blipFill>
          <a:blip r:embed="rId3"/>
          <a:stretch>
            <a:fillRect/>
          </a:stretch>
        </p:blipFill>
        <p:spPr>
          <a:xfrm>
            <a:off x="585897" y="1771490"/>
            <a:ext cx="4984216" cy="4545606"/>
          </a:xfrm>
          <a:prstGeom prst="rect">
            <a:avLst/>
          </a:prstGeom>
        </p:spPr>
      </p:pic>
      <p:pic>
        <p:nvPicPr>
          <p:cNvPr id="3" name="Picture 2">
            <a:extLst>
              <a:ext uri="{FF2B5EF4-FFF2-40B4-BE49-F238E27FC236}">
                <a16:creationId xmlns:a16="http://schemas.microsoft.com/office/drawing/2014/main" id="{C9D95457-F733-4D5C-9F9B-9484F3F292B9}"/>
              </a:ext>
            </a:extLst>
          </p:cNvPr>
          <p:cNvPicPr>
            <a:picLocks noChangeAspect="1"/>
          </p:cNvPicPr>
          <p:nvPr/>
        </p:nvPicPr>
        <p:blipFill>
          <a:blip r:embed="rId4"/>
          <a:stretch>
            <a:fillRect/>
          </a:stretch>
        </p:blipFill>
        <p:spPr>
          <a:xfrm>
            <a:off x="6759700" y="1893711"/>
            <a:ext cx="2904823" cy="1069181"/>
          </a:xfrm>
          <a:prstGeom prst="rect">
            <a:avLst/>
          </a:prstGeom>
          <a:ln>
            <a:solidFill>
              <a:srgbClr val="234A9B"/>
            </a:solidFill>
          </a:ln>
        </p:spPr>
      </p:pic>
      <p:sp>
        <p:nvSpPr>
          <p:cNvPr id="9" name="TextBox 8">
            <a:extLst>
              <a:ext uri="{FF2B5EF4-FFF2-40B4-BE49-F238E27FC236}">
                <a16:creationId xmlns:a16="http://schemas.microsoft.com/office/drawing/2014/main" id="{8D4DF32A-7BCF-4121-B71E-8C820F8CA792}"/>
              </a:ext>
            </a:extLst>
          </p:cNvPr>
          <p:cNvSpPr txBox="1"/>
          <p:nvPr/>
        </p:nvSpPr>
        <p:spPr>
          <a:xfrm>
            <a:off x="5072164" y="3090446"/>
            <a:ext cx="6279894" cy="338554"/>
          </a:xfrm>
          <a:prstGeom prst="rect">
            <a:avLst/>
          </a:prstGeom>
          <a:noFill/>
        </p:spPr>
        <p:txBody>
          <a:bodyPr wrap="square" rtlCol="0">
            <a:spAutoFit/>
          </a:bodyPr>
          <a:lstStyle/>
          <a:p>
            <a:pPr algn="ctr"/>
            <a:r>
              <a:rPr lang="en-US" sz="1600" dirty="0">
                <a:latin typeface="HSE Sans" panose="02000000000000000000" pitchFamily="2" charset="0"/>
              </a:rPr>
              <a:t>Order-flow imbalance</a:t>
            </a:r>
            <a:endParaRPr lang="ru-RU" sz="1600" dirty="0">
              <a:latin typeface="HSE Sans" panose="02000000000000000000" pitchFamily="2" charset="0"/>
            </a:endParaRPr>
          </a:p>
        </p:txBody>
      </p:sp>
    </p:spTree>
    <p:extLst>
      <p:ext uri="{BB962C8B-B14F-4D97-AF65-F5344CB8AC3E}">
        <p14:creationId xmlns:p14="http://schemas.microsoft.com/office/powerpoint/2010/main" val="664094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Additional information</a:t>
            </a:r>
            <a:endParaRPr lang="ru-RU" dirty="0"/>
          </a:p>
        </p:txBody>
      </p:sp>
      <p:sp>
        <p:nvSpPr>
          <p:cNvPr id="30" name="Текст 5">
            <a:extLst>
              <a:ext uri="{FF2B5EF4-FFF2-40B4-BE49-F238E27FC236}">
                <a16:creationId xmlns:a16="http://schemas.microsoft.com/office/drawing/2014/main" id="{0AEAB9F5-DDF5-4E62-93F9-E9337E8387D1}"/>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pic>
        <p:nvPicPr>
          <p:cNvPr id="8" name="Picture 7">
            <a:extLst>
              <a:ext uri="{FF2B5EF4-FFF2-40B4-BE49-F238E27FC236}">
                <a16:creationId xmlns:a16="http://schemas.microsoft.com/office/drawing/2014/main" id="{E84C34CC-4710-43F9-8329-1D2AB53C42AC}"/>
              </a:ext>
            </a:extLst>
          </p:cNvPr>
          <p:cNvPicPr>
            <a:picLocks noChangeAspect="1"/>
          </p:cNvPicPr>
          <p:nvPr/>
        </p:nvPicPr>
        <p:blipFill rotWithShape="1">
          <a:blip r:embed="rId3"/>
          <a:srcRect l="16195" t="35461" r="9749" b="25127"/>
          <a:stretch/>
        </p:blipFill>
        <p:spPr>
          <a:xfrm>
            <a:off x="1021977" y="1412329"/>
            <a:ext cx="1625600" cy="288374"/>
          </a:xfrm>
          <a:prstGeom prst="rect">
            <a:avLst/>
          </a:prstGeom>
        </p:spPr>
      </p:pic>
      <p:pic>
        <p:nvPicPr>
          <p:cNvPr id="11" name="Picture 10">
            <a:extLst>
              <a:ext uri="{FF2B5EF4-FFF2-40B4-BE49-F238E27FC236}">
                <a16:creationId xmlns:a16="http://schemas.microsoft.com/office/drawing/2014/main" id="{F0625C02-DE5E-4417-A4A8-0EFB0C4E5DC0}"/>
              </a:ext>
            </a:extLst>
          </p:cNvPr>
          <p:cNvPicPr>
            <a:picLocks noChangeAspect="1"/>
          </p:cNvPicPr>
          <p:nvPr/>
        </p:nvPicPr>
        <p:blipFill rotWithShape="1">
          <a:blip r:embed="rId4"/>
          <a:srcRect l="6096" t="28241" r="5137" b="17341"/>
          <a:stretch/>
        </p:blipFill>
        <p:spPr>
          <a:xfrm>
            <a:off x="1069788" y="2696364"/>
            <a:ext cx="3024094" cy="425363"/>
          </a:xfrm>
          <a:prstGeom prst="rect">
            <a:avLst/>
          </a:prstGeom>
        </p:spPr>
      </p:pic>
      <p:pic>
        <p:nvPicPr>
          <p:cNvPr id="14" name="Picture 13">
            <a:extLst>
              <a:ext uri="{FF2B5EF4-FFF2-40B4-BE49-F238E27FC236}">
                <a16:creationId xmlns:a16="http://schemas.microsoft.com/office/drawing/2014/main" id="{7A01D778-DC6B-4B28-9302-320498AE6F90}"/>
              </a:ext>
            </a:extLst>
          </p:cNvPr>
          <p:cNvPicPr>
            <a:picLocks noChangeAspect="1"/>
          </p:cNvPicPr>
          <p:nvPr/>
        </p:nvPicPr>
        <p:blipFill rotWithShape="1">
          <a:blip r:embed="rId5"/>
          <a:srcRect l="4000" t="22335" r="39485" b="22495"/>
          <a:stretch/>
        </p:blipFill>
        <p:spPr>
          <a:xfrm>
            <a:off x="1069788" y="2253097"/>
            <a:ext cx="1870635" cy="438673"/>
          </a:xfrm>
          <a:prstGeom prst="rect">
            <a:avLst/>
          </a:prstGeom>
        </p:spPr>
      </p:pic>
      <p:pic>
        <p:nvPicPr>
          <p:cNvPr id="16" name="Picture 15">
            <a:extLst>
              <a:ext uri="{FF2B5EF4-FFF2-40B4-BE49-F238E27FC236}">
                <a16:creationId xmlns:a16="http://schemas.microsoft.com/office/drawing/2014/main" id="{1ED3B85D-32C5-45C0-90BA-7A38626842F8}"/>
              </a:ext>
            </a:extLst>
          </p:cNvPr>
          <p:cNvPicPr>
            <a:picLocks noChangeAspect="1"/>
          </p:cNvPicPr>
          <p:nvPr/>
        </p:nvPicPr>
        <p:blipFill rotWithShape="1">
          <a:blip r:embed="rId6"/>
          <a:srcRect l="8400" t="10043" r="12125" b="14276"/>
          <a:stretch/>
        </p:blipFill>
        <p:spPr>
          <a:xfrm>
            <a:off x="1021977" y="1774634"/>
            <a:ext cx="1966357" cy="480524"/>
          </a:xfrm>
          <a:prstGeom prst="rect">
            <a:avLst/>
          </a:prstGeom>
        </p:spPr>
      </p:pic>
      <p:pic>
        <p:nvPicPr>
          <p:cNvPr id="20" name="Picture 19">
            <a:extLst>
              <a:ext uri="{FF2B5EF4-FFF2-40B4-BE49-F238E27FC236}">
                <a16:creationId xmlns:a16="http://schemas.microsoft.com/office/drawing/2014/main" id="{3FEE8C94-5C9F-4D11-AACD-5E1868FB82DE}"/>
              </a:ext>
            </a:extLst>
          </p:cNvPr>
          <p:cNvPicPr>
            <a:picLocks noChangeAspect="1"/>
          </p:cNvPicPr>
          <p:nvPr/>
        </p:nvPicPr>
        <p:blipFill rotWithShape="1">
          <a:blip r:embed="rId7"/>
          <a:srcRect l="3234" t="11781" r="2282" b="8387"/>
          <a:stretch/>
        </p:blipFill>
        <p:spPr>
          <a:xfrm>
            <a:off x="1069788" y="3129354"/>
            <a:ext cx="6376895" cy="820313"/>
          </a:xfrm>
          <a:prstGeom prst="rect">
            <a:avLst/>
          </a:prstGeom>
        </p:spPr>
      </p:pic>
      <p:pic>
        <p:nvPicPr>
          <p:cNvPr id="22" name="Picture 21">
            <a:extLst>
              <a:ext uri="{FF2B5EF4-FFF2-40B4-BE49-F238E27FC236}">
                <a16:creationId xmlns:a16="http://schemas.microsoft.com/office/drawing/2014/main" id="{83316724-8EC7-4C6C-8B09-A8E1505BEE75}"/>
              </a:ext>
            </a:extLst>
          </p:cNvPr>
          <p:cNvPicPr>
            <a:picLocks noChangeAspect="1"/>
          </p:cNvPicPr>
          <p:nvPr/>
        </p:nvPicPr>
        <p:blipFill>
          <a:blip r:embed="rId8"/>
          <a:stretch>
            <a:fillRect/>
          </a:stretch>
        </p:blipFill>
        <p:spPr>
          <a:xfrm>
            <a:off x="8211671" y="3320795"/>
            <a:ext cx="1936357" cy="437430"/>
          </a:xfrm>
          <a:prstGeom prst="rect">
            <a:avLst/>
          </a:prstGeom>
        </p:spPr>
      </p:pic>
      <p:pic>
        <p:nvPicPr>
          <p:cNvPr id="24" name="Picture 23">
            <a:extLst>
              <a:ext uri="{FF2B5EF4-FFF2-40B4-BE49-F238E27FC236}">
                <a16:creationId xmlns:a16="http://schemas.microsoft.com/office/drawing/2014/main" id="{033BC9A4-CFF1-47BD-90CB-937C11D0EF8A}"/>
              </a:ext>
            </a:extLst>
          </p:cNvPr>
          <p:cNvPicPr>
            <a:picLocks noChangeAspect="1"/>
          </p:cNvPicPr>
          <p:nvPr/>
        </p:nvPicPr>
        <p:blipFill rotWithShape="1">
          <a:blip r:embed="rId9"/>
          <a:srcRect l="7844" t="23424" r="6850" b="12537"/>
          <a:stretch/>
        </p:blipFill>
        <p:spPr>
          <a:xfrm>
            <a:off x="1069788" y="4049852"/>
            <a:ext cx="4183530" cy="827279"/>
          </a:xfrm>
          <a:prstGeom prst="rect">
            <a:avLst/>
          </a:prstGeom>
        </p:spPr>
      </p:pic>
      <p:pic>
        <p:nvPicPr>
          <p:cNvPr id="26" name="Picture 25">
            <a:extLst>
              <a:ext uri="{FF2B5EF4-FFF2-40B4-BE49-F238E27FC236}">
                <a16:creationId xmlns:a16="http://schemas.microsoft.com/office/drawing/2014/main" id="{7148AC6F-41EB-442A-ABC6-5F95840EBDFD}"/>
              </a:ext>
            </a:extLst>
          </p:cNvPr>
          <p:cNvPicPr>
            <a:picLocks noChangeAspect="1"/>
          </p:cNvPicPr>
          <p:nvPr/>
        </p:nvPicPr>
        <p:blipFill rotWithShape="1">
          <a:blip r:embed="rId10"/>
          <a:srcRect t="8140" b="6886"/>
          <a:stretch/>
        </p:blipFill>
        <p:spPr>
          <a:xfrm>
            <a:off x="1021977" y="4977316"/>
            <a:ext cx="8079966" cy="772350"/>
          </a:xfrm>
          <a:prstGeom prst="rect">
            <a:avLst/>
          </a:prstGeom>
        </p:spPr>
      </p:pic>
      <p:pic>
        <p:nvPicPr>
          <p:cNvPr id="28" name="Picture 27">
            <a:extLst>
              <a:ext uri="{FF2B5EF4-FFF2-40B4-BE49-F238E27FC236}">
                <a16:creationId xmlns:a16="http://schemas.microsoft.com/office/drawing/2014/main" id="{BD444FDF-6A51-4B0F-B711-3CC39B860619}"/>
              </a:ext>
            </a:extLst>
          </p:cNvPr>
          <p:cNvPicPr>
            <a:picLocks noChangeAspect="1"/>
          </p:cNvPicPr>
          <p:nvPr/>
        </p:nvPicPr>
        <p:blipFill rotWithShape="1">
          <a:blip r:embed="rId11"/>
          <a:srcRect l="8674" t="27849" r="4359" b="18963"/>
          <a:stretch/>
        </p:blipFill>
        <p:spPr>
          <a:xfrm>
            <a:off x="8970702" y="1433842"/>
            <a:ext cx="2091532" cy="480524"/>
          </a:xfrm>
          <a:prstGeom prst="rect">
            <a:avLst/>
          </a:prstGeom>
        </p:spPr>
      </p:pic>
      <p:pic>
        <p:nvPicPr>
          <p:cNvPr id="31" name="Picture 30">
            <a:extLst>
              <a:ext uri="{FF2B5EF4-FFF2-40B4-BE49-F238E27FC236}">
                <a16:creationId xmlns:a16="http://schemas.microsoft.com/office/drawing/2014/main" id="{5493BFE7-85AA-430D-B309-DA61E8004784}"/>
              </a:ext>
            </a:extLst>
          </p:cNvPr>
          <p:cNvPicPr>
            <a:picLocks noChangeAspect="1"/>
          </p:cNvPicPr>
          <p:nvPr/>
        </p:nvPicPr>
        <p:blipFill rotWithShape="1">
          <a:blip r:embed="rId12"/>
          <a:srcRect l="6793" t="12110" r="2055" b="18224"/>
          <a:stretch/>
        </p:blipFill>
        <p:spPr>
          <a:xfrm>
            <a:off x="7916809" y="1991393"/>
            <a:ext cx="3611803" cy="628872"/>
          </a:xfrm>
          <a:prstGeom prst="rect">
            <a:avLst/>
          </a:prstGeom>
        </p:spPr>
      </p:pic>
    </p:spTree>
    <p:extLst>
      <p:ext uri="{BB962C8B-B14F-4D97-AF65-F5344CB8AC3E}">
        <p14:creationId xmlns:p14="http://schemas.microsoft.com/office/powerpoint/2010/main" val="137553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Additional information</a:t>
            </a:r>
            <a:endParaRPr lang="ru-RU" dirty="0"/>
          </a:p>
        </p:txBody>
      </p:sp>
      <p:sp>
        <p:nvSpPr>
          <p:cNvPr id="30" name="Текст 5">
            <a:extLst>
              <a:ext uri="{FF2B5EF4-FFF2-40B4-BE49-F238E27FC236}">
                <a16:creationId xmlns:a16="http://schemas.microsoft.com/office/drawing/2014/main" id="{0AEAB9F5-DDF5-4E62-93F9-E9337E8387D1}"/>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sp>
        <p:nvSpPr>
          <p:cNvPr id="2" name="TextBox 1">
            <a:extLst>
              <a:ext uri="{FF2B5EF4-FFF2-40B4-BE49-F238E27FC236}">
                <a16:creationId xmlns:a16="http://schemas.microsoft.com/office/drawing/2014/main" id="{F59A8233-321D-4D35-8B8A-FF2B1CEDCAA5}"/>
              </a:ext>
            </a:extLst>
          </p:cNvPr>
          <p:cNvSpPr txBox="1"/>
          <p:nvPr/>
        </p:nvSpPr>
        <p:spPr>
          <a:xfrm>
            <a:off x="728025" y="1305200"/>
            <a:ext cx="8031578" cy="2031325"/>
          </a:xfrm>
          <a:prstGeom prst="rect">
            <a:avLst/>
          </a:prstGeom>
          <a:noFill/>
        </p:spPr>
        <p:txBody>
          <a:bodyPr wrap="square" rtlCol="0">
            <a:spAutoFit/>
          </a:bodyPr>
          <a:lstStyle/>
          <a:p>
            <a:pPr algn="l"/>
            <a:r>
              <a:rPr lang="ru-RU" dirty="0">
                <a:latin typeface="HSE Sans" panose="02000000000000000000" pitchFamily="2" charset="0"/>
              </a:rPr>
              <a:t>Калибровка параметров:</a:t>
            </a:r>
          </a:p>
          <a:p>
            <a:pPr marL="285750" indent="-285750" algn="l">
              <a:buFont typeface="Arial" panose="020B0604020202020204" pitchFamily="34" charset="0"/>
              <a:buChar char="•"/>
            </a:pPr>
            <a:r>
              <a:rPr lang="ru-RU" dirty="0">
                <a:latin typeface="HSE Sans" panose="02000000000000000000" pitchFamily="2" charset="0"/>
              </a:rPr>
              <a:t>Параметр мгновенного восстановления </a:t>
            </a:r>
            <a:r>
              <a:rPr lang="en-US" dirty="0">
                <a:latin typeface="HSE Sans" panose="02000000000000000000" pitchFamily="2" charset="0"/>
              </a:rPr>
              <a:t>= bid-ask spread / best bid quantity</a:t>
            </a:r>
            <a:r>
              <a:rPr lang="ru-RU" dirty="0">
                <a:latin typeface="HSE Sans" panose="02000000000000000000" pitchFamily="2" charset="0"/>
              </a:rPr>
              <a:t> – стоимость пересечения спреда на единицу доступной ликвидности</a:t>
            </a:r>
            <a:endParaRPr lang="en-US" dirty="0">
              <a:latin typeface="HSE Sans" panose="02000000000000000000" pitchFamily="2" charset="0"/>
            </a:endParaRPr>
          </a:p>
          <a:p>
            <a:pPr marL="285750" indent="-285750" algn="l">
              <a:buFont typeface="Arial" panose="020B0604020202020204" pitchFamily="34" charset="0"/>
              <a:buChar char="•"/>
            </a:pPr>
            <a:r>
              <a:rPr lang="ru-RU" dirty="0">
                <a:latin typeface="HSE Sans" panose="02000000000000000000" pitchFamily="2" charset="0"/>
              </a:rPr>
              <a:t>Волатильность = средняя реализованная волатильность за 10 минут</a:t>
            </a:r>
            <a:r>
              <a:rPr lang="en-US" dirty="0">
                <a:latin typeface="HSE Sans" panose="02000000000000000000" pitchFamily="2" charset="0"/>
              </a:rPr>
              <a:t> </a:t>
            </a:r>
            <a:r>
              <a:rPr lang="ru-RU" dirty="0">
                <a:latin typeface="HSE Sans" panose="02000000000000000000" pitchFamily="2" charset="0"/>
              </a:rPr>
              <a:t> </a:t>
            </a:r>
          </a:p>
          <a:p>
            <a:pPr marL="285750" indent="-285750" algn="l">
              <a:buFont typeface="Arial" panose="020B0604020202020204" pitchFamily="34" charset="0"/>
              <a:buChar char="•"/>
            </a:pPr>
            <a:r>
              <a:rPr lang="ru-RU" dirty="0">
                <a:latin typeface="HSE Sans" panose="02000000000000000000" pitchFamily="2" charset="0"/>
              </a:rPr>
              <a:t>Параметр </a:t>
            </a:r>
            <a:r>
              <a:rPr lang="en-US" dirty="0">
                <a:latin typeface="HSE Sans" panose="02000000000000000000" pitchFamily="2" charset="0"/>
              </a:rPr>
              <a:t>half-life</a:t>
            </a:r>
            <a:r>
              <a:rPr lang="ru-RU" dirty="0">
                <a:latin typeface="HSE Sans" panose="02000000000000000000" pitchFamily="2" charset="0"/>
              </a:rPr>
              <a:t>: брались крупные сделки, оценивалось время возвращения цены к прежнему состоянию. Полученный результат совпадал с выводами </a:t>
            </a:r>
            <a:r>
              <a:rPr lang="en-US" dirty="0">
                <a:latin typeface="HSE Sans" panose="02000000000000000000" pitchFamily="2" charset="0"/>
              </a:rPr>
              <a:t>“Resiliency: A dynamic view of liquidity” (2015)</a:t>
            </a:r>
            <a:endParaRPr lang="ru-RU" dirty="0">
              <a:latin typeface="HSE Sans" panose="02000000000000000000" pitchFamily="2" charset="0"/>
            </a:endParaRPr>
          </a:p>
        </p:txBody>
      </p:sp>
    </p:spTree>
    <p:extLst>
      <p:ext uri="{BB962C8B-B14F-4D97-AF65-F5344CB8AC3E}">
        <p14:creationId xmlns:p14="http://schemas.microsoft.com/office/powerpoint/2010/main" val="1265970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AE3B7E1-1678-471C-B22B-AF8AEF3347BC}"/>
              </a:ext>
            </a:extLst>
          </p:cNvPr>
          <p:cNvGraphicFramePr>
            <a:graphicFrameLocks noChangeAspect="1"/>
          </p:cNvGraphicFramePr>
          <p:nvPr>
            <p:custDataLst>
              <p:tags r:id="rId2"/>
            </p:custDataLst>
            <p:extLst>
              <p:ext uri="{D42A27DB-BD31-4B8C-83A1-F6EECF244321}">
                <p14:modId xmlns:p14="http://schemas.microsoft.com/office/powerpoint/2010/main" val="1309028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91" name="think-cell Slide" r:id="rId5" imgW="395" imgH="394" progId="TCLayout.ActiveDocument.1">
                  <p:embed/>
                </p:oleObj>
              </mc:Choice>
              <mc:Fallback>
                <p:oleObj name="think-cell Slide" r:id="rId5" imgW="395" imgH="394"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8" y="1287679"/>
            <a:ext cx="5245560" cy="777025"/>
          </a:xfrm>
        </p:spPr>
        <p:txBody>
          <a:bodyPr vert="horz"/>
          <a:lstStyle/>
          <a:p>
            <a:r>
              <a:rPr lang="en-US" dirty="0"/>
              <a:t>Best (Optimal) Execution</a:t>
            </a:r>
            <a:endParaRPr lang="ru-RU" dirty="0"/>
          </a:p>
        </p:txBody>
      </p:sp>
      <p:sp>
        <p:nvSpPr>
          <p:cNvPr id="4" name="Текст 3">
            <a:extLst>
              <a:ext uri="{FF2B5EF4-FFF2-40B4-BE49-F238E27FC236}">
                <a16:creationId xmlns:a16="http://schemas.microsoft.com/office/drawing/2014/main" id="{985EFA28-570A-F647-B2F7-A43359726B4F}"/>
              </a:ext>
            </a:extLst>
          </p:cNvPr>
          <p:cNvSpPr>
            <a:spLocks noGrp="1"/>
          </p:cNvSpPr>
          <p:nvPr>
            <p:ph type="body" sz="quarter" idx="12"/>
          </p:nvPr>
        </p:nvSpPr>
        <p:spPr>
          <a:xfrm>
            <a:off x="539304" y="2234075"/>
            <a:ext cx="5245561" cy="2638365"/>
          </a:xfrm>
        </p:spPr>
        <p:txBody>
          <a:bodyPr>
            <a:normAutofit/>
          </a:bodyPr>
          <a:lstStyle/>
          <a:p>
            <a:pPr marL="285750" indent="-285750">
              <a:lnSpc>
                <a:spcPct val="150000"/>
              </a:lnSpc>
              <a:buFont typeface="Arial" panose="020B0604020202020204" pitchFamily="34" charset="0"/>
              <a:buChar char="•"/>
            </a:pPr>
            <a:r>
              <a:rPr lang="en-US" sz="1800" dirty="0"/>
              <a:t>Aims to minimize transaction costs by reducing the market impact of each individual trade</a:t>
            </a:r>
          </a:p>
          <a:p>
            <a:pPr marL="285750" indent="-285750">
              <a:lnSpc>
                <a:spcPct val="150000"/>
              </a:lnSpc>
              <a:buFont typeface="Arial" panose="020B0604020202020204" pitchFamily="34" charset="0"/>
              <a:buChar char="•"/>
            </a:pPr>
            <a:r>
              <a:rPr lang="en-US" sz="1800" dirty="0"/>
              <a:t>News flow shapes investor sentiment, directly affecting order book liquidity</a:t>
            </a:r>
          </a:p>
          <a:p>
            <a:pPr marL="285750" indent="-285750">
              <a:lnSpc>
                <a:spcPct val="150000"/>
              </a:lnSpc>
              <a:buFont typeface="Arial" panose="020B0604020202020204" pitchFamily="34" charset="0"/>
              <a:buChar char="•"/>
            </a:pPr>
            <a:r>
              <a:rPr lang="en-US" sz="1800" dirty="0"/>
              <a:t>LLMs enable real-time news analysis</a:t>
            </a:r>
            <a:endParaRPr lang="ru-RU" sz="1800"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6" name="Текст 5">
            <a:extLst>
              <a:ext uri="{FF2B5EF4-FFF2-40B4-BE49-F238E27FC236}">
                <a16:creationId xmlns:a16="http://schemas.microsoft.com/office/drawing/2014/main" id="{40682799-9A38-414D-BD10-45C11B66347C}"/>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Best Execution Decision-Making</a:t>
            </a:r>
            <a:endParaRPr lang="ru-RU" dirty="0"/>
          </a:p>
        </p:txBody>
      </p:sp>
      <p:sp>
        <p:nvSpPr>
          <p:cNvPr id="15" name="Rectangle 14">
            <a:extLst>
              <a:ext uri="{FF2B5EF4-FFF2-40B4-BE49-F238E27FC236}">
                <a16:creationId xmlns:a16="http://schemas.microsoft.com/office/drawing/2014/main" id="{6C049E93-E78E-454A-9F4D-C59B5A1FD329}"/>
              </a:ext>
            </a:extLst>
          </p:cNvPr>
          <p:cNvSpPr/>
          <p:nvPr/>
        </p:nvSpPr>
        <p:spPr>
          <a:xfrm>
            <a:off x="372749" y="5375154"/>
            <a:ext cx="11294318" cy="953631"/>
          </a:xfrm>
          <a:prstGeom prst="rect">
            <a:avLst/>
          </a:prstGeom>
          <a:solidFill>
            <a:schemeClr val="bg1"/>
          </a:solidFill>
          <a:ln w="22225">
            <a:solidFill>
              <a:srgbClr val="234A9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2" name="TextBox 1">
            <a:extLst>
              <a:ext uri="{FF2B5EF4-FFF2-40B4-BE49-F238E27FC236}">
                <a16:creationId xmlns:a16="http://schemas.microsoft.com/office/drawing/2014/main" id="{25DBBA96-1D07-43CC-A85B-94F9C5EC8246}"/>
              </a:ext>
            </a:extLst>
          </p:cNvPr>
          <p:cNvSpPr txBox="1"/>
          <p:nvPr/>
        </p:nvSpPr>
        <p:spPr>
          <a:xfrm>
            <a:off x="479323" y="5513415"/>
            <a:ext cx="11187744" cy="677108"/>
          </a:xfrm>
          <a:prstGeom prst="rect">
            <a:avLst/>
          </a:prstGeom>
          <a:noFill/>
        </p:spPr>
        <p:txBody>
          <a:bodyPr wrap="square" rtlCol="0">
            <a:spAutoFit/>
          </a:bodyPr>
          <a:lstStyle/>
          <a:p>
            <a:r>
              <a:rPr lang="en-US" sz="2000" u="sng" dirty="0"/>
              <a:t>Purpose</a:t>
            </a:r>
            <a:r>
              <a:rPr lang="en-US" sz="2000" dirty="0"/>
              <a:t>:  </a:t>
            </a:r>
            <a:r>
              <a:rPr lang="en-US" dirty="0"/>
              <a:t>Create an optimal execution strategy leveraging LLMs for news analysis and assess the applicability of such a approach to optimal execution </a:t>
            </a:r>
            <a:endParaRPr lang="ru-RU" sz="1000" dirty="0">
              <a:latin typeface="HSE Sans" panose="02000000000000000000" pitchFamily="2" charset="0"/>
            </a:endParaRPr>
          </a:p>
        </p:txBody>
      </p:sp>
      <p:pic>
        <p:nvPicPr>
          <p:cNvPr id="9" name="Picture 8">
            <a:extLst>
              <a:ext uri="{FF2B5EF4-FFF2-40B4-BE49-F238E27FC236}">
                <a16:creationId xmlns:a16="http://schemas.microsoft.com/office/drawing/2014/main" id="{119C5D30-4908-4B40-B5D9-481A9C8FCAFF}"/>
              </a:ext>
            </a:extLst>
          </p:cNvPr>
          <p:cNvPicPr>
            <a:picLocks noChangeAspect="1"/>
          </p:cNvPicPr>
          <p:nvPr/>
        </p:nvPicPr>
        <p:blipFill>
          <a:blip r:embed="rId7"/>
          <a:stretch>
            <a:fillRect/>
          </a:stretch>
        </p:blipFill>
        <p:spPr>
          <a:xfrm>
            <a:off x="6407137" y="1457050"/>
            <a:ext cx="5304760" cy="3267379"/>
          </a:xfrm>
          <a:prstGeom prst="rect">
            <a:avLst/>
          </a:prstGeom>
        </p:spPr>
      </p:pic>
      <p:sp>
        <p:nvSpPr>
          <p:cNvPr id="18" name="TextBox 17">
            <a:extLst>
              <a:ext uri="{FF2B5EF4-FFF2-40B4-BE49-F238E27FC236}">
                <a16:creationId xmlns:a16="http://schemas.microsoft.com/office/drawing/2014/main" id="{895D76FA-E74D-4E16-8683-C736CEF75F12}"/>
              </a:ext>
            </a:extLst>
          </p:cNvPr>
          <p:cNvSpPr txBox="1"/>
          <p:nvPr/>
        </p:nvSpPr>
        <p:spPr>
          <a:xfrm>
            <a:off x="7813907" y="4711237"/>
            <a:ext cx="3089002" cy="338554"/>
          </a:xfrm>
          <a:prstGeom prst="rect">
            <a:avLst/>
          </a:prstGeom>
          <a:noFill/>
        </p:spPr>
        <p:txBody>
          <a:bodyPr wrap="square" rtlCol="0">
            <a:spAutoFit/>
          </a:bodyPr>
          <a:lstStyle/>
          <a:p>
            <a:pPr algn="ctr"/>
            <a:r>
              <a:rPr lang="en-US" sz="1600" dirty="0">
                <a:latin typeface="HSE Sans" panose="02000000000000000000" pitchFamily="2" charset="0"/>
              </a:rPr>
              <a:t>Order book example for BTC-USDT</a:t>
            </a:r>
            <a:endParaRPr lang="ru-RU" sz="1600" dirty="0">
              <a:latin typeface="HSE Sans" panose="02000000000000000000" pitchFamily="2" charset="0"/>
            </a:endParaRPr>
          </a:p>
        </p:txBody>
      </p:sp>
    </p:spTree>
    <p:extLst>
      <p:ext uri="{BB962C8B-B14F-4D97-AF65-F5344CB8AC3E}">
        <p14:creationId xmlns:p14="http://schemas.microsoft.com/office/powerpoint/2010/main" val="2613851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A5323E5-40B8-4733-89AF-E278CAFADF23}"/>
              </a:ext>
            </a:extLst>
          </p:cNvPr>
          <p:cNvGraphicFramePr>
            <a:graphicFrameLocks noChangeAspect="1"/>
          </p:cNvGraphicFramePr>
          <p:nvPr>
            <p:custDataLst>
              <p:tags r:id="rId2"/>
            </p:custDataLst>
            <p:extLst>
              <p:ext uri="{D42A27DB-BD31-4B8C-83A1-F6EECF244321}">
                <p14:modId xmlns:p14="http://schemas.microsoft.com/office/powerpoint/2010/main" val="35774365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16" name="think-cell Slide" r:id="rId4" imgW="395" imgH="394" progId="TCLayout.ActiveDocument.1">
                  <p:embed/>
                </p:oleObj>
              </mc:Choice>
              <mc:Fallback>
                <p:oleObj name="think-cell Slide"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6BC6DFEF-A27E-4134-A020-419914A771A3}"/>
              </a:ext>
            </a:extLst>
          </p:cNvPr>
          <p:cNvSpPr/>
          <p:nvPr/>
        </p:nvSpPr>
        <p:spPr>
          <a:xfrm>
            <a:off x="442639" y="5078706"/>
            <a:ext cx="11077636" cy="1077477"/>
          </a:xfrm>
          <a:prstGeom prst="rect">
            <a:avLst/>
          </a:prstGeom>
          <a:solidFill>
            <a:schemeClr val="bg1"/>
          </a:solidFill>
          <a:ln w="22225">
            <a:solidFill>
              <a:srgbClr val="234A9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8" y="1287679"/>
            <a:ext cx="5401384" cy="777025"/>
          </a:xfrm>
        </p:spPr>
        <p:txBody>
          <a:bodyPr vert="horz"/>
          <a:lstStyle/>
          <a:p>
            <a:r>
              <a:rPr lang="en-US" dirty="0"/>
              <a:t>Related works and purpose of the research</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Related works and purpose of the research</a:t>
            </a:r>
            <a:endParaRPr lang="ru-RU" dirty="0"/>
          </a:p>
        </p:txBody>
      </p:sp>
      <p:sp>
        <p:nvSpPr>
          <p:cNvPr id="9" name="Text Placeholder 8">
            <a:extLst>
              <a:ext uri="{FF2B5EF4-FFF2-40B4-BE49-F238E27FC236}">
                <a16:creationId xmlns:a16="http://schemas.microsoft.com/office/drawing/2014/main" id="{4EFCD69B-60ED-4147-9D0D-8F82224C823B}"/>
              </a:ext>
            </a:extLst>
          </p:cNvPr>
          <p:cNvSpPr>
            <a:spLocks noGrp="1"/>
          </p:cNvSpPr>
          <p:nvPr>
            <p:ph type="body" sz="quarter" idx="12"/>
          </p:nvPr>
        </p:nvSpPr>
        <p:spPr>
          <a:xfrm>
            <a:off x="585898" y="2340846"/>
            <a:ext cx="4736813" cy="2522286"/>
          </a:xfrm>
        </p:spPr>
        <p:txBody>
          <a:bodyPr>
            <a:normAutofit/>
          </a:bodyPr>
          <a:lstStyle/>
          <a:p>
            <a:pPr marL="285750" indent="-285750">
              <a:buFont typeface="Arial" panose="020B0604020202020204" pitchFamily="34" charset="0"/>
              <a:buChar char="•"/>
            </a:pPr>
            <a:r>
              <a:rPr lang="en-US" sz="1800" dirty="0">
                <a:latin typeface="HSE Sans" panose="02000000000000000000" pitchFamily="2" charset="0"/>
              </a:rPr>
              <a:t>Price impact models: instantaneous, transient, and permanent</a:t>
            </a:r>
          </a:p>
          <a:p>
            <a:pPr marL="285750" indent="-285750">
              <a:buFont typeface="Arial" panose="020B0604020202020204" pitchFamily="34" charset="0"/>
              <a:buChar char="•"/>
            </a:pPr>
            <a:r>
              <a:rPr lang="en-US" sz="1800" dirty="0">
                <a:latin typeface="HSE Sans" panose="02000000000000000000" pitchFamily="2" charset="0"/>
              </a:rPr>
              <a:t>Almgren-Chriss (1999): instantaneous + permanent impact; </a:t>
            </a:r>
            <a:r>
              <a:rPr lang="en-US" sz="1800" dirty="0" err="1">
                <a:latin typeface="HSE Sans" panose="02000000000000000000" pitchFamily="2" charset="0"/>
              </a:rPr>
              <a:t>Obizhaeva</a:t>
            </a:r>
            <a:r>
              <a:rPr lang="en-US" sz="1800" dirty="0">
                <a:latin typeface="HSE Sans" panose="02000000000000000000" pitchFamily="2" charset="0"/>
              </a:rPr>
              <a:t>-Wang (2013): transient</a:t>
            </a:r>
          </a:p>
          <a:p>
            <a:pPr marL="285750" indent="-285750">
              <a:buFont typeface="Arial" panose="020B0604020202020204" pitchFamily="34" charset="0"/>
              <a:buChar char="•"/>
            </a:pPr>
            <a:r>
              <a:rPr lang="en-US" sz="1800" dirty="0">
                <a:latin typeface="HSE Sans" panose="02000000000000000000" pitchFamily="2" charset="0"/>
              </a:rPr>
              <a:t>News affect liquidity, therefore affect speed of price recovery</a:t>
            </a:r>
            <a:endParaRPr lang="en-US" sz="1800" dirty="0"/>
          </a:p>
          <a:p>
            <a:endParaRPr lang="en-US" sz="1600" dirty="0"/>
          </a:p>
          <a:p>
            <a:pPr>
              <a:lnSpc>
                <a:spcPct val="160000"/>
              </a:lnSpc>
            </a:pPr>
            <a:endParaRPr lang="en-US" sz="1800" dirty="0"/>
          </a:p>
          <a:p>
            <a:endParaRPr lang="ru-RU" sz="1600" dirty="0"/>
          </a:p>
        </p:txBody>
      </p:sp>
      <p:sp>
        <p:nvSpPr>
          <p:cNvPr id="13" name="Текст 5">
            <a:extLst>
              <a:ext uri="{FF2B5EF4-FFF2-40B4-BE49-F238E27FC236}">
                <a16:creationId xmlns:a16="http://schemas.microsoft.com/office/drawing/2014/main" id="{44FF6ED6-F7DE-4B4A-9F84-8A585DDBB3AE}"/>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sp>
        <p:nvSpPr>
          <p:cNvPr id="14" name="TextBox 13">
            <a:extLst>
              <a:ext uri="{FF2B5EF4-FFF2-40B4-BE49-F238E27FC236}">
                <a16:creationId xmlns:a16="http://schemas.microsoft.com/office/drawing/2014/main" id="{1E3D6E87-FB85-4177-A97A-AE41EC741064}"/>
              </a:ext>
            </a:extLst>
          </p:cNvPr>
          <p:cNvSpPr txBox="1"/>
          <p:nvPr/>
        </p:nvSpPr>
        <p:spPr>
          <a:xfrm>
            <a:off x="491067" y="5155779"/>
            <a:ext cx="10967155" cy="923330"/>
          </a:xfrm>
          <a:prstGeom prst="rect">
            <a:avLst/>
          </a:prstGeom>
          <a:noFill/>
        </p:spPr>
        <p:txBody>
          <a:bodyPr wrap="square" rtlCol="0">
            <a:spAutoFit/>
          </a:bodyPr>
          <a:lstStyle/>
          <a:p>
            <a:r>
              <a:rPr lang="en-US" u="sng" dirty="0">
                <a:latin typeface="HSE Sans" panose="02000000000000000000"/>
              </a:rPr>
              <a:t>Purpose</a:t>
            </a:r>
            <a:r>
              <a:rPr lang="en-US" dirty="0">
                <a:latin typeface="HSE Sans" panose="02000000000000000000"/>
              </a:rPr>
              <a:t>:  The objective of the research is to</a:t>
            </a:r>
            <a:r>
              <a:rPr lang="ru-RU" dirty="0">
                <a:latin typeface="HSE Sans" panose="02000000000000000000"/>
              </a:rPr>
              <a:t> </a:t>
            </a:r>
            <a:r>
              <a:rPr lang="en-US" dirty="0">
                <a:latin typeface="HSE Sans" panose="02000000000000000000"/>
              </a:rPr>
              <a:t>construct an </a:t>
            </a:r>
            <a:r>
              <a:rPr lang="en-US" dirty="0"/>
              <a:t>LLM-based news metric to identify the current liquidity regime, create a transient impact model with a regime-dependent price recovery parameter </a:t>
            </a:r>
            <a:r>
              <a:rPr lang="en-US" dirty="0">
                <a:latin typeface="HSE Sans" panose="02000000000000000000"/>
              </a:rPr>
              <a:t>and analyze the effectiveness of the proposed approach.</a:t>
            </a:r>
          </a:p>
        </p:txBody>
      </p:sp>
      <p:sp>
        <p:nvSpPr>
          <p:cNvPr id="15" name="Text Placeholder 8">
            <a:extLst>
              <a:ext uri="{FF2B5EF4-FFF2-40B4-BE49-F238E27FC236}">
                <a16:creationId xmlns:a16="http://schemas.microsoft.com/office/drawing/2014/main" id="{64ABDAD0-B6A5-4FA9-8182-862E1F507F14}"/>
              </a:ext>
            </a:extLst>
          </p:cNvPr>
          <p:cNvSpPr txBox="1">
            <a:spLocks/>
          </p:cNvSpPr>
          <p:nvPr/>
        </p:nvSpPr>
        <p:spPr>
          <a:xfrm>
            <a:off x="6721409" y="2340846"/>
            <a:ext cx="4736813" cy="2522286"/>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t>LLM-based news analysis increasingly used for stock price prediction</a:t>
            </a:r>
          </a:p>
          <a:p>
            <a:pPr marL="285750" indent="-285750">
              <a:buFont typeface="Arial" panose="020B0604020202020204" pitchFamily="34" charset="0"/>
              <a:buChar char="•"/>
            </a:pPr>
            <a:r>
              <a:rPr lang="en-US" sz="1800" dirty="0"/>
              <a:t> </a:t>
            </a:r>
            <a:r>
              <a:rPr lang="en-US" sz="1800" dirty="0" err="1"/>
              <a:t>FinMem</a:t>
            </a:r>
            <a:r>
              <a:rPr lang="en-US" sz="1800" dirty="0"/>
              <a:t> (2025) extract relevancy, recency, sentiment; </a:t>
            </a:r>
            <a:r>
              <a:rPr lang="en-US" sz="1800" dirty="0" err="1"/>
              <a:t>TradingGroup</a:t>
            </a:r>
            <a:r>
              <a:rPr lang="en-US" sz="1800" dirty="0"/>
              <a:t> (2025) filters based on influence score and extracts sentiment</a:t>
            </a:r>
          </a:p>
          <a:p>
            <a:pPr marL="285750" indent="-285750">
              <a:buFont typeface="Arial" panose="020B0604020202020204" pitchFamily="34" charset="0"/>
              <a:buChar char="•"/>
            </a:pPr>
            <a:r>
              <a:rPr lang="en-US" sz="1800" dirty="0"/>
              <a:t> ATLAS (2025) analyzes confidence and source</a:t>
            </a:r>
          </a:p>
          <a:p>
            <a:endParaRPr lang="en-US" sz="1800" dirty="0"/>
          </a:p>
          <a:p>
            <a:pPr>
              <a:lnSpc>
                <a:spcPct val="160000"/>
              </a:lnSpc>
            </a:pPr>
            <a:endParaRPr lang="en-US" sz="1800" dirty="0"/>
          </a:p>
          <a:p>
            <a:endParaRPr lang="ru-RU" sz="1800" dirty="0"/>
          </a:p>
        </p:txBody>
      </p:sp>
    </p:spTree>
    <p:extLst>
      <p:ext uri="{BB962C8B-B14F-4D97-AF65-F5344CB8AC3E}">
        <p14:creationId xmlns:p14="http://schemas.microsoft.com/office/powerpoint/2010/main" val="337489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CA90102-12BB-4033-9475-5A6F41FABF4D}"/>
              </a:ext>
            </a:extLst>
          </p:cNvPr>
          <p:cNvGraphicFramePr>
            <a:graphicFrameLocks noChangeAspect="1"/>
          </p:cNvGraphicFramePr>
          <p:nvPr>
            <p:custDataLst>
              <p:tags r:id="rId2"/>
            </p:custDataLst>
            <p:extLst>
              <p:ext uri="{D42A27DB-BD31-4B8C-83A1-F6EECF244321}">
                <p14:modId xmlns:p14="http://schemas.microsoft.com/office/powerpoint/2010/main" val="35235513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9" name="think-cell Slide" r:id="rId4" imgW="395" imgH="394" progId="TCLayout.ActiveDocument.1">
                  <p:embed/>
                </p:oleObj>
              </mc:Choice>
              <mc:Fallback>
                <p:oleObj name="think-cell Slide"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287679"/>
            <a:ext cx="5245560" cy="777025"/>
          </a:xfrm>
        </p:spPr>
        <p:txBody>
          <a:bodyPr vert="horz"/>
          <a:lstStyle/>
          <a:p>
            <a:r>
              <a:rPr lang="en-US" dirty="0"/>
              <a:t>Proposed approach</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Proposed Approach</a:t>
            </a:r>
            <a:endParaRPr lang="ru-RU" dirty="0"/>
          </a:p>
        </p:txBody>
      </p:sp>
      <p:sp>
        <p:nvSpPr>
          <p:cNvPr id="14" name="Текст 5">
            <a:extLst>
              <a:ext uri="{FF2B5EF4-FFF2-40B4-BE49-F238E27FC236}">
                <a16:creationId xmlns:a16="http://schemas.microsoft.com/office/drawing/2014/main" id="{8BE21099-C9E5-4DF6-89DF-A4A359746A97}"/>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pic>
        <p:nvPicPr>
          <p:cNvPr id="17" name="Picture 16">
            <a:extLst>
              <a:ext uri="{FF2B5EF4-FFF2-40B4-BE49-F238E27FC236}">
                <a16:creationId xmlns:a16="http://schemas.microsoft.com/office/drawing/2014/main" id="{386CBF0E-F439-4CE0-A53F-FC468B989A0B}"/>
              </a:ext>
            </a:extLst>
          </p:cNvPr>
          <p:cNvPicPr>
            <a:picLocks noChangeAspect="1"/>
          </p:cNvPicPr>
          <p:nvPr/>
        </p:nvPicPr>
        <p:blipFill>
          <a:blip r:embed="rId6"/>
          <a:stretch>
            <a:fillRect/>
          </a:stretch>
        </p:blipFill>
        <p:spPr>
          <a:xfrm>
            <a:off x="5463822" y="2220394"/>
            <a:ext cx="6215659" cy="3323533"/>
          </a:xfrm>
          <a:prstGeom prst="rect">
            <a:avLst/>
          </a:prstGeom>
          <a:ln w="12700">
            <a:solidFill>
              <a:schemeClr val="accent1"/>
            </a:solidFill>
          </a:ln>
        </p:spPr>
      </p:pic>
      <p:sp>
        <p:nvSpPr>
          <p:cNvPr id="20" name="TextBox 19">
            <a:extLst>
              <a:ext uri="{FF2B5EF4-FFF2-40B4-BE49-F238E27FC236}">
                <a16:creationId xmlns:a16="http://schemas.microsoft.com/office/drawing/2014/main" id="{FDAEFEA0-2311-40A1-BB3D-BBC7918E40A1}"/>
              </a:ext>
            </a:extLst>
          </p:cNvPr>
          <p:cNvSpPr txBox="1"/>
          <p:nvPr/>
        </p:nvSpPr>
        <p:spPr>
          <a:xfrm>
            <a:off x="7009712" y="5817485"/>
            <a:ext cx="3776821" cy="338554"/>
          </a:xfrm>
          <a:prstGeom prst="rect">
            <a:avLst/>
          </a:prstGeom>
          <a:noFill/>
        </p:spPr>
        <p:txBody>
          <a:bodyPr wrap="square" rtlCol="0">
            <a:spAutoFit/>
          </a:bodyPr>
          <a:lstStyle/>
          <a:p>
            <a:pPr algn="l"/>
            <a:r>
              <a:rPr lang="en-US" sz="1600" dirty="0"/>
              <a:t>Proposed pipeline of optimal execution</a:t>
            </a:r>
            <a:endParaRPr lang="ru-RU" sz="1600" dirty="0">
              <a:latin typeface="HSE Sans" panose="02000000000000000000" pitchFamily="2" charset="0"/>
            </a:endParaRPr>
          </a:p>
        </p:txBody>
      </p:sp>
      <p:sp>
        <p:nvSpPr>
          <p:cNvPr id="21" name="Текст 3">
            <a:extLst>
              <a:ext uri="{FF2B5EF4-FFF2-40B4-BE49-F238E27FC236}">
                <a16:creationId xmlns:a16="http://schemas.microsoft.com/office/drawing/2014/main" id="{AFFBC13A-63B4-45CF-A468-2A9D9173DA80}"/>
              </a:ext>
            </a:extLst>
          </p:cNvPr>
          <p:cNvSpPr txBox="1">
            <a:spLocks/>
          </p:cNvSpPr>
          <p:nvPr/>
        </p:nvSpPr>
        <p:spPr>
          <a:xfrm>
            <a:off x="697528" y="2124318"/>
            <a:ext cx="4309093" cy="4115954"/>
          </a:xfrm>
          <a:prstGeom prst="rect">
            <a:avLst/>
          </a:prstGeom>
        </p:spPr>
        <p:txBody>
          <a:bodyPr lIns="0" tIns="0" r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t>Every 10 minutes, an LLM extracts features from the latest news flow</a:t>
            </a:r>
            <a:endParaRPr lang="ru-RU" sz="1800" dirty="0"/>
          </a:p>
          <a:p>
            <a:pPr marL="285750" indent="-285750">
              <a:lnSpc>
                <a:spcPct val="150000"/>
              </a:lnSpc>
              <a:buFont typeface="Arial" panose="020B0604020202020204" pitchFamily="34" charset="0"/>
              <a:buChar char="•"/>
            </a:pPr>
            <a:r>
              <a:rPr lang="en-US" sz="1800" dirty="0"/>
              <a:t>Features are aggregated into news metric, mapped to one of 5 future regimes: highly negative → highly positive</a:t>
            </a:r>
            <a:endParaRPr lang="ru-RU" sz="1800" dirty="0"/>
          </a:p>
          <a:p>
            <a:pPr marL="285750" indent="-285750">
              <a:lnSpc>
                <a:spcPct val="150000"/>
              </a:lnSpc>
              <a:buFont typeface="Arial" panose="020B0604020202020204" pitchFamily="34" charset="0"/>
              <a:buChar char="•"/>
            </a:pPr>
            <a:r>
              <a:rPr lang="en-US" sz="1800" dirty="0"/>
              <a:t>Order volume for the next 10-minute window is derived from the current regime</a:t>
            </a:r>
          </a:p>
          <a:p>
            <a:pPr marL="285750" indent="-285750">
              <a:lnSpc>
                <a:spcPct val="150000"/>
              </a:lnSpc>
              <a:buFont typeface="Arial" panose="020B0604020202020204" pitchFamily="34" charset="0"/>
              <a:buChar char="•"/>
            </a:pPr>
            <a:r>
              <a:rPr lang="en-US" sz="1800" dirty="0"/>
              <a:t>Execution price is received and the cycle repeats</a:t>
            </a:r>
          </a:p>
        </p:txBody>
      </p:sp>
    </p:spTree>
    <p:extLst>
      <p:ext uri="{BB962C8B-B14F-4D97-AF65-F5344CB8AC3E}">
        <p14:creationId xmlns:p14="http://schemas.microsoft.com/office/powerpoint/2010/main" val="1402478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517AC06-7F26-49DA-A28B-C8CAC03B913B}"/>
              </a:ext>
            </a:extLst>
          </p:cNvPr>
          <p:cNvGraphicFramePr>
            <a:graphicFrameLocks noChangeAspect="1"/>
          </p:cNvGraphicFramePr>
          <p:nvPr>
            <p:custDataLst>
              <p:tags r:id="rId2"/>
            </p:custDataLst>
            <p:extLst>
              <p:ext uri="{D42A27DB-BD31-4B8C-83A1-F6EECF244321}">
                <p14:modId xmlns:p14="http://schemas.microsoft.com/office/powerpoint/2010/main" val="4013828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62" name="think-cell Slide" r:id="rId4" imgW="395" imgH="394" progId="TCLayout.ActiveDocument.1">
                  <p:embed/>
                </p:oleObj>
              </mc:Choice>
              <mc:Fallback>
                <p:oleObj name="think-cell Slide"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287679"/>
            <a:ext cx="5245560" cy="777025"/>
          </a:xfrm>
        </p:spPr>
        <p:txBody>
          <a:bodyPr vert="horz"/>
          <a:lstStyle/>
          <a:p>
            <a:r>
              <a:rPr lang="en-US" dirty="0"/>
              <a:t>News metric construction</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News metric construction</a:t>
            </a:r>
            <a:endParaRPr lang="ru-RU" dirty="0"/>
          </a:p>
        </p:txBody>
      </p:sp>
      <mc:AlternateContent xmlns:mc="http://schemas.openxmlformats.org/markup-compatibility/2006">
        <mc:Choice xmlns:a14="http://schemas.microsoft.com/office/drawing/2010/main" Requires="a14">
          <p:sp>
            <p:nvSpPr>
              <p:cNvPr id="11" name="Текст 3">
                <a:extLst>
                  <a:ext uri="{FF2B5EF4-FFF2-40B4-BE49-F238E27FC236}">
                    <a16:creationId xmlns:a16="http://schemas.microsoft.com/office/drawing/2014/main" id="{668C14DF-A5B9-45F4-96FB-40C433E98D82}"/>
                  </a:ext>
                </a:extLst>
              </p:cNvPr>
              <p:cNvSpPr txBox="1">
                <a:spLocks/>
              </p:cNvSpPr>
              <p:nvPr/>
            </p:nvSpPr>
            <p:spPr>
              <a:xfrm>
                <a:off x="697528" y="2130666"/>
                <a:ext cx="5245561" cy="3151354"/>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t>Market intensity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𝑚</m:t>
                        </m:r>
                      </m:e>
                      <m:sub>
                        <m:r>
                          <a:rPr lang="en-US" sz="1800" b="0" i="1" smtClean="0">
                            <a:latin typeface="Cambria Math" panose="02040503050406030204" pitchFamily="18" charset="0"/>
                          </a:rPr>
                          <m:t>𝑖</m:t>
                        </m:r>
                      </m:sub>
                    </m:sSub>
                    <m:r>
                      <a:rPr lang="en-US" sz="1800" b="0" i="1" smtClean="0">
                        <a:latin typeface="Cambria Math" panose="02040503050406030204" pitchFamily="18" charset="0"/>
                      </a:rPr>
                      <m:t>∈</m:t>
                    </m:r>
                  </m:oMath>
                </a14:m>
                <a:r>
                  <a:rPr lang="en-US" sz="1800" dirty="0"/>
                  <a:t> [0, 1] - captures the extent to which a headline can influence investor behavior</a:t>
                </a:r>
              </a:p>
              <a:p>
                <a:pPr marL="285750" indent="-285750">
                  <a:lnSpc>
                    <a:spcPct val="150000"/>
                  </a:lnSpc>
                  <a:buFont typeface="Arial" panose="020B0604020202020204" pitchFamily="34" charset="0"/>
                  <a:buChar char="•"/>
                </a:pPr>
                <a:r>
                  <a:rPr lang="en-US" sz="1800" dirty="0"/>
                  <a:t>Sentiment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𝑠</m:t>
                        </m:r>
                      </m:e>
                      <m:sub>
                        <m:r>
                          <a:rPr lang="en-US" sz="1800" b="0" i="1" smtClean="0">
                            <a:latin typeface="Cambria Math" panose="02040503050406030204" pitchFamily="18" charset="0"/>
                          </a:rPr>
                          <m:t>𝑖</m:t>
                        </m:r>
                      </m:sub>
                    </m:sSub>
                    <m:r>
                      <a:rPr lang="en-US" sz="1800" b="0" i="1" smtClean="0">
                        <a:latin typeface="Cambria Math" panose="02040503050406030204" pitchFamily="18" charset="0"/>
                      </a:rPr>
                      <m:t>∈</m:t>
                    </m:r>
                  </m:oMath>
                </a14:m>
                <a:r>
                  <a:rPr lang="en-US" sz="1800" dirty="0"/>
                  <a:t> [−1, 1] - measures the implied effect of the headline on asset future prospects</a:t>
                </a:r>
              </a:p>
              <a:p>
                <a:pPr marL="285750" indent="-285750">
                  <a:lnSpc>
                    <a:spcPct val="150000"/>
                  </a:lnSpc>
                  <a:buFont typeface="Arial" panose="020B0604020202020204" pitchFamily="34" charset="0"/>
                  <a:buChar char="•"/>
                </a:pPr>
                <a:r>
                  <a:rPr lang="en-US" sz="1800" dirty="0"/>
                  <a:t>Uncertainty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𝑢</m:t>
                        </m:r>
                      </m:e>
                      <m:sub>
                        <m:r>
                          <a:rPr lang="en-US" sz="1800" b="0" i="1" smtClean="0">
                            <a:latin typeface="Cambria Math" panose="02040503050406030204" pitchFamily="18" charset="0"/>
                          </a:rPr>
                          <m:t>𝑖</m:t>
                        </m:r>
                      </m:sub>
                    </m:sSub>
                    <m:r>
                      <a:rPr lang="en-US" sz="1800" b="0" i="1" smtClean="0">
                        <a:latin typeface="Cambria Math" panose="02040503050406030204" pitchFamily="18" charset="0"/>
                      </a:rPr>
                      <m:t>∈</m:t>
                    </m:r>
                  </m:oMath>
                </a14:m>
                <a:r>
                  <a:rPr lang="en-US" sz="1800" dirty="0"/>
                  <a:t> [0, 1] - measures the degree of ambiguity and speculation in the headline and reliability of its source</a:t>
                </a:r>
                <a:endParaRPr lang="ru-RU" sz="1800" dirty="0"/>
              </a:p>
            </p:txBody>
          </p:sp>
        </mc:Choice>
        <mc:Fallback>
          <p:sp>
            <p:nvSpPr>
              <p:cNvPr id="11" name="Текст 3">
                <a:extLst>
                  <a:ext uri="{FF2B5EF4-FFF2-40B4-BE49-F238E27FC236}">
                    <a16:creationId xmlns:a16="http://schemas.microsoft.com/office/drawing/2014/main" id="{668C14DF-A5B9-45F4-96FB-40C433E98D82}"/>
                  </a:ext>
                </a:extLst>
              </p:cNvPr>
              <p:cNvSpPr txBox="1">
                <a:spLocks noRot="1" noChangeAspect="1" noMove="1" noResize="1" noEditPoints="1" noAdjustHandles="1" noChangeArrowheads="1" noChangeShapeType="1" noTextEdit="1"/>
              </p:cNvSpPr>
              <p:nvPr/>
            </p:nvSpPr>
            <p:spPr>
              <a:xfrm>
                <a:off x="697528" y="2130666"/>
                <a:ext cx="5245561" cy="3151354"/>
              </a:xfrm>
              <a:prstGeom prst="rect">
                <a:avLst/>
              </a:prstGeom>
              <a:blipFill>
                <a:blip r:embed="rId6"/>
                <a:stretch>
                  <a:fillRect l="-2439" r="-813" b="-2713"/>
                </a:stretch>
              </a:blipFill>
            </p:spPr>
            <p:txBody>
              <a:bodyPr/>
              <a:lstStyle/>
              <a:p>
                <a:r>
                  <a:rPr lang="ru-RU">
                    <a:noFill/>
                  </a:rPr>
                  <a:t> </a:t>
                </a:r>
              </a:p>
            </p:txBody>
          </p:sp>
        </mc:Fallback>
      </mc:AlternateContent>
      <p:sp>
        <p:nvSpPr>
          <p:cNvPr id="10" name="Текст 5">
            <a:extLst>
              <a:ext uri="{FF2B5EF4-FFF2-40B4-BE49-F238E27FC236}">
                <a16:creationId xmlns:a16="http://schemas.microsoft.com/office/drawing/2014/main" id="{7A02B518-3C22-4358-8DE6-9C3D1DD1545D}"/>
              </a:ext>
            </a:extLst>
          </p:cNvPr>
          <p:cNvSpPr>
            <a:spLocks noGrp="1"/>
          </p:cNvSpPr>
          <p:nvPr>
            <p:ph type="body" sz="quarter" idx="14"/>
          </p:nvPr>
        </p:nvSpPr>
        <p:spPr>
          <a:xfrm>
            <a:off x="3459162" y="548720"/>
            <a:ext cx="2545591" cy="408109"/>
          </a:xfrm>
        </p:spPr>
        <p:txBody>
          <a:bodyPr/>
          <a:lstStyle/>
          <a:p>
            <a:r>
              <a:rPr lang="en-US" dirty="0"/>
              <a:t>The Applicability of Large Language Models for Best Execution Decision-making </a:t>
            </a:r>
            <a:endParaRPr lang="ru-RU" dirty="0"/>
          </a:p>
        </p:txBody>
      </p:sp>
      <p:pic>
        <p:nvPicPr>
          <p:cNvPr id="14" name="Picture 13">
            <a:extLst>
              <a:ext uri="{FF2B5EF4-FFF2-40B4-BE49-F238E27FC236}">
                <a16:creationId xmlns:a16="http://schemas.microsoft.com/office/drawing/2014/main" id="{BE2ACCD7-4ABD-4607-BE1F-66E122FB8703}"/>
              </a:ext>
            </a:extLst>
          </p:cNvPr>
          <p:cNvPicPr>
            <a:picLocks noChangeAspect="1"/>
          </p:cNvPicPr>
          <p:nvPr/>
        </p:nvPicPr>
        <p:blipFill>
          <a:blip r:embed="rId7"/>
          <a:stretch>
            <a:fillRect/>
          </a:stretch>
        </p:blipFill>
        <p:spPr>
          <a:xfrm>
            <a:off x="7199660" y="2171710"/>
            <a:ext cx="3648694" cy="740712"/>
          </a:xfrm>
          <a:prstGeom prst="rect">
            <a:avLst/>
          </a:prstGeom>
        </p:spPr>
      </p:pic>
      <p:pic>
        <p:nvPicPr>
          <p:cNvPr id="16" name="Picture 15">
            <a:extLst>
              <a:ext uri="{FF2B5EF4-FFF2-40B4-BE49-F238E27FC236}">
                <a16:creationId xmlns:a16="http://schemas.microsoft.com/office/drawing/2014/main" id="{8CA3BBA1-6F72-4859-9CE8-288333C0156B}"/>
              </a:ext>
            </a:extLst>
          </p:cNvPr>
          <p:cNvPicPr>
            <a:picLocks noChangeAspect="1"/>
          </p:cNvPicPr>
          <p:nvPr/>
        </p:nvPicPr>
        <p:blipFill>
          <a:blip r:embed="rId8"/>
          <a:stretch>
            <a:fillRect/>
          </a:stretch>
        </p:blipFill>
        <p:spPr>
          <a:xfrm>
            <a:off x="7012876" y="3094301"/>
            <a:ext cx="3835478" cy="1099547"/>
          </a:xfrm>
          <a:prstGeom prst="rect">
            <a:avLst/>
          </a:prstGeom>
        </p:spPr>
      </p:pic>
      <p:pic>
        <p:nvPicPr>
          <p:cNvPr id="18" name="Picture 17">
            <a:extLst>
              <a:ext uri="{FF2B5EF4-FFF2-40B4-BE49-F238E27FC236}">
                <a16:creationId xmlns:a16="http://schemas.microsoft.com/office/drawing/2014/main" id="{3A713B4B-BD74-48A8-BECC-DAB5813DF47D}"/>
              </a:ext>
            </a:extLst>
          </p:cNvPr>
          <p:cNvPicPr>
            <a:picLocks noChangeAspect="1"/>
          </p:cNvPicPr>
          <p:nvPr/>
        </p:nvPicPr>
        <p:blipFill>
          <a:blip r:embed="rId9"/>
          <a:stretch>
            <a:fillRect/>
          </a:stretch>
        </p:blipFill>
        <p:spPr>
          <a:xfrm>
            <a:off x="6560886" y="4375727"/>
            <a:ext cx="5057764" cy="608745"/>
          </a:xfrm>
          <a:prstGeom prst="rect">
            <a:avLst/>
          </a:prstGeom>
        </p:spPr>
      </p:pic>
      <p:sp>
        <p:nvSpPr>
          <p:cNvPr id="13" name="Rectangle 12">
            <a:extLst>
              <a:ext uri="{FF2B5EF4-FFF2-40B4-BE49-F238E27FC236}">
                <a16:creationId xmlns:a16="http://schemas.microsoft.com/office/drawing/2014/main" id="{6EACA9D0-9EAD-47C3-A32D-4054F550EB67}"/>
              </a:ext>
            </a:extLst>
          </p:cNvPr>
          <p:cNvSpPr/>
          <p:nvPr/>
        </p:nvSpPr>
        <p:spPr>
          <a:xfrm>
            <a:off x="6433004" y="2130666"/>
            <a:ext cx="5380818" cy="292675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a:extLst>
              <a:ext uri="{FF2B5EF4-FFF2-40B4-BE49-F238E27FC236}">
                <a16:creationId xmlns:a16="http://schemas.microsoft.com/office/drawing/2014/main" id="{FDCCD2BD-1693-4EEE-8280-969334BB55CB}"/>
              </a:ext>
            </a:extLst>
          </p:cNvPr>
          <p:cNvSpPr txBox="1"/>
          <p:nvPr/>
        </p:nvSpPr>
        <p:spPr>
          <a:xfrm>
            <a:off x="7525828" y="5201903"/>
            <a:ext cx="3274465" cy="338554"/>
          </a:xfrm>
          <a:prstGeom prst="rect">
            <a:avLst/>
          </a:prstGeom>
          <a:noFill/>
        </p:spPr>
        <p:txBody>
          <a:bodyPr wrap="square" rtlCol="0">
            <a:spAutoFit/>
          </a:bodyPr>
          <a:lstStyle/>
          <a:p>
            <a:pPr algn="ctr"/>
            <a:r>
              <a:rPr lang="en-US" sz="1600" dirty="0">
                <a:latin typeface="HSE Sans" panose="02000000000000000000" pitchFamily="2" charset="0"/>
              </a:rPr>
              <a:t>News metric construction</a:t>
            </a:r>
            <a:endParaRPr lang="ru-RU" sz="1600" dirty="0">
              <a:latin typeface="HSE Sans" panose="02000000000000000000" pitchFamily="2" charset="0"/>
            </a:endParaRPr>
          </a:p>
        </p:txBody>
      </p:sp>
    </p:spTree>
    <p:extLst>
      <p:ext uri="{BB962C8B-B14F-4D97-AF65-F5344CB8AC3E}">
        <p14:creationId xmlns:p14="http://schemas.microsoft.com/office/powerpoint/2010/main" val="89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8F21F8C-FCEC-4838-BD62-30B4109ABB9D}"/>
              </a:ext>
            </a:extLst>
          </p:cNvPr>
          <p:cNvGraphicFramePr>
            <a:graphicFrameLocks noChangeAspect="1"/>
          </p:cNvGraphicFramePr>
          <p:nvPr>
            <p:custDataLst>
              <p:tags r:id="rId2"/>
            </p:custDataLst>
            <p:extLst>
              <p:ext uri="{D42A27DB-BD31-4B8C-83A1-F6EECF244321}">
                <p14:modId xmlns:p14="http://schemas.microsoft.com/office/powerpoint/2010/main" val="3381020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9" name="think-cell Slide" r:id="rId4" imgW="395" imgH="394" progId="TCLayout.ActiveDocument.1">
                  <p:embed/>
                </p:oleObj>
              </mc:Choice>
              <mc:Fallback>
                <p:oleObj name="think-cell Slide"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287679"/>
            <a:ext cx="5245560" cy="777025"/>
          </a:xfrm>
        </p:spPr>
        <p:txBody>
          <a:bodyPr vert="horz"/>
          <a:lstStyle/>
          <a:p>
            <a:r>
              <a:rPr lang="en-US" dirty="0"/>
              <a:t>Optimal execution strategy</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Optimal execution strategy</a:t>
            </a:r>
            <a:endParaRPr lang="ru-RU" dirty="0"/>
          </a:p>
        </p:txBody>
      </p:sp>
      <mc:AlternateContent xmlns:mc="http://schemas.openxmlformats.org/markup-compatibility/2006">
        <mc:Choice xmlns:a14="http://schemas.microsoft.com/office/drawing/2010/main" Requires="a14">
          <p:sp>
            <p:nvSpPr>
              <p:cNvPr id="11" name="Текст 3">
                <a:extLst>
                  <a:ext uri="{FF2B5EF4-FFF2-40B4-BE49-F238E27FC236}">
                    <a16:creationId xmlns:a16="http://schemas.microsoft.com/office/drawing/2014/main" id="{668C14DF-A5B9-45F4-96FB-40C433E98D82}"/>
                  </a:ext>
                </a:extLst>
              </p:cNvPr>
              <p:cNvSpPr txBox="1">
                <a:spLocks/>
              </p:cNvSpPr>
              <p:nvPr/>
            </p:nvSpPr>
            <p:spPr>
              <a:xfrm>
                <a:off x="697528" y="1986084"/>
                <a:ext cx="5009005" cy="4386494"/>
              </a:xfrm>
              <a:prstGeom prst="rect">
                <a:avLst/>
              </a:prstGeom>
            </p:spPr>
            <p:txBody>
              <a:bodyPr lIns="0" tIns="0" r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100000"/>
                  </a:lnSpc>
                  <a:spcBef>
                    <a:spcPts val="1000"/>
                  </a:spcBef>
                  <a:buFont typeface="Arial" panose="020B0604020202020204" pitchFamily="34" charset="0"/>
                  <a:buNone/>
                  <a:defRPr sz="13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buFont typeface="Arial" panose="020B0604020202020204" pitchFamily="34" charset="0"/>
                  <a:buChar char="•"/>
                </a:pPr>
                <a:r>
                  <a:rPr lang="en-US" sz="1800" dirty="0"/>
                  <a:t>Add transient impact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𝑦</m:t>
                        </m:r>
                      </m:e>
                      <m:sub>
                        <m:r>
                          <a:rPr lang="en-US" sz="1800" b="0" i="1" smtClean="0">
                            <a:latin typeface="Cambria Math" panose="02040503050406030204" pitchFamily="18" charset="0"/>
                          </a:rPr>
                          <m:t>𝑘</m:t>
                        </m:r>
                      </m:sub>
                    </m:sSub>
                  </m:oMath>
                </a14:m>
                <a:r>
                  <a:rPr lang="en-US" sz="1800" dirty="0"/>
                  <a:t> to Almgren-Chriss </a:t>
                </a:r>
                <a:br>
                  <a:rPr lang="en-US" sz="1800" dirty="0"/>
                </a:br>
                <a:r>
                  <a:rPr lang="en-US" sz="1800" dirty="0"/>
                  <a:t>model (1999)</a:t>
                </a:r>
              </a:p>
              <a:p>
                <a:pPr marL="342900" indent="-342900">
                  <a:lnSpc>
                    <a:spcPct val="150000"/>
                  </a:lnSpc>
                  <a:buFont typeface="Arial" panose="020B0604020202020204" pitchFamily="34" charset="0"/>
                  <a:buChar char="•"/>
                </a:pPr>
                <a:r>
                  <a:rPr lang="en-US" sz="1800" dirty="0"/>
                  <a:t>Price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𝑆</m:t>
                        </m:r>
                      </m:e>
                      <m:sub>
                        <m:r>
                          <a:rPr lang="en-US" sz="1800" b="0" i="1" smtClean="0">
                            <a:latin typeface="Cambria Math" panose="02040503050406030204" pitchFamily="18" charset="0"/>
                          </a:rPr>
                          <m:t>𝑘</m:t>
                        </m:r>
                      </m:sub>
                    </m:sSub>
                    <m:r>
                      <a:rPr lang="en-US" sz="1800" b="0" i="0" smtClean="0">
                        <a:latin typeface="Cambria Math" panose="02040503050406030204" pitchFamily="18" charset="0"/>
                      </a:rPr>
                      <m:t> </m:t>
                    </m:r>
                  </m:oMath>
                </a14:m>
                <a:r>
                  <a:rPr lang="en-US" sz="1800" dirty="0"/>
                  <a:t>resilience parameter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𝜌</m:t>
                        </m:r>
                      </m:e>
                      <m:sub>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𝑧</m:t>
                            </m:r>
                          </m:e>
                          <m:sub>
                            <m:r>
                              <a:rPr lang="en-US" sz="1800" b="0" i="1" smtClean="0">
                                <a:latin typeface="Cambria Math" panose="02040503050406030204" pitchFamily="18" charset="0"/>
                              </a:rPr>
                              <m:t>𝑘</m:t>
                            </m:r>
                          </m:sub>
                        </m:sSub>
                      </m:sub>
                    </m:sSub>
                  </m:oMath>
                </a14:m>
                <a:r>
                  <a:rPr lang="en-US" sz="1800" dirty="0"/>
                  <a:t> is modelled through discrete-time Markov chains</a:t>
                </a:r>
              </a:p>
              <a:p>
                <a:pPr marL="342900" indent="-342900">
                  <a:lnSpc>
                    <a:spcPct val="150000"/>
                  </a:lnSpc>
                  <a:buFont typeface="Arial" panose="020B0604020202020204" pitchFamily="34" charset="0"/>
                  <a:buChar char="•"/>
                </a:pPr>
                <a:r>
                  <a:rPr lang="en-US" sz="1800" dirty="0"/>
                  <a:t>News regime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𝑧</m:t>
                        </m:r>
                      </m:e>
                      <m:sub>
                        <m:r>
                          <a:rPr lang="en-US" sz="1800" b="0" i="1" smtClean="0">
                            <a:latin typeface="Cambria Math" panose="02040503050406030204" pitchFamily="18" charset="0"/>
                          </a:rPr>
                          <m:t>𝑘</m:t>
                        </m:r>
                      </m:sub>
                    </m:sSub>
                    <m:r>
                      <a:rPr lang="en-US" sz="1800" b="0" i="0" smtClean="0">
                        <a:latin typeface="Cambria Math" panose="02040503050406030204" pitchFamily="18" charset="0"/>
                      </a:rPr>
                      <m:t> </m:t>
                    </m:r>
                  </m:oMath>
                </a14:m>
                <a:r>
                  <a:rPr lang="en-US" sz="1800" dirty="0"/>
                  <a:t>determines </a:t>
                </a:r>
                <a14:m>
                  <m:oMath xmlns:m="http://schemas.openxmlformats.org/officeDocument/2006/math">
                    <m:r>
                      <a:rPr lang="en-US" sz="1800" b="0" i="1" smtClean="0">
                        <a:latin typeface="Cambria Math" panose="02040503050406030204" pitchFamily="18" charset="0"/>
                      </a:rPr>
                      <m:t>h</m:t>
                    </m:r>
                  </m:oMath>
                </a14:m>
                <a:r>
                  <a:rPr lang="en-US" sz="1800" b="0" dirty="0"/>
                  <a:t> - </a:t>
                </a:r>
                <a:r>
                  <a:rPr lang="en-US" sz="1800" dirty="0"/>
                  <a:t>half-life of price impact</a:t>
                </a:r>
              </a:p>
              <a:p>
                <a:pPr marL="342900" indent="-342900">
                  <a:lnSpc>
                    <a:spcPct val="150000"/>
                  </a:lnSpc>
                  <a:buFont typeface="Arial" panose="020B0604020202020204" pitchFamily="34" charset="0"/>
                  <a:buChar char="•"/>
                </a:pPr>
                <a:r>
                  <a:rPr lang="en-US" sz="1800" dirty="0"/>
                  <a:t>Solve Implementation shortfall minimization with Bellman recursion to determine volume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𝑛</m:t>
                        </m:r>
                      </m:e>
                      <m:sub>
                        <m:r>
                          <a:rPr lang="en-US" sz="1800" b="0" i="1" smtClean="0">
                            <a:latin typeface="Cambria Math" panose="02040503050406030204" pitchFamily="18" charset="0"/>
                          </a:rPr>
                          <m:t>𝑘</m:t>
                        </m:r>
                      </m:sub>
                    </m:sSub>
                  </m:oMath>
                </a14:m>
                <a:r>
                  <a:rPr lang="en-US" sz="1800" b="0" dirty="0"/>
                  <a:t> </a:t>
                </a:r>
                <a:br>
                  <a:rPr lang="en-US" sz="1800" b="0" dirty="0"/>
                </a:br>
                <a:r>
                  <a:rPr lang="en-US" sz="1800" b="0" dirty="0"/>
                  <a:t>to sell every </a:t>
                </a:r>
                <a14:m>
                  <m:oMath xmlns:m="http://schemas.openxmlformats.org/officeDocument/2006/math">
                    <m:r>
                      <m:rPr>
                        <m:sty m:val="p"/>
                      </m:rPr>
                      <a:rPr lang="en-US" sz="1800" b="0" i="1" smtClean="0">
                        <a:latin typeface="Cambria Math" panose="02040503050406030204" pitchFamily="18" charset="0"/>
                      </a:rPr>
                      <m:t>τ</m:t>
                    </m:r>
                  </m:oMath>
                </a14:m>
                <a:r>
                  <a:rPr lang="en-US" sz="1800" b="0" dirty="0"/>
                  <a:t> = 10 minutes out of initial </a:t>
                </a:r>
                <a14:m>
                  <m:oMath xmlns:m="http://schemas.openxmlformats.org/officeDocument/2006/math">
                    <m:r>
                      <a:rPr lang="en-US" sz="1800" b="0" i="1" smtClean="0">
                        <a:latin typeface="Cambria Math" panose="02040503050406030204" pitchFamily="18" charset="0"/>
                      </a:rPr>
                      <m:t>𝑋</m:t>
                    </m:r>
                  </m:oMath>
                </a14:m>
                <a:endParaRPr lang="en-US" sz="1800" b="0" dirty="0"/>
              </a:p>
              <a:p>
                <a:pPr marL="342900" indent="-342900">
                  <a:lnSpc>
                    <a:spcPct val="150000"/>
                  </a:lnSpc>
                  <a:buFont typeface="Arial" panose="020B0604020202020204" pitchFamily="34" charset="0"/>
                  <a:buChar char="•"/>
                </a:pPr>
                <a:endParaRPr lang="en-US" sz="1800" b="0" dirty="0"/>
              </a:p>
              <a:p>
                <a:pPr marL="342900" indent="-342900">
                  <a:lnSpc>
                    <a:spcPct val="150000"/>
                  </a:lnSpc>
                  <a:buFont typeface="Arial" panose="020B0604020202020204" pitchFamily="34" charset="0"/>
                  <a:buChar char="•"/>
                </a:pPr>
                <a:endParaRPr lang="en-US" sz="1800" dirty="0"/>
              </a:p>
            </p:txBody>
          </p:sp>
        </mc:Choice>
        <mc:Fallback>
          <p:sp>
            <p:nvSpPr>
              <p:cNvPr id="11" name="Текст 3">
                <a:extLst>
                  <a:ext uri="{FF2B5EF4-FFF2-40B4-BE49-F238E27FC236}">
                    <a16:creationId xmlns:a16="http://schemas.microsoft.com/office/drawing/2014/main" id="{668C14DF-A5B9-45F4-96FB-40C433E98D82}"/>
                  </a:ext>
                </a:extLst>
              </p:cNvPr>
              <p:cNvSpPr txBox="1">
                <a:spLocks noRot="1" noChangeAspect="1" noMove="1" noResize="1" noEditPoints="1" noAdjustHandles="1" noChangeArrowheads="1" noChangeShapeType="1" noTextEdit="1"/>
              </p:cNvSpPr>
              <p:nvPr/>
            </p:nvSpPr>
            <p:spPr>
              <a:xfrm>
                <a:off x="697528" y="1986084"/>
                <a:ext cx="5009005" cy="4386494"/>
              </a:xfrm>
              <a:prstGeom prst="rect">
                <a:avLst/>
              </a:prstGeom>
              <a:blipFill>
                <a:blip r:embed="rId6"/>
                <a:stretch>
                  <a:fillRect l="-2555" r="-2190"/>
                </a:stretch>
              </a:blipFill>
            </p:spPr>
            <p:txBody>
              <a:bodyPr/>
              <a:lstStyle/>
              <a:p>
                <a:r>
                  <a:rPr lang="ru-RU">
                    <a:noFill/>
                  </a:rPr>
                  <a:t> </a:t>
                </a:r>
              </a:p>
            </p:txBody>
          </p:sp>
        </mc:Fallback>
      </mc:AlternateContent>
      <p:sp>
        <p:nvSpPr>
          <p:cNvPr id="9" name="TextBox 8">
            <a:extLst>
              <a:ext uri="{FF2B5EF4-FFF2-40B4-BE49-F238E27FC236}">
                <a16:creationId xmlns:a16="http://schemas.microsoft.com/office/drawing/2014/main" id="{2BE0CF77-6ECE-4B82-8410-778CDA915513}"/>
              </a:ext>
            </a:extLst>
          </p:cNvPr>
          <p:cNvSpPr txBox="1"/>
          <p:nvPr/>
        </p:nvSpPr>
        <p:spPr>
          <a:xfrm>
            <a:off x="8059579" y="2795313"/>
            <a:ext cx="2059758" cy="338554"/>
          </a:xfrm>
          <a:prstGeom prst="rect">
            <a:avLst/>
          </a:prstGeom>
          <a:noFill/>
        </p:spPr>
        <p:txBody>
          <a:bodyPr wrap="square" rtlCol="0">
            <a:spAutoFit/>
          </a:bodyPr>
          <a:lstStyle/>
          <a:p>
            <a:pPr algn="l"/>
            <a:r>
              <a:rPr lang="en-US" sz="1600" dirty="0">
                <a:latin typeface="HSE Sans" panose="02000000000000000000" pitchFamily="2" charset="0"/>
              </a:rPr>
              <a:t>Transient price impact</a:t>
            </a:r>
            <a:endParaRPr lang="ru-RU" sz="1600" dirty="0">
              <a:latin typeface="HSE Sans" panose="02000000000000000000" pitchFamily="2" charset="0"/>
            </a:endParaRPr>
          </a:p>
        </p:txBody>
      </p:sp>
      <p:sp>
        <p:nvSpPr>
          <p:cNvPr id="12" name="TextBox 11">
            <a:extLst>
              <a:ext uri="{FF2B5EF4-FFF2-40B4-BE49-F238E27FC236}">
                <a16:creationId xmlns:a16="http://schemas.microsoft.com/office/drawing/2014/main" id="{23D40898-9A58-4FF4-9636-5FAD6A25A6FD}"/>
              </a:ext>
            </a:extLst>
          </p:cNvPr>
          <p:cNvSpPr txBox="1"/>
          <p:nvPr/>
        </p:nvSpPr>
        <p:spPr>
          <a:xfrm>
            <a:off x="6609644" y="5890713"/>
            <a:ext cx="2275918" cy="338554"/>
          </a:xfrm>
          <a:prstGeom prst="rect">
            <a:avLst/>
          </a:prstGeom>
          <a:noFill/>
        </p:spPr>
        <p:txBody>
          <a:bodyPr wrap="square" rtlCol="0">
            <a:spAutoFit/>
          </a:bodyPr>
          <a:lstStyle/>
          <a:p>
            <a:pPr algn="l"/>
            <a:r>
              <a:rPr lang="en-US" sz="1600" dirty="0">
                <a:latin typeface="HSE Sans" panose="02000000000000000000" pitchFamily="2" charset="0"/>
              </a:rPr>
              <a:t>Implementation shortfall</a:t>
            </a:r>
            <a:endParaRPr lang="ru-RU" sz="1600" dirty="0">
              <a:latin typeface="HSE Sans" panose="02000000000000000000" pitchFamily="2" charset="0"/>
            </a:endParaRPr>
          </a:p>
        </p:txBody>
      </p:sp>
      <p:sp>
        <p:nvSpPr>
          <p:cNvPr id="13" name="Текст 5">
            <a:extLst>
              <a:ext uri="{FF2B5EF4-FFF2-40B4-BE49-F238E27FC236}">
                <a16:creationId xmlns:a16="http://schemas.microsoft.com/office/drawing/2014/main" id="{A1DADAEF-1D69-436F-B29A-AC021F60F308}"/>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pic>
        <p:nvPicPr>
          <p:cNvPr id="15" name="Picture 14">
            <a:extLst>
              <a:ext uri="{FF2B5EF4-FFF2-40B4-BE49-F238E27FC236}">
                <a16:creationId xmlns:a16="http://schemas.microsoft.com/office/drawing/2014/main" id="{C899954B-1536-4D43-91A5-84028D06F28E}"/>
              </a:ext>
            </a:extLst>
          </p:cNvPr>
          <p:cNvPicPr>
            <a:picLocks noChangeAspect="1"/>
          </p:cNvPicPr>
          <p:nvPr/>
        </p:nvPicPr>
        <p:blipFill rotWithShape="1">
          <a:blip r:embed="rId7"/>
          <a:srcRect l="4669" t="12934" r="3701" b="8927"/>
          <a:stretch/>
        </p:blipFill>
        <p:spPr>
          <a:xfrm>
            <a:off x="6609644" y="1986084"/>
            <a:ext cx="4695136" cy="809229"/>
          </a:xfrm>
          <a:prstGeom prst="rect">
            <a:avLst/>
          </a:prstGeom>
          <a:ln>
            <a:solidFill>
              <a:schemeClr val="accent1"/>
            </a:solidFill>
          </a:ln>
        </p:spPr>
      </p:pic>
      <p:pic>
        <p:nvPicPr>
          <p:cNvPr id="22" name="Picture 21">
            <a:extLst>
              <a:ext uri="{FF2B5EF4-FFF2-40B4-BE49-F238E27FC236}">
                <a16:creationId xmlns:a16="http://schemas.microsoft.com/office/drawing/2014/main" id="{3A082A5D-1329-4E7E-94F4-9C132BF18D47}"/>
              </a:ext>
            </a:extLst>
          </p:cNvPr>
          <p:cNvPicPr>
            <a:picLocks noChangeAspect="1"/>
          </p:cNvPicPr>
          <p:nvPr/>
        </p:nvPicPr>
        <p:blipFill>
          <a:blip r:embed="rId8"/>
          <a:stretch>
            <a:fillRect/>
          </a:stretch>
        </p:blipFill>
        <p:spPr>
          <a:xfrm>
            <a:off x="7956798" y="3424994"/>
            <a:ext cx="2162539" cy="734426"/>
          </a:xfrm>
          <a:prstGeom prst="rect">
            <a:avLst/>
          </a:prstGeom>
          <a:ln>
            <a:solidFill>
              <a:schemeClr val="accent1"/>
            </a:solidFill>
          </a:ln>
        </p:spPr>
      </p:pic>
      <p:sp>
        <p:nvSpPr>
          <p:cNvPr id="23" name="TextBox 22">
            <a:extLst>
              <a:ext uri="{FF2B5EF4-FFF2-40B4-BE49-F238E27FC236}">
                <a16:creationId xmlns:a16="http://schemas.microsoft.com/office/drawing/2014/main" id="{4C3437BC-91FB-4FF8-A0C6-CFFD34D9BB4A}"/>
              </a:ext>
            </a:extLst>
          </p:cNvPr>
          <p:cNvSpPr txBox="1"/>
          <p:nvPr/>
        </p:nvSpPr>
        <p:spPr>
          <a:xfrm>
            <a:off x="8025102" y="4243024"/>
            <a:ext cx="2094235" cy="338554"/>
          </a:xfrm>
          <a:prstGeom prst="rect">
            <a:avLst/>
          </a:prstGeom>
          <a:noFill/>
        </p:spPr>
        <p:txBody>
          <a:bodyPr wrap="square" rtlCol="0">
            <a:spAutoFit/>
          </a:bodyPr>
          <a:lstStyle/>
          <a:p>
            <a:pPr algn="l"/>
            <a:r>
              <a:rPr lang="en-US" sz="1600" dirty="0">
                <a:latin typeface="HSE Sans" panose="02000000000000000000" pitchFamily="2" charset="0"/>
              </a:rPr>
              <a:t>Price impact resilience</a:t>
            </a:r>
            <a:endParaRPr lang="ru-RU" sz="1600" dirty="0">
              <a:latin typeface="HSE Sans" panose="02000000000000000000" pitchFamily="2" charset="0"/>
            </a:endParaRPr>
          </a:p>
        </p:txBody>
      </p:sp>
      <p:pic>
        <p:nvPicPr>
          <p:cNvPr id="6" name="Picture 5">
            <a:extLst>
              <a:ext uri="{FF2B5EF4-FFF2-40B4-BE49-F238E27FC236}">
                <a16:creationId xmlns:a16="http://schemas.microsoft.com/office/drawing/2014/main" id="{0D1584D7-5085-4EF6-ADA7-81829A864325}"/>
              </a:ext>
            </a:extLst>
          </p:cNvPr>
          <p:cNvPicPr>
            <a:picLocks noChangeAspect="1"/>
          </p:cNvPicPr>
          <p:nvPr/>
        </p:nvPicPr>
        <p:blipFill rotWithShape="1">
          <a:blip r:embed="rId9"/>
          <a:srcRect l="5639" t="21801" r="7479" b="18226"/>
          <a:stretch/>
        </p:blipFill>
        <p:spPr>
          <a:xfrm>
            <a:off x="9131666" y="4939962"/>
            <a:ext cx="2551002" cy="734427"/>
          </a:xfrm>
          <a:prstGeom prst="rect">
            <a:avLst/>
          </a:prstGeom>
          <a:ln>
            <a:solidFill>
              <a:srgbClr val="234A9B"/>
            </a:solidFill>
          </a:ln>
        </p:spPr>
      </p:pic>
      <p:pic>
        <p:nvPicPr>
          <p:cNvPr id="10" name="Picture 9">
            <a:extLst>
              <a:ext uri="{FF2B5EF4-FFF2-40B4-BE49-F238E27FC236}">
                <a16:creationId xmlns:a16="http://schemas.microsoft.com/office/drawing/2014/main" id="{3C63A615-0998-45FD-9E4D-D493ADD8AC51}"/>
              </a:ext>
            </a:extLst>
          </p:cNvPr>
          <p:cNvPicPr>
            <a:picLocks noChangeAspect="1"/>
          </p:cNvPicPr>
          <p:nvPr/>
        </p:nvPicPr>
        <p:blipFill rotWithShape="1">
          <a:blip r:embed="rId10"/>
          <a:srcRect l="5505" t="15409" b="7756"/>
          <a:stretch/>
        </p:blipFill>
        <p:spPr>
          <a:xfrm>
            <a:off x="6466074" y="4949122"/>
            <a:ext cx="2337262" cy="751733"/>
          </a:xfrm>
          <a:prstGeom prst="rect">
            <a:avLst/>
          </a:prstGeom>
          <a:ln>
            <a:solidFill>
              <a:srgbClr val="3274A1"/>
            </a:solidFill>
          </a:ln>
        </p:spPr>
      </p:pic>
      <p:sp>
        <p:nvSpPr>
          <p:cNvPr id="17" name="TextBox 16">
            <a:extLst>
              <a:ext uri="{FF2B5EF4-FFF2-40B4-BE49-F238E27FC236}">
                <a16:creationId xmlns:a16="http://schemas.microsoft.com/office/drawing/2014/main" id="{F7482701-C0D3-44B9-ADB9-B7F7D0D8B80B}"/>
              </a:ext>
            </a:extLst>
          </p:cNvPr>
          <p:cNvSpPr txBox="1"/>
          <p:nvPr/>
        </p:nvSpPr>
        <p:spPr>
          <a:xfrm>
            <a:off x="9479639" y="5890713"/>
            <a:ext cx="2275918" cy="338554"/>
          </a:xfrm>
          <a:prstGeom prst="rect">
            <a:avLst/>
          </a:prstGeom>
          <a:noFill/>
        </p:spPr>
        <p:txBody>
          <a:bodyPr wrap="square" rtlCol="0">
            <a:spAutoFit/>
          </a:bodyPr>
          <a:lstStyle/>
          <a:p>
            <a:pPr algn="l"/>
            <a:r>
              <a:rPr lang="en-US" sz="1600" dirty="0">
                <a:latin typeface="HSE Sans" panose="02000000000000000000" pitchFamily="2" charset="0"/>
              </a:rPr>
              <a:t>Function to minimize</a:t>
            </a:r>
            <a:endParaRPr lang="ru-RU" sz="1600" dirty="0">
              <a:latin typeface="HSE Sans" panose="02000000000000000000" pitchFamily="2" charset="0"/>
            </a:endParaRPr>
          </a:p>
        </p:txBody>
      </p:sp>
    </p:spTree>
    <p:extLst>
      <p:ext uri="{BB962C8B-B14F-4D97-AF65-F5344CB8AC3E}">
        <p14:creationId xmlns:p14="http://schemas.microsoft.com/office/powerpoint/2010/main" val="1464361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DF84221-3EB2-4F36-AF9B-9E2E466243B8}"/>
              </a:ext>
            </a:extLst>
          </p:cNvPr>
          <p:cNvGraphicFramePr>
            <a:graphicFrameLocks noChangeAspect="1"/>
          </p:cNvGraphicFramePr>
          <p:nvPr>
            <p:custDataLst>
              <p:tags r:id="rId2"/>
            </p:custDataLst>
            <p:extLst>
              <p:ext uri="{D42A27DB-BD31-4B8C-83A1-F6EECF244321}">
                <p14:modId xmlns:p14="http://schemas.microsoft.com/office/powerpoint/2010/main" val="33311401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13" name="think-cell Slide" r:id="rId4" imgW="395" imgH="394" progId="TCLayout.ActiveDocument.1">
                  <p:embed/>
                </p:oleObj>
              </mc:Choice>
              <mc:Fallback>
                <p:oleObj name="think-cell Slide" r:id="rId4" imgW="395" imgH="39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743150" y="1287679"/>
            <a:ext cx="5245560" cy="784795"/>
          </a:xfrm>
        </p:spPr>
        <p:txBody>
          <a:bodyPr vert="horz"/>
          <a:lstStyle/>
          <a:p>
            <a:r>
              <a:rPr lang="en-US" dirty="0"/>
              <a:t>Experimental Setup</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Experimental Setup</a:t>
            </a:r>
            <a:endParaRPr lang="ru-RU" dirty="0"/>
          </a:p>
        </p:txBody>
      </p:sp>
      <p:sp>
        <p:nvSpPr>
          <p:cNvPr id="2" name="TextBox 1">
            <a:extLst>
              <a:ext uri="{FF2B5EF4-FFF2-40B4-BE49-F238E27FC236}">
                <a16:creationId xmlns:a16="http://schemas.microsoft.com/office/drawing/2014/main" id="{B21C4E26-384A-417E-A0BA-3782B6F2FC24}"/>
              </a:ext>
            </a:extLst>
          </p:cNvPr>
          <p:cNvSpPr txBox="1"/>
          <p:nvPr/>
        </p:nvSpPr>
        <p:spPr>
          <a:xfrm>
            <a:off x="6826453" y="3434212"/>
            <a:ext cx="3660925" cy="338554"/>
          </a:xfrm>
          <a:prstGeom prst="rect">
            <a:avLst/>
          </a:prstGeom>
          <a:noFill/>
        </p:spPr>
        <p:txBody>
          <a:bodyPr wrap="square" rtlCol="0">
            <a:spAutoFit/>
          </a:bodyPr>
          <a:lstStyle/>
          <a:p>
            <a:pPr algn="ctr"/>
            <a:r>
              <a:rPr lang="en-US" sz="1600" dirty="0">
                <a:latin typeface="HSE Sans" panose="02000000000000000000" pitchFamily="2" charset="0"/>
              </a:rPr>
              <a:t>Example: News frequency during 1 day</a:t>
            </a:r>
            <a:endParaRPr lang="ru-RU" sz="1600" dirty="0">
              <a:latin typeface="HSE Sans" panose="02000000000000000000" pitchFamily="2" charset="0"/>
            </a:endParaRPr>
          </a:p>
        </p:txBody>
      </p:sp>
      <p:sp>
        <p:nvSpPr>
          <p:cNvPr id="15" name="TextBox 14">
            <a:extLst>
              <a:ext uri="{FF2B5EF4-FFF2-40B4-BE49-F238E27FC236}">
                <a16:creationId xmlns:a16="http://schemas.microsoft.com/office/drawing/2014/main" id="{339159EF-C21A-4FAC-93E0-4669A590E53A}"/>
              </a:ext>
            </a:extLst>
          </p:cNvPr>
          <p:cNvSpPr txBox="1"/>
          <p:nvPr/>
        </p:nvSpPr>
        <p:spPr>
          <a:xfrm>
            <a:off x="528568" y="2199068"/>
            <a:ext cx="5307115" cy="3788858"/>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b="1" dirty="0"/>
              <a:t>Limit order book: </a:t>
            </a:r>
            <a:r>
              <a:rPr lang="en-US" dirty="0"/>
              <a:t>L-2 data,</a:t>
            </a:r>
            <a:br>
              <a:rPr lang="ru-RU" dirty="0"/>
            </a:br>
            <a:r>
              <a:rPr lang="en-US" dirty="0"/>
              <a:t>1 snapshot per 200 </a:t>
            </a:r>
            <a:r>
              <a:rPr lang="en-US" dirty="0" err="1"/>
              <a:t>ms</a:t>
            </a:r>
            <a:endParaRPr lang="en-US" dirty="0"/>
          </a:p>
          <a:p>
            <a:pPr marL="342900" indent="-342900">
              <a:lnSpc>
                <a:spcPct val="150000"/>
              </a:lnSpc>
              <a:buFont typeface="Arial" panose="020B0604020202020204" pitchFamily="34" charset="0"/>
              <a:buChar char="•"/>
            </a:pPr>
            <a:r>
              <a:rPr lang="en-US" sz="1800" b="1" dirty="0"/>
              <a:t>News dataset: </a:t>
            </a:r>
            <a:r>
              <a:rPr lang="en-US" sz="1800" b="0" dirty="0" err="1">
                <a:ln>
                  <a:noFill/>
                </a:ln>
                <a:solidFill>
                  <a:srgbClr val="102D69"/>
                </a:solidFill>
                <a:latin typeface="HSE Sans" panose="02000000000000000000"/>
              </a:rPr>
              <a:t>CryptoPanic</a:t>
            </a:r>
            <a:r>
              <a:rPr lang="en-US" sz="1800" b="0" dirty="0">
                <a:ln>
                  <a:noFill/>
                </a:ln>
                <a:solidFill>
                  <a:srgbClr val="102D69"/>
                </a:solidFill>
                <a:latin typeface="HSE Sans" panose="02000000000000000000"/>
              </a:rPr>
              <a:t>, Reuters, </a:t>
            </a:r>
            <a:br>
              <a:rPr lang="ru-RU" sz="1800" b="0" dirty="0">
                <a:ln>
                  <a:noFill/>
                </a:ln>
                <a:solidFill>
                  <a:srgbClr val="102D69"/>
                </a:solidFill>
                <a:latin typeface="HSE Sans" panose="02000000000000000000"/>
              </a:rPr>
            </a:br>
            <a:r>
              <a:rPr lang="en-US" sz="1800" b="0" dirty="0">
                <a:ln>
                  <a:noFill/>
                </a:ln>
                <a:solidFill>
                  <a:srgbClr val="102D69"/>
                </a:solidFill>
                <a:latin typeface="HSE Sans" panose="02000000000000000000"/>
              </a:rPr>
              <a:t>Bloomberg, CNBC, TRUTH Social</a:t>
            </a:r>
            <a:endParaRPr lang="ru-RU" sz="1800" dirty="0"/>
          </a:p>
          <a:p>
            <a:pPr marL="342900" indent="-342900">
              <a:lnSpc>
                <a:spcPct val="150000"/>
              </a:lnSpc>
              <a:buFont typeface="Arial" panose="020B0604020202020204" pitchFamily="34" charset="0"/>
              <a:buChar char="•"/>
            </a:pPr>
            <a:r>
              <a:rPr lang="en-US" b="1" dirty="0"/>
              <a:t>LLM models: </a:t>
            </a:r>
            <a:r>
              <a:rPr lang="en-US" dirty="0"/>
              <a:t>ChatGPT-4o, DeepSeek-V3</a:t>
            </a:r>
            <a:endParaRPr lang="en-US" sz="1800" dirty="0"/>
          </a:p>
          <a:p>
            <a:pPr marL="342900" indent="-342900">
              <a:lnSpc>
                <a:spcPct val="150000"/>
              </a:lnSpc>
              <a:buFont typeface="Arial" panose="020B0604020202020204" pitchFamily="34" charset="0"/>
              <a:buChar char="•"/>
            </a:pPr>
            <a:r>
              <a:rPr lang="en-US" sz="1800" b="1" dirty="0"/>
              <a:t>Baseline: </a:t>
            </a:r>
            <a:r>
              <a:rPr lang="en-US" sz="1800" dirty="0"/>
              <a:t>TWAP</a:t>
            </a:r>
          </a:p>
          <a:p>
            <a:pPr marL="342900" indent="-342900">
              <a:lnSpc>
                <a:spcPct val="150000"/>
              </a:lnSpc>
              <a:buFont typeface="Arial" panose="020B0604020202020204" pitchFamily="34" charset="0"/>
              <a:buChar char="•"/>
            </a:pPr>
            <a:r>
              <a:rPr lang="en-US" sz="1800" b="1" dirty="0"/>
              <a:t>Evaluation metrics: </a:t>
            </a:r>
            <a:r>
              <a:rPr lang="en-US" sz="1800" dirty="0"/>
              <a:t>mean ± std and median of the Implementation Shortfall difference between TWAP and the proposed method (bps)</a:t>
            </a:r>
          </a:p>
        </p:txBody>
      </p:sp>
      <p:sp>
        <p:nvSpPr>
          <p:cNvPr id="17" name="Текст 5">
            <a:extLst>
              <a:ext uri="{FF2B5EF4-FFF2-40B4-BE49-F238E27FC236}">
                <a16:creationId xmlns:a16="http://schemas.microsoft.com/office/drawing/2014/main" id="{F2C1C194-7473-4ADC-BD38-18E0A0BDE9A3}"/>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pic>
        <p:nvPicPr>
          <p:cNvPr id="14" name="Picture 13">
            <a:extLst>
              <a:ext uri="{FF2B5EF4-FFF2-40B4-BE49-F238E27FC236}">
                <a16:creationId xmlns:a16="http://schemas.microsoft.com/office/drawing/2014/main" id="{6E71E936-FC5C-42DA-B576-0AADFE475EDF}"/>
              </a:ext>
            </a:extLst>
          </p:cNvPr>
          <p:cNvPicPr>
            <a:picLocks noChangeAspect="1"/>
          </p:cNvPicPr>
          <p:nvPr/>
        </p:nvPicPr>
        <p:blipFill>
          <a:blip r:embed="rId6"/>
          <a:stretch>
            <a:fillRect/>
          </a:stretch>
        </p:blipFill>
        <p:spPr>
          <a:xfrm>
            <a:off x="4972756" y="1538091"/>
            <a:ext cx="6960817" cy="1912548"/>
          </a:xfrm>
          <a:prstGeom prst="rect">
            <a:avLst/>
          </a:prstGeom>
        </p:spPr>
      </p:pic>
      <p:grpSp>
        <p:nvGrpSpPr>
          <p:cNvPr id="6" name="Group 5">
            <a:extLst>
              <a:ext uri="{FF2B5EF4-FFF2-40B4-BE49-F238E27FC236}">
                <a16:creationId xmlns:a16="http://schemas.microsoft.com/office/drawing/2014/main" id="{ED8C0679-505A-45AA-8366-1C3911781F97}"/>
              </a:ext>
            </a:extLst>
          </p:cNvPr>
          <p:cNvGrpSpPr/>
          <p:nvPr/>
        </p:nvGrpSpPr>
        <p:grpSpPr>
          <a:xfrm>
            <a:off x="7082115" y="4052711"/>
            <a:ext cx="3149600" cy="1563511"/>
            <a:chOff x="7082115" y="4052711"/>
            <a:chExt cx="3149600" cy="1563511"/>
          </a:xfrm>
        </p:grpSpPr>
        <p:sp>
          <p:nvSpPr>
            <p:cNvPr id="24" name="Rectangle 23">
              <a:extLst>
                <a:ext uri="{FF2B5EF4-FFF2-40B4-BE49-F238E27FC236}">
                  <a16:creationId xmlns:a16="http://schemas.microsoft.com/office/drawing/2014/main" id="{08283E66-0098-4F3D-92C7-C5C342565A14}"/>
                </a:ext>
              </a:extLst>
            </p:cNvPr>
            <p:cNvSpPr/>
            <p:nvPr/>
          </p:nvSpPr>
          <p:spPr>
            <a:xfrm>
              <a:off x="7082115" y="4052711"/>
              <a:ext cx="3149600" cy="156351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 name="Picture 17">
              <a:extLst>
                <a:ext uri="{FF2B5EF4-FFF2-40B4-BE49-F238E27FC236}">
                  <a16:creationId xmlns:a16="http://schemas.microsoft.com/office/drawing/2014/main" id="{450C550C-ED5F-42BE-A35A-C40A3132F1D5}"/>
                </a:ext>
              </a:extLst>
            </p:cNvPr>
            <p:cNvPicPr>
              <a:picLocks noChangeAspect="1"/>
            </p:cNvPicPr>
            <p:nvPr/>
          </p:nvPicPr>
          <p:blipFill rotWithShape="1">
            <a:blip r:embed="rId7"/>
            <a:srcRect l="8574" t="10535" r="7956" b="6253"/>
            <a:stretch/>
          </p:blipFill>
          <p:spPr>
            <a:xfrm>
              <a:off x="7251448" y="4120444"/>
              <a:ext cx="2692400" cy="925689"/>
            </a:xfrm>
            <a:prstGeom prst="rect">
              <a:avLst/>
            </a:prstGeom>
          </p:spPr>
        </p:pic>
        <p:pic>
          <p:nvPicPr>
            <p:cNvPr id="23" name="Picture 22">
              <a:extLst>
                <a:ext uri="{FF2B5EF4-FFF2-40B4-BE49-F238E27FC236}">
                  <a16:creationId xmlns:a16="http://schemas.microsoft.com/office/drawing/2014/main" id="{74C98072-ED8B-49B6-9955-78D2C262D625}"/>
                </a:ext>
              </a:extLst>
            </p:cNvPr>
            <p:cNvPicPr>
              <a:picLocks noChangeAspect="1"/>
            </p:cNvPicPr>
            <p:nvPr/>
          </p:nvPicPr>
          <p:blipFill>
            <a:blip r:embed="rId8"/>
            <a:stretch>
              <a:fillRect/>
            </a:stretch>
          </p:blipFill>
          <p:spPr>
            <a:xfrm>
              <a:off x="7203691" y="4990234"/>
              <a:ext cx="2954552" cy="566368"/>
            </a:xfrm>
            <a:prstGeom prst="rect">
              <a:avLst/>
            </a:prstGeom>
          </p:spPr>
        </p:pic>
      </p:grpSp>
      <p:sp>
        <p:nvSpPr>
          <p:cNvPr id="26" name="TextBox 25">
            <a:extLst>
              <a:ext uri="{FF2B5EF4-FFF2-40B4-BE49-F238E27FC236}">
                <a16:creationId xmlns:a16="http://schemas.microsoft.com/office/drawing/2014/main" id="{BDDFA251-85C6-4BF4-B737-7F2A1B308AA3}"/>
              </a:ext>
            </a:extLst>
          </p:cNvPr>
          <p:cNvSpPr txBox="1"/>
          <p:nvPr/>
        </p:nvSpPr>
        <p:spPr>
          <a:xfrm>
            <a:off x="6751412" y="5814379"/>
            <a:ext cx="3660925" cy="338554"/>
          </a:xfrm>
          <a:prstGeom prst="rect">
            <a:avLst/>
          </a:prstGeom>
          <a:noFill/>
        </p:spPr>
        <p:txBody>
          <a:bodyPr wrap="square" rtlCol="0">
            <a:spAutoFit/>
          </a:bodyPr>
          <a:lstStyle/>
          <a:p>
            <a:pPr algn="ctr"/>
            <a:r>
              <a:rPr lang="en-US" sz="1600" dirty="0">
                <a:latin typeface="HSE Sans" panose="02000000000000000000" pitchFamily="2" charset="0"/>
              </a:rPr>
              <a:t>Metric formula</a:t>
            </a:r>
            <a:endParaRPr lang="ru-RU" sz="1600" dirty="0">
              <a:latin typeface="HSE Sans" panose="02000000000000000000" pitchFamily="2" charset="0"/>
            </a:endParaRPr>
          </a:p>
        </p:txBody>
      </p:sp>
    </p:spTree>
    <p:extLst>
      <p:ext uri="{BB962C8B-B14F-4D97-AF65-F5344CB8AC3E}">
        <p14:creationId xmlns:p14="http://schemas.microsoft.com/office/powerpoint/2010/main" val="11346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291564"/>
            <a:ext cx="5245560" cy="777025"/>
          </a:xfrm>
        </p:spPr>
        <p:txBody>
          <a:bodyPr/>
          <a:lstStyle/>
          <a:p>
            <a:r>
              <a:rPr lang="en-US" dirty="0"/>
              <a:t>LLM scoring comparison</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LLM scoring comparison</a:t>
            </a:r>
            <a:endParaRPr lang="ru-RU" dirty="0"/>
          </a:p>
        </p:txBody>
      </p:sp>
      <p:sp>
        <p:nvSpPr>
          <p:cNvPr id="16" name="Текст 5">
            <a:extLst>
              <a:ext uri="{FF2B5EF4-FFF2-40B4-BE49-F238E27FC236}">
                <a16:creationId xmlns:a16="http://schemas.microsoft.com/office/drawing/2014/main" id="{7C75EF39-0125-4ADB-8A35-1BB3602E7D4E}"/>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The Applicability of Large Language Models for Best Execution Decision-making </a:t>
            </a:r>
            <a:endParaRPr lang="ru-RU" dirty="0"/>
          </a:p>
        </p:txBody>
      </p:sp>
      <p:pic>
        <p:nvPicPr>
          <p:cNvPr id="4" name="Picture 3">
            <a:extLst>
              <a:ext uri="{FF2B5EF4-FFF2-40B4-BE49-F238E27FC236}">
                <a16:creationId xmlns:a16="http://schemas.microsoft.com/office/drawing/2014/main" id="{AA5B0C2D-6D21-4851-8E2B-3ECD06F942CA}"/>
              </a:ext>
            </a:extLst>
          </p:cNvPr>
          <p:cNvPicPr>
            <a:picLocks noChangeAspect="1"/>
          </p:cNvPicPr>
          <p:nvPr/>
        </p:nvPicPr>
        <p:blipFill>
          <a:blip r:embed="rId2"/>
          <a:stretch>
            <a:fillRect/>
          </a:stretch>
        </p:blipFill>
        <p:spPr>
          <a:xfrm>
            <a:off x="5271442" y="3764845"/>
            <a:ext cx="6279895" cy="2213776"/>
          </a:xfrm>
          <a:prstGeom prst="rect">
            <a:avLst/>
          </a:prstGeom>
        </p:spPr>
      </p:pic>
      <p:pic>
        <p:nvPicPr>
          <p:cNvPr id="8" name="Picture 7">
            <a:extLst>
              <a:ext uri="{FF2B5EF4-FFF2-40B4-BE49-F238E27FC236}">
                <a16:creationId xmlns:a16="http://schemas.microsoft.com/office/drawing/2014/main" id="{B96FD285-9E31-44A5-B81F-E421D9E0A9CF}"/>
              </a:ext>
            </a:extLst>
          </p:cNvPr>
          <p:cNvPicPr>
            <a:picLocks noChangeAspect="1"/>
          </p:cNvPicPr>
          <p:nvPr/>
        </p:nvPicPr>
        <p:blipFill>
          <a:blip r:embed="rId3"/>
          <a:stretch>
            <a:fillRect/>
          </a:stretch>
        </p:blipFill>
        <p:spPr>
          <a:xfrm>
            <a:off x="5271442" y="1534276"/>
            <a:ext cx="6279895" cy="2095450"/>
          </a:xfrm>
          <a:prstGeom prst="rect">
            <a:avLst/>
          </a:prstGeom>
        </p:spPr>
      </p:pic>
      <p:sp>
        <p:nvSpPr>
          <p:cNvPr id="14" name="TextBox 13">
            <a:extLst>
              <a:ext uri="{FF2B5EF4-FFF2-40B4-BE49-F238E27FC236}">
                <a16:creationId xmlns:a16="http://schemas.microsoft.com/office/drawing/2014/main" id="{F9326A8B-A18A-4254-A1E0-BADDA12B1BEB}"/>
              </a:ext>
            </a:extLst>
          </p:cNvPr>
          <p:cNvSpPr txBox="1"/>
          <p:nvPr/>
        </p:nvSpPr>
        <p:spPr>
          <a:xfrm>
            <a:off x="541867" y="2157818"/>
            <a:ext cx="3742266" cy="3373359"/>
          </a:xfrm>
          <a:prstGeom prst="rect">
            <a:avLst/>
          </a:prstGeom>
          <a:noFill/>
        </p:spPr>
        <p:txBody>
          <a:bodyPr wrap="square" rtlCol="0">
            <a:spAutoFit/>
          </a:bodyPr>
          <a:lstStyle/>
          <a:p>
            <a:pPr marL="285750" indent="-285750" algn="l">
              <a:lnSpc>
                <a:spcPct val="150000"/>
              </a:lnSpc>
              <a:buFont typeface="Arial" panose="020B0604020202020204" pitchFamily="34" charset="0"/>
              <a:buChar char="•"/>
            </a:pPr>
            <a:r>
              <a:rPr lang="en-US" dirty="0" err="1">
                <a:latin typeface="HSE Sans" panose="02000000000000000000" pitchFamily="2" charset="0"/>
              </a:rPr>
              <a:t>ChatGPT</a:t>
            </a:r>
            <a:r>
              <a:rPr lang="en-US" dirty="0">
                <a:latin typeface="HSE Sans" panose="02000000000000000000" pitchFamily="2" charset="0"/>
              </a:rPr>
              <a:t>: more moderate market intensity estimates, balanced sentiment distribution</a:t>
            </a:r>
          </a:p>
          <a:p>
            <a:pPr marL="285750" indent="-285750" algn="l">
              <a:lnSpc>
                <a:spcPct val="150000"/>
              </a:lnSpc>
              <a:buFont typeface="Arial" panose="020B0604020202020204" pitchFamily="34" charset="0"/>
              <a:buChar char="•"/>
            </a:pPr>
            <a:r>
              <a:rPr lang="en-US" dirty="0" err="1">
                <a:latin typeface="HSE Sans" panose="02000000000000000000" pitchFamily="2" charset="0"/>
              </a:rPr>
              <a:t>DeepSeek</a:t>
            </a:r>
            <a:r>
              <a:rPr lang="en-US" dirty="0">
                <a:latin typeface="HSE Sans" panose="02000000000000000000" pitchFamily="2" charset="0"/>
              </a:rPr>
              <a:t>: overestimated market intensity, negative sentiment bias</a:t>
            </a:r>
          </a:p>
          <a:p>
            <a:pPr algn="l">
              <a:lnSpc>
                <a:spcPct val="150000"/>
              </a:lnSpc>
            </a:pPr>
            <a:r>
              <a:rPr lang="en-US" b="1" dirty="0">
                <a:latin typeface="HSE Sans" panose="02000000000000000000" pitchFamily="2" charset="0"/>
              </a:rPr>
              <a:t>Result: </a:t>
            </a:r>
            <a:r>
              <a:rPr lang="en-US" dirty="0" err="1">
                <a:latin typeface="HSE Sans" panose="02000000000000000000" pitchFamily="2" charset="0"/>
              </a:rPr>
              <a:t>DeepSeek</a:t>
            </a:r>
            <a:r>
              <a:rPr lang="en-US" dirty="0">
                <a:latin typeface="HSE Sans" panose="02000000000000000000" pitchFamily="2" charset="0"/>
              </a:rPr>
              <a:t> is more prone to sudden and extreme shift in news regimes, than </a:t>
            </a:r>
            <a:r>
              <a:rPr lang="en-US" dirty="0" err="1">
                <a:latin typeface="HSE Sans" panose="02000000000000000000" pitchFamily="2" charset="0"/>
              </a:rPr>
              <a:t>ChatGPT</a:t>
            </a:r>
            <a:endParaRPr lang="ru-RU" dirty="0">
              <a:latin typeface="HSE Sans" panose="02000000000000000000" pitchFamily="2" charset="0"/>
            </a:endParaRPr>
          </a:p>
        </p:txBody>
      </p:sp>
      <p:sp>
        <p:nvSpPr>
          <p:cNvPr id="18" name="TextBox 17">
            <a:extLst>
              <a:ext uri="{FF2B5EF4-FFF2-40B4-BE49-F238E27FC236}">
                <a16:creationId xmlns:a16="http://schemas.microsoft.com/office/drawing/2014/main" id="{D520A3B9-ED80-4310-BA93-BE13E15ECCCF}"/>
              </a:ext>
            </a:extLst>
          </p:cNvPr>
          <p:cNvSpPr txBox="1"/>
          <p:nvPr/>
        </p:nvSpPr>
        <p:spPr>
          <a:xfrm>
            <a:off x="5271442" y="6057091"/>
            <a:ext cx="6279894" cy="338554"/>
          </a:xfrm>
          <a:prstGeom prst="rect">
            <a:avLst/>
          </a:prstGeom>
          <a:noFill/>
        </p:spPr>
        <p:txBody>
          <a:bodyPr wrap="square" rtlCol="0">
            <a:spAutoFit/>
          </a:bodyPr>
          <a:lstStyle/>
          <a:p>
            <a:pPr algn="ctr"/>
            <a:r>
              <a:rPr lang="en-US" sz="1600" dirty="0">
                <a:latin typeface="HSE Sans" panose="02000000000000000000" pitchFamily="2" charset="0"/>
              </a:rPr>
              <a:t>News regimes across 5 days: a) ChatGPT-4o, b) DeepSeek-V3</a:t>
            </a:r>
            <a:endParaRPr lang="ru-RU" sz="1600" dirty="0">
              <a:latin typeface="HSE Sans" panose="02000000000000000000" pitchFamily="2" charset="0"/>
            </a:endParaRPr>
          </a:p>
        </p:txBody>
      </p:sp>
    </p:spTree>
    <p:extLst>
      <p:ext uri="{BB962C8B-B14F-4D97-AF65-F5344CB8AC3E}">
        <p14:creationId xmlns:p14="http://schemas.microsoft.com/office/powerpoint/2010/main" val="98565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F236887C-0A6A-4B9A-914A-95D0674D07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41" name="think-cell Slide" r:id="rId5" imgW="395" imgH="394" progId="TCLayout.ActiveDocument.1">
                  <p:embed/>
                </p:oleObj>
              </mc:Choice>
              <mc:Fallback>
                <p:oleObj name="think-cell Slide" r:id="rId5" imgW="395" imgH="394" progId="TCLayout.ActiveDocument.1">
                  <p:embed/>
                  <p:pic>
                    <p:nvPicPr>
                      <p:cNvPr id="50" name="think-cell data - do not delete" hidden="1">
                        <a:extLst>
                          <a:ext uri="{FF2B5EF4-FFF2-40B4-BE49-F238E27FC236}">
                            <a16:creationId xmlns:a16="http://schemas.microsoft.com/office/drawing/2014/main" id="{F236887C-0A6A-4B9A-914A-95D0674D07B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Заголовок 2">
            <a:extLst>
              <a:ext uri="{FF2B5EF4-FFF2-40B4-BE49-F238E27FC236}">
                <a16:creationId xmlns:a16="http://schemas.microsoft.com/office/drawing/2014/main" id="{8219D05C-99A7-9C48-B903-118CF3BA60CA}"/>
              </a:ext>
            </a:extLst>
          </p:cNvPr>
          <p:cNvSpPr>
            <a:spLocks noGrp="1"/>
          </p:cNvSpPr>
          <p:nvPr>
            <p:ph type="title"/>
          </p:nvPr>
        </p:nvSpPr>
        <p:spPr>
          <a:xfrm>
            <a:off x="585897" y="1038576"/>
            <a:ext cx="5245560" cy="415926"/>
          </a:xfrm>
        </p:spPr>
        <p:txBody>
          <a:bodyPr vert="horz"/>
          <a:lstStyle/>
          <a:p>
            <a:r>
              <a:rPr lang="en-US" dirty="0"/>
              <a:t>Results: Sensitivity analysis</a:t>
            </a:r>
            <a:endParaRPr lang="ru-RU" dirty="0"/>
          </a:p>
        </p:txBody>
      </p:sp>
      <p:sp>
        <p:nvSpPr>
          <p:cNvPr id="5" name="Текст 4">
            <a:extLst>
              <a:ext uri="{FF2B5EF4-FFF2-40B4-BE49-F238E27FC236}">
                <a16:creationId xmlns:a16="http://schemas.microsoft.com/office/drawing/2014/main" id="{C612FDF3-830C-8745-A254-C8DF29B6C387}"/>
              </a:ext>
            </a:extLst>
          </p:cNvPr>
          <p:cNvSpPr>
            <a:spLocks noGrp="1"/>
          </p:cNvSpPr>
          <p:nvPr>
            <p:ph type="body" sz="quarter" idx="13"/>
          </p:nvPr>
        </p:nvSpPr>
        <p:spPr/>
        <p:txBody>
          <a:bodyPr/>
          <a:lstStyle/>
          <a:p>
            <a:r>
              <a:rPr lang="en-US" dirty="0"/>
              <a:t>Faculty of Computer Science</a:t>
            </a:r>
            <a:endParaRPr lang="ru-RU" dirty="0"/>
          </a:p>
        </p:txBody>
      </p:sp>
      <p:sp>
        <p:nvSpPr>
          <p:cNvPr id="7" name="Текст 6">
            <a:extLst>
              <a:ext uri="{FF2B5EF4-FFF2-40B4-BE49-F238E27FC236}">
                <a16:creationId xmlns:a16="http://schemas.microsoft.com/office/drawing/2014/main" id="{35F411B5-8431-CE4A-BEA6-775367101901}"/>
              </a:ext>
            </a:extLst>
          </p:cNvPr>
          <p:cNvSpPr>
            <a:spLocks noGrp="1"/>
          </p:cNvSpPr>
          <p:nvPr>
            <p:ph type="body" sz="quarter" idx="15"/>
          </p:nvPr>
        </p:nvSpPr>
        <p:spPr/>
        <p:txBody>
          <a:bodyPr/>
          <a:lstStyle/>
          <a:p>
            <a:r>
              <a:rPr lang="en-US" dirty="0"/>
              <a:t>Results: Sensitivity Analysis</a:t>
            </a:r>
            <a:endParaRPr lang="ru-RU" dirty="0"/>
          </a:p>
        </p:txBody>
      </p:sp>
      <p:sp>
        <p:nvSpPr>
          <p:cNvPr id="12" name="Текст 5">
            <a:extLst>
              <a:ext uri="{FF2B5EF4-FFF2-40B4-BE49-F238E27FC236}">
                <a16:creationId xmlns:a16="http://schemas.microsoft.com/office/drawing/2014/main" id="{456264DA-43A4-49A9-B99D-7612A5F95296}"/>
              </a:ext>
            </a:extLst>
          </p:cNvPr>
          <p:cNvSpPr txBox="1">
            <a:spLocks/>
          </p:cNvSpPr>
          <p:nvPr/>
        </p:nvSpPr>
        <p:spPr>
          <a:xfrm>
            <a:off x="3459162" y="548720"/>
            <a:ext cx="2545591" cy="408109"/>
          </a:xfrm>
          <a:prstGeom prst="rect">
            <a:avLst/>
          </a:prstGeom>
        </p:spPr>
        <p:txBody>
          <a:bodyPr lIns="0" tIns="0" rIns="0" bIns="0">
            <a:noAutofit/>
          </a:bodyPr>
          <a:lstStyle>
            <a:lvl1pPr marL="0" indent="0" algn="l" defTabSz="914400" rtl="0" eaLnBrk="1" latinLnBrk="0" hangingPunct="1">
              <a:lnSpc>
                <a:spcPct val="100000"/>
              </a:lnSpc>
              <a:spcBef>
                <a:spcPts val="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rgbClr val="0E2D69"/>
                </a:solidFill>
                <a:latin typeface="HSE Sans"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Applicability of Large Language Models for Best Execution Decision-making </a:t>
            </a:r>
            <a:endParaRPr lang="ru-RU" dirty="0"/>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0C52C34E-73B1-4BCA-84DE-E751E5256307}"/>
                  </a:ext>
                </a:extLst>
              </p:cNvPr>
              <p:cNvSpPr txBox="1"/>
              <p:nvPr/>
            </p:nvSpPr>
            <p:spPr>
              <a:xfrm rot="16200000">
                <a:off x="-700786" y="2578819"/>
                <a:ext cx="2605886" cy="313932"/>
              </a:xfrm>
              <a:prstGeom prst="rect">
                <a:avLst/>
              </a:prstGeom>
            </p:spPr>
            <p:txBody>
              <a:bodyPr vert="horz" wrap="square" lIns="91440" tIns="45720" rIns="91440" bIns="45720" rtlCol="0">
                <a:spAutoFit/>
              </a:bodyPr>
              <a:lstStyle>
                <a:lvl1pPr marL="228600" lvl="0" indent="-228600">
                  <a:lnSpc>
                    <a:spcPct val="90000"/>
                  </a:lnSpc>
                  <a:spcBef>
                    <a:spcPts val="1000"/>
                  </a:spcBef>
                  <a:buFont typeface="Arial" panose="020B0604020202020204" pitchFamily="34" charset="0"/>
                  <a:buChar char="•"/>
                  <a:defRPr sz="1600"/>
                </a:lvl1pPr>
                <a:lvl2pPr marL="685800" lvl="1" indent="-228600">
                  <a:lnSpc>
                    <a:spcPct val="90000"/>
                  </a:lnSpc>
                  <a:spcBef>
                    <a:spcPts val="500"/>
                  </a:spcBef>
                  <a:buFont typeface="Arial" panose="020B0604020202020204" pitchFamily="34" charset="0"/>
                  <a:buChar char="•"/>
                  <a:defRPr sz="1600"/>
                </a:lvl2pPr>
                <a:lvl3pPr marL="1143000" lvl="2" indent="-228600">
                  <a:lnSpc>
                    <a:spcPct val="90000"/>
                  </a:lnSpc>
                  <a:spcBef>
                    <a:spcPts val="500"/>
                  </a:spcBef>
                  <a:buFont typeface="Arial" panose="020B0604020202020204" pitchFamily="34" charset="0"/>
                  <a:buChar char="•"/>
                  <a:defRPr sz="1600"/>
                </a:lvl3pPr>
                <a:lvl4pPr marL="1600200" lvl="3" indent="-228600">
                  <a:lnSpc>
                    <a:spcPct val="90000"/>
                  </a:lnSpc>
                  <a:spcBef>
                    <a:spcPts val="500"/>
                  </a:spcBef>
                  <a:buFont typeface="Arial" panose="020B0604020202020204" pitchFamily="34" charset="0"/>
                  <a:buChar char="•"/>
                  <a:defRPr sz="1600"/>
                </a:lvl4pPr>
                <a:lvl5pPr marL="2057400" lvl="4"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14:m>
                  <m:oMath xmlns:m="http://schemas.openxmlformats.org/officeDocument/2006/math">
                    <m:r>
                      <m:rPr>
                        <m:sty m:val="p"/>
                      </m:rPr>
                      <a:rPr lang="ru-RU" b="0" i="1" smtClean="0">
                        <a:latin typeface="Cambria Math" panose="02040503050406030204" pitchFamily="18" charset="0"/>
                      </a:rPr>
                      <m:t>Δ</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a:rPr lang="en-US" b="1" i="0" smtClean="0">
                        <a:latin typeface="Cambria Math" panose="02040503050406030204" pitchFamily="18" charset="0"/>
                      </a:rPr>
                      <m:t>𝐬𝐭𝐚𝐛𝐥𝐞</m:t>
                    </m:r>
                    <m:r>
                      <a:rPr lang="en-US" b="0" i="0" smtClean="0">
                        <a:latin typeface="Cambria Math" panose="02040503050406030204" pitchFamily="18" charset="0"/>
                      </a:rPr>
                      <m:t> </m:t>
                    </m:r>
                    <m:r>
                      <m:rPr>
                        <m:sty m:val="p"/>
                      </m:rPr>
                      <a:rPr lang="en-US" b="0" i="0" smtClean="0">
                        <a:latin typeface="Cambria Math" panose="02040503050406030204" pitchFamily="18" charset="0"/>
                      </a:rPr>
                      <m:t>regime</m:t>
                    </m:r>
                    <m:r>
                      <a:rPr lang="en-US" b="0" i="0" smtClean="0">
                        <a:latin typeface="Cambria Math" panose="02040503050406030204" pitchFamily="18" charset="0"/>
                      </a:rPr>
                      <m:t>)</m:t>
                    </m:r>
                  </m:oMath>
                </a14:m>
                <a:r>
                  <a:rPr lang="en-US" dirty="0">
                    <a:latin typeface="HSE Sans" panose="02000000000000000000"/>
                  </a:rPr>
                  <a:t> ↓</a:t>
                </a:r>
                <a:endParaRPr lang="en-US" b="0" dirty="0"/>
              </a:p>
            </p:txBody>
          </p:sp>
        </mc:Choice>
        <mc:Fallback>
          <p:sp>
            <p:nvSpPr>
              <p:cNvPr id="2" name="TextBox 1">
                <a:extLst>
                  <a:ext uri="{FF2B5EF4-FFF2-40B4-BE49-F238E27FC236}">
                    <a16:creationId xmlns:a16="http://schemas.microsoft.com/office/drawing/2014/main" id="{0C52C34E-73B1-4BCA-84DE-E751E5256307}"/>
                  </a:ext>
                </a:extLst>
              </p:cNvPr>
              <p:cNvSpPr txBox="1">
                <a:spLocks noRot="1" noChangeAspect="1" noMove="1" noResize="1" noEditPoints="1" noAdjustHandles="1" noChangeArrowheads="1" noChangeShapeType="1" noTextEdit="1"/>
              </p:cNvSpPr>
              <p:nvPr/>
            </p:nvSpPr>
            <p:spPr>
              <a:xfrm rot="16200000">
                <a:off x="-700786" y="2578819"/>
                <a:ext cx="2605886" cy="313932"/>
              </a:xfrm>
              <a:prstGeom prst="rect">
                <a:avLst/>
              </a:prstGeom>
              <a:blipFill>
                <a:blip r:embed="rId7"/>
                <a:stretch>
                  <a:fillRect l="-13462" r="-23077"/>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EAB8547-4A52-4A8C-A565-F8FC591F1499}"/>
                  </a:ext>
                </a:extLst>
              </p:cNvPr>
              <p:cNvSpPr txBox="1"/>
              <p:nvPr/>
            </p:nvSpPr>
            <p:spPr>
              <a:xfrm rot="16200000">
                <a:off x="-592465" y="5159870"/>
                <a:ext cx="2389244" cy="313932"/>
              </a:xfrm>
              <a:prstGeom prst="rect">
                <a:avLst/>
              </a:prstGeom>
            </p:spPr>
            <p:txBody>
              <a:bodyPr vert="horz" wrap="square" lIns="91440" tIns="45720" rIns="91440" bIns="45720" rtlCol="0">
                <a:spAutoFit/>
              </a:bodyPr>
              <a:lstStyle>
                <a:lvl1pPr marL="228600" lvl="0" indent="-228600">
                  <a:lnSpc>
                    <a:spcPct val="90000"/>
                  </a:lnSpc>
                  <a:spcBef>
                    <a:spcPts val="1000"/>
                  </a:spcBef>
                  <a:buFont typeface="Arial" panose="020B0604020202020204" pitchFamily="34" charset="0"/>
                  <a:buChar char="•"/>
                  <a:defRPr sz="1600"/>
                </a:lvl1pPr>
                <a:lvl2pPr marL="685800" lvl="1" indent="-228600">
                  <a:lnSpc>
                    <a:spcPct val="90000"/>
                  </a:lnSpc>
                  <a:spcBef>
                    <a:spcPts val="500"/>
                  </a:spcBef>
                  <a:buFont typeface="Arial" panose="020B0604020202020204" pitchFamily="34" charset="0"/>
                  <a:buChar char="•"/>
                  <a:defRPr sz="1600"/>
                </a:lvl2pPr>
                <a:lvl3pPr marL="1143000" lvl="2" indent="-228600">
                  <a:lnSpc>
                    <a:spcPct val="90000"/>
                  </a:lnSpc>
                  <a:spcBef>
                    <a:spcPts val="500"/>
                  </a:spcBef>
                  <a:buFont typeface="Arial" panose="020B0604020202020204" pitchFamily="34" charset="0"/>
                  <a:buChar char="•"/>
                  <a:defRPr sz="1600"/>
                </a:lvl3pPr>
                <a:lvl4pPr marL="1600200" lvl="3" indent="-228600">
                  <a:lnSpc>
                    <a:spcPct val="90000"/>
                  </a:lnSpc>
                  <a:spcBef>
                    <a:spcPts val="500"/>
                  </a:spcBef>
                  <a:buFont typeface="Arial" panose="020B0604020202020204" pitchFamily="34" charset="0"/>
                  <a:buChar char="•"/>
                  <a:defRPr sz="1600"/>
                </a:lvl4pPr>
                <a:lvl5pPr marL="2057400" lvl="4"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14:m>
                  <m:oMath xmlns:m="http://schemas.openxmlformats.org/officeDocument/2006/math">
                    <m:r>
                      <m:rPr>
                        <m:sty m:val="p"/>
                      </m:rPr>
                      <a:rPr lang="ru-RU" b="0" i="1" smtClean="0">
                        <a:latin typeface="Cambria Math" panose="02040503050406030204" pitchFamily="18" charset="0"/>
                      </a:rPr>
                      <m:t>Δ</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a:rPr lang="en-US" b="1" i="0" smtClean="0">
                        <a:latin typeface="Cambria Math" panose="02040503050406030204" pitchFamily="18" charset="0"/>
                      </a:rPr>
                      <m:t>𝐯𝐨𝐥𝐚𝐭𝐢𝐥𝐞</m:t>
                    </m:r>
                    <m:r>
                      <a:rPr lang="en-US" b="0" i="0" smtClean="0">
                        <a:latin typeface="Cambria Math" panose="02040503050406030204" pitchFamily="18" charset="0"/>
                      </a:rPr>
                      <m:t> </m:t>
                    </m:r>
                    <m:r>
                      <m:rPr>
                        <m:sty m:val="p"/>
                      </m:rPr>
                      <a:rPr lang="en-US" b="0" i="0" smtClean="0">
                        <a:latin typeface="Cambria Math" panose="02040503050406030204" pitchFamily="18" charset="0"/>
                      </a:rPr>
                      <m:t>regime</m:t>
                    </m:r>
                    <m:r>
                      <a:rPr lang="en-US" b="0" i="0" smtClean="0">
                        <a:latin typeface="Cambria Math" panose="02040503050406030204" pitchFamily="18" charset="0"/>
                      </a:rPr>
                      <m:t>)</m:t>
                    </m:r>
                  </m:oMath>
                </a14:m>
                <a:r>
                  <a:rPr lang="en-US" dirty="0">
                    <a:latin typeface="HSE Sans" panose="02000000000000000000"/>
                  </a:rPr>
                  <a:t> ↓</a:t>
                </a:r>
                <a:endParaRPr lang="en-US" b="0" dirty="0"/>
              </a:p>
            </p:txBody>
          </p:sp>
        </mc:Choice>
        <mc:Fallback>
          <p:sp>
            <p:nvSpPr>
              <p:cNvPr id="13" name="TextBox 12">
                <a:extLst>
                  <a:ext uri="{FF2B5EF4-FFF2-40B4-BE49-F238E27FC236}">
                    <a16:creationId xmlns:a16="http://schemas.microsoft.com/office/drawing/2014/main" id="{4EAB8547-4A52-4A8C-A565-F8FC591F1499}"/>
                  </a:ext>
                </a:extLst>
              </p:cNvPr>
              <p:cNvSpPr txBox="1">
                <a:spLocks noRot="1" noChangeAspect="1" noMove="1" noResize="1" noEditPoints="1" noAdjustHandles="1" noChangeArrowheads="1" noChangeShapeType="1" noTextEdit="1"/>
              </p:cNvSpPr>
              <p:nvPr/>
            </p:nvSpPr>
            <p:spPr>
              <a:xfrm rot="16200000">
                <a:off x="-592465" y="5159870"/>
                <a:ext cx="2389244" cy="313932"/>
              </a:xfrm>
              <a:prstGeom prst="rect">
                <a:avLst/>
              </a:prstGeom>
              <a:blipFill>
                <a:blip r:embed="rId8"/>
                <a:stretch>
                  <a:fillRect l="-13462" r="-23077"/>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5FF0442-D0F8-408A-8696-3CAAEA8534C9}"/>
                  </a:ext>
                </a:extLst>
              </p:cNvPr>
              <p:cNvSpPr txBox="1"/>
              <p:nvPr/>
            </p:nvSpPr>
            <p:spPr>
              <a:xfrm>
                <a:off x="2157909" y="1557686"/>
                <a:ext cx="1537137" cy="313932"/>
              </a:xfrm>
              <a:prstGeom prst="rect">
                <a:avLst/>
              </a:prstGeom>
            </p:spPr>
            <p:txBody>
              <a:bodyPr vert="horz" wrap="square" lIns="91440" tIns="45720" rIns="91440" bIns="45720" rtlCol="0">
                <a:spAutoFit/>
              </a:bodyPr>
              <a:lstStyle>
                <a:lvl1pPr marL="228600" lvl="0" indent="-228600">
                  <a:lnSpc>
                    <a:spcPct val="90000"/>
                  </a:lnSpc>
                  <a:spcBef>
                    <a:spcPts val="1000"/>
                  </a:spcBef>
                  <a:buFont typeface="Arial" panose="020B0604020202020204" pitchFamily="34" charset="0"/>
                  <a:buChar char="•"/>
                  <a:defRPr sz="1600"/>
                </a:lvl1pPr>
                <a:lvl2pPr marL="685800" lvl="1" indent="-228600">
                  <a:lnSpc>
                    <a:spcPct val="90000"/>
                  </a:lnSpc>
                  <a:spcBef>
                    <a:spcPts val="500"/>
                  </a:spcBef>
                  <a:buFont typeface="Arial" panose="020B0604020202020204" pitchFamily="34" charset="0"/>
                  <a:buChar char="•"/>
                  <a:defRPr sz="1600"/>
                </a:lvl2pPr>
                <a:lvl3pPr marL="1143000" lvl="2" indent="-228600">
                  <a:lnSpc>
                    <a:spcPct val="90000"/>
                  </a:lnSpc>
                  <a:spcBef>
                    <a:spcPts val="500"/>
                  </a:spcBef>
                  <a:buFont typeface="Arial" panose="020B0604020202020204" pitchFamily="34" charset="0"/>
                  <a:buChar char="•"/>
                  <a:defRPr sz="1600"/>
                </a:lvl3pPr>
                <a:lvl4pPr marL="1600200" lvl="3" indent="-228600">
                  <a:lnSpc>
                    <a:spcPct val="90000"/>
                  </a:lnSpc>
                  <a:spcBef>
                    <a:spcPts val="500"/>
                  </a:spcBef>
                  <a:buFont typeface="Arial" panose="020B0604020202020204" pitchFamily="34" charset="0"/>
                  <a:buChar char="•"/>
                  <a:defRPr sz="1600"/>
                </a:lvl4pPr>
                <a:lvl5pPr marL="2057400" lvl="4"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dirty="0"/>
                  <a:t>Risk-aversion </a:t>
                </a:r>
                <a14:m>
                  <m:oMath xmlns:m="http://schemas.openxmlformats.org/officeDocument/2006/math">
                    <m:r>
                      <m:rPr>
                        <m:sty m:val="p"/>
                      </m:rPr>
                      <a:rPr lang="en-US" b="0" i="1" smtClean="0">
                        <a:latin typeface="Cambria Math" panose="02040503050406030204" pitchFamily="18" charset="0"/>
                      </a:rPr>
                      <m:t>λ</m:t>
                    </m:r>
                  </m:oMath>
                </a14:m>
                <a:endParaRPr lang="en-US" b="0" dirty="0"/>
              </a:p>
            </p:txBody>
          </p:sp>
        </mc:Choice>
        <mc:Fallback>
          <p:sp>
            <p:nvSpPr>
              <p:cNvPr id="8" name="TextBox 7">
                <a:extLst>
                  <a:ext uri="{FF2B5EF4-FFF2-40B4-BE49-F238E27FC236}">
                    <a16:creationId xmlns:a16="http://schemas.microsoft.com/office/drawing/2014/main" id="{25FF0442-D0F8-408A-8696-3CAAEA8534C9}"/>
                  </a:ext>
                </a:extLst>
              </p:cNvPr>
              <p:cNvSpPr txBox="1">
                <a:spLocks noRot="1" noChangeAspect="1" noMove="1" noResize="1" noEditPoints="1" noAdjustHandles="1" noChangeArrowheads="1" noChangeShapeType="1" noTextEdit="1"/>
              </p:cNvSpPr>
              <p:nvPr/>
            </p:nvSpPr>
            <p:spPr>
              <a:xfrm>
                <a:off x="2157909" y="1557686"/>
                <a:ext cx="1537137" cy="313932"/>
              </a:xfrm>
              <a:prstGeom prst="rect">
                <a:avLst/>
              </a:prstGeom>
              <a:blipFill>
                <a:blip r:embed="rId9"/>
                <a:stretch>
                  <a:fillRect l="-2381" t="-13725" b="-25490"/>
                </a:stretch>
              </a:blipFill>
            </p:spPr>
            <p:txBody>
              <a:bodyPr/>
              <a:lstStyle/>
              <a:p>
                <a:r>
                  <a:rPr lang="ru-RU">
                    <a:noFill/>
                  </a:rPr>
                  <a:t> </a:t>
                </a:r>
              </a:p>
            </p:txBody>
          </p:sp>
        </mc:Fallback>
      </mc:AlternateContent>
      <p:sp>
        <p:nvSpPr>
          <p:cNvPr id="16" name="TextBox 15">
            <a:extLst>
              <a:ext uri="{FF2B5EF4-FFF2-40B4-BE49-F238E27FC236}">
                <a16:creationId xmlns:a16="http://schemas.microsoft.com/office/drawing/2014/main" id="{7D6F8B93-4785-4E56-9FD6-C19A05F8E2EC}"/>
              </a:ext>
            </a:extLst>
          </p:cNvPr>
          <p:cNvSpPr txBox="1"/>
          <p:nvPr/>
        </p:nvSpPr>
        <p:spPr>
          <a:xfrm>
            <a:off x="5332519" y="1557686"/>
            <a:ext cx="2997473" cy="313932"/>
          </a:xfrm>
          <a:prstGeom prst="rect">
            <a:avLst/>
          </a:prstGeom>
        </p:spPr>
        <p:txBody>
          <a:bodyPr vert="horz" wrap="square" lIns="91440" tIns="45720" rIns="91440" bIns="45720" rtlCol="0">
            <a:spAutoFit/>
          </a:bodyPr>
          <a:lstStyle>
            <a:lvl1pPr marL="228600" lvl="0" indent="-228600">
              <a:lnSpc>
                <a:spcPct val="90000"/>
              </a:lnSpc>
              <a:spcBef>
                <a:spcPts val="1000"/>
              </a:spcBef>
              <a:buFont typeface="Arial" panose="020B0604020202020204" pitchFamily="34" charset="0"/>
              <a:buChar char="•"/>
              <a:defRPr sz="1600"/>
            </a:lvl1pPr>
            <a:lvl2pPr marL="685800" lvl="1" indent="-228600">
              <a:lnSpc>
                <a:spcPct val="90000"/>
              </a:lnSpc>
              <a:spcBef>
                <a:spcPts val="500"/>
              </a:spcBef>
              <a:buFont typeface="Arial" panose="020B0604020202020204" pitchFamily="34" charset="0"/>
              <a:buChar char="•"/>
              <a:defRPr sz="1600"/>
            </a:lvl2pPr>
            <a:lvl3pPr marL="1143000" lvl="2" indent="-228600">
              <a:lnSpc>
                <a:spcPct val="90000"/>
              </a:lnSpc>
              <a:spcBef>
                <a:spcPts val="500"/>
              </a:spcBef>
              <a:buFont typeface="Arial" panose="020B0604020202020204" pitchFamily="34" charset="0"/>
              <a:buChar char="•"/>
              <a:defRPr sz="1600"/>
            </a:lvl3pPr>
            <a:lvl4pPr marL="1600200" lvl="3" indent="-228600">
              <a:lnSpc>
                <a:spcPct val="90000"/>
              </a:lnSpc>
              <a:spcBef>
                <a:spcPts val="500"/>
              </a:spcBef>
              <a:buFont typeface="Arial" panose="020B0604020202020204" pitchFamily="34" charset="0"/>
              <a:buChar char="•"/>
              <a:defRPr sz="1600"/>
            </a:lvl4pPr>
            <a:lvl5pPr marL="2057400" lvl="4"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dirty="0"/>
              <a:t>% of Average Daily Volume (ADV)</a:t>
            </a:r>
            <a:endParaRPr lang="en-US" b="0" dirty="0"/>
          </a:p>
        </p:txBody>
      </p:sp>
      <p:sp>
        <p:nvSpPr>
          <p:cNvPr id="17" name="TextBox 16">
            <a:extLst>
              <a:ext uri="{FF2B5EF4-FFF2-40B4-BE49-F238E27FC236}">
                <a16:creationId xmlns:a16="http://schemas.microsoft.com/office/drawing/2014/main" id="{71B8FE3F-3FFC-45C4-A996-4ECD08D4BFEC}"/>
              </a:ext>
            </a:extLst>
          </p:cNvPr>
          <p:cNvSpPr txBox="1"/>
          <p:nvPr/>
        </p:nvSpPr>
        <p:spPr>
          <a:xfrm>
            <a:off x="9572778" y="1557686"/>
            <a:ext cx="2356342" cy="313932"/>
          </a:xfrm>
          <a:prstGeom prst="rect">
            <a:avLst/>
          </a:prstGeom>
        </p:spPr>
        <p:txBody>
          <a:bodyPr vert="horz" wrap="square" lIns="91440" tIns="45720" rIns="91440" bIns="45720" rtlCol="0">
            <a:spAutoFit/>
          </a:bodyPr>
          <a:lstStyle>
            <a:lvl1pPr marL="228600" lvl="0" indent="-228600">
              <a:lnSpc>
                <a:spcPct val="90000"/>
              </a:lnSpc>
              <a:spcBef>
                <a:spcPts val="1000"/>
              </a:spcBef>
              <a:buFont typeface="Arial" panose="020B0604020202020204" pitchFamily="34" charset="0"/>
              <a:buChar char="•"/>
              <a:defRPr sz="1600"/>
            </a:lvl1pPr>
            <a:lvl2pPr marL="685800" lvl="1" indent="-228600">
              <a:lnSpc>
                <a:spcPct val="90000"/>
              </a:lnSpc>
              <a:spcBef>
                <a:spcPts val="500"/>
              </a:spcBef>
              <a:buFont typeface="Arial" panose="020B0604020202020204" pitchFamily="34" charset="0"/>
              <a:buChar char="•"/>
              <a:defRPr sz="1600"/>
            </a:lvl2pPr>
            <a:lvl3pPr marL="1143000" lvl="2" indent="-228600">
              <a:lnSpc>
                <a:spcPct val="90000"/>
              </a:lnSpc>
              <a:spcBef>
                <a:spcPts val="500"/>
              </a:spcBef>
              <a:buFont typeface="Arial" panose="020B0604020202020204" pitchFamily="34" charset="0"/>
              <a:buChar char="•"/>
              <a:defRPr sz="1600"/>
            </a:lvl3pPr>
            <a:lvl4pPr marL="1600200" lvl="3" indent="-228600">
              <a:lnSpc>
                <a:spcPct val="90000"/>
              </a:lnSpc>
              <a:spcBef>
                <a:spcPts val="500"/>
              </a:spcBef>
              <a:buFont typeface="Arial" panose="020B0604020202020204" pitchFamily="34" charset="0"/>
              <a:buChar char="•"/>
              <a:defRPr sz="1600"/>
            </a:lvl4pPr>
            <a:lvl5pPr marL="2057400" lvl="4" indent="-228600">
              <a:lnSpc>
                <a:spcPct val="90000"/>
              </a:lnSpc>
              <a:spcBef>
                <a:spcPts val="500"/>
              </a:spcBef>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0" dirty="0"/>
              <a:t>Execution Horizon</a:t>
            </a:r>
            <a:r>
              <a:rPr lang="en-US" dirty="0"/>
              <a:t>, min</a:t>
            </a:r>
            <a:endParaRPr lang="en-US" b="0" dirty="0"/>
          </a:p>
        </p:txBody>
      </p:sp>
      <p:pic>
        <p:nvPicPr>
          <p:cNvPr id="4" name="Picture 3">
            <a:extLst>
              <a:ext uri="{FF2B5EF4-FFF2-40B4-BE49-F238E27FC236}">
                <a16:creationId xmlns:a16="http://schemas.microsoft.com/office/drawing/2014/main" id="{470C4C52-FE5C-40E7-9FF8-15B751B4BB7D}"/>
              </a:ext>
            </a:extLst>
          </p:cNvPr>
          <p:cNvPicPr>
            <a:picLocks/>
          </p:cNvPicPr>
          <p:nvPr/>
        </p:nvPicPr>
        <p:blipFill rotWithShape="1">
          <a:blip r:embed="rId10"/>
          <a:srcRect l="2771" b="5807"/>
          <a:stretch/>
        </p:blipFill>
        <p:spPr>
          <a:xfrm>
            <a:off x="1143689" y="1949851"/>
            <a:ext cx="3208824" cy="1996326"/>
          </a:xfrm>
          <a:prstGeom prst="rect">
            <a:avLst/>
          </a:prstGeom>
        </p:spPr>
      </p:pic>
      <p:pic>
        <p:nvPicPr>
          <p:cNvPr id="22" name="Picture 21">
            <a:extLst>
              <a:ext uri="{FF2B5EF4-FFF2-40B4-BE49-F238E27FC236}">
                <a16:creationId xmlns:a16="http://schemas.microsoft.com/office/drawing/2014/main" id="{1C0A1912-91AB-42A1-A665-40113141EFA2}"/>
              </a:ext>
            </a:extLst>
          </p:cNvPr>
          <p:cNvPicPr>
            <a:picLocks/>
          </p:cNvPicPr>
          <p:nvPr/>
        </p:nvPicPr>
        <p:blipFill rotWithShape="1">
          <a:blip r:embed="rId11"/>
          <a:srcRect l="3881" b="5246"/>
          <a:stretch/>
        </p:blipFill>
        <p:spPr>
          <a:xfrm>
            <a:off x="8720296" y="1949851"/>
            <a:ext cx="3208824" cy="1996326"/>
          </a:xfrm>
          <a:prstGeom prst="rect">
            <a:avLst/>
          </a:prstGeom>
        </p:spPr>
      </p:pic>
      <p:pic>
        <p:nvPicPr>
          <p:cNvPr id="24" name="Picture 23">
            <a:extLst>
              <a:ext uri="{FF2B5EF4-FFF2-40B4-BE49-F238E27FC236}">
                <a16:creationId xmlns:a16="http://schemas.microsoft.com/office/drawing/2014/main" id="{DEFC7DD7-48EE-47FD-93D2-37A3F1497FAC}"/>
              </a:ext>
            </a:extLst>
          </p:cNvPr>
          <p:cNvPicPr>
            <a:picLocks/>
          </p:cNvPicPr>
          <p:nvPr/>
        </p:nvPicPr>
        <p:blipFill rotWithShape="1">
          <a:blip r:embed="rId12"/>
          <a:srcRect l="3592" b="5778"/>
          <a:stretch/>
        </p:blipFill>
        <p:spPr>
          <a:xfrm>
            <a:off x="4942164" y="1949851"/>
            <a:ext cx="3236600" cy="1996326"/>
          </a:xfrm>
          <a:prstGeom prst="rect">
            <a:avLst/>
          </a:prstGeom>
        </p:spPr>
      </p:pic>
      <p:cxnSp>
        <p:nvCxnSpPr>
          <p:cNvPr id="31" name="Straight Connector 30">
            <a:extLst>
              <a:ext uri="{FF2B5EF4-FFF2-40B4-BE49-F238E27FC236}">
                <a16:creationId xmlns:a16="http://schemas.microsoft.com/office/drawing/2014/main" id="{1B162C45-5899-4DEF-8322-D8724F5A6594}"/>
              </a:ext>
            </a:extLst>
          </p:cNvPr>
          <p:cNvCxnSpPr/>
          <p:nvPr/>
        </p:nvCxnSpPr>
        <p:spPr>
          <a:xfrm>
            <a:off x="1617044" y="4085610"/>
            <a:ext cx="10183529" cy="0"/>
          </a:xfrm>
          <a:prstGeom prst="line">
            <a:avLst/>
          </a:prstGeom>
          <a:ln/>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2B15D9E5-C987-4494-B63A-FF9BFD24FE4A}"/>
              </a:ext>
            </a:extLst>
          </p:cNvPr>
          <p:cNvCxnSpPr>
            <a:cxnSpLocks/>
          </p:cNvCxnSpPr>
          <p:nvPr/>
        </p:nvCxnSpPr>
        <p:spPr>
          <a:xfrm>
            <a:off x="4694235" y="2025281"/>
            <a:ext cx="0" cy="1704691"/>
          </a:xfrm>
          <a:prstGeom prst="line">
            <a:avLst/>
          </a:prstGeom>
          <a:ln>
            <a:solidFill>
              <a:srgbClr val="234A9B"/>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D9A93BB-6166-4C38-9ADA-A9656C00C28F}"/>
              </a:ext>
            </a:extLst>
          </p:cNvPr>
          <p:cNvCxnSpPr>
            <a:cxnSpLocks/>
          </p:cNvCxnSpPr>
          <p:nvPr/>
        </p:nvCxnSpPr>
        <p:spPr>
          <a:xfrm>
            <a:off x="4694235" y="4472857"/>
            <a:ext cx="0" cy="1704691"/>
          </a:xfrm>
          <a:prstGeom prst="line">
            <a:avLst/>
          </a:prstGeom>
          <a:ln>
            <a:solidFill>
              <a:srgbClr val="234A9B"/>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5CAC8A5-D93D-4C01-B5FB-D5CB8B864C2F}"/>
              </a:ext>
            </a:extLst>
          </p:cNvPr>
          <p:cNvCxnSpPr>
            <a:cxnSpLocks/>
          </p:cNvCxnSpPr>
          <p:nvPr/>
        </p:nvCxnSpPr>
        <p:spPr>
          <a:xfrm>
            <a:off x="8486589" y="2025281"/>
            <a:ext cx="0" cy="1704691"/>
          </a:xfrm>
          <a:prstGeom prst="line">
            <a:avLst/>
          </a:prstGeom>
          <a:ln>
            <a:solidFill>
              <a:srgbClr val="234A9B"/>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23256AB-E82B-484B-8FB8-F07DD8CA160A}"/>
              </a:ext>
            </a:extLst>
          </p:cNvPr>
          <p:cNvCxnSpPr>
            <a:cxnSpLocks/>
          </p:cNvCxnSpPr>
          <p:nvPr/>
        </p:nvCxnSpPr>
        <p:spPr>
          <a:xfrm>
            <a:off x="8486589" y="4472857"/>
            <a:ext cx="0" cy="1704691"/>
          </a:xfrm>
          <a:prstGeom prst="line">
            <a:avLst/>
          </a:prstGeom>
          <a:ln>
            <a:solidFill>
              <a:srgbClr val="234A9B"/>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3A3F235-688E-4E35-9AE0-01F1F764BDC6}"/>
              </a:ext>
            </a:extLst>
          </p:cNvPr>
          <p:cNvSpPr/>
          <p:nvPr/>
        </p:nvSpPr>
        <p:spPr>
          <a:xfrm>
            <a:off x="9306230" y="1586069"/>
            <a:ext cx="266548" cy="257165"/>
          </a:xfrm>
          <a:prstGeom prst="ellipse">
            <a:avLst/>
          </a:prstGeom>
          <a:solidFill>
            <a:srgbClr val="3274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id="{1A1CE42E-CC02-4895-82DE-DAAF1AA7FE6C}"/>
              </a:ext>
            </a:extLst>
          </p:cNvPr>
          <p:cNvSpPr txBox="1"/>
          <p:nvPr/>
        </p:nvSpPr>
        <p:spPr>
          <a:xfrm>
            <a:off x="9373284" y="1587890"/>
            <a:ext cx="69850" cy="246221"/>
          </a:xfrm>
          <a:prstGeom prst="rect">
            <a:avLst/>
          </a:prstGeom>
          <a:noFill/>
          <a:ln>
            <a:noFill/>
          </a:ln>
        </p:spPr>
        <p:txBody>
          <a:bodyPr wrap="square" rtlCol="0">
            <a:spAutoFit/>
          </a:bodyPr>
          <a:lstStyle/>
          <a:p>
            <a:pPr algn="l"/>
            <a:r>
              <a:rPr lang="en-US" sz="1000" dirty="0">
                <a:solidFill>
                  <a:schemeClr val="bg1"/>
                </a:solidFill>
                <a:latin typeface="HSE Sans" panose="02000000000000000000" pitchFamily="2" charset="0"/>
              </a:rPr>
              <a:t>3</a:t>
            </a:r>
            <a:endParaRPr lang="ru-RU" sz="1000" dirty="0">
              <a:solidFill>
                <a:schemeClr val="bg1"/>
              </a:solidFill>
              <a:latin typeface="HSE Sans" panose="02000000000000000000" pitchFamily="2" charset="0"/>
            </a:endParaRPr>
          </a:p>
        </p:txBody>
      </p:sp>
      <p:sp>
        <p:nvSpPr>
          <p:cNvPr id="28" name="Oval 27">
            <a:extLst>
              <a:ext uri="{FF2B5EF4-FFF2-40B4-BE49-F238E27FC236}">
                <a16:creationId xmlns:a16="http://schemas.microsoft.com/office/drawing/2014/main" id="{194710AB-713F-4853-A5E8-6A5B3831EF56}"/>
              </a:ext>
            </a:extLst>
          </p:cNvPr>
          <p:cNvSpPr/>
          <p:nvPr/>
        </p:nvSpPr>
        <p:spPr>
          <a:xfrm>
            <a:off x="5063770" y="1581803"/>
            <a:ext cx="266548" cy="257165"/>
          </a:xfrm>
          <a:prstGeom prst="ellipse">
            <a:avLst/>
          </a:prstGeom>
          <a:solidFill>
            <a:srgbClr val="3274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TextBox 29">
            <a:extLst>
              <a:ext uri="{FF2B5EF4-FFF2-40B4-BE49-F238E27FC236}">
                <a16:creationId xmlns:a16="http://schemas.microsoft.com/office/drawing/2014/main" id="{B9C535AC-06EE-4644-81AA-AD5C4C33FC44}"/>
              </a:ext>
            </a:extLst>
          </p:cNvPr>
          <p:cNvSpPr txBox="1"/>
          <p:nvPr/>
        </p:nvSpPr>
        <p:spPr>
          <a:xfrm>
            <a:off x="5130824" y="1583624"/>
            <a:ext cx="69850" cy="246221"/>
          </a:xfrm>
          <a:prstGeom prst="rect">
            <a:avLst/>
          </a:prstGeom>
          <a:noFill/>
        </p:spPr>
        <p:txBody>
          <a:bodyPr wrap="square" rtlCol="0">
            <a:spAutoFit/>
          </a:bodyPr>
          <a:lstStyle/>
          <a:p>
            <a:pPr algn="l"/>
            <a:r>
              <a:rPr lang="en-US" sz="1000" dirty="0">
                <a:solidFill>
                  <a:schemeClr val="bg1"/>
                </a:solidFill>
                <a:latin typeface="HSE Sans" panose="02000000000000000000" pitchFamily="2" charset="0"/>
              </a:rPr>
              <a:t>2</a:t>
            </a:r>
            <a:endParaRPr lang="ru-RU" sz="1000" dirty="0">
              <a:solidFill>
                <a:schemeClr val="bg1"/>
              </a:solidFill>
              <a:latin typeface="HSE Sans" panose="02000000000000000000" pitchFamily="2" charset="0"/>
            </a:endParaRPr>
          </a:p>
        </p:txBody>
      </p:sp>
      <p:sp>
        <p:nvSpPr>
          <p:cNvPr id="33" name="Oval 32">
            <a:extLst>
              <a:ext uri="{FF2B5EF4-FFF2-40B4-BE49-F238E27FC236}">
                <a16:creationId xmlns:a16="http://schemas.microsoft.com/office/drawing/2014/main" id="{1256CC90-C487-4C4C-A2ED-AEDE4232829C}"/>
              </a:ext>
            </a:extLst>
          </p:cNvPr>
          <p:cNvSpPr/>
          <p:nvPr/>
        </p:nvSpPr>
        <p:spPr>
          <a:xfrm>
            <a:off x="1889160" y="1581803"/>
            <a:ext cx="266548" cy="257165"/>
          </a:xfrm>
          <a:prstGeom prst="ellipse">
            <a:avLst/>
          </a:prstGeom>
          <a:solidFill>
            <a:srgbClr val="3274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Box 33">
            <a:extLst>
              <a:ext uri="{FF2B5EF4-FFF2-40B4-BE49-F238E27FC236}">
                <a16:creationId xmlns:a16="http://schemas.microsoft.com/office/drawing/2014/main" id="{B4CA70C2-A691-4E59-AF79-BEE93E87BDA0}"/>
              </a:ext>
            </a:extLst>
          </p:cNvPr>
          <p:cNvSpPr txBox="1"/>
          <p:nvPr/>
        </p:nvSpPr>
        <p:spPr>
          <a:xfrm>
            <a:off x="1956214" y="1583624"/>
            <a:ext cx="69850" cy="246221"/>
          </a:xfrm>
          <a:prstGeom prst="rect">
            <a:avLst/>
          </a:prstGeom>
          <a:noFill/>
          <a:ln>
            <a:noFill/>
          </a:ln>
        </p:spPr>
        <p:txBody>
          <a:bodyPr wrap="square" rtlCol="0">
            <a:spAutoFit/>
          </a:bodyPr>
          <a:lstStyle/>
          <a:p>
            <a:pPr algn="l"/>
            <a:r>
              <a:rPr lang="en-US" sz="1000" dirty="0">
                <a:solidFill>
                  <a:schemeClr val="bg1"/>
                </a:solidFill>
                <a:latin typeface="HSE Sans" panose="02000000000000000000" pitchFamily="2" charset="0"/>
              </a:rPr>
              <a:t>1</a:t>
            </a:r>
            <a:endParaRPr lang="ru-RU" sz="1000" dirty="0">
              <a:solidFill>
                <a:schemeClr val="bg1"/>
              </a:solidFill>
              <a:latin typeface="HSE Sans" panose="02000000000000000000" pitchFamily="2" charset="0"/>
            </a:endParaRPr>
          </a:p>
        </p:txBody>
      </p:sp>
      <p:sp>
        <p:nvSpPr>
          <p:cNvPr id="19" name="Rectangle 18">
            <a:extLst>
              <a:ext uri="{FF2B5EF4-FFF2-40B4-BE49-F238E27FC236}">
                <a16:creationId xmlns:a16="http://schemas.microsoft.com/office/drawing/2014/main" id="{76CF864D-8D59-469C-8D71-88D75820C5BC}"/>
              </a:ext>
            </a:extLst>
          </p:cNvPr>
          <p:cNvSpPr/>
          <p:nvPr/>
        </p:nvSpPr>
        <p:spPr>
          <a:xfrm>
            <a:off x="2625514" y="3833427"/>
            <a:ext cx="373434" cy="1556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Picture 31">
            <a:extLst>
              <a:ext uri="{FF2B5EF4-FFF2-40B4-BE49-F238E27FC236}">
                <a16:creationId xmlns:a16="http://schemas.microsoft.com/office/drawing/2014/main" id="{D48BBB3F-34F2-43EE-85AB-0E3AF3B7A21D}"/>
              </a:ext>
            </a:extLst>
          </p:cNvPr>
          <p:cNvPicPr>
            <a:picLocks/>
          </p:cNvPicPr>
          <p:nvPr/>
        </p:nvPicPr>
        <p:blipFill rotWithShape="1">
          <a:blip r:embed="rId13"/>
          <a:srcRect l="3857" t="-1" b="5606"/>
          <a:stretch/>
        </p:blipFill>
        <p:spPr>
          <a:xfrm>
            <a:off x="1143689" y="4242094"/>
            <a:ext cx="3256943" cy="2052389"/>
          </a:xfrm>
          <a:prstGeom prst="rect">
            <a:avLst/>
          </a:prstGeom>
        </p:spPr>
      </p:pic>
      <p:pic>
        <p:nvPicPr>
          <p:cNvPr id="35" name="Picture 34">
            <a:extLst>
              <a:ext uri="{FF2B5EF4-FFF2-40B4-BE49-F238E27FC236}">
                <a16:creationId xmlns:a16="http://schemas.microsoft.com/office/drawing/2014/main" id="{9C537F19-8183-4BB3-A918-38E2A375BFE1}"/>
              </a:ext>
            </a:extLst>
          </p:cNvPr>
          <p:cNvPicPr>
            <a:picLocks/>
          </p:cNvPicPr>
          <p:nvPr/>
        </p:nvPicPr>
        <p:blipFill rotWithShape="1">
          <a:blip r:embed="rId14"/>
          <a:srcRect l="4605" b="4936"/>
          <a:stretch/>
        </p:blipFill>
        <p:spPr>
          <a:xfrm>
            <a:off x="8695200" y="4242094"/>
            <a:ext cx="3259016" cy="2084492"/>
          </a:xfrm>
          <a:prstGeom prst="rect">
            <a:avLst/>
          </a:prstGeom>
        </p:spPr>
      </p:pic>
      <p:pic>
        <p:nvPicPr>
          <p:cNvPr id="36" name="Picture 35">
            <a:extLst>
              <a:ext uri="{FF2B5EF4-FFF2-40B4-BE49-F238E27FC236}">
                <a16:creationId xmlns:a16="http://schemas.microsoft.com/office/drawing/2014/main" id="{BBBCE40A-DF34-43DA-BAE8-BC4A389658CC}"/>
              </a:ext>
            </a:extLst>
          </p:cNvPr>
          <p:cNvPicPr>
            <a:picLocks/>
          </p:cNvPicPr>
          <p:nvPr/>
        </p:nvPicPr>
        <p:blipFill rotWithShape="1">
          <a:blip r:embed="rId15"/>
          <a:srcRect l="4640" b="6766"/>
          <a:stretch/>
        </p:blipFill>
        <p:spPr>
          <a:xfrm>
            <a:off x="4942164" y="4242094"/>
            <a:ext cx="3207632" cy="2052389"/>
          </a:xfrm>
          <a:prstGeom prst="rect">
            <a:avLst/>
          </a:prstGeom>
        </p:spPr>
      </p:pic>
      <p:cxnSp>
        <p:nvCxnSpPr>
          <p:cNvPr id="14" name="Straight Connector 13">
            <a:extLst>
              <a:ext uri="{FF2B5EF4-FFF2-40B4-BE49-F238E27FC236}">
                <a16:creationId xmlns:a16="http://schemas.microsoft.com/office/drawing/2014/main" id="{C8F4BD83-16C6-4377-BABF-647505FA3415}"/>
              </a:ext>
            </a:extLst>
          </p:cNvPr>
          <p:cNvCxnSpPr>
            <a:cxnSpLocks/>
          </p:cNvCxnSpPr>
          <p:nvPr/>
        </p:nvCxnSpPr>
        <p:spPr>
          <a:xfrm>
            <a:off x="1787878" y="2413000"/>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2792A6C-C184-4E86-B8D0-924F96020D64}"/>
              </a:ext>
            </a:extLst>
          </p:cNvPr>
          <p:cNvCxnSpPr>
            <a:cxnSpLocks/>
          </p:cNvCxnSpPr>
          <p:nvPr/>
        </p:nvCxnSpPr>
        <p:spPr>
          <a:xfrm>
            <a:off x="1366661" y="2323041"/>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003769F-FF50-473B-A92F-8666AE5049D5}"/>
              </a:ext>
            </a:extLst>
          </p:cNvPr>
          <p:cNvCxnSpPr>
            <a:cxnSpLocks/>
          </p:cNvCxnSpPr>
          <p:nvPr/>
        </p:nvCxnSpPr>
        <p:spPr>
          <a:xfrm>
            <a:off x="2215445" y="2894542"/>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1E7AC50-74BB-45E1-9ED7-D32B149F071D}"/>
              </a:ext>
            </a:extLst>
          </p:cNvPr>
          <p:cNvCxnSpPr>
            <a:cxnSpLocks/>
          </p:cNvCxnSpPr>
          <p:nvPr/>
        </p:nvCxnSpPr>
        <p:spPr>
          <a:xfrm>
            <a:off x="2638214" y="2919942"/>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5403107-F791-492A-97B3-BDB81BAE3C9C}"/>
              </a:ext>
            </a:extLst>
          </p:cNvPr>
          <p:cNvCxnSpPr>
            <a:cxnSpLocks/>
          </p:cNvCxnSpPr>
          <p:nvPr/>
        </p:nvCxnSpPr>
        <p:spPr>
          <a:xfrm>
            <a:off x="3065287" y="2813051"/>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F5B4BC0-7828-4EC2-9C37-443A9CEA3A16}"/>
              </a:ext>
            </a:extLst>
          </p:cNvPr>
          <p:cNvCxnSpPr>
            <a:cxnSpLocks/>
          </p:cNvCxnSpPr>
          <p:nvPr/>
        </p:nvCxnSpPr>
        <p:spPr>
          <a:xfrm>
            <a:off x="3491795" y="2789767"/>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2AE990E-34A1-40DD-A61F-10E57F467738}"/>
              </a:ext>
            </a:extLst>
          </p:cNvPr>
          <p:cNvCxnSpPr>
            <a:cxnSpLocks/>
          </p:cNvCxnSpPr>
          <p:nvPr/>
        </p:nvCxnSpPr>
        <p:spPr>
          <a:xfrm>
            <a:off x="3915129" y="2705100"/>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CF12A57-8F6F-4F03-B67C-2CB71A2A3030}"/>
              </a:ext>
            </a:extLst>
          </p:cNvPr>
          <p:cNvCxnSpPr>
            <a:cxnSpLocks/>
          </p:cNvCxnSpPr>
          <p:nvPr/>
        </p:nvCxnSpPr>
        <p:spPr>
          <a:xfrm>
            <a:off x="1392908" y="4829175"/>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39EE266-0EC5-4B64-ABC6-21FB939B89A1}"/>
              </a:ext>
            </a:extLst>
          </p:cNvPr>
          <p:cNvCxnSpPr>
            <a:cxnSpLocks/>
          </p:cNvCxnSpPr>
          <p:nvPr/>
        </p:nvCxnSpPr>
        <p:spPr>
          <a:xfrm>
            <a:off x="1827212" y="4774142"/>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46C292E-90BA-4B0A-AD8E-8E65D5806223}"/>
              </a:ext>
            </a:extLst>
          </p:cNvPr>
          <p:cNvCxnSpPr>
            <a:cxnSpLocks/>
          </p:cNvCxnSpPr>
          <p:nvPr/>
        </p:nvCxnSpPr>
        <p:spPr>
          <a:xfrm>
            <a:off x="2254392" y="4942417"/>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C4A6A51-DF45-4703-8912-8E23B366B640}"/>
              </a:ext>
            </a:extLst>
          </p:cNvPr>
          <p:cNvCxnSpPr>
            <a:cxnSpLocks/>
          </p:cNvCxnSpPr>
          <p:nvPr/>
        </p:nvCxnSpPr>
        <p:spPr>
          <a:xfrm>
            <a:off x="2683017" y="4974167"/>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165284F-C5C8-48A6-84AD-810D0865CE55}"/>
              </a:ext>
            </a:extLst>
          </p:cNvPr>
          <p:cNvCxnSpPr>
            <a:cxnSpLocks/>
          </p:cNvCxnSpPr>
          <p:nvPr/>
        </p:nvCxnSpPr>
        <p:spPr>
          <a:xfrm>
            <a:off x="3120848" y="5138209"/>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8CBE52C-E644-4BA5-961A-572D6E9A3D41}"/>
              </a:ext>
            </a:extLst>
          </p:cNvPr>
          <p:cNvCxnSpPr>
            <a:cxnSpLocks/>
          </p:cNvCxnSpPr>
          <p:nvPr/>
        </p:nvCxnSpPr>
        <p:spPr>
          <a:xfrm>
            <a:off x="3542469" y="5114926"/>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49E8AB2-3612-4728-A366-25B748E5A568}"/>
              </a:ext>
            </a:extLst>
          </p:cNvPr>
          <p:cNvCxnSpPr>
            <a:cxnSpLocks/>
          </p:cNvCxnSpPr>
          <p:nvPr/>
        </p:nvCxnSpPr>
        <p:spPr>
          <a:xfrm>
            <a:off x="3975327" y="5385860"/>
            <a:ext cx="3383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318CC8E-361A-4BC4-9373-58834B5E8427}"/>
              </a:ext>
            </a:extLst>
          </p:cNvPr>
          <p:cNvCxnSpPr>
            <a:cxnSpLocks/>
          </p:cNvCxnSpPr>
          <p:nvPr/>
        </p:nvCxnSpPr>
        <p:spPr>
          <a:xfrm>
            <a:off x="5217938" y="2290233"/>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330FE65-A5D9-4D2F-B46A-ED7FF44911CA}"/>
              </a:ext>
            </a:extLst>
          </p:cNvPr>
          <p:cNvCxnSpPr>
            <a:cxnSpLocks/>
          </p:cNvCxnSpPr>
          <p:nvPr/>
        </p:nvCxnSpPr>
        <p:spPr>
          <a:xfrm>
            <a:off x="6229120" y="2695574"/>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16A7D71-19BF-473C-A024-DE437D3C5DC1}"/>
              </a:ext>
            </a:extLst>
          </p:cNvPr>
          <p:cNvCxnSpPr>
            <a:cxnSpLocks/>
          </p:cNvCxnSpPr>
          <p:nvPr/>
        </p:nvCxnSpPr>
        <p:spPr>
          <a:xfrm>
            <a:off x="7229245" y="3059640"/>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92C60A7-CAF0-4005-8C6D-CA6DB64B75D5}"/>
              </a:ext>
            </a:extLst>
          </p:cNvPr>
          <p:cNvCxnSpPr>
            <a:cxnSpLocks/>
          </p:cNvCxnSpPr>
          <p:nvPr/>
        </p:nvCxnSpPr>
        <p:spPr>
          <a:xfrm>
            <a:off x="6211128" y="4877092"/>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2917D03-BCF3-4599-9D09-360A024BEBF8}"/>
              </a:ext>
            </a:extLst>
          </p:cNvPr>
          <p:cNvCxnSpPr>
            <a:cxnSpLocks/>
          </p:cNvCxnSpPr>
          <p:nvPr/>
        </p:nvCxnSpPr>
        <p:spPr>
          <a:xfrm>
            <a:off x="8970236" y="4818185"/>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32AB2EA-95CB-47E8-921E-0DB20B7AB284}"/>
              </a:ext>
            </a:extLst>
          </p:cNvPr>
          <p:cNvCxnSpPr>
            <a:cxnSpLocks/>
          </p:cNvCxnSpPr>
          <p:nvPr/>
        </p:nvCxnSpPr>
        <p:spPr>
          <a:xfrm>
            <a:off x="9994702" y="4974167"/>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56148E5-B374-4F5C-A634-C8459B3C11EA}"/>
              </a:ext>
            </a:extLst>
          </p:cNvPr>
          <p:cNvCxnSpPr>
            <a:cxnSpLocks/>
          </p:cNvCxnSpPr>
          <p:nvPr/>
        </p:nvCxnSpPr>
        <p:spPr>
          <a:xfrm>
            <a:off x="11005058" y="4829175"/>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B4212A0-D017-43D1-A3D0-76F90018CB30}"/>
              </a:ext>
            </a:extLst>
          </p:cNvPr>
          <p:cNvCxnSpPr>
            <a:cxnSpLocks/>
          </p:cNvCxnSpPr>
          <p:nvPr/>
        </p:nvCxnSpPr>
        <p:spPr>
          <a:xfrm>
            <a:off x="8984678" y="2374900"/>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5323FDF-78EE-44DF-84DC-134243AE6601}"/>
              </a:ext>
            </a:extLst>
          </p:cNvPr>
          <p:cNvCxnSpPr>
            <a:cxnSpLocks/>
          </p:cNvCxnSpPr>
          <p:nvPr/>
        </p:nvCxnSpPr>
        <p:spPr>
          <a:xfrm>
            <a:off x="10981774" y="2965150"/>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95B025F-09DE-431E-A37E-926B1638E3C5}"/>
              </a:ext>
            </a:extLst>
          </p:cNvPr>
          <p:cNvCxnSpPr>
            <a:cxnSpLocks/>
          </p:cNvCxnSpPr>
          <p:nvPr/>
        </p:nvCxnSpPr>
        <p:spPr>
          <a:xfrm>
            <a:off x="9982708" y="2595439"/>
            <a:ext cx="80609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326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SCLIENT" val="Tru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Пользовательские 1">
      <a:dk1>
        <a:srgbClr val="0F2C68"/>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000" dirty="0">
            <a:latin typeface="HSE Sans"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2A9C74E6E830D74E9B0FDDB4017A5417" ma:contentTypeVersion="13" ma:contentTypeDescription="Создание документа." ma:contentTypeScope="" ma:versionID="d4e423622451d608a8a05f4da7a1e1a2">
  <xsd:schema xmlns:xsd="http://www.w3.org/2001/XMLSchema" xmlns:xs="http://www.w3.org/2001/XMLSchema" xmlns:p="http://schemas.microsoft.com/office/2006/metadata/properties" xmlns:ns2="9875bd71-cde8-496c-a136-433f55d5e6d0" xmlns:ns3="e96afe77-3acb-4328-97fc-408e1bde3ecd" targetNamespace="http://schemas.microsoft.com/office/2006/metadata/properties" ma:root="true" ma:fieldsID="4831203c63c08b9f52ea6d3ee0d7a96e" ns2:_="" ns3:_="">
    <xsd:import namespace="9875bd71-cde8-496c-a136-433f55d5e6d0"/>
    <xsd:import namespace="e96afe77-3acb-4328-97fc-408e1bde3e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75bd71-cde8-496c-a136-433f55d5e6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6afe77-3acb-4328-97fc-408e1bde3ecd" elementFormDefault="qualified">
    <xsd:import namespace="http://schemas.microsoft.com/office/2006/documentManagement/types"/>
    <xsd:import namespace="http://schemas.microsoft.com/office/infopath/2007/PartnerControls"/>
    <xsd:element name="SharedWithUsers" ma:index="18" nillable="true" ma:displayName="Общий доступ с использованием"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Совместно с подробностями"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3DAF31-D8A6-49A0-9A5D-8B2EA5B1C511}">
  <ds:schemaRefs>
    <ds:schemaRef ds:uri="http://purl.org/dc/elements/1.1/"/>
    <ds:schemaRef ds:uri="http://schemas.microsoft.com/office/2006/documentManagement/types"/>
    <ds:schemaRef ds:uri="http://schemas.microsoft.com/office/infopath/2007/PartnerControls"/>
    <ds:schemaRef ds:uri="http://purl.org/dc/dcmitype/"/>
    <ds:schemaRef ds:uri="e96afe77-3acb-4328-97fc-408e1bde3ecd"/>
    <ds:schemaRef ds:uri="http://schemas.microsoft.com/office/2006/metadata/properties"/>
    <ds:schemaRef ds:uri="http://purl.org/dc/terms/"/>
    <ds:schemaRef ds:uri="http://www.w3.org/XML/1998/namespace"/>
    <ds:schemaRef ds:uri="http://schemas.openxmlformats.org/package/2006/metadata/core-properties"/>
    <ds:schemaRef ds:uri="9875bd71-cde8-496c-a136-433f55d5e6d0"/>
  </ds:schemaRefs>
</ds:datastoreItem>
</file>

<file path=customXml/itemProps2.xml><?xml version="1.0" encoding="utf-8"?>
<ds:datastoreItem xmlns:ds="http://schemas.openxmlformats.org/officeDocument/2006/customXml" ds:itemID="{B34386AA-1848-4C75-B336-1053927CB025}">
  <ds:schemaRefs>
    <ds:schemaRef ds:uri="http://schemas.microsoft.com/sharepoint/v3/contenttype/forms"/>
  </ds:schemaRefs>
</ds:datastoreItem>
</file>

<file path=customXml/itemProps3.xml><?xml version="1.0" encoding="utf-8"?>
<ds:datastoreItem xmlns:ds="http://schemas.openxmlformats.org/officeDocument/2006/customXml" ds:itemID="{4D4651DD-DCCC-4759-B2F6-7F520BDCC2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75bd71-cde8-496c-a136-433f55d5e6d0"/>
    <ds:schemaRef ds:uri="e96afe77-3acb-4328-97fc-408e1bde3e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10329</TotalTime>
  <Words>2523</Words>
  <Application>Microsoft Office PowerPoint</Application>
  <PresentationFormat>Widescreen</PresentationFormat>
  <Paragraphs>190</Paragraphs>
  <Slides>18</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4" baseType="lpstr">
      <vt:lpstr>Arial</vt:lpstr>
      <vt:lpstr>Calibri</vt:lpstr>
      <vt:lpstr>Cambria Math</vt:lpstr>
      <vt:lpstr>HSE Sans</vt:lpstr>
      <vt:lpstr>Office Theme</vt:lpstr>
      <vt:lpstr>think-cell Slide</vt:lpstr>
      <vt:lpstr>The Applicability of Large Language Models for Best Execution Decision-making </vt:lpstr>
      <vt:lpstr>Best (Optimal) Execution</vt:lpstr>
      <vt:lpstr>Related works and purpose of the research</vt:lpstr>
      <vt:lpstr>Proposed approach</vt:lpstr>
      <vt:lpstr>News metric construction</vt:lpstr>
      <vt:lpstr>Optimal execution strategy</vt:lpstr>
      <vt:lpstr>Experimental Setup</vt:lpstr>
      <vt:lpstr>LLM scoring comparison</vt:lpstr>
      <vt:lpstr>Results: Sensitivity analysis</vt:lpstr>
      <vt:lpstr>Strategy results</vt:lpstr>
      <vt:lpstr>Conclusions and Future work</vt:lpstr>
      <vt:lpstr>References</vt:lpstr>
      <vt:lpstr>References</vt:lpstr>
      <vt:lpstr>PowerPoint Presentation</vt:lpstr>
      <vt:lpstr>PowerPoint Presentation</vt:lpstr>
      <vt:lpstr>Prompt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Кутьков Юрий Юрьевич</dc:creator>
  <cp:lastModifiedBy>Анна Парамонова</cp:lastModifiedBy>
  <cp:revision>138</cp:revision>
  <cp:lastPrinted>2021-11-11T13:08:42Z</cp:lastPrinted>
  <dcterms:created xsi:type="dcterms:W3CDTF">2021-11-11T08:52:47Z</dcterms:created>
  <dcterms:modified xsi:type="dcterms:W3CDTF">2026-04-18T07:18:50Z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0x0101002A9C74E6E830D74E9B0FDDB4017A5417</vt:lpwstr>
  </property>
</Properties>
</file>