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3"/>
    <p:restoredTop sz="94610"/>
  </p:normalViewPr>
  <p:slideViewPr>
    <p:cSldViewPr snapToGrid="0" snapToObjects="1">
      <p:cViewPr varScale="1">
        <p:scale>
          <a:sx n="169" d="100"/>
          <a:sy n="169" d="100"/>
        </p:scale>
        <p:origin x="192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073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914400"/>
            <a:ext cx="7772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Линейные отображения,</a:t>
            </a:r>
            <a:endParaRPr lang="en-US" sz="3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сохраняющие множество</a:t>
            </a:r>
            <a:endParaRPr lang="en-US" sz="3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матриц полного спектра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0080" y="265176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E3A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Linear Maps Preserving the Set of Full Spectrum Matrices</a:t>
            </a:r>
            <a:endParaRPr lang="en-US" sz="1400" dirty="0"/>
          </a:p>
        </p:txBody>
      </p:sp>
      <p:sp>
        <p:nvSpPr>
          <p:cNvPr id="6" name="Shape 2"/>
          <p:cNvSpPr/>
          <p:nvPr/>
        </p:nvSpPr>
        <p:spPr>
          <a:xfrm>
            <a:off x="640080" y="3246120"/>
            <a:ext cx="3657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640080" y="3429000"/>
            <a:ext cx="7315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300" b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Исследовательский</a:t>
            </a:r>
            <a:r>
              <a:rPr lang="ru-RU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индивидуальный</a:t>
            </a: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проект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Автор: Тишутин Павел Сергеевич, группа БПМИ2412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Руководитель: Промыслов Валентин Валерьевич, доцент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Департамент больших данных и информационного поиска ФКН НИУ ВШЭ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/ 14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Лемма 3.2: Sₙ ≠&gt; GLₙ — контрпример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14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457200" y="7772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T(A) = A + tr(A)·I</a:t>
            </a:r>
            <a:endParaRPr lang="en-US" sz="1300" dirty="0"/>
          </a:p>
          <a:p>
            <a:pPr marL="0" indent="0">
              <a:buNone/>
            </a:pPr>
            <a:r>
              <a:rPr lang="en-US" sz="1100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(частный случай T₁</a:t>
            </a:r>
            <a:r>
              <a:rPr lang="ru-RU" sz="1100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при</a:t>
            </a:r>
            <a:r>
              <a:rPr lang="en-US" sz="1100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a=1, b=1, S=I)</a:t>
            </a:r>
            <a:endParaRPr lang="en-US" sz="1300" dirty="0"/>
          </a:p>
        </p:txBody>
      </p:sp>
      <p:sp>
        <p:nvSpPr>
          <p:cNvPr id="8" name="Shape 4"/>
          <p:cNvSpPr/>
          <p:nvPr/>
        </p:nvSpPr>
        <p:spPr>
          <a:xfrm>
            <a:off x="457200" y="1554480"/>
            <a:ext cx="8229600" cy="292608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9" name="Text 5"/>
          <p:cNvSpPr/>
          <p:nvPr/>
        </p:nvSpPr>
        <p:spPr>
          <a:xfrm>
            <a:off x="731520" y="1645920"/>
            <a:ext cx="76809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 = 2,   A = diag(1, −2)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det(A) = −2 ≠ 0    →  A ∈ GL₂  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Spec(A) = {1, −2}  →  A ∈ S₂   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tr(A) = 1 + (−2) = −1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T(A) = A + (−1)·I = diag(0, −3)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det(T(A)) = 0       →  T(A) ∉ GL₂  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dirty="0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Spec(T(A)) = {0,−3} →  T(A) ∈ S₂   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457200" y="46177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Вывод: T(Sₙ) = Sₙ, но T(GLₙ) ⊄ GLₙ  ∎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Перспективы применения результатов Hiai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/ 14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822960"/>
            <a:ext cx="8229600" cy="118872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8" name="Shape 4"/>
          <p:cNvSpPr/>
          <p:nvPr/>
        </p:nvSpPr>
        <p:spPr>
          <a:xfrm>
            <a:off x="457200" y="822960"/>
            <a:ext cx="73152" cy="118872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9" name="Text 5"/>
          <p:cNvSpPr/>
          <p:nvPr/>
        </p:nvSpPr>
        <p:spPr>
          <a:xfrm>
            <a:off x="731520" y="86868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Анализ ядра (Лемма 1.2)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731520" y="114300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Ker(Φ) ⊆ ℂI  или  Ker(Φ) ⊇ Ker(tr)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 T(Sₙ) = Sₙ второй случай невозможен: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Ker(tr) есть матрицы из Sₙ, но 0 ∉ Sₙ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57200" y="2194560"/>
            <a:ext cx="8229600" cy="1188720"/>
          </a:xfrm>
          <a:prstGeom prst="rect">
            <a:avLst/>
          </a:prstGeom>
          <a:solidFill>
            <a:srgbClr val="F0E6FA"/>
          </a:solidFill>
          <a:ln/>
        </p:spPr>
      </p:sp>
      <p:sp>
        <p:nvSpPr>
          <p:cNvPr id="12" name="Shape 8"/>
          <p:cNvSpPr/>
          <p:nvPr/>
        </p:nvSpPr>
        <p:spPr>
          <a:xfrm>
            <a:off x="457200" y="2194560"/>
            <a:ext cx="73152" cy="118872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13" name="Text 9"/>
          <p:cNvSpPr/>
          <p:nvPr/>
        </p:nvSpPr>
        <p:spPr>
          <a:xfrm>
            <a:off x="731520" y="224028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Структура</a:t>
            </a:r>
            <a:r>
              <a:rPr lang="ru-RU" sz="13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 отображений</a:t>
            </a:r>
            <a:r>
              <a:rPr lang="en-US" sz="13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 (Theorem 1.1)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731520" y="251460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Невырожденные: Φ(X) = αSXS⁻¹ + β·tr(X)·I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или Φ(X) = αSXᵀS⁻¹ + β·tr(X)·I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совпадает с нашей гипотезой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57200" y="3566160"/>
            <a:ext cx="8229600" cy="1188720"/>
          </a:xfrm>
          <a:prstGeom prst="rect">
            <a:avLst/>
          </a:prstGeom>
          <a:solidFill>
            <a:srgbClr val="DFC7F2"/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16" name="Shape 12"/>
          <p:cNvSpPr/>
          <p:nvPr/>
        </p:nvSpPr>
        <p:spPr>
          <a:xfrm>
            <a:off x="457200" y="3566160"/>
            <a:ext cx="73152" cy="118872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17" name="Text 13"/>
          <p:cNvSpPr/>
          <p:nvPr/>
        </p:nvSpPr>
        <p:spPr>
          <a:xfrm>
            <a:off x="731520" y="361188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Ограничения (Лемма 1.4)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731520" y="388620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Φ(I) ∈ ℂI; rank(Φ(A))=1 ⟹ rank(A−ξI)=1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</a:t>
            </a:r>
            <a:r>
              <a:rPr lang="ru-RU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фиксирование</a:t>
            </a: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параметр</a:t>
            </a:r>
            <a:r>
              <a:rPr lang="ru-RU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</a:t>
            </a: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β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Основные результаты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/ 14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822960"/>
            <a:ext cx="320040" cy="32004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8" name="Text 4"/>
          <p:cNvSpPr/>
          <p:nvPr/>
        </p:nvSpPr>
        <p:spPr>
          <a:xfrm>
            <a:off x="457200" y="8229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960120" y="82296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Сформулирована гипотеза о виде отображений: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T(A) = aSAS⁻¹ + b·tr(A)·I  или  T(A) = aSAᵀS⁻¹ + b·tr(A)·I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457200" y="1481328"/>
            <a:ext cx="320040" cy="32004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1481328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960120" y="1481328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Доказана Теорема 2.1: отображения указанного вида сохраняют Sₙ строго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57200" y="2139696"/>
            <a:ext cx="320040" cy="32004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14" name="Text 10"/>
          <p:cNvSpPr/>
          <p:nvPr/>
        </p:nvSpPr>
        <p:spPr>
          <a:xfrm>
            <a:off x="457200" y="2139696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960120" y="2139696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Доказана Теорема 3.1: T(Sₙ) = Sₙ ⟹ T биективно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457200" y="2798064"/>
            <a:ext cx="320040" cy="32004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17" name="Text 13"/>
          <p:cNvSpPr/>
          <p:nvPr/>
        </p:nvSpPr>
        <p:spPr>
          <a:xfrm>
            <a:off x="457200" y="2798064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960120" y="2798064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Показана разница строгого и нестрогого сохранения (Пример 3.1)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457200" y="3456432"/>
            <a:ext cx="320040" cy="32004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20" name="Text 16"/>
          <p:cNvSpPr/>
          <p:nvPr/>
        </p:nvSpPr>
        <p:spPr>
          <a:xfrm>
            <a:off x="457200" y="3456432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21" name="Text 17"/>
          <p:cNvSpPr/>
          <p:nvPr/>
        </p:nvSpPr>
        <p:spPr>
          <a:xfrm>
            <a:off x="960120" y="3456432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Построен контрпример (Лемма 3.2): T(Sₙ) = Sₙ ≠&gt; T(GLₙ) ⊆ GLₙ</a:t>
            </a:r>
            <a:endParaRPr lang="en-US" sz="1200" dirty="0"/>
          </a:p>
        </p:txBody>
      </p:sp>
      <p:sp>
        <p:nvSpPr>
          <p:cNvPr id="22" name="Shape 18"/>
          <p:cNvSpPr/>
          <p:nvPr/>
        </p:nvSpPr>
        <p:spPr>
          <a:xfrm>
            <a:off x="457200" y="4114800"/>
            <a:ext cx="320040" cy="32004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23" name="Text 19"/>
          <p:cNvSpPr/>
          <p:nvPr/>
        </p:nvSpPr>
        <p:spPr>
          <a:xfrm>
            <a:off x="457200" y="4114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24" name="Text 20"/>
          <p:cNvSpPr/>
          <p:nvPr/>
        </p:nvSpPr>
        <p:spPr>
          <a:xfrm>
            <a:off x="960120" y="411480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Намечена стратегия доказательства гипотезы через аппарат Hiai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Направления дальнейшей работы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 / 14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731520" y="1005840"/>
            <a:ext cx="457200" cy="45720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8" name="Text 4"/>
          <p:cNvSpPr/>
          <p:nvPr/>
        </p:nvSpPr>
        <p:spPr>
          <a:xfrm>
            <a:off x="731520" y="1005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371600" y="10515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Доказать, что T(Sₙ) = Sₙ влечёт сохранение подобия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960120" y="1463040"/>
            <a:ext cx="0" cy="320040"/>
          </a:xfrm>
          <a:prstGeom prst="line">
            <a:avLst/>
          </a:prstGeom>
          <a:noFill/>
          <a:ln w="25400">
            <a:solidFill>
              <a:srgbClr val="DFC7F2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731520" y="1783080"/>
            <a:ext cx="457200" cy="45720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12" name="Text 8"/>
          <p:cNvSpPr/>
          <p:nvPr/>
        </p:nvSpPr>
        <p:spPr>
          <a:xfrm>
            <a:off x="731520" y="1783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371600" y="18288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Применить Theorem 1.1 Hiai для получения точного вида T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960120" y="2240280"/>
            <a:ext cx="0" cy="320040"/>
          </a:xfrm>
          <a:prstGeom prst="line">
            <a:avLst/>
          </a:prstGeom>
          <a:noFill/>
          <a:ln w="25400">
            <a:solidFill>
              <a:srgbClr val="DFC7F2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31520" y="2560320"/>
            <a:ext cx="457200" cy="45720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16" name="Text 12"/>
          <p:cNvSpPr/>
          <p:nvPr/>
        </p:nvSpPr>
        <p:spPr>
          <a:xfrm>
            <a:off x="731520" y="2560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1371600" y="2606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Исследовать ограничения на параметры α, β через Лемму 1.4 Hiai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960120" y="3017520"/>
            <a:ext cx="0" cy="320040"/>
          </a:xfrm>
          <a:prstGeom prst="line">
            <a:avLst/>
          </a:prstGeom>
          <a:noFill/>
          <a:ln w="25400">
            <a:solidFill>
              <a:srgbClr val="DFC7F2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731520" y="3337560"/>
            <a:ext cx="457200" cy="45720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20" name="Text 16"/>
          <p:cNvSpPr/>
          <p:nvPr/>
        </p:nvSpPr>
        <p:spPr>
          <a:xfrm>
            <a:off x="731520" y="3337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7"/>
          <p:cNvSpPr/>
          <p:nvPr/>
        </p:nvSpPr>
        <p:spPr>
          <a:xfrm>
            <a:off x="1371600" y="3383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Обобщение на произвольные </a:t>
            </a:r>
            <a:r>
              <a:rPr lang="en-US" sz="13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поля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731520" y="4114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25" name="Text 21"/>
          <p:cNvSpPr/>
          <p:nvPr/>
        </p:nvSpPr>
        <p:spPr>
          <a:xfrm>
            <a:off x="1371600" y="4160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Список использованных источников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14 / 14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457200" y="822960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[1] Hiai F. "Similarity Preserving Linear Maps on Matrices" // Linear Algebra and its Applications, 97, 1987, pp. 127–139.</a:t>
            </a: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[2] Li C.-K., Pierce S. "A Survey of Linear Preserver Problems" // Linear and Multilinear Algebra, 33, 1992, pp. 1–129.</a:t>
            </a: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[3] Li C.-K., Pierce S. "Linear Preserver Problems" // The American Mathematical Monthly, 108(7), 2001, pp. 591–605.</a:t>
            </a: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[4] Marcus M., Moyls B.N. "Linear transformations on algebras of matrices" // Canadian J. Math., 11, 1959, pp. 61–66.</a:t>
            </a: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[5] Marcus M., Purves R. "Linear transformations on algebras of matrices II" // Canadian J. Math., 11, 1959, pp. 383–396.</a:t>
            </a:r>
            <a:endParaRPr lang="en-US" sz="1100" dirty="0"/>
          </a:p>
          <a:p>
            <a:pPr marL="0" indent="0">
              <a:spcAft>
                <a:spcPts val="600"/>
              </a:spcAft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Предметная область: Linear Preserver Problems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/ 14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457200" y="777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Linear Preserver Problems (LPP)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Область линейной алгебры, изучающая линейные отображения T : Mₙ(F) → Mₙ(F), </a:t>
            </a:r>
            <a:r>
              <a:rPr lang="en-US" sz="14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сохраняющие</a:t>
            </a: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ru-RU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определенное </a:t>
            </a:r>
            <a:r>
              <a:rPr lang="en-US" sz="14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заданное</a:t>
            </a: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свойство матриц.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ru-RU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Опр. </a:t>
            </a:r>
            <a:r>
              <a:rPr lang="en-US" sz="1400" b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Стандартный</a:t>
            </a: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400" b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вид</a:t>
            </a:r>
            <a:r>
              <a:rPr lang="ru-RU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линейного</a:t>
            </a: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отображения: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T(A)=PAQ   или   T(A)=PAᵀQ, где P,Q</a:t>
            </a:r>
            <a:r>
              <a:rPr lang="ru-RU" sz="14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r>
              <a:rPr lang="en-US" sz="14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∈</a:t>
            </a:r>
            <a:r>
              <a:rPr lang="ru-RU" sz="14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r>
              <a:rPr lang="en-US" sz="14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GLₙ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Классические результаты: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640080" y="3337560"/>
            <a:ext cx="7863840" cy="0"/>
          </a:xfrm>
          <a:prstGeom prst="line">
            <a:avLst/>
          </a:prstGeom>
          <a:noFill/>
          <a:ln w="38100">
            <a:solidFill>
              <a:srgbClr val="DFC7F2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822960" y="3218688"/>
            <a:ext cx="228600" cy="228600"/>
          </a:xfrm>
          <a:prstGeom prst="ellipse">
            <a:avLst/>
          </a:prstGeom>
          <a:solidFill>
            <a:srgbClr val="102D69"/>
          </a:solidFill>
          <a:ln/>
        </p:spPr>
      </p:sp>
      <p:sp>
        <p:nvSpPr>
          <p:cNvPr id="10" name="Text 6"/>
          <p:cNvSpPr/>
          <p:nvPr/>
        </p:nvSpPr>
        <p:spPr>
          <a:xfrm>
            <a:off x="365760" y="3566160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Frobenius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1897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2468880" y="3218688"/>
            <a:ext cx="228600" cy="228600"/>
          </a:xfrm>
          <a:prstGeom prst="ellipse">
            <a:avLst/>
          </a:prstGeom>
          <a:solidFill>
            <a:srgbClr val="102D69"/>
          </a:solidFill>
          <a:ln/>
        </p:spPr>
      </p:sp>
      <p:sp>
        <p:nvSpPr>
          <p:cNvPr id="12" name="Text 8"/>
          <p:cNvSpPr/>
          <p:nvPr/>
        </p:nvSpPr>
        <p:spPr>
          <a:xfrm>
            <a:off x="2011680" y="3566160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Dieudonné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1949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4114800" y="3218688"/>
            <a:ext cx="228600" cy="228600"/>
          </a:xfrm>
          <a:prstGeom prst="ellipse">
            <a:avLst/>
          </a:prstGeom>
          <a:solidFill>
            <a:srgbClr val="102D69"/>
          </a:solidFill>
          <a:ln/>
        </p:spPr>
      </p:sp>
      <p:sp>
        <p:nvSpPr>
          <p:cNvPr id="14" name="Text 10"/>
          <p:cNvSpPr/>
          <p:nvPr/>
        </p:nvSpPr>
        <p:spPr>
          <a:xfrm>
            <a:off x="3657600" y="3566160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Marcus &amp;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Purves 1959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5760720" y="3218688"/>
            <a:ext cx="228600" cy="228600"/>
          </a:xfrm>
          <a:prstGeom prst="ellipse">
            <a:avLst/>
          </a:prstGeom>
          <a:solidFill>
            <a:srgbClr val="102D69"/>
          </a:solidFill>
          <a:ln/>
        </p:spPr>
      </p:sp>
      <p:sp>
        <p:nvSpPr>
          <p:cNvPr id="16" name="Text 12"/>
          <p:cNvSpPr/>
          <p:nvPr/>
        </p:nvSpPr>
        <p:spPr>
          <a:xfrm>
            <a:off x="5303520" y="3566160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Hiai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1987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7406640" y="3218688"/>
            <a:ext cx="228600" cy="228600"/>
          </a:xfrm>
          <a:prstGeom prst="ellipse">
            <a:avLst/>
          </a:prstGeom>
          <a:solidFill>
            <a:srgbClr val="102D69"/>
          </a:solidFill>
          <a:ln/>
        </p:spPr>
      </p:sp>
      <p:sp>
        <p:nvSpPr>
          <p:cNvPr id="18" name="Text 14"/>
          <p:cNvSpPr/>
          <p:nvPr/>
        </p:nvSpPr>
        <p:spPr>
          <a:xfrm>
            <a:off x="6949440" y="3566160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 &amp; Pierce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1992, 2001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457200" y="42976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Актуальность исследования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/ 14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457200" y="777240"/>
            <a:ext cx="8229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Множество матриц полного </a:t>
            </a:r>
            <a:r>
              <a:rPr lang="en-US" sz="1400" b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спектра</a:t>
            </a: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</a:t>
            </a:r>
            <a:r>
              <a:rPr lang="ru-RU" sz="1400" b="1" dirty="0"/>
              <a:t> </a:t>
            </a:r>
            <a:r>
              <a:rPr lang="en-US" sz="16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Sₙ = {A ∈ Mₙ(F): |Spec(A)|=n}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Классификация отображений, сохраняющих Sₙ, не проводилась ранее в явном виде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Связь с задачами сохранения подобия (Hiai), определителя (Frobenius), невырожденности (Marcus &amp; Purves)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Потенциал обобщения на произвольные поля и иные спектральные условия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</a:t>
            </a:r>
            <a:r>
              <a:rPr lang="ru-RU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Свойство п</a:t>
            </a:r>
            <a:r>
              <a:rPr lang="en-US" sz="14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олноспектральност</a:t>
            </a:r>
            <a:r>
              <a:rPr lang="ru-RU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</a:t>
            </a: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ru-RU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является </a:t>
            </a:r>
            <a:r>
              <a:rPr lang="en-US" sz="14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естественн</a:t>
            </a:r>
            <a:r>
              <a:rPr lang="ru-RU" sz="14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ым</a:t>
            </a: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4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обобщение</a:t>
            </a:r>
            <a:r>
              <a:rPr lang="ru-RU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</a:t>
            </a: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классических спектральных инвариантов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5493957" y="3566160"/>
            <a:ext cx="1828800" cy="1371600"/>
          </a:xfrm>
          <a:prstGeom prst="ellipse">
            <a:avLst/>
          </a:prstGeom>
          <a:solidFill>
            <a:srgbClr val="DFC7F2">
              <a:alpha val="60000"/>
            </a:srgbClr>
          </a:solidFill>
          <a:ln w="19050">
            <a:solidFill>
              <a:srgbClr val="102D69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6591237" y="3566160"/>
            <a:ext cx="1828800" cy="1371600"/>
          </a:xfrm>
          <a:prstGeom prst="ellipse">
            <a:avLst/>
          </a:prstGeom>
          <a:solidFill>
            <a:srgbClr val="B8A0D4">
              <a:alpha val="60000"/>
            </a:srgbClr>
          </a:solidFill>
          <a:ln w="19050">
            <a:solidFill>
              <a:srgbClr val="102D69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676837" y="3976695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Sₙ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7498080" y="4022415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GLₙ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6732176" y="393192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∩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Цель и задачи работы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/ 14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8" name="Text 4"/>
          <p:cNvSpPr/>
          <p:nvPr/>
        </p:nvSpPr>
        <p:spPr>
          <a:xfrm>
            <a:off x="640080" y="82296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Цель: </a:t>
            </a:r>
            <a:r>
              <a:rPr lang="en-US" sz="14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Описать структуру линейных отображений T : Mₙ(F) → Mₙ(F), сохраняющих множество матриц полного спектра Sₙ.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57200" y="241173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Задачи: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40080" y="2194560"/>
            <a:ext cx="78638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Провести обзор литературы по теории линейных презерверов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Рассмотреть примеры отображений, сохраняющих Sₙ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</a:t>
            </a:r>
            <a:r>
              <a:rPr lang="en-US" sz="13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Сформулировать</a:t>
            </a:r>
            <a:r>
              <a:rPr lang="ru-RU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конкретную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гипотезу о виде таких отображений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Исследовать </a:t>
            </a:r>
            <a:r>
              <a:rPr lang="en-US" sz="13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строгое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ru-RU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 </a:t>
            </a:r>
            <a:r>
              <a:rPr lang="en-US" sz="13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нестрогое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сохранение Sₙ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</a:t>
            </a:r>
            <a:r>
              <a:rPr lang="ru-RU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Установить или опровергнуть связь между </a:t>
            </a:r>
            <a:r>
              <a:rPr lang="en-US" sz="13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сохранение</a:t>
            </a:r>
            <a:r>
              <a:rPr lang="ru-RU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Sₙ </a:t>
            </a:r>
            <a:r>
              <a:rPr lang="ru-RU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3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сохранение</a:t>
            </a:r>
            <a:r>
              <a:rPr lang="ru-RU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</a:t>
            </a: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GLₙ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Обзор литературы: классические результаты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/ 14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777240"/>
            <a:ext cx="3931920" cy="192024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8" name="Text 4"/>
          <p:cNvSpPr/>
          <p:nvPr/>
        </p:nvSpPr>
        <p:spPr>
          <a:xfrm>
            <a:off x="594360" y="822960"/>
            <a:ext cx="3657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Теорема Фробениуса (1897)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Биективное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ru-RU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л.о</a:t>
            </a:r>
            <a:r>
              <a:rPr lang="ru-RU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T, </a:t>
            </a:r>
            <a:r>
              <a:rPr lang="en-US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сохраняющее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ru-RU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определитель, 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</a:t>
            </a:r>
            <a:r>
              <a:rPr lang="ru-RU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над </a:t>
            </a:r>
            <a:r>
              <a:rPr lang="en-US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M_n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(C)</a:t>
            </a:r>
            <a:r>
              <a:rPr lang="ru-RU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имеет вид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T(A) = PAQ</a:t>
            </a:r>
            <a:endParaRPr lang="ru-RU" sz="1200" dirty="0">
              <a:solidFill>
                <a:srgbClr val="102D69"/>
              </a:solidFill>
              <a:latin typeface="Courier New" pitchFamily="34" charset="0"/>
              <a:ea typeface="Courier New" pitchFamily="34" charset="-122"/>
              <a:cs typeface="Courier New" pitchFamily="34" charset="-12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T(A) = PAᵀQ</a:t>
            </a:r>
            <a:r>
              <a:rPr lang="ru-RU" sz="1200" dirty="0"/>
              <a:t>, </a:t>
            </a:r>
            <a:r>
              <a:rPr lang="en-US" sz="12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det(PQ) = 1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4754880" y="777240"/>
            <a:ext cx="3931920" cy="192024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10" name="Text 6"/>
          <p:cNvSpPr/>
          <p:nvPr/>
        </p:nvSpPr>
        <p:spPr>
          <a:xfrm>
            <a:off x="4892040" y="822960"/>
            <a:ext cx="3657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Теорема</a:t>
            </a: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300" b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Дьёдонне</a:t>
            </a:r>
            <a:r>
              <a:rPr lang="ru-RU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(1949)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Биективное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ru-RU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л.о</a:t>
            </a:r>
            <a:r>
              <a:rPr lang="ru-RU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T, </a:t>
            </a:r>
            <a:r>
              <a:rPr lang="en-US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сохраняющее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вырожденность</a:t>
            </a:r>
            <a:r>
              <a:rPr lang="ru-RU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det(A) = 0 ⟹ det(T(A)) = 0</a:t>
            </a:r>
            <a:r>
              <a:rPr lang="ru-RU" sz="12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</a:t>
            </a:r>
            <a:r>
              <a:rPr lang="ru-RU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имеет с</a:t>
            </a:r>
            <a:r>
              <a:rPr lang="en-US" sz="12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тандартный</a:t>
            </a: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вид T(A) = PAQ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57200" y="2926080"/>
            <a:ext cx="8229600" cy="1463040"/>
          </a:xfrm>
          <a:prstGeom prst="rect">
            <a:avLst/>
          </a:prstGeom>
          <a:solidFill>
            <a:srgbClr val="F0E6FA"/>
          </a:solidFill>
          <a:ln/>
        </p:spPr>
      </p:sp>
      <p:sp>
        <p:nvSpPr>
          <p:cNvPr id="12" name="Text 8"/>
          <p:cNvSpPr/>
          <p:nvPr/>
        </p:nvSpPr>
        <p:spPr>
          <a:xfrm>
            <a:off x="594360" y="2971800"/>
            <a:ext cx="7955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Marcus &amp; Purves (1959)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Лемма 2.3: T(GLₙ) ⊆ GLₙ ⟹ T невырожденно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Теорема 2.1: T(GLₙ) ⊆ GLₙ ⟹ T(A) = UAV или T(A) = UAᵀV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Обзор литературы: Hiai и Li–Pierce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/ 14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457200" y="7772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 &amp; Pierce (2001), Theorem 2.3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 сохраняет подобие ⟺ T имеет один из видов:</a:t>
            </a:r>
            <a:endParaRPr lang="en-US" sz="1300" dirty="0"/>
          </a:p>
        </p:txBody>
      </p:sp>
      <p:sp>
        <p:nvSpPr>
          <p:cNvPr id="8" name="Shape 4"/>
          <p:cNvSpPr/>
          <p:nvPr/>
        </p:nvSpPr>
        <p:spPr>
          <a:xfrm>
            <a:off x="640080" y="1463040"/>
            <a:ext cx="7863840" cy="118872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9" name="Text 5"/>
          <p:cNvSpPr/>
          <p:nvPr/>
        </p:nvSpPr>
        <p:spPr>
          <a:xfrm>
            <a:off x="914400" y="150876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(i)  T(A) = aSAS⁻¹ + b·tr(A)·I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(ii) T(A) = aSAᵀS⁻¹ + b·tr(A)·I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(iii) T(A) = tr(A)·B  (вырожденный случай)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457200" y="283464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Hiai (1987), Theorem 1.1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Аналогичная классификация для сохранения подобия.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ru-RU" sz="1300" b="1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Из ф</a:t>
            </a:r>
            <a:r>
              <a:rPr lang="en-US" sz="1300" b="1" i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ормы</a:t>
            </a:r>
            <a:r>
              <a:rPr lang="en-US" sz="1300" b="1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(i) и (ii) </a:t>
            </a:r>
            <a:r>
              <a:rPr lang="ru-RU" sz="1300" b="1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 найденных во время исследования примеров появляется </a:t>
            </a:r>
            <a:r>
              <a:rPr lang="en-US" sz="1300" b="1" i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</a:t>
            </a:r>
            <a:r>
              <a:rPr lang="ru-RU" sz="1300" b="1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</a:t>
            </a:r>
            <a:r>
              <a:rPr lang="en-US" sz="1300" b="1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300" b="1" i="1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гипотез</a:t>
            </a:r>
            <a:r>
              <a:rPr lang="ru-RU" sz="1300" b="1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 о виде исследуемых линейных отображений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Гипотеза о структуре отображений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321040" y="4893929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/ 14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777240"/>
            <a:ext cx="8229600" cy="210312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8" name="Shape 4"/>
          <p:cNvSpPr/>
          <p:nvPr/>
        </p:nvSpPr>
        <p:spPr>
          <a:xfrm>
            <a:off x="457200" y="777240"/>
            <a:ext cx="73152" cy="210312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9" name="Text 5"/>
          <p:cNvSpPr/>
          <p:nvPr/>
        </p:nvSpPr>
        <p:spPr>
          <a:xfrm>
            <a:off x="777240" y="822960"/>
            <a:ext cx="77724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Теорема 2.1 (доказана в работе)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Отображения вида:</a:t>
            </a:r>
            <a:endParaRPr lang="en-US" sz="1300" dirty="0"/>
          </a:p>
          <a:p>
            <a:pPr marL="0" indent="0">
              <a:buNone/>
            </a:pPr>
            <a:r>
              <a:rPr lang="en-US" sz="14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T₁(A) = a·S·A·S⁻¹ + b·tr(A)·I</a:t>
            </a:r>
            <a:endParaRPr lang="en-US" sz="1300" dirty="0"/>
          </a:p>
          <a:p>
            <a:pPr marL="0" indent="0">
              <a:buNone/>
            </a:pPr>
            <a:r>
              <a:rPr lang="en-US" sz="14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T₂(A) = a·S·Aᵀ·S⁻¹ + b·tr(A)·I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 a ≠ 0, S ∈ GLₙ являются линейными и T(Sₙ) = Sₙ.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457200" y="3108960"/>
            <a:ext cx="8229600" cy="73152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11" name="Text 7"/>
          <p:cNvSpPr/>
          <p:nvPr/>
        </p:nvSpPr>
        <p:spPr>
          <a:xfrm>
            <a:off x="640080" y="315468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Гипотеза: ВСЕ линейные отображения, строго сохраняющие Sₙ, имеют именно такой вид.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57200" y="40233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Цепочка доказательства: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40080" y="4343400"/>
            <a:ext cx="1463040" cy="59436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14" name="Text 10"/>
          <p:cNvSpPr/>
          <p:nvPr/>
        </p:nvSpPr>
        <p:spPr>
          <a:xfrm>
            <a:off x="640080" y="4343400"/>
            <a:ext cx="1463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Лемма 2.2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Транспон</a:t>
            </a:r>
            <a:r>
              <a:rPr lang="ru-RU" sz="10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ирование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2103120" y="4389120"/>
            <a:ext cx="228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D69"/>
                </a:solidFill>
              </a:rPr>
              <a:t>→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2331720" y="4343400"/>
            <a:ext cx="1463040" cy="59436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17" name="Text 13"/>
          <p:cNvSpPr/>
          <p:nvPr/>
        </p:nvSpPr>
        <p:spPr>
          <a:xfrm>
            <a:off x="2331720" y="4343400"/>
            <a:ext cx="1463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Лемма 2.3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Подобие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3794760" y="4389120"/>
            <a:ext cx="228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D69"/>
                </a:solidFill>
              </a:rPr>
              <a:t>→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4023360" y="4343400"/>
            <a:ext cx="1463040" cy="59436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20" name="Text 16"/>
          <p:cNvSpPr/>
          <p:nvPr/>
        </p:nvSpPr>
        <p:spPr>
          <a:xfrm>
            <a:off x="4023360" y="4343400"/>
            <a:ext cx="1463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Лемма 2.4</a:t>
            </a:r>
            <a:endParaRPr lang="en-US" sz="1000" dirty="0"/>
          </a:p>
          <a:p>
            <a:pPr marL="0" indent="0" algn="ctr">
              <a:buNone/>
            </a:pPr>
            <a:r>
              <a:rPr lang="ru-RU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Умножение на с</a:t>
            </a:r>
            <a:r>
              <a:rPr lang="en-US" sz="10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каляр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5486400" y="4389120"/>
            <a:ext cx="228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D69"/>
                </a:solidFill>
              </a:rPr>
              <a:t>→</a:t>
            </a:r>
            <a:endParaRPr lang="en-US" sz="1600" dirty="0"/>
          </a:p>
        </p:txBody>
      </p:sp>
      <p:sp>
        <p:nvSpPr>
          <p:cNvPr id="22" name="Shape 18"/>
          <p:cNvSpPr/>
          <p:nvPr/>
        </p:nvSpPr>
        <p:spPr>
          <a:xfrm>
            <a:off x="5715000" y="4343400"/>
            <a:ext cx="1463040" cy="594360"/>
          </a:xfrm>
          <a:prstGeom prst="rect">
            <a:avLst/>
          </a:prstGeom>
          <a:solidFill>
            <a:srgbClr val="DFC7F2"/>
          </a:solidFill>
          <a:ln/>
        </p:spPr>
      </p:sp>
      <p:sp>
        <p:nvSpPr>
          <p:cNvPr id="23" name="Text 19"/>
          <p:cNvSpPr/>
          <p:nvPr/>
        </p:nvSpPr>
        <p:spPr>
          <a:xfrm>
            <a:off x="5715000" y="4343400"/>
            <a:ext cx="1463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Лемма 2.5</a:t>
            </a:r>
            <a:endParaRPr lang="en-US" sz="1000" dirty="0"/>
          </a:p>
          <a:p>
            <a:pPr marL="0" indent="0" algn="ctr">
              <a:buNone/>
            </a:pPr>
            <a:r>
              <a:rPr lang="ru-RU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Линейный с</a:t>
            </a:r>
            <a:r>
              <a:rPr lang="en-US" sz="10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двиг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7178040" y="4389120"/>
            <a:ext cx="228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D69"/>
                </a:solidFill>
              </a:rPr>
              <a:t>→</a:t>
            </a:r>
            <a:endParaRPr lang="en-US" sz="1600" dirty="0"/>
          </a:p>
        </p:txBody>
      </p:sp>
      <p:sp>
        <p:nvSpPr>
          <p:cNvPr id="25" name="Shape 21"/>
          <p:cNvSpPr/>
          <p:nvPr/>
        </p:nvSpPr>
        <p:spPr>
          <a:xfrm>
            <a:off x="7406640" y="4343400"/>
            <a:ext cx="1463040" cy="594360"/>
          </a:xfrm>
          <a:prstGeom prst="rect">
            <a:avLst/>
          </a:prstGeom>
          <a:solidFill>
            <a:srgbClr val="102D69"/>
          </a:solidFill>
          <a:ln/>
        </p:spPr>
      </p:sp>
      <p:sp>
        <p:nvSpPr>
          <p:cNvPr id="26" name="Text 22"/>
          <p:cNvSpPr/>
          <p:nvPr/>
        </p:nvSpPr>
        <p:spPr>
          <a:xfrm>
            <a:off x="7406640" y="4343400"/>
            <a:ext cx="1463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Теорема 2.1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Строгое и нестрогое сохранение Sₙ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/ 14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822960"/>
            <a:ext cx="3840480" cy="3931920"/>
          </a:xfrm>
          <a:prstGeom prst="rect">
            <a:avLst/>
          </a:prstGeom>
          <a:solidFill>
            <a:srgbClr val="FFF0F0"/>
          </a:solidFill>
          <a:ln/>
        </p:spPr>
      </p:sp>
      <p:sp>
        <p:nvSpPr>
          <p:cNvPr id="8" name="Text 4"/>
          <p:cNvSpPr/>
          <p:nvPr/>
        </p:nvSpPr>
        <p:spPr>
          <a:xfrm>
            <a:off x="640080" y="868680"/>
            <a:ext cx="347472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Нестрогое: T(Sₙ) ⊆ Sₙ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Пример 3.1: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T(A) = A − (tr(A)/n)·I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endParaRPr lang="en-US" sz="1200" dirty="0"/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Так как </a:t>
            </a:r>
            <a:r>
              <a:rPr lang="en-US" sz="1200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T(I) = I − I = </a:t>
            </a:r>
            <a:r>
              <a:rPr lang="ru-RU" sz="1200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/>
              <a:t> </a:t>
            </a:r>
            <a:r>
              <a:rPr lang="en-US" sz="1200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Ker(T) ≠ {0} →</a:t>
            </a:r>
            <a:r>
              <a:rPr lang="ru-RU" sz="1200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отображение</a:t>
            </a:r>
            <a:r>
              <a:rPr lang="en-US" sz="1200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вырождено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b="1" dirty="0" err="1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</a:t>
            </a:r>
            <a:r>
              <a:rPr lang="en-US" sz="1200" b="1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гарантирует</a:t>
            </a:r>
            <a:r>
              <a:rPr lang="ru-RU" sz="1200" b="1" dirty="0" err="1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ся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ru-RU" sz="1200" b="1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</a:t>
            </a:r>
            <a:r>
              <a:rPr lang="en-US" sz="1200" b="1" dirty="0" err="1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евырожденность</a:t>
            </a:r>
            <a:r>
              <a:rPr lang="ru-RU" sz="1200" b="1" dirty="0">
                <a:solidFill>
                  <a:srgbClr val="CC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линейного отображения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4846320" y="822960"/>
            <a:ext cx="3840480" cy="3931920"/>
          </a:xfrm>
          <a:prstGeom prst="rect">
            <a:avLst/>
          </a:prstGeom>
          <a:solidFill>
            <a:srgbClr val="F0FFF0"/>
          </a:solidFill>
          <a:ln/>
        </p:spPr>
      </p:sp>
      <p:sp>
        <p:nvSpPr>
          <p:cNvPr id="10" name="Text 6"/>
          <p:cNvSpPr/>
          <p:nvPr/>
        </p:nvSpPr>
        <p:spPr>
          <a:xfrm>
            <a:off x="5029200" y="868680"/>
            <a:ext cx="347472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Строгое: T(Sₙ) = Sₙ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Теорема 3.1: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102D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T(Sₙ) = Sₙ ⟹ T биективно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endParaRPr lang="en-US" sz="1200" dirty="0"/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det(T) ≠ 0</a:t>
            </a:r>
            <a:endParaRPr lang="en-US" sz="1200" dirty="0"/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 инъективно и сюръективно</a:t>
            </a:r>
            <a:endParaRPr lang="en-US" sz="1200" dirty="0"/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⟨Sₙ⟩ = Mₙ(F) → rk T = n²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b="1" dirty="0" err="1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Гарантирует</a:t>
            </a:r>
            <a:r>
              <a:rPr lang="ru-RU" sz="1200" b="1" dirty="0" err="1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ся</a:t>
            </a:r>
            <a:r>
              <a:rPr lang="ru-RU" sz="1200" dirty="0"/>
              <a:t> </a:t>
            </a:r>
            <a:r>
              <a:rPr lang="en-US" sz="1200" b="1" dirty="0" err="1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биективность</a:t>
            </a:r>
            <a:r>
              <a:rPr lang="ru-RU" sz="1200" b="1" dirty="0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линейного отображения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82880"/>
            <a:ext cx="822960" cy="1645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109728"/>
            <a:ext cx="1051560" cy="301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D69"/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Теорема 3.1: T(Sₙ) = Sₙ ⟹ T биективно</a:t>
            </a:r>
            <a:endParaRPr lang="en-US" sz="2000" dirty="0"/>
          </a:p>
        </p:txBody>
      </p:sp>
      <p:sp>
        <p:nvSpPr>
          <p:cNvPr id="5" name="Shape 1"/>
          <p:cNvSpPr/>
          <p:nvPr/>
        </p:nvSpPr>
        <p:spPr>
          <a:xfrm>
            <a:off x="457200" y="594360"/>
            <a:ext cx="8229600" cy="0"/>
          </a:xfrm>
          <a:prstGeom prst="line">
            <a:avLst/>
          </a:prstGeom>
          <a:noFill/>
          <a:ln w="19050">
            <a:solidFill>
              <a:srgbClr val="102D69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 / 14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457200" y="7772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Доказательство от противного: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9" name="Text 5"/>
          <p:cNvSpPr/>
          <p:nvPr/>
        </p:nvSpPr>
        <p:spPr>
          <a:xfrm>
            <a:off x="731520" y="12801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1280160" y="12801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Предположим rk(T) &lt; n²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914400" y="1645920"/>
            <a:ext cx="0" cy="228600"/>
          </a:xfrm>
          <a:prstGeom prst="line">
            <a:avLst/>
          </a:prstGeom>
          <a:noFill/>
          <a:ln w="25400">
            <a:solidFill>
              <a:srgbClr val="DFC7F2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731520" y="1874520"/>
            <a:ext cx="365760" cy="36576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13" name="Text 9"/>
          <p:cNvSpPr/>
          <p:nvPr/>
        </p:nvSpPr>
        <p:spPr>
          <a:xfrm>
            <a:off x="731520" y="18745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1280160" y="1874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T(Sₙ) = Sₙ  ⟹  Sₙ ⊆ Im(T)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914400" y="2240280"/>
            <a:ext cx="0" cy="228600"/>
          </a:xfrm>
          <a:prstGeom prst="line">
            <a:avLst/>
          </a:prstGeom>
          <a:noFill/>
          <a:ln w="25400">
            <a:solidFill>
              <a:srgbClr val="DFC7F2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31520" y="2468880"/>
            <a:ext cx="365760" cy="36576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17" name="Text 13"/>
          <p:cNvSpPr/>
          <p:nvPr/>
        </p:nvSpPr>
        <p:spPr>
          <a:xfrm>
            <a:off x="731520" y="24688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280160" y="24688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Im(T) — подпространство ⟹ ⟨Sₙ⟩ ⊆ Im(T)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914400" y="2834640"/>
            <a:ext cx="0" cy="228600"/>
          </a:xfrm>
          <a:prstGeom prst="line">
            <a:avLst/>
          </a:prstGeom>
          <a:noFill/>
          <a:ln w="25400">
            <a:solidFill>
              <a:srgbClr val="DFC7F2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731520" y="3063240"/>
            <a:ext cx="365760" cy="36576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21" name="Text 17"/>
          <p:cNvSpPr/>
          <p:nvPr/>
        </p:nvSpPr>
        <p:spPr>
          <a:xfrm>
            <a:off x="731520" y="30632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80160" y="30632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Sₙ всюду плотно в Mₙ(F) ⟹ ⟨Sₙ⟩ = Mₙ(F)</a:t>
            </a:r>
            <a:endParaRPr lang="en-US" sz="1300" dirty="0"/>
          </a:p>
        </p:txBody>
      </p:sp>
      <p:sp>
        <p:nvSpPr>
          <p:cNvPr id="23" name="Shape 19"/>
          <p:cNvSpPr/>
          <p:nvPr/>
        </p:nvSpPr>
        <p:spPr>
          <a:xfrm>
            <a:off x="914400" y="3429000"/>
            <a:ext cx="0" cy="228600"/>
          </a:xfrm>
          <a:prstGeom prst="line">
            <a:avLst/>
          </a:prstGeom>
          <a:noFill/>
          <a:ln w="25400">
            <a:solidFill>
              <a:srgbClr val="DFC7F2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731520" y="3657600"/>
            <a:ext cx="365760" cy="365760"/>
          </a:xfrm>
          <a:prstGeom prst="ellipse">
            <a:avLst/>
          </a:prstGeom>
          <a:solidFill>
            <a:srgbClr val="DFC7F2"/>
          </a:solidFill>
          <a:ln/>
        </p:spPr>
      </p:sp>
      <p:sp>
        <p:nvSpPr>
          <p:cNvPr id="25" name="Text 21"/>
          <p:cNvSpPr/>
          <p:nvPr/>
        </p:nvSpPr>
        <p:spPr>
          <a:xfrm>
            <a:off x="731520" y="36576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1280160" y="3657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dim(Im T) ≥ n²</a:t>
            </a:r>
            <a:r>
              <a:rPr lang="ru-RU" sz="1300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получили </a:t>
            </a:r>
            <a:r>
              <a:rPr lang="en-US" sz="1300" dirty="0" err="1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противоречие</a:t>
            </a:r>
            <a:endParaRPr lang="en-US" sz="1300" dirty="0"/>
          </a:p>
        </p:txBody>
      </p:sp>
      <p:sp>
        <p:nvSpPr>
          <p:cNvPr id="27" name="Shape 23"/>
          <p:cNvSpPr/>
          <p:nvPr/>
        </p:nvSpPr>
        <p:spPr>
          <a:xfrm>
            <a:off x="914400" y="4023360"/>
            <a:ext cx="0" cy="228600"/>
          </a:xfrm>
          <a:prstGeom prst="line">
            <a:avLst/>
          </a:prstGeom>
          <a:noFill/>
          <a:ln w="25400">
            <a:solidFill>
              <a:srgbClr val="DFC7F2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731520" y="4251960"/>
            <a:ext cx="365760" cy="365760"/>
          </a:xfrm>
          <a:prstGeom prst="ellipse">
            <a:avLst/>
          </a:prstGeom>
          <a:solidFill>
            <a:srgbClr val="102D69"/>
          </a:solidFill>
          <a:ln/>
        </p:spPr>
      </p:sp>
      <p:sp>
        <p:nvSpPr>
          <p:cNvPr id="29" name="Text 25"/>
          <p:cNvSpPr/>
          <p:nvPr/>
        </p:nvSpPr>
        <p:spPr>
          <a:xfrm>
            <a:off x="731520" y="42519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1280160" y="4251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rk(T) = n²  ⟹  T биективно  ⟹  det(T) ≠ 0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1537</Words>
  <Application>Microsoft Macintosh PowerPoint</Application>
  <PresentationFormat>Экран (16:9)</PresentationFormat>
  <Paragraphs>211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Navigo</vt:lpstr>
      <vt:lpstr>Arial</vt:lpstr>
      <vt:lpstr>Courier New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Линейные отображения, сохраняющие множество матриц полного спектра</dc:title>
  <dc:subject>PptxGenJS Presentation</dc:subject>
  <dc:creator>Тишутин Павел Сергеевич</dc:creator>
  <cp:lastModifiedBy>Тишутин Павел</cp:lastModifiedBy>
  <cp:revision>4</cp:revision>
  <dcterms:created xsi:type="dcterms:W3CDTF">2026-04-13T09:24:22Z</dcterms:created>
  <dcterms:modified xsi:type="dcterms:W3CDTF">2026-04-13T12:05:15Z</dcterms:modified>
</cp:coreProperties>
</file>