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71" r:id="rId4"/>
    <p:sldId id="257" r:id="rId5"/>
    <p:sldId id="258" r:id="rId6"/>
    <p:sldId id="259" r:id="rId7"/>
    <p:sldId id="260" r:id="rId8"/>
    <p:sldId id="261" r:id="rId9"/>
    <p:sldId id="269" r:id="rId10"/>
    <p:sldId id="262" r:id="rId11"/>
    <p:sldId id="263" r:id="rId12"/>
    <p:sldId id="264" r:id="rId13"/>
    <p:sldId id="265" r:id="rId14"/>
    <p:sldId id="266" r:id="rId15"/>
    <p:sldId id="267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6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30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530352"/>
            <a:ext cx="566928" cy="5669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740" y="2260600"/>
            <a:ext cx="10424160" cy="541687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3400">
                <a:latin typeface="Arial"/>
              </a:defRPr>
            </a:pPr>
            <a:r>
              <a:rPr sz="3400" b="1" noProof="1">
                <a:solidFill>
                  <a:srgbClr val="FFFFFF"/>
                </a:solidFill>
                <a:latin typeface="Arial" panose="020B0604020202020204" pitchFamily="34" charset="0"/>
              </a:rPr>
              <a:t>Генеративные рекомендательные системы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300" y="3098800"/>
            <a:ext cx="10241280" cy="29546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2600">
                <a:latin typeface="Arial"/>
              </a:defRPr>
            </a:pPr>
            <a:r>
              <a:rPr sz="2600" b="0" noProof="1">
                <a:solidFill>
                  <a:srgbClr val="DCE5F1"/>
                </a:solidFill>
                <a:latin typeface="Arial" panose="020B0604020202020204" pitchFamily="34" charset="0"/>
              </a:rPr>
              <a:t>LoRA/QLoRA</a:t>
            </a:r>
            <a:r>
              <a:rPr lang="en-US" sz="2600" b="0" noProof="1">
                <a:solidFill>
                  <a:srgbClr val="DCE5F1"/>
                </a:solidFill>
                <a:latin typeface="Arial" panose="020B0604020202020204" pitchFamily="34" charset="0"/>
              </a:rPr>
              <a:t>-</a:t>
            </a:r>
            <a:r>
              <a:rPr sz="2600" b="0" noProof="1">
                <a:solidFill>
                  <a:srgbClr val="DCE5F1"/>
                </a:solidFill>
                <a:latin typeface="Arial" panose="020B0604020202020204" pitchFamily="34" charset="0"/>
              </a:rPr>
              <a:t>адаптация PLUM-подхода на MovieLens-1M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9640" y="5461000"/>
            <a:ext cx="2651760" cy="549381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r">
              <a:defRPr sz="1500">
                <a:latin typeface="Arial"/>
              </a:defRPr>
            </a:pPr>
            <a:r>
              <a:rPr sz="1500" noProof="1">
                <a:solidFill>
                  <a:schemeClr val="bg1"/>
                </a:solidFill>
                <a:latin typeface="Arial"/>
              </a:rPr>
              <a:t>Ховзунов Никон
БКНАД-241
2026</a:t>
            </a:r>
          </a:p>
        </p:txBody>
      </p:sp>
      <p:sp>
        <p:nvSpPr>
          <p:cNvPr id="7" name="SupervisorInfo">
            <a:extLst>
              <a:ext uri="{FF2B5EF4-FFF2-40B4-BE49-F238E27FC236}">
                <a16:creationId xmlns:a16="http://schemas.microsoft.com/office/drawing/2014/main" id="{B6BC951C-A30C-30F8-2091-F5025FE49FEE}"/>
              </a:ext>
            </a:extLst>
          </p:cNvPr>
          <p:cNvSpPr txBox="1"/>
          <p:nvPr/>
        </p:nvSpPr>
        <p:spPr>
          <a:xfrm>
            <a:off x="713740" y="5461000"/>
            <a:ext cx="4953000" cy="746358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FFFFFF"/>
                </a:solidFill>
                <a:latin typeface="Arial" panose="020B0604020202020204" pitchFamily="34" charset="0"/>
              </a:rPr>
              <a:t>Руководитель</a:t>
            </a:r>
          </a:p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 dirty="0" err="1">
                <a:solidFill>
                  <a:srgbClr val="FFFFFF"/>
                </a:solidFill>
                <a:latin typeface="Arial" panose="020B0604020202020204" pitchFamily="34" charset="0"/>
              </a:rPr>
              <a:t>Лашинин</a:t>
            </a:r>
            <a:r>
              <a:rPr lang="ru-RU" sz="1500" dirty="0">
                <a:solidFill>
                  <a:srgbClr val="FFFFFF"/>
                </a:solidFill>
                <a:latin typeface="Arial" panose="020B0604020202020204" pitchFamily="34" charset="0"/>
              </a:rPr>
              <a:t> Олег Андреевич</a:t>
            </a:r>
          </a:p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FFFFFF"/>
                </a:solidFill>
                <a:latin typeface="Arial" panose="020B0604020202020204" pitchFamily="34" charset="0"/>
              </a:rPr>
              <a:t>Ведущий исследователь-разработчик</a:t>
            </a:r>
          </a:p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FFFFFF"/>
                </a:solidFill>
                <a:latin typeface="Arial" panose="020B0604020202020204" pitchFamily="34" charset="0"/>
              </a:rPr>
              <a:t>АО «Т-Банк»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299" y="273050"/>
            <a:ext cx="104676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ГЛАВНЫЙ РЕЗУЛЬТАТ</a:t>
            </a:r>
            <a:endParaRPr sz="750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39" y="566420"/>
            <a:ext cx="7471469" cy="40011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sz="2600" b="1">
                <a:solidFill>
                  <a:srgbClr val="0B2F63"/>
                </a:solidFill>
                <a:latin typeface="Arial" panose="020B0604020202020204" pitchFamily="34" charset="0"/>
              </a:rPr>
              <a:t>Qwen работает, но SASRec остаётся сильнее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713232" y="1069848"/>
            <a:ext cx="10698480" cy="0"/>
          </a:xfrm>
          <a:prstGeom prst="line">
            <a:avLst/>
          </a:prstGeom>
          <a:ln w="20320">
            <a:solidFill>
              <a:srgbClr val="D8E0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582841" y="228600"/>
            <a:ext cx="105798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10</a:t>
            </a:r>
            <a:endParaRPr sz="750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 descr="slide8_recall10_3sid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7" y="1461307"/>
            <a:ext cx="7639621" cy="3683208"/>
          </a:xfrm>
          <a:prstGeom prst="rect">
            <a:avLst/>
          </a:prstGeom>
        </p:spPr>
      </p:pic>
      <p:cxnSp>
        <p:nvCxnSpPr>
          <p:cNvPr id="8" name="Connector 7"/>
          <p:cNvCxnSpPr/>
          <p:nvPr/>
        </p:nvCxnSpPr>
        <p:spPr>
          <a:xfrm>
            <a:off x="7909560" y="1234440"/>
            <a:ext cx="3246120" cy="0"/>
          </a:xfrm>
          <a:prstGeom prst="line">
            <a:avLst/>
          </a:prstGeom>
          <a:ln w="15240">
            <a:solidFill>
              <a:srgbClr val="D8E0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909560" y="1399032"/>
            <a:ext cx="1952907" cy="1969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sz="1800" b="1" dirty="0" err="1">
                <a:solidFill>
                  <a:srgbClr val="103062"/>
                </a:solidFill>
                <a:latin typeface="Arial"/>
              </a:rPr>
              <a:t>Классический</a:t>
            </a:r>
            <a:r>
              <a:rPr sz="1800" b="1" dirty="0">
                <a:solidFill>
                  <a:srgbClr val="103062"/>
                </a:solidFill>
                <a:latin typeface="Arial"/>
              </a:rPr>
              <a:t> </a:t>
            </a:r>
            <a:r>
              <a:rPr lang="ru-RU" sz="1800" b="1" dirty="0" err="1">
                <a:solidFill>
                  <a:srgbClr val="103062"/>
                </a:solidFill>
                <a:latin typeface="Arial"/>
              </a:rPr>
              <a:t>бейзлайн</a:t>
            </a:r>
            <a:endParaRPr sz="1280" b="1" dirty="0">
              <a:solidFill>
                <a:srgbClr val="103062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09560" y="1764792"/>
            <a:ext cx="3246120" cy="38404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sz="1800" b="1">
                <a:solidFill>
                  <a:srgbClr val="2468BE"/>
                </a:solidFill>
                <a:latin typeface="Arial"/>
              </a:rPr>
              <a:t>0.1907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09560" y="2295144"/>
            <a:ext cx="146304" cy="3108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>
                <a:solidFill>
                  <a:srgbClr val="2468BE"/>
                </a:solidFill>
                <a:latin typeface="Arial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47304" y="2295144"/>
            <a:ext cx="2971800" cy="4754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>
                <a:solidFill>
                  <a:srgbClr val="1F2937"/>
                </a:solidFill>
                <a:latin typeface="Arial"/>
              </a:rPr>
              <a:t>ItemKNN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7909560" y="2697480"/>
            <a:ext cx="3246120" cy="0"/>
          </a:xfrm>
          <a:prstGeom prst="line">
            <a:avLst/>
          </a:prstGeom>
          <a:ln w="15240">
            <a:solidFill>
              <a:srgbClr val="D8E0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909560" y="2889504"/>
            <a:ext cx="3246120" cy="38404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sz="1800" b="1">
                <a:solidFill>
                  <a:srgbClr val="2468BE"/>
                </a:solidFill>
                <a:latin typeface="Arial"/>
              </a:rPr>
              <a:t>0.2566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00416" y="3326363"/>
            <a:ext cx="146304" cy="3108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 dirty="0">
                <a:solidFill>
                  <a:srgbClr val="2468BE"/>
                </a:solidFill>
                <a:latin typeface="Arial"/>
              </a:rPr>
              <a:t>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47304" y="3335527"/>
            <a:ext cx="3282696" cy="2123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 dirty="0">
                <a:solidFill>
                  <a:srgbClr val="1F2937"/>
                </a:solidFill>
                <a:latin typeface="Arial"/>
              </a:rPr>
              <a:t>Qwen3-4B QLoRA32</a:t>
            </a:r>
            <a:r>
              <a:rPr lang="ru-RU" sz="1500" b="0" dirty="0">
                <a:solidFill>
                  <a:srgbClr val="1F2937"/>
                </a:solidFill>
                <a:latin typeface="Arial"/>
              </a:rPr>
              <a:t> </a:t>
            </a:r>
            <a:r>
              <a:rPr sz="1500" b="0" dirty="0">
                <a:solidFill>
                  <a:srgbClr val="1F2937"/>
                </a:solidFill>
                <a:latin typeface="Arial"/>
              </a:rPr>
              <a:t>(3 SID)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7909560" y="4160520"/>
            <a:ext cx="3246120" cy="0"/>
          </a:xfrm>
          <a:prstGeom prst="line">
            <a:avLst/>
          </a:prstGeom>
          <a:ln w="15240">
            <a:solidFill>
              <a:srgbClr val="D8E0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909560" y="4379976"/>
            <a:ext cx="3246120" cy="38404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sz="1800" b="1">
                <a:solidFill>
                  <a:srgbClr val="2468BE"/>
                </a:solidFill>
                <a:latin typeface="Arial"/>
              </a:rPr>
              <a:t>0.3104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18704" y="4791456"/>
            <a:ext cx="146304" cy="3108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 dirty="0">
                <a:solidFill>
                  <a:srgbClr val="2468BE"/>
                </a:solidFill>
                <a:latin typeface="Arial"/>
              </a:rPr>
              <a:t>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47304" y="4791456"/>
            <a:ext cx="2971800" cy="4754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>
                <a:solidFill>
                  <a:srgbClr val="1F2937"/>
                </a:solidFill>
                <a:latin typeface="Arial"/>
              </a:rPr>
              <a:t>SASRec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82841" y="228600"/>
            <a:ext cx="105798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11</a:t>
            </a:r>
            <a:endParaRPr sz="750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2EC59D-8358-90C7-41A1-62BF5B361FFD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РОЛЬ </a:t>
            </a:r>
            <a:r>
              <a:rPr lang="en-US" sz="950">
                <a:solidFill>
                  <a:srgbClr val="66778A"/>
                </a:solidFill>
                <a:latin typeface="Arial" panose="020B0604020202020204" pitchFamily="34" charset="0"/>
              </a:rPr>
              <a:t>CPT</a:t>
            </a:r>
            <a:endParaRPr lang="ru-RU" sz="750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7BE130-3B07-96B6-05AE-DCDE48A379A9}"/>
              </a:ext>
            </a:extLst>
          </p:cNvPr>
          <p:cNvSpPr txBox="1"/>
          <p:nvPr/>
        </p:nvSpPr>
        <p:spPr>
          <a:xfrm>
            <a:off x="713740" y="566420"/>
            <a:ext cx="9658478" cy="400110"/>
          </a:xfrm>
          <a:prstGeom prst="rect">
            <a:avLst/>
          </a:prstGeom>
          <a:noFill/>
        </p:spPr>
        <p:txBody>
          <a:bodyPr vert="horz" wrap="none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CPT — не формальность: без него качество заметно ниже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A81EB22-11DF-6728-E43E-A027BCEEC8D9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211EB53-F2DF-6516-938E-0559B9FA39E2}"/>
              </a:ext>
            </a:extLst>
          </p:cNvPr>
          <p:cNvSpPr/>
          <p:nvPr/>
        </p:nvSpPr>
        <p:spPr>
          <a:xfrm>
            <a:off x="777240" y="1343660"/>
            <a:ext cx="32004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95469A-E387-1AF5-BA33-893E06EFD80E}"/>
              </a:ext>
            </a:extLst>
          </p:cNvPr>
          <p:cNvSpPr txBox="1"/>
          <p:nvPr/>
        </p:nvSpPr>
        <p:spPr>
          <a:xfrm>
            <a:off x="777240" y="1511300"/>
            <a:ext cx="3238500" cy="26161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Что сравниваем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4EF3A9E-B220-9509-16DF-236DF98E64A9}"/>
              </a:ext>
            </a:extLst>
          </p:cNvPr>
          <p:cNvSpPr txBox="1"/>
          <p:nvPr/>
        </p:nvSpPr>
        <p:spPr>
          <a:xfrm>
            <a:off x="777240" y="1930400"/>
            <a:ext cx="2667000" cy="212366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en-US" sz="1500" b="1">
                <a:solidFill>
                  <a:srgbClr val="1F2937"/>
                </a:solidFill>
                <a:latin typeface="Arial" panose="020B0604020202020204" pitchFamily="34" charset="0"/>
              </a:rPr>
              <a:t>Qwen3-4B QLoRA32</a:t>
            </a:r>
            <a:endParaRPr lang="ru-RU" sz="1380" b="1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F0A929-DCBB-A760-179E-79A85248CC5B}"/>
              </a:ext>
            </a:extLst>
          </p:cNvPr>
          <p:cNvSpPr txBox="1"/>
          <p:nvPr/>
        </p:nvSpPr>
        <p:spPr>
          <a:xfrm>
            <a:off x="777240" y="2387600"/>
            <a:ext cx="165100" cy="218521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2B66B2"/>
                </a:solidFill>
                <a:latin typeface="Arial" panose="020B0604020202020204" pitchFamily="34" charset="0"/>
              </a:rPr>
              <a:t>1.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65A3A5-C2F8-D909-F85D-D28CF0A80584}"/>
              </a:ext>
            </a:extLst>
          </p:cNvPr>
          <p:cNvSpPr txBox="1"/>
          <p:nvPr/>
        </p:nvSpPr>
        <p:spPr>
          <a:xfrm>
            <a:off x="1023620" y="2387600"/>
            <a:ext cx="3149600" cy="218521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en-US" sz="1500" b="1">
                <a:solidFill>
                  <a:srgbClr val="10315E"/>
                </a:solidFill>
                <a:latin typeface="Arial" panose="020B0604020202020204" pitchFamily="34" charset="0"/>
              </a:rPr>
              <a:t>SFT </a:t>
            </a: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без </a:t>
            </a:r>
            <a:r>
              <a:rPr lang="en-US" sz="1500" b="1">
                <a:solidFill>
                  <a:srgbClr val="10315E"/>
                </a:solidFill>
                <a:latin typeface="Arial" panose="020B0604020202020204" pitchFamily="34" charset="0"/>
              </a:rPr>
              <a:t>CPT</a:t>
            </a:r>
            <a:endParaRPr lang="ru-RU" sz="1420" b="1">
              <a:solidFill>
                <a:srgbClr val="10315E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C0359E-A714-8EF2-D8A5-EB552E9559F8}"/>
              </a:ext>
            </a:extLst>
          </p:cNvPr>
          <p:cNvSpPr txBox="1"/>
          <p:nvPr/>
        </p:nvSpPr>
        <p:spPr>
          <a:xfrm>
            <a:off x="1023620" y="2692400"/>
            <a:ext cx="3149600" cy="20621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история → следующий </a:t>
            </a: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SID</a:t>
            </a:r>
            <a:endParaRPr lang="ru-RU" sz="1340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08E95D-A3F4-1EAA-5AEB-EBAC7B9A6238}"/>
              </a:ext>
            </a:extLst>
          </p:cNvPr>
          <p:cNvSpPr txBox="1"/>
          <p:nvPr/>
        </p:nvSpPr>
        <p:spPr>
          <a:xfrm>
            <a:off x="777240" y="3302000"/>
            <a:ext cx="165100" cy="218521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2B66B2"/>
                </a:solidFill>
                <a:latin typeface="Arial" panose="020B0604020202020204" pitchFamily="34" charset="0"/>
              </a:rPr>
              <a:t>2.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752EC2-6E46-BFC9-0133-178D1B521B33}"/>
              </a:ext>
            </a:extLst>
          </p:cNvPr>
          <p:cNvSpPr txBox="1"/>
          <p:nvPr/>
        </p:nvSpPr>
        <p:spPr>
          <a:xfrm>
            <a:off x="1023620" y="3302000"/>
            <a:ext cx="3149600" cy="218521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en-US" sz="1500" b="1">
                <a:solidFill>
                  <a:srgbClr val="10315E"/>
                </a:solidFill>
                <a:latin typeface="Arial" panose="020B0604020202020204" pitchFamily="34" charset="0"/>
              </a:rPr>
              <a:t>CPT + SFT</a:t>
            </a:r>
            <a:endParaRPr lang="ru-RU" sz="1420" b="1">
              <a:solidFill>
                <a:srgbClr val="10315E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F07D3E-96F3-0633-CE5C-A1C18A8C57A5}"/>
              </a:ext>
            </a:extLst>
          </p:cNvPr>
          <p:cNvSpPr txBox="1"/>
          <p:nvPr/>
        </p:nvSpPr>
        <p:spPr>
          <a:xfrm>
            <a:off x="1023620" y="3606800"/>
            <a:ext cx="2857500" cy="801758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SID ↔ метаданные</a:t>
            </a:r>
          </a:p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SID ↔ описание</a:t>
            </a:r>
          </a:p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окна историй</a:t>
            </a:r>
          </a:p>
          <a:p>
            <a:pPr>
              <a:spcAft>
                <a:spcPts val="1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история → следующий SID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CED677-448B-E99C-389C-621945086106}"/>
              </a:ext>
            </a:extLst>
          </p:cNvPr>
          <p:cNvSpPr txBox="1"/>
          <p:nvPr/>
        </p:nvSpPr>
        <p:spPr>
          <a:xfrm>
            <a:off x="777240" y="4635500"/>
            <a:ext cx="3810000" cy="369332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en-US" sz="1800" b="1">
                <a:solidFill>
                  <a:srgbClr val="2B66B2"/>
                </a:solidFill>
                <a:latin typeface="Arial" panose="020B0604020202020204" pitchFamily="34" charset="0"/>
              </a:rPr>
              <a:t>+55% Recall@10</a:t>
            </a:r>
            <a:endParaRPr lang="ru-RU" sz="2400" b="1">
              <a:solidFill>
                <a:srgbClr val="2B66B2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7E3012E-87C0-2842-6A6E-5E5A1FED70E1}"/>
              </a:ext>
            </a:extLst>
          </p:cNvPr>
          <p:cNvSpPr txBox="1"/>
          <p:nvPr/>
        </p:nvSpPr>
        <p:spPr>
          <a:xfrm>
            <a:off x="777240" y="5143500"/>
            <a:ext cx="3302000" cy="215444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0.1747 → 0.2707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24FD7E-00F1-7B57-1D7A-305C8208D622}"/>
              </a:ext>
            </a:extLst>
          </p:cNvPr>
          <p:cNvSpPr txBox="1"/>
          <p:nvPr/>
        </p:nvSpPr>
        <p:spPr>
          <a:xfrm>
            <a:off x="6261100" y="1511300"/>
            <a:ext cx="4318000" cy="26161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en-US" sz="1500" b="1">
                <a:solidFill>
                  <a:srgbClr val="10315E"/>
                </a:solidFill>
                <a:latin typeface="Arial" panose="020B0604020202020204" pitchFamily="34" charset="0"/>
              </a:rPr>
              <a:t>Recall@10 </a:t>
            </a: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на валидации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7E6BEB7-A061-DDD5-A674-CAEF63BA3215}"/>
              </a:ext>
            </a:extLst>
          </p:cNvPr>
          <p:cNvSpPr/>
          <p:nvPr/>
        </p:nvSpPr>
        <p:spPr>
          <a:xfrm>
            <a:off x="7848600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F2839F8-7D03-DBC5-877A-34462D430890}"/>
              </a:ext>
            </a:extLst>
          </p:cNvPr>
          <p:cNvSpPr txBox="1"/>
          <p:nvPr/>
        </p:nvSpPr>
        <p:spPr>
          <a:xfrm>
            <a:off x="7620000" y="3695700"/>
            <a:ext cx="571500" cy="130805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0.0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3C8AC10-C252-E846-302D-A5FFD0C6B962}"/>
              </a:ext>
            </a:extLst>
          </p:cNvPr>
          <p:cNvSpPr/>
          <p:nvPr/>
        </p:nvSpPr>
        <p:spPr>
          <a:xfrm>
            <a:off x="8885767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F21171F-988B-1CA5-AE2F-80C9EE5506A7}"/>
              </a:ext>
            </a:extLst>
          </p:cNvPr>
          <p:cNvSpPr txBox="1"/>
          <p:nvPr/>
        </p:nvSpPr>
        <p:spPr>
          <a:xfrm>
            <a:off x="8657167" y="3695700"/>
            <a:ext cx="571500" cy="130805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0.1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D13D84C-4801-B77D-65D1-0A96C044AF36}"/>
              </a:ext>
            </a:extLst>
          </p:cNvPr>
          <p:cNvSpPr/>
          <p:nvPr/>
        </p:nvSpPr>
        <p:spPr>
          <a:xfrm>
            <a:off x="9922933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3C00BDC-10DC-FFE6-D697-8D00EA858701}"/>
              </a:ext>
            </a:extLst>
          </p:cNvPr>
          <p:cNvSpPr txBox="1"/>
          <p:nvPr/>
        </p:nvSpPr>
        <p:spPr>
          <a:xfrm>
            <a:off x="9694333" y="3695700"/>
            <a:ext cx="571500" cy="130805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0.2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065B2BE-8382-8653-9E00-A1FD268F2FB4}"/>
              </a:ext>
            </a:extLst>
          </p:cNvPr>
          <p:cNvSpPr/>
          <p:nvPr/>
        </p:nvSpPr>
        <p:spPr>
          <a:xfrm>
            <a:off x="10960100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BC3578-BCC5-7FE5-C652-F11D953D5570}"/>
              </a:ext>
            </a:extLst>
          </p:cNvPr>
          <p:cNvSpPr txBox="1"/>
          <p:nvPr/>
        </p:nvSpPr>
        <p:spPr>
          <a:xfrm>
            <a:off x="10731500" y="3695700"/>
            <a:ext cx="571500" cy="130805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2459332-3A2A-8509-0C12-6FA467B4DAFC}"/>
              </a:ext>
            </a:extLst>
          </p:cNvPr>
          <p:cNvSpPr txBox="1"/>
          <p:nvPr/>
        </p:nvSpPr>
        <p:spPr>
          <a:xfrm>
            <a:off x="6261100" y="2159000"/>
            <a:ext cx="1485900" cy="19236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 algn="r">
              <a:spcAft>
                <a:spcPts val="200"/>
              </a:spcAft>
              <a:defRPr sz="1500">
                <a:latin typeface="Arial"/>
              </a:defRPr>
            </a:pP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SFT </a:t>
            </a: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без </a:t>
            </a: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CPT</a:t>
            </a:r>
            <a:endParaRPr lang="ru-RU" sz="1250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2C1A9DAD-C7CA-428E-256D-5B7E005ADBA9}"/>
              </a:ext>
            </a:extLst>
          </p:cNvPr>
          <p:cNvSpPr/>
          <p:nvPr/>
        </p:nvSpPr>
        <p:spPr>
          <a:xfrm>
            <a:off x="7848600" y="2070100"/>
            <a:ext cx="1811930" cy="431800"/>
          </a:xfrm>
          <a:prstGeom prst="rect">
            <a:avLst/>
          </a:prstGeom>
          <a:solidFill>
            <a:srgbClr val="8E99A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07EB6EA-0F4C-BE67-4968-EC9C3ADE9969}"/>
              </a:ext>
            </a:extLst>
          </p:cNvPr>
          <p:cNvSpPr txBox="1"/>
          <p:nvPr/>
        </p:nvSpPr>
        <p:spPr>
          <a:xfrm>
            <a:off x="9774830" y="2159000"/>
            <a:ext cx="825500" cy="19236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>
                <a:solidFill>
                  <a:srgbClr val="1F2937"/>
                </a:solidFill>
                <a:latin typeface="Arial" panose="020B0604020202020204" pitchFamily="34" charset="0"/>
              </a:rPr>
              <a:t>0.1747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3156F40-66FC-512D-59A2-7EDD79E87F5D}"/>
              </a:ext>
            </a:extLst>
          </p:cNvPr>
          <p:cNvSpPr txBox="1"/>
          <p:nvPr/>
        </p:nvSpPr>
        <p:spPr>
          <a:xfrm>
            <a:off x="6261100" y="3073400"/>
            <a:ext cx="1485900" cy="19236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 algn="r">
              <a:spcAft>
                <a:spcPts val="200"/>
              </a:spcAft>
              <a:defRPr sz="1500">
                <a:latin typeface="Arial"/>
              </a:defRPr>
            </a:pP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CPT + SFT</a:t>
            </a:r>
            <a:endParaRPr lang="ru-RU" sz="1250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3B7AA2A5-4C71-3AC9-3214-641E9AD5E86F}"/>
              </a:ext>
            </a:extLst>
          </p:cNvPr>
          <p:cNvSpPr/>
          <p:nvPr/>
        </p:nvSpPr>
        <p:spPr>
          <a:xfrm>
            <a:off x="7848600" y="2984500"/>
            <a:ext cx="2807610" cy="4318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612463C-AAAC-86CD-8DCF-2EE3EEA03767}"/>
              </a:ext>
            </a:extLst>
          </p:cNvPr>
          <p:cNvSpPr txBox="1"/>
          <p:nvPr/>
        </p:nvSpPr>
        <p:spPr>
          <a:xfrm>
            <a:off x="10770510" y="3073400"/>
            <a:ext cx="825500" cy="19236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>
                <a:solidFill>
                  <a:srgbClr val="1F2937"/>
                </a:solidFill>
                <a:latin typeface="Arial" panose="020B0604020202020204" pitchFamily="34" charset="0"/>
              </a:rPr>
              <a:t>0.2707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92E3077-26AF-866F-15F0-011928B55D0F}"/>
              </a:ext>
            </a:extLst>
          </p:cNvPr>
          <p:cNvSpPr txBox="1"/>
          <p:nvPr/>
        </p:nvSpPr>
        <p:spPr>
          <a:xfrm>
            <a:off x="8763000" y="3937000"/>
            <a:ext cx="1651000" cy="153888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 algn="ctr">
              <a:spcAft>
                <a:spcPts val="200"/>
              </a:spcAft>
              <a:defRPr sz="950">
                <a:latin typeface="Arial"/>
              </a:defRPr>
            </a:pPr>
            <a:r>
              <a:rPr lang="en-US" sz="950">
                <a:solidFill>
                  <a:srgbClr val="5C6C80"/>
                </a:solidFill>
                <a:latin typeface="Arial" panose="020B0604020202020204" pitchFamily="34" charset="0"/>
              </a:rPr>
              <a:t>Recall@10</a:t>
            </a:r>
            <a:endParaRPr lang="ru-RU" sz="1000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5F6158A-9F33-AAC6-5EA0-193714BBB2F1}"/>
              </a:ext>
            </a:extLst>
          </p:cNvPr>
          <p:cNvSpPr txBox="1"/>
          <p:nvPr/>
        </p:nvSpPr>
        <p:spPr>
          <a:xfrm>
            <a:off x="6261100" y="4356100"/>
            <a:ext cx="3302000" cy="192360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Дополнительные метрики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9115B35-85BE-806D-EFA5-9312D1D67CC0}"/>
              </a:ext>
            </a:extLst>
          </p:cNvPr>
          <p:cNvSpPr txBox="1"/>
          <p:nvPr/>
        </p:nvSpPr>
        <p:spPr>
          <a:xfrm>
            <a:off x="6261100" y="4775200"/>
            <a:ext cx="1524000" cy="146194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en-US" sz="950" b="1">
                <a:solidFill>
                  <a:srgbClr val="5C6C80"/>
                </a:solidFill>
                <a:latin typeface="Arial" panose="020B0604020202020204" pitchFamily="34" charset="0"/>
              </a:rPr>
              <a:t>NDCG@10</a:t>
            </a:r>
            <a:endParaRPr lang="ru-RU" sz="950" b="1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37F2588-0197-6BA0-866D-E383A32C09F2}"/>
              </a:ext>
            </a:extLst>
          </p:cNvPr>
          <p:cNvSpPr txBox="1"/>
          <p:nvPr/>
        </p:nvSpPr>
        <p:spPr>
          <a:xfrm>
            <a:off x="6261100" y="5067300"/>
            <a:ext cx="1625600" cy="207749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0.0954 → 0.1538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135A45A-BC68-48C0-3F77-D81790A1390A}"/>
              </a:ext>
            </a:extLst>
          </p:cNvPr>
          <p:cNvSpPr txBox="1"/>
          <p:nvPr/>
        </p:nvSpPr>
        <p:spPr>
          <a:xfrm>
            <a:off x="8089900" y="4775200"/>
            <a:ext cx="1524000" cy="146194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en-US" sz="950" b="1">
                <a:solidFill>
                  <a:srgbClr val="5C6C80"/>
                </a:solidFill>
                <a:latin typeface="Arial" panose="020B0604020202020204" pitchFamily="34" charset="0"/>
              </a:rPr>
              <a:t>MRR@10</a:t>
            </a:r>
            <a:endParaRPr lang="ru-RU" sz="950" b="1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4972182-28DC-140C-0A4D-4E0B90134A63}"/>
              </a:ext>
            </a:extLst>
          </p:cNvPr>
          <p:cNvSpPr txBox="1"/>
          <p:nvPr/>
        </p:nvSpPr>
        <p:spPr>
          <a:xfrm>
            <a:off x="8089900" y="5067300"/>
            <a:ext cx="1625600" cy="207749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0.0713 → 0.1182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622FD8D-6884-20BE-0F84-10E5BF2C1F56}"/>
              </a:ext>
            </a:extLst>
          </p:cNvPr>
          <p:cNvSpPr txBox="1"/>
          <p:nvPr/>
        </p:nvSpPr>
        <p:spPr>
          <a:xfrm>
            <a:off x="9918700" y="4775200"/>
            <a:ext cx="1524000" cy="146194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en-US" sz="950" b="1">
                <a:solidFill>
                  <a:srgbClr val="5C6C80"/>
                </a:solidFill>
                <a:latin typeface="Arial" panose="020B0604020202020204" pitchFamily="34" charset="0"/>
              </a:rPr>
              <a:t>Coverage@10</a:t>
            </a:r>
            <a:endParaRPr lang="ru-RU" sz="950" b="1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2C0EB81-BE8A-96C9-A3C5-7D799E60AB42}"/>
              </a:ext>
            </a:extLst>
          </p:cNvPr>
          <p:cNvSpPr txBox="1"/>
          <p:nvPr/>
        </p:nvSpPr>
        <p:spPr>
          <a:xfrm>
            <a:off x="9918700" y="5067300"/>
            <a:ext cx="1625600" cy="207749"/>
          </a:xfrm>
          <a:prstGeom prst="rect">
            <a:avLst/>
          </a:prstGeom>
          <a:noFill/>
        </p:spPr>
        <p:txBody>
          <a:bodyPr vert="horz" lIns="0" tIns="0" rIns="0" bIns="0" rtlCol="0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1470 → 2173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D5F5327-9B0E-63C4-77C2-5204E1D74935}"/>
              </a:ext>
            </a:extLst>
          </p:cNvPr>
          <p:cNvSpPr/>
          <p:nvPr/>
        </p:nvSpPr>
        <p:spPr>
          <a:xfrm>
            <a:off x="713740" y="5638800"/>
            <a:ext cx="1069848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12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39EA41-1355-61E0-283A-78609B16F209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АДАПТАЦИЯ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FD7FF7-FBB6-02C2-487F-1AE5C7AEB805}"/>
              </a:ext>
            </a:extLst>
          </p:cNvPr>
          <p:cNvSpPr txBox="1"/>
          <p:nvPr/>
        </p:nvSpPr>
        <p:spPr>
          <a:xfrm>
            <a:off x="713739" y="566420"/>
            <a:ext cx="10312247" cy="4001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QLoRA32 оказалась сильнее полного дообучения Qwen3-0.6B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72CF1D5-1D58-C107-4710-54D8C9C4F46B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4250866-6674-2D55-58F7-A397D53885FD}"/>
              </a:ext>
            </a:extLst>
          </p:cNvPr>
          <p:cNvSpPr/>
          <p:nvPr/>
        </p:nvSpPr>
        <p:spPr>
          <a:xfrm>
            <a:off x="777240" y="1343660"/>
            <a:ext cx="32004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DB8AE8-CD42-3DA8-3A81-76101560F500}"/>
              </a:ext>
            </a:extLst>
          </p:cNvPr>
          <p:cNvSpPr txBox="1"/>
          <p:nvPr/>
        </p:nvSpPr>
        <p:spPr>
          <a:xfrm>
            <a:off x="777240" y="1511300"/>
            <a:ext cx="3238500" cy="26161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Что сравниваем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C41092-8AEE-8752-AC81-7E4D7CF0C1A1}"/>
              </a:ext>
            </a:extLst>
          </p:cNvPr>
          <p:cNvSpPr txBox="1"/>
          <p:nvPr/>
        </p:nvSpPr>
        <p:spPr>
          <a:xfrm>
            <a:off x="777240" y="1955800"/>
            <a:ext cx="4127500" cy="227446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Одна модель: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Qwen3-0.6B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endParaRPr lang="ru-RU" sz="1420">
              <a:solidFill>
                <a:srgbClr val="1F2937"/>
              </a:solidFill>
              <a:latin typeface="Arial" panose="020B0604020202020204" pitchFamily="34" charset="0"/>
            </a:endParaRP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Одинаковые условия: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4 уровня SID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окно истории = 16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декодирование через дерево префиксов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фильтрация просмотренных фильмов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оценка по исходным фильмам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E613BE-21F4-E17D-7576-F2FD704DA9C6}"/>
              </a:ext>
            </a:extLst>
          </p:cNvPr>
          <p:cNvSpPr txBox="1"/>
          <p:nvPr/>
        </p:nvSpPr>
        <p:spPr>
          <a:xfrm>
            <a:off x="777240" y="4483100"/>
            <a:ext cx="3810000" cy="3693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en-US" sz="1800" b="1">
                <a:solidFill>
                  <a:srgbClr val="2B66B2"/>
                </a:solidFill>
                <a:latin typeface="Arial" panose="020B0604020202020204" pitchFamily="34" charset="0"/>
              </a:rPr>
              <a:t>+18% Recall@10</a:t>
            </a:r>
            <a:endParaRPr lang="ru-RU" sz="2400" b="1">
              <a:solidFill>
                <a:srgbClr val="2B66B2"/>
              </a:solidFill>
              <a:latin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F94581-FB0A-27B7-467C-68293AA27E3C}"/>
              </a:ext>
            </a:extLst>
          </p:cNvPr>
          <p:cNvSpPr txBox="1"/>
          <p:nvPr/>
        </p:nvSpPr>
        <p:spPr>
          <a:xfrm>
            <a:off x="777240" y="4965700"/>
            <a:ext cx="3302000" cy="215444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0.2061 → 0.2434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98DBE53-6B23-FDC0-71CE-ADFACC317DAD}"/>
              </a:ext>
            </a:extLst>
          </p:cNvPr>
          <p:cNvSpPr txBox="1"/>
          <p:nvPr/>
        </p:nvSpPr>
        <p:spPr>
          <a:xfrm>
            <a:off x="6261100" y="1511300"/>
            <a:ext cx="4318000" cy="26161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Recall@10 на тестовой выборке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4BCB44DC-F232-3CA7-388F-38F6E012EF02}"/>
              </a:ext>
            </a:extLst>
          </p:cNvPr>
          <p:cNvSpPr/>
          <p:nvPr/>
        </p:nvSpPr>
        <p:spPr>
          <a:xfrm>
            <a:off x="7848600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5191B4-2938-2B66-12A9-CC972160EAF4}"/>
              </a:ext>
            </a:extLst>
          </p:cNvPr>
          <p:cNvSpPr txBox="1"/>
          <p:nvPr/>
        </p:nvSpPr>
        <p:spPr>
          <a:xfrm>
            <a:off x="7620000" y="3695700"/>
            <a:ext cx="5715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0.0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C1D75D1-03F4-8176-FC54-682EBD61FBE5}"/>
              </a:ext>
            </a:extLst>
          </p:cNvPr>
          <p:cNvSpPr/>
          <p:nvPr/>
        </p:nvSpPr>
        <p:spPr>
          <a:xfrm>
            <a:off x="9001007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4076220-69F4-8D98-40F1-C30EDA93E3FD}"/>
              </a:ext>
            </a:extLst>
          </p:cNvPr>
          <p:cNvSpPr txBox="1"/>
          <p:nvPr/>
        </p:nvSpPr>
        <p:spPr>
          <a:xfrm>
            <a:off x="8772407" y="3695700"/>
            <a:ext cx="5715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0.1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10332EB-34F6-9830-3479-706A1C2F116C}"/>
              </a:ext>
            </a:extLst>
          </p:cNvPr>
          <p:cNvSpPr/>
          <p:nvPr/>
        </p:nvSpPr>
        <p:spPr>
          <a:xfrm>
            <a:off x="10153415" y="1879600"/>
            <a:ext cx="12700" cy="17653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B5A190-B946-7C50-769C-A4FEF438CD96}"/>
              </a:ext>
            </a:extLst>
          </p:cNvPr>
          <p:cNvSpPr txBox="1"/>
          <p:nvPr/>
        </p:nvSpPr>
        <p:spPr>
          <a:xfrm>
            <a:off x="9924815" y="3695700"/>
            <a:ext cx="5715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DBC8EB6-88EB-0603-A97F-88F6426701F4}"/>
              </a:ext>
            </a:extLst>
          </p:cNvPr>
          <p:cNvSpPr txBox="1"/>
          <p:nvPr/>
        </p:nvSpPr>
        <p:spPr>
          <a:xfrm>
            <a:off x="6261100" y="2159000"/>
            <a:ext cx="1485900" cy="19236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r"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полное дообучение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EFFFCD0-6051-C262-F2C2-D379A51A8AF9}"/>
              </a:ext>
            </a:extLst>
          </p:cNvPr>
          <p:cNvSpPr/>
          <p:nvPr/>
        </p:nvSpPr>
        <p:spPr>
          <a:xfrm>
            <a:off x="7848600" y="2070100"/>
            <a:ext cx="2375112" cy="431800"/>
          </a:xfrm>
          <a:prstGeom prst="rect">
            <a:avLst/>
          </a:prstGeom>
          <a:solidFill>
            <a:srgbClr val="8E99A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0416865-7635-97BD-B0B0-E80816D9A2C6}"/>
              </a:ext>
            </a:extLst>
          </p:cNvPr>
          <p:cNvSpPr txBox="1"/>
          <p:nvPr/>
        </p:nvSpPr>
        <p:spPr>
          <a:xfrm>
            <a:off x="10338012" y="2159000"/>
            <a:ext cx="825500" cy="19236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>
                <a:solidFill>
                  <a:srgbClr val="1F2937"/>
                </a:solidFill>
                <a:latin typeface="Arial" panose="020B0604020202020204" pitchFamily="34" charset="0"/>
              </a:rPr>
              <a:t>0.2061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AFA268-7569-B538-7177-AAA41511D883}"/>
              </a:ext>
            </a:extLst>
          </p:cNvPr>
          <p:cNvSpPr txBox="1"/>
          <p:nvPr/>
        </p:nvSpPr>
        <p:spPr>
          <a:xfrm>
            <a:off x="6261100" y="3073400"/>
            <a:ext cx="1485900" cy="19236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r">
              <a:defRPr sz="1500">
                <a:latin typeface="Arial"/>
              </a:defRPr>
            </a:pP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QLoRA32</a:t>
            </a:r>
            <a:endParaRPr lang="ru-RU" sz="1250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FCB6649-628D-2163-AE88-FE935816562D}"/>
              </a:ext>
            </a:extLst>
          </p:cNvPr>
          <p:cNvSpPr/>
          <p:nvPr/>
        </p:nvSpPr>
        <p:spPr>
          <a:xfrm>
            <a:off x="7848600" y="2984500"/>
            <a:ext cx="2804960" cy="4318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7BC82F-0C26-B7ED-EE8F-2E0C973E89C8}"/>
              </a:ext>
            </a:extLst>
          </p:cNvPr>
          <p:cNvSpPr txBox="1"/>
          <p:nvPr/>
        </p:nvSpPr>
        <p:spPr>
          <a:xfrm>
            <a:off x="10767860" y="3073400"/>
            <a:ext cx="825500" cy="19236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>
                <a:solidFill>
                  <a:srgbClr val="1F2937"/>
                </a:solidFill>
                <a:latin typeface="Arial" panose="020B0604020202020204" pitchFamily="34" charset="0"/>
              </a:rPr>
              <a:t>0.2434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871A1B-AF15-CF6A-FBBE-EC1BE2DE3E36}"/>
              </a:ext>
            </a:extLst>
          </p:cNvPr>
          <p:cNvSpPr txBox="1"/>
          <p:nvPr/>
        </p:nvSpPr>
        <p:spPr>
          <a:xfrm>
            <a:off x="8763000" y="3937000"/>
            <a:ext cx="1651000" cy="153888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en-US" sz="950">
                <a:solidFill>
                  <a:srgbClr val="5C6C80"/>
                </a:solidFill>
                <a:latin typeface="Arial" panose="020B0604020202020204" pitchFamily="34" charset="0"/>
              </a:rPr>
              <a:t>Recall@10</a:t>
            </a:r>
            <a:endParaRPr lang="ru-RU" sz="1000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88B9911-F09F-C3DF-40E4-182173D44144}"/>
              </a:ext>
            </a:extLst>
          </p:cNvPr>
          <p:cNvSpPr txBox="1"/>
          <p:nvPr/>
        </p:nvSpPr>
        <p:spPr>
          <a:xfrm>
            <a:off x="6261100" y="4356100"/>
            <a:ext cx="3302000" cy="19236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Дополнительные метрики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8E24D3-8EEE-8250-2EF6-D3A5D6F534FD}"/>
              </a:ext>
            </a:extLst>
          </p:cNvPr>
          <p:cNvSpPr txBox="1"/>
          <p:nvPr/>
        </p:nvSpPr>
        <p:spPr>
          <a:xfrm>
            <a:off x="6261100" y="4775200"/>
            <a:ext cx="1524000" cy="146194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en-US" sz="950" b="1">
                <a:solidFill>
                  <a:srgbClr val="5C6C80"/>
                </a:solidFill>
                <a:latin typeface="Arial" panose="020B0604020202020204" pitchFamily="34" charset="0"/>
              </a:rPr>
              <a:t>NDCG@10</a:t>
            </a:r>
            <a:endParaRPr lang="ru-RU" sz="950" b="1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7C07E2-046F-88F2-D22B-EE9ABC29F455}"/>
              </a:ext>
            </a:extLst>
          </p:cNvPr>
          <p:cNvSpPr txBox="1"/>
          <p:nvPr/>
        </p:nvSpPr>
        <p:spPr>
          <a:xfrm>
            <a:off x="6261100" y="5067300"/>
            <a:ext cx="1625600" cy="207749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0.1156 → 0.1395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1FE8B32-AF4D-A3F5-AB59-4BDF2E97E40F}"/>
              </a:ext>
            </a:extLst>
          </p:cNvPr>
          <p:cNvSpPr txBox="1"/>
          <p:nvPr/>
        </p:nvSpPr>
        <p:spPr>
          <a:xfrm>
            <a:off x="8089900" y="4775200"/>
            <a:ext cx="1524000" cy="146194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en-US" sz="950" b="1">
                <a:solidFill>
                  <a:srgbClr val="5C6C80"/>
                </a:solidFill>
                <a:latin typeface="Arial" panose="020B0604020202020204" pitchFamily="34" charset="0"/>
              </a:rPr>
              <a:t>MRR@10</a:t>
            </a:r>
            <a:endParaRPr lang="ru-RU" sz="950" b="1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FEB143-887C-3D96-84A8-9A5740C70CB2}"/>
              </a:ext>
            </a:extLst>
          </p:cNvPr>
          <p:cNvSpPr txBox="1"/>
          <p:nvPr/>
        </p:nvSpPr>
        <p:spPr>
          <a:xfrm>
            <a:off x="8089900" y="5067300"/>
            <a:ext cx="1625600" cy="207749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0.0878 → 0.1079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ECCD14B-8062-B90D-6435-B8687EFD51FC}"/>
              </a:ext>
            </a:extLst>
          </p:cNvPr>
          <p:cNvSpPr txBox="1"/>
          <p:nvPr/>
        </p:nvSpPr>
        <p:spPr>
          <a:xfrm>
            <a:off x="9918700" y="4775200"/>
            <a:ext cx="1524000" cy="146194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en-US" sz="950" b="1">
                <a:solidFill>
                  <a:srgbClr val="5C6C80"/>
                </a:solidFill>
                <a:latin typeface="Arial" panose="020B0604020202020204" pitchFamily="34" charset="0"/>
              </a:rPr>
              <a:t>Coverage@10</a:t>
            </a:r>
            <a:endParaRPr lang="ru-RU" sz="950" b="1">
              <a:solidFill>
                <a:srgbClr val="5C6C80"/>
              </a:solidFill>
              <a:latin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463B66-78BB-D346-A85D-4EA5E3533273}"/>
              </a:ext>
            </a:extLst>
          </p:cNvPr>
          <p:cNvSpPr txBox="1"/>
          <p:nvPr/>
        </p:nvSpPr>
        <p:spPr>
          <a:xfrm>
            <a:off x="9918700" y="5067300"/>
            <a:ext cx="1625600" cy="207749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F2937"/>
                </a:solidFill>
                <a:latin typeface="Arial" panose="020B0604020202020204" pitchFamily="34" charset="0"/>
              </a:rPr>
              <a:t>1364 → 1776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906C7485-295A-A326-FB63-341DE71CC909}"/>
              </a:ext>
            </a:extLst>
          </p:cNvPr>
          <p:cNvSpPr/>
          <p:nvPr/>
        </p:nvSpPr>
        <p:spPr>
          <a:xfrm>
            <a:off x="713740" y="5638800"/>
            <a:ext cx="1069848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13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D040CE-2640-ECF5-A5F0-45BF19F769EE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ДЛИНА ГЕНЕРАЦИИ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4724A0-4D88-5E06-EA54-74C538D16FF8}"/>
              </a:ext>
            </a:extLst>
          </p:cNvPr>
          <p:cNvSpPr txBox="1"/>
          <p:nvPr/>
        </p:nvSpPr>
        <p:spPr>
          <a:xfrm>
            <a:off x="713740" y="566420"/>
            <a:ext cx="6121548" cy="4001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Короче генерация: 3 токена вместо 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691004E-0587-DA76-9188-3B63313CFFC9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EA592C5-2668-2C5F-CE71-F7E0A8E40309}"/>
              </a:ext>
            </a:extLst>
          </p:cNvPr>
          <p:cNvSpPr/>
          <p:nvPr/>
        </p:nvSpPr>
        <p:spPr>
          <a:xfrm>
            <a:off x="777240" y="1377950"/>
            <a:ext cx="29210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C3D34-5841-6065-3C9F-2AB809669171}"/>
              </a:ext>
            </a:extLst>
          </p:cNvPr>
          <p:cNvSpPr txBox="1"/>
          <p:nvPr/>
        </p:nvSpPr>
        <p:spPr>
          <a:xfrm>
            <a:off x="777240" y="1562100"/>
            <a:ext cx="3111500" cy="26161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Что сравниваем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A846EA-0304-F355-2BED-379DCA52FDFA}"/>
              </a:ext>
            </a:extLst>
          </p:cNvPr>
          <p:cNvSpPr txBox="1"/>
          <p:nvPr/>
        </p:nvSpPr>
        <p:spPr>
          <a:xfrm>
            <a:off x="777240" y="2006600"/>
            <a:ext cx="3429000" cy="17927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1F2937"/>
                </a:solidFill>
                <a:latin typeface="Arial" panose="020B0604020202020204" pitchFamily="34" charset="0"/>
              </a:rPr>
              <a:t>Одинаковые модели: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Qwen3-0.6B QLoRA32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Qwen3-4B QLoRA32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endParaRPr lang="ru-RU" sz="1450" dirty="0">
              <a:solidFill>
                <a:srgbClr val="1F2937"/>
              </a:solidFill>
              <a:latin typeface="Arial" panose="020B0604020202020204" pitchFamily="34" charset="0"/>
            </a:endParaRP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1F2937"/>
                </a:solidFill>
                <a:latin typeface="Arial" panose="020B0604020202020204" pitchFamily="34" charset="0"/>
              </a:rPr>
              <a:t>Меняется глубина </a:t>
            </a:r>
            <a:r>
              <a:rPr lang="en-US" sz="1500" b="1" dirty="0">
                <a:solidFill>
                  <a:srgbClr val="1F2937"/>
                </a:solidFill>
                <a:latin typeface="Arial" panose="020B0604020202020204" pitchFamily="34" charset="0"/>
              </a:rPr>
              <a:t>SID-</a:t>
            </a:r>
            <a:r>
              <a:rPr lang="ru-RU" sz="1500" b="1" dirty="0" err="1">
                <a:solidFill>
                  <a:srgbClr val="1F2937"/>
                </a:solidFill>
                <a:latin typeface="Arial" panose="020B0604020202020204" pitchFamily="34" charset="0"/>
              </a:rPr>
              <a:t>токенизации</a:t>
            </a:r>
            <a:r>
              <a:rPr lang="ru-RU" sz="1500" b="1" dirty="0">
                <a:solidFill>
                  <a:srgbClr val="1F2937"/>
                </a:solidFill>
                <a:latin typeface="Arial" panose="020B0604020202020204" pitchFamily="34" charset="0"/>
              </a:rPr>
              <a:t>: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• 4 уровня → 4 токена</a:t>
            </a:r>
          </a:p>
          <a:p>
            <a:pPr>
              <a:spcAft>
                <a:spcPts val="3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• 3 уровня → 3 токена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EE807C-E787-4F20-3236-F869C8D9E9FB}"/>
              </a:ext>
            </a:extLst>
          </p:cNvPr>
          <p:cNvSpPr txBox="1"/>
          <p:nvPr/>
        </p:nvSpPr>
        <p:spPr>
          <a:xfrm>
            <a:off x="4470400" y="1498600"/>
            <a:ext cx="4191000" cy="2539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Recall@10 на тестовой выборке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500DA6-6DEA-C706-8001-75DFA4C89A53}"/>
              </a:ext>
            </a:extLst>
          </p:cNvPr>
          <p:cNvSpPr/>
          <p:nvPr/>
        </p:nvSpPr>
        <p:spPr>
          <a:xfrm>
            <a:off x="5054600" y="4445000"/>
            <a:ext cx="3556000" cy="12700"/>
          </a:xfrm>
          <a:prstGeom prst="rect">
            <a:avLst/>
          </a:prstGeom>
          <a:solidFill>
            <a:srgbClr val="DAE1E8">
              <a:alpha val="85000"/>
            </a:srgbClr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7B23CB-F08D-3570-24BD-BF69291094A9}"/>
              </a:ext>
            </a:extLst>
          </p:cNvPr>
          <p:cNvSpPr txBox="1"/>
          <p:nvPr/>
        </p:nvSpPr>
        <p:spPr>
          <a:xfrm>
            <a:off x="4572000" y="4356100"/>
            <a:ext cx="4064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0.0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28416A-0B0B-06E8-C4D0-D5074188876C}"/>
              </a:ext>
            </a:extLst>
          </p:cNvPr>
          <p:cNvSpPr/>
          <p:nvPr/>
        </p:nvSpPr>
        <p:spPr>
          <a:xfrm>
            <a:off x="5054600" y="3661833"/>
            <a:ext cx="3556000" cy="12700"/>
          </a:xfrm>
          <a:prstGeom prst="rect">
            <a:avLst/>
          </a:prstGeom>
          <a:solidFill>
            <a:srgbClr val="DAE1E8">
              <a:alpha val="85000"/>
            </a:srgbClr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A5CBA4-071D-076A-3CC4-24107A81985D}"/>
              </a:ext>
            </a:extLst>
          </p:cNvPr>
          <p:cNvSpPr txBox="1"/>
          <p:nvPr/>
        </p:nvSpPr>
        <p:spPr>
          <a:xfrm>
            <a:off x="4572000" y="3572933"/>
            <a:ext cx="4064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0.1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348A6A0-F35D-A7FC-77C0-D54F6389113C}"/>
              </a:ext>
            </a:extLst>
          </p:cNvPr>
          <p:cNvSpPr/>
          <p:nvPr/>
        </p:nvSpPr>
        <p:spPr>
          <a:xfrm>
            <a:off x="5054600" y="2878667"/>
            <a:ext cx="3556000" cy="12700"/>
          </a:xfrm>
          <a:prstGeom prst="rect">
            <a:avLst/>
          </a:prstGeom>
          <a:solidFill>
            <a:srgbClr val="DAE1E8">
              <a:alpha val="85000"/>
            </a:srgbClr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042CC4-8DAD-17A9-00A0-CEBD110E21C0}"/>
              </a:ext>
            </a:extLst>
          </p:cNvPr>
          <p:cNvSpPr txBox="1"/>
          <p:nvPr/>
        </p:nvSpPr>
        <p:spPr>
          <a:xfrm>
            <a:off x="4572000" y="2789767"/>
            <a:ext cx="4064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0.2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00679F3-4155-4C67-2C17-76045901FDF8}"/>
              </a:ext>
            </a:extLst>
          </p:cNvPr>
          <p:cNvSpPr/>
          <p:nvPr/>
        </p:nvSpPr>
        <p:spPr>
          <a:xfrm>
            <a:off x="5054600" y="2095500"/>
            <a:ext cx="3556000" cy="12700"/>
          </a:xfrm>
          <a:prstGeom prst="rect">
            <a:avLst/>
          </a:prstGeom>
          <a:solidFill>
            <a:srgbClr val="DAE1E8">
              <a:alpha val="85000"/>
            </a:srgbClr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76105E-C658-DB56-ABA2-697047C6F488}"/>
              </a:ext>
            </a:extLst>
          </p:cNvPr>
          <p:cNvSpPr txBox="1"/>
          <p:nvPr/>
        </p:nvSpPr>
        <p:spPr>
          <a:xfrm>
            <a:off x="4572000" y="2006600"/>
            <a:ext cx="4064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0.3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3F67CF7-E577-C94E-B51C-C0E39169D37C}"/>
              </a:ext>
            </a:extLst>
          </p:cNvPr>
          <p:cNvSpPr/>
          <p:nvPr/>
        </p:nvSpPr>
        <p:spPr>
          <a:xfrm>
            <a:off x="5613400" y="2538772"/>
            <a:ext cx="355600" cy="1906228"/>
          </a:xfrm>
          <a:prstGeom prst="rect">
            <a:avLst/>
          </a:prstGeom>
          <a:solidFill>
            <a:srgbClr val="8E99A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6704C07-CA96-8774-D8B6-A41571543942}"/>
              </a:ext>
            </a:extLst>
          </p:cNvPr>
          <p:cNvSpPr/>
          <p:nvPr/>
        </p:nvSpPr>
        <p:spPr>
          <a:xfrm>
            <a:off x="6070600" y="2493349"/>
            <a:ext cx="355600" cy="1951651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8A8A26-8C8D-D376-838D-246C5F6225D1}"/>
              </a:ext>
            </a:extLst>
          </p:cNvPr>
          <p:cNvSpPr txBox="1"/>
          <p:nvPr/>
        </p:nvSpPr>
        <p:spPr>
          <a:xfrm>
            <a:off x="5524500" y="2310172"/>
            <a:ext cx="6350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1F2937"/>
                </a:solidFill>
                <a:latin typeface="Arial" panose="020B0604020202020204" pitchFamily="34" charset="0"/>
              </a:rPr>
              <a:t>0.2434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35DECF-FD23-9225-8E7B-F13017741072}"/>
              </a:ext>
            </a:extLst>
          </p:cNvPr>
          <p:cNvSpPr txBox="1"/>
          <p:nvPr/>
        </p:nvSpPr>
        <p:spPr>
          <a:xfrm>
            <a:off x="5981700" y="2264749"/>
            <a:ext cx="6350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1F2937"/>
                </a:solidFill>
                <a:latin typeface="Arial" panose="020B0604020202020204" pitchFamily="34" charset="0"/>
              </a:rPr>
              <a:t>0.2492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B5DA8B-78CF-E9D7-9C95-C4B181E1E885}"/>
              </a:ext>
            </a:extLst>
          </p:cNvPr>
          <p:cNvSpPr txBox="1"/>
          <p:nvPr/>
        </p:nvSpPr>
        <p:spPr>
          <a:xfrm>
            <a:off x="5448300" y="4546600"/>
            <a:ext cx="6985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4 токена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C33FB7-EF4E-2645-652A-2983593947CB}"/>
              </a:ext>
            </a:extLst>
          </p:cNvPr>
          <p:cNvSpPr txBox="1"/>
          <p:nvPr/>
        </p:nvSpPr>
        <p:spPr>
          <a:xfrm>
            <a:off x="5981700" y="4546600"/>
            <a:ext cx="7620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3 токена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22E744-B5FC-00F0-6CA0-D2E1739B8BA8}"/>
              </a:ext>
            </a:extLst>
          </p:cNvPr>
          <p:cNvSpPr txBox="1"/>
          <p:nvPr/>
        </p:nvSpPr>
        <p:spPr>
          <a:xfrm>
            <a:off x="5308600" y="4800600"/>
            <a:ext cx="1333500" cy="146194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en-US" sz="950" b="1">
                <a:solidFill>
                  <a:srgbClr val="1F2937"/>
                </a:solidFill>
                <a:latin typeface="Arial" panose="020B0604020202020204" pitchFamily="34" charset="0"/>
              </a:rPr>
              <a:t>Qwen3-0.6B</a:t>
            </a:r>
            <a:endParaRPr lang="ru-RU" sz="950" b="1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C5EA063-4F7B-C894-BDE6-039AA8128C01}"/>
              </a:ext>
            </a:extLst>
          </p:cNvPr>
          <p:cNvSpPr/>
          <p:nvPr/>
        </p:nvSpPr>
        <p:spPr>
          <a:xfrm>
            <a:off x="7340600" y="2447925"/>
            <a:ext cx="355600" cy="1997075"/>
          </a:xfrm>
          <a:prstGeom prst="rect">
            <a:avLst/>
          </a:prstGeom>
          <a:solidFill>
            <a:srgbClr val="8E99A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4EEB211-6AAC-8410-2710-E07B9B334EDF}"/>
              </a:ext>
            </a:extLst>
          </p:cNvPr>
          <p:cNvSpPr/>
          <p:nvPr/>
        </p:nvSpPr>
        <p:spPr>
          <a:xfrm>
            <a:off x="7797800" y="2435394"/>
            <a:ext cx="355600" cy="2009606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C3C2E5-BDE8-E0AD-5DD4-E2DF5A972ED0}"/>
              </a:ext>
            </a:extLst>
          </p:cNvPr>
          <p:cNvSpPr txBox="1"/>
          <p:nvPr/>
        </p:nvSpPr>
        <p:spPr>
          <a:xfrm>
            <a:off x="7251700" y="2219325"/>
            <a:ext cx="6350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1F2937"/>
                </a:solidFill>
                <a:latin typeface="Arial" panose="020B0604020202020204" pitchFamily="34" charset="0"/>
              </a:rPr>
              <a:t>0.2550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DFECD2-A5A9-4518-CEB0-D11983798F7C}"/>
              </a:ext>
            </a:extLst>
          </p:cNvPr>
          <p:cNvSpPr txBox="1"/>
          <p:nvPr/>
        </p:nvSpPr>
        <p:spPr>
          <a:xfrm>
            <a:off x="7708900" y="2206794"/>
            <a:ext cx="6350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1F2937"/>
                </a:solidFill>
                <a:latin typeface="Arial" panose="020B0604020202020204" pitchFamily="34" charset="0"/>
              </a:rPr>
              <a:t>0.2566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DE31009-6D9D-5103-B7E9-49D5101E849D}"/>
              </a:ext>
            </a:extLst>
          </p:cNvPr>
          <p:cNvSpPr txBox="1"/>
          <p:nvPr/>
        </p:nvSpPr>
        <p:spPr>
          <a:xfrm>
            <a:off x="7175500" y="4546600"/>
            <a:ext cx="6985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4 токена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2632538-A46A-B720-BFB3-10AD49C33704}"/>
              </a:ext>
            </a:extLst>
          </p:cNvPr>
          <p:cNvSpPr txBox="1"/>
          <p:nvPr/>
        </p:nvSpPr>
        <p:spPr>
          <a:xfrm>
            <a:off x="7708900" y="4546600"/>
            <a:ext cx="762000" cy="130805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3 токена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D3DBB31-0EA6-14AE-3DC9-5D89FE1E58C0}"/>
              </a:ext>
            </a:extLst>
          </p:cNvPr>
          <p:cNvSpPr txBox="1"/>
          <p:nvPr/>
        </p:nvSpPr>
        <p:spPr>
          <a:xfrm>
            <a:off x="7035800" y="4800600"/>
            <a:ext cx="1333500" cy="146194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en-US" sz="950" b="1">
                <a:solidFill>
                  <a:srgbClr val="1F2937"/>
                </a:solidFill>
                <a:latin typeface="Arial" panose="020B0604020202020204" pitchFamily="34" charset="0"/>
              </a:rPr>
              <a:t>Qwen3-4B</a:t>
            </a:r>
            <a:endParaRPr lang="ru-RU" sz="950" b="1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CE21913-D2DF-468E-A615-EE47E7207255}"/>
              </a:ext>
            </a:extLst>
          </p:cNvPr>
          <p:cNvSpPr txBox="1"/>
          <p:nvPr/>
        </p:nvSpPr>
        <p:spPr>
          <a:xfrm>
            <a:off x="9271000" y="1562100"/>
            <a:ext cx="2667000" cy="261610"/>
          </a:xfrm>
          <a:prstGeom prst="rect">
            <a:avLst/>
          </a:prstGeom>
          <a:noFill/>
        </p:spPr>
        <p:txBody>
          <a:bodyPr vert="horz" lIns="0" t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Что изменилось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BC5373F-AF7A-91D5-BBDC-C78EA0150CF3}"/>
              </a:ext>
            </a:extLst>
          </p:cNvPr>
          <p:cNvSpPr txBox="1"/>
          <p:nvPr/>
        </p:nvSpPr>
        <p:spPr>
          <a:xfrm>
            <a:off x="9271000" y="2006600"/>
            <a:ext cx="2603500" cy="1518364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7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генерируется на 1 токен меньше</a:t>
            </a:r>
          </a:p>
          <a:p>
            <a:pPr>
              <a:spcAft>
                <a:spcPts val="7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короче целевая последовательность</a:t>
            </a:r>
          </a:p>
          <a:p>
            <a:pPr>
              <a:spcAft>
                <a:spcPts val="700"/>
              </a:spcAft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• меньше шагов декодирования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648FD9F4-5456-890F-9948-48A938BDAD33}"/>
              </a:ext>
            </a:extLst>
          </p:cNvPr>
          <p:cNvSpPr/>
          <p:nvPr/>
        </p:nvSpPr>
        <p:spPr>
          <a:xfrm>
            <a:off x="713740" y="5638800"/>
            <a:ext cx="1069848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14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4AC15F-1B5D-277E-A89D-A01D8D2C9398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ОСНОВНЫЕ РЕЗУЛЬТАТЫ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FAE00F-0B99-C5BA-996B-AE4FACBC113A}"/>
              </a:ext>
            </a:extLst>
          </p:cNvPr>
          <p:cNvSpPr txBox="1"/>
          <p:nvPr/>
        </p:nvSpPr>
        <p:spPr>
          <a:xfrm>
            <a:off x="713739" y="566420"/>
            <a:ext cx="5514779" cy="4001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Основные результаты и выводы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DF4D11C-AA90-7858-1F12-E58D6176CB6B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893718-B616-B506-8F53-72A97530AE65}"/>
              </a:ext>
            </a:extLst>
          </p:cNvPr>
          <p:cNvSpPr txBox="1"/>
          <p:nvPr/>
        </p:nvSpPr>
        <p:spPr>
          <a:xfrm>
            <a:off x="777240" y="1371600"/>
            <a:ext cx="6350000" cy="23852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Что показала работа?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E0879D4-AF20-FB88-938F-1D9F41EA3314}"/>
              </a:ext>
            </a:extLst>
          </p:cNvPr>
          <p:cNvSpPr/>
          <p:nvPr/>
        </p:nvSpPr>
        <p:spPr>
          <a:xfrm>
            <a:off x="777240" y="1879600"/>
            <a:ext cx="22352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C89452-3B90-4857-B952-0E4B0BDC90C7}"/>
              </a:ext>
            </a:extLst>
          </p:cNvPr>
          <p:cNvSpPr txBox="1"/>
          <p:nvPr/>
        </p:nvSpPr>
        <p:spPr>
          <a:xfrm>
            <a:off x="777240" y="2095500"/>
            <a:ext cx="2260600" cy="20774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en-US" sz="1800" b="1">
                <a:solidFill>
                  <a:srgbClr val="10315E"/>
                </a:solidFill>
                <a:latin typeface="Arial" panose="020B0604020202020204" pitchFamily="34" charset="0"/>
              </a:rPr>
              <a:t>PLUM </a:t>
            </a: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перенесён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672C90-34B2-F282-0116-32119FC589E0}"/>
              </a:ext>
            </a:extLst>
          </p:cNvPr>
          <p:cNvSpPr txBox="1"/>
          <p:nvPr/>
        </p:nvSpPr>
        <p:spPr>
          <a:xfrm>
            <a:off x="777240" y="2603500"/>
            <a:ext cx="22606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2B66B2"/>
                </a:solidFill>
                <a:latin typeface="Arial" panose="020B0604020202020204" pitchFamily="34" charset="0"/>
              </a:rPr>
              <a:t>полный пайплайн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1C2850-AB88-949C-C2DC-5444B44C958A}"/>
              </a:ext>
            </a:extLst>
          </p:cNvPr>
          <p:cNvSpPr txBox="1"/>
          <p:nvPr/>
        </p:nvSpPr>
        <p:spPr>
          <a:xfrm>
            <a:off x="777240" y="3136900"/>
            <a:ext cx="2260600" cy="3539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SID → CPT → SFT →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дерево префиксов 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→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фильмы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B70F96-EDE6-FF09-6A9C-290BFF1F11B4}"/>
              </a:ext>
            </a:extLst>
          </p:cNvPr>
          <p:cNvSpPr txBox="1"/>
          <p:nvPr/>
        </p:nvSpPr>
        <p:spPr>
          <a:xfrm>
            <a:off x="713740" y="3874328"/>
            <a:ext cx="2260600" cy="3139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 dirty="0">
                <a:solidFill>
                  <a:srgbClr val="5C6C80"/>
                </a:solidFill>
                <a:latin typeface="Arial" panose="020B0604020202020204" pitchFamily="34" charset="0"/>
              </a:rPr>
              <a:t>оценка считается по исходным фильмам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210BABD-C1E7-3451-EFA1-4444867A113E}"/>
              </a:ext>
            </a:extLst>
          </p:cNvPr>
          <p:cNvSpPr/>
          <p:nvPr/>
        </p:nvSpPr>
        <p:spPr>
          <a:xfrm>
            <a:off x="3568700" y="1879600"/>
            <a:ext cx="22352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B53C2F-6BF1-4DF4-8C7A-0CA8AD895256}"/>
              </a:ext>
            </a:extLst>
          </p:cNvPr>
          <p:cNvSpPr txBox="1"/>
          <p:nvPr/>
        </p:nvSpPr>
        <p:spPr>
          <a:xfrm>
            <a:off x="3568700" y="2095500"/>
            <a:ext cx="2260600" cy="20774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en-US" sz="1800" b="1">
                <a:solidFill>
                  <a:srgbClr val="10315E"/>
                </a:solidFill>
                <a:latin typeface="Arial" panose="020B0604020202020204" pitchFamily="34" charset="0"/>
              </a:rPr>
              <a:t>SASRec </a:t>
            </a: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сильнее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5B293F-74F5-91E3-1C28-088BBA0308E1}"/>
              </a:ext>
            </a:extLst>
          </p:cNvPr>
          <p:cNvSpPr txBox="1"/>
          <p:nvPr/>
        </p:nvSpPr>
        <p:spPr>
          <a:xfrm>
            <a:off x="3568700" y="2603500"/>
            <a:ext cx="22606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2B66B2"/>
                </a:solidFill>
                <a:latin typeface="Arial" panose="020B0604020202020204" pitchFamily="34" charset="0"/>
              </a:rPr>
              <a:t>0.2566 &lt; 0.3104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9813B3-79D2-3D7E-05FF-9AFF78661243}"/>
              </a:ext>
            </a:extLst>
          </p:cNvPr>
          <p:cNvSpPr txBox="1"/>
          <p:nvPr/>
        </p:nvSpPr>
        <p:spPr>
          <a:xfrm>
            <a:off x="3568700" y="3136900"/>
            <a:ext cx="2260600" cy="17697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лучший </a:t>
            </a: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Qwen </a:t>
            </a:r>
            <a:r>
              <a:rPr lang="ru-RU" sz="1500">
                <a:solidFill>
                  <a:srgbClr val="1F2937"/>
                </a:solidFill>
                <a:latin typeface="Arial" panose="020B0604020202020204" pitchFamily="34" charset="0"/>
              </a:rPr>
              <a:t>против </a:t>
            </a:r>
            <a:r>
              <a:rPr lang="en-US" sz="1500">
                <a:solidFill>
                  <a:srgbClr val="1F2937"/>
                </a:solidFill>
                <a:latin typeface="Arial" panose="020B0604020202020204" pitchFamily="34" charset="0"/>
              </a:rPr>
              <a:t>SASRec</a:t>
            </a:r>
            <a:endParaRPr lang="ru-RU" sz="1150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7504C74-84DA-CB60-9177-E648BAFA605E}"/>
              </a:ext>
            </a:extLst>
          </p:cNvPr>
          <p:cNvSpPr txBox="1"/>
          <p:nvPr/>
        </p:nvSpPr>
        <p:spPr>
          <a:xfrm>
            <a:off x="3568700" y="3848100"/>
            <a:ext cx="2260600" cy="47089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 dirty="0">
                <a:solidFill>
                  <a:srgbClr val="5C6C80"/>
                </a:solidFill>
                <a:latin typeface="Arial" panose="020B0604020202020204" pitchFamily="34" charset="0"/>
              </a:rPr>
              <a:t>генеративный </a:t>
            </a:r>
            <a:r>
              <a:rPr lang="ru-RU" sz="950" dirty="0" err="1">
                <a:solidFill>
                  <a:srgbClr val="5C6C80"/>
                </a:solidFill>
                <a:latin typeface="Arial" panose="020B0604020202020204" pitchFamily="34" charset="0"/>
              </a:rPr>
              <a:t>ретривал</a:t>
            </a:r>
            <a:r>
              <a:rPr lang="ru-RU" sz="950" dirty="0">
                <a:solidFill>
                  <a:srgbClr val="5C6C80"/>
                </a:solidFill>
                <a:latin typeface="Arial" panose="020B0604020202020204" pitchFamily="34" charset="0"/>
              </a:rPr>
              <a:t> работает, но не заменяет сильные последовательные модели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CC3B8C2C-2FFC-69DB-C13A-A9C459ECEEEE}"/>
              </a:ext>
            </a:extLst>
          </p:cNvPr>
          <p:cNvSpPr/>
          <p:nvPr/>
        </p:nvSpPr>
        <p:spPr>
          <a:xfrm>
            <a:off x="6360160" y="1879600"/>
            <a:ext cx="22352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E17EE1-DAA5-DDD5-1EFF-2617936358B3}"/>
              </a:ext>
            </a:extLst>
          </p:cNvPr>
          <p:cNvSpPr txBox="1"/>
          <p:nvPr/>
        </p:nvSpPr>
        <p:spPr>
          <a:xfrm>
            <a:off x="6360160" y="2095500"/>
            <a:ext cx="2260600" cy="20774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en-US" sz="1800" b="1">
                <a:solidFill>
                  <a:srgbClr val="10315E"/>
                </a:solidFill>
                <a:latin typeface="Arial" panose="020B0604020202020204" pitchFamily="34" charset="0"/>
              </a:rPr>
              <a:t>CPT </a:t>
            </a: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нужен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5E4BF3-2892-ADB9-AEC9-1060F4012CC2}"/>
              </a:ext>
            </a:extLst>
          </p:cNvPr>
          <p:cNvSpPr txBox="1"/>
          <p:nvPr/>
        </p:nvSpPr>
        <p:spPr>
          <a:xfrm>
            <a:off x="6360160" y="2603500"/>
            <a:ext cx="22606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2B66B2"/>
                </a:solidFill>
                <a:latin typeface="Arial" panose="020B0604020202020204" pitchFamily="34" charset="0"/>
              </a:rPr>
              <a:t>0.1747 → 0.2707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3F2440A-8968-1AC0-62E0-614719488DA8}"/>
              </a:ext>
            </a:extLst>
          </p:cNvPr>
          <p:cNvSpPr txBox="1"/>
          <p:nvPr/>
        </p:nvSpPr>
        <p:spPr>
          <a:xfrm>
            <a:off x="6360160" y="3136900"/>
            <a:ext cx="2260600" cy="17697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Recall@10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на валидации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EBF0BD-F175-8988-2F40-7DE4D9B7782C}"/>
              </a:ext>
            </a:extLst>
          </p:cNvPr>
          <p:cNvSpPr txBox="1"/>
          <p:nvPr/>
        </p:nvSpPr>
        <p:spPr>
          <a:xfrm>
            <a:off x="6360160" y="3848100"/>
            <a:ext cx="2260600" cy="3139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модель сначала учит язык SID и доменные шаблоны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2217E5D-5964-665C-93EA-E44DBD8A1E55}"/>
              </a:ext>
            </a:extLst>
          </p:cNvPr>
          <p:cNvSpPr/>
          <p:nvPr/>
        </p:nvSpPr>
        <p:spPr>
          <a:xfrm>
            <a:off x="9151620" y="1879600"/>
            <a:ext cx="22352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78F9E0-C1D2-63F1-811F-68C3C1159D27}"/>
              </a:ext>
            </a:extLst>
          </p:cNvPr>
          <p:cNvSpPr txBox="1"/>
          <p:nvPr/>
        </p:nvSpPr>
        <p:spPr>
          <a:xfrm>
            <a:off x="9151620" y="2095500"/>
            <a:ext cx="2260600" cy="20774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en-US" sz="1800" b="1">
                <a:solidFill>
                  <a:srgbClr val="10315E"/>
                </a:solidFill>
                <a:latin typeface="Arial" panose="020B0604020202020204" pitchFamily="34" charset="0"/>
              </a:rPr>
              <a:t>QLoRA </a:t>
            </a: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лучше </a:t>
            </a:r>
            <a:r>
              <a:rPr lang="en-US" sz="1800" b="1">
                <a:solidFill>
                  <a:srgbClr val="10315E"/>
                </a:solidFill>
                <a:latin typeface="Arial" panose="020B0604020202020204" pitchFamily="34" charset="0"/>
              </a:rPr>
              <a:t>full-FT</a:t>
            </a:r>
            <a:endParaRPr lang="ru-RU" sz="1350" b="1">
              <a:solidFill>
                <a:srgbClr val="10315E"/>
              </a:solidFill>
              <a:latin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8E3381-DBF5-C8B6-EA3F-893AF0663B07}"/>
              </a:ext>
            </a:extLst>
          </p:cNvPr>
          <p:cNvSpPr txBox="1"/>
          <p:nvPr/>
        </p:nvSpPr>
        <p:spPr>
          <a:xfrm>
            <a:off x="9151620" y="2603500"/>
            <a:ext cx="22606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2B66B2"/>
                </a:solidFill>
                <a:latin typeface="Arial" panose="020B0604020202020204" pitchFamily="34" charset="0"/>
              </a:rPr>
              <a:t>0.2061 → 0.2434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0C20ED-C1E4-D78F-2356-45152968C7D8}"/>
              </a:ext>
            </a:extLst>
          </p:cNvPr>
          <p:cNvSpPr txBox="1"/>
          <p:nvPr/>
        </p:nvSpPr>
        <p:spPr>
          <a:xfrm>
            <a:off x="9151620" y="3136900"/>
            <a:ext cx="2260600" cy="17697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Qwen3-0.6B, Recall@10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на тесте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85B6672-70CD-97BC-6352-344860032C1F}"/>
              </a:ext>
            </a:extLst>
          </p:cNvPr>
          <p:cNvSpPr txBox="1"/>
          <p:nvPr/>
        </p:nvSpPr>
        <p:spPr>
          <a:xfrm>
            <a:off x="9151620" y="3848100"/>
            <a:ext cx="2260600" cy="15696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5C6C80"/>
                </a:solidFill>
                <a:latin typeface="Arial" panose="020B0604020202020204" pitchFamily="34" charset="0"/>
              </a:rPr>
              <a:t>один контролируемый запуск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D07C762-8EE9-E37D-3BD9-7C89F81F5C41}"/>
              </a:ext>
            </a:extLst>
          </p:cNvPr>
          <p:cNvSpPr/>
          <p:nvPr/>
        </p:nvSpPr>
        <p:spPr>
          <a:xfrm>
            <a:off x="713740" y="5283200"/>
            <a:ext cx="1069848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15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D4BE2D-F400-E00C-FB65-DE3E7AFD8E6D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ДАЛЬНЕЙШАЯ РАБОТА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B7EB5E-8842-F3AF-3A42-F8AA9771E728}"/>
              </a:ext>
            </a:extLst>
          </p:cNvPr>
          <p:cNvSpPr txBox="1"/>
          <p:nvPr/>
        </p:nvSpPr>
        <p:spPr>
          <a:xfrm>
            <a:off x="713739" y="566420"/>
            <a:ext cx="5713615" cy="4001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Направления дальнейшей работы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BB24EF0-5EF0-0BF0-B39D-B236D0FFA1B6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69CD17-29D2-9BB5-0592-D993F8AFE780}"/>
              </a:ext>
            </a:extLst>
          </p:cNvPr>
          <p:cNvSpPr txBox="1"/>
          <p:nvPr/>
        </p:nvSpPr>
        <p:spPr>
          <a:xfrm>
            <a:off x="777240" y="1371600"/>
            <a:ext cx="7747000" cy="23852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Как сделать выводы статистически сильнее?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1245CF7-33CC-292D-E138-A8B19BAEAA48}"/>
              </a:ext>
            </a:extLst>
          </p:cNvPr>
          <p:cNvSpPr/>
          <p:nvPr/>
        </p:nvSpPr>
        <p:spPr>
          <a:xfrm>
            <a:off x="1308100" y="1968500"/>
            <a:ext cx="27940" cy="323850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AB95F2-A3E6-4CF6-7F53-646167F39A84}"/>
              </a:ext>
            </a:extLst>
          </p:cNvPr>
          <p:cNvSpPr txBox="1"/>
          <p:nvPr/>
        </p:nvSpPr>
        <p:spPr>
          <a:xfrm>
            <a:off x="914400" y="1841500"/>
            <a:ext cx="4064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b="1">
                <a:solidFill>
                  <a:srgbClr val="2B66B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601713-B417-D40B-9671-1A043F46B1B0}"/>
              </a:ext>
            </a:extLst>
          </p:cNvPr>
          <p:cNvSpPr txBox="1"/>
          <p:nvPr/>
        </p:nvSpPr>
        <p:spPr>
          <a:xfrm>
            <a:off x="1536700" y="1814075"/>
            <a:ext cx="4000500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Доверительные интервалы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E1767D-B3D8-8B26-45E4-689BF1F62E0B}"/>
              </a:ext>
            </a:extLst>
          </p:cNvPr>
          <p:cNvSpPr txBox="1"/>
          <p:nvPr/>
        </p:nvSpPr>
        <p:spPr>
          <a:xfrm>
            <a:off x="1536700" y="2117168"/>
            <a:ext cx="5651500" cy="215444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бутстрап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по пользователям для Recall@10, NDCG@10, MRR@10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8C5239-1958-8890-A74B-3B6ADB52833C}"/>
              </a:ext>
            </a:extLst>
          </p:cNvPr>
          <p:cNvSpPr txBox="1"/>
          <p:nvPr/>
        </p:nvSpPr>
        <p:spPr>
          <a:xfrm>
            <a:off x="914400" y="2705100"/>
            <a:ext cx="4064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b="1">
                <a:solidFill>
                  <a:srgbClr val="2B66B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BCE2D8-3325-03EC-76C5-64B26B2526D8}"/>
              </a:ext>
            </a:extLst>
          </p:cNvPr>
          <p:cNvSpPr txBox="1"/>
          <p:nvPr/>
        </p:nvSpPr>
        <p:spPr>
          <a:xfrm>
            <a:off x="1536700" y="2620318"/>
            <a:ext cx="4000500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Несколько </a:t>
            </a:r>
            <a:r>
              <a:rPr lang="en-US" sz="1500" b="1">
                <a:solidFill>
                  <a:srgbClr val="10315E"/>
                </a:solidFill>
                <a:latin typeface="Arial" panose="020B0604020202020204" pitchFamily="34" charset="0"/>
              </a:rPr>
              <a:t>random seed</a:t>
            </a:r>
            <a:endParaRPr lang="ru-RU" sz="1500" b="1">
              <a:solidFill>
                <a:srgbClr val="10315E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527A66-9CB5-572C-24D5-95206E395F4D}"/>
              </a:ext>
            </a:extLst>
          </p:cNvPr>
          <p:cNvSpPr txBox="1"/>
          <p:nvPr/>
        </p:nvSpPr>
        <p:spPr>
          <a:xfrm>
            <a:off x="1536700" y="2909626"/>
            <a:ext cx="5651500" cy="43088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повторить 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CPT + SFT, </a:t>
            </a:r>
            <a:r>
              <a:rPr lang="en-US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QLoRA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против полного дообучения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, 3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против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 4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уровней 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SID </a:t>
            </a:r>
            <a:endParaRPr lang="ru-RU" sz="1400" dirty="0">
              <a:solidFill>
                <a:srgbClr val="1F2937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BAC5F8-C365-79C8-1900-B6FFC1E9A575}"/>
              </a:ext>
            </a:extLst>
          </p:cNvPr>
          <p:cNvSpPr txBox="1"/>
          <p:nvPr/>
        </p:nvSpPr>
        <p:spPr>
          <a:xfrm>
            <a:off x="914400" y="3568700"/>
            <a:ext cx="4064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b="1">
                <a:solidFill>
                  <a:srgbClr val="2B66B2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6C9492-F48F-6BC8-BFEB-0CB0B684DA94}"/>
              </a:ext>
            </a:extLst>
          </p:cNvPr>
          <p:cNvSpPr txBox="1"/>
          <p:nvPr/>
        </p:nvSpPr>
        <p:spPr>
          <a:xfrm>
            <a:off x="1536700" y="3568700"/>
            <a:ext cx="4000500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Перебор </a:t>
            </a:r>
            <a:r>
              <a:rPr lang="ru-RU" sz="1500" b="1" dirty="0" err="1">
                <a:solidFill>
                  <a:srgbClr val="10315E"/>
                </a:solidFill>
                <a:latin typeface="Arial" panose="020B0604020202020204" pitchFamily="34" charset="0"/>
              </a:rPr>
              <a:t>гиперпараметров</a:t>
            </a:r>
            <a:endParaRPr lang="ru-RU" sz="1500" b="1" dirty="0">
              <a:solidFill>
                <a:srgbClr val="10315E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29A143-7C2E-6645-BAFF-343483D51B42}"/>
              </a:ext>
            </a:extLst>
          </p:cNvPr>
          <p:cNvSpPr txBox="1"/>
          <p:nvPr/>
        </p:nvSpPr>
        <p:spPr>
          <a:xfrm>
            <a:off x="1536700" y="3886200"/>
            <a:ext cx="5651500" cy="215444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learning rate,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эпохи, </a:t>
            </a:r>
            <a:r>
              <a:rPr lang="en-US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LoRA</a:t>
            </a:r>
            <a:r>
              <a:rPr lang="en-US" sz="1500" dirty="0">
                <a:solidFill>
                  <a:srgbClr val="1F2937"/>
                </a:solidFill>
                <a:latin typeface="Arial" panose="020B0604020202020204" pitchFamily="34" charset="0"/>
              </a:rPr>
              <a:t>-rank, 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длина истории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B87289-E8E7-8B2A-1513-69D5B96351A5}"/>
              </a:ext>
            </a:extLst>
          </p:cNvPr>
          <p:cNvSpPr txBox="1"/>
          <p:nvPr/>
        </p:nvSpPr>
        <p:spPr>
          <a:xfrm>
            <a:off x="914400" y="4432300"/>
            <a:ext cx="4064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b="1">
                <a:solidFill>
                  <a:srgbClr val="2B66B2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D42AEC-04C8-B674-D805-878A6DC89F4F}"/>
              </a:ext>
            </a:extLst>
          </p:cNvPr>
          <p:cNvSpPr txBox="1"/>
          <p:nvPr/>
        </p:nvSpPr>
        <p:spPr>
          <a:xfrm>
            <a:off x="1536700" y="4432300"/>
            <a:ext cx="4000500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Другие датасеты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178D7A-A109-0DBB-D019-679756660FBA}"/>
              </a:ext>
            </a:extLst>
          </p:cNvPr>
          <p:cNvSpPr txBox="1"/>
          <p:nvPr/>
        </p:nvSpPr>
        <p:spPr>
          <a:xfrm>
            <a:off x="1536700" y="4749800"/>
            <a:ext cx="5651500" cy="43088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проверить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пайплайн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на каталогах другой плотности и предметной области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287A90B-4289-3BE4-3733-85F393E3058D}"/>
              </a:ext>
            </a:extLst>
          </p:cNvPr>
          <p:cNvSpPr/>
          <p:nvPr/>
        </p:nvSpPr>
        <p:spPr>
          <a:xfrm>
            <a:off x="8255000" y="1841500"/>
            <a:ext cx="29210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43EBEE-3CC3-E59B-83CD-EFCBFF029C94}"/>
              </a:ext>
            </a:extLst>
          </p:cNvPr>
          <p:cNvSpPr txBox="1"/>
          <p:nvPr/>
        </p:nvSpPr>
        <p:spPr>
          <a:xfrm>
            <a:off x="8255000" y="2082800"/>
            <a:ext cx="3175000" cy="2616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 dirty="0">
                <a:solidFill>
                  <a:srgbClr val="10315E"/>
                </a:solidFill>
                <a:latin typeface="Arial" panose="020B0604020202020204" pitchFamily="34" charset="0"/>
              </a:rPr>
              <a:t>Цель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BC5AD2-D4E5-FAC7-8F0D-C01AC67CDC0E}"/>
              </a:ext>
            </a:extLst>
          </p:cNvPr>
          <p:cNvSpPr txBox="1"/>
          <p:nvPr/>
        </p:nvSpPr>
        <p:spPr>
          <a:xfrm>
            <a:off x="8255000" y="2616200"/>
            <a:ext cx="3175000" cy="69249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перейти от одиночных запусков к статистически устойчивой проверке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0ABCA5-C401-A61A-3E4B-D5654E80B3BC}"/>
              </a:ext>
            </a:extLst>
          </p:cNvPr>
          <p:cNvSpPr txBox="1"/>
          <p:nvPr/>
        </p:nvSpPr>
        <p:spPr>
          <a:xfrm>
            <a:off x="8255000" y="4178300"/>
            <a:ext cx="3175000" cy="769441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• проверить устойчивость выводов</a:t>
            </a:r>
          </a:p>
          <a:p>
            <a:pPr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• отделить эффект метода от шума эксперимента</a:t>
            </a:r>
          </a:p>
          <a:p>
            <a:pPr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• понять переносимость результата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3D94092-2FAC-8DCA-0C96-6200E618CF11}"/>
              </a:ext>
            </a:extLst>
          </p:cNvPr>
          <p:cNvSpPr/>
          <p:nvPr/>
        </p:nvSpPr>
        <p:spPr>
          <a:xfrm>
            <a:off x="713740" y="5638800"/>
            <a:ext cx="1069848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34DA9576-B8DE-0959-3F9C-2F2B1C391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228600"/>
            <a:ext cx="256540" cy="2565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B0FC3E-D522-9A85-FAC8-F9E2EF048116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ИСТОЧНИКИ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B14F23-C466-0C95-832F-27C96D19FF06}"/>
              </a:ext>
            </a:extLst>
          </p:cNvPr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5A78E-A03D-5F40-08DB-09ABBBC33770}"/>
              </a:ext>
            </a:extLst>
          </p:cNvPr>
          <p:cNvSpPr txBox="1"/>
          <p:nvPr/>
        </p:nvSpPr>
        <p:spPr>
          <a:xfrm>
            <a:off x="713740" y="566420"/>
            <a:ext cx="11176000" cy="400110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Список источников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74F8466-F21B-C92D-2DFD-F0AAA5D45D8B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302808-7479-F2D3-F482-368DF3375A0A}"/>
              </a:ext>
            </a:extLst>
          </p:cNvPr>
          <p:cNvSpPr txBox="1"/>
          <p:nvPr/>
        </p:nvSpPr>
        <p:spPr>
          <a:xfrm>
            <a:off x="713740" y="1422400"/>
            <a:ext cx="5080000" cy="21521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Acharya, Petrov,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Ziani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GLoSS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: Generative Language Models with Semantic Search for Sequential Recommendation, 2025.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[2]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Bao et al.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TALLRec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: Align Large Language Model with Recommendation, 2023.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[3]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Dettmers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et al.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QLoRA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: Efficient Finetuning of Quantized LLMs, 2023.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[4]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GroupLens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Research.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MovieLens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1M Dataset.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[5]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He et al. PLUM: Adapting Pre-trained Language Models for Industrial-scale Generative Recommendations, 2025.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[6]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Hovzunov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. plum-ml1m-repro: MovieLens-1M Semantic IDs/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Qwen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/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LoRA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/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QLoRA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/RQ-VAE repository, 2026.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[7]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Hu et al.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LoRA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: Low-Rank Adaptation of Large Language Models, 2021.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[8]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Ji, Li, Xu et al.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GenRec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: Large Language Model for Generative Recommendation, 2023.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[9]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Kang, McAuley. Self-Attentive Sequential Recommendation, 2018.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[10]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Li, Wang, McAuley. Time Interval Aware Self-Attention for Sequential Recommendation, 2020.</a:t>
            </a:r>
            <a:endParaRPr lang="ru-RU" sz="880" dirty="0">
              <a:solidFill>
                <a:srgbClr val="202832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4CAA8F-0DAB-8E71-1856-AC7C2BCF2598}"/>
              </a:ext>
            </a:extLst>
          </p:cNvPr>
          <p:cNvSpPr txBox="1"/>
          <p:nvPr/>
        </p:nvSpPr>
        <p:spPr>
          <a:xfrm>
            <a:off x="6216650" y="1422400"/>
            <a:ext cx="5080000" cy="254223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[11]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Petrov, Macdonald. A Systematic Review and Replicability Study of BERT4Rec, 2022.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[12]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Petrov, Macdonald. Effective and Efficient Training for Sequential Recommendation using Recency Sampling, 2022.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[13]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Rajput et al. Recommender Systems with Generative Retrieval, 2023.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[14]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Singh et al. Better Generalization with Semantic IDs: A Case Study in Ranking for Recommendations, 2024.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[15]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Sun et al. BERT4Rec: Sequential Recommendation with Bidirectional Encoder Representations from Transformer, 2019.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[16]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Tikhonovich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,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Zelinskiy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, Petrov et al. </a:t>
            </a:r>
            <a:r>
              <a:rPr lang="en-US" sz="950" dirty="0" err="1">
                <a:solidFill>
                  <a:srgbClr val="202832"/>
                </a:solidFill>
                <a:latin typeface="Arial" panose="020B0604020202020204" pitchFamily="34" charset="0"/>
              </a:rPr>
              <a:t>eSASRec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: Enhancing Transformer-based Recommendations in a Modular Fashion, 2025.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[17]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Wang et al. Empowering LLM for Sequential Recommendation via Multimodal Embeddings and Semantic IDs, 2025.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[18]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Yang et al. Qwen3 Technical Report, 2025.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[19]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Zhang et al. Qwen3 Embedding: Advancing Text Embedding and Reranking Through Foundation Models, 2025.</a:t>
            </a:r>
          </a:p>
          <a:p>
            <a:pPr>
              <a:lnSpc>
                <a:spcPct val="96000"/>
              </a:lnSpc>
              <a:spcAft>
                <a:spcPts val="400"/>
              </a:spcAft>
              <a:defRPr sz="950">
                <a:latin typeface="Arial"/>
              </a:defRPr>
            </a:pPr>
            <a:r>
              <a:rPr lang="en-US" sz="950" b="1" dirty="0">
                <a:solidFill>
                  <a:srgbClr val="2A6BB6"/>
                </a:solidFill>
                <a:latin typeface="Arial" panose="020B0604020202020204" pitchFamily="34" charset="0"/>
              </a:rPr>
              <a:t>[20]</a:t>
            </a:r>
            <a:r>
              <a:rPr lang="en-US" sz="950" dirty="0">
                <a:solidFill>
                  <a:srgbClr val="202832"/>
                </a:solidFill>
                <a:latin typeface="Arial" panose="020B0604020202020204" pitchFamily="34" charset="0"/>
              </a:rPr>
              <a:t> Zhou et al. S3-Rec: Self-Supervised Learning for Sequential Recommendation, 2020.</a:t>
            </a:r>
            <a:endParaRPr lang="ru-RU" sz="880" dirty="0">
              <a:solidFill>
                <a:srgbClr val="202832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54EAF7-B0E7-00E4-C15D-FD3423FA804E}"/>
              </a:ext>
            </a:extLst>
          </p:cNvPr>
          <p:cNvSpPr/>
          <p:nvPr/>
        </p:nvSpPr>
        <p:spPr>
          <a:xfrm>
            <a:off x="713740" y="6350000"/>
            <a:ext cx="10698480" cy="1397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85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2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A547D7-66E6-27FF-6034-0F2719D5D45F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ПРЕДМЕТНАЯ ОБЛАСТЬ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F3D106-C9F6-A975-38DC-83E60D3C782F}"/>
              </a:ext>
            </a:extLst>
          </p:cNvPr>
          <p:cNvSpPr txBox="1"/>
          <p:nvPr/>
        </p:nvSpPr>
        <p:spPr>
          <a:xfrm>
            <a:off x="713740" y="566420"/>
            <a:ext cx="4781052" cy="4001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spcAft>
                <a:spcPts val="200"/>
              </a:spcAft>
              <a:defRPr sz="2600">
                <a:latin typeface="Arial"/>
              </a:defRPr>
            </a:pPr>
            <a:r>
              <a:rPr lang="ru-RU" sz="2600" b="1" dirty="0">
                <a:solidFill>
                  <a:srgbClr val="0B2F63"/>
                </a:solidFill>
                <a:latin typeface="Arial" panose="020B0604020202020204" pitchFamily="34" charset="0"/>
              </a:rPr>
              <a:t>Рекомендательные системы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3FBF52D-BB86-8FFA-7FCE-61353C58A7AC}"/>
              </a:ext>
            </a:extLst>
          </p:cNvPr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7DDE2A-28E8-948D-9558-A7CBC25242E5}"/>
              </a:ext>
            </a:extLst>
          </p:cNvPr>
          <p:cNvSpPr txBox="1"/>
          <p:nvPr/>
        </p:nvSpPr>
        <p:spPr>
          <a:xfrm>
            <a:off x="914400" y="1422400"/>
            <a:ext cx="4064000" cy="23852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Классический </a:t>
            </a:r>
            <a:r>
              <a:rPr lang="ru-RU" sz="1500" b="1" dirty="0" err="1">
                <a:solidFill>
                  <a:srgbClr val="10315E"/>
                </a:solidFill>
                <a:latin typeface="Arial" panose="020B0604020202020204" pitchFamily="34" charset="0"/>
              </a:rPr>
              <a:t>пайплайн</a:t>
            </a: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 рекомендации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10496D0-D91A-2FB5-CB09-B9403734BA23}"/>
              </a:ext>
            </a:extLst>
          </p:cNvPr>
          <p:cNvSpPr txBox="1"/>
          <p:nvPr/>
        </p:nvSpPr>
        <p:spPr>
          <a:xfrm>
            <a:off x="1108745" y="1900468"/>
            <a:ext cx="1905000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Ретривал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BCFF63C-2C2B-A7DF-4AC1-2539755B0E1F}"/>
              </a:ext>
            </a:extLst>
          </p:cNvPr>
          <p:cNvSpPr/>
          <p:nvPr/>
        </p:nvSpPr>
        <p:spPr>
          <a:xfrm>
            <a:off x="1143000" y="2260600"/>
            <a:ext cx="17526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AC9A9C-0D69-D085-3812-0AEAEB33982E}"/>
              </a:ext>
            </a:extLst>
          </p:cNvPr>
          <p:cNvSpPr txBox="1"/>
          <p:nvPr/>
        </p:nvSpPr>
        <p:spPr>
          <a:xfrm>
            <a:off x="4394200" y="1879600"/>
            <a:ext cx="2095500" cy="230832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Ранжирование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66FED01-CE62-3350-BCA9-838E77C545E5}"/>
              </a:ext>
            </a:extLst>
          </p:cNvPr>
          <p:cNvSpPr/>
          <p:nvPr/>
        </p:nvSpPr>
        <p:spPr>
          <a:xfrm>
            <a:off x="4470400" y="2247900"/>
            <a:ext cx="19431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4AD473B-05D3-CEBF-0EEC-ABDF6E071B1C}"/>
              </a:ext>
            </a:extLst>
          </p:cNvPr>
          <p:cNvSpPr txBox="1"/>
          <p:nvPr/>
        </p:nvSpPr>
        <p:spPr>
          <a:xfrm>
            <a:off x="3475372" y="1913511"/>
            <a:ext cx="457200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algn="ctr">
              <a:spcAft>
                <a:spcPts val="200"/>
              </a:spcAft>
              <a:defRPr sz="950">
                <a:latin typeface="Arial"/>
              </a:defRPr>
            </a:pPr>
            <a:r>
              <a:rPr lang="ru-RU" sz="950" dirty="0">
                <a:solidFill>
                  <a:srgbClr val="5C6C80"/>
                </a:solidFill>
                <a:latin typeface="Arial" panose="020B0604020202020204" pitchFamily="34" charset="0"/>
              </a:rPr>
              <a:t>→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361DDF-7FBE-6BB8-4E54-276A6B264CDF}"/>
              </a:ext>
            </a:extLst>
          </p:cNvPr>
          <p:cNvSpPr txBox="1"/>
          <p:nvPr/>
        </p:nvSpPr>
        <p:spPr>
          <a:xfrm>
            <a:off x="914400" y="3213100"/>
            <a:ext cx="4445000" cy="2539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Где находится задача?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CC5F01-ED65-59DE-C09D-2647DAE83386}"/>
              </a:ext>
            </a:extLst>
          </p:cNvPr>
          <p:cNvSpPr txBox="1"/>
          <p:nvPr/>
        </p:nvSpPr>
        <p:spPr>
          <a:xfrm>
            <a:off x="914400" y="3695700"/>
            <a:ext cx="4826000" cy="86382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1.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ретривал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— быстро выбрать сотни/тысячи кандидатов из каталога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endParaRPr lang="ru-RU" sz="1320" dirty="0">
              <a:solidFill>
                <a:srgbClr val="1F2937"/>
              </a:solidFill>
              <a:latin typeface="Arial" panose="020B0604020202020204" pitchFamily="34" charset="0"/>
            </a:endParaRP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2. ранжирование — точно упорядочить кандидатов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E032A8-52FF-CA91-A001-F95EFFE687D5}"/>
              </a:ext>
            </a:extLst>
          </p:cNvPr>
          <p:cNvSpPr txBox="1"/>
          <p:nvPr/>
        </p:nvSpPr>
        <p:spPr>
          <a:xfrm>
            <a:off x="6629400" y="3213100"/>
            <a:ext cx="4445000" cy="2539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Что меняется в генеративном подходе?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BB92F6-17DF-809D-75A6-4E61CB233839}"/>
              </a:ext>
            </a:extLst>
          </p:cNvPr>
          <p:cNvSpPr txBox="1"/>
          <p:nvPr/>
        </p:nvSpPr>
        <p:spPr>
          <a:xfrm>
            <a:off x="6629400" y="3695700"/>
            <a:ext cx="5220050" cy="11182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Классика: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история пользователя → оценка кандидатов → список объектов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endParaRPr lang="ru-RU" sz="1320" dirty="0">
              <a:solidFill>
                <a:srgbClr val="1F2937"/>
              </a:solidFill>
              <a:latin typeface="Arial" panose="020B0604020202020204" pitchFamily="34" charset="0"/>
            </a:endParaRP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Генеративный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ретривал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: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история пользователя →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Semantic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ID → объект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247132-7530-64F9-1F92-CDB39083BE97}"/>
              </a:ext>
            </a:extLst>
          </p:cNvPr>
          <p:cNvSpPr txBox="1"/>
          <p:nvPr/>
        </p:nvSpPr>
        <p:spPr>
          <a:xfrm>
            <a:off x="6629400" y="5257800"/>
            <a:ext cx="4699000" cy="381643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Идея: объект становится последовательностью токенов, а </a:t>
            </a:r>
            <a:r>
              <a:rPr lang="ru-RU" sz="1500" b="1" dirty="0" err="1">
                <a:solidFill>
                  <a:srgbClr val="10315E"/>
                </a:solidFill>
                <a:latin typeface="Arial" panose="020B0604020202020204" pitchFamily="34" charset="0"/>
              </a:rPr>
              <a:t>ретривал</a:t>
            </a:r>
            <a:r>
              <a:rPr lang="ru-RU" sz="1500" b="1" dirty="0">
                <a:solidFill>
                  <a:srgbClr val="10315E"/>
                </a:solidFill>
                <a:latin typeface="Arial" panose="020B0604020202020204" pitchFamily="34" charset="0"/>
              </a:rPr>
              <a:t> — задачей генерации кода объекта.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9F1F707-5BC1-4E94-D07D-602E0800F4F6}"/>
              </a:ext>
            </a:extLst>
          </p:cNvPr>
          <p:cNvSpPr/>
          <p:nvPr/>
        </p:nvSpPr>
        <p:spPr>
          <a:xfrm>
            <a:off x="713740" y="5994400"/>
            <a:ext cx="1069848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15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3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E571A4-EDFC-A8E3-1C3C-D0523C1D657A}"/>
              </a:ext>
            </a:extLst>
          </p:cNvPr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АКТУАЛЬНОСТЬ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01F41D-49BC-5664-ACD8-5D6DB0786124}"/>
              </a:ext>
            </a:extLst>
          </p:cNvPr>
          <p:cNvSpPr txBox="1"/>
          <p:nvPr/>
        </p:nvSpPr>
        <p:spPr>
          <a:xfrm>
            <a:off x="713740" y="566420"/>
            <a:ext cx="7232364" cy="8258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Aft>
                <a:spcPts val="200"/>
              </a:spcAft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Генеративные рекомендации развиваются,</a:t>
            </a:r>
          </a:p>
          <a:p>
            <a:pPr>
              <a:spcAft>
                <a:spcPts val="200"/>
              </a:spcAft>
              <a:defRPr sz="2600">
                <a:latin typeface="Arial"/>
              </a:defRPr>
            </a:pPr>
            <a:r>
              <a:rPr lang="ru-RU" sz="2600" b="1">
                <a:solidFill>
                  <a:srgbClr val="0B2F63"/>
                </a:solidFill>
                <a:latin typeface="Arial" panose="020B0604020202020204" pitchFamily="34" charset="0"/>
              </a:rPr>
              <a:t>но открытых рецептов мало</a:t>
            </a:r>
            <a:endParaRPr lang="ru-RU" sz="2600" b="1" dirty="0">
              <a:solidFill>
                <a:srgbClr val="0B2F63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704219-6ACA-E85B-7DF3-D0F039F65B2C}"/>
              </a:ext>
            </a:extLst>
          </p:cNvPr>
          <p:cNvSpPr txBox="1"/>
          <p:nvPr/>
        </p:nvSpPr>
        <p:spPr>
          <a:xfrm>
            <a:off x="914400" y="1600200"/>
            <a:ext cx="9906000" cy="238527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b="1">
                <a:solidFill>
                  <a:srgbClr val="10315E"/>
                </a:solidFill>
                <a:latin typeface="Arial" panose="020B0604020202020204" pitchFamily="34" charset="0"/>
              </a:rPr>
              <a:t>Почему эта проверка нужна?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5A3CF3C-3770-BEBD-2918-2F4DEDFE5B41}"/>
              </a:ext>
            </a:extLst>
          </p:cNvPr>
          <p:cNvSpPr/>
          <p:nvPr/>
        </p:nvSpPr>
        <p:spPr>
          <a:xfrm>
            <a:off x="914400" y="2159000"/>
            <a:ext cx="27686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990BAD-D9FA-296C-B580-7AD337B1C512}"/>
              </a:ext>
            </a:extLst>
          </p:cNvPr>
          <p:cNvSpPr txBox="1"/>
          <p:nvPr/>
        </p:nvSpPr>
        <p:spPr>
          <a:xfrm>
            <a:off x="914400" y="2387600"/>
            <a:ext cx="2819400" cy="22313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1. Молодое направление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5B1205-BB0C-31FF-243E-76D83649A161}"/>
              </a:ext>
            </a:extLst>
          </p:cNvPr>
          <p:cNvSpPr txBox="1"/>
          <p:nvPr/>
        </p:nvSpPr>
        <p:spPr>
          <a:xfrm>
            <a:off x="914400" y="3098800"/>
            <a:ext cx="2895600" cy="110286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Semantic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IDs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превращают объект в последовательность токенов.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Ретривал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становится задачей генерации кода следующего объекта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E91D6A3E-882D-ED8E-9420-D241EEC1185B}"/>
              </a:ext>
            </a:extLst>
          </p:cNvPr>
          <p:cNvSpPr/>
          <p:nvPr/>
        </p:nvSpPr>
        <p:spPr>
          <a:xfrm>
            <a:off x="4318000" y="2159000"/>
            <a:ext cx="27686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275ECDC-E429-E988-8E95-4AD521E55BB4}"/>
              </a:ext>
            </a:extLst>
          </p:cNvPr>
          <p:cNvSpPr txBox="1"/>
          <p:nvPr/>
        </p:nvSpPr>
        <p:spPr>
          <a:xfrm>
            <a:off x="4318000" y="2387600"/>
            <a:ext cx="2819400" cy="22313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2. Индустрия уже пробует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FED1E4-D1E3-5E70-7479-80321B90DD8E}"/>
              </a:ext>
            </a:extLst>
          </p:cNvPr>
          <p:cNvSpPr txBox="1"/>
          <p:nvPr/>
        </p:nvSpPr>
        <p:spPr>
          <a:xfrm>
            <a:off x="4318000" y="3098800"/>
            <a:ext cx="2895600" cy="134395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PLUM использует схему 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Semantic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IDs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 → CPT → SFT для генеративного </a:t>
            </a:r>
            <a:r>
              <a:rPr lang="ru-RU" sz="1500" dirty="0" err="1">
                <a:solidFill>
                  <a:srgbClr val="1F2937"/>
                </a:solidFill>
                <a:latin typeface="Arial" panose="020B0604020202020204" pitchFamily="34" charset="0"/>
              </a:rPr>
              <a:t>ретривала</a:t>
            </a: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.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Похожие трансформер-подходы развиваются и в индустриальных рекомендациях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A9F3547-7380-2C20-C727-B7EB2C85F204}"/>
              </a:ext>
            </a:extLst>
          </p:cNvPr>
          <p:cNvSpPr/>
          <p:nvPr/>
        </p:nvSpPr>
        <p:spPr>
          <a:xfrm>
            <a:off x="7874000" y="2159000"/>
            <a:ext cx="2768600" cy="25400"/>
          </a:xfrm>
          <a:prstGeom prst="rect">
            <a:avLst/>
          </a:prstGeom>
          <a:solidFill>
            <a:srgbClr val="2B66B2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9FBCB3-0998-C795-55CE-DE5C4F67FD15}"/>
              </a:ext>
            </a:extLst>
          </p:cNvPr>
          <p:cNvSpPr txBox="1"/>
          <p:nvPr/>
        </p:nvSpPr>
        <p:spPr>
          <a:xfrm>
            <a:off x="7874000" y="2387600"/>
            <a:ext cx="2819400" cy="22313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800">
                <a:latin typeface="Arial"/>
              </a:defRPr>
            </a:pPr>
            <a:r>
              <a:rPr lang="ru-RU" sz="1800" b="1">
                <a:solidFill>
                  <a:srgbClr val="10315E"/>
                </a:solidFill>
                <a:latin typeface="Arial" panose="020B0604020202020204" pitchFamily="34" charset="0"/>
              </a:rPr>
              <a:t>3. Открытых рецептов мало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D006D2-EFDE-1991-B6F7-5F9C22EC2CDF}"/>
              </a:ext>
            </a:extLst>
          </p:cNvPr>
          <p:cNvSpPr txBox="1"/>
          <p:nvPr/>
        </p:nvSpPr>
        <p:spPr>
          <a:xfrm>
            <a:off x="7874000" y="3098800"/>
            <a:ext cx="2895600" cy="1102866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Крупные результаты часто строятся на закрытых данных.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lang="ru-RU" sz="1500" dirty="0">
                <a:solidFill>
                  <a:srgbClr val="1F2937"/>
                </a:solidFill>
                <a:latin typeface="Arial" panose="020B0604020202020204" pitchFamily="34" charset="0"/>
              </a:rPr>
              <a:t>Полный код, артефакты и честные сравнения на публичных датасетах публикуются редко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B3432F61-E85D-74C5-CA80-4426719B4237}"/>
              </a:ext>
            </a:extLst>
          </p:cNvPr>
          <p:cNvSpPr/>
          <p:nvPr/>
        </p:nvSpPr>
        <p:spPr>
          <a:xfrm>
            <a:off x="914400" y="4851400"/>
            <a:ext cx="10414000" cy="1524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331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МОТИВАЦИЯ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39" y="566420"/>
            <a:ext cx="8473923" cy="40011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defRPr sz="2600">
                <a:latin typeface="Arial"/>
              </a:defRPr>
            </a:pPr>
            <a:r>
              <a:rPr sz="2600" b="1" noProof="1">
                <a:solidFill>
                  <a:srgbClr val="0B2F63"/>
                </a:solidFill>
                <a:latin typeface="Arial" panose="020B0604020202020204" pitchFamily="34" charset="0"/>
              </a:rPr>
              <a:t>Почему ретривал можно превратить в генерацию?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4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3232" y="1307592"/>
            <a:ext cx="50749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Классический ретривал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5100" y="1307592"/>
            <a:ext cx="50749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Генеративный ретривал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5490" y="1888192"/>
            <a:ext cx="1234440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история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9790" y="2281384"/>
            <a:ext cx="1005840" cy="18288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880514" y="1961344"/>
            <a:ext cx="228600" cy="18288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86837" y="1735096"/>
            <a:ext cx="1719072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вектор пользователя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01138" y="2281384"/>
            <a:ext cx="1463040" cy="18288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983634" y="1961344"/>
            <a:ext cx="228600" cy="18288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→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33672" y="1735096"/>
            <a:ext cx="1755648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поиск по векторам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31690" y="2281384"/>
            <a:ext cx="1481328" cy="18288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0800" y="1888192"/>
            <a:ext cx="1234440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история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15100" y="2281384"/>
            <a:ext cx="1005840" cy="18288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44968" y="1961344"/>
            <a:ext cx="228600" cy="18288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→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0" y="1888192"/>
            <a:ext cx="1691640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генерация SID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83880" y="2281384"/>
            <a:ext cx="1417320" cy="18288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848087" y="1961344"/>
            <a:ext cx="228600" cy="18288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→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03282" y="1888192"/>
            <a:ext cx="1508760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SID → фильм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287000" y="2281384"/>
            <a:ext cx="1234440" cy="18288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13232" y="2788920"/>
            <a:ext cx="50749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Ограничения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" y="3200400"/>
            <a:ext cx="5074920" cy="120084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•  похожие фильмы не имеют общей структуры в ID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•  число представлений </a:t>
            </a:r>
            <a:r>
              <a:rPr lang="ru-RU" sz="1500" b="0" noProof="1">
                <a:solidFill>
                  <a:srgbClr val="1F2937"/>
                </a:solidFill>
                <a:latin typeface="Arial"/>
              </a:rPr>
              <a:t>объектов </a:t>
            </a:r>
            <a:r>
              <a:rPr sz="1500" b="0" noProof="1">
                <a:solidFill>
                  <a:srgbClr val="1F2937"/>
                </a:solidFill>
                <a:latin typeface="Arial"/>
              </a:rPr>
              <a:t>растёт вместе с размером каталога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•</a:t>
            </a:r>
            <a:r>
              <a:rPr lang="ru-RU" sz="1500" b="0" noProof="1">
                <a:solidFill>
                  <a:srgbClr val="1F2937"/>
                </a:solidFill>
                <a:latin typeface="Arial"/>
              </a:rPr>
              <a:t> потенциал масштабирования уменьшается </a:t>
            </a:r>
            <a:r>
              <a:rPr lang="en-US" sz="1500" b="0" noProof="1">
                <a:solidFill>
                  <a:srgbClr val="1F2937"/>
                </a:solidFill>
                <a:latin typeface="Arial"/>
              </a:rPr>
              <a:t>c</a:t>
            </a:r>
            <a:r>
              <a:rPr lang="ru-RU" sz="1500" b="0" noProof="1">
                <a:solidFill>
                  <a:srgbClr val="1F2937"/>
                </a:solidFill>
                <a:latin typeface="Arial"/>
              </a:rPr>
              <a:t> увеличени</a:t>
            </a:r>
            <a:r>
              <a:rPr lang="ru-RU" sz="1500" noProof="1">
                <a:solidFill>
                  <a:srgbClr val="1F2937"/>
                </a:solidFill>
                <a:latin typeface="Arial"/>
              </a:rPr>
              <a:t>ем</a:t>
            </a:r>
            <a:r>
              <a:rPr lang="ru-RU" sz="1500" b="0" noProof="1">
                <a:solidFill>
                  <a:srgbClr val="1F2937"/>
                </a:solidFill>
                <a:latin typeface="Arial"/>
              </a:rPr>
              <a:t> размера каталога</a:t>
            </a:r>
            <a:endParaRPr sz="1470" b="0" noProof="1">
              <a:solidFill>
                <a:srgbClr val="1F2937"/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6520" y="2788920"/>
            <a:ext cx="50749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Что меняется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200400"/>
            <a:ext cx="5074920" cy="1427057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•  похожие фильмы могут разделять общие SID-префиксы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•  SID-токены переиспользуются между разными фильмами</a:t>
            </a:r>
          </a:p>
          <a:p>
            <a:pPr>
              <a:spcAft>
                <a:spcPts val="200"/>
              </a:spcAft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•  </a:t>
            </a:r>
            <a:r>
              <a:rPr lang="ru-RU" sz="1500" b="0" noProof="1">
                <a:solidFill>
                  <a:srgbClr val="1F2937"/>
                </a:solidFill>
                <a:latin typeface="Arial"/>
              </a:rPr>
              <a:t>используется м</a:t>
            </a:r>
            <a:r>
              <a:rPr sz="1500" b="0" noProof="1">
                <a:solidFill>
                  <a:srgbClr val="1F2937"/>
                </a:solidFill>
                <a:latin typeface="Arial"/>
              </a:rPr>
              <a:t>асштабируемая LLM-архитектура: </a:t>
            </a:r>
            <a:r>
              <a:rPr lang="ru-RU" sz="1500" noProof="1">
                <a:solidFill>
                  <a:srgbClr val="1F2937"/>
                </a:solidFill>
                <a:latin typeface="Arial"/>
              </a:rPr>
              <a:t>ретривал</a:t>
            </a:r>
            <a:r>
              <a:rPr sz="1500" b="0" noProof="1">
                <a:solidFill>
                  <a:srgbClr val="1F2937"/>
                </a:solidFill>
                <a:latin typeface="Arial"/>
              </a:rPr>
              <a:t> становится задачей генерации токенов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ПОЗИЦИОНИРОВАНИЕ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39" y="566420"/>
            <a:ext cx="3708451" cy="40011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defRPr sz="2600">
                <a:latin typeface="Arial"/>
              </a:defRPr>
            </a:pPr>
            <a:r>
              <a:rPr lang="ru-RU" sz="2600" b="1" noProof="1">
                <a:solidFill>
                  <a:srgbClr val="0B2F63"/>
                </a:solidFill>
                <a:latin typeface="Arial" panose="020B0604020202020204" pitchFamily="34" charset="0"/>
              </a:rPr>
              <a:t>Цель и задачи работы</a:t>
            </a:r>
            <a:endParaRPr sz="2600" b="1" noProof="1">
              <a:solidFill>
                <a:srgbClr val="0B2F63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5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5GoalHeading">
            <a:extLst>
              <a:ext uri="{FF2B5EF4-FFF2-40B4-BE49-F238E27FC236}">
                <a16:creationId xmlns:a16="http://schemas.microsoft.com/office/drawing/2014/main" id="{6647A453-DBA3-AF62-2169-C854B4BC67B7}"/>
              </a:ext>
            </a:extLst>
          </p:cNvPr>
          <p:cNvSpPr txBox="1"/>
          <p:nvPr/>
        </p:nvSpPr>
        <p:spPr>
          <a:xfrm>
            <a:off x="713740" y="1422400"/>
            <a:ext cx="10698480" cy="29238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0B2F63"/>
                </a:solidFill>
                <a:latin typeface="Arial" panose="020B0604020202020204" pitchFamily="34" charset="0"/>
              </a:rPr>
              <a:t>Цель:</a:t>
            </a:r>
          </a:p>
        </p:txBody>
      </p:sp>
      <p:sp>
        <p:nvSpPr>
          <p:cNvPr id="19" name="Slide5GoalText">
            <a:extLst>
              <a:ext uri="{FF2B5EF4-FFF2-40B4-BE49-F238E27FC236}">
                <a16:creationId xmlns:a16="http://schemas.microsoft.com/office/drawing/2014/main" id="{E6FC9E12-B142-A093-0501-F23557ADF8ED}"/>
              </a:ext>
            </a:extLst>
          </p:cNvPr>
          <p:cNvSpPr txBox="1"/>
          <p:nvPr/>
        </p:nvSpPr>
        <p:spPr>
          <a:xfrm>
            <a:off x="713740" y="1803400"/>
            <a:ext cx="10698480" cy="50975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6000"/>
              </a:lnSpc>
              <a:defRPr sz="1500">
                <a:latin typeface="Arial"/>
              </a:defRPr>
            </a:pPr>
            <a:r>
              <a:rPr lang="ru-RU" sz="1500">
                <a:solidFill>
                  <a:srgbClr val="202832"/>
                </a:solidFill>
                <a:latin typeface="Arial" panose="020B0604020202020204" pitchFamily="34" charset="0"/>
              </a:rPr>
              <a:t>Открыто адаптировать PLUM-подход к MovieLens-1M и проверить, насколько генеративный ретривал с Semantic ID конкурентоспособен в задаче рекомендации следующего фильма.</a:t>
            </a:r>
          </a:p>
        </p:txBody>
      </p:sp>
      <p:sp>
        <p:nvSpPr>
          <p:cNvPr id="20" name="Slide5TaskRule">
            <a:extLst>
              <a:ext uri="{FF2B5EF4-FFF2-40B4-BE49-F238E27FC236}">
                <a16:creationId xmlns:a16="http://schemas.microsoft.com/office/drawing/2014/main" id="{895ED72A-F612-0C93-049E-2F339FB7EC19}"/>
              </a:ext>
            </a:extLst>
          </p:cNvPr>
          <p:cNvSpPr/>
          <p:nvPr/>
        </p:nvSpPr>
        <p:spPr>
          <a:xfrm>
            <a:off x="713740" y="2679700"/>
            <a:ext cx="10698480" cy="17780"/>
          </a:xfrm>
          <a:prstGeom prst="rect">
            <a:avLst/>
          </a:prstGeom>
          <a:gradFill flip="none" rotWithShape="1">
            <a:gsLst>
              <a:gs pos="0">
                <a:srgbClr val="2A6BB6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Slide5TasksHeading">
            <a:extLst>
              <a:ext uri="{FF2B5EF4-FFF2-40B4-BE49-F238E27FC236}">
                <a16:creationId xmlns:a16="http://schemas.microsoft.com/office/drawing/2014/main" id="{BF3F6D3A-B6E3-45BD-280C-61241A4A1525}"/>
              </a:ext>
            </a:extLst>
          </p:cNvPr>
          <p:cNvSpPr txBox="1"/>
          <p:nvPr/>
        </p:nvSpPr>
        <p:spPr>
          <a:xfrm>
            <a:off x="713740" y="2933700"/>
            <a:ext cx="10698480" cy="292388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lang="ru-RU" sz="1800" b="1">
                <a:solidFill>
                  <a:srgbClr val="0B2F63"/>
                </a:solidFill>
                <a:latin typeface="Arial" panose="020B0604020202020204" pitchFamily="34" charset="0"/>
              </a:rPr>
              <a:t>Задачи:</a:t>
            </a:r>
          </a:p>
        </p:txBody>
      </p:sp>
      <p:sp>
        <p:nvSpPr>
          <p:cNvPr id="22" name="Slide5TasksText">
            <a:extLst>
              <a:ext uri="{FF2B5EF4-FFF2-40B4-BE49-F238E27FC236}">
                <a16:creationId xmlns:a16="http://schemas.microsoft.com/office/drawing/2014/main" id="{D26458B5-F8CB-B3A7-7423-9FC022CB501D}"/>
              </a:ext>
            </a:extLst>
          </p:cNvPr>
          <p:cNvSpPr txBox="1"/>
          <p:nvPr/>
        </p:nvSpPr>
        <p:spPr>
          <a:xfrm>
            <a:off x="713740" y="3365500"/>
            <a:ext cx="10698480" cy="226876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1.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Построить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эмбеддинги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фильмов по метаданным и описаниям.</a:t>
            </a:r>
          </a:p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2.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Выполнить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токенизацию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фильмов с помощью RQ-VAE и получить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Semantic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ID.</a:t>
            </a:r>
          </a:p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3.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Подготовить корпуса для CPT и SFT на основе фильмов и пользовательских историй.</a:t>
            </a:r>
          </a:p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4.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Адаптировать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Qwen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к задаче генеративного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ретривала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через CPT и SFT.</a:t>
            </a:r>
          </a:p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5.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Реализовать декодирование SID в исходные фильмы и оценку качества уже по фильмам.</a:t>
            </a:r>
          </a:p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6.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Сравнить генеративные модели с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бейзлайнами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и сильными последовательными моделями.</a:t>
            </a:r>
          </a:p>
          <a:p>
            <a:pPr>
              <a:lnSpc>
                <a:spcPct val="104000"/>
              </a:lnSpc>
              <a:spcAft>
                <a:spcPts val="800"/>
              </a:spcAft>
              <a:defRPr sz="1500">
                <a:latin typeface="Arial"/>
              </a:defRPr>
            </a:pPr>
            <a:r>
              <a:rPr lang="ru-RU" sz="1500" b="1" dirty="0">
                <a:solidFill>
                  <a:srgbClr val="2A6BB6"/>
                </a:solidFill>
                <a:latin typeface="Arial" panose="020B0604020202020204" pitchFamily="34" charset="0"/>
              </a:rPr>
              <a:t>7.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Отдельно проверить влияние CPT, сравнение </a:t>
            </a:r>
            <a:r>
              <a:rPr lang="ru-RU" sz="1500" dirty="0" err="1">
                <a:solidFill>
                  <a:srgbClr val="202832"/>
                </a:solidFill>
                <a:latin typeface="Arial" panose="020B0604020202020204" pitchFamily="34" charset="0"/>
              </a:rPr>
              <a:t>QLoRA</a:t>
            </a:r>
            <a:r>
              <a:rPr lang="ru-RU" sz="1500" dirty="0">
                <a:solidFill>
                  <a:srgbClr val="202832"/>
                </a:solidFill>
                <a:latin typeface="Arial" panose="020B0604020202020204" pitchFamily="34" charset="0"/>
              </a:rPr>
              <a:t> с полным дообучением и влияние длины SID.</a:t>
            </a:r>
          </a:p>
        </p:txBody>
      </p:sp>
      <p:sp>
        <p:nvSpPr>
          <p:cNvPr id="23" name="Slide5BottomRule">
            <a:extLst>
              <a:ext uri="{FF2B5EF4-FFF2-40B4-BE49-F238E27FC236}">
                <a16:creationId xmlns:a16="http://schemas.microsoft.com/office/drawing/2014/main" id="{6B882E62-A7CD-7B7D-8C5B-0EDB21AF8225}"/>
              </a:ext>
            </a:extLst>
          </p:cNvPr>
          <p:cNvSpPr/>
          <p:nvPr/>
        </p:nvSpPr>
        <p:spPr>
          <a:xfrm>
            <a:off x="713740" y="6350000"/>
            <a:ext cx="10698480" cy="13970"/>
          </a:xfrm>
          <a:prstGeom prst="rect">
            <a:avLst/>
          </a:prstGeom>
          <a:solidFill>
            <a:srgbClr val="DAE1E8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lang="en-US" sz="950" noProof="1">
                <a:solidFill>
                  <a:srgbClr val="66778A"/>
                </a:solidFill>
                <a:latin typeface="Arial" panose="020B0604020202020204" pitchFamily="34" charset="0"/>
              </a:rPr>
              <a:t>MOVIELENS-1M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40" y="566420"/>
            <a:ext cx="10022616" cy="40011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defRPr sz="2600">
                <a:latin typeface="Arial"/>
              </a:defRPr>
            </a:pPr>
            <a:r>
              <a:rPr lang="ru-RU" sz="2600" b="1" noProof="1">
                <a:solidFill>
                  <a:srgbClr val="0B2F63"/>
                </a:solidFill>
                <a:latin typeface="Arial" panose="020B0604020202020204" pitchFamily="34" charset="0"/>
              </a:rPr>
              <a:t>Постановка: один пользователь — один следующий фильм</a:t>
            </a:r>
            <a:endParaRPr sz="2600" b="1" noProof="1">
              <a:solidFill>
                <a:srgbClr val="0B2F63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6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1298448"/>
            <a:ext cx="2423160" cy="43891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2663AE"/>
                </a:solidFill>
                <a:latin typeface="Arial"/>
              </a:rPr>
              <a:t>6040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773936"/>
            <a:ext cx="2423160" cy="23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sz="950" b="0" noProof="1">
                <a:solidFill>
                  <a:srgbClr val="1F2937"/>
                </a:solidFill>
                <a:latin typeface="Arial"/>
              </a:rPr>
              <a:t>пользователей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01568" y="1298448"/>
            <a:ext cx="2423160" cy="43891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2663AE"/>
                </a:solidFill>
                <a:latin typeface="Arial"/>
              </a:rPr>
              <a:t>3706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1568" y="1773936"/>
            <a:ext cx="2423160" cy="23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sz="950" b="0" noProof="1">
                <a:solidFill>
                  <a:srgbClr val="1F2937"/>
                </a:solidFill>
                <a:latin typeface="Arial"/>
              </a:rPr>
              <a:t>фильмов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6440" y="1298448"/>
            <a:ext cx="2423160" cy="43891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500">
                <a:latin typeface="Arial"/>
              </a:defRPr>
            </a:pPr>
            <a:r>
              <a:rPr sz="1500" b="1" noProof="1">
                <a:solidFill>
                  <a:srgbClr val="2663AE"/>
                </a:solidFill>
                <a:latin typeface="Arial"/>
              </a:rPr>
              <a:t>1,000,209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6440" y="1773936"/>
            <a:ext cx="2423160" cy="23774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sz="950" b="0" noProof="1">
                <a:solidFill>
                  <a:srgbClr val="1F2937"/>
                </a:solidFill>
                <a:latin typeface="Arial"/>
              </a:rPr>
              <a:t>взаимодействий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3093937"/>
            <a:ext cx="3931920" cy="25603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Хронологическое разбиение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3232" y="3747734"/>
            <a:ext cx="6903720" cy="45719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016252" y="3487129"/>
            <a:ext cx="2743200" cy="22860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500">
                <a:latin typeface="Arial"/>
              </a:defRPr>
            </a:pPr>
            <a:r>
              <a:rPr lang="en-US" sz="1500" b="1" noProof="1">
                <a:solidFill>
                  <a:srgbClr val="103062"/>
                </a:solidFill>
                <a:latin typeface="Arial"/>
              </a:rPr>
              <a:t>train</a:t>
            </a:r>
            <a:endParaRPr sz="1350" b="1" noProof="1">
              <a:solidFill>
                <a:srgbClr val="103062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53712" y="3487129"/>
            <a:ext cx="1234440" cy="22860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validation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2" y="3487129"/>
            <a:ext cx="685800" cy="22860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test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60521" y="3018172"/>
            <a:ext cx="45719" cy="1045029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080761" y="3018172"/>
            <a:ext cx="45719" cy="1045029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4672" y="3971761"/>
            <a:ext cx="2926080" cy="21945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sz="950" b="0" noProof="1">
                <a:solidFill>
                  <a:srgbClr val="718096"/>
                </a:solidFill>
                <a:latin typeface="Arial"/>
              </a:rPr>
              <a:t>история пользователя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06824" y="3971761"/>
            <a:ext cx="1645920" cy="180049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 noProof="1">
                <a:solidFill>
                  <a:srgbClr val="718096"/>
                </a:solidFill>
                <a:latin typeface="Arial"/>
              </a:rPr>
              <a:t>1 фильм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3971761"/>
            <a:ext cx="1325880" cy="180049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 noProof="1">
                <a:solidFill>
                  <a:srgbClr val="718096"/>
                </a:solidFill>
                <a:latin typeface="Arial"/>
              </a:rPr>
              <a:t>1 фильм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68680" y="5349240"/>
            <a:ext cx="10469880" cy="18288"/>
          </a:xfrm>
          <a:prstGeom prst="rect">
            <a:avLst/>
          </a:prstGeom>
          <a:solidFill>
            <a:srgbClr val="DAE1E8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МЕТОД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39" y="566420"/>
            <a:ext cx="8166403" cy="40011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defRPr sz="2600">
                <a:latin typeface="Arial"/>
              </a:defRPr>
            </a:pPr>
            <a:r>
              <a:rPr sz="2600" b="1" noProof="1">
                <a:solidFill>
                  <a:srgbClr val="0B2F63"/>
                </a:solidFill>
                <a:latin typeface="Arial" panose="020B0604020202020204" pitchFamily="34" charset="0"/>
              </a:rPr>
              <a:t>Метод: из фильмов и историй строится язык SID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7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9808" y="1572768"/>
            <a:ext cx="3154680" cy="22860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1810512"/>
            <a:ext cx="315468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1. Фильм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" y="2395728"/>
            <a:ext cx="4696287" cy="458587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метаданные
+ описание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7128" y="3063240"/>
            <a:ext cx="320040" cy="25603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3456432"/>
            <a:ext cx="3154680" cy="27238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lang="ru-RU" sz="1500" b="1" noProof="1">
                <a:solidFill>
                  <a:srgbClr val="2663AE"/>
                </a:solidFill>
                <a:latin typeface="Arial"/>
              </a:rPr>
              <a:t>Эмбеддинги </a:t>
            </a:r>
            <a:endParaRPr sz="1650" b="1" noProof="1">
              <a:solidFill>
                <a:srgbClr val="2663AE"/>
              </a:solidFill>
              <a:latin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05840" y="4160520"/>
            <a:ext cx="2642616" cy="18288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9808" y="4416552"/>
            <a:ext cx="3154680" cy="32918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3706 фильмов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7056" y="3127248"/>
            <a:ext cx="32004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→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15968" y="1572768"/>
            <a:ext cx="3154680" cy="22860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315968" y="1810512"/>
            <a:ext cx="315468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2. RQ-VAE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15968" y="2395728"/>
            <a:ext cx="3154680" cy="65836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контентное восстановление
+ поведенческое согласование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33288" y="3063240"/>
            <a:ext cx="320040" cy="25603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15968" y="3456432"/>
            <a:ext cx="3154680" cy="38404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2663AE"/>
                </a:solidFill>
                <a:latin typeface="Arial"/>
              </a:rPr>
              <a:t>Semantic ID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0" y="4160520"/>
            <a:ext cx="2642616" cy="18288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315968" y="4416552"/>
            <a:ext cx="3154680" cy="329184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3695/3706 уникальных SID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43216" y="3127248"/>
            <a:ext cx="32004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→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82127" y="1572768"/>
            <a:ext cx="3154680" cy="22860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882127" y="1810512"/>
            <a:ext cx="315468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800">
                <a:latin typeface="Arial"/>
              </a:defRPr>
            </a:pPr>
            <a:r>
              <a:rPr sz="1800" b="1" noProof="1">
                <a:solidFill>
                  <a:srgbClr val="103062"/>
                </a:solidFill>
                <a:latin typeface="Arial"/>
              </a:rPr>
              <a:t>3. Qwen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82127" y="2395728"/>
            <a:ext cx="3154680" cy="65836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CPT: учит язык SID
SFT: история → следующий SID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99448" y="3063240"/>
            <a:ext cx="320040" cy="25603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718096"/>
                </a:solidFill>
                <a:latin typeface="Arial"/>
              </a:rPr>
              <a:t>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82127" y="3456432"/>
            <a:ext cx="3154680" cy="4678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lang="ru-RU" sz="1500" b="1" noProof="1">
                <a:solidFill>
                  <a:srgbClr val="2663AE"/>
                </a:solidFill>
                <a:latin typeface="Arial"/>
              </a:rPr>
              <a:t>рекомендация в исходном каталоге</a:t>
            </a:r>
            <a:endParaRPr sz="1460" b="1" noProof="1">
              <a:solidFill>
                <a:srgbClr val="2663AE"/>
              </a:solidFill>
              <a:latin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38159" y="4160520"/>
            <a:ext cx="2642616" cy="18288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882127" y="4416552"/>
            <a:ext cx="3154680" cy="20928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окно истории 16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7532" y="5349240"/>
            <a:ext cx="10469880" cy="18288"/>
          </a:xfrm>
          <a:prstGeom prst="rect">
            <a:avLst/>
          </a:prstGeom>
          <a:solidFill>
            <a:srgbClr val="DAE1E8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228600"/>
            <a:ext cx="256032" cy="256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300" y="273050"/>
            <a:ext cx="731520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 sz="950">
                <a:latin typeface="Arial"/>
              </a:defRPr>
            </a:pPr>
            <a:r>
              <a:rPr lang="en-US" sz="950" noProof="1">
                <a:solidFill>
                  <a:srgbClr val="66778A"/>
                </a:solidFill>
                <a:latin typeface="Arial" panose="020B0604020202020204" pitchFamily="34" charset="0"/>
              </a:rPr>
              <a:t>SID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39" y="566420"/>
            <a:ext cx="8086381" cy="40011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defRPr sz="2600">
                <a:latin typeface="Arial"/>
              </a:defRPr>
            </a:pPr>
            <a:r>
              <a:rPr sz="2600" b="1" noProof="1">
                <a:solidFill>
                  <a:srgbClr val="0B2F63"/>
                </a:solidFill>
                <a:latin typeface="Arial" panose="020B0604020202020204" pitchFamily="34" charset="0"/>
              </a:rPr>
              <a:t>SID-токенизация: можно ли сделать код короче?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740" y="1094740"/>
            <a:ext cx="10698480" cy="15240"/>
          </a:xfrm>
          <a:prstGeom prst="rect">
            <a:avLst/>
          </a:prstGeom>
          <a:solidFill>
            <a:srgbClr val="D7DE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475720" y="228600"/>
            <a:ext cx="320040" cy="115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 noProof="1">
                <a:solidFill>
                  <a:srgbClr val="66778A"/>
                </a:solidFill>
                <a:latin typeface="Arial" panose="020B0604020202020204" pitchFamily="34" charset="0"/>
              </a:rPr>
              <a:t>8</a:t>
            </a:r>
            <a:endParaRPr sz="750" noProof="1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1261872"/>
            <a:ext cx="1042416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Проверка: 4 уровня против 3 уровней на одном каталоге MovieLens-1M</a:t>
            </a:r>
          </a:p>
        </p:txBody>
      </p:sp>
      <p:sp>
        <p:nvSpPr>
          <p:cNvPr id="8" name="Rectangle 7"/>
          <p:cNvSpPr/>
          <p:nvPr/>
        </p:nvSpPr>
        <p:spPr>
          <a:xfrm>
            <a:off x="868680" y="1874519"/>
            <a:ext cx="3703320" cy="22860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2121408"/>
            <a:ext cx="37033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4 уровня SID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743200"/>
            <a:ext cx="37033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F2937"/>
                </a:solidFill>
                <a:latin typeface="Arial"/>
              </a:rPr>
              <a:t>&lt;s1&gt; &lt;s2&gt; &lt;s3&gt; &lt;s4&gt;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456432"/>
            <a:ext cx="3703320" cy="31089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3695 / 3706 уникальных SID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3840480"/>
            <a:ext cx="3703320" cy="43891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800">
                <a:latin typeface="Arial"/>
              </a:defRPr>
            </a:pPr>
            <a:r>
              <a:rPr sz="1800" b="1" noProof="1">
                <a:solidFill>
                  <a:srgbClr val="2663AE"/>
                </a:solidFill>
                <a:latin typeface="Arial"/>
              </a:rPr>
              <a:t>99.70%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462272"/>
            <a:ext cx="370332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Коллизии: 11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60920" y="1874519"/>
            <a:ext cx="3703320" cy="22860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360920" y="2121408"/>
            <a:ext cx="37033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l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3 уровня SID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60920" y="2743200"/>
            <a:ext cx="370332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F2937"/>
                </a:solidFill>
                <a:latin typeface="Arial"/>
              </a:rPr>
              <a:t>&lt;s1&gt; &lt;s2&gt; &lt;s3&gt;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60920" y="3456432"/>
            <a:ext cx="3703320" cy="310896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 noProof="1">
                <a:solidFill>
                  <a:srgbClr val="1F2937"/>
                </a:solidFill>
                <a:latin typeface="Arial"/>
              </a:rPr>
              <a:t>3684 / 3706 уникальных SID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60920" y="3840480"/>
            <a:ext cx="3703320" cy="43891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800">
                <a:latin typeface="Arial"/>
              </a:defRPr>
            </a:pPr>
            <a:r>
              <a:rPr sz="1800" b="1" noProof="1">
                <a:solidFill>
                  <a:srgbClr val="2663AE"/>
                </a:solidFill>
                <a:latin typeface="Arial"/>
              </a:rPr>
              <a:t>99.41%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60920" y="4462272"/>
            <a:ext cx="3703320" cy="274320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Коллизии: 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1728" y="2331720"/>
            <a:ext cx="1920240" cy="256032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103062"/>
                </a:solidFill>
                <a:latin typeface="Arial"/>
              </a:rPr>
              <a:t>Цена сокращения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54880" y="2697480"/>
            <a:ext cx="1783080" cy="22860"/>
          </a:xfrm>
          <a:prstGeom prst="rect">
            <a:avLst/>
          </a:prstGeom>
          <a:solidFill>
            <a:srgbClr val="2663A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443984" y="3072384"/>
            <a:ext cx="242316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2663AE"/>
                </a:solidFill>
                <a:latin typeface="Arial"/>
              </a:rPr>
              <a:t>−1 токен генерации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43984" y="3547872"/>
            <a:ext cx="2423160" cy="292608"/>
          </a:xfrm>
          <a:prstGeom prst="rect">
            <a:avLst/>
          </a:prstGeom>
          <a:noFill/>
        </p:spPr>
        <p:txBody>
          <a:bodyPr wrap="square" lIns="18288" tIns="9144" rIns="18288" bIns="9144" anchor="t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noProof="1">
                <a:solidFill>
                  <a:srgbClr val="2663AE"/>
                </a:solidFill>
                <a:latin typeface="Arial"/>
              </a:rPr>
              <a:t>+11 коллизий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68680" y="5166360"/>
            <a:ext cx="10469880" cy="18288"/>
          </a:xfrm>
          <a:prstGeom prst="rect">
            <a:avLst/>
          </a:prstGeom>
          <a:solidFill>
            <a:srgbClr val="DAE1E8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201168"/>
            <a:ext cx="237744" cy="2377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300" y="273050"/>
            <a:ext cx="399148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ОЦЕНКА</a:t>
            </a:r>
            <a:endParaRPr sz="750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3740" y="566420"/>
            <a:ext cx="9276770" cy="40011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600">
                <a:latin typeface="Arial"/>
              </a:defRPr>
            </a:pPr>
            <a:r>
              <a:rPr lang="ru-RU" sz="2600" b="1" dirty="0">
                <a:solidFill>
                  <a:srgbClr val="0B2F63"/>
                </a:solidFill>
                <a:latin typeface="Arial" panose="020B0604020202020204" pitchFamily="34" charset="0"/>
              </a:rPr>
              <a:t>Оценка: генерируем SID, считаем качество по фильмам</a:t>
            </a:r>
            <a:endParaRPr sz="2600" b="1" dirty="0">
              <a:solidFill>
                <a:srgbClr val="0B2F63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Connector 4"/>
          <p:cNvCxnSpPr/>
          <p:nvPr/>
        </p:nvCxnSpPr>
        <p:spPr>
          <a:xfrm>
            <a:off x="713232" y="1060704"/>
            <a:ext cx="10698480" cy="0"/>
          </a:xfrm>
          <a:prstGeom prst="line">
            <a:avLst/>
          </a:prstGeom>
          <a:ln w="20320">
            <a:solidFill>
              <a:srgbClr val="D8E0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609290" y="228600"/>
            <a:ext cx="52900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lang="ru-RU" sz="950">
                <a:solidFill>
                  <a:srgbClr val="66778A"/>
                </a:solidFill>
                <a:latin typeface="Arial" panose="020B0604020202020204" pitchFamily="34" charset="0"/>
              </a:rPr>
              <a:t>9</a:t>
            </a:r>
            <a:endParaRPr sz="750">
              <a:solidFill>
                <a:srgbClr val="66778A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1572768"/>
            <a:ext cx="1143000" cy="2560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история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8" y="1865376"/>
            <a:ext cx="1289304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>
                <a:solidFill>
                  <a:srgbClr val="68768A"/>
                </a:solidFill>
                <a:latin typeface="Arial"/>
              </a:rPr>
              <a:t>пользователя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5416" y="1673352"/>
            <a:ext cx="256032" cy="1828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>
                <a:solidFill>
                  <a:srgbClr val="68768A"/>
                </a:solidFill>
                <a:latin typeface="Arial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3160" y="1572768"/>
            <a:ext cx="1298448" cy="2560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Qwen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50008" y="1865376"/>
            <a:ext cx="1444751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>
                <a:solidFill>
                  <a:srgbClr val="68768A"/>
                </a:solidFill>
                <a:latin typeface="Arial"/>
              </a:rPr>
              <a:t>генерирует SID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95344" y="1673352"/>
            <a:ext cx="256032" cy="1828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>
                <a:solidFill>
                  <a:srgbClr val="68768A"/>
                </a:solidFill>
                <a:latin typeface="Arial"/>
              </a:rPr>
              <a:t>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60457" y="1572768"/>
            <a:ext cx="733983" cy="22313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lang="ru-RU" sz="1500" b="1" dirty="0">
                <a:solidFill>
                  <a:srgbClr val="103062"/>
                </a:solidFill>
                <a:latin typeface="Arial"/>
              </a:rPr>
              <a:t>Дерево </a:t>
            </a:r>
            <a:endParaRPr sz="1450" b="1" dirty="0">
              <a:solidFill>
                <a:srgbClr val="103062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13256" y="1865376"/>
            <a:ext cx="628377" cy="14914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 dirty="0" err="1">
                <a:solidFill>
                  <a:srgbClr val="68768A"/>
                </a:solidFill>
                <a:latin typeface="Arial"/>
              </a:rPr>
              <a:t>префиксов</a:t>
            </a:r>
            <a:endParaRPr sz="969" b="0" dirty="0">
              <a:solidFill>
                <a:srgbClr val="68768A"/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95544" y="1673352"/>
            <a:ext cx="256032" cy="1828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>
                <a:solidFill>
                  <a:srgbClr val="68768A"/>
                </a:solidFill>
                <a:latin typeface="Arial"/>
              </a:rPr>
              <a:t>→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25312" y="1572768"/>
            <a:ext cx="1481328" cy="2560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SID → фильм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2160" y="1865376"/>
            <a:ext cx="1627632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>
                <a:solidFill>
                  <a:srgbClr val="68768A"/>
                </a:solidFill>
                <a:latin typeface="Arial"/>
              </a:rPr>
              <a:t>декодирование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0376" y="1673352"/>
            <a:ext cx="256032" cy="1828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>
                <a:solidFill>
                  <a:srgbClr val="68768A"/>
                </a:solidFill>
                <a:latin typeface="Arial"/>
              </a:rPr>
              <a:t>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89849" y="1572767"/>
            <a:ext cx="1536192" cy="2560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 dirty="0" err="1">
                <a:solidFill>
                  <a:srgbClr val="103062"/>
                </a:solidFill>
                <a:latin typeface="Arial"/>
              </a:rPr>
              <a:t>фильтрация</a:t>
            </a:r>
            <a:endParaRPr sz="1450" b="1" dirty="0">
              <a:solidFill>
                <a:srgbClr val="103062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43546" y="1856232"/>
            <a:ext cx="1682495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 dirty="0" err="1">
                <a:solidFill>
                  <a:srgbClr val="68768A"/>
                </a:solidFill>
                <a:latin typeface="Arial"/>
              </a:rPr>
              <a:t>просмотренных</a:t>
            </a:r>
            <a:endParaRPr sz="969" b="0" dirty="0">
              <a:solidFill>
                <a:srgbClr val="68768A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81159" y="1673352"/>
            <a:ext cx="256032" cy="1828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0">
                <a:solidFill>
                  <a:srgbClr val="68768A"/>
                </a:solidFill>
                <a:latin typeface="Arial"/>
              </a:rPr>
              <a:t>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97509" y="1572767"/>
            <a:ext cx="1874519" cy="2560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метрики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454896" y="1865376"/>
            <a:ext cx="2020824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>
              <a:defRPr sz="950">
                <a:latin typeface="Arial"/>
              </a:defRPr>
            </a:pPr>
            <a:r>
              <a:rPr sz="950" b="0">
                <a:solidFill>
                  <a:srgbClr val="68768A"/>
                </a:solidFill>
                <a:latin typeface="Arial"/>
              </a:rPr>
              <a:t>Recall / NDCG / MRR / Coverage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43000" y="3035808"/>
            <a:ext cx="4572000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sz="1800" b="1" dirty="0" err="1">
                <a:solidFill>
                  <a:srgbClr val="103062"/>
                </a:solidFill>
                <a:latin typeface="Arial"/>
              </a:rPr>
              <a:t>Дерево</a:t>
            </a:r>
            <a:r>
              <a:rPr sz="1800" b="1" dirty="0">
                <a:solidFill>
                  <a:srgbClr val="103062"/>
                </a:solidFill>
                <a:latin typeface="Arial"/>
              </a:rPr>
              <a:t> </a:t>
            </a:r>
            <a:r>
              <a:rPr sz="1800" b="1" dirty="0" err="1">
                <a:solidFill>
                  <a:srgbClr val="103062"/>
                </a:solidFill>
                <a:latin typeface="Arial"/>
              </a:rPr>
              <a:t>префиксов</a:t>
            </a:r>
            <a:endParaRPr sz="1650" b="1" dirty="0">
              <a:solidFill>
                <a:srgbClr val="103062"/>
              </a:solidFill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43000" y="3675887"/>
            <a:ext cx="457200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зачем: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3931920"/>
            <a:ext cx="4420184" cy="23391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0" dirty="0">
                <a:solidFill>
                  <a:srgbClr val="1F2937"/>
                </a:solidFill>
                <a:latin typeface="Arial"/>
              </a:rPr>
              <a:t>Оставлять только допустимые продолжения </a:t>
            </a:r>
            <a:r>
              <a:rPr sz="1500" b="0" dirty="0">
                <a:solidFill>
                  <a:srgbClr val="1F2937"/>
                </a:solidFill>
                <a:latin typeface="Arial"/>
              </a:rPr>
              <a:t>SID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43000" y="4498848"/>
            <a:ext cx="457200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результат: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3000" y="4754880"/>
            <a:ext cx="2615011" cy="23391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0" dirty="0">
                <a:solidFill>
                  <a:srgbClr val="1F2937"/>
                </a:solidFill>
                <a:latin typeface="Arial"/>
              </a:rPr>
              <a:t>Доля </a:t>
            </a:r>
            <a:r>
              <a:rPr lang="ru-RU" sz="1500" b="0" dirty="0" err="1">
                <a:solidFill>
                  <a:srgbClr val="1F2937"/>
                </a:solidFill>
                <a:latin typeface="Arial"/>
              </a:rPr>
              <a:t>невалидных</a:t>
            </a:r>
            <a:r>
              <a:rPr lang="en-US" sz="1500" b="0" dirty="0">
                <a:solidFill>
                  <a:srgbClr val="1F2937"/>
                </a:solidFill>
                <a:latin typeface="Arial"/>
              </a:rPr>
              <a:t> SID</a:t>
            </a:r>
            <a:r>
              <a:rPr lang="en-US" sz="1500" dirty="0">
                <a:solidFill>
                  <a:srgbClr val="1F2937"/>
                </a:solidFill>
                <a:latin typeface="Arial"/>
              </a:rPr>
              <a:t> </a:t>
            </a:r>
            <a:r>
              <a:rPr lang="en-US" sz="1500" b="0" dirty="0">
                <a:solidFill>
                  <a:srgbClr val="1F2937"/>
                </a:solidFill>
                <a:latin typeface="Arial"/>
              </a:rPr>
              <a:t>= 0 %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3035808"/>
            <a:ext cx="4846320" cy="29260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800">
                <a:latin typeface="Arial"/>
              </a:defRPr>
            </a:pPr>
            <a:r>
              <a:rPr sz="1800" b="1">
                <a:solidFill>
                  <a:srgbClr val="103062"/>
                </a:solidFill>
                <a:latin typeface="Arial"/>
              </a:rPr>
              <a:t>Фильтрация просмотренных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3675887"/>
            <a:ext cx="484632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зачем: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3931920"/>
            <a:ext cx="4190699" cy="23391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lang="ru-RU" sz="1500" b="0" dirty="0">
                <a:solidFill>
                  <a:srgbClr val="1F2937"/>
                </a:solidFill>
                <a:latin typeface="Arial"/>
              </a:rPr>
              <a:t>Н</a:t>
            </a:r>
            <a:r>
              <a:rPr sz="1500" b="0" dirty="0">
                <a:solidFill>
                  <a:srgbClr val="1F2937"/>
                </a:solidFill>
                <a:latin typeface="Arial"/>
              </a:rPr>
              <a:t>е</a:t>
            </a:r>
            <a:r>
              <a:rPr lang="ru-RU" sz="1500" b="0" dirty="0">
                <a:solidFill>
                  <a:srgbClr val="1F2937"/>
                </a:solidFill>
                <a:latin typeface="Arial"/>
              </a:rPr>
              <a:t> учитывать </a:t>
            </a:r>
            <a:r>
              <a:rPr sz="1500" b="0" dirty="0">
                <a:solidFill>
                  <a:srgbClr val="1F2937"/>
                </a:solidFill>
                <a:latin typeface="Arial"/>
              </a:rPr>
              <a:t> </a:t>
            </a:r>
            <a:r>
              <a:rPr lang="ru-RU" sz="1500" b="0" dirty="0">
                <a:solidFill>
                  <a:srgbClr val="1F2937"/>
                </a:solidFill>
                <a:latin typeface="Arial"/>
              </a:rPr>
              <a:t>ранее просмотренные</a:t>
            </a:r>
            <a:r>
              <a:rPr lang="ru-RU" sz="1500" dirty="0">
                <a:solidFill>
                  <a:srgbClr val="1F2937"/>
                </a:solidFill>
                <a:latin typeface="Arial"/>
              </a:rPr>
              <a:t> </a:t>
            </a:r>
            <a:r>
              <a:rPr sz="1500" b="0" dirty="0" err="1">
                <a:solidFill>
                  <a:srgbClr val="1F2937"/>
                </a:solidFill>
                <a:latin typeface="Arial"/>
              </a:rPr>
              <a:t>фильмы</a:t>
            </a:r>
            <a:endParaRPr sz="1520" b="0" dirty="0">
              <a:solidFill>
                <a:srgbClr val="1F2937"/>
              </a:solidFill>
              <a:latin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46520" y="4498848"/>
            <a:ext cx="4846320" cy="21945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1">
                <a:solidFill>
                  <a:srgbClr val="103062"/>
                </a:solidFill>
                <a:latin typeface="Arial"/>
              </a:rPr>
              <a:t>пример: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754880"/>
            <a:ext cx="5257799" cy="7017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500">
                <a:latin typeface="Arial"/>
              </a:defRPr>
            </a:pPr>
            <a:r>
              <a:rPr sz="1500" b="0" dirty="0">
                <a:solidFill>
                  <a:srgbClr val="1F2937"/>
                </a:solidFill>
                <a:latin typeface="Arial"/>
              </a:rPr>
              <a:t>Qwen3-4B LoRA16
Recall@10: 0.2276 → 0.2525
</a:t>
            </a:r>
            <a:r>
              <a:rPr sz="1500" b="0" dirty="0" err="1">
                <a:solidFill>
                  <a:srgbClr val="1F2937"/>
                </a:solidFill>
                <a:latin typeface="Arial"/>
              </a:rPr>
              <a:t>после</a:t>
            </a:r>
            <a:r>
              <a:rPr sz="1500" b="0" dirty="0">
                <a:solidFill>
                  <a:srgbClr val="1F2937"/>
                </a:solidFill>
                <a:latin typeface="Arial"/>
              </a:rPr>
              <a:t> </a:t>
            </a:r>
            <a:r>
              <a:rPr sz="1500" b="0" dirty="0" err="1">
                <a:solidFill>
                  <a:srgbClr val="1F2937"/>
                </a:solidFill>
                <a:latin typeface="Arial"/>
              </a:rPr>
              <a:t>фильтрации</a:t>
            </a:r>
            <a:r>
              <a:rPr lang="ru-RU" sz="1500" b="0" dirty="0">
                <a:solidFill>
                  <a:srgbClr val="1F2937"/>
                </a:solidFill>
                <a:latin typeface="Arial"/>
              </a:rPr>
              <a:t> просмотренных фильмов</a:t>
            </a:r>
            <a:endParaRPr sz="1520" b="0" dirty="0">
              <a:solidFill>
                <a:srgbClr val="1F2937"/>
              </a:solidFill>
              <a:latin typeface="Arial"/>
            </a:endParaRPr>
          </a:p>
        </p:txBody>
      </p:sp>
      <p:cxnSp>
        <p:nvCxnSpPr>
          <p:cNvPr id="35" name="Connector 34"/>
          <p:cNvCxnSpPr/>
          <p:nvPr/>
        </p:nvCxnSpPr>
        <p:spPr>
          <a:xfrm>
            <a:off x="914400" y="5715000"/>
            <a:ext cx="10378440" cy="0"/>
          </a:xfrm>
          <a:prstGeom prst="line">
            <a:avLst/>
          </a:prstGeom>
          <a:ln w="20320">
            <a:solidFill>
              <a:srgbClr val="D8E0E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1478</Words>
  <Application>Microsoft Office PowerPoint</Application>
  <PresentationFormat>Широкоэкранный</PresentationFormat>
  <Paragraphs>330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Office</cp:lastModifiedBy>
  <cp:revision>43</cp:revision>
  <dcterms:created xsi:type="dcterms:W3CDTF">2013-01-27T09:14:16Z</dcterms:created>
  <dcterms:modified xsi:type="dcterms:W3CDTF">2026-06-03T18:29:35Z</dcterms:modified>
  <cp:category/>
</cp:coreProperties>
</file>