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1675"/>
  <p:notesSz cx="6858000" cy="12191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39555D-90D3-4CA4-B9DC-D50E6F314983}">
  <a:tblStyle styleId="{DE39555D-90D3-4CA4-B9DC-D50E6F31498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6" name="Google Shape;53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e8137cb206_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g3e8137cb206_1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g3e8137cb206_1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7" name="Google Shape;59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5" name="Google Shape;63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3" name="Google Shape;66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9" name="Google Shape;68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hyperlink" Target="https://vk.com/club238004463" TargetMode="External"/><Relationship Id="rId5" Type="http://schemas.openxmlformats.org/officeDocument/2006/relationships/hyperlink" Target="https://vk.com/club238004463" TargetMode="External"/><Relationship Id="rId6" Type="http://schemas.openxmlformats.org/officeDocument/2006/relationships/hyperlink" Target="https://gitlab.com/new4464403/incidentaibot" TargetMode="External"/><Relationship Id="rId7" Type="http://schemas.openxmlformats.org/officeDocument/2006/relationships/hyperlink" Target="https://gitlab.com/new4464403/incidentaibot" TargetMode="External"/><Relationship Id="rId8" Type="http://schemas.openxmlformats.org/officeDocument/2006/relationships/hyperlink" Target="https://gitlab.com/new4464403/incidentaibot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hyperlink" Target="https://vk.com/club238004463" TargetMode="External"/><Relationship Id="rId11" Type="http://schemas.openxmlformats.org/officeDocument/2006/relationships/image" Target="../media/image21.png"/><Relationship Id="rId10" Type="http://schemas.openxmlformats.org/officeDocument/2006/relationships/image" Target="../media/image23.png"/><Relationship Id="rId12" Type="http://schemas.openxmlformats.org/officeDocument/2006/relationships/image" Target="../media/image24.png"/><Relationship Id="rId9" Type="http://schemas.openxmlformats.org/officeDocument/2006/relationships/image" Target="../media/image22.png"/><Relationship Id="rId5" Type="http://schemas.openxmlformats.org/officeDocument/2006/relationships/hyperlink" Target="https://vk.com/club238004463" TargetMode="External"/><Relationship Id="rId6" Type="http://schemas.openxmlformats.org/officeDocument/2006/relationships/hyperlink" Target="https://gitlab.com/new4464403/incidentaibot" TargetMode="External"/><Relationship Id="rId7" Type="http://schemas.openxmlformats.org/officeDocument/2006/relationships/hyperlink" Target="https://gitlab.com/new4464403/incidentaibot" TargetMode="External"/><Relationship Id="rId8" Type="http://schemas.openxmlformats.org/officeDocument/2006/relationships/hyperlink" Target="https://gitlab.com/new4464403/incidentaibot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-1828800" y="-2194560"/>
            <a:ext cx="4754880" cy="475488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8778240" y="3108960"/>
            <a:ext cx="5486400" cy="548640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4023360" y="-2377440"/>
            <a:ext cx="3291840" cy="329184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-1097280" y="4206240"/>
            <a:ext cx="3291840" cy="329184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40080" y="777240"/>
            <a:ext cx="10911535" cy="5303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rotWithShape="0" algn="bl" dir="5400000" dist="38100">
              <a:srgbClr val="0A1A38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21" name="Google Shape;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120" y="1078992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1691640" y="1115568"/>
            <a:ext cx="3931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Факультет компьютерных наук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3"/>
          <p:cNvCxnSpPr/>
          <p:nvPr/>
        </p:nvCxnSpPr>
        <p:spPr>
          <a:xfrm>
            <a:off x="5806440" y="1143000"/>
            <a:ext cx="0" cy="438912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3"/>
          <p:cNvSpPr/>
          <p:nvPr/>
        </p:nvSpPr>
        <p:spPr>
          <a:xfrm>
            <a:off x="6035040" y="1115568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3"/>
          <p:cNvCxnSpPr/>
          <p:nvPr/>
        </p:nvCxnSpPr>
        <p:spPr>
          <a:xfrm>
            <a:off x="8183880" y="1143000"/>
            <a:ext cx="0" cy="438912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3"/>
          <p:cNvSpPr/>
          <p:nvPr/>
        </p:nvSpPr>
        <p:spPr>
          <a:xfrm>
            <a:off x="8412480" y="1115568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" name="Google Shape;27;p3"/>
          <p:cNvCxnSpPr/>
          <p:nvPr/>
        </p:nvCxnSpPr>
        <p:spPr>
          <a:xfrm>
            <a:off x="10561320" y="1143000"/>
            <a:ext cx="0" cy="438912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" name="Google Shape;28;p3"/>
          <p:cNvSpPr/>
          <p:nvPr/>
        </p:nvSpPr>
        <p:spPr>
          <a:xfrm>
            <a:off x="960120" y="2286000"/>
            <a:ext cx="100584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3000"/>
              <a:buFont typeface="Calibri"/>
              <a:buNone/>
            </a:pPr>
            <a:r>
              <a:rPr b="1" i="0" lang="en-US" sz="30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Разработка интеллектуального ИИ-ассистента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3000"/>
              <a:buFont typeface="Calibri"/>
              <a:buNone/>
            </a:pPr>
            <a:r>
              <a:rPr b="1" i="0" lang="en-US" sz="30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для анализа инцидентов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978408" y="3456432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900"/>
              <a:buFont typeface="Calibri"/>
              <a:buNone/>
            </a:pPr>
            <a:r>
              <a:rPr b="0" i="1" lang="en-US" sz="19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Incident AI Assistant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978408" y="3977640"/>
            <a:ext cx="7315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Групповой проект</a:t>
            </a:r>
            <a:r>
              <a:rPr b="0" i="0" lang="en-US" sz="14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  |   Программный проект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6035040" y="4526280"/>
            <a:ext cx="49377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Докладчик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Шкулева Ксения, </a:t>
            </a:r>
            <a:r>
              <a:rPr b="0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242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ML-разработчик · промпт-инжиниринг · RAG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978408" y="5074920"/>
            <a:ext cx="5852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Команда: </a:t>
            </a:r>
            <a:r>
              <a:rPr b="0" i="0" lang="en-US" sz="11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А. Баранов · К. Ипатов · К. Шкулева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6035040" y="5440680"/>
            <a:ext cx="49377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Руководитель  </a:t>
            </a:r>
            <a:r>
              <a:rPr b="1" i="0" lang="en-US" sz="13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Буланкин Данил Андреевич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магистр · архитектор, Сбер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44" name="Google Shape;4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" name="Google Shape;46;p4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4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48;p4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4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" name="Google Shape;50;p4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4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" name="Google Shape;52;p4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4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Описание предметной области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548640" y="2057400"/>
            <a:ext cx="6583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5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Современные сервисы — это микросервисы, контейнеризация и непрерывные поставки. При такой сложности инциденты становятся частью операционной реальности, а не исключением.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548640" y="3063240"/>
            <a:ext cx="65836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5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Дежурный инженер одновременно сопоставляет симптомы с сигналами мониторинга, извлекает логи, вспоминает прецеденты (runbooks) и формирует план действий</a:t>
            </a:r>
            <a:r>
              <a:rPr lang="en-US" sz="155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в условиях ограниченного времени.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548640" y="4160520"/>
            <a:ext cx="65836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5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По практикам SRE и ITIL качество первичного анализа напрямую влияет на ключевые метрики эксплуатации.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35240" y="2148840"/>
            <a:ext cx="3931920" cy="1078992"/>
          </a:xfrm>
          <a:prstGeom prst="roundRect">
            <a:avLst>
              <a:gd fmla="val 508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7635240" y="2148840"/>
            <a:ext cx="109728" cy="1078992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55280" y="2295144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MTTD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7955280" y="2770632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время обнаружения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7635240" y="3392424"/>
            <a:ext cx="3931920" cy="1078992"/>
          </a:xfrm>
          <a:prstGeom prst="roundRect">
            <a:avLst>
              <a:gd fmla="val 508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7635240" y="3392424"/>
            <a:ext cx="109728" cy="1078992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7955280" y="3538728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MTTA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7955280" y="4014216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время реакции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7635240" y="4636008"/>
            <a:ext cx="3931920" cy="1078992"/>
          </a:xfrm>
          <a:prstGeom prst="roundRect">
            <a:avLst>
              <a:gd fmla="val 508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7635240" y="4636008"/>
            <a:ext cx="109728" cy="1078992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"/>
          <p:cNvSpPr/>
          <p:nvPr/>
        </p:nvSpPr>
        <p:spPr>
          <a:xfrm>
            <a:off x="7955280" y="4782312"/>
            <a:ext cx="34747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MTTR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7955280" y="5257800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время восстановления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79" name="Google Shape;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" name="Google Shape;81;p5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5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" name="Google Shape;83;p5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5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" name="Google Shape;85;p5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5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" name="Google Shape;87;p5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5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Актуальность работы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548640" y="2148840"/>
            <a:ext cx="11064240" cy="896112"/>
          </a:xfrm>
          <a:prstGeom prst="roundRect">
            <a:avLst>
              <a:gd fmla="val 6122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777240" y="2395728"/>
            <a:ext cx="402336" cy="402336"/>
          </a:xfrm>
          <a:prstGeom prst="ellipse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777240" y="2395728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1371600" y="2258568"/>
            <a:ext cx="338328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Фрагментированность данных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4846320" y="2240280"/>
            <a:ext cx="65836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Контекст инцидента разбросан по алертам, графикам, логам и wiki</a:t>
            </a:r>
            <a:r>
              <a:rPr lang="en-US" sz="155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, то есть</a:t>
            </a: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нет единой точки сбора.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548640" y="3172968"/>
            <a:ext cx="11064240" cy="896112"/>
          </a:xfrm>
          <a:prstGeom prst="roundRect">
            <a:avLst>
              <a:gd fmla="val 612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"/>
          <p:cNvSpPr/>
          <p:nvPr/>
        </p:nvSpPr>
        <p:spPr>
          <a:xfrm>
            <a:off x="777240" y="3419856"/>
            <a:ext cx="402336" cy="402336"/>
          </a:xfrm>
          <a:prstGeom prst="ellipse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777240" y="3419856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1371600" y="3282696"/>
            <a:ext cx="338328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Высокая когнитивная нагрузка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4846320" y="3264408"/>
            <a:ext cx="65836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Под давлением времени растёт вариативность решений и риск человеческой ошибки.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548640" y="4197096"/>
            <a:ext cx="11064240" cy="896112"/>
          </a:xfrm>
          <a:prstGeom prst="roundRect">
            <a:avLst>
              <a:gd fmla="val 6122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777240" y="4443984"/>
            <a:ext cx="402336" cy="402336"/>
          </a:xfrm>
          <a:prstGeom prst="ellipse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777240" y="4443984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1371600" y="4306824"/>
            <a:ext cx="338328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Зависимость от опыта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4846320" y="4288536"/>
            <a:ext cx="65836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Качество разбора определяется конкретным инженером; ретроспективы затруднены.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548640" y="5221224"/>
            <a:ext cx="11064240" cy="896112"/>
          </a:xfrm>
          <a:prstGeom prst="roundRect">
            <a:avLst>
              <a:gd fmla="val 612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"/>
          <p:cNvSpPr/>
          <p:nvPr/>
        </p:nvSpPr>
        <p:spPr>
          <a:xfrm>
            <a:off x="777240" y="5468112"/>
            <a:ext cx="402336" cy="402336"/>
          </a:xfrm>
          <a:prstGeom prst="ellipse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777240" y="5468112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1371600" y="5330952"/>
            <a:ext cx="338328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Галлюцинации LLM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4846320" y="5312664"/>
            <a:ext cx="65836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Прямое применение модели рискованно</a:t>
            </a:r>
            <a:r>
              <a:rPr lang="en-US" sz="155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нужна опора на проверяемый контекст (RAG).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1" name="Google Shape;121;p6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6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6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6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5" name="Google Shape;125;p6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6" name="Google Shape;126;p6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6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6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Цель и задачи работы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548640" y="2057400"/>
            <a:ext cx="11064240" cy="1051560"/>
          </a:xfrm>
          <a:prstGeom prst="roundRect">
            <a:avLst>
              <a:gd fmla="val 5217" name="adj"/>
            </a:avLst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777240" y="2194560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B6E3"/>
              </a:buClr>
              <a:buSzPts val="1300"/>
              <a:buFont typeface="Calibri"/>
              <a:buNone/>
            </a:pPr>
            <a:r>
              <a:rPr b="1" i="0" lang="en-US" sz="1700" u="none" cap="none" strike="noStrike">
                <a:solidFill>
                  <a:srgbClr val="9DB6E3"/>
                </a:solidFill>
                <a:latin typeface="Calibri"/>
                <a:ea typeface="Calibri"/>
                <a:cs typeface="Calibri"/>
                <a:sym typeface="Calibri"/>
              </a:rPr>
              <a:t>Цель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777240" y="2505456"/>
            <a:ext cx="10607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Calibri"/>
              <a:buNone/>
            </a:pPr>
            <a:r>
              <a:rPr b="0" i="0" lang="en-US" sz="16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Разработать и оценить прототип ИИ-ассистента для разбора инцидентов, сокращающий время первичного технического заключения и повышающий воспроизводимость рекомендаций.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48640" y="3310128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600"/>
              <a:buFont typeface="Calibri"/>
              <a:buNone/>
            </a:pPr>
            <a:r>
              <a:rPr b="1" i="0" lang="en-US" sz="17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Задачи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48640" y="3803904"/>
            <a:ext cx="365760" cy="365760"/>
          </a:xfrm>
          <a:prstGeom prst="ellipse">
            <a:avLst/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"/>
          <p:cNvSpPr/>
          <p:nvPr/>
        </p:nvSpPr>
        <p:spPr>
          <a:xfrm>
            <a:off x="548640" y="3803904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1051560" y="3721608"/>
            <a:ext cx="5074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Проанализировать подходы к применению LLM в инцидент-менеджменте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548640" y="4654296"/>
            <a:ext cx="365760" cy="365760"/>
          </a:xfrm>
          <a:prstGeom prst="ellipse">
            <a:avLst/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548640" y="4654296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1051560" y="4572000"/>
            <a:ext cx="5074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Сформировать требования к системе и критерии качества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48640" y="5504688"/>
            <a:ext cx="365760" cy="365760"/>
          </a:xfrm>
          <a:prstGeom prst="ellipse">
            <a:avLst/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548640" y="550468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1051560" y="5422392"/>
            <a:ext cx="5074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Реализовать MVP с интеграцией внешних источников контекста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6172200" y="3803904"/>
            <a:ext cx="365760" cy="365760"/>
          </a:xfrm>
          <a:prstGeom prst="ellipse">
            <a:avLst/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"/>
          <p:cNvSpPr/>
          <p:nvPr/>
        </p:nvSpPr>
        <p:spPr>
          <a:xfrm>
            <a:off x="6172200" y="3803904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6675120" y="3721608"/>
            <a:ext cx="5074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Разработать схему хранения и поиска знаний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6172200" y="4654296"/>
            <a:ext cx="365760" cy="365760"/>
          </a:xfrm>
          <a:prstGeom prst="ellipse">
            <a:avLst/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"/>
          <p:cNvSpPr/>
          <p:nvPr/>
        </p:nvSpPr>
        <p:spPr>
          <a:xfrm>
            <a:off x="6172200" y="4654296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6675120" y="4572000"/>
            <a:ext cx="5074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Провести оценку качества retrieval и ответов модели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6172200" y="5504688"/>
            <a:ext cx="365760" cy="365760"/>
          </a:xfrm>
          <a:prstGeom prst="ellipse">
            <a:avLst/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6172200" y="550468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6675120" y="5422392"/>
            <a:ext cx="5074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Оценить ограничения решения и сформировать roadmap развития</a:t>
            </a:r>
            <a:endParaRPr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161" name="Google Shape;1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" name="Google Shape;163;p7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7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5" name="Google Shape;165;p7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6" name="Google Shape;166;p7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7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7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9" name="Google Shape;169;p7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7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Анализ существующих подходов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1" name="Google Shape;171;p7"/>
          <p:cNvGraphicFramePr/>
          <p:nvPr/>
        </p:nvGraphicFramePr>
        <p:xfrm>
          <a:off x="548640" y="21945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{DE39555D-90D3-4CA4-B9DC-D50E6F314983}</a:tableStyleId>
              </a:tblPr>
              <a:tblGrid>
                <a:gridCol w="2468875"/>
                <a:gridCol w="3108950"/>
                <a:gridCol w="3108950"/>
                <a:gridCol w="237745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</a:rPr>
                        <a:t>Подход</a:t>
                      </a:r>
                      <a:endParaRPr sz="130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29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</a:rPr>
                        <a:t>Плюсы</a:t>
                      </a:r>
                      <a:endParaRPr sz="130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29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</a:rPr>
                        <a:t>Минусы</a:t>
                      </a:r>
                      <a:endParaRPr sz="130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294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</a:rPr>
                        <a:t>Вывод</a:t>
                      </a:r>
                      <a:endParaRPr sz="130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294F"/>
                    </a:solidFill>
                  </a:tcPr>
                </a:tc>
              </a:tr>
              <a:tr h="786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Только LLM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без retrieval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Быстрый старт,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минимум инфраструктуры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Высокий риск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галлюцинаций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23A48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B23A48"/>
                          </a:solidFill>
                        </a:rPr>
                        <a:t>Неприемлемо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86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RAG без метрик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и логов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1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Низкий риск выдумывания,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простая архитектура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1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Неполный контекст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в реальном времени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1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306B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15306B"/>
                          </a:solidFill>
                        </a:rPr>
                        <a:t>Частично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1FB"/>
                    </a:solidFill>
                  </a:tcPr>
                </a:tc>
              </a:tr>
              <a:tr h="786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Rule-based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экспертная система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Контролируемость,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предсказуемость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Слабая гибкость,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дорогая поддержка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306B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15306B"/>
                          </a:solidFill>
                        </a:rPr>
                        <a:t>Как дополнение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86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LLM + RAG +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03A66"/>
                          </a:solidFill>
                        </a:rPr>
                        <a:t>observability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Баланс гибкости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и проверяемости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Сложнее интеграция</a:t>
                      </a:r>
                      <a:endParaRPr sz="125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03A66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u="none" cap="none" strike="noStrike">
                          <a:solidFill>
                            <a:srgbClr val="203A66"/>
                          </a:solidFill>
                        </a:rPr>
                        <a:t>и поддержка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52"/>
                        </a:buClr>
                        <a:buSzPts val="1250"/>
                        <a:buFont typeface="Calibri"/>
                        <a:buNone/>
                      </a:pPr>
                      <a:r>
                        <a:rPr b="1" lang="en-US" sz="1250" u="none" cap="none" strike="noStrike">
                          <a:solidFill>
                            <a:srgbClr val="2E7D52"/>
                          </a:solidFill>
                        </a:rPr>
                        <a:t>Выбрано</a:t>
                      </a:r>
                      <a:endParaRPr sz="1250" u="none" cap="none" strike="noStrike"/>
                    </a:p>
                  </a:txBody>
                  <a:tcPr marT="38100" marB="38100" marR="76200" marL="7620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182" name="Google Shape;18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4" name="Google Shape;184;p8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5" name="Google Shape;185;p8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p8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8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8" name="Google Shape;188;p8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9" name="Google Shape;189;p8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" name="Google Shape;190;p8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1" name="Google Shape;191;p8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Функциональные требования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548640" y="2194560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548640" y="2194560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804672" y="2194560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1508760" y="2194560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Сбор контекста инцидента в диалоге (6 шагов)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548640" y="3072384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548640" y="3072384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804672" y="3072384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1508760" y="3072384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Приём автоматических алертов через webhook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548640" y="3950208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548640" y="3950208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804672" y="3950208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1508760" y="3950208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Извлечение метрик и логов по имени сервиса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548640" y="4828032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548640" y="4828032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8"/>
          <p:cNvSpPr/>
          <p:nvPr/>
        </p:nvSpPr>
        <p:spPr>
          <a:xfrm>
            <a:off x="804672" y="4828032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1508760" y="4828032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Семантический поиск runbooks и похожих инцидентов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6172200" y="2194560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"/>
          <p:cNvSpPr/>
          <p:nvPr/>
        </p:nvSpPr>
        <p:spPr>
          <a:xfrm>
            <a:off x="6172200" y="2194560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6428232" y="2194560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7132320" y="2194560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Генерация структурированного анализа с рекомендациями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6172200" y="3072384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"/>
          <p:cNvSpPr/>
          <p:nvPr/>
        </p:nvSpPr>
        <p:spPr>
          <a:xfrm>
            <a:off x="6172200" y="3072384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6428232" y="3072384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7132320" y="3072384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lang="en-US" sz="155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Продолжение диалога и сохранение истории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6172200" y="3950208"/>
            <a:ext cx="5440680" cy="749808"/>
          </a:xfrm>
          <a:prstGeom prst="roundRect">
            <a:avLst>
              <a:gd fmla="val 7317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"/>
          <p:cNvSpPr/>
          <p:nvPr/>
        </p:nvSpPr>
        <p:spPr>
          <a:xfrm>
            <a:off x="6172200" y="3950208"/>
            <a:ext cx="91440" cy="74980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8"/>
          <p:cNvSpPr/>
          <p:nvPr/>
        </p:nvSpPr>
        <p:spPr>
          <a:xfrm>
            <a:off x="6428232" y="3950208"/>
            <a:ext cx="640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7132320" y="3950208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Механизм обратной связи (оценка полезности ответа)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230" name="Google Shape;2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9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p9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3" name="Google Shape;233;p9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4" name="Google Shape;234;p9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9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9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7" name="Google Shape;237;p9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8" name="Google Shape;238;p9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9" name="Google Shape;239;p9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Выбор методов и технологий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548640" y="2148840"/>
            <a:ext cx="5440680" cy="1170432"/>
          </a:xfrm>
          <a:prstGeom prst="roundRect">
            <a:avLst>
              <a:gd fmla="val 468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9"/>
          <p:cNvSpPr/>
          <p:nvPr/>
        </p:nvSpPr>
        <p:spPr>
          <a:xfrm>
            <a:off x="804672" y="2276856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Язык и сервер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804672" y="2569464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Python 3.11 · aiohttp (webhook)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804672" y="2935224"/>
            <a:ext cx="5029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Docker Compose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548640" y="3447288"/>
            <a:ext cx="5440680" cy="1170432"/>
          </a:xfrm>
          <a:prstGeom prst="roundRect">
            <a:avLst>
              <a:gd fmla="val 468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9"/>
          <p:cNvSpPr/>
          <p:nvPr/>
        </p:nvSpPr>
        <p:spPr>
          <a:xfrm>
            <a:off x="804672" y="3575304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Транспорт бота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804672" y="3867912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vkbottle </a:t>
            </a:r>
            <a:r>
              <a:rPr b="1" lang="en-US" sz="1450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- V</a:t>
            </a: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K Long Poll API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804672" y="4233672"/>
            <a:ext cx="5029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переезд с Telegram из-за блокировок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548640" y="4745736"/>
            <a:ext cx="5440680" cy="1170432"/>
          </a:xfrm>
          <a:prstGeom prst="roundRect">
            <a:avLst>
              <a:gd fmla="val 468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9"/>
          <p:cNvSpPr/>
          <p:nvPr/>
        </p:nvSpPr>
        <p:spPr>
          <a:xfrm>
            <a:off x="804672" y="4873752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LLM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804672" y="5166360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OpenRouter (OpenAI-совместимый SDK)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804672" y="5532120"/>
            <a:ext cx="5029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meta-llama / llama-3.1-8b-instruct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6172200" y="2148840"/>
            <a:ext cx="5440680" cy="1170432"/>
          </a:xfrm>
          <a:prstGeom prst="roundRect">
            <a:avLst>
              <a:gd fmla="val 468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9"/>
          <p:cNvSpPr/>
          <p:nvPr/>
        </p:nvSpPr>
        <p:spPr>
          <a:xfrm>
            <a:off x="6428232" y="2276856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Векторный поиск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6428232" y="2569464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Qdrant 1.7 + sentence-transformers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6428232" y="2935224"/>
            <a:ext cx="5029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MiniLM, 384-dim, работа на CPU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/>
          <p:nvPr/>
        </p:nvSpPr>
        <p:spPr>
          <a:xfrm>
            <a:off x="6172200" y="3447288"/>
            <a:ext cx="5440680" cy="1170432"/>
          </a:xfrm>
          <a:prstGeom prst="roundRect">
            <a:avLst>
              <a:gd fmla="val 468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9"/>
          <p:cNvSpPr/>
          <p:nvPr/>
        </p:nvSpPr>
        <p:spPr>
          <a:xfrm>
            <a:off x="6428232" y="3575304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Реляционное хранение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/>
          <p:nvPr/>
        </p:nvSpPr>
        <p:spPr>
          <a:xfrm>
            <a:off x="6428232" y="3867912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PostgreSQL 15 + asyncpg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6428232" y="4233672"/>
            <a:ext cx="5029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инциденты, история, оценки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6172200" y="4745736"/>
            <a:ext cx="5440680" cy="1170432"/>
          </a:xfrm>
          <a:prstGeom prst="roundRect">
            <a:avLst>
              <a:gd fmla="val 468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9"/>
          <p:cNvSpPr/>
          <p:nvPr/>
        </p:nvSpPr>
        <p:spPr>
          <a:xfrm>
            <a:off x="6428232" y="4873752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Наблюдаемость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6428232" y="5166360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Prometheus · Loki · Alertmanager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6428232" y="5532120"/>
            <a:ext cx="5029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метрики, логи, intake алертов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0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0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0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0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274" name="Google Shape;2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0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p10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10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8" name="Google Shape;278;p10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9" name="Google Shape;279;p10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" name="Google Shape;280;p10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1" name="Google Shape;281;p10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p10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3" name="Google Shape;283;p10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Архитектура решения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0"/>
          <p:cNvSpPr/>
          <p:nvPr/>
        </p:nvSpPr>
        <p:spPr>
          <a:xfrm>
            <a:off x="548640" y="1965960"/>
            <a:ext cx="110642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Модульный монолит с внешними интеграциями. Центр </a:t>
            </a: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b="0" i="0" lang="en-US" sz="14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Bot Core: управление состоянием диалога, оркестрация RAG-пайплайна и вызовы LLM.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5" name="Google Shape;285;p10"/>
          <p:cNvCxnSpPr/>
          <p:nvPr/>
        </p:nvCxnSpPr>
        <p:spPr>
          <a:xfrm>
            <a:off x="1828800" y="3145536"/>
            <a:ext cx="4270248" cy="1380744"/>
          </a:xfrm>
          <a:prstGeom prst="straightConnector1">
            <a:avLst/>
          </a:prstGeom>
          <a:noFill/>
          <a:ln cap="flat" cmpd="sng" w="19050">
            <a:solidFill>
              <a:srgbClr val="AEBF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6" name="Google Shape;286;p10"/>
          <p:cNvCxnSpPr/>
          <p:nvPr/>
        </p:nvCxnSpPr>
        <p:spPr>
          <a:xfrm flipH="1" rot="10800000">
            <a:off x="1828800" y="4526280"/>
            <a:ext cx="4270248" cy="630936"/>
          </a:xfrm>
          <a:prstGeom prst="straightConnector1">
            <a:avLst/>
          </a:prstGeom>
          <a:noFill/>
          <a:ln cap="flat" cmpd="sng" w="19050">
            <a:solidFill>
              <a:srgbClr val="AEBF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" name="Google Shape;287;p10"/>
          <p:cNvCxnSpPr/>
          <p:nvPr/>
        </p:nvCxnSpPr>
        <p:spPr>
          <a:xfrm flipH="1" rot="10800000">
            <a:off x="6099048" y="3145536"/>
            <a:ext cx="3547872" cy="1380744"/>
          </a:xfrm>
          <a:prstGeom prst="straightConnector1">
            <a:avLst/>
          </a:prstGeom>
          <a:noFill/>
          <a:ln cap="flat" cmpd="sng" w="19050">
            <a:solidFill>
              <a:srgbClr val="AEBF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" name="Google Shape;288;p10"/>
          <p:cNvCxnSpPr/>
          <p:nvPr/>
        </p:nvCxnSpPr>
        <p:spPr>
          <a:xfrm>
            <a:off x="6099048" y="4526280"/>
            <a:ext cx="3547872" cy="630936"/>
          </a:xfrm>
          <a:prstGeom prst="straightConnector1">
            <a:avLst/>
          </a:prstGeom>
          <a:noFill/>
          <a:ln cap="flat" cmpd="sng" w="19050">
            <a:solidFill>
              <a:srgbClr val="AEBF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9" name="Google Shape;289;p10"/>
          <p:cNvCxnSpPr/>
          <p:nvPr/>
        </p:nvCxnSpPr>
        <p:spPr>
          <a:xfrm flipH="1" rot="10800000">
            <a:off x="3611880" y="4526280"/>
            <a:ext cx="2487168" cy="1472184"/>
          </a:xfrm>
          <a:prstGeom prst="straightConnector1">
            <a:avLst/>
          </a:prstGeom>
          <a:noFill/>
          <a:ln cap="flat" cmpd="sng" w="19050">
            <a:solidFill>
              <a:srgbClr val="AEBFD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0" name="Google Shape;290;p10"/>
          <p:cNvCxnSpPr/>
          <p:nvPr/>
        </p:nvCxnSpPr>
        <p:spPr>
          <a:xfrm>
            <a:off x="6099048" y="4526280"/>
            <a:ext cx="713232" cy="1472184"/>
          </a:xfrm>
          <a:prstGeom prst="straightConnector1">
            <a:avLst/>
          </a:prstGeom>
          <a:noFill/>
          <a:ln cap="flat" cmpd="sng" w="19050">
            <a:solidFill>
              <a:srgbClr val="AEBFD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1" name="Google Shape;291;p10"/>
          <p:cNvSpPr/>
          <p:nvPr/>
        </p:nvSpPr>
        <p:spPr>
          <a:xfrm>
            <a:off x="4818888" y="4069080"/>
            <a:ext cx="2560320" cy="914400"/>
          </a:xfrm>
          <a:prstGeom prst="roundRect">
            <a:avLst>
              <a:gd fmla="val 5000" name="adj"/>
            </a:avLst>
          </a:prstGeom>
          <a:solidFill>
            <a:srgbClr val="16294F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0"/>
          <p:cNvSpPr/>
          <p:nvPr/>
        </p:nvSpPr>
        <p:spPr>
          <a:xfrm>
            <a:off x="4818888" y="4069080"/>
            <a:ext cx="2560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Bot Core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C7D6F0"/>
                </a:solidFill>
                <a:latin typeface="Calibri"/>
                <a:ea typeface="Calibri"/>
                <a:cs typeface="Calibri"/>
                <a:sym typeface="Calibri"/>
              </a:rPr>
              <a:t>vkbottle + aiohttp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0"/>
          <p:cNvSpPr/>
          <p:nvPr/>
        </p:nvSpPr>
        <p:spPr>
          <a:xfrm>
            <a:off x="777240" y="2788920"/>
            <a:ext cx="2103120" cy="713232"/>
          </a:xfrm>
          <a:prstGeom prst="roundRect">
            <a:avLst>
              <a:gd fmla="val 6410" name="adj"/>
            </a:avLst>
          </a:prstGeom>
          <a:solidFill>
            <a:srgbClr val="EBF1FB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0"/>
          <p:cNvSpPr/>
          <p:nvPr/>
        </p:nvSpPr>
        <p:spPr>
          <a:xfrm>
            <a:off x="777240" y="2788920"/>
            <a:ext cx="2103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VK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пользователи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777240" y="4800600"/>
            <a:ext cx="2103120" cy="713232"/>
          </a:xfrm>
          <a:prstGeom prst="roundRect">
            <a:avLst>
              <a:gd fmla="val 6410" name="adj"/>
            </a:avLst>
          </a:prstGeom>
          <a:solidFill>
            <a:srgbClr val="EBF1FB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0"/>
          <p:cNvSpPr/>
          <p:nvPr/>
        </p:nvSpPr>
        <p:spPr>
          <a:xfrm>
            <a:off x="777240" y="4800600"/>
            <a:ext cx="2103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Alertmanager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приём алертов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8595360" y="2788920"/>
            <a:ext cx="2103120" cy="713232"/>
          </a:xfrm>
          <a:prstGeom prst="roundRect">
            <a:avLst>
              <a:gd fmla="val 6410" name="adj"/>
            </a:avLst>
          </a:prstGeom>
          <a:solidFill>
            <a:srgbClr val="EBF1FB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"/>
          <p:cNvSpPr/>
          <p:nvPr/>
        </p:nvSpPr>
        <p:spPr>
          <a:xfrm>
            <a:off x="8595360" y="2788920"/>
            <a:ext cx="2103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OpenRouter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LLM-генерация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8595360" y="4800600"/>
            <a:ext cx="2103120" cy="713232"/>
          </a:xfrm>
          <a:prstGeom prst="roundRect">
            <a:avLst>
              <a:gd fmla="val 6410" name="adj"/>
            </a:avLst>
          </a:prstGeom>
          <a:solidFill>
            <a:srgbClr val="EBF1FB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0"/>
          <p:cNvSpPr/>
          <p:nvPr/>
        </p:nvSpPr>
        <p:spPr>
          <a:xfrm>
            <a:off x="8595360" y="4800600"/>
            <a:ext cx="2103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Prometheus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+ Loki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2697480" y="5669280"/>
            <a:ext cx="1828800" cy="658368"/>
          </a:xfrm>
          <a:prstGeom prst="roundRect">
            <a:avLst>
              <a:gd fmla="val 6944" name="adj"/>
            </a:avLst>
          </a:prstGeom>
          <a:solidFill>
            <a:srgbClr val="EBF1FB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"/>
          <p:cNvSpPr/>
          <p:nvPr/>
        </p:nvSpPr>
        <p:spPr>
          <a:xfrm>
            <a:off x="2697480" y="5669280"/>
            <a:ext cx="18288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PostgreSQL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история, оценки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5897880" y="5669280"/>
            <a:ext cx="1828800" cy="658368"/>
          </a:xfrm>
          <a:prstGeom prst="roundRect">
            <a:avLst>
              <a:gd fmla="val 6944" name="adj"/>
            </a:avLst>
          </a:prstGeom>
          <a:solidFill>
            <a:srgbClr val="EBF1FB"/>
          </a:solidFill>
          <a:ln cap="flat" cmpd="sng" w="12700">
            <a:solidFill>
              <a:srgbClr val="2E5B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5897880" y="5669280"/>
            <a:ext cx="18288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Qdrant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векторный поиск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1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1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1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1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315" name="Google Shape;31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1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7" name="Google Shape;317;p11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8" name="Google Shape;318;p11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9" name="Google Shape;319;p11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0" name="Google Shape;320;p11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1" name="Google Shape;321;p11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2" name="Google Shape;322;p11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3" name="Google Shape;323;p11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11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Пайплайн обработки инцидента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1"/>
          <p:cNvSpPr/>
          <p:nvPr/>
        </p:nvSpPr>
        <p:spPr>
          <a:xfrm>
            <a:off x="548640" y="2286000"/>
            <a:ext cx="11064240" cy="713232"/>
          </a:xfrm>
          <a:prstGeom prst="roundRect">
            <a:avLst>
              <a:gd fmla="val 7692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1"/>
          <p:cNvSpPr/>
          <p:nvPr/>
        </p:nvSpPr>
        <p:spPr>
          <a:xfrm>
            <a:off x="749808" y="2414016"/>
            <a:ext cx="457200" cy="457200"/>
          </a:xfrm>
          <a:prstGeom prst="ellipse">
            <a:avLst/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1"/>
          <p:cNvSpPr/>
          <p:nvPr/>
        </p:nvSpPr>
        <p:spPr>
          <a:xfrm>
            <a:off x="749808" y="2414016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1417320" y="2286000"/>
            <a:ext cx="31089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Session Manager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4572000" y="2286000"/>
            <a:ext cx="68580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сбор контекста через конечный автомат состояний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914400" y="2962656"/>
            <a:ext cx="274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9C7E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B9C7E0"/>
                </a:solidFill>
                <a:latin typeface="Calibri"/>
                <a:ea typeface="Calibri"/>
                <a:cs typeface="Calibri"/>
                <a:sym typeface="Calibri"/>
              </a:rPr>
              <a:t>▼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548640" y="3072384"/>
            <a:ext cx="11064240" cy="713232"/>
          </a:xfrm>
          <a:prstGeom prst="roundRect">
            <a:avLst>
              <a:gd fmla="val 769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1"/>
          <p:cNvSpPr/>
          <p:nvPr/>
        </p:nvSpPr>
        <p:spPr>
          <a:xfrm>
            <a:off x="749808" y="3200400"/>
            <a:ext cx="457200" cy="457200"/>
          </a:xfrm>
          <a:prstGeom prst="ellipse">
            <a:avLst/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1"/>
          <p:cNvSpPr/>
          <p:nvPr/>
        </p:nvSpPr>
        <p:spPr>
          <a:xfrm>
            <a:off x="749808" y="3200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/>
          <p:nvPr/>
        </p:nvSpPr>
        <p:spPr>
          <a:xfrm>
            <a:off x="1417320" y="3072384"/>
            <a:ext cx="31089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Adapter Hub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/>
          <p:nvPr/>
        </p:nvSpPr>
        <p:spPr>
          <a:xfrm>
            <a:off x="4572000" y="3072384"/>
            <a:ext cx="68580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получение актуальных метрик и логов сервиса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914400" y="3749040"/>
            <a:ext cx="274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9C7E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B9C7E0"/>
                </a:solidFill>
                <a:latin typeface="Calibri"/>
                <a:ea typeface="Calibri"/>
                <a:cs typeface="Calibri"/>
                <a:sym typeface="Calibri"/>
              </a:rPr>
              <a:t>▼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1"/>
          <p:cNvSpPr/>
          <p:nvPr/>
        </p:nvSpPr>
        <p:spPr>
          <a:xfrm>
            <a:off x="548640" y="3858768"/>
            <a:ext cx="11064240" cy="713232"/>
          </a:xfrm>
          <a:prstGeom prst="roundRect">
            <a:avLst>
              <a:gd fmla="val 7692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1"/>
          <p:cNvSpPr/>
          <p:nvPr/>
        </p:nvSpPr>
        <p:spPr>
          <a:xfrm>
            <a:off x="749808" y="3986784"/>
            <a:ext cx="457200" cy="457200"/>
          </a:xfrm>
          <a:prstGeom prst="ellipse">
            <a:avLst/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1"/>
          <p:cNvSpPr/>
          <p:nvPr/>
        </p:nvSpPr>
        <p:spPr>
          <a:xfrm>
            <a:off x="749808" y="398678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1"/>
          <p:cNvSpPr/>
          <p:nvPr/>
        </p:nvSpPr>
        <p:spPr>
          <a:xfrm>
            <a:off x="1417320" y="3858768"/>
            <a:ext cx="31089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RAG Module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1"/>
          <p:cNvSpPr/>
          <p:nvPr/>
        </p:nvSpPr>
        <p:spPr>
          <a:xfrm>
            <a:off x="4572000" y="3858768"/>
            <a:ext cx="68580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top-k runbooks и похожие закрытые кейсы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914400" y="4535424"/>
            <a:ext cx="274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9C7E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B9C7E0"/>
                </a:solidFill>
                <a:latin typeface="Calibri"/>
                <a:ea typeface="Calibri"/>
                <a:cs typeface="Calibri"/>
                <a:sym typeface="Calibri"/>
              </a:rPr>
              <a:t>▼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548640" y="4645152"/>
            <a:ext cx="11064240" cy="713232"/>
          </a:xfrm>
          <a:prstGeom prst="roundRect">
            <a:avLst>
              <a:gd fmla="val 769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1"/>
          <p:cNvSpPr/>
          <p:nvPr/>
        </p:nvSpPr>
        <p:spPr>
          <a:xfrm>
            <a:off x="749808" y="4773168"/>
            <a:ext cx="457200" cy="457200"/>
          </a:xfrm>
          <a:prstGeom prst="ellipse">
            <a:avLst/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"/>
          <p:cNvSpPr/>
          <p:nvPr/>
        </p:nvSpPr>
        <p:spPr>
          <a:xfrm>
            <a:off x="749808" y="477316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1"/>
          <p:cNvSpPr/>
          <p:nvPr/>
        </p:nvSpPr>
        <p:spPr>
          <a:xfrm>
            <a:off x="1417320" y="4645152"/>
            <a:ext cx="31089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LLM Client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4572000" y="4645152"/>
            <a:ext cx="68580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ответ в фиксированном структурированном формате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914400" y="5321808"/>
            <a:ext cx="274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9C7E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B9C7E0"/>
                </a:solidFill>
                <a:latin typeface="Calibri"/>
                <a:ea typeface="Calibri"/>
                <a:cs typeface="Calibri"/>
                <a:sym typeface="Calibri"/>
              </a:rPr>
              <a:t>▼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548640" y="5431536"/>
            <a:ext cx="11064240" cy="713232"/>
          </a:xfrm>
          <a:prstGeom prst="roundRect">
            <a:avLst>
              <a:gd fmla="val 7692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1"/>
          <p:cNvSpPr/>
          <p:nvPr/>
        </p:nvSpPr>
        <p:spPr>
          <a:xfrm>
            <a:off x="749808" y="5559552"/>
            <a:ext cx="457200" cy="457200"/>
          </a:xfrm>
          <a:prstGeom prst="ellipse">
            <a:avLst/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1"/>
          <p:cNvSpPr/>
          <p:nvPr/>
        </p:nvSpPr>
        <p:spPr>
          <a:xfrm>
            <a:off x="749808" y="555955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1417320" y="5431536"/>
            <a:ext cx="31089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Response Builder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4572000" y="5431536"/>
            <a:ext cx="68580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отправка инженеру и сохранение артефактов в БД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548640" y="6355080"/>
            <a:ext cx="11064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Состояния диалога: описание · сервис · логи · изменения · статус сервисов · критичность — управляемый сбор данных снижает вариативность входа.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2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2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2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2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2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365" name="Google Shape;36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2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7" name="Google Shape;367;p12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8" name="Google Shape;368;p12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9" name="Google Shape;369;p12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0" name="Google Shape;370;p12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1" name="Google Shape;371;p12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2" name="Google Shape;372;p12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3" name="Google Shape;373;p12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4" name="Google Shape;374;p12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RAG-подсистема и промпт-инжиниринг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2"/>
          <p:cNvSpPr/>
          <p:nvPr/>
        </p:nvSpPr>
        <p:spPr>
          <a:xfrm>
            <a:off x="548640" y="2331720"/>
            <a:ext cx="5440680" cy="3931920"/>
          </a:xfrm>
          <a:prstGeom prst="roundRect">
            <a:avLst>
              <a:gd fmla="val 139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2"/>
          <p:cNvSpPr/>
          <p:nvPr/>
        </p:nvSpPr>
        <p:spPr>
          <a:xfrm>
            <a:off x="777240" y="2487168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600"/>
              <a:buFont typeface="Calibri"/>
              <a:buNone/>
            </a:pPr>
            <a:r>
              <a:rPr b="1" i="0" lang="en-US" sz="1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Retrieval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2"/>
          <p:cNvSpPr/>
          <p:nvPr/>
        </p:nvSpPr>
        <p:spPr>
          <a:xfrm>
            <a:off x="777240" y="2971800"/>
            <a:ext cx="91440" cy="56692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2"/>
          <p:cNvSpPr/>
          <p:nvPr/>
        </p:nvSpPr>
        <p:spPr>
          <a:xfrm>
            <a:off x="1005840" y="2926080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Эмбеддинги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2"/>
          <p:cNvSpPr/>
          <p:nvPr/>
        </p:nvSpPr>
        <p:spPr>
          <a:xfrm>
            <a:off x="1005840" y="3200400"/>
            <a:ext cx="4754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paraphrase-multilingual-MiniLM-L12-v2 · 384-dim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2"/>
          <p:cNvSpPr/>
          <p:nvPr/>
        </p:nvSpPr>
        <p:spPr>
          <a:xfrm>
            <a:off x="777240" y="3776472"/>
            <a:ext cx="91440" cy="56692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2"/>
          <p:cNvSpPr/>
          <p:nvPr/>
        </p:nvSpPr>
        <p:spPr>
          <a:xfrm>
            <a:off x="1005840" y="3730752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Метрика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2"/>
          <p:cNvSpPr/>
          <p:nvPr/>
        </p:nvSpPr>
        <p:spPr>
          <a:xfrm>
            <a:off x="1005840" y="4005072"/>
            <a:ext cx="4754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косинусное сходство, порог релевантности 0.4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2"/>
          <p:cNvSpPr/>
          <p:nvPr/>
        </p:nvSpPr>
        <p:spPr>
          <a:xfrm>
            <a:off x="777240" y="4581144"/>
            <a:ext cx="91440" cy="56692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2"/>
          <p:cNvSpPr/>
          <p:nvPr/>
        </p:nvSpPr>
        <p:spPr>
          <a:xfrm>
            <a:off x="1005840" y="4535424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Контекст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2"/>
          <p:cNvSpPr/>
          <p:nvPr/>
        </p:nvSpPr>
        <p:spPr>
          <a:xfrm>
            <a:off x="1005840" y="4809744"/>
            <a:ext cx="4754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до 3 runbooks и до 3 похожих инцидентов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2"/>
          <p:cNvSpPr/>
          <p:nvPr/>
        </p:nvSpPr>
        <p:spPr>
          <a:xfrm>
            <a:off x="777240" y="5385816"/>
            <a:ext cx="91440" cy="566928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2"/>
          <p:cNvSpPr/>
          <p:nvPr/>
        </p:nvSpPr>
        <p:spPr>
          <a:xfrm>
            <a:off x="1005840" y="5340096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5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Коллекции Qdrant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2"/>
          <p:cNvSpPr/>
          <p:nvPr/>
        </p:nvSpPr>
        <p:spPr>
          <a:xfrm>
            <a:off x="1005840" y="5614416"/>
            <a:ext cx="4754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runbooks (инструкции) и incidents (история)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2"/>
          <p:cNvSpPr/>
          <p:nvPr/>
        </p:nvSpPr>
        <p:spPr>
          <a:xfrm>
            <a:off x="6172200" y="2331720"/>
            <a:ext cx="5440680" cy="3931920"/>
          </a:xfrm>
          <a:prstGeom prst="roundRect">
            <a:avLst>
              <a:gd fmla="val 1395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2"/>
          <p:cNvSpPr/>
          <p:nvPr/>
        </p:nvSpPr>
        <p:spPr>
          <a:xfrm>
            <a:off x="6400800" y="2487168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600"/>
              <a:buFont typeface="Calibri"/>
              <a:buNone/>
            </a:pPr>
            <a:r>
              <a:rPr b="1" i="0" lang="en-US" sz="1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Структурированный ответ LLM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2"/>
          <p:cNvSpPr/>
          <p:nvPr/>
        </p:nvSpPr>
        <p:spPr>
          <a:xfrm>
            <a:off x="6400800" y="2926080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2"/>
          <p:cNvSpPr/>
          <p:nvPr/>
        </p:nvSpPr>
        <p:spPr>
          <a:xfrm>
            <a:off x="6858000" y="2926080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1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Анализ проблемы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2"/>
          <p:cNvSpPr/>
          <p:nvPr/>
        </p:nvSpPr>
        <p:spPr>
          <a:xfrm>
            <a:off x="6400800" y="3493008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2"/>
          <p:cNvSpPr/>
          <p:nvPr/>
        </p:nvSpPr>
        <p:spPr>
          <a:xfrm>
            <a:off x="6858000" y="3493008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1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Возможные причины (ранжир.)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2"/>
          <p:cNvSpPr/>
          <p:nvPr/>
        </p:nvSpPr>
        <p:spPr>
          <a:xfrm>
            <a:off x="6400800" y="4059936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2"/>
          <p:cNvSpPr/>
          <p:nvPr/>
        </p:nvSpPr>
        <p:spPr>
          <a:xfrm>
            <a:off x="6858000" y="4059936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1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Похожий случай из истории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2"/>
          <p:cNvSpPr/>
          <p:nvPr/>
        </p:nvSpPr>
        <p:spPr>
          <a:xfrm>
            <a:off x="9006840" y="2926080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2"/>
          <p:cNvSpPr/>
          <p:nvPr/>
        </p:nvSpPr>
        <p:spPr>
          <a:xfrm>
            <a:off x="9464040" y="2926080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1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Немедленные действия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2"/>
          <p:cNvSpPr/>
          <p:nvPr/>
        </p:nvSpPr>
        <p:spPr>
          <a:xfrm>
            <a:off x="9006840" y="3493008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2"/>
          <p:cNvSpPr/>
          <p:nvPr/>
        </p:nvSpPr>
        <p:spPr>
          <a:xfrm>
            <a:off x="9464040" y="3493008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1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Диагностические шаги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2"/>
          <p:cNvSpPr/>
          <p:nvPr/>
        </p:nvSpPr>
        <p:spPr>
          <a:xfrm>
            <a:off x="9006840" y="4059936"/>
            <a:ext cx="457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2"/>
          <p:cNvSpPr/>
          <p:nvPr/>
        </p:nvSpPr>
        <p:spPr>
          <a:xfrm>
            <a:off x="9464040" y="4059936"/>
            <a:ext cx="2148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150"/>
              <a:buFont typeface="Calibri"/>
              <a:buNone/>
            </a:pP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Долгосрочные решения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3" name="Google Shape;403;p12"/>
          <p:cNvCxnSpPr/>
          <p:nvPr/>
        </p:nvCxnSpPr>
        <p:spPr>
          <a:xfrm>
            <a:off x="6400800" y="4864608"/>
            <a:ext cx="4983480" cy="0"/>
          </a:xfrm>
          <a:prstGeom prst="straightConnector1">
            <a:avLst/>
          </a:prstGeom>
          <a:noFill/>
          <a:ln cap="flat" cmpd="sng" w="12700">
            <a:solidFill>
              <a:srgbClr val="B9C7E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4" name="Google Shape;404;p12"/>
          <p:cNvSpPr/>
          <p:nvPr/>
        </p:nvSpPr>
        <p:spPr>
          <a:xfrm>
            <a:off x="6400800" y="4956048"/>
            <a:ext cx="4937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00"/>
              <a:buFont typeface="Calibri"/>
              <a:buNone/>
            </a:pPr>
            <a:r>
              <a:rPr b="1" i="0" lang="en-US" sz="18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Контроль галлюцинаций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2"/>
          <p:cNvSpPr/>
          <p:nvPr/>
        </p:nvSpPr>
        <p:spPr>
          <a:xfrm>
            <a:off x="6400800" y="5248656"/>
            <a:ext cx="4983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77800" lvl="0" marL="1524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temperature 0.3 · max_tokens 2500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52400" marR="0" rtl="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203A66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ссылки на retrieval-контекст; факты отделены от гипотез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52400" marR="0" rtl="0"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203A66"/>
              </a:buClr>
              <a:buSzPts val="1550"/>
              <a:buFont typeface="Calibri"/>
              <a:buChar char="•"/>
            </a:pPr>
            <a:r>
              <a:rPr b="0" i="0" lang="en-US" sz="15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запрет авто-исполнения; human approval на каждом шаге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3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3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3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3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3"/>
          <p:cNvSpPr/>
          <p:nvPr/>
        </p:nvSpPr>
        <p:spPr>
          <a:xfrm>
            <a:off x="219456" y="219456"/>
            <a:ext cx="11752800" cy="6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416" name="Google Shape;4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3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8" name="Google Shape;418;p13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9" name="Google Shape;419;p13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0" name="Google Shape;420;p13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1" name="Google Shape;421;p13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2" name="Google Shape;422;p13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3" name="Google Shape;423;p13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4" name="Google Shape;424;p13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5" name="Google Shape;425;p13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Планирование эксперимента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3"/>
          <p:cNvSpPr/>
          <p:nvPr/>
        </p:nvSpPr>
        <p:spPr>
          <a:xfrm>
            <a:off x="548640" y="2697480"/>
            <a:ext cx="5486400" cy="3566160"/>
          </a:xfrm>
          <a:prstGeom prst="roundRect">
            <a:avLst>
              <a:gd fmla="val 1538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3"/>
          <p:cNvSpPr/>
          <p:nvPr/>
        </p:nvSpPr>
        <p:spPr>
          <a:xfrm>
            <a:off x="777240" y="2852928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payment-api — режимы отказа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3"/>
          <p:cNvSpPr/>
          <p:nvPr/>
        </p:nvSpPr>
        <p:spPr>
          <a:xfrm>
            <a:off x="868680" y="329184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2E5BA6"/>
                </a:solidFill>
                <a:latin typeface="Consolas"/>
                <a:ea typeface="Consolas"/>
                <a:cs typeface="Consolas"/>
                <a:sym typeface="Consolas"/>
              </a:rPr>
              <a:t>high_cpu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3"/>
          <p:cNvSpPr/>
          <p:nvPr/>
        </p:nvSpPr>
        <p:spPr>
          <a:xfrm>
            <a:off x="3063240" y="329184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рост загрузки CPU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868680" y="384048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2E5BA6"/>
                </a:solidFill>
                <a:latin typeface="Consolas"/>
                <a:ea typeface="Consolas"/>
                <a:cs typeface="Consolas"/>
                <a:sym typeface="Consolas"/>
              </a:rPr>
              <a:t>high_memory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3"/>
          <p:cNvSpPr/>
          <p:nvPr/>
        </p:nvSpPr>
        <p:spPr>
          <a:xfrm>
            <a:off x="3063240" y="384048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рост потребления памяти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3"/>
          <p:cNvSpPr/>
          <p:nvPr/>
        </p:nvSpPr>
        <p:spPr>
          <a:xfrm>
            <a:off x="868680" y="43891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2E5BA6"/>
                </a:solidFill>
                <a:latin typeface="Consolas"/>
                <a:ea typeface="Consolas"/>
                <a:cs typeface="Consolas"/>
                <a:sym typeface="Consolas"/>
              </a:rPr>
              <a:t>high_error_rate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3"/>
          <p:cNvSpPr/>
          <p:nvPr/>
        </p:nvSpPr>
        <p:spPr>
          <a:xfrm>
            <a:off x="3063240" y="438912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рост доли 5xx-ответов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868680" y="493776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2E5BA6"/>
                </a:solidFill>
                <a:latin typeface="Consolas"/>
                <a:ea typeface="Consolas"/>
                <a:cs typeface="Consolas"/>
                <a:sym typeface="Consolas"/>
              </a:rPr>
              <a:t>pod_crash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3"/>
          <p:cNvSpPr/>
          <p:nvPr/>
        </p:nvSpPr>
        <p:spPr>
          <a:xfrm>
            <a:off x="3063240" y="493776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имитация падения контейнера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868680" y="548640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250"/>
              <a:buFont typeface="Consolas"/>
              <a:buNone/>
            </a:pPr>
            <a:r>
              <a:rPr b="1" i="0" lang="en-US" sz="1250" u="none" cap="none" strike="noStrike">
                <a:solidFill>
                  <a:srgbClr val="2E5BA6"/>
                </a:solidFill>
                <a:latin typeface="Consolas"/>
                <a:ea typeface="Consolas"/>
                <a:cs typeface="Consolas"/>
                <a:sym typeface="Consolas"/>
              </a:rPr>
              <a:t>chaos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3"/>
          <p:cNvSpPr/>
          <p:nvPr/>
        </p:nvSpPr>
        <p:spPr>
          <a:xfrm>
            <a:off x="3063240" y="548640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случайный сбой с автовосстановлением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3"/>
          <p:cNvSpPr/>
          <p:nvPr/>
        </p:nvSpPr>
        <p:spPr>
          <a:xfrm>
            <a:off x="6217920" y="2697480"/>
            <a:ext cx="5394960" cy="3566160"/>
          </a:xfrm>
          <a:prstGeom prst="roundRect">
            <a:avLst>
              <a:gd fmla="val 1538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3"/>
          <p:cNvSpPr/>
          <p:nvPr/>
        </p:nvSpPr>
        <p:spPr>
          <a:xfrm>
            <a:off x="6446520" y="2852928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00"/>
              <a:buFont typeface="Calibri"/>
              <a:buNone/>
            </a:pPr>
            <a:r>
              <a:rPr b="1" i="0" lang="en-US" sz="17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Метрики и база знаний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3"/>
          <p:cNvSpPr/>
          <p:nvPr/>
        </p:nvSpPr>
        <p:spPr>
          <a:xfrm>
            <a:off x="6446520" y="3246120"/>
            <a:ext cx="493776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00"/>
              <a:buFont typeface="Calibri"/>
              <a:buNone/>
            </a:pPr>
            <a:r>
              <a:rPr b="1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Качество retrieval: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00"/>
              <a:buFont typeface="Calibri"/>
              <a:buNone/>
            </a:pPr>
            <a:r>
              <a:rPr b="0" i="0" lang="en-US" sz="15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Context Recall · MRR · Keyword Recall · Answer Relevancy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00"/>
              <a:buFont typeface="Calibri"/>
              <a:buNone/>
            </a:pPr>
            <a:r>
              <a:rPr b="1" i="0" lang="en-US" sz="15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Производительность: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300"/>
              <a:buFont typeface="Calibri"/>
              <a:buNone/>
            </a:pPr>
            <a:r>
              <a:rPr b="0" i="0" lang="en-US" sz="15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p50 / p95 / p99 · RPS · число ошибок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3"/>
          <p:cNvSpPr/>
          <p:nvPr/>
        </p:nvSpPr>
        <p:spPr>
          <a:xfrm>
            <a:off x="6446520" y="4892040"/>
            <a:ext cx="2331720" cy="1143000"/>
          </a:xfrm>
          <a:prstGeom prst="roundRect">
            <a:avLst>
              <a:gd fmla="val 48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3"/>
          <p:cNvSpPr/>
          <p:nvPr/>
        </p:nvSpPr>
        <p:spPr>
          <a:xfrm>
            <a:off x="6446520" y="5029200"/>
            <a:ext cx="2331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3"/>
          <p:cNvSpPr/>
          <p:nvPr/>
        </p:nvSpPr>
        <p:spPr>
          <a:xfrm>
            <a:off x="6446520" y="5623560"/>
            <a:ext cx="2331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runbook-документов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3"/>
          <p:cNvSpPr/>
          <p:nvPr/>
        </p:nvSpPr>
        <p:spPr>
          <a:xfrm>
            <a:off x="9006840" y="4892040"/>
            <a:ext cx="2331720" cy="1143000"/>
          </a:xfrm>
          <a:prstGeom prst="roundRect">
            <a:avLst>
              <a:gd fmla="val 48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3"/>
          <p:cNvSpPr/>
          <p:nvPr/>
        </p:nvSpPr>
        <p:spPr>
          <a:xfrm>
            <a:off x="9006840" y="5029200"/>
            <a:ext cx="2331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3"/>
          <p:cNvSpPr/>
          <p:nvPr/>
        </p:nvSpPr>
        <p:spPr>
          <a:xfrm>
            <a:off x="9006840" y="5623560"/>
            <a:ext cx="23317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тестовых инцидентов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4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4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4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14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4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457" name="Google Shape;4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14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9" name="Google Shape;459;p14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0" name="Google Shape;460;p14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1" name="Google Shape;461;p14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2" name="Google Shape;462;p14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3" name="Google Shape;463;p14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4" name="Google Shape;464;p14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5" name="Google Shape;465;p14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6" name="Google Shape;466;p14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Результаты — качество retrieval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4"/>
          <p:cNvSpPr/>
          <p:nvPr/>
        </p:nvSpPr>
        <p:spPr>
          <a:xfrm>
            <a:off x="548640" y="2286000"/>
            <a:ext cx="2697480" cy="2468880"/>
          </a:xfrm>
          <a:prstGeom prst="roundRect">
            <a:avLst>
              <a:gd fmla="val 222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4"/>
          <p:cNvSpPr/>
          <p:nvPr/>
        </p:nvSpPr>
        <p:spPr>
          <a:xfrm>
            <a:off x="548640" y="2286000"/>
            <a:ext cx="2697480" cy="91440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4"/>
          <p:cNvSpPr/>
          <p:nvPr/>
        </p:nvSpPr>
        <p:spPr>
          <a:xfrm>
            <a:off x="640080" y="246888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Context Recall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4"/>
          <p:cNvSpPr/>
          <p:nvPr/>
        </p:nvSpPr>
        <p:spPr>
          <a:xfrm>
            <a:off x="640080" y="2926080"/>
            <a:ext cx="2514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0.833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4"/>
          <p:cNvSpPr/>
          <p:nvPr/>
        </p:nvSpPr>
        <p:spPr>
          <a:xfrm>
            <a:off x="868680" y="3886200"/>
            <a:ext cx="2057400" cy="146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4"/>
          <p:cNvSpPr/>
          <p:nvPr/>
        </p:nvSpPr>
        <p:spPr>
          <a:xfrm>
            <a:off x="868680" y="3886200"/>
            <a:ext cx="1713814" cy="146304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3" name="Google Shape;473;p14"/>
          <p:cNvCxnSpPr/>
          <p:nvPr/>
        </p:nvCxnSpPr>
        <p:spPr>
          <a:xfrm>
            <a:off x="2514600" y="3822192"/>
            <a:ext cx="0" cy="274320"/>
          </a:xfrm>
          <a:prstGeom prst="straightConnector1">
            <a:avLst/>
          </a:prstGeom>
          <a:noFill/>
          <a:ln cap="flat" cmpd="sng" w="19050">
            <a:solidFill>
              <a:srgbClr val="16294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4" name="Google Shape;474;p14"/>
          <p:cNvSpPr/>
          <p:nvPr/>
        </p:nvSpPr>
        <p:spPr>
          <a:xfrm>
            <a:off x="640080" y="4114800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цель ≥ 0.80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4"/>
          <p:cNvSpPr/>
          <p:nvPr/>
        </p:nvSpPr>
        <p:spPr>
          <a:xfrm>
            <a:off x="3364992" y="2286000"/>
            <a:ext cx="2697480" cy="2468880"/>
          </a:xfrm>
          <a:prstGeom prst="roundRect">
            <a:avLst>
              <a:gd fmla="val 222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4"/>
          <p:cNvSpPr/>
          <p:nvPr/>
        </p:nvSpPr>
        <p:spPr>
          <a:xfrm>
            <a:off x="3364992" y="2286000"/>
            <a:ext cx="2697480" cy="91440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4"/>
          <p:cNvSpPr/>
          <p:nvPr/>
        </p:nvSpPr>
        <p:spPr>
          <a:xfrm>
            <a:off x="3456432" y="246888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MRR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4"/>
          <p:cNvSpPr/>
          <p:nvPr/>
        </p:nvSpPr>
        <p:spPr>
          <a:xfrm>
            <a:off x="3456432" y="2926080"/>
            <a:ext cx="2514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0.778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4"/>
          <p:cNvSpPr/>
          <p:nvPr/>
        </p:nvSpPr>
        <p:spPr>
          <a:xfrm>
            <a:off x="3685032" y="3886200"/>
            <a:ext cx="2057400" cy="146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4"/>
          <p:cNvSpPr/>
          <p:nvPr/>
        </p:nvSpPr>
        <p:spPr>
          <a:xfrm>
            <a:off x="3685032" y="3886200"/>
            <a:ext cx="1600657" cy="146304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1" name="Google Shape;481;p14"/>
          <p:cNvCxnSpPr/>
          <p:nvPr/>
        </p:nvCxnSpPr>
        <p:spPr>
          <a:xfrm>
            <a:off x="5125212" y="3822192"/>
            <a:ext cx="0" cy="274320"/>
          </a:xfrm>
          <a:prstGeom prst="straightConnector1">
            <a:avLst/>
          </a:prstGeom>
          <a:noFill/>
          <a:ln cap="flat" cmpd="sng" w="19050">
            <a:solidFill>
              <a:srgbClr val="16294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2" name="Google Shape;482;p14"/>
          <p:cNvSpPr/>
          <p:nvPr/>
        </p:nvSpPr>
        <p:spPr>
          <a:xfrm>
            <a:off x="3456432" y="4114800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цель ≥ 0.70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4"/>
          <p:cNvSpPr/>
          <p:nvPr/>
        </p:nvSpPr>
        <p:spPr>
          <a:xfrm>
            <a:off x="6181344" y="2286000"/>
            <a:ext cx="2697480" cy="2468880"/>
          </a:xfrm>
          <a:prstGeom prst="roundRect">
            <a:avLst>
              <a:gd fmla="val 222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4"/>
          <p:cNvSpPr/>
          <p:nvPr/>
        </p:nvSpPr>
        <p:spPr>
          <a:xfrm>
            <a:off x="6181344" y="2286000"/>
            <a:ext cx="2697480" cy="91440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4"/>
          <p:cNvSpPr/>
          <p:nvPr/>
        </p:nvSpPr>
        <p:spPr>
          <a:xfrm>
            <a:off x="6272784" y="246888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Keyword Recall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4"/>
          <p:cNvSpPr/>
          <p:nvPr/>
        </p:nvSpPr>
        <p:spPr>
          <a:xfrm>
            <a:off x="6272784" y="2926080"/>
            <a:ext cx="2514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0.712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4"/>
          <p:cNvSpPr/>
          <p:nvPr/>
        </p:nvSpPr>
        <p:spPr>
          <a:xfrm>
            <a:off x="6501384" y="3886200"/>
            <a:ext cx="2057400" cy="146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4"/>
          <p:cNvSpPr/>
          <p:nvPr/>
        </p:nvSpPr>
        <p:spPr>
          <a:xfrm>
            <a:off x="6501384" y="3886200"/>
            <a:ext cx="1464869" cy="146304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9" name="Google Shape;489;p14"/>
          <p:cNvCxnSpPr/>
          <p:nvPr/>
        </p:nvCxnSpPr>
        <p:spPr>
          <a:xfrm>
            <a:off x="7941564" y="3822192"/>
            <a:ext cx="0" cy="274320"/>
          </a:xfrm>
          <a:prstGeom prst="straightConnector1">
            <a:avLst/>
          </a:prstGeom>
          <a:noFill/>
          <a:ln cap="flat" cmpd="sng" w="19050">
            <a:solidFill>
              <a:srgbClr val="16294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0" name="Google Shape;490;p14"/>
          <p:cNvSpPr/>
          <p:nvPr/>
        </p:nvSpPr>
        <p:spPr>
          <a:xfrm>
            <a:off x="6272784" y="4114800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цель ≥ 0.70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4"/>
          <p:cNvSpPr/>
          <p:nvPr/>
        </p:nvSpPr>
        <p:spPr>
          <a:xfrm>
            <a:off x="8997696" y="2286000"/>
            <a:ext cx="2697480" cy="2468880"/>
          </a:xfrm>
          <a:prstGeom prst="roundRect">
            <a:avLst>
              <a:gd fmla="val 2222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14"/>
          <p:cNvSpPr/>
          <p:nvPr/>
        </p:nvSpPr>
        <p:spPr>
          <a:xfrm>
            <a:off x="8997696" y="2286000"/>
            <a:ext cx="2697480" cy="91440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4"/>
          <p:cNvSpPr/>
          <p:nvPr/>
        </p:nvSpPr>
        <p:spPr>
          <a:xfrm>
            <a:off x="9089136" y="246888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Answer Relevancy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4"/>
          <p:cNvSpPr/>
          <p:nvPr/>
        </p:nvSpPr>
        <p:spPr>
          <a:xfrm>
            <a:off x="9089136" y="2926080"/>
            <a:ext cx="2514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0.801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4"/>
          <p:cNvSpPr/>
          <p:nvPr/>
        </p:nvSpPr>
        <p:spPr>
          <a:xfrm>
            <a:off x="9317736" y="3886200"/>
            <a:ext cx="2057400" cy="146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4"/>
          <p:cNvSpPr/>
          <p:nvPr/>
        </p:nvSpPr>
        <p:spPr>
          <a:xfrm>
            <a:off x="9317736" y="3886200"/>
            <a:ext cx="1647977" cy="146304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7" name="Google Shape;497;p14"/>
          <p:cNvCxnSpPr/>
          <p:nvPr/>
        </p:nvCxnSpPr>
        <p:spPr>
          <a:xfrm>
            <a:off x="10860786" y="3822192"/>
            <a:ext cx="0" cy="274320"/>
          </a:xfrm>
          <a:prstGeom prst="straightConnector1">
            <a:avLst/>
          </a:prstGeom>
          <a:noFill/>
          <a:ln cap="flat" cmpd="sng" w="19050">
            <a:solidFill>
              <a:srgbClr val="16294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8" name="Google Shape;498;p14"/>
          <p:cNvSpPr/>
          <p:nvPr/>
        </p:nvSpPr>
        <p:spPr>
          <a:xfrm>
            <a:off x="9089136" y="4114800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E6E8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E6E8C"/>
                </a:solidFill>
                <a:latin typeface="Calibri"/>
                <a:ea typeface="Calibri"/>
                <a:cs typeface="Calibri"/>
                <a:sym typeface="Calibri"/>
              </a:rPr>
              <a:t>цель ≥ 0.75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4"/>
          <p:cNvSpPr/>
          <p:nvPr/>
        </p:nvSpPr>
        <p:spPr>
          <a:xfrm>
            <a:off x="548640" y="5029200"/>
            <a:ext cx="11064240" cy="1234440"/>
          </a:xfrm>
          <a:prstGeom prst="roundRect">
            <a:avLst>
              <a:gd fmla="val 4444" name="adj"/>
            </a:avLst>
          </a:prstGeom>
          <a:solidFill>
            <a:srgbClr val="DBE6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4"/>
          <p:cNvSpPr/>
          <p:nvPr/>
        </p:nvSpPr>
        <p:spPr>
          <a:xfrm>
            <a:off x="868680" y="5138928"/>
            <a:ext cx="1042416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Все целевые пороги качества достигнуты. </a:t>
            </a:r>
            <a:r>
              <a:rPr b="0" i="0" lang="en-US" sz="13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Система находит релевантные документы по смыслу, а не только по точному совпадению формулировок — разговорные описания проблемы корректно попадали в контекст модели. Качество ответа заметно зависит от полноты и актуальности самих runbooks.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5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5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5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5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5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511" name="Google Shape;5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15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3" name="Google Shape;513;p15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4" name="Google Shape;514;p15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5" name="Google Shape;515;p15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6" name="Google Shape;516;p15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7" name="Google Shape;517;p15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8" name="Google Shape;518;p15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9" name="Google Shape;519;p15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0" name="Google Shape;520;p15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Результаты — нагрузочное тестирование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5"/>
          <p:cNvSpPr/>
          <p:nvPr/>
        </p:nvSpPr>
        <p:spPr>
          <a:xfrm>
            <a:off x="7772400" y="2697480"/>
            <a:ext cx="3840480" cy="786384"/>
          </a:xfrm>
          <a:prstGeom prst="roundRect">
            <a:avLst>
              <a:gd fmla="val 6977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5"/>
          <p:cNvSpPr/>
          <p:nvPr/>
        </p:nvSpPr>
        <p:spPr>
          <a:xfrm>
            <a:off x="7955280" y="2770632"/>
            <a:ext cx="1737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35–37 мс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5"/>
          <p:cNvSpPr/>
          <p:nvPr/>
        </p:nvSpPr>
        <p:spPr>
          <a:xfrm>
            <a:off x="9646920" y="2697480"/>
            <a:ext cx="1874520" cy="786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медиана p50 стабильна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5"/>
          <p:cNvSpPr/>
          <p:nvPr/>
        </p:nvSpPr>
        <p:spPr>
          <a:xfrm>
            <a:off x="7772400" y="3593592"/>
            <a:ext cx="3840480" cy="786384"/>
          </a:xfrm>
          <a:prstGeom prst="roundRect">
            <a:avLst>
              <a:gd fmla="val 6977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5"/>
          <p:cNvSpPr/>
          <p:nvPr/>
        </p:nvSpPr>
        <p:spPr>
          <a:xfrm>
            <a:off x="7955280" y="3666744"/>
            <a:ext cx="1737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≤ 50 мс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5"/>
          <p:cNvSpPr/>
          <p:nvPr/>
        </p:nvSpPr>
        <p:spPr>
          <a:xfrm>
            <a:off x="9646920" y="3593592"/>
            <a:ext cx="1874520" cy="786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p95 в узком коридоре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5"/>
          <p:cNvSpPr/>
          <p:nvPr/>
        </p:nvSpPr>
        <p:spPr>
          <a:xfrm>
            <a:off x="7772400" y="4489704"/>
            <a:ext cx="3840480" cy="786384"/>
          </a:xfrm>
          <a:prstGeom prst="roundRect">
            <a:avLst>
              <a:gd fmla="val 6977" name="adj"/>
            </a:avLst>
          </a:prstGeom>
          <a:solidFill>
            <a:srgbClr val="DDEBD9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15"/>
          <p:cNvSpPr/>
          <p:nvPr/>
        </p:nvSpPr>
        <p:spPr>
          <a:xfrm>
            <a:off x="7955280" y="4562856"/>
            <a:ext cx="1737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D52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2E7D52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5"/>
          <p:cNvSpPr/>
          <p:nvPr/>
        </p:nvSpPr>
        <p:spPr>
          <a:xfrm>
            <a:off x="9646920" y="4489704"/>
            <a:ext cx="1874520" cy="786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ошибок до 16 запросов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5"/>
          <p:cNvSpPr/>
          <p:nvPr/>
        </p:nvSpPr>
        <p:spPr>
          <a:xfrm>
            <a:off x="7772400" y="5385816"/>
            <a:ext cx="3840480" cy="786384"/>
          </a:xfrm>
          <a:prstGeom prst="roundRect">
            <a:avLst>
              <a:gd fmla="val 6977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15"/>
          <p:cNvSpPr/>
          <p:nvPr/>
        </p:nvSpPr>
        <p:spPr>
          <a:xfrm>
            <a:off x="7955280" y="5458968"/>
            <a:ext cx="1737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94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6294F"/>
                </a:solidFill>
                <a:latin typeface="Calibri"/>
                <a:ea typeface="Calibri"/>
                <a:cs typeface="Calibri"/>
                <a:sym typeface="Calibri"/>
              </a:rPr>
              <a:t>≈ 26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5"/>
          <p:cNvSpPr/>
          <p:nvPr/>
        </p:nvSpPr>
        <p:spPr>
          <a:xfrm>
            <a:off x="9646920" y="5385816"/>
            <a:ext cx="1874520" cy="786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RPS на стенде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3" name="Google Shape;533;p15" title="Снимок экрана 2026-06-03 в 23.18.2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625" y="2445325"/>
            <a:ext cx="7098551" cy="329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6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6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16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16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16"/>
          <p:cNvSpPr/>
          <p:nvPr/>
        </p:nvSpPr>
        <p:spPr>
          <a:xfrm>
            <a:off x="219456" y="219456"/>
            <a:ext cx="11752800" cy="6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544" name="Google Shape;54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6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6" name="Google Shape;546;p16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7" name="Google Shape;547;p16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8" name="Google Shape;548;p16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9" name="Google Shape;549;p16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0" name="Google Shape;550;p16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1" name="Google Shape;551;p16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14.1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2" name="Google Shape;552;p16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3" name="Google Shape;553;p16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Демонстрация работы бота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6"/>
          <p:cNvSpPr/>
          <p:nvPr/>
        </p:nvSpPr>
        <p:spPr>
          <a:xfrm>
            <a:off x="548650" y="1965901"/>
            <a:ext cx="7909500" cy="44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ВХОД : “payment-api массово сыпет 500-ми после релиза, оплаты не проходят”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Логи: 502 Bad Gateway, connection refused to db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эмбеддинг (MiniLM, 384-dim)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поиск в Qdrant (косинус, порог 0.4)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НАЙДЕНО RAG: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runbook  high-error-rate.md          score 0.48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похожий инцидент(тоже с оплатой)       score 0.57 (причина: сломали строку подключения к БД=&gt; откатили релиз)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контекст + промпт (роль DevOps, 6 блоков, temp 0.3) =&gt; в LLM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ОТВЕТ LLM: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ПРИЧИНЫ (ранжир.):  1) неверная строка подключения к БД - высокая  2) сетевые политики - средняя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 ПОХОЖИЙ СЛУЧАЙ:     процитирован найденный кейс ← RAG работает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 ДЕЙСТВИЯ:           kubectl rollout undo deployment/payment-api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 ДИАГНОСТИКА:        kubectl exec … env | grep DB_HOST; проверить Secret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400"/>
              <a:buFont typeface="Calibri"/>
              <a:buChar char="●"/>
            </a:pPr>
            <a:r>
              <a:rPr lang="en-US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 ДОЛГОСРОЧНО:        пред-деплойная валидация, канареечные релизы</a:t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6"/>
          <p:cNvSpPr/>
          <p:nvPr/>
        </p:nvSpPr>
        <p:spPr>
          <a:xfrm>
            <a:off x="8458200" y="2560323"/>
            <a:ext cx="3154800" cy="2258700"/>
          </a:xfrm>
          <a:prstGeom prst="roundRect">
            <a:avLst>
              <a:gd fmla="val 1739" name="adj"/>
            </a:avLst>
          </a:prstGeom>
          <a:solidFill>
            <a:srgbClr val="1629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6"/>
          <p:cNvSpPr/>
          <p:nvPr/>
        </p:nvSpPr>
        <p:spPr>
          <a:xfrm>
            <a:off x="8686800" y="2724912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B6E3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9DB6E3"/>
                </a:solidFill>
                <a:latin typeface="Calibri"/>
                <a:ea typeface="Calibri"/>
                <a:cs typeface="Calibri"/>
                <a:sym typeface="Calibri"/>
              </a:rPr>
              <a:t>Где посмотреть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6"/>
          <p:cNvSpPr/>
          <p:nvPr/>
        </p:nvSpPr>
        <p:spPr>
          <a:xfrm>
            <a:off x="8686800" y="32004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Бот в VK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6">
            <a:hlinkClick r:id="rId4"/>
          </p:cNvPr>
          <p:cNvSpPr/>
          <p:nvPr/>
        </p:nvSpPr>
        <p:spPr>
          <a:xfrm>
            <a:off x="8686800" y="3493008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100"/>
              <a:buFont typeface="Calibri"/>
              <a:buNone/>
            </a:pPr>
            <a:r>
              <a:rPr b="0" i="0" lang="en-US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vk.com/club238004463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6"/>
          <p:cNvSpPr/>
          <p:nvPr/>
        </p:nvSpPr>
        <p:spPr>
          <a:xfrm>
            <a:off x="8686800" y="397764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Репозиторий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6">
            <a:hlinkClick r:id="rId6"/>
          </p:cNvPr>
          <p:cNvSpPr/>
          <p:nvPr/>
        </p:nvSpPr>
        <p:spPr>
          <a:xfrm>
            <a:off x="8686800" y="4270248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100"/>
              <a:buFont typeface="Calibri"/>
              <a:buNone/>
            </a:pPr>
            <a:r>
              <a:rPr b="0" i="0" lang="en-US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gitlab.com/new4464403/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100"/>
              <a:buFont typeface="Calibri"/>
              <a:buNone/>
            </a:pPr>
            <a:r>
              <a:rPr b="0" i="0" lang="en-US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incidentaibot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1" name="Google Shape;561;p16"/>
          <p:cNvCxnSpPr/>
          <p:nvPr/>
        </p:nvCxnSpPr>
        <p:spPr>
          <a:xfrm>
            <a:off x="635000" y="2249425"/>
            <a:ext cx="158700" cy="26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2" name="Google Shape;562;p16"/>
          <p:cNvCxnSpPr/>
          <p:nvPr/>
        </p:nvCxnSpPr>
        <p:spPr>
          <a:xfrm flipH="1">
            <a:off x="860025" y="2698750"/>
            <a:ext cx="198300" cy="21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3" name="Google Shape;563;p16"/>
          <p:cNvCxnSpPr/>
          <p:nvPr/>
        </p:nvCxnSpPr>
        <p:spPr>
          <a:xfrm>
            <a:off x="688750" y="3090663"/>
            <a:ext cx="158700" cy="26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4" name="Google Shape;564;p16"/>
          <p:cNvCxnSpPr/>
          <p:nvPr/>
        </p:nvCxnSpPr>
        <p:spPr>
          <a:xfrm>
            <a:off x="793700" y="4555025"/>
            <a:ext cx="158700" cy="26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5" name="Google Shape;565;p16"/>
          <p:cNvCxnSpPr/>
          <p:nvPr/>
        </p:nvCxnSpPr>
        <p:spPr>
          <a:xfrm flipH="1">
            <a:off x="860025" y="4213750"/>
            <a:ext cx="198300" cy="21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7"/>
          <p:cNvSpPr/>
          <p:nvPr/>
        </p:nvSpPr>
        <p:spPr>
          <a:xfrm>
            <a:off x="-1463040" y="-1645920"/>
            <a:ext cx="3108900" cy="310890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7"/>
          <p:cNvSpPr/>
          <p:nvPr/>
        </p:nvSpPr>
        <p:spPr>
          <a:xfrm>
            <a:off x="10180015" y="5029200"/>
            <a:ext cx="3291900" cy="329190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7"/>
          <p:cNvSpPr/>
          <p:nvPr/>
        </p:nvSpPr>
        <p:spPr>
          <a:xfrm>
            <a:off x="10911535" y="-1371600"/>
            <a:ext cx="2469000" cy="246900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7"/>
          <p:cNvSpPr/>
          <p:nvPr/>
        </p:nvSpPr>
        <p:spPr>
          <a:xfrm>
            <a:off x="-1005840" y="5394960"/>
            <a:ext cx="2469000" cy="246900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7"/>
          <p:cNvSpPr/>
          <p:nvPr/>
        </p:nvSpPr>
        <p:spPr>
          <a:xfrm>
            <a:off x="219456" y="219456"/>
            <a:ext cx="11752800" cy="6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576" name="Google Shape;5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17"/>
          <p:cNvSpPr/>
          <p:nvPr/>
        </p:nvSpPr>
        <p:spPr>
          <a:xfrm>
            <a:off x="1170432" y="457200"/>
            <a:ext cx="1463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8" name="Google Shape;578;p17"/>
          <p:cNvCxnSpPr/>
          <p:nvPr/>
        </p:nvCxnSpPr>
        <p:spPr>
          <a:xfrm>
            <a:off x="3246120" y="457200"/>
            <a:ext cx="0" cy="420600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9" name="Google Shape;579;p17"/>
          <p:cNvSpPr/>
          <p:nvPr/>
        </p:nvSpPr>
        <p:spPr>
          <a:xfrm>
            <a:off x="3474720" y="457200"/>
            <a:ext cx="2011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0" name="Google Shape;580;p17"/>
          <p:cNvCxnSpPr/>
          <p:nvPr/>
        </p:nvCxnSpPr>
        <p:spPr>
          <a:xfrm>
            <a:off x="5806440" y="457200"/>
            <a:ext cx="0" cy="420600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1" name="Google Shape;581;p17"/>
          <p:cNvSpPr/>
          <p:nvPr/>
        </p:nvSpPr>
        <p:spPr>
          <a:xfrm>
            <a:off x="6035040" y="457200"/>
            <a:ext cx="2194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2" name="Google Shape;582;p17"/>
          <p:cNvCxnSpPr/>
          <p:nvPr/>
        </p:nvCxnSpPr>
        <p:spPr>
          <a:xfrm>
            <a:off x="10698480" y="457200"/>
            <a:ext cx="0" cy="420600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3" name="Google Shape;583;p17"/>
          <p:cNvSpPr/>
          <p:nvPr/>
        </p:nvSpPr>
        <p:spPr>
          <a:xfrm>
            <a:off x="10835640" y="457200"/>
            <a:ext cx="5487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14.2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4" name="Google Shape;584;p17"/>
          <p:cNvCxnSpPr/>
          <p:nvPr/>
        </p:nvCxnSpPr>
        <p:spPr>
          <a:xfrm>
            <a:off x="11475720" y="457200"/>
            <a:ext cx="0" cy="420600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5" name="Google Shape;585;p17"/>
          <p:cNvSpPr/>
          <p:nvPr/>
        </p:nvSpPr>
        <p:spPr>
          <a:xfrm>
            <a:off x="548640" y="1207008"/>
            <a:ext cx="110643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Демонстрация работы бота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7"/>
          <p:cNvSpPr/>
          <p:nvPr/>
        </p:nvSpPr>
        <p:spPr>
          <a:xfrm>
            <a:off x="548650" y="1965901"/>
            <a:ext cx="7909500" cy="44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7"/>
          <p:cNvSpPr/>
          <p:nvPr/>
        </p:nvSpPr>
        <p:spPr>
          <a:xfrm>
            <a:off x="8686800" y="3200400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Бот в VK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7">
            <a:hlinkClick r:id="rId4"/>
          </p:cNvPr>
          <p:cNvSpPr/>
          <p:nvPr/>
        </p:nvSpPr>
        <p:spPr>
          <a:xfrm>
            <a:off x="8686800" y="3493008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100"/>
              <a:buFont typeface="Calibri"/>
              <a:buNone/>
            </a:pPr>
            <a:r>
              <a:rPr b="0" i="0" lang="en-US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vk.com/club238004463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7"/>
          <p:cNvSpPr/>
          <p:nvPr/>
        </p:nvSpPr>
        <p:spPr>
          <a:xfrm>
            <a:off x="8686800" y="3977640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Репозиторий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7">
            <a:hlinkClick r:id="rId6"/>
          </p:cNvPr>
          <p:cNvSpPr/>
          <p:nvPr/>
        </p:nvSpPr>
        <p:spPr>
          <a:xfrm>
            <a:off x="8686800" y="4270248"/>
            <a:ext cx="2743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100"/>
              <a:buFont typeface="Calibri"/>
              <a:buNone/>
            </a:pPr>
            <a:r>
              <a:rPr b="0" i="0" lang="en-US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gitlab.com/new4464403/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F0"/>
              </a:buClr>
              <a:buSzPts val="1100"/>
              <a:buFont typeface="Calibri"/>
              <a:buNone/>
            </a:pPr>
            <a:r>
              <a:rPr b="0" i="0" lang="en-US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incidentaibot</a:t>
            </a:r>
            <a:endParaRPr b="0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1" name="Google Shape;591;p17" title="Снимок экрана 2026-06-03 в 21.58.25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8825" y="1938039"/>
            <a:ext cx="2828125" cy="475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17" title="Снимок экрана 2026-06-03 в 21.58.51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47575" y="1891775"/>
            <a:ext cx="3356668" cy="47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17" title="Снимок экрана 2026-06-03 в 21.59.33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404250" y="2030576"/>
            <a:ext cx="1964666" cy="466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17" title="Снимок экрана 2026-06-03 в 22.01.44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368924" y="1929750"/>
            <a:ext cx="2541316" cy="475727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8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18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18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8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18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605" name="Google Shape;60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18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7" name="Google Shape;607;p18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8" name="Google Shape;608;p18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9" name="Google Shape;609;p18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0" name="Google Shape;610;p18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1" name="Google Shape;611;p18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2" name="Google Shape;612;p18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3" name="Google Shape;613;p18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4" name="Google Shape;614;p18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Основные результаты и выводы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8"/>
          <p:cNvSpPr/>
          <p:nvPr/>
        </p:nvSpPr>
        <p:spPr>
          <a:xfrm>
            <a:off x="548640" y="2194560"/>
            <a:ext cx="5440680" cy="1207008"/>
          </a:xfrm>
          <a:prstGeom prst="roundRect">
            <a:avLst>
              <a:gd fmla="val 4545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18"/>
          <p:cNvSpPr/>
          <p:nvPr/>
        </p:nvSpPr>
        <p:spPr>
          <a:xfrm>
            <a:off x="1280160" y="2340864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Реализован MVP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8"/>
          <p:cNvSpPr/>
          <p:nvPr/>
        </p:nvSpPr>
        <p:spPr>
          <a:xfrm>
            <a:off x="1280160" y="2697480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VK-бот принимает алерты, ведёт инженера по сбору контекста, подтягивает метрики и логи.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8"/>
          <p:cNvSpPr/>
          <p:nvPr/>
        </p:nvSpPr>
        <p:spPr>
          <a:xfrm>
            <a:off x="548640" y="3529584"/>
            <a:ext cx="5440680" cy="1207008"/>
          </a:xfrm>
          <a:prstGeom prst="roundRect">
            <a:avLst>
              <a:gd fmla="val 454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8"/>
          <p:cNvSpPr/>
          <p:nvPr/>
        </p:nvSpPr>
        <p:spPr>
          <a:xfrm>
            <a:off x="1280160" y="3675888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RAG на двух коллекциях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8"/>
          <p:cNvSpPr/>
          <p:nvPr/>
        </p:nvSpPr>
        <p:spPr>
          <a:xfrm>
            <a:off x="1280160" y="4032504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семантический поиск runbooks и похожих кейсов; все целевые метрики качества достигнуты.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8"/>
          <p:cNvSpPr/>
          <p:nvPr/>
        </p:nvSpPr>
        <p:spPr>
          <a:xfrm>
            <a:off x="548640" y="4864608"/>
            <a:ext cx="5440680" cy="1207008"/>
          </a:xfrm>
          <a:prstGeom prst="roundRect">
            <a:avLst>
              <a:gd fmla="val 4545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18"/>
          <p:cNvSpPr/>
          <p:nvPr/>
        </p:nvSpPr>
        <p:spPr>
          <a:xfrm>
            <a:off x="1280160" y="5010912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Структурированный вывод LLM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8"/>
          <p:cNvSpPr/>
          <p:nvPr/>
        </p:nvSpPr>
        <p:spPr>
          <a:xfrm>
            <a:off x="1280160" y="5367528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причины, немедленные действия и план диагностики в едином формате.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8"/>
          <p:cNvSpPr/>
          <p:nvPr/>
        </p:nvSpPr>
        <p:spPr>
          <a:xfrm>
            <a:off x="6172200" y="2194560"/>
            <a:ext cx="5440680" cy="1207008"/>
          </a:xfrm>
          <a:prstGeom prst="roundRect">
            <a:avLst>
              <a:gd fmla="val 454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18"/>
          <p:cNvSpPr/>
          <p:nvPr/>
        </p:nvSpPr>
        <p:spPr>
          <a:xfrm>
            <a:off x="6903720" y="2340864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Стабильность под нагрузкой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8"/>
          <p:cNvSpPr/>
          <p:nvPr/>
        </p:nvSpPr>
        <p:spPr>
          <a:xfrm>
            <a:off x="6903720" y="2697480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медиана 35–37 мс и 0 ошибок до 16 одновременных запросов.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8"/>
          <p:cNvSpPr/>
          <p:nvPr/>
        </p:nvSpPr>
        <p:spPr>
          <a:xfrm>
            <a:off x="6172200" y="3529584"/>
            <a:ext cx="5440680" cy="1207008"/>
          </a:xfrm>
          <a:prstGeom prst="roundRect">
            <a:avLst>
              <a:gd fmla="val 4545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18"/>
          <p:cNvSpPr/>
          <p:nvPr/>
        </p:nvSpPr>
        <p:spPr>
          <a:xfrm>
            <a:off x="6903720" y="3675888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lang="en-US" sz="1450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Человек в контуре принятия решений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8"/>
          <p:cNvSpPr/>
          <p:nvPr/>
        </p:nvSpPr>
        <p:spPr>
          <a:xfrm>
            <a:off x="6903720" y="4032504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ассистент — инструмент поддержки, финальная ответственность за инженером.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8"/>
          <p:cNvSpPr/>
          <p:nvPr/>
        </p:nvSpPr>
        <p:spPr>
          <a:xfrm>
            <a:off x="6172200" y="4864608"/>
            <a:ext cx="5440680" cy="1207008"/>
          </a:xfrm>
          <a:prstGeom prst="roundRect">
            <a:avLst>
              <a:gd fmla="val 4545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18"/>
          <p:cNvSpPr/>
          <p:nvPr/>
        </p:nvSpPr>
        <p:spPr>
          <a:xfrm>
            <a:off x="6903720" y="5010912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Главный эффект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8"/>
          <p:cNvSpPr/>
          <p:nvPr/>
        </p:nvSpPr>
        <p:spPr>
          <a:xfrm>
            <a:off x="6903720" y="5367528"/>
            <a:ext cx="4572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стандартизация первичного разбора и снижение когнитивной нагрузки в стрессовой фазе.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9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19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19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19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9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643" name="Google Shape;6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19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5" name="Google Shape;645;p19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6" name="Google Shape;646;p19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7" name="Google Shape;647;p19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8" name="Google Shape;648;p19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9" name="Google Shape;649;p19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0" name="Google Shape;650;p19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51" name="Google Shape;651;p19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2" name="Google Shape;652;p19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Ограничения и план развития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9"/>
          <p:cNvSpPr/>
          <p:nvPr/>
        </p:nvSpPr>
        <p:spPr>
          <a:xfrm>
            <a:off x="548640" y="2194560"/>
            <a:ext cx="5440680" cy="4114800"/>
          </a:xfrm>
          <a:prstGeom prst="roundRect">
            <a:avLst>
              <a:gd fmla="val 1333" name="adj"/>
            </a:avLst>
          </a:prstGeom>
          <a:solidFill>
            <a:srgbClr val="EBF1FB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19"/>
          <p:cNvSpPr/>
          <p:nvPr/>
        </p:nvSpPr>
        <p:spPr>
          <a:xfrm>
            <a:off x="548640" y="2194560"/>
            <a:ext cx="5440680" cy="91440"/>
          </a:xfrm>
          <a:prstGeom prst="rect">
            <a:avLst/>
          </a:prstGeom>
          <a:solidFill>
            <a:srgbClr val="B23A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9"/>
          <p:cNvSpPr/>
          <p:nvPr/>
        </p:nvSpPr>
        <p:spPr>
          <a:xfrm>
            <a:off x="777240" y="2377440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8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Ограничения текущей версии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9"/>
          <p:cNvSpPr/>
          <p:nvPr/>
        </p:nvSpPr>
        <p:spPr>
          <a:xfrm>
            <a:off x="868680" y="288036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302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b="0" i="0" lang="en-US" sz="16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состояния диалогов хранятся in-memory — теряются при рестарте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b="0" i="0" lang="en-US" sz="16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зависимость от внешнего OpenRouter API (лимиты, доступность)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b="0" i="0" lang="en-US" sz="16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поведение кнопок VK привязано к текстам команд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b="0" i="0" lang="en-US" sz="16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первый запуск медленный из-за загрузки embedding-модели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мы проверили систему на ограниченном наборе типовых инцидентов. Нельзя гарантировать, что она так же хорошо будет работать на редких и экзотических случаях.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19"/>
          <p:cNvSpPr/>
          <p:nvPr/>
        </p:nvSpPr>
        <p:spPr>
          <a:xfrm>
            <a:off x="6172200" y="2194560"/>
            <a:ext cx="5440680" cy="4114800"/>
          </a:xfrm>
          <a:prstGeom prst="roundRect">
            <a:avLst>
              <a:gd fmla="val 1333" name="adj"/>
            </a:avLst>
          </a:prstGeom>
          <a:solidFill>
            <a:srgbClr val="DBE6F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19"/>
          <p:cNvSpPr/>
          <p:nvPr/>
        </p:nvSpPr>
        <p:spPr>
          <a:xfrm>
            <a:off x="6172200" y="2194560"/>
            <a:ext cx="5440680" cy="91440"/>
          </a:xfrm>
          <a:prstGeom prst="rect">
            <a:avLst/>
          </a:prstGeom>
          <a:solidFill>
            <a:srgbClr val="2E7D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9"/>
          <p:cNvSpPr/>
          <p:nvPr/>
        </p:nvSpPr>
        <p:spPr>
          <a:xfrm>
            <a:off x="6400800" y="2377440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550"/>
              <a:buFont typeface="Calibri"/>
              <a:buNone/>
            </a:pPr>
            <a:r>
              <a:rPr b="1" i="0" lang="en-US" sz="185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Направления дальнейшей работы</a:t>
            </a:r>
            <a:endParaRPr b="0" i="0" sz="1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9"/>
          <p:cNvSpPr/>
          <p:nvPr/>
        </p:nvSpPr>
        <p:spPr>
          <a:xfrm>
            <a:off x="6583725" y="2880350"/>
            <a:ext cx="4800600" cy="329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30200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b="0" i="0" lang="en-US" sz="160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расширение runbooks и доменных словарей</a:t>
            </a: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 с разными ситуациями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автоматическая проверка качества поиска знаний при обновлении системы;</a:t>
            </a:r>
            <a:endParaRPr sz="1600"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оценка уверенности модели и маркировка потенциально ненадёжных рекомендаций;</a:t>
            </a:r>
            <a:endParaRPr sz="1600"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комбинирование семантического и ключевого поиска для повышения полноты выдачи;</a:t>
            </a:r>
            <a:endParaRPr sz="1600"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безопасное выполнение типовых действий по диагностике через инструменты системы;</a:t>
            </a:r>
            <a:endParaRPr sz="1600"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хранение пользовательских сессий во внешнем хранилище для повышения отказоустойчивости и масштабируемости.</a:t>
            </a:r>
            <a:endParaRPr sz="1600">
              <a:solidFill>
                <a:srgbClr val="203A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0"/>
          <p:cNvSpPr/>
          <p:nvPr/>
        </p:nvSpPr>
        <p:spPr>
          <a:xfrm>
            <a:off x="-1463040" y="-1645920"/>
            <a:ext cx="3108960" cy="31089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0"/>
          <p:cNvSpPr/>
          <p:nvPr/>
        </p:nvSpPr>
        <p:spPr>
          <a:xfrm>
            <a:off x="10180015" y="5029200"/>
            <a:ext cx="3291840" cy="32918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0"/>
          <p:cNvSpPr/>
          <p:nvPr/>
        </p:nvSpPr>
        <p:spPr>
          <a:xfrm>
            <a:off x="10911535" y="-137160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0"/>
          <p:cNvSpPr/>
          <p:nvPr/>
        </p:nvSpPr>
        <p:spPr>
          <a:xfrm>
            <a:off x="-1005840" y="5394960"/>
            <a:ext cx="2468880" cy="2468880"/>
          </a:xfrm>
          <a:prstGeom prst="ellipse">
            <a:avLst/>
          </a:prstGeom>
          <a:solidFill>
            <a:srgbClr val="1B35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0"/>
          <p:cNvSpPr/>
          <p:nvPr/>
        </p:nvSpPr>
        <p:spPr>
          <a:xfrm>
            <a:off x="219456" y="219456"/>
            <a:ext cx="11752783" cy="64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navy_t.png" id="671" name="Google Shape;67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411480"/>
            <a:ext cx="530352" cy="530352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20"/>
          <p:cNvSpPr/>
          <p:nvPr/>
        </p:nvSpPr>
        <p:spPr>
          <a:xfrm>
            <a:off x="1170432" y="457200"/>
            <a:ext cx="1463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ФКН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3" name="Google Shape;673;p20"/>
          <p:cNvCxnSpPr/>
          <p:nvPr/>
        </p:nvCxnSpPr>
        <p:spPr>
          <a:xfrm>
            <a:off x="32461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4" name="Google Shape;674;p20"/>
          <p:cNvSpPr/>
          <p:nvPr/>
        </p:nvSpPr>
        <p:spPr>
          <a:xfrm>
            <a:off x="3474720" y="457200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БКНАД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242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5" name="Google Shape;675;p20"/>
          <p:cNvCxnSpPr/>
          <p:nvPr/>
        </p:nvCxnSpPr>
        <p:spPr>
          <a:xfrm>
            <a:off x="580644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6" name="Google Shape;676;p20"/>
          <p:cNvSpPr/>
          <p:nvPr/>
        </p:nvSpPr>
        <p:spPr>
          <a:xfrm>
            <a:off x="6035040" y="45720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Москва </a:t>
            </a: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7" name="Google Shape;677;p20"/>
          <p:cNvCxnSpPr/>
          <p:nvPr/>
        </p:nvCxnSpPr>
        <p:spPr>
          <a:xfrm>
            <a:off x="1069848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8" name="Google Shape;678;p20"/>
          <p:cNvSpPr/>
          <p:nvPr/>
        </p:nvSpPr>
        <p:spPr>
          <a:xfrm>
            <a:off x="10835640" y="457200"/>
            <a:ext cx="548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9" name="Google Shape;679;p20"/>
          <p:cNvCxnSpPr/>
          <p:nvPr/>
        </p:nvCxnSpPr>
        <p:spPr>
          <a:xfrm>
            <a:off x="11475720" y="457200"/>
            <a:ext cx="0" cy="420624"/>
          </a:xfrm>
          <a:prstGeom prst="straightConnector1">
            <a:avLst/>
          </a:prstGeom>
          <a:noFill/>
          <a:ln cap="flat" cmpd="sng" w="15875">
            <a:solidFill>
              <a:srgbClr val="2040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0" name="Google Shape;680;p20"/>
          <p:cNvSpPr/>
          <p:nvPr/>
        </p:nvSpPr>
        <p:spPr>
          <a:xfrm>
            <a:off x="548640" y="1207008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2900"/>
              <a:buFont typeface="Calibri"/>
              <a:buNone/>
            </a:pPr>
            <a:r>
              <a:rPr b="1" i="0" lang="en-US" sz="2900" u="none" cap="none" strike="noStrike">
                <a:solidFill>
                  <a:srgbClr val="15306B"/>
                </a:solidFill>
                <a:latin typeface="Calibri"/>
                <a:ea typeface="Calibri"/>
                <a:cs typeface="Calibri"/>
                <a:sym typeface="Calibri"/>
              </a:rPr>
              <a:t>Список использованных источников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20"/>
          <p:cNvSpPr/>
          <p:nvPr/>
        </p:nvSpPr>
        <p:spPr>
          <a:xfrm>
            <a:off x="548640" y="2057400"/>
            <a:ext cx="54864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5BA6"/>
              </a:buClr>
              <a:buSzPts val="1400"/>
              <a:buFont typeface="Calibri"/>
              <a:buNone/>
            </a:pPr>
            <a:r>
              <a:rPr b="1" i="0" lang="en-US" sz="1800" u="none" cap="none" strike="noStrike">
                <a:solidFill>
                  <a:srgbClr val="2E5BA6"/>
                </a:solidFill>
                <a:latin typeface="Calibri"/>
                <a:ea typeface="Calibri"/>
                <a:cs typeface="Calibri"/>
                <a:sym typeface="Calibri"/>
              </a:rPr>
              <a:t>Базовые работы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20"/>
          <p:cNvSpPr/>
          <p:nvPr/>
        </p:nvSpPr>
        <p:spPr>
          <a:xfrm>
            <a:off x="548640" y="2395728"/>
            <a:ext cx="110642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3972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750"/>
              <a:buFont typeface="Calibri"/>
              <a:buChar char="●"/>
            </a:pPr>
            <a:r>
              <a:rPr b="0" i="0" lang="en-US" sz="17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Vaswani A. et al. Attention Is All You Need. NeurIPS, 2017.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72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750"/>
              <a:buFont typeface="Calibri"/>
              <a:buChar char="●"/>
            </a:pPr>
            <a:r>
              <a:rPr b="0" i="0" lang="en-US" sz="17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Lewis P. et al. Retrieval-Augmented Generation for Knowledge-Intensive NLP Tasks. NeurIPS, 2020.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72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750"/>
              <a:buFont typeface="Calibri"/>
              <a:buChar char="●"/>
            </a:pPr>
            <a:r>
              <a:rPr b="0" i="0" lang="en-US" sz="17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Brown T. et al. Language Models are Few-Shot Learners. NeurIPS, 2020.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72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750"/>
              <a:buFont typeface="Calibri"/>
              <a:buChar char="●"/>
            </a:pPr>
            <a:r>
              <a:rPr b="0" i="0" lang="en-US" sz="17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Wei J. et al. Chain-of-Thought Prompting Elicits Reasoning in LLMs. NeurIPS, 2022.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72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750"/>
              <a:buFont typeface="Calibri"/>
              <a:buChar char="●"/>
            </a:pPr>
            <a:r>
              <a:rPr b="0" i="0" lang="en-US" sz="17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Reimers N., Gurevych I. Sentence-BERT. arXiv:1908.10084, 2019.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725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750"/>
              <a:buFont typeface="Calibri"/>
              <a:buChar char="●"/>
            </a:pPr>
            <a:r>
              <a:rPr b="0" i="0" lang="en-US" sz="17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Beyer B. et al. Site Reliability Engineering. O’Reilly, 2016 · ITIL 4, AXELOS, 2019.</a:t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20"/>
          <p:cNvSpPr/>
          <p:nvPr/>
        </p:nvSpPr>
        <p:spPr>
          <a:xfrm>
            <a:off x="548650" y="4343400"/>
            <a:ext cx="10607100" cy="1371600"/>
          </a:xfrm>
          <a:prstGeom prst="roundRect">
            <a:avLst>
              <a:gd fmla="val 2857" name="adj"/>
            </a:avLst>
          </a:prstGeom>
          <a:solidFill>
            <a:srgbClr val="EBF1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20"/>
          <p:cNvSpPr/>
          <p:nvPr/>
        </p:nvSpPr>
        <p:spPr>
          <a:xfrm>
            <a:off x="548647" y="4343400"/>
            <a:ext cx="109800" cy="1371600"/>
          </a:xfrm>
          <a:prstGeom prst="rect">
            <a:avLst/>
          </a:prstGeom>
          <a:solidFill>
            <a:srgbClr val="2E5B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20"/>
          <p:cNvSpPr/>
          <p:nvPr/>
        </p:nvSpPr>
        <p:spPr>
          <a:xfrm>
            <a:off x="822960" y="4480560"/>
            <a:ext cx="10515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306B"/>
              </a:buClr>
              <a:buSzPts val="14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0"/>
          <p:cNvSpPr/>
          <p:nvPr/>
        </p:nvSpPr>
        <p:spPr>
          <a:xfrm>
            <a:off x="658460" y="4343395"/>
            <a:ext cx="106071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33375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50"/>
              <a:buFont typeface="Calibri"/>
              <a:buChar char="●"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Roy D. et al. Exploring LLM-based Agents for Root Cause Analysis. arXiv:2403.04123, 2024.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3375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50"/>
              <a:buFont typeface="Calibri"/>
              <a:buChar char="●"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Chen X. et al. Automated Root Causing of Cloud Incidents using In-Context Learning with GPT-4. arXiv:2401.13810, 2024.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3375" lvl="0" marL="4572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A66"/>
              </a:buClr>
              <a:buSzPts val="1650"/>
              <a:buFont typeface="Calibri"/>
              <a:buChar char="●"/>
            </a:pPr>
            <a:r>
              <a:rPr b="0" i="0" lang="en-US" sz="1650" u="none" cap="none" strike="noStrike">
                <a:solidFill>
                  <a:srgbClr val="203A66"/>
                </a:solidFill>
                <a:latin typeface="Calibri"/>
                <a:ea typeface="Calibri"/>
                <a:cs typeface="Calibri"/>
                <a:sym typeface="Calibri"/>
              </a:rPr>
              <a:t>Chen Y. et al. A Survey of AIOps in the Era of Large Language Models (LLM4AIOps): 183 работы, 2020–2024.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94F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1"/>
          <p:cNvSpPr/>
          <p:nvPr/>
        </p:nvSpPr>
        <p:spPr>
          <a:xfrm>
            <a:off x="-2011680" y="-2377440"/>
            <a:ext cx="4937760" cy="493776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1"/>
          <p:cNvSpPr/>
          <p:nvPr/>
        </p:nvSpPr>
        <p:spPr>
          <a:xfrm>
            <a:off x="9144000" y="4023360"/>
            <a:ext cx="5120640" cy="5120640"/>
          </a:xfrm>
          <a:prstGeom prst="ellipse">
            <a:avLst/>
          </a:prstGeom>
          <a:solidFill>
            <a:srgbClr val="2242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seal_white.png" id="694" name="Google Shape;69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64008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21"/>
          <p:cNvSpPr/>
          <p:nvPr/>
        </p:nvSpPr>
        <p:spPr>
          <a:xfrm>
            <a:off x="822960" y="2468880"/>
            <a:ext cx="10515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Спасибо за внимание!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21"/>
          <p:cNvSpPr/>
          <p:nvPr/>
        </p:nvSpPr>
        <p:spPr>
          <a:xfrm>
            <a:off x="841248" y="338328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B6E3"/>
              </a:buClr>
              <a:buSzPts val="1600"/>
              <a:buFont typeface="Calibri"/>
              <a:buNone/>
            </a:pPr>
            <a:r>
              <a:rPr b="0" i="1" lang="en-US" sz="1600" u="none" cap="none" strike="noStrike">
                <a:solidFill>
                  <a:srgbClr val="9DB6E3"/>
                </a:solidFill>
                <a:latin typeface="Calibri"/>
                <a:ea typeface="Calibri"/>
                <a:cs typeface="Calibri"/>
                <a:sym typeface="Calibri"/>
              </a:rPr>
              <a:t>Incident AI Assistant · интеллектуальный ассистент для разбора инцидентов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21"/>
          <p:cNvSpPr/>
          <p:nvPr/>
        </p:nvSpPr>
        <p:spPr>
          <a:xfrm>
            <a:off x="841248" y="4297680"/>
            <a:ext cx="100584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A8D6"/>
              </a:buClr>
              <a:buSzPts val="1500"/>
              <a:buFont typeface="Calibri"/>
              <a:buNone/>
            </a:pPr>
            <a:r>
              <a:rPr b="0" i="0" lang="en-US" sz="1600" u="none" cap="none" strike="noStrike">
                <a:solidFill>
                  <a:srgbClr val="8FA8D6"/>
                </a:solidFill>
                <a:latin typeface="Calibri"/>
                <a:ea typeface="Calibri"/>
                <a:cs typeface="Calibri"/>
                <a:sym typeface="Calibri"/>
              </a:rPr>
              <a:t>Докладчик   </a:t>
            </a: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Шкулева Ксения, БКНАД 242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A8D6"/>
              </a:buClr>
              <a:buSzPts val="1500"/>
              <a:buFont typeface="Calibri"/>
              <a:buNone/>
            </a:pPr>
            <a:r>
              <a:rPr b="0" i="0" lang="en-US" sz="1600" u="none" cap="none" strike="noStrike">
                <a:solidFill>
                  <a:srgbClr val="8FA8D6"/>
                </a:solidFill>
                <a:latin typeface="Calibri"/>
                <a:ea typeface="Calibri"/>
                <a:cs typeface="Calibri"/>
                <a:sym typeface="Calibri"/>
              </a:rPr>
              <a:t>Репозиторий   </a:t>
            </a: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gitlab.com/new4464403/incidentaibot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FA8D6"/>
              </a:buClr>
              <a:buSzPts val="1500"/>
              <a:buFont typeface="Calibri"/>
              <a:buNone/>
            </a:pPr>
            <a:r>
              <a:rPr b="0" i="0" lang="en-US" sz="1600" u="none" cap="none" strike="noStrike">
                <a:solidFill>
                  <a:srgbClr val="8FA8D6"/>
                </a:solidFill>
                <a:latin typeface="Calibri"/>
                <a:ea typeface="Calibri"/>
                <a:cs typeface="Calibri"/>
                <a:sym typeface="Calibri"/>
              </a:rPr>
              <a:t>Бот в VK   </a:t>
            </a: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vk.com/club238004463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8" name="Google Shape;6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7570" y="3383275"/>
            <a:ext cx="2711100" cy="271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