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1"/>
  </p:notesMasterIdLst>
  <p:sldIdLst>
    <p:sldId id="256" r:id="rId2"/>
    <p:sldId id="287" r:id="rId3"/>
    <p:sldId id="258" r:id="rId4"/>
    <p:sldId id="259" r:id="rId5"/>
    <p:sldId id="278" r:id="rId6"/>
    <p:sldId id="277" r:id="rId7"/>
    <p:sldId id="279" r:id="rId8"/>
    <p:sldId id="280" r:id="rId9"/>
    <p:sldId id="282" r:id="rId10"/>
    <p:sldId id="266" r:id="rId11"/>
    <p:sldId id="267" r:id="rId12"/>
    <p:sldId id="283" r:id="rId13"/>
    <p:sldId id="284" r:id="rId14"/>
    <p:sldId id="268" r:id="rId15"/>
    <p:sldId id="269" r:id="rId16"/>
    <p:sldId id="286" r:id="rId17"/>
    <p:sldId id="272" r:id="rId18"/>
    <p:sldId id="275" r:id="rId19"/>
    <p:sldId id="276" r:id="rId20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448" userDrawn="1">
          <p15:clr>
            <a:srgbClr val="A4A3A4"/>
          </p15:clr>
        </p15:guide>
        <p15:guide id="2" pos="33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E4396"/>
    <a:srgbClr val="0F2D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266"/>
    <p:restoredTop sz="94676"/>
  </p:normalViewPr>
  <p:slideViewPr>
    <p:cSldViewPr>
      <p:cViewPr varScale="1">
        <p:scale>
          <a:sx n="231" d="100"/>
          <a:sy n="231" d="100"/>
        </p:scale>
        <p:origin x="1720" y="192"/>
      </p:cViewPr>
      <p:guideLst>
        <p:guide orient="horz" pos="2448"/>
        <p:guide pos="3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3FB03D-7932-1048-B2EB-485F696F7667}" type="datetimeFigureOut">
              <a:rPr lang="ru-RU" smtClean="0"/>
              <a:t>02.06.2026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8CA420-6701-2D47-8FD1-D628F56E6C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13234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8CA420-6701-2D47-8FD1-D628F56E6CE3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01395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8CA420-6701-2D47-8FD1-D628F56E6CE3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33607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8CA420-6701-2D47-8FD1-D628F56E6CE3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2893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6/2/26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6/2/26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6/2/26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6/2/26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6/2/26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62"/>
            <a:ext cx="12192000" cy="6856603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516636" y="464819"/>
            <a:ext cx="449580" cy="448055"/>
          </a:xfrm>
          <a:prstGeom prst="rect">
            <a:avLst/>
          </a:prstGeom>
        </p:spPr>
      </p:pic>
      <p:sp>
        <p:nvSpPr>
          <p:cNvPr id="18" name="bg object 18"/>
          <p:cNvSpPr/>
          <p:nvPr/>
        </p:nvSpPr>
        <p:spPr>
          <a:xfrm>
            <a:off x="3297935" y="464819"/>
            <a:ext cx="6978650" cy="586740"/>
          </a:xfrm>
          <a:custGeom>
            <a:avLst/>
            <a:gdLst/>
            <a:ahLst/>
            <a:cxnLst/>
            <a:rect l="l" t="t" r="r" b="b"/>
            <a:pathLst>
              <a:path w="6978650" h="586740">
                <a:moveTo>
                  <a:pt x="0" y="0"/>
                </a:moveTo>
                <a:lnTo>
                  <a:pt x="0" y="586231"/>
                </a:lnTo>
              </a:path>
              <a:path w="6978650" h="586740">
                <a:moveTo>
                  <a:pt x="2801112" y="0"/>
                </a:moveTo>
                <a:lnTo>
                  <a:pt x="2801112" y="586231"/>
                </a:lnTo>
              </a:path>
              <a:path w="6978650" h="586740">
                <a:moveTo>
                  <a:pt x="6978396" y="0"/>
                </a:moveTo>
                <a:lnTo>
                  <a:pt x="6978396" y="586231"/>
                </a:lnTo>
              </a:path>
            </a:pathLst>
          </a:custGeom>
          <a:ln w="12192">
            <a:solidFill>
              <a:srgbClr val="0F2C6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9600" y="274320"/>
            <a:ext cx="10972800" cy="1097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6/2/26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7" Type="http://schemas.microsoft.com/office/2007/relationships/hdphoto" Target="../media/hdphoto6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png"/><Relationship Id="rId5" Type="http://schemas.microsoft.com/office/2007/relationships/hdphoto" Target="../media/hdphoto5.wdp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14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14"/>
              <a:ext cx="12192000" cy="685798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3460" y="961644"/>
              <a:ext cx="886967" cy="886967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6089903" y="986028"/>
              <a:ext cx="5088890" cy="840740"/>
            </a:xfrm>
            <a:custGeom>
              <a:avLst/>
              <a:gdLst/>
              <a:ahLst/>
              <a:cxnLst/>
              <a:rect l="l" t="t" r="r" b="b"/>
              <a:pathLst>
                <a:path w="5088890" h="840739">
                  <a:moveTo>
                    <a:pt x="0" y="0"/>
                  </a:moveTo>
                  <a:lnTo>
                    <a:pt x="0" y="840232"/>
                  </a:lnTo>
                </a:path>
                <a:path w="5088890" h="840739">
                  <a:moveTo>
                    <a:pt x="2552700" y="0"/>
                  </a:moveTo>
                  <a:lnTo>
                    <a:pt x="2552700" y="840232"/>
                  </a:lnTo>
                </a:path>
                <a:path w="5088890" h="840739">
                  <a:moveTo>
                    <a:pt x="5088636" y="0"/>
                  </a:moveTo>
                  <a:lnTo>
                    <a:pt x="5088636" y="840232"/>
                  </a:lnTo>
                </a:path>
              </a:pathLst>
            </a:custGeom>
            <a:ln w="12192">
              <a:solidFill>
                <a:srgbClr val="0F2C69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HSE Sans" panose="02000000000000000000" pitchFamily="2" charset="0"/>
              </a:endParaRPr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2062352" y="1164717"/>
            <a:ext cx="2052448" cy="504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Факультет</a:t>
            </a:r>
            <a:r>
              <a:rPr sz="1600" spc="-7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компьютерных</a:t>
            </a:r>
            <a:r>
              <a:rPr sz="1600" spc="-4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spc="-2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наук</a:t>
            </a:r>
            <a:endParaRPr sz="1600" dirty="0">
              <a:latin typeface="HSE Sans" panose="02000000000000000000" pitchFamily="2" charset="0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247638" y="1150747"/>
            <a:ext cx="117094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БКНАД</a:t>
            </a:r>
            <a:r>
              <a:rPr sz="1600" spc="-15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5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r>
              <a:rPr lang="ru-RU" sz="1600" b="1" spc="-5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4</a:t>
            </a:r>
            <a:r>
              <a:rPr sz="1600" b="1" spc="-5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775318" y="1150747"/>
            <a:ext cx="135433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Москва</a:t>
            </a:r>
            <a:r>
              <a:rPr sz="1600" spc="-2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202</a:t>
            </a:r>
            <a:r>
              <a:rPr lang="ru-RU"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6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015390" y="2375661"/>
            <a:ext cx="9957410" cy="32624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40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Методы генерации синтетических текстовых </a:t>
            </a:r>
            <a:r>
              <a:rPr lang="ru-RU" sz="240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датасетов</a:t>
            </a:r>
            <a:r>
              <a:rPr lang="ru-RU" sz="240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для обучения моделей понимания команд Голосовым Ассистентом</a:t>
            </a:r>
            <a:r>
              <a:rPr lang="en-US" sz="240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.</a:t>
            </a:r>
            <a:endParaRPr lang="ru-RU" sz="2400" dirty="0">
              <a:latin typeface="HSE Sans" panose="02000000000000000000" pitchFamily="2" charset="0"/>
              <a:cs typeface="Calibri"/>
            </a:endParaRPr>
          </a:p>
          <a:p>
            <a:pPr>
              <a:lnSpc>
                <a:spcPct val="100000"/>
              </a:lnSpc>
              <a:spcBef>
                <a:spcPts val="1425"/>
              </a:spcBef>
            </a:pPr>
            <a:endParaRPr sz="2400" dirty="0">
              <a:latin typeface="HSE Sans" panose="02000000000000000000" pitchFamily="2" charset="0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spc="-120" dirty="0" err="1">
                <a:solidFill>
                  <a:srgbClr val="171717"/>
                </a:solidFill>
                <a:latin typeface="HSE Sans" panose="02000000000000000000" pitchFamily="2" charset="0"/>
                <a:cs typeface="Calibri"/>
              </a:rPr>
              <a:t>Курсовая</a:t>
            </a:r>
            <a:r>
              <a:rPr sz="1800" spc="-110" dirty="0">
                <a:solidFill>
                  <a:srgbClr val="171717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800" spc="-100" dirty="0" err="1">
                <a:solidFill>
                  <a:srgbClr val="171717"/>
                </a:solidFill>
                <a:latin typeface="HSE Sans" panose="02000000000000000000" pitchFamily="2" charset="0"/>
                <a:cs typeface="Calibri"/>
              </a:rPr>
              <a:t>работа</a:t>
            </a:r>
            <a:r>
              <a:rPr lang="ru-RU" sz="1800" spc="-100" dirty="0">
                <a:solidFill>
                  <a:srgbClr val="171717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800" b="1" spc="-100" dirty="0">
                <a:solidFill>
                  <a:srgbClr val="171717"/>
                </a:solidFill>
                <a:latin typeface="HSE Sans" panose="02000000000000000000" pitchFamily="2" charset="0"/>
                <a:cs typeface="Arial"/>
              </a:rPr>
              <a:t>|</a:t>
            </a:r>
            <a:r>
              <a:rPr lang="ru-RU" b="1" spc="70" dirty="0">
                <a:solidFill>
                  <a:srgbClr val="171717"/>
                </a:solidFill>
                <a:latin typeface="HSE Sans" panose="02000000000000000000" pitchFamily="2" charset="0"/>
                <a:cs typeface="Arial"/>
              </a:rPr>
              <a:t> </a:t>
            </a:r>
            <a:r>
              <a:rPr sz="1800" spc="-100" dirty="0" err="1">
                <a:solidFill>
                  <a:srgbClr val="171717"/>
                </a:solidFill>
                <a:latin typeface="HSE Sans" panose="02000000000000000000" pitchFamily="2" charset="0"/>
                <a:cs typeface="Calibri"/>
              </a:rPr>
              <a:t>Программный</a:t>
            </a:r>
            <a:r>
              <a:rPr lang="ru-RU" sz="1800" spc="-100" dirty="0">
                <a:solidFill>
                  <a:srgbClr val="171717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800" spc="-100" dirty="0" err="1">
                <a:solidFill>
                  <a:srgbClr val="171717"/>
                </a:solidFill>
                <a:latin typeface="HSE Sans" panose="02000000000000000000" pitchFamily="2" charset="0"/>
                <a:cs typeface="Calibri"/>
              </a:rPr>
              <a:t>проект</a:t>
            </a:r>
            <a:endParaRPr sz="1800" dirty="0">
              <a:latin typeface="HSE Sans" panose="02000000000000000000" pitchFamily="2" charset="0"/>
              <a:cs typeface="Calibri"/>
            </a:endParaRPr>
          </a:p>
          <a:p>
            <a:pPr>
              <a:lnSpc>
                <a:spcPct val="100000"/>
              </a:lnSpc>
              <a:spcBef>
                <a:spcPts val="850"/>
              </a:spcBef>
            </a:pPr>
            <a:endParaRPr sz="1800" dirty="0">
              <a:latin typeface="HSE Sans" panose="02000000000000000000" pitchFamily="2" charset="0"/>
              <a:cs typeface="Calibri"/>
            </a:endParaRPr>
          </a:p>
          <a:p>
            <a:pPr marL="6352540">
              <a:lnSpc>
                <a:spcPct val="100000"/>
              </a:lnSpc>
            </a:pPr>
            <a:r>
              <a:rPr sz="140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Выполнил</a:t>
            </a:r>
            <a:r>
              <a:rPr sz="1400" spc="-4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40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студент</a:t>
            </a:r>
            <a:r>
              <a:rPr sz="1400" spc="-4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40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группы</a:t>
            </a:r>
            <a:r>
              <a:rPr sz="1400" spc="-3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40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БКНАД</a:t>
            </a:r>
            <a:r>
              <a:rPr sz="1400" spc="-4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400" b="1" spc="-2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r>
              <a:rPr lang="ru-RU" sz="1400" b="1" spc="-2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4</a:t>
            </a:r>
            <a:r>
              <a:rPr sz="1400" b="1" spc="-2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endParaRPr sz="1400" dirty="0">
              <a:latin typeface="HSE Sans" panose="02000000000000000000" pitchFamily="2" charset="0"/>
              <a:cs typeface="Arial"/>
            </a:endParaRPr>
          </a:p>
          <a:p>
            <a:pPr marL="6352540">
              <a:lnSpc>
                <a:spcPct val="100000"/>
              </a:lnSpc>
            </a:pPr>
            <a:r>
              <a:rPr lang="ru-RU" sz="140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Нижанковский</a:t>
            </a:r>
            <a:r>
              <a:rPr lang="ru-RU" sz="140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Илья Романович</a:t>
            </a:r>
            <a:endParaRPr sz="1400" dirty="0">
              <a:latin typeface="HSE Sans" panose="02000000000000000000" pitchFamily="2" charset="0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400" dirty="0">
              <a:latin typeface="HSE Sans" panose="02000000000000000000" pitchFamily="2" charset="0"/>
              <a:cs typeface="Calibri"/>
            </a:endParaRPr>
          </a:p>
          <a:p>
            <a:pPr marL="6352540" marR="1345565">
              <a:lnSpc>
                <a:spcPct val="100000"/>
              </a:lnSpc>
            </a:pPr>
            <a:r>
              <a:rPr sz="1400" spc="-20" dirty="0">
                <a:solidFill>
                  <a:srgbClr val="0D2C69"/>
                </a:solidFill>
                <a:latin typeface="HSE Sans" panose="02000000000000000000" pitchFamily="2" charset="0"/>
                <a:cs typeface="Times New Roman"/>
              </a:rPr>
              <a:t>Руководитель</a:t>
            </a:r>
            <a:r>
              <a:rPr sz="1400" dirty="0">
                <a:solidFill>
                  <a:srgbClr val="0D2C69"/>
                </a:solidFill>
                <a:latin typeface="HSE Sans" panose="02000000000000000000" pitchFamily="2" charset="0"/>
                <a:cs typeface="Times New Roman"/>
              </a:rPr>
              <a:t> </a:t>
            </a:r>
            <a:r>
              <a:rPr sz="1400" spc="-10" dirty="0">
                <a:solidFill>
                  <a:srgbClr val="0D2C69"/>
                </a:solidFill>
                <a:latin typeface="HSE Sans" panose="02000000000000000000" pitchFamily="2" charset="0"/>
                <a:cs typeface="Times New Roman"/>
              </a:rPr>
              <a:t>проекта Сотрудник</a:t>
            </a:r>
            <a:r>
              <a:rPr sz="1400" spc="-80" dirty="0">
                <a:solidFill>
                  <a:srgbClr val="0D2C69"/>
                </a:solidFill>
                <a:latin typeface="HSE Sans" panose="02000000000000000000" pitchFamily="2" charset="0"/>
                <a:cs typeface="Times New Roman"/>
              </a:rPr>
              <a:t> </a:t>
            </a:r>
            <a:r>
              <a:rPr sz="1400" spc="-25" dirty="0">
                <a:solidFill>
                  <a:srgbClr val="0D2C69"/>
                </a:solidFill>
                <a:latin typeface="HSE Sans" panose="02000000000000000000" pitchFamily="2" charset="0"/>
                <a:cs typeface="Times New Roman"/>
              </a:rPr>
              <a:t>ФКН</a:t>
            </a:r>
            <a:endParaRPr sz="1400" dirty="0">
              <a:latin typeface="HSE Sans" panose="02000000000000000000" pitchFamily="2" charset="0"/>
              <a:cs typeface="Times New Roman"/>
            </a:endParaRPr>
          </a:p>
          <a:p>
            <a:pPr marL="6352540">
              <a:lnSpc>
                <a:spcPct val="100000"/>
              </a:lnSpc>
            </a:pPr>
            <a:r>
              <a:rPr sz="1400" dirty="0">
                <a:solidFill>
                  <a:srgbClr val="0D2C69"/>
                </a:solidFill>
                <a:latin typeface="HSE Sans" panose="02000000000000000000" pitchFamily="2" charset="0"/>
                <a:cs typeface="Times New Roman"/>
              </a:rPr>
              <a:t>Потапов</a:t>
            </a:r>
            <a:r>
              <a:rPr sz="1400" spc="-55" dirty="0">
                <a:solidFill>
                  <a:srgbClr val="0D2C69"/>
                </a:solidFill>
                <a:latin typeface="HSE Sans" panose="02000000000000000000" pitchFamily="2" charset="0"/>
                <a:cs typeface="Times New Roman"/>
              </a:rPr>
              <a:t> </a:t>
            </a:r>
            <a:r>
              <a:rPr sz="1400" dirty="0">
                <a:solidFill>
                  <a:srgbClr val="0D2C69"/>
                </a:solidFill>
                <a:latin typeface="HSE Sans" panose="02000000000000000000" pitchFamily="2" charset="0"/>
                <a:cs typeface="Times New Roman"/>
              </a:rPr>
              <a:t>Иван</a:t>
            </a:r>
            <a:r>
              <a:rPr sz="1400" spc="-60" dirty="0">
                <a:solidFill>
                  <a:srgbClr val="0D2C69"/>
                </a:solidFill>
                <a:latin typeface="HSE Sans" panose="02000000000000000000" pitchFamily="2" charset="0"/>
                <a:cs typeface="Times New Roman"/>
              </a:rPr>
              <a:t> </a:t>
            </a:r>
            <a:r>
              <a:rPr sz="1400" spc="-10" dirty="0">
                <a:solidFill>
                  <a:srgbClr val="0D2C69"/>
                </a:solidFill>
                <a:latin typeface="HSE Sans" panose="02000000000000000000" pitchFamily="2" charset="0"/>
                <a:cs typeface="Times New Roman"/>
              </a:rPr>
              <a:t>Андреевич</a:t>
            </a:r>
            <a:endParaRPr sz="1600" dirty="0">
              <a:latin typeface="HSE Sans" panose="02000000000000000000" pitchFamily="2" charset="0"/>
              <a:cs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4B44D5-66B7-772E-624F-194240B991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3301563F-807F-4863-3D09-8D8CD410D72A}"/>
              </a:ext>
            </a:extLst>
          </p:cNvPr>
          <p:cNvSpPr txBox="1"/>
          <p:nvPr/>
        </p:nvSpPr>
        <p:spPr>
          <a:xfrm>
            <a:off x="10399014" y="515238"/>
            <a:ext cx="15748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50" dirty="0">
                <a:solidFill>
                  <a:srgbClr val="0F2C69"/>
                </a:solidFill>
                <a:latin typeface="HSE Sans" panose="02000000000000000000" pitchFamily="2" charset="0"/>
                <a:cs typeface="Arial"/>
              </a:rPr>
              <a:t>2</a:t>
            </a:r>
            <a:endParaRPr sz="200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24A76BB6-78CA-E2BE-F102-BDF470DF7F0E}"/>
              </a:ext>
            </a:extLst>
          </p:cNvPr>
          <p:cNvSpPr/>
          <p:nvPr/>
        </p:nvSpPr>
        <p:spPr>
          <a:xfrm>
            <a:off x="11643359" y="464819"/>
            <a:ext cx="0" cy="586740"/>
          </a:xfrm>
          <a:custGeom>
            <a:avLst/>
            <a:gdLst/>
            <a:ahLst/>
            <a:cxnLst/>
            <a:rect l="l" t="t" r="r" b="b"/>
            <a:pathLst>
              <a:path h="586740">
                <a:moveTo>
                  <a:pt x="0" y="0"/>
                </a:moveTo>
                <a:lnTo>
                  <a:pt x="0" y="586231"/>
                </a:lnTo>
              </a:path>
            </a:pathLst>
          </a:custGeom>
          <a:ln w="12192">
            <a:solidFill>
              <a:srgbClr val="0F2C69"/>
            </a:solidFill>
          </a:ln>
        </p:spPr>
        <p:txBody>
          <a:bodyPr wrap="square" lIns="0" tIns="0" rIns="0" bIns="0" rtlCol="0"/>
          <a:lstStyle/>
          <a:p>
            <a:endParaRPr>
              <a:latin typeface="HSE Sans" panose="02000000000000000000" pitchFamily="2" charset="0"/>
            </a:endParaRP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D2E1AF5C-A2D6-C53B-A949-04D8460D6A0D}"/>
              </a:ext>
            </a:extLst>
          </p:cNvPr>
          <p:cNvSpPr txBox="1"/>
          <p:nvPr/>
        </p:nvSpPr>
        <p:spPr>
          <a:xfrm>
            <a:off x="1131214" y="517652"/>
            <a:ext cx="496163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25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ФКН</a:t>
            </a:r>
            <a:endParaRPr sz="1600" dirty="0">
              <a:latin typeface="HSE Sans" panose="02000000000000000000" pitchFamily="2" charset="0"/>
              <a:cs typeface="Calibri"/>
            </a:endParaRPr>
          </a:p>
        </p:txBody>
      </p:sp>
      <p:sp>
        <p:nvSpPr>
          <p:cNvPr id="6" name="object 6">
            <a:extLst>
              <a:ext uri="{FF2B5EF4-FFF2-40B4-BE49-F238E27FC236}">
                <a16:creationId xmlns:a16="http://schemas.microsoft.com/office/drawing/2014/main" id="{DBB9525B-35A1-42B7-BE6B-B6D9E69B6691}"/>
              </a:ext>
            </a:extLst>
          </p:cNvPr>
          <p:cNvSpPr txBox="1"/>
          <p:nvPr/>
        </p:nvSpPr>
        <p:spPr>
          <a:xfrm>
            <a:off x="3446778" y="525525"/>
            <a:ext cx="1160781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БКНАД</a:t>
            </a:r>
            <a:r>
              <a:rPr sz="1600" spc="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r>
              <a:rPr lang="ru-RU"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4</a:t>
            </a:r>
            <a:r>
              <a:rPr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7" name="object 7">
            <a:extLst>
              <a:ext uri="{FF2B5EF4-FFF2-40B4-BE49-F238E27FC236}">
                <a16:creationId xmlns:a16="http://schemas.microsoft.com/office/drawing/2014/main" id="{D9F9E3BB-DCA2-AE79-C330-4F100D501181}"/>
              </a:ext>
            </a:extLst>
          </p:cNvPr>
          <p:cNvSpPr txBox="1"/>
          <p:nvPr/>
        </p:nvSpPr>
        <p:spPr>
          <a:xfrm>
            <a:off x="6247890" y="525525"/>
            <a:ext cx="1295899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Москва</a:t>
            </a:r>
            <a:r>
              <a:rPr sz="1600" spc="-2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202</a:t>
            </a:r>
            <a:r>
              <a:rPr lang="ru-RU"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6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E0DAA30A-F870-8DCC-7A41-C7238BDC46E8}"/>
              </a:ext>
            </a:extLst>
          </p:cNvPr>
          <p:cNvSpPr txBox="1"/>
          <p:nvPr/>
        </p:nvSpPr>
        <p:spPr>
          <a:xfrm>
            <a:off x="533399" y="1905000"/>
            <a:ext cx="11109927" cy="226664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just">
              <a:spcBef>
                <a:spcPts val="95"/>
              </a:spcBef>
            </a:pPr>
            <a:r>
              <a:rPr lang="ru-RU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Процесс генерации синтетических текстовых данных для формирования обучающего </a:t>
            </a:r>
            <a:r>
              <a:rPr lang="ru-RU" sz="160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датасета</a:t>
            </a:r>
            <a:r>
              <a:rPr lang="ru-RU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голосового помощника водителя в автомобиле для дообучения модели </a:t>
            </a:r>
            <a:r>
              <a:rPr lang="ru-RU" sz="160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многоклассовой</a:t>
            </a:r>
            <a:r>
              <a:rPr lang="ru-RU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классификации, задача которой - определять намерение пользователя по текстовой команде.</a:t>
            </a:r>
          </a:p>
          <a:p>
            <a:pPr marL="12700" algn="just">
              <a:spcBef>
                <a:spcPts val="95"/>
              </a:spcBef>
            </a:pPr>
            <a:endParaRPr lang="en-US" sz="1600" dirty="0">
              <a:solidFill>
                <a:srgbClr val="0E2C68"/>
              </a:solidFill>
              <a:latin typeface="HSE Sans" panose="02000000000000000000" pitchFamily="2" charset="0"/>
              <a:cs typeface="Calibri"/>
            </a:endParaRPr>
          </a:p>
          <a:p>
            <a:pPr marL="12700" algn="just">
              <a:spcBef>
                <a:spcPts val="95"/>
              </a:spcBef>
            </a:pPr>
            <a:endParaRPr lang="ru-RU" sz="1600" dirty="0">
              <a:solidFill>
                <a:srgbClr val="0E2C68"/>
              </a:solidFill>
              <a:latin typeface="HSE Sans" panose="02000000000000000000" pitchFamily="2" charset="0"/>
              <a:cs typeface="Calibri"/>
            </a:endParaRPr>
          </a:p>
          <a:p>
            <a:pPr marL="12700" algn="just">
              <a:spcBef>
                <a:spcPts val="95"/>
              </a:spcBef>
            </a:pPr>
            <a:r>
              <a:rPr lang="ru-RU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Голосовой помощник должен распознавать основные сценарии взаимодействия водителя с автомобилем: построение маршрута, управление музыкой, изменение температуры, совершение звонков и другие команды. Для корректной работы модели важно, чтобы обучающие данные содержали разнообразные формулировки одних и тех же пользовательских намерений.</a:t>
            </a:r>
          </a:p>
        </p:txBody>
      </p:sp>
      <p:sp>
        <p:nvSpPr>
          <p:cNvPr id="9" name="object 6">
            <a:extLst>
              <a:ext uri="{FF2B5EF4-FFF2-40B4-BE49-F238E27FC236}">
                <a16:creationId xmlns:a16="http://schemas.microsoft.com/office/drawing/2014/main" id="{0287AA63-00A2-471C-B816-F576D319D555}"/>
              </a:ext>
            </a:extLst>
          </p:cNvPr>
          <p:cNvSpPr txBox="1"/>
          <p:nvPr/>
        </p:nvSpPr>
        <p:spPr>
          <a:xfrm>
            <a:off x="3446778" y="525525"/>
            <a:ext cx="1160781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БКНАД</a:t>
            </a:r>
            <a:r>
              <a:rPr sz="1600" spc="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r>
              <a:rPr lang="ru-RU"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4</a:t>
            </a:r>
            <a:r>
              <a:rPr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10" name="object 7">
            <a:extLst>
              <a:ext uri="{FF2B5EF4-FFF2-40B4-BE49-F238E27FC236}">
                <a16:creationId xmlns:a16="http://schemas.microsoft.com/office/drawing/2014/main" id="{4F9D9B18-D2A9-DB09-F6F4-39EF229973AD}"/>
              </a:ext>
            </a:extLst>
          </p:cNvPr>
          <p:cNvSpPr txBox="1"/>
          <p:nvPr/>
        </p:nvSpPr>
        <p:spPr>
          <a:xfrm>
            <a:off x="6247890" y="525525"/>
            <a:ext cx="1295899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Москва</a:t>
            </a:r>
            <a:r>
              <a:rPr sz="1600" spc="-2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202</a:t>
            </a:r>
            <a:r>
              <a:rPr lang="ru-RU"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6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11" name="object 4">
            <a:extLst>
              <a:ext uri="{FF2B5EF4-FFF2-40B4-BE49-F238E27FC236}">
                <a16:creationId xmlns:a16="http://schemas.microsoft.com/office/drawing/2014/main" id="{EE07A40D-6843-F7DD-A641-B66200AF49B5}"/>
              </a:ext>
            </a:extLst>
          </p:cNvPr>
          <p:cNvSpPr txBox="1"/>
          <p:nvPr/>
        </p:nvSpPr>
        <p:spPr>
          <a:xfrm>
            <a:off x="533400" y="1174749"/>
            <a:ext cx="6705600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sz="28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Описание</a:t>
            </a:r>
            <a:r>
              <a:rPr lang="ru-RU" sz="2800" spc="-6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28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предметной</a:t>
            </a:r>
            <a:r>
              <a:rPr lang="ru-RU" sz="2800" spc="-55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28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области</a:t>
            </a:r>
            <a:endParaRPr lang="ru-RU" sz="2800" dirty="0">
              <a:latin typeface="HSE Sans" panose="02000000000000000000" pitchFamily="2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544720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399014" y="515238"/>
            <a:ext cx="14986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90" dirty="0">
                <a:solidFill>
                  <a:srgbClr val="0F2C69"/>
                </a:solidFill>
                <a:latin typeface="HSE Sans" panose="02000000000000000000" pitchFamily="2" charset="0"/>
                <a:cs typeface="Arial"/>
              </a:rPr>
              <a:t>3</a:t>
            </a:r>
            <a:endParaRPr sz="200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1643359" y="464819"/>
            <a:ext cx="0" cy="586740"/>
          </a:xfrm>
          <a:custGeom>
            <a:avLst/>
            <a:gdLst/>
            <a:ahLst/>
            <a:cxnLst/>
            <a:rect l="l" t="t" r="r" b="b"/>
            <a:pathLst>
              <a:path h="586740">
                <a:moveTo>
                  <a:pt x="0" y="0"/>
                </a:moveTo>
                <a:lnTo>
                  <a:pt x="0" y="586231"/>
                </a:lnTo>
              </a:path>
            </a:pathLst>
          </a:custGeom>
          <a:ln w="12192">
            <a:solidFill>
              <a:srgbClr val="0F2C69"/>
            </a:solidFill>
          </a:ln>
        </p:spPr>
        <p:txBody>
          <a:bodyPr wrap="square" lIns="0" tIns="0" rIns="0" bIns="0" rtlCol="0"/>
          <a:lstStyle/>
          <a:p>
            <a:endParaRPr>
              <a:latin typeface="HSE Sans" panose="02000000000000000000" pitchFamily="2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31214" y="517652"/>
            <a:ext cx="511912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25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ФКН</a:t>
            </a:r>
            <a:endParaRPr sz="1600" dirty="0">
              <a:latin typeface="HSE Sans" panose="02000000000000000000" pitchFamily="2" charset="0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446778" y="525525"/>
            <a:ext cx="1170939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БКНАД</a:t>
            </a:r>
            <a:r>
              <a:rPr sz="1600" spc="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r>
              <a:rPr lang="ru-RU"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4</a:t>
            </a:r>
            <a:r>
              <a:rPr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247890" y="525525"/>
            <a:ext cx="1326383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Москва</a:t>
            </a:r>
            <a:r>
              <a:rPr sz="1600" spc="-2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202</a:t>
            </a:r>
            <a:r>
              <a:rPr lang="ru-RU"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6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29F24DBE-1178-0B96-3D8E-2EFDEDCEC6F6}"/>
              </a:ext>
            </a:extLst>
          </p:cNvPr>
          <p:cNvSpPr txBox="1"/>
          <p:nvPr/>
        </p:nvSpPr>
        <p:spPr>
          <a:xfrm>
            <a:off x="533400" y="1905000"/>
            <a:ext cx="11109959" cy="252569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just">
              <a:spcBef>
                <a:spcPts val="95"/>
              </a:spcBef>
            </a:pPr>
            <a:r>
              <a:rPr lang="ru-RU" sz="1600" dirty="0">
                <a:solidFill>
                  <a:srgbClr val="0F2D69"/>
                </a:solidFill>
                <a:latin typeface="HSE Sans" panose="02000000000000000000" pitchFamily="2" charset="0"/>
                <a:cs typeface="Calibri"/>
              </a:rPr>
              <a:t>Подготовка качественных обучающих данных является одной из ключевых проблем при разработке моделей обработки естественного языка. Ручной сбор, очистка и разметка текстовых примеров требуют значительных временных и трудовых ресурсов.</a:t>
            </a:r>
          </a:p>
          <a:p>
            <a:pPr marL="12700" algn="just">
              <a:spcBef>
                <a:spcPts val="95"/>
              </a:spcBef>
            </a:pPr>
            <a:endParaRPr lang="ru-RU" sz="1600" dirty="0">
              <a:solidFill>
                <a:srgbClr val="0F2D69"/>
              </a:solidFill>
              <a:latin typeface="HSE Sans" panose="02000000000000000000" pitchFamily="2" charset="0"/>
              <a:cs typeface="Calibri"/>
            </a:endParaRPr>
          </a:p>
          <a:p>
            <a:pPr marL="12700" algn="just">
              <a:spcBef>
                <a:spcPts val="95"/>
              </a:spcBef>
            </a:pPr>
            <a:r>
              <a:rPr lang="ru-RU" sz="1600" dirty="0">
                <a:solidFill>
                  <a:srgbClr val="0F2D69"/>
                </a:solidFill>
                <a:latin typeface="HSE Sans" panose="02000000000000000000" pitchFamily="2" charset="0"/>
                <a:cs typeface="Calibri"/>
              </a:rPr>
              <a:t>Для голосового помощника водителя эта задача особенно важна, поскольку пользователи могут формулировать одну и ту же команду множеством разных способов. Модель должна корректно определять намерение водителя даже при различиях в формулировках.</a:t>
            </a:r>
          </a:p>
          <a:p>
            <a:pPr marL="12700" algn="just">
              <a:spcBef>
                <a:spcPts val="95"/>
              </a:spcBef>
            </a:pPr>
            <a:endParaRPr lang="ru-RU" sz="1600" dirty="0">
              <a:solidFill>
                <a:srgbClr val="0F2D69"/>
              </a:solidFill>
              <a:latin typeface="HSE Sans" panose="02000000000000000000" pitchFamily="2" charset="0"/>
              <a:cs typeface="Calibri"/>
            </a:endParaRPr>
          </a:p>
          <a:p>
            <a:pPr marL="12700" algn="just">
              <a:spcBef>
                <a:spcPts val="95"/>
              </a:spcBef>
            </a:pPr>
            <a:r>
              <a:rPr lang="ru-RU" sz="1600" dirty="0">
                <a:solidFill>
                  <a:srgbClr val="0F2D69"/>
                </a:solidFill>
                <a:latin typeface="HSE Sans" panose="02000000000000000000" pitchFamily="2" charset="0"/>
                <a:cs typeface="Calibri"/>
              </a:rPr>
              <a:t>Генерация синтетических текстовых данных позволяет сформировать разнообразный обучающий </a:t>
            </a:r>
            <a:r>
              <a:rPr lang="ru-RU" sz="1600" dirty="0" err="1">
                <a:solidFill>
                  <a:srgbClr val="0F2D69"/>
                </a:solidFill>
                <a:latin typeface="HSE Sans" panose="02000000000000000000" pitchFamily="2" charset="0"/>
                <a:cs typeface="Calibri"/>
              </a:rPr>
              <a:t>датасет</a:t>
            </a:r>
            <a:r>
              <a:rPr lang="ru-RU" sz="1600" dirty="0">
                <a:solidFill>
                  <a:srgbClr val="0F2D69"/>
                </a:solidFill>
                <a:latin typeface="HSE Sans" panose="02000000000000000000" pitchFamily="2" charset="0"/>
                <a:cs typeface="Calibri"/>
              </a:rPr>
              <a:t>, повысить покрытие пользовательских сценариев и подготовить данные для дальнейших задач машинного обучения</a:t>
            </a:r>
            <a:r>
              <a:rPr lang="en-US" sz="1600" dirty="0">
                <a:solidFill>
                  <a:srgbClr val="0F2D69"/>
                </a:solidFill>
                <a:latin typeface="HSE Sans" panose="02000000000000000000" pitchFamily="2" charset="0"/>
                <a:cs typeface="Calibri"/>
              </a:rPr>
              <a:t>.</a:t>
            </a:r>
            <a:endParaRPr lang="ru-RU" sz="1600" dirty="0">
              <a:solidFill>
                <a:srgbClr val="0F2D69"/>
              </a:solidFill>
              <a:latin typeface="HSE Sans" panose="02000000000000000000" pitchFamily="2" charset="0"/>
              <a:cs typeface="Calibri"/>
            </a:endParaRPr>
          </a:p>
        </p:txBody>
      </p:sp>
      <p:sp>
        <p:nvSpPr>
          <p:cNvPr id="9" name="object 6">
            <a:extLst>
              <a:ext uri="{FF2B5EF4-FFF2-40B4-BE49-F238E27FC236}">
                <a16:creationId xmlns:a16="http://schemas.microsoft.com/office/drawing/2014/main" id="{EB5DC86C-7D2A-D2BC-BE8F-B1753D10068D}"/>
              </a:ext>
            </a:extLst>
          </p:cNvPr>
          <p:cNvSpPr txBox="1"/>
          <p:nvPr/>
        </p:nvSpPr>
        <p:spPr>
          <a:xfrm>
            <a:off x="3446778" y="525525"/>
            <a:ext cx="1160781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БКНАД</a:t>
            </a:r>
            <a:r>
              <a:rPr sz="1600" spc="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r>
              <a:rPr lang="ru-RU"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4</a:t>
            </a:r>
            <a:r>
              <a:rPr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10" name="object 7">
            <a:extLst>
              <a:ext uri="{FF2B5EF4-FFF2-40B4-BE49-F238E27FC236}">
                <a16:creationId xmlns:a16="http://schemas.microsoft.com/office/drawing/2014/main" id="{136227A8-483E-A557-0382-D99383628520}"/>
              </a:ext>
            </a:extLst>
          </p:cNvPr>
          <p:cNvSpPr txBox="1"/>
          <p:nvPr/>
        </p:nvSpPr>
        <p:spPr>
          <a:xfrm>
            <a:off x="6247890" y="525525"/>
            <a:ext cx="1295899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Москва</a:t>
            </a:r>
            <a:r>
              <a:rPr sz="1600" spc="-2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202</a:t>
            </a:r>
            <a:r>
              <a:rPr lang="ru-RU"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6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11" name="object 4">
            <a:extLst>
              <a:ext uri="{FF2B5EF4-FFF2-40B4-BE49-F238E27FC236}">
                <a16:creationId xmlns:a16="http://schemas.microsoft.com/office/drawing/2014/main" id="{BB1D8227-742E-ABC2-B3E3-8998513B7B4A}"/>
              </a:ext>
            </a:extLst>
          </p:cNvPr>
          <p:cNvSpPr txBox="1"/>
          <p:nvPr/>
        </p:nvSpPr>
        <p:spPr>
          <a:xfrm>
            <a:off x="533400" y="1174749"/>
            <a:ext cx="12268200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sz="2800" dirty="0">
                <a:solidFill>
                  <a:srgbClr val="0F2D69"/>
                </a:solidFill>
                <a:latin typeface="HSE Sans" panose="02000000000000000000" pitchFamily="2" charset="0"/>
                <a:cs typeface="Calibri"/>
              </a:rPr>
              <a:t>Актуальность</a:t>
            </a:r>
            <a:r>
              <a:rPr lang="ru-RU" sz="2800" spc="-90" dirty="0">
                <a:solidFill>
                  <a:srgbClr val="0F2D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2800" spc="-10" dirty="0">
                <a:solidFill>
                  <a:srgbClr val="0F2D69"/>
                </a:solidFill>
                <a:latin typeface="HSE Sans" panose="02000000000000000000" pitchFamily="2" charset="0"/>
                <a:cs typeface="Calibri"/>
              </a:rPr>
              <a:t>работы</a:t>
            </a:r>
            <a:endParaRPr lang="ru-RU" sz="2800" dirty="0">
              <a:solidFill>
                <a:srgbClr val="0F2D69"/>
              </a:solidFill>
              <a:latin typeface="HSE Sans" panose="02000000000000000000" pitchFamily="2" charset="0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399014" y="515238"/>
            <a:ext cx="16637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50" dirty="0">
                <a:solidFill>
                  <a:srgbClr val="0F2C69"/>
                </a:solidFill>
                <a:latin typeface="HSE Sans" panose="02000000000000000000" pitchFamily="2" charset="0"/>
                <a:cs typeface="Arial"/>
              </a:rPr>
              <a:t>4</a:t>
            </a:r>
            <a:endParaRPr sz="200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1643359" y="464819"/>
            <a:ext cx="0" cy="586740"/>
          </a:xfrm>
          <a:custGeom>
            <a:avLst/>
            <a:gdLst/>
            <a:ahLst/>
            <a:cxnLst/>
            <a:rect l="l" t="t" r="r" b="b"/>
            <a:pathLst>
              <a:path h="586740">
                <a:moveTo>
                  <a:pt x="0" y="0"/>
                </a:moveTo>
                <a:lnTo>
                  <a:pt x="0" y="586231"/>
                </a:lnTo>
              </a:path>
            </a:pathLst>
          </a:custGeom>
          <a:ln w="12192">
            <a:solidFill>
              <a:srgbClr val="0F2C69"/>
            </a:solidFill>
          </a:ln>
        </p:spPr>
        <p:txBody>
          <a:bodyPr wrap="square" lIns="0" tIns="0" rIns="0" bIns="0" rtlCol="0"/>
          <a:lstStyle/>
          <a:p>
            <a:endParaRPr>
              <a:latin typeface="HSE Sans" panose="02000000000000000000" pitchFamily="2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31214" y="517652"/>
            <a:ext cx="545186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25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ФКН</a:t>
            </a:r>
            <a:endParaRPr sz="1600" dirty="0">
              <a:latin typeface="HSE Sans" panose="02000000000000000000" pitchFamily="2" charset="0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446778" y="525525"/>
            <a:ext cx="1125221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БКНАД</a:t>
            </a:r>
            <a:r>
              <a:rPr sz="1600" spc="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r>
              <a:rPr lang="ru-RU"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4</a:t>
            </a:r>
            <a:r>
              <a:rPr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247890" y="525525"/>
            <a:ext cx="1255507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Москва</a:t>
            </a:r>
            <a:r>
              <a:rPr sz="1600" spc="-2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202</a:t>
            </a:r>
            <a:r>
              <a:rPr lang="ru-RU"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6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AFECBAF0-3868-5BDC-0573-F1289BF1E490}"/>
              </a:ext>
            </a:extLst>
          </p:cNvPr>
          <p:cNvSpPr txBox="1"/>
          <p:nvPr/>
        </p:nvSpPr>
        <p:spPr>
          <a:xfrm>
            <a:off x="533400" y="1905000"/>
            <a:ext cx="11177930" cy="29411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ru-RU" sz="2200" b="1" spc="-10" dirty="0">
                <a:solidFill>
                  <a:srgbClr val="0F2D69"/>
                </a:solidFill>
                <a:latin typeface="HSE Sans" panose="02000000000000000000" pitchFamily="2" charset="0"/>
                <a:cs typeface="Calibri"/>
              </a:rPr>
              <a:t>Цель</a:t>
            </a:r>
            <a:endParaRPr lang="ru-RU" sz="2200" b="1" spc="-10" dirty="0">
              <a:solidFill>
                <a:srgbClr val="0F2D69"/>
              </a:solidFill>
              <a:latin typeface="HSE Sans" panose="02000000000000000000" pitchFamily="2" charset="0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lang="ru-RU" sz="1600" dirty="0">
                <a:solidFill>
                  <a:srgbClr val="0F2D69"/>
                </a:solidFill>
                <a:latin typeface="HSE Sans" panose="02000000000000000000" pitchFamily="2" charset="0"/>
                <a:cs typeface="Calibri"/>
              </a:rPr>
              <a:t>Построение </a:t>
            </a:r>
            <a:r>
              <a:rPr lang="ru-RU" sz="1600" dirty="0" err="1">
                <a:solidFill>
                  <a:srgbClr val="0F2D69"/>
                </a:solidFill>
                <a:latin typeface="HSE Sans" panose="02000000000000000000" pitchFamily="2" charset="0"/>
                <a:cs typeface="Calibri"/>
              </a:rPr>
              <a:t>пайплайна</a:t>
            </a:r>
            <a:r>
              <a:rPr lang="ru-RU" sz="1600" dirty="0">
                <a:solidFill>
                  <a:srgbClr val="0F2D69"/>
                </a:solidFill>
                <a:latin typeface="HSE Sans" panose="02000000000000000000" pitchFamily="2" charset="0"/>
                <a:cs typeface="Calibri"/>
              </a:rPr>
              <a:t> генерации синтетических текстовых данных для последующего обучения и оценки модели, предназначенной для понимания голосовых команд водителя.</a:t>
            </a:r>
          </a:p>
          <a:p>
            <a:pPr marL="12700">
              <a:lnSpc>
                <a:spcPct val="100000"/>
              </a:lnSpc>
            </a:pPr>
            <a:endParaRPr lang="ru-RU" sz="2200" dirty="0">
              <a:solidFill>
                <a:srgbClr val="0F2D69"/>
              </a:solidFill>
              <a:latin typeface="HSE Sans" panose="02000000000000000000" pitchFamily="2" charset="0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00"/>
              </a:spcBef>
            </a:pPr>
            <a:r>
              <a:rPr lang="ru-RU" sz="2200" b="1" spc="-10" dirty="0">
                <a:solidFill>
                  <a:srgbClr val="0F2D69"/>
                </a:solidFill>
                <a:latin typeface="HSE Sans" panose="02000000000000000000" pitchFamily="2" charset="0"/>
                <a:cs typeface="Calibri"/>
              </a:rPr>
              <a:t>Задачи</a:t>
            </a:r>
            <a:endParaRPr lang="ru-RU" sz="2200" dirty="0">
              <a:solidFill>
                <a:srgbClr val="0F2D69"/>
              </a:solidFill>
              <a:latin typeface="HSE Sans" panose="02000000000000000000" pitchFamily="2" charset="0"/>
              <a:cs typeface="Arial"/>
            </a:endParaRPr>
          </a:p>
          <a:p>
            <a:pPr marL="12700"/>
            <a:r>
              <a:rPr lang="ru-RU" sz="1600" dirty="0">
                <a:solidFill>
                  <a:srgbClr val="0F2D69"/>
                </a:solidFill>
                <a:latin typeface="HSE Sans" panose="02000000000000000000" pitchFamily="2" charset="0"/>
                <a:cs typeface="Calibri"/>
              </a:rPr>
              <a:t>•  </a:t>
            </a:r>
            <a:r>
              <a:rPr lang="ru-RU" sz="2000" dirty="0">
                <a:solidFill>
                  <a:srgbClr val="0F2D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dirty="0">
                <a:solidFill>
                  <a:srgbClr val="0F2D69"/>
                </a:solidFill>
                <a:latin typeface="HSE Sans" panose="02000000000000000000" pitchFamily="2" charset="0"/>
                <a:cs typeface="Calibri"/>
              </a:rPr>
              <a:t>Исследовать подходы к генерации синтетических текстовых данных.</a:t>
            </a:r>
          </a:p>
          <a:p>
            <a:pPr marL="12700"/>
            <a:r>
              <a:rPr lang="ru-RU" sz="1600" dirty="0">
                <a:solidFill>
                  <a:srgbClr val="0F2D69"/>
                </a:solidFill>
                <a:latin typeface="HSE Sans" panose="02000000000000000000" pitchFamily="2" charset="0"/>
                <a:cs typeface="Calibri"/>
              </a:rPr>
              <a:t>•   Разработать </a:t>
            </a:r>
            <a:r>
              <a:rPr lang="ru-RU" sz="1600" dirty="0" err="1">
                <a:solidFill>
                  <a:srgbClr val="0F2D69"/>
                </a:solidFill>
                <a:latin typeface="HSE Sans" panose="02000000000000000000" pitchFamily="2" charset="0"/>
                <a:cs typeface="Calibri"/>
              </a:rPr>
              <a:t>пайплайн</a:t>
            </a:r>
            <a:r>
              <a:rPr lang="ru-RU" sz="1600" dirty="0">
                <a:solidFill>
                  <a:srgbClr val="0F2D69"/>
                </a:solidFill>
                <a:latin typeface="HSE Sans" panose="02000000000000000000" pitchFamily="2" charset="0"/>
                <a:cs typeface="Calibri"/>
              </a:rPr>
              <a:t> формирования синтетического </a:t>
            </a:r>
            <a:r>
              <a:rPr lang="ru-RU" sz="1600" dirty="0" err="1">
                <a:solidFill>
                  <a:srgbClr val="0F2D69"/>
                </a:solidFill>
                <a:latin typeface="HSE Sans" panose="02000000000000000000" pitchFamily="2" charset="0"/>
                <a:cs typeface="Calibri"/>
              </a:rPr>
              <a:t>датасета</a:t>
            </a:r>
            <a:r>
              <a:rPr lang="ru-RU" sz="1600" dirty="0">
                <a:solidFill>
                  <a:srgbClr val="0F2D69"/>
                </a:solidFill>
                <a:latin typeface="HSE Sans" panose="02000000000000000000" pitchFamily="2" charset="0"/>
                <a:cs typeface="Calibri"/>
              </a:rPr>
              <a:t> голосовых команд.</a:t>
            </a:r>
          </a:p>
          <a:p>
            <a:pPr marL="12700"/>
            <a:r>
              <a:rPr lang="ru-RU" sz="1600" dirty="0">
                <a:solidFill>
                  <a:srgbClr val="0F2D69"/>
                </a:solidFill>
                <a:latin typeface="HSE Sans" panose="02000000000000000000" pitchFamily="2" charset="0"/>
                <a:cs typeface="Calibri"/>
              </a:rPr>
              <a:t>•   Провести валидацию сгенерированного </a:t>
            </a:r>
            <a:r>
              <a:rPr lang="ru-RU" sz="1600" dirty="0" err="1">
                <a:solidFill>
                  <a:srgbClr val="0F2D69"/>
                </a:solidFill>
                <a:latin typeface="HSE Sans" panose="02000000000000000000" pitchFamily="2" charset="0"/>
                <a:cs typeface="Calibri"/>
              </a:rPr>
              <a:t>датасета</a:t>
            </a:r>
            <a:r>
              <a:rPr lang="ru-RU" sz="1600" dirty="0">
                <a:solidFill>
                  <a:srgbClr val="0F2D69"/>
                </a:solidFill>
                <a:latin typeface="HSE Sans" panose="02000000000000000000" pitchFamily="2" charset="0"/>
                <a:cs typeface="Calibri"/>
              </a:rPr>
              <a:t> на корректность </a:t>
            </a:r>
            <a:r>
              <a:rPr lang="ru-RU" sz="1600" dirty="0" err="1">
                <a:solidFill>
                  <a:srgbClr val="0F2D69"/>
                </a:solidFill>
                <a:latin typeface="HSE Sans" panose="02000000000000000000" pitchFamily="2" charset="0"/>
                <a:cs typeface="Calibri"/>
              </a:rPr>
              <a:t>интентов</a:t>
            </a:r>
            <a:r>
              <a:rPr lang="ru-RU" sz="1600" dirty="0">
                <a:solidFill>
                  <a:srgbClr val="0F2D69"/>
                </a:solidFill>
                <a:latin typeface="HSE Sans" panose="02000000000000000000" pitchFamily="2" charset="0"/>
                <a:cs typeface="Calibri"/>
              </a:rPr>
              <a:t> и параметров.</a:t>
            </a:r>
          </a:p>
          <a:p>
            <a:pPr marL="12700"/>
            <a:r>
              <a:rPr lang="ru-RU" sz="1600" dirty="0">
                <a:solidFill>
                  <a:srgbClr val="0F2D69"/>
                </a:solidFill>
                <a:latin typeface="HSE Sans" panose="02000000000000000000" pitchFamily="2" charset="0"/>
                <a:cs typeface="Calibri"/>
              </a:rPr>
              <a:t>•   Исследовать нейросетевые архитектуры для классификации текстовых команд.</a:t>
            </a:r>
          </a:p>
          <a:p>
            <a:pPr marL="12700"/>
            <a:r>
              <a:rPr lang="ru-RU" sz="1600" dirty="0">
                <a:solidFill>
                  <a:srgbClr val="0F2D69"/>
                </a:solidFill>
                <a:latin typeface="HSE Sans" panose="02000000000000000000" pitchFamily="2" charset="0"/>
                <a:cs typeface="Calibri"/>
              </a:rPr>
              <a:t>•   Обучить и оценить модель </a:t>
            </a:r>
            <a:r>
              <a:rPr lang="ru-RU" sz="1600" dirty="0" err="1">
                <a:solidFill>
                  <a:srgbClr val="0F2D69"/>
                </a:solidFill>
                <a:latin typeface="HSE Sans" panose="02000000000000000000" pitchFamily="2" charset="0"/>
                <a:cs typeface="Calibri"/>
              </a:rPr>
              <a:t>многоклассовой</a:t>
            </a:r>
            <a:r>
              <a:rPr lang="ru-RU" sz="1600" dirty="0">
                <a:solidFill>
                  <a:srgbClr val="0F2D69"/>
                </a:solidFill>
                <a:latin typeface="HSE Sans" panose="02000000000000000000" pitchFamily="2" charset="0"/>
                <a:cs typeface="Calibri"/>
              </a:rPr>
              <a:t> классификации </a:t>
            </a:r>
            <a:r>
              <a:rPr lang="ru-RU" sz="1600" dirty="0" err="1">
                <a:solidFill>
                  <a:srgbClr val="0F2D69"/>
                </a:solidFill>
                <a:latin typeface="HSE Sans" panose="02000000000000000000" pitchFamily="2" charset="0"/>
                <a:cs typeface="Calibri"/>
              </a:rPr>
              <a:t>интентов</a:t>
            </a:r>
            <a:r>
              <a:rPr lang="ru-RU" sz="1600" dirty="0">
                <a:solidFill>
                  <a:srgbClr val="0F2D69"/>
                </a:solidFill>
                <a:latin typeface="HSE Sans" panose="02000000000000000000" pitchFamily="2" charset="0"/>
                <a:cs typeface="Calibri"/>
              </a:rPr>
              <a:t>.</a:t>
            </a:r>
          </a:p>
        </p:txBody>
      </p:sp>
      <p:sp>
        <p:nvSpPr>
          <p:cNvPr id="9" name="object 6">
            <a:extLst>
              <a:ext uri="{FF2B5EF4-FFF2-40B4-BE49-F238E27FC236}">
                <a16:creationId xmlns:a16="http://schemas.microsoft.com/office/drawing/2014/main" id="{7CFEE309-6E51-C9C4-700B-F295A46EFA14}"/>
              </a:ext>
            </a:extLst>
          </p:cNvPr>
          <p:cNvSpPr txBox="1"/>
          <p:nvPr/>
        </p:nvSpPr>
        <p:spPr>
          <a:xfrm>
            <a:off x="3446778" y="525525"/>
            <a:ext cx="1160781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БКНАД</a:t>
            </a:r>
            <a:r>
              <a:rPr sz="1600" spc="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r>
              <a:rPr lang="ru-RU"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4</a:t>
            </a:r>
            <a:r>
              <a:rPr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10" name="object 7">
            <a:extLst>
              <a:ext uri="{FF2B5EF4-FFF2-40B4-BE49-F238E27FC236}">
                <a16:creationId xmlns:a16="http://schemas.microsoft.com/office/drawing/2014/main" id="{443B6634-5285-29DD-C567-98747206C201}"/>
              </a:ext>
            </a:extLst>
          </p:cNvPr>
          <p:cNvSpPr txBox="1"/>
          <p:nvPr/>
        </p:nvSpPr>
        <p:spPr>
          <a:xfrm>
            <a:off x="6247890" y="525525"/>
            <a:ext cx="1295899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Москва</a:t>
            </a:r>
            <a:r>
              <a:rPr sz="1600" spc="-2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202</a:t>
            </a:r>
            <a:r>
              <a:rPr lang="ru-RU"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6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11" name="object 4">
            <a:extLst>
              <a:ext uri="{FF2B5EF4-FFF2-40B4-BE49-F238E27FC236}">
                <a16:creationId xmlns:a16="http://schemas.microsoft.com/office/drawing/2014/main" id="{A994AAB6-D516-C8C4-2E86-EE4B97884541}"/>
              </a:ext>
            </a:extLst>
          </p:cNvPr>
          <p:cNvSpPr txBox="1"/>
          <p:nvPr/>
        </p:nvSpPr>
        <p:spPr>
          <a:xfrm>
            <a:off x="533400" y="1174749"/>
            <a:ext cx="6705600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sz="28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Цель</a:t>
            </a:r>
            <a:r>
              <a:rPr lang="ru-RU" sz="28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28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и</a:t>
            </a:r>
            <a:r>
              <a:rPr lang="ru-RU" sz="2800" spc="15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28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задачи</a:t>
            </a:r>
            <a:r>
              <a:rPr lang="ru-RU" sz="2800" spc="-5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28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работы</a:t>
            </a:r>
            <a:endParaRPr lang="ru-RU" sz="2800" dirty="0">
              <a:latin typeface="HSE Sans" panose="02000000000000000000" pitchFamily="2" charset="0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399014" y="515238"/>
            <a:ext cx="16700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ru-RU" sz="2000" b="1" spc="-50" dirty="0">
                <a:solidFill>
                  <a:srgbClr val="0F2C69"/>
                </a:solidFill>
                <a:latin typeface="HSE Sans" panose="02000000000000000000" pitchFamily="2" charset="0"/>
                <a:cs typeface="Arial"/>
              </a:rPr>
              <a:t>5</a:t>
            </a:r>
            <a:endParaRPr sz="2000" b="1" spc="-50" dirty="0">
              <a:solidFill>
                <a:srgbClr val="0F2C69"/>
              </a:solidFill>
              <a:latin typeface="HSE Sans" panose="02000000000000000000" pitchFamily="2" charset="0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1643359" y="464819"/>
            <a:ext cx="0" cy="586740"/>
          </a:xfrm>
          <a:custGeom>
            <a:avLst/>
            <a:gdLst/>
            <a:ahLst/>
            <a:cxnLst/>
            <a:rect l="l" t="t" r="r" b="b"/>
            <a:pathLst>
              <a:path h="586740">
                <a:moveTo>
                  <a:pt x="0" y="0"/>
                </a:moveTo>
                <a:lnTo>
                  <a:pt x="0" y="586231"/>
                </a:lnTo>
              </a:path>
            </a:pathLst>
          </a:custGeom>
          <a:ln w="12192">
            <a:solidFill>
              <a:srgbClr val="0F2C69"/>
            </a:solidFill>
          </a:ln>
        </p:spPr>
        <p:txBody>
          <a:bodyPr wrap="square" lIns="0" tIns="0" rIns="0" bIns="0" rtlCol="0"/>
          <a:lstStyle/>
          <a:p>
            <a:endParaRPr>
              <a:latin typeface="HSE Sans" panose="02000000000000000000" pitchFamily="2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31214" y="517652"/>
            <a:ext cx="494767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25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ФКН</a:t>
            </a:r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E7D30538-834E-28AB-8A7B-0FA2577054A6}"/>
              </a:ext>
            </a:extLst>
          </p:cNvPr>
          <p:cNvSpPr txBox="1"/>
          <p:nvPr/>
        </p:nvSpPr>
        <p:spPr>
          <a:xfrm>
            <a:off x="533399" y="1905000"/>
            <a:ext cx="4484731" cy="2600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lang="ru-RU" sz="2200" b="1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Online API</a:t>
            </a:r>
          </a:p>
          <a:p>
            <a:pPr indent="-342265">
              <a:lnSpc>
                <a:spcPct val="100000"/>
              </a:lnSpc>
              <a:buFont typeface="Microsoft Sans Serif"/>
              <a:buChar char="•"/>
              <a:tabLst>
                <a:tab pos="354965" algn="l"/>
              </a:tabLst>
            </a:pP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Запросы отправляются последовательно, один запрос — один ответ</a:t>
            </a:r>
          </a:p>
          <a:p>
            <a:pPr indent="-342265">
              <a:lnSpc>
                <a:spcPct val="100000"/>
              </a:lnSpc>
              <a:buFont typeface="Microsoft Sans Serif"/>
              <a:buChar char="•"/>
              <a:tabLst>
                <a:tab pos="354965" algn="l"/>
              </a:tabLst>
            </a:pP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Удобен для быстрой итерации </a:t>
            </a:r>
            <a:r>
              <a:rPr lang="ru-RU" sz="1600" spc="-1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промтов</a:t>
            </a: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и валидации результата</a:t>
            </a:r>
          </a:p>
          <a:p>
            <a:pPr indent="-342265">
              <a:lnSpc>
                <a:spcPct val="100000"/>
              </a:lnSpc>
              <a:buFont typeface="Microsoft Sans Serif"/>
              <a:buChar char="•"/>
              <a:tabLst>
                <a:tab pos="354965" algn="l"/>
              </a:tabLst>
            </a:pP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Низкая производительность на больших объёмах данных</a:t>
            </a:r>
          </a:p>
          <a:p>
            <a:pPr indent="-342265">
              <a:lnSpc>
                <a:spcPct val="100000"/>
              </a:lnSpc>
              <a:buFont typeface="Microsoft Sans Serif"/>
              <a:buChar char="•"/>
              <a:tabLst>
                <a:tab pos="354965" algn="l"/>
              </a:tabLst>
            </a:pP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Подходит для генерации небольших </a:t>
            </a:r>
            <a:r>
              <a:rPr lang="ru-RU" sz="1600" spc="-1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датасетов</a:t>
            </a: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</a:p>
          <a:p>
            <a:pPr marL="354965" indent="-342265">
              <a:lnSpc>
                <a:spcPct val="100000"/>
              </a:lnSpc>
              <a:spcBef>
                <a:spcPts val="500"/>
              </a:spcBef>
              <a:buFont typeface="Microsoft Sans Serif"/>
              <a:buChar char="•"/>
              <a:tabLst>
                <a:tab pos="354965" algn="l"/>
              </a:tabLst>
            </a:pPr>
            <a:endParaRPr lang="en-US" sz="1400" spc="-10" dirty="0">
              <a:solidFill>
                <a:srgbClr val="0D2C69"/>
              </a:solidFill>
              <a:latin typeface="HSE Sans" panose="02000000000000000000" pitchFamily="2" charset="0"/>
              <a:cs typeface="Calibri"/>
            </a:endParaRPr>
          </a:p>
        </p:txBody>
      </p:sp>
      <p:sp>
        <p:nvSpPr>
          <p:cNvPr id="9" name="object 6">
            <a:extLst>
              <a:ext uri="{FF2B5EF4-FFF2-40B4-BE49-F238E27FC236}">
                <a16:creationId xmlns:a16="http://schemas.microsoft.com/office/drawing/2014/main" id="{09361158-29E3-3D6F-8E67-4AA43C68002E}"/>
              </a:ext>
            </a:extLst>
          </p:cNvPr>
          <p:cNvSpPr txBox="1"/>
          <p:nvPr/>
        </p:nvSpPr>
        <p:spPr>
          <a:xfrm>
            <a:off x="3446778" y="525525"/>
            <a:ext cx="1160781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БКНАД</a:t>
            </a:r>
            <a:r>
              <a:rPr sz="1600" spc="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r>
              <a:rPr lang="ru-RU"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4</a:t>
            </a:r>
            <a:r>
              <a:rPr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10" name="object 7">
            <a:extLst>
              <a:ext uri="{FF2B5EF4-FFF2-40B4-BE49-F238E27FC236}">
                <a16:creationId xmlns:a16="http://schemas.microsoft.com/office/drawing/2014/main" id="{DC3E3B59-4C84-E518-C49F-159D36A27513}"/>
              </a:ext>
            </a:extLst>
          </p:cNvPr>
          <p:cNvSpPr txBox="1"/>
          <p:nvPr/>
        </p:nvSpPr>
        <p:spPr>
          <a:xfrm>
            <a:off x="6247890" y="525525"/>
            <a:ext cx="1295899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Москва</a:t>
            </a:r>
            <a:r>
              <a:rPr sz="1600" spc="-2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202</a:t>
            </a:r>
            <a:r>
              <a:rPr lang="ru-RU"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6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11" name="object 4">
            <a:extLst>
              <a:ext uri="{FF2B5EF4-FFF2-40B4-BE49-F238E27FC236}">
                <a16:creationId xmlns:a16="http://schemas.microsoft.com/office/drawing/2014/main" id="{268E7887-8E75-7EC9-A0A2-1EC5B4C5F8B0}"/>
              </a:ext>
            </a:extLst>
          </p:cNvPr>
          <p:cNvSpPr txBox="1"/>
          <p:nvPr/>
        </p:nvSpPr>
        <p:spPr>
          <a:xfrm>
            <a:off x="533400" y="1174749"/>
            <a:ext cx="8991600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sz="28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Подходы генерации данных при помощи </a:t>
            </a:r>
            <a:r>
              <a:rPr lang="en-US" sz="28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LLM </a:t>
            </a:r>
            <a:r>
              <a:rPr lang="ru-RU" sz="28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через API </a:t>
            </a: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1251BFC3-9D82-4605-5B42-F92D6A64FC7B}"/>
              </a:ext>
            </a:extLst>
          </p:cNvPr>
          <p:cNvSpPr txBox="1"/>
          <p:nvPr/>
        </p:nvSpPr>
        <p:spPr>
          <a:xfrm>
            <a:off x="6477000" y="1905000"/>
            <a:ext cx="4089019" cy="30591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None/>
              <a:tabLst>
                <a:tab pos="354965" algn="l"/>
              </a:tabLst>
              <a:defRPr/>
            </a:pPr>
            <a:r>
              <a:rPr kumimoji="0" lang="ru-RU" sz="2200" b="1" i="0" u="none" strike="noStrike" kern="0" cap="none" spc="-10" normalizeH="0" baseline="0" noProof="0" dirty="0" err="1">
                <a:ln>
                  <a:noFill/>
                </a:ln>
                <a:solidFill>
                  <a:srgbClr val="0E2C68"/>
                </a:solidFill>
                <a:effectLst/>
                <a:uLnTx/>
                <a:uFillTx/>
                <a:latin typeface="HSE Sans" panose="02000000000000000000" pitchFamily="2" charset="0"/>
                <a:cs typeface="Calibri"/>
              </a:rPr>
              <a:t>Batch</a:t>
            </a:r>
            <a:r>
              <a:rPr kumimoji="0" lang="ru-RU" sz="2200" b="1" i="0" u="none" strike="noStrike" kern="0" cap="none" spc="-10" normalizeH="0" baseline="0" noProof="0" dirty="0">
                <a:ln>
                  <a:noFill/>
                </a:ln>
                <a:solidFill>
                  <a:srgbClr val="0E2C68"/>
                </a:solidFill>
                <a:effectLst/>
                <a:uLnTx/>
                <a:uFillTx/>
                <a:latin typeface="HSE Sans" panose="02000000000000000000" pitchFamily="2" charset="0"/>
                <a:cs typeface="Calibri"/>
              </a:rPr>
              <a:t> API</a:t>
            </a:r>
          </a:p>
          <a:p>
            <a:pPr marL="0" marR="0" lvl="0" indent="-342265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Microsoft Sans Serif"/>
              <a:buChar char="•"/>
              <a:tabLst>
                <a:tab pos="354965" algn="l"/>
              </a:tabLst>
              <a:defRPr/>
            </a:pPr>
            <a:r>
              <a:rPr kumimoji="0" lang="ru-RU" sz="1600" b="0" i="0" u="none" strike="noStrike" kern="0" cap="none" spc="-10" normalizeH="0" baseline="0" noProof="0" dirty="0">
                <a:ln>
                  <a:noFill/>
                </a:ln>
                <a:solidFill>
                  <a:srgbClr val="0D2C69"/>
                </a:solidFill>
                <a:effectLst/>
                <a:uLnTx/>
                <a:uFillTx/>
                <a:latin typeface="HSE Sans" panose="02000000000000000000" pitchFamily="2" charset="0"/>
                <a:cs typeface="Calibri"/>
              </a:rPr>
              <a:t>Данные генерируются пакетами через JSONL-файл со строгой типизацией ответа</a:t>
            </a:r>
          </a:p>
          <a:p>
            <a:pPr marL="0" marR="0" lvl="0" indent="-342265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Microsoft Sans Serif"/>
              <a:buChar char="•"/>
              <a:tabLst>
                <a:tab pos="354965" algn="l"/>
              </a:tabLst>
              <a:defRPr/>
            </a:pPr>
            <a:r>
              <a:rPr kumimoji="0" lang="ru-RU" sz="1600" b="0" i="0" u="none" strike="noStrike" kern="0" cap="none" spc="-10" normalizeH="0" baseline="0" noProof="0" dirty="0">
                <a:ln>
                  <a:noFill/>
                </a:ln>
                <a:solidFill>
                  <a:srgbClr val="0D2C69"/>
                </a:solidFill>
                <a:effectLst/>
                <a:uLnTx/>
                <a:uFillTx/>
                <a:latin typeface="HSE Sans" panose="02000000000000000000" pitchFamily="2" charset="0"/>
                <a:cs typeface="Calibri"/>
              </a:rPr>
              <a:t>Асинхронная обработка </a:t>
            </a:r>
            <a:r>
              <a:rPr kumimoji="0" lang="ru-RU" sz="1600" b="0" i="0" u="none" strike="noStrike" kern="0" cap="none" spc="-10" normalizeH="0" baseline="0" noProof="0" dirty="0" err="1">
                <a:ln>
                  <a:noFill/>
                </a:ln>
                <a:solidFill>
                  <a:srgbClr val="0D2C69"/>
                </a:solidFill>
                <a:effectLst/>
                <a:uLnTx/>
                <a:uFillTx/>
                <a:latin typeface="HSE Sans" panose="02000000000000000000" pitchFamily="2" charset="0"/>
                <a:cs typeface="Calibri"/>
              </a:rPr>
              <a:t>чанками</a:t>
            </a:r>
            <a:r>
              <a:rPr kumimoji="0" lang="en-US" sz="1600" b="0" i="0" u="none" strike="noStrike" kern="0" cap="none" spc="-10" normalizeH="0" baseline="0" noProof="0" dirty="0">
                <a:ln>
                  <a:noFill/>
                </a:ln>
                <a:solidFill>
                  <a:srgbClr val="0D2C69"/>
                </a:solidFill>
                <a:effectLst/>
                <a:uLnTx/>
                <a:uFillTx/>
                <a:latin typeface="HSE Sans" panose="02000000000000000000" pitchFamily="2" charset="0"/>
                <a:cs typeface="Calibri"/>
              </a:rPr>
              <a:t> -</a:t>
            </a:r>
            <a:r>
              <a:rPr kumimoji="0" lang="ru-RU" sz="1600" b="0" i="0" u="none" strike="noStrike" kern="0" cap="none" spc="-10" normalizeH="0" baseline="0" noProof="0" dirty="0">
                <a:ln>
                  <a:noFill/>
                </a:ln>
                <a:solidFill>
                  <a:srgbClr val="0D2C69"/>
                </a:solidFill>
                <a:effectLst/>
                <a:uLnTx/>
                <a:uFillTx/>
                <a:latin typeface="HSE Sans" panose="02000000000000000000" pitchFamily="2" charset="0"/>
                <a:cs typeface="Calibri"/>
              </a:rPr>
              <a:t> высокая производительность за счёт распараллеливания</a:t>
            </a:r>
          </a:p>
          <a:p>
            <a:pPr marL="0" marR="0" lvl="0" indent="-342265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Microsoft Sans Serif"/>
              <a:buChar char="•"/>
              <a:tabLst>
                <a:tab pos="354965" algn="l"/>
              </a:tabLst>
              <a:defRPr/>
            </a:pPr>
            <a:r>
              <a:rPr kumimoji="0" lang="ru-RU" sz="1600" b="0" i="0" u="none" strike="noStrike" kern="0" cap="none" spc="-10" normalizeH="0" baseline="0" noProof="0" dirty="0">
                <a:ln>
                  <a:noFill/>
                </a:ln>
                <a:solidFill>
                  <a:srgbClr val="0D2C69"/>
                </a:solidFill>
                <a:effectLst/>
                <a:uLnTx/>
                <a:uFillTx/>
                <a:latin typeface="HSE Sans" panose="02000000000000000000" pitchFamily="2" charset="0"/>
                <a:cs typeface="Calibri"/>
              </a:rPr>
              <a:t>Оптимальный выбор для больших </a:t>
            </a:r>
            <a:r>
              <a:rPr kumimoji="0" lang="ru-RU" sz="1600" b="0" i="0" u="none" strike="noStrike" kern="0" cap="none" spc="-10" normalizeH="0" baseline="0" noProof="0" dirty="0" err="1">
                <a:ln>
                  <a:noFill/>
                </a:ln>
                <a:solidFill>
                  <a:srgbClr val="0D2C69"/>
                </a:solidFill>
                <a:effectLst/>
                <a:uLnTx/>
                <a:uFillTx/>
                <a:latin typeface="HSE Sans" panose="02000000000000000000" pitchFamily="2" charset="0"/>
                <a:cs typeface="Calibri"/>
              </a:rPr>
              <a:t>датасетов</a:t>
            </a:r>
            <a:r>
              <a:rPr kumimoji="0" lang="ru-RU" sz="1600" b="0" i="0" u="none" strike="noStrike" kern="0" cap="none" spc="-10" normalizeH="0" baseline="0" noProof="0" dirty="0">
                <a:ln>
                  <a:noFill/>
                </a:ln>
                <a:solidFill>
                  <a:srgbClr val="0D2C69"/>
                </a:solidFill>
                <a:effectLst/>
                <a:uLnTx/>
                <a:uFillTx/>
                <a:latin typeface="HSE Sans" panose="02000000000000000000" pitchFamily="2" charset="0"/>
                <a:cs typeface="Calibri"/>
              </a:rPr>
              <a:t> — значительно дешевле Online API</a:t>
            </a:r>
          </a:p>
          <a:p>
            <a:pPr marL="0" marR="0" lvl="0" indent="-342265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Microsoft Sans Serif"/>
              <a:buChar char="•"/>
              <a:tabLst>
                <a:tab pos="354965" algn="l"/>
              </a:tabLst>
              <a:defRPr/>
            </a:pPr>
            <a:r>
              <a:rPr kumimoji="0" lang="ru-RU" sz="1600" b="0" i="0" u="none" strike="noStrike" kern="0" cap="none" spc="-10" normalizeH="0" baseline="0" noProof="0" dirty="0">
                <a:ln>
                  <a:noFill/>
                </a:ln>
                <a:solidFill>
                  <a:srgbClr val="0D2C69"/>
                </a:solidFill>
                <a:effectLst/>
                <a:uLnTx/>
                <a:uFillTx/>
                <a:latin typeface="HSE Sans" panose="02000000000000000000" pitchFamily="2" charset="0"/>
                <a:cs typeface="Calibri"/>
              </a:rPr>
              <a:t>Требует строгой подготовки входных данных</a:t>
            </a:r>
            <a:r>
              <a:rPr kumimoji="0" lang="en-US" sz="1600" b="0" i="0" u="none" strike="noStrike" kern="0" cap="none" spc="-10" normalizeH="0" baseline="0" noProof="0" dirty="0">
                <a:ln>
                  <a:noFill/>
                </a:ln>
                <a:solidFill>
                  <a:srgbClr val="0D2C69"/>
                </a:solidFill>
                <a:effectLst/>
                <a:uLnTx/>
                <a:uFillTx/>
                <a:latin typeface="HSE Sans" panose="02000000000000000000" pitchFamily="2" charset="0"/>
                <a:cs typeface="Calibri"/>
              </a:rPr>
              <a:t>.</a:t>
            </a:r>
          </a:p>
          <a:p>
            <a:pPr marL="0" marR="0" lvl="0" indent="-342265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Microsoft Sans Serif"/>
              <a:buChar char="•"/>
              <a:tabLst>
                <a:tab pos="354965" algn="l"/>
              </a:tabLst>
              <a:defRPr/>
            </a:pPr>
            <a:r>
              <a:rPr kumimoji="0" lang="ru-RU" sz="1600" b="0" i="0" u="none" strike="noStrike" kern="0" cap="none" spc="-10" normalizeH="0" baseline="0" noProof="0" dirty="0">
                <a:ln>
                  <a:noFill/>
                </a:ln>
                <a:solidFill>
                  <a:srgbClr val="0D2C69"/>
                </a:solidFill>
                <a:effectLst/>
                <a:uLnTx/>
                <a:uFillTx/>
                <a:latin typeface="HSE Sans" panose="02000000000000000000" pitchFamily="2" charset="0"/>
                <a:cs typeface="Calibri"/>
              </a:rPr>
              <a:t>Обработка запроса происходит в течении 24 часов</a:t>
            </a:r>
            <a:r>
              <a:rPr kumimoji="0" lang="en-US" sz="1600" b="0" i="0" u="none" strike="noStrike" kern="0" cap="none" spc="-10" normalizeH="0" baseline="0" noProof="0" dirty="0">
                <a:ln>
                  <a:noFill/>
                </a:ln>
                <a:solidFill>
                  <a:srgbClr val="0D2C69"/>
                </a:solidFill>
                <a:effectLst/>
                <a:uLnTx/>
                <a:uFillTx/>
                <a:latin typeface="HSE Sans" panose="02000000000000000000" pitchFamily="2" charset="0"/>
                <a:cs typeface="Calibri"/>
              </a:rPr>
              <a:t>.</a:t>
            </a:r>
            <a:endParaRPr kumimoji="0" lang="ru-RU" sz="2400" b="0" i="0" u="none" strike="noStrike" kern="0" cap="none" spc="0" normalizeH="0" baseline="0" noProof="0" dirty="0">
              <a:ln>
                <a:noFill/>
              </a:ln>
              <a:solidFill>
                <a:srgbClr val="0E2C68"/>
              </a:solidFill>
              <a:effectLst/>
              <a:uLnTx/>
              <a:uFillTx/>
              <a:latin typeface="HSE Sans" panose="02000000000000000000" pitchFamily="2" charset="0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399014" y="515238"/>
            <a:ext cx="15430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ru-RU" sz="2000" b="1" spc="-50" dirty="0">
                <a:solidFill>
                  <a:srgbClr val="0F2C69"/>
                </a:solidFill>
                <a:latin typeface="HSE Sans" panose="02000000000000000000" pitchFamily="2" charset="0"/>
                <a:cs typeface="Arial"/>
              </a:rPr>
              <a:t>6</a:t>
            </a:r>
            <a:endParaRPr sz="2000" b="1" spc="-50" dirty="0">
              <a:solidFill>
                <a:srgbClr val="0F2C69"/>
              </a:solidFill>
              <a:latin typeface="HSE Sans" panose="02000000000000000000" pitchFamily="2" charset="0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1643359" y="464819"/>
            <a:ext cx="0" cy="586740"/>
          </a:xfrm>
          <a:custGeom>
            <a:avLst/>
            <a:gdLst/>
            <a:ahLst/>
            <a:cxnLst/>
            <a:rect l="l" t="t" r="r" b="b"/>
            <a:pathLst>
              <a:path h="586740">
                <a:moveTo>
                  <a:pt x="0" y="0"/>
                </a:moveTo>
                <a:lnTo>
                  <a:pt x="0" y="586231"/>
                </a:lnTo>
              </a:path>
            </a:pathLst>
          </a:custGeom>
          <a:ln w="12192">
            <a:solidFill>
              <a:srgbClr val="0F2C69"/>
            </a:solidFill>
          </a:ln>
        </p:spPr>
        <p:txBody>
          <a:bodyPr wrap="square" lIns="0" tIns="0" rIns="0" bIns="0" rtlCol="0"/>
          <a:lstStyle/>
          <a:p>
            <a:endParaRPr>
              <a:latin typeface="HSE Sans" panose="02000000000000000000" pitchFamily="2" charset="0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31214" y="517652"/>
            <a:ext cx="507467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25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ФКН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33400" y="2039760"/>
            <a:ext cx="3600000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solidFill>
                  <a:srgbClr val="0E2C68"/>
                </a:solidFill>
                <a:latin typeface="HSE Sans" panose="02000000000000000000" pitchFamily="2" charset="0"/>
              </a:rPr>
              <a:t>gpt-4o-mini</a:t>
            </a:r>
            <a:endParaRPr lang="ru-RU" sz="2200" b="1" dirty="0">
              <a:solidFill>
                <a:srgbClr val="0E2C68"/>
              </a:solidFill>
              <a:latin typeface="HSE Sans" panose="02000000000000000000" pitchFamily="2" charset="0"/>
            </a:endParaRPr>
          </a:p>
          <a:p>
            <a:endParaRPr lang="ru-RU" sz="1800" b="1" dirty="0">
              <a:solidFill>
                <a:srgbClr val="0E2C68"/>
              </a:solidFill>
              <a:latin typeface="HSE Sans" panose="02000000000000000000" pitchFamily="2" charset="0"/>
            </a:endParaRPr>
          </a:p>
          <a:p>
            <a:r>
              <a:rPr lang="ru-RU" sz="1600" b="1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Преимущества:</a:t>
            </a:r>
          </a:p>
          <a:p>
            <a:pPr marL="299085" indent="-286385">
              <a:lnSpc>
                <a:spcPts val="2200"/>
              </a:lnSpc>
              <a:buFont typeface="Microsoft Sans Serif"/>
              <a:buChar char="•"/>
            </a:pP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Единственная с поддержкой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temperature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endParaRPr lang="en-US" sz="1600" spc="-10" dirty="0">
              <a:solidFill>
                <a:srgbClr val="0E2C68"/>
              </a:solidFill>
              <a:latin typeface="HSE Sans" panose="02000000000000000000" pitchFamily="2" charset="0"/>
              <a:cs typeface="Calibri"/>
            </a:endParaRPr>
          </a:p>
          <a:p>
            <a:pPr marL="299085" indent="-286385">
              <a:lnSpc>
                <a:spcPts val="2200"/>
              </a:lnSpc>
              <a:buFont typeface="Microsoft Sans Serif"/>
              <a:buChar char="•"/>
            </a:pP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Наименьший % дубликатов (12%)</a:t>
            </a:r>
          </a:p>
          <a:p>
            <a:endParaRPr lang="ru-RU" sz="1600" b="1" dirty="0">
              <a:solidFill>
                <a:srgbClr val="0E2C68"/>
              </a:solidFill>
              <a:latin typeface="HSE Sans" panose="02000000000000000000" pitchFamily="2" charset="0"/>
            </a:endParaRPr>
          </a:p>
          <a:p>
            <a:r>
              <a:rPr lang="ru-RU" sz="1600" b="1" spc="-2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Недостатки:</a:t>
            </a:r>
          </a:p>
          <a:p>
            <a:pPr marL="299085" indent="-286385">
              <a:lnSpc>
                <a:spcPts val="2200"/>
              </a:lnSpc>
              <a:buFont typeface="Microsoft Sans Serif"/>
              <a:buChar char="•"/>
            </a:pP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Меньший лимит вывода (16k токенов)</a:t>
            </a:r>
          </a:p>
          <a:p>
            <a:pPr marL="299085" indent="-286385">
              <a:lnSpc>
                <a:spcPts val="2200"/>
              </a:lnSpc>
              <a:buFont typeface="Microsoft Sans Serif"/>
              <a:buChar char="•"/>
            </a:pP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Дороже gpt-5-nano</a:t>
            </a:r>
          </a:p>
          <a:p>
            <a:endParaRPr lang="ru-RU" sz="1800" b="1" spc="-20" dirty="0">
              <a:solidFill>
                <a:srgbClr val="0E2C68"/>
              </a:solidFill>
              <a:latin typeface="HSE Sans" panose="02000000000000000000" pitchFamily="2" charset="0"/>
              <a:cs typeface="Calibri"/>
            </a:endParaRPr>
          </a:p>
          <a:p>
            <a:endParaRPr lang="en-US" sz="1800" b="1" dirty="0">
              <a:solidFill>
                <a:srgbClr val="0E2C68"/>
              </a:solidFill>
              <a:latin typeface="HSE Sans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247100" y="2039760"/>
            <a:ext cx="3939200" cy="3134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solidFill>
                  <a:srgbClr val="0E2C68"/>
                </a:solidFill>
                <a:latin typeface="HSE Sans" panose="02000000000000000000" pitchFamily="2" charset="0"/>
              </a:rPr>
              <a:t>gpt-5-nano</a:t>
            </a:r>
            <a:endParaRPr lang="ru-RU" sz="2200" b="1" dirty="0">
              <a:solidFill>
                <a:srgbClr val="0E2C68"/>
              </a:solidFill>
              <a:latin typeface="HSE Sans" panose="02000000000000000000" pitchFamily="2" charset="0"/>
            </a:endParaRPr>
          </a:p>
          <a:p>
            <a:endParaRPr lang="ru-RU" sz="1800" b="1" dirty="0">
              <a:solidFill>
                <a:srgbClr val="0E2C68"/>
              </a:solidFill>
              <a:latin typeface="HSE Sans" panose="02000000000000000000" pitchFamily="2" charset="0"/>
            </a:endParaRPr>
          </a:p>
          <a:p>
            <a:r>
              <a:rPr lang="ru-RU" sz="1600" b="1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Преимущества:</a:t>
            </a:r>
          </a:p>
          <a:p>
            <a:pPr marL="299085" indent="-286385">
              <a:lnSpc>
                <a:spcPts val="2200"/>
              </a:lnSpc>
              <a:buFont typeface="Microsoft Sans Serif"/>
              <a:buChar char="•"/>
            </a:pP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Самая быстрая и дешёвая</a:t>
            </a:r>
          </a:p>
          <a:p>
            <a:pPr marL="299085" indent="-286385">
              <a:lnSpc>
                <a:spcPts val="2200"/>
              </a:lnSpc>
              <a:buFont typeface="Microsoft Sans Serif"/>
              <a:buChar char="•"/>
            </a:pP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Контекст 400k токенов, вывод до 128k</a:t>
            </a:r>
          </a:p>
          <a:p>
            <a:pPr marL="299085" indent="-286385">
              <a:lnSpc>
                <a:spcPts val="2200"/>
              </a:lnSpc>
              <a:buFont typeface="Microsoft Sans Serif"/>
              <a:buChar char="•"/>
            </a:pP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Подходит для фильтрации и разметки</a:t>
            </a:r>
            <a:endParaRPr lang="ru-RU" sz="1600" b="1" dirty="0">
              <a:solidFill>
                <a:srgbClr val="0E2C68"/>
              </a:solidFill>
              <a:latin typeface="HSE Sans" panose="02000000000000000000" pitchFamily="2" charset="0"/>
            </a:endParaRPr>
          </a:p>
          <a:p>
            <a:endParaRPr lang="ru-RU" sz="1600" b="1" dirty="0">
              <a:solidFill>
                <a:srgbClr val="0E2C68"/>
              </a:solidFill>
              <a:latin typeface="HSE Sans" panose="02000000000000000000" pitchFamily="2" charset="0"/>
            </a:endParaRPr>
          </a:p>
          <a:p>
            <a:r>
              <a:rPr lang="ru-RU" sz="1600" b="1" spc="-2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Недостатки:</a:t>
            </a:r>
          </a:p>
          <a:p>
            <a:pPr marL="299085" indent="-286385">
              <a:lnSpc>
                <a:spcPts val="2200"/>
              </a:lnSpc>
              <a:buFont typeface="Microsoft Sans Serif"/>
              <a:buChar char="•"/>
            </a:pP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50% дубликатов на больших объёмах</a:t>
            </a:r>
          </a:p>
          <a:p>
            <a:pPr marL="299085" indent="-286385">
              <a:lnSpc>
                <a:spcPts val="2200"/>
              </a:lnSpc>
              <a:buFont typeface="Microsoft Sans Serif"/>
              <a:buChar char="•"/>
            </a:pP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Нет параметра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temperature</a:t>
            </a:r>
            <a:endParaRPr lang="ru-RU" sz="1600" spc="-10" dirty="0">
              <a:solidFill>
                <a:srgbClr val="0E2C68"/>
              </a:solidFill>
              <a:latin typeface="HSE Sans" panose="02000000000000000000" pitchFamily="2" charset="0"/>
              <a:cs typeface="Calibri"/>
            </a:endParaRPr>
          </a:p>
          <a:p>
            <a:endParaRPr lang="en-US" sz="1800" b="1" dirty="0">
              <a:solidFill>
                <a:srgbClr val="0E2C68"/>
              </a:solidFill>
              <a:latin typeface="HSE Sans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300000" y="2039760"/>
            <a:ext cx="3600000" cy="2915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solidFill>
                  <a:srgbClr val="0E2C68"/>
                </a:solidFill>
                <a:latin typeface="HSE Sans" panose="02000000000000000000" pitchFamily="2" charset="0"/>
              </a:rPr>
              <a:t>gpt-5-mini</a:t>
            </a:r>
            <a:endParaRPr lang="ru-RU" sz="2200" b="1" dirty="0">
              <a:solidFill>
                <a:srgbClr val="0E2C68"/>
              </a:solidFill>
              <a:latin typeface="HSE Sans" panose="02000000000000000000" pitchFamily="2" charset="0"/>
            </a:endParaRPr>
          </a:p>
          <a:p>
            <a:endParaRPr lang="ru-RU" sz="1800" b="1" dirty="0">
              <a:solidFill>
                <a:srgbClr val="0E2C68"/>
              </a:solidFill>
              <a:latin typeface="HSE Sans" panose="02000000000000000000" pitchFamily="2" charset="0"/>
            </a:endParaRPr>
          </a:p>
          <a:p>
            <a:r>
              <a:rPr lang="ru-RU" sz="1600" b="1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Преимущества:</a:t>
            </a:r>
          </a:p>
          <a:p>
            <a:pPr marL="299085" indent="-286385">
              <a:lnSpc>
                <a:spcPts val="2200"/>
              </a:lnSpc>
              <a:buFont typeface="Microsoft Sans Serif"/>
              <a:buChar char="•"/>
            </a:pP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Наилучшее разнообразие фраз</a:t>
            </a:r>
          </a:p>
          <a:p>
            <a:pPr marL="299085" indent="-286385">
              <a:lnSpc>
                <a:spcPts val="2200"/>
              </a:lnSpc>
              <a:buFont typeface="Microsoft Sans Serif"/>
              <a:buChar char="•"/>
            </a:pP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Контекст 400k, вывод 128k токенов</a:t>
            </a:r>
          </a:p>
          <a:p>
            <a:pPr marL="12700">
              <a:lnSpc>
                <a:spcPts val="2200"/>
              </a:lnSpc>
            </a:pPr>
            <a:endParaRPr lang="ru-RU" sz="1600" b="1" spc="-10" dirty="0">
              <a:solidFill>
                <a:srgbClr val="0E2C68"/>
              </a:solidFill>
              <a:latin typeface="HSE Sans" panose="02000000000000000000" pitchFamily="2" charset="0"/>
              <a:cs typeface="Calibri"/>
            </a:endParaRPr>
          </a:p>
          <a:p>
            <a:pPr marL="12700">
              <a:lnSpc>
                <a:spcPts val="2200"/>
              </a:lnSpc>
            </a:pPr>
            <a:r>
              <a:rPr lang="ru-RU" sz="1600" b="1" spc="-2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Недостатки:</a:t>
            </a:r>
          </a:p>
          <a:p>
            <a:pPr marL="299085" indent="-286385">
              <a:lnSpc>
                <a:spcPts val="2200"/>
              </a:lnSpc>
              <a:buFont typeface="Microsoft Sans Serif"/>
              <a:buChar char="•"/>
            </a:pP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Кратно дороже gpt-4o-mini</a:t>
            </a:r>
          </a:p>
          <a:p>
            <a:pPr marL="299085" indent="-286385">
              <a:lnSpc>
                <a:spcPts val="2200"/>
              </a:lnSpc>
              <a:buFont typeface="Microsoft Sans Serif"/>
              <a:buChar char="•"/>
            </a:pP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Нет параметра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temperature</a:t>
            </a:r>
            <a:endParaRPr lang="ru-RU" sz="1600" spc="-10" dirty="0">
              <a:solidFill>
                <a:srgbClr val="0E2C68"/>
              </a:solidFill>
              <a:latin typeface="HSE Sans" panose="02000000000000000000" pitchFamily="2" charset="0"/>
              <a:cs typeface="Calibri"/>
            </a:endParaRPr>
          </a:p>
        </p:txBody>
      </p:sp>
      <p:sp>
        <p:nvSpPr>
          <p:cNvPr id="5" name="object 6">
            <a:extLst>
              <a:ext uri="{FF2B5EF4-FFF2-40B4-BE49-F238E27FC236}">
                <a16:creationId xmlns:a16="http://schemas.microsoft.com/office/drawing/2014/main" id="{0BB5E26D-5D7D-F47C-EF13-94B1E6A06370}"/>
              </a:ext>
            </a:extLst>
          </p:cNvPr>
          <p:cNvSpPr txBox="1"/>
          <p:nvPr/>
        </p:nvSpPr>
        <p:spPr>
          <a:xfrm>
            <a:off x="3446778" y="525525"/>
            <a:ext cx="1160781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БКНАД</a:t>
            </a:r>
            <a:r>
              <a:rPr sz="1600" spc="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r>
              <a:rPr lang="ru-RU"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4</a:t>
            </a:r>
            <a:r>
              <a:rPr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13" name="object 7">
            <a:extLst>
              <a:ext uri="{FF2B5EF4-FFF2-40B4-BE49-F238E27FC236}">
                <a16:creationId xmlns:a16="http://schemas.microsoft.com/office/drawing/2014/main" id="{209E86B0-E55C-E06C-23AE-B3D9473AC352}"/>
              </a:ext>
            </a:extLst>
          </p:cNvPr>
          <p:cNvSpPr txBox="1"/>
          <p:nvPr/>
        </p:nvSpPr>
        <p:spPr>
          <a:xfrm>
            <a:off x="6247890" y="525525"/>
            <a:ext cx="1295899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Москва</a:t>
            </a:r>
            <a:r>
              <a:rPr sz="1600" spc="-2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202</a:t>
            </a:r>
            <a:r>
              <a:rPr lang="ru-RU"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6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14" name="object 4">
            <a:extLst>
              <a:ext uri="{FF2B5EF4-FFF2-40B4-BE49-F238E27FC236}">
                <a16:creationId xmlns:a16="http://schemas.microsoft.com/office/drawing/2014/main" id="{77F56410-A60A-223D-F387-17FB5E24D5C1}"/>
              </a:ext>
            </a:extLst>
          </p:cNvPr>
          <p:cNvSpPr txBox="1"/>
          <p:nvPr/>
        </p:nvSpPr>
        <p:spPr>
          <a:xfrm>
            <a:off x="533399" y="1174749"/>
            <a:ext cx="11109957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sz="28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Анализ существующих моделей для генерации через </a:t>
            </a:r>
            <a:r>
              <a:rPr lang="en-US" sz="28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OPENAI API</a:t>
            </a:r>
            <a:endParaRPr lang="ru-RU" sz="2800" dirty="0">
              <a:solidFill>
                <a:srgbClr val="0E2C68"/>
              </a:solidFill>
              <a:latin typeface="HSE Sans" panose="02000000000000000000" pitchFamily="2" charset="0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399014" y="515238"/>
            <a:ext cx="16700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ru-RU" sz="2000" b="1" spc="-50" dirty="0">
                <a:solidFill>
                  <a:srgbClr val="0F2C69"/>
                </a:solidFill>
                <a:latin typeface="HSE Sans" panose="02000000000000000000" pitchFamily="2" charset="0"/>
                <a:cs typeface="Arial"/>
              </a:rPr>
              <a:t>7</a:t>
            </a:r>
            <a:endParaRPr sz="2000" b="1" spc="-50" dirty="0">
              <a:solidFill>
                <a:srgbClr val="0F2C69"/>
              </a:solidFill>
              <a:latin typeface="HSE Sans" panose="02000000000000000000" pitchFamily="2" charset="0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1643359" y="464819"/>
            <a:ext cx="0" cy="586740"/>
          </a:xfrm>
          <a:custGeom>
            <a:avLst/>
            <a:gdLst/>
            <a:ahLst/>
            <a:cxnLst/>
            <a:rect l="l" t="t" r="r" b="b"/>
            <a:pathLst>
              <a:path h="586740">
                <a:moveTo>
                  <a:pt x="0" y="0"/>
                </a:moveTo>
                <a:lnTo>
                  <a:pt x="0" y="586231"/>
                </a:lnTo>
              </a:path>
            </a:pathLst>
          </a:custGeom>
          <a:ln w="12192">
            <a:solidFill>
              <a:srgbClr val="0F2C69"/>
            </a:solidFill>
          </a:ln>
        </p:spPr>
        <p:txBody>
          <a:bodyPr wrap="square" lIns="0" tIns="0" rIns="0" bIns="0" rtlCol="0"/>
          <a:lstStyle/>
          <a:p>
            <a:endParaRPr>
              <a:latin typeface="HSE Sans" panose="02000000000000000000" pitchFamily="2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31214" y="517652"/>
            <a:ext cx="494767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25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ФКН</a:t>
            </a:r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3F91710B-57C9-326C-B874-54DE8E46F497}"/>
              </a:ext>
            </a:extLst>
          </p:cNvPr>
          <p:cNvSpPr txBox="1"/>
          <p:nvPr/>
        </p:nvSpPr>
        <p:spPr>
          <a:xfrm>
            <a:off x="533400" y="1905000"/>
            <a:ext cx="11177930" cy="198195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indent="-342265">
              <a:lnSpc>
                <a:spcPct val="100000"/>
              </a:lnSpc>
              <a:buFont typeface="Microsoft Sans Serif"/>
              <a:buChar char="•"/>
              <a:tabLst>
                <a:tab pos="354965" algn="l"/>
              </a:tabLst>
            </a:pP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Генерация синтетических фраз через OpenAI </a:t>
            </a:r>
            <a:r>
              <a:rPr lang="ru-RU" sz="1600" spc="-1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Batch</a:t>
            </a: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API в формате </a:t>
            </a:r>
            <a:r>
              <a:rPr lang="ru-RU" sz="1600" spc="-1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phrase</a:t>
            </a: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- </a:t>
            </a:r>
            <a:r>
              <a:rPr lang="ru-RU" sz="1600" spc="-1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intent</a:t>
            </a: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- </a:t>
            </a:r>
            <a:r>
              <a:rPr lang="ru-RU" sz="1600" spc="-1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parameters</a:t>
            </a:r>
            <a:endParaRPr lang="ru-RU" sz="1600" spc="-10" dirty="0">
              <a:solidFill>
                <a:srgbClr val="0D2C69"/>
              </a:solidFill>
              <a:latin typeface="HSE Sans" panose="02000000000000000000" pitchFamily="2" charset="0"/>
              <a:cs typeface="Calibri"/>
            </a:endParaRPr>
          </a:p>
          <a:p>
            <a:pPr indent="-342265">
              <a:lnSpc>
                <a:spcPct val="100000"/>
              </a:lnSpc>
              <a:buFont typeface="Microsoft Sans Serif"/>
              <a:buChar char="•"/>
              <a:tabLst>
                <a:tab pos="354965" algn="l"/>
              </a:tabLst>
            </a:pP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Настройка параметров генерации: количество примеров, список </a:t>
            </a:r>
            <a:r>
              <a:rPr lang="ru-RU" sz="1600" spc="-1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интентов</a:t>
            </a: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, </a:t>
            </a:r>
            <a:r>
              <a:rPr lang="ru-RU" sz="1600" spc="-1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temperature</a:t>
            </a:r>
            <a:endParaRPr lang="ru-RU" sz="1600" spc="-10" dirty="0">
              <a:solidFill>
                <a:srgbClr val="0D2C69"/>
              </a:solidFill>
              <a:latin typeface="HSE Sans" panose="02000000000000000000" pitchFamily="2" charset="0"/>
              <a:cs typeface="Calibri"/>
            </a:endParaRPr>
          </a:p>
          <a:p>
            <a:pPr indent="-342265">
              <a:lnSpc>
                <a:spcPct val="100000"/>
              </a:lnSpc>
              <a:buFont typeface="Microsoft Sans Serif"/>
              <a:buChar char="•"/>
              <a:tabLst>
                <a:tab pos="354965" algn="l"/>
              </a:tabLst>
            </a:pP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Поддержка генерации на русском и английском языках</a:t>
            </a:r>
          </a:p>
          <a:p>
            <a:pPr indent="-342265">
              <a:lnSpc>
                <a:spcPct val="100000"/>
              </a:lnSpc>
              <a:buFont typeface="Microsoft Sans Serif"/>
              <a:buChar char="•"/>
              <a:tabLst>
                <a:tab pos="354965" algn="l"/>
              </a:tabLst>
            </a:pP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Автоматическая валидация </a:t>
            </a:r>
            <a:r>
              <a:rPr lang="ru-RU" sz="1600" spc="-1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датасета</a:t>
            </a:r>
            <a:endParaRPr lang="ru-RU" sz="1600" spc="-10" dirty="0">
              <a:solidFill>
                <a:srgbClr val="0D2C69"/>
              </a:solidFill>
              <a:latin typeface="HSE Sans" panose="02000000000000000000" pitchFamily="2" charset="0"/>
              <a:cs typeface="Calibri"/>
            </a:endParaRPr>
          </a:p>
          <a:p>
            <a:pPr indent="-342265">
              <a:lnSpc>
                <a:spcPct val="100000"/>
              </a:lnSpc>
              <a:buFont typeface="Microsoft Sans Serif"/>
              <a:buChar char="•"/>
              <a:tabLst>
                <a:tab pos="354965" algn="l"/>
              </a:tabLst>
            </a:pP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Фильтрация дубликатов и балансировка классов до среднего размера</a:t>
            </a:r>
          </a:p>
          <a:p>
            <a:pPr indent="-342265">
              <a:lnSpc>
                <a:spcPct val="100000"/>
              </a:lnSpc>
              <a:buFont typeface="Microsoft Sans Serif"/>
              <a:buChar char="•"/>
              <a:tabLst>
                <a:tab pos="354965" algn="l"/>
              </a:tabLst>
            </a:pP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Дообучение моделей классификации на синтетическом </a:t>
            </a:r>
            <a:r>
              <a:rPr lang="ru-RU" sz="1600" spc="-1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датасете</a:t>
            </a: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с </a:t>
            </a:r>
            <a:r>
              <a:rPr lang="ru-RU" sz="1600" spc="-1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LoRA</a:t>
            </a: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-адаптерами</a:t>
            </a:r>
          </a:p>
          <a:p>
            <a:pPr indent="-342265">
              <a:lnSpc>
                <a:spcPct val="100000"/>
              </a:lnSpc>
              <a:buFont typeface="Microsoft Sans Serif"/>
              <a:buChar char="•"/>
              <a:tabLst>
                <a:tab pos="354965" algn="l"/>
              </a:tabLst>
            </a:pP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Оценка качества по </a:t>
            </a:r>
            <a:r>
              <a:rPr lang="ru-RU" sz="1600" spc="-1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Accuracy</a:t>
            </a: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, </a:t>
            </a:r>
            <a:r>
              <a:rPr lang="ru-RU" sz="1600" spc="-1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Macro</a:t>
            </a: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F1, </a:t>
            </a:r>
            <a:r>
              <a:rPr lang="ru-RU" sz="1600" spc="-1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Macro</a:t>
            </a: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Precision/</a:t>
            </a:r>
            <a:r>
              <a:rPr lang="ru-RU" sz="1600" spc="-1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Recall</a:t>
            </a:r>
            <a:endParaRPr lang="ru-RU" sz="1600" spc="-10" dirty="0">
              <a:solidFill>
                <a:srgbClr val="0D2C69"/>
              </a:solidFill>
              <a:latin typeface="HSE Sans" panose="02000000000000000000" pitchFamily="2" charset="0"/>
              <a:cs typeface="Calibri"/>
            </a:endParaRPr>
          </a:p>
          <a:p>
            <a:pPr indent="-342265">
              <a:lnSpc>
                <a:spcPct val="100000"/>
              </a:lnSpc>
              <a:buFont typeface="Microsoft Sans Serif"/>
              <a:buChar char="•"/>
              <a:tabLst>
                <a:tab pos="354965" algn="l"/>
              </a:tabLst>
            </a:pP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Воспроизводимый </a:t>
            </a:r>
            <a:r>
              <a:rPr lang="ru-RU" sz="1600" spc="-1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пайплайн</a:t>
            </a: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от генерации до обученной модели</a:t>
            </a:r>
          </a:p>
        </p:txBody>
      </p:sp>
      <p:sp>
        <p:nvSpPr>
          <p:cNvPr id="9" name="object 6">
            <a:extLst>
              <a:ext uri="{FF2B5EF4-FFF2-40B4-BE49-F238E27FC236}">
                <a16:creationId xmlns:a16="http://schemas.microsoft.com/office/drawing/2014/main" id="{3FE3D82E-E7E8-3915-3F69-5A5C5ADD79FA}"/>
              </a:ext>
            </a:extLst>
          </p:cNvPr>
          <p:cNvSpPr txBox="1"/>
          <p:nvPr/>
        </p:nvSpPr>
        <p:spPr>
          <a:xfrm>
            <a:off x="3446778" y="525525"/>
            <a:ext cx="1160781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БКНАД</a:t>
            </a:r>
            <a:r>
              <a:rPr sz="1600" spc="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r>
              <a:rPr lang="ru-RU"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4</a:t>
            </a:r>
            <a:r>
              <a:rPr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10" name="object 7">
            <a:extLst>
              <a:ext uri="{FF2B5EF4-FFF2-40B4-BE49-F238E27FC236}">
                <a16:creationId xmlns:a16="http://schemas.microsoft.com/office/drawing/2014/main" id="{30DB63B7-B95E-054C-4473-E85DB9F6DBCE}"/>
              </a:ext>
            </a:extLst>
          </p:cNvPr>
          <p:cNvSpPr txBox="1"/>
          <p:nvPr/>
        </p:nvSpPr>
        <p:spPr>
          <a:xfrm>
            <a:off x="6247890" y="525525"/>
            <a:ext cx="1295899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Москва</a:t>
            </a:r>
            <a:r>
              <a:rPr sz="1600" spc="-2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202</a:t>
            </a:r>
            <a:r>
              <a:rPr lang="ru-RU"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6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11" name="object 4">
            <a:extLst>
              <a:ext uri="{FF2B5EF4-FFF2-40B4-BE49-F238E27FC236}">
                <a16:creationId xmlns:a16="http://schemas.microsoft.com/office/drawing/2014/main" id="{579E9A5A-BF76-6B8B-C2F0-C3625C0D6111}"/>
              </a:ext>
            </a:extLst>
          </p:cNvPr>
          <p:cNvSpPr txBox="1"/>
          <p:nvPr/>
        </p:nvSpPr>
        <p:spPr>
          <a:xfrm>
            <a:off x="533400" y="1174749"/>
            <a:ext cx="6705600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sz="28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Функциональные требования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399014" y="515238"/>
            <a:ext cx="16700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50" dirty="0">
                <a:solidFill>
                  <a:srgbClr val="0F2C69"/>
                </a:solidFill>
                <a:latin typeface="HSE Sans" panose="02000000000000000000" pitchFamily="2" charset="0"/>
                <a:cs typeface="Arial"/>
              </a:rPr>
              <a:t>8</a:t>
            </a:r>
          </a:p>
        </p:txBody>
      </p:sp>
      <p:sp>
        <p:nvSpPr>
          <p:cNvPr id="3" name="object 3"/>
          <p:cNvSpPr/>
          <p:nvPr/>
        </p:nvSpPr>
        <p:spPr>
          <a:xfrm>
            <a:off x="11643359" y="464819"/>
            <a:ext cx="0" cy="586740"/>
          </a:xfrm>
          <a:custGeom>
            <a:avLst/>
            <a:gdLst/>
            <a:ahLst/>
            <a:cxnLst/>
            <a:rect l="l" t="t" r="r" b="b"/>
            <a:pathLst>
              <a:path h="586740">
                <a:moveTo>
                  <a:pt x="0" y="0"/>
                </a:moveTo>
                <a:lnTo>
                  <a:pt x="0" y="586231"/>
                </a:lnTo>
              </a:path>
            </a:pathLst>
          </a:custGeom>
          <a:ln w="12192">
            <a:solidFill>
              <a:srgbClr val="0F2C69"/>
            </a:solidFill>
          </a:ln>
        </p:spPr>
        <p:txBody>
          <a:bodyPr wrap="square" lIns="0" tIns="0" rIns="0" bIns="0" rtlCol="0"/>
          <a:lstStyle/>
          <a:p>
            <a:endParaRPr>
              <a:latin typeface="HSE Sans" panose="02000000000000000000" pitchFamily="2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31214" y="517652"/>
            <a:ext cx="494767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25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ФКН</a:t>
            </a:r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5DB68570-931F-A2AA-3016-5056323A0AAB}"/>
              </a:ext>
            </a:extLst>
          </p:cNvPr>
          <p:cNvSpPr txBox="1"/>
          <p:nvPr/>
        </p:nvSpPr>
        <p:spPr>
          <a:xfrm>
            <a:off x="533400" y="1905000"/>
            <a:ext cx="11177929" cy="207428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lang="ru-RU" sz="2200" b="1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Batch</a:t>
            </a:r>
            <a:r>
              <a:rPr lang="ru-RU" sz="2200" b="1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API + gpt-4o-mini</a:t>
            </a: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endParaRPr lang="ru-RU" sz="2200" b="1" spc="-10" dirty="0">
              <a:solidFill>
                <a:srgbClr val="0E2C68"/>
              </a:solidFill>
              <a:latin typeface="HSE Sans" panose="02000000000000000000" pitchFamily="2" charset="0"/>
              <a:cs typeface="Calibri"/>
            </a:endParaRPr>
          </a:p>
          <a:p>
            <a:pPr indent="-342265">
              <a:lnSpc>
                <a:spcPct val="100000"/>
              </a:lnSpc>
              <a:buFont typeface="Microsoft Sans Serif"/>
              <a:buChar char="•"/>
              <a:tabLst>
                <a:tab pos="354965" algn="l"/>
              </a:tabLst>
            </a:pP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Наименьший процент дубликатов (12%) среди всех моделей</a:t>
            </a:r>
          </a:p>
          <a:p>
            <a:pPr indent="-342265">
              <a:lnSpc>
                <a:spcPct val="100000"/>
              </a:lnSpc>
              <a:buFont typeface="Microsoft Sans Serif"/>
              <a:buChar char="•"/>
              <a:tabLst>
                <a:tab pos="354965" algn="l"/>
              </a:tabLst>
            </a:pP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Поддержка </a:t>
            </a:r>
            <a:r>
              <a:rPr lang="ru-RU" sz="1600" spc="-1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temperature</a:t>
            </a: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en-US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-</a:t>
            </a: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ключевой параметр для разнообразия генерации</a:t>
            </a:r>
          </a:p>
          <a:p>
            <a:pPr indent="-342265">
              <a:lnSpc>
                <a:spcPct val="100000"/>
              </a:lnSpc>
              <a:buFont typeface="Microsoft Sans Serif"/>
              <a:buChar char="•"/>
              <a:tabLst>
                <a:tab pos="354965" algn="l"/>
              </a:tabLst>
            </a:pPr>
            <a:r>
              <a:rPr lang="ru-RU" sz="1600" spc="-1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Structured</a:t>
            </a: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Outputs</a:t>
            </a: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en-US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-</a:t>
            </a: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строгая типизация JSON-ответа</a:t>
            </a:r>
          </a:p>
          <a:p>
            <a:pPr indent="-342265">
              <a:lnSpc>
                <a:spcPct val="100000"/>
              </a:lnSpc>
              <a:buFont typeface="Microsoft Sans Serif"/>
              <a:buChar char="•"/>
              <a:tabLst>
                <a:tab pos="354965" algn="l"/>
              </a:tabLst>
            </a:pP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Оптимальное соотношение цены и качества генерации среди рассмотренных моделей</a:t>
            </a:r>
          </a:p>
          <a:p>
            <a:pPr indent="-342265">
              <a:lnSpc>
                <a:spcPct val="100000"/>
              </a:lnSpc>
              <a:buFont typeface="Microsoft Sans Serif"/>
              <a:buChar char="•"/>
              <a:tabLst>
                <a:tab pos="354965" algn="l"/>
              </a:tabLst>
            </a:pP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Высокая производительность за счёт распараллеливания, значительно дешевле Online API</a:t>
            </a:r>
          </a:p>
        </p:txBody>
      </p:sp>
      <p:sp>
        <p:nvSpPr>
          <p:cNvPr id="10" name="object 6">
            <a:extLst>
              <a:ext uri="{FF2B5EF4-FFF2-40B4-BE49-F238E27FC236}">
                <a16:creationId xmlns:a16="http://schemas.microsoft.com/office/drawing/2014/main" id="{17CB8A42-5F7A-33EC-DFA0-B46337E79906}"/>
              </a:ext>
            </a:extLst>
          </p:cNvPr>
          <p:cNvSpPr txBox="1"/>
          <p:nvPr/>
        </p:nvSpPr>
        <p:spPr>
          <a:xfrm>
            <a:off x="3446778" y="525525"/>
            <a:ext cx="1160781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БКНАД</a:t>
            </a:r>
            <a:r>
              <a:rPr sz="1600" spc="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r>
              <a:rPr lang="ru-RU"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4</a:t>
            </a:r>
            <a:r>
              <a:rPr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11" name="object 7">
            <a:extLst>
              <a:ext uri="{FF2B5EF4-FFF2-40B4-BE49-F238E27FC236}">
                <a16:creationId xmlns:a16="http://schemas.microsoft.com/office/drawing/2014/main" id="{33257B5D-F288-C1B0-37A0-E2619585DF05}"/>
              </a:ext>
            </a:extLst>
          </p:cNvPr>
          <p:cNvSpPr txBox="1"/>
          <p:nvPr/>
        </p:nvSpPr>
        <p:spPr>
          <a:xfrm>
            <a:off x="6247890" y="525525"/>
            <a:ext cx="1295899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Москва</a:t>
            </a:r>
            <a:r>
              <a:rPr sz="1600" spc="-2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202</a:t>
            </a:r>
            <a:r>
              <a:rPr lang="ru-RU"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6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12" name="object 4">
            <a:extLst>
              <a:ext uri="{FF2B5EF4-FFF2-40B4-BE49-F238E27FC236}">
                <a16:creationId xmlns:a16="http://schemas.microsoft.com/office/drawing/2014/main" id="{B2A2FD57-9150-B10F-C3DE-BDA903EFC42A}"/>
              </a:ext>
            </a:extLst>
          </p:cNvPr>
          <p:cNvSpPr txBox="1"/>
          <p:nvPr/>
        </p:nvSpPr>
        <p:spPr>
          <a:xfrm>
            <a:off x="533400" y="1174749"/>
            <a:ext cx="6705600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sz="28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Выбор методов и технологий</a:t>
            </a:r>
          </a:p>
        </p:txBody>
      </p:sp>
      <p:pic>
        <p:nvPicPr>
          <p:cNvPr id="14" name="Рисунок 13" descr="Изображение выглядит как текст, Шрифт, снимок экрана, чек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7190E05F-F496-E655-CC91-C3FB580DB253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4572000"/>
            <a:ext cx="7772400" cy="1641559"/>
          </a:xfrm>
          <a:prstGeom prst="rect">
            <a:avLst/>
          </a:prstGeom>
        </p:spPr>
      </p:pic>
      <p:sp>
        <p:nvSpPr>
          <p:cNvPr id="15" name="object 4">
            <a:extLst>
              <a:ext uri="{FF2B5EF4-FFF2-40B4-BE49-F238E27FC236}">
                <a16:creationId xmlns:a16="http://schemas.microsoft.com/office/drawing/2014/main" id="{41E0352C-3A64-DE0A-0D13-F29CD792ACD5}"/>
              </a:ext>
            </a:extLst>
          </p:cNvPr>
          <p:cNvSpPr txBox="1"/>
          <p:nvPr/>
        </p:nvSpPr>
        <p:spPr>
          <a:xfrm>
            <a:off x="2438400" y="4473575"/>
            <a:ext cx="11177930" cy="19684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lang="ru-RU" sz="1200" i="1" spc="-10" dirty="0">
                <a:solidFill>
                  <a:srgbClr val="1E4396"/>
                </a:solidFill>
                <a:latin typeface="HSE Sans" panose="02000000000000000000" pitchFamily="2" charset="0"/>
                <a:cs typeface="Calibri"/>
              </a:rPr>
              <a:t>Сравнение подходов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399014" y="515238"/>
            <a:ext cx="16700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50" dirty="0">
                <a:solidFill>
                  <a:srgbClr val="0F2C69"/>
                </a:solidFill>
                <a:latin typeface="HSE Sans" panose="02000000000000000000" pitchFamily="2" charset="0"/>
                <a:cs typeface="Arial"/>
              </a:rPr>
              <a:t>9</a:t>
            </a:r>
          </a:p>
        </p:txBody>
      </p:sp>
      <p:sp>
        <p:nvSpPr>
          <p:cNvPr id="3" name="object 3"/>
          <p:cNvSpPr/>
          <p:nvPr/>
        </p:nvSpPr>
        <p:spPr>
          <a:xfrm>
            <a:off x="11643359" y="464819"/>
            <a:ext cx="0" cy="586740"/>
          </a:xfrm>
          <a:custGeom>
            <a:avLst/>
            <a:gdLst/>
            <a:ahLst/>
            <a:cxnLst/>
            <a:rect l="l" t="t" r="r" b="b"/>
            <a:pathLst>
              <a:path h="586740">
                <a:moveTo>
                  <a:pt x="0" y="0"/>
                </a:moveTo>
                <a:lnTo>
                  <a:pt x="0" y="586231"/>
                </a:lnTo>
              </a:path>
            </a:pathLst>
          </a:custGeom>
          <a:ln w="12192">
            <a:solidFill>
              <a:srgbClr val="0F2C69"/>
            </a:solidFill>
          </a:ln>
        </p:spPr>
        <p:txBody>
          <a:bodyPr wrap="square" lIns="0" tIns="0" rIns="0" bIns="0" rtlCol="0"/>
          <a:lstStyle/>
          <a:p>
            <a:endParaRPr>
              <a:latin typeface="HSE Sans" panose="02000000000000000000" pitchFamily="2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31214" y="517652"/>
            <a:ext cx="494767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25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ФКН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33400" y="1905000"/>
            <a:ext cx="11109959" cy="35362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lang="ru-RU" sz="2200" b="1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Дисбаланс классов</a:t>
            </a:r>
          </a:p>
          <a:p>
            <a:pPr indent="-342265">
              <a:lnSpc>
                <a:spcPct val="100000"/>
              </a:lnSpc>
              <a:buFont typeface="Microsoft Sans Serif"/>
              <a:buChar char="•"/>
              <a:tabLst>
                <a:tab pos="354965" algn="l"/>
              </a:tabLst>
            </a:pP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Пример: класс </a:t>
            </a:r>
            <a:r>
              <a:rPr lang="ru-RU" sz="1600" spc="-1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chitchat</a:t>
            </a: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- 8 000 примеров, класс </a:t>
            </a:r>
            <a:r>
              <a:rPr lang="ru-RU" sz="1600" spc="-1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phone_pair</a:t>
            </a: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- всего 800</a:t>
            </a:r>
          </a:p>
          <a:p>
            <a:pPr indent="-342265">
              <a:lnSpc>
                <a:spcPct val="100000"/>
              </a:lnSpc>
              <a:buFont typeface="Microsoft Sans Serif"/>
              <a:buChar char="•"/>
              <a:tabLst>
                <a:tab pos="354965" algn="l"/>
              </a:tabLst>
            </a:pP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Дисбаланс занижает </a:t>
            </a:r>
            <a:r>
              <a:rPr lang="ru-RU" sz="1600" spc="-1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Macro</a:t>
            </a: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F1 и </a:t>
            </a:r>
            <a:r>
              <a:rPr lang="ru-RU" sz="1600" spc="-1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Macro</a:t>
            </a: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Precision на миноритарных классах</a:t>
            </a:r>
          </a:p>
          <a:p>
            <a:pPr indent="-342265">
              <a:lnSpc>
                <a:spcPct val="100000"/>
              </a:lnSpc>
              <a:buFont typeface="Microsoft Sans Serif"/>
              <a:buChar char="•"/>
              <a:tabLst>
                <a:tab pos="354965" algn="l"/>
              </a:tabLst>
            </a:pP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Решение: уменьшение мажоритарных классов + </a:t>
            </a:r>
            <a:r>
              <a:rPr lang="ru-RU" sz="1600" spc="-1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догенерация</a:t>
            </a: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миноритарных с повышенным </a:t>
            </a:r>
            <a:r>
              <a:rPr lang="ru-RU" sz="1600" spc="-1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temperature</a:t>
            </a:r>
            <a:endParaRPr lang="ru-RU" sz="1600" spc="-10" dirty="0">
              <a:solidFill>
                <a:srgbClr val="0D2C69"/>
              </a:solidFill>
              <a:latin typeface="HSE Sans" panose="02000000000000000000" pitchFamily="2" charset="0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600"/>
              </a:spcBef>
            </a:pPr>
            <a:r>
              <a:rPr lang="ru-RU" sz="2200" b="1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Метрики качества</a:t>
            </a:r>
          </a:p>
          <a:p>
            <a:pPr indent="-342265">
              <a:lnSpc>
                <a:spcPct val="100000"/>
              </a:lnSpc>
              <a:buFont typeface="Microsoft Sans Serif"/>
              <a:buChar char="•"/>
              <a:tabLst>
                <a:tab pos="354965" algn="l"/>
              </a:tabLst>
            </a:pP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NDR = 0.03 - низкий процент почти идентичных фраз по косинусному сходству </a:t>
            </a:r>
            <a:r>
              <a:rPr lang="ru-RU" sz="1600" spc="-1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эмбеддингов</a:t>
            </a:r>
            <a:endParaRPr lang="ru-RU" sz="1600" spc="-10" dirty="0">
              <a:solidFill>
                <a:srgbClr val="0D2C69"/>
              </a:solidFill>
              <a:latin typeface="HSE Sans" panose="02000000000000000000" pitchFamily="2" charset="0"/>
              <a:cs typeface="Calibri"/>
            </a:endParaRPr>
          </a:p>
          <a:p>
            <a:pPr indent="-342265">
              <a:lnSpc>
                <a:spcPct val="100000"/>
              </a:lnSpc>
              <a:buFont typeface="Microsoft Sans Serif"/>
              <a:buChar char="•"/>
              <a:tabLst>
                <a:tab pos="354965" algn="l"/>
              </a:tabLst>
            </a:pPr>
            <a:r>
              <a:rPr lang="ru-RU" sz="1600" spc="-1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Semantic_diversity</a:t>
            </a: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= 0.17 - смысловое разнообразие фраз внутри </a:t>
            </a:r>
            <a:r>
              <a:rPr lang="ru-RU" sz="1600" spc="-1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интента</a:t>
            </a:r>
            <a:endParaRPr lang="ru-RU" sz="1600" spc="-10" dirty="0">
              <a:solidFill>
                <a:srgbClr val="0D2C69"/>
              </a:solidFill>
              <a:latin typeface="HSE Sans" panose="02000000000000000000" pitchFamily="2" charset="0"/>
              <a:cs typeface="Calibri"/>
            </a:endParaRPr>
          </a:p>
          <a:p>
            <a:pPr indent="-342265">
              <a:lnSpc>
                <a:spcPct val="100000"/>
              </a:lnSpc>
              <a:buFont typeface="Microsoft Sans Serif"/>
              <a:buChar char="•"/>
              <a:tabLst>
                <a:tab pos="354965" algn="l"/>
              </a:tabLst>
            </a:pP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Self-BLEU = 31.8 - достаточное лексическое разнообразие фраз</a:t>
            </a:r>
          </a:p>
          <a:p>
            <a:pPr marL="12700">
              <a:lnSpc>
                <a:spcPct val="100000"/>
              </a:lnSpc>
              <a:spcBef>
                <a:spcPts val="1600"/>
              </a:spcBef>
            </a:pPr>
            <a:r>
              <a:rPr lang="ru-RU" sz="2200" b="1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Итоговый </a:t>
            </a:r>
            <a:r>
              <a:rPr lang="ru-RU" sz="2200" b="1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датасет</a:t>
            </a:r>
            <a:endParaRPr lang="ru-RU" sz="2200" b="1" spc="-10" dirty="0">
              <a:solidFill>
                <a:srgbClr val="0E2C68"/>
              </a:solidFill>
              <a:latin typeface="HSE Sans" panose="02000000000000000000" pitchFamily="2" charset="0"/>
              <a:cs typeface="Calibri"/>
            </a:endParaRPr>
          </a:p>
          <a:p>
            <a:pPr indent="-342265">
              <a:lnSpc>
                <a:spcPct val="100000"/>
              </a:lnSpc>
              <a:buFont typeface="Microsoft Sans Serif"/>
              <a:buChar char="•"/>
              <a:tabLst>
                <a:tab pos="354965" algn="l"/>
              </a:tabLst>
            </a:pP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153 062 строки, 50% RU / 50% EN, 80 </a:t>
            </a:r>
            <a:r>
              <a:rPr lang="ru-RU" sz="1600" spc="-1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интентов</a:t>
            </a:r>
            <a:endParaRPr lang="ru-RU" sz="1600" spc="-10" dirty="0">
              <a:solidFill>
                <a:srgbClr val="0D2C69"/>
              </a:solidFill>
              <a:latin typeface="HSE Sans" panose="02000000000000000000" pitchFamily="2" charset="0"/>
              <a:cs typeface="Calibri"/>
            </a:endParaRPr>
          </a:p>
          <a:p>
            <a:pPr indent="-342265">
              <a:lnSpc>
                <a:spcPct val="100000"/>
              </a:lnSpc>
              <a:buFont typeface="Microsoft Sans Serif"/>
              <a:buChar char="•"/>
              <a:tabLst>
                <a:tab pos="354965" algn="l"/>
              </a:tabLst>
            </a:pP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Добавлены редкие примеры и разные дорожные ситуации</a:t>
            </a:r>
          </a:p>
        </p:txBody>
      </p:sp>
      <p:sp>
        <p:nvSpPr>
          <p:cNvPr id="9" name="object 6">
            <a:extLst>
              <a:ext uri="{FF2B5EF4-FFF2-40B4-BE49-F238E27FC236}">
                <a16:creationId xmlns:a16="http://schemas.microsoft.com/office/drawing/2014/main" id="{AF751444-D495-090F-FC67-B9A82515DAE9}"/>
              </a:ext>
            </a:extLst>
          </p:cNvPr>
          <p:cNvSpPr txBox="1"/>
          <p:nvPr/>
        </p:nvSpPr>
        <p:spPr>
          <a:xfrm>
            <a:off x="3446778" y="525525"/>
            <a:ext cx="1160781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БКНАД</a:t>
            </a:r>
            <a:r>
              <a:rPr sz="1600" spc="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r>
              <a:rPr lang="ru-RU"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4</a:t>
            </a:r>
            <a:r>
              <a:rPr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10" name="object 7">
            <a:extLst>
              <a:ext uri="{FF2B5EF4-FFF2-40B4-BE49-F238E27FC236}">
                <a16:creationId xmlns:a16="http://schemas.microsoft.com/office/drawing/2014/main" id="{A505ECFE-C378-F81F-2AEB-3AB8C66CA946}"/>
              </a:ext>
            </a:extLst>
          </p:cNvPr>
          <p:cNvSpPr txBox="1"/>
          <p:nvPr/>
        </p:nvSpPr>
        <p:spPr>
          <a:xfrm>
            <a:off x="6247890" y="525525"/>
            <a:ext cx="1295899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Москва</a:t>
            </a:r>
            <a:r>
              <a:rPr sz="1600" spc="-2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202</a:t>
            </a:r>
            <a:r>
              <a:rPr lang="ru-RU"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6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11" name="object 4">
            <a:extLst>
              <a:ext uri="{FF2B5EF4-FFF2-40B4-BE49-F238E27FC236}">
                <a16:creationId xmlns:a16="http://schemas.microsoft.com/office/drawing/2014/main" id="{58B6D80D-DFDC-AE2C-1998-9FF3F50F5516}"/>
              </a:ext>
            </a:extLst>
          </p:cNvPr>
          <p:cNvSpPr txBox="1"/>
          <p:nvPr/>
        </p:nvSpPr>
        <p:spPr>
          <a:xfrm>
            <a:off x="533400" y="1174749"/>
            <a:ext cx="6705600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sz="28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Валидация </a:t>
            </a:r>
            <a:r>
              <a:rPr lang="ru-RU" sz="280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датасета</a:t>
            </a:r>
            <a:endParaRPr lang="ru-RU" sz="2800" dirty="0">
              <a:latin typeface="HSE Sans" panose="02000000000000000000" pitchFamily="2" charset="0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399014" y="515238"/>
            <a:ext cx="345186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ru-RU" sz="2000" b="1" spc="-505" dirty="0">
                <a:solidFill>
                  <a:srgbClr val="0F2C69"/>
                </a:solidFill>
                <a:latin typeface="HSE Sans" panose="02000000000000000000" pitchFamily="2" charset="0"/>
                <a:cs typeface="Arial"/>
              </a:rPr>
              <a:t>1</a:t>
            </a:r>
            <a:r>
              <a:rPr lang="en-US" sz="2000" b="1" spc="-505" dirty="0">
                <a:solidFill>
                  <a:srgbClr val="0F2C69"/>
                </a:solidFill>
                <a:latin typeface="HSE Sans" panose="02000000000000000000" pitchFamily="2" charset="0"/>
                <a:cs typeface="Arial"/>
              </a:rPr>
              <a:t>.  </a:t>
            </a:r>
            <a:r>
              <a:rPr lang="ru-RU" sz="2000" b="1" spc="-505" dirty="0">
                <a:solidFill>
                  <a:srgbClr val="0F2C69"/>
                </a:solidFill>
                <a:latin typeface="HSE Sans" panose="02000000000000000000" pitchFamily="2" charset="0"/>
                <a:cs typeface="Arial"/>
              </a:rPr>
              <a:t>0</a:t>
            </a:r>
            <a:endParaRPr sz="20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31214" y="517652"/>
            <a:ext cx="496163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25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ФКН</a:t>
            </a:r>
            <a:endParaRPr sz="1600" dirty="0">
              <a:latin typeface="HSE Sans" panose="02000000000000000000" pitchFamily="2" charset="0"/>
              <a:cs typeface="Calibri"/>
            </a:endParaRPr>
          </a:p>
        </p:txBody>
      </p:sp>
      <p:sp>
        <p:nvSpPr>
          <p:cNvPr id="3" name="object 4">
            <a:extLst>
              <a:ext uri="{FF2B5EF4-FFF2-40B4-BE49-F238E27FC236}">
                <a16:creationId xmlns:a16="http://schemas.microsoft.com/office/drawing/2014/main" id="{AC4D5A23-37B3-048B-91E5-B3451FD816E2}"/>
              </a:ext>
            </a:extLst>
          </p:cNvPr>
          <p:cNvSpPr txBox="1"/>
          <p:nvPr/>
        </p:nvSpPr>
        <p:spPr>
          <a:xfrm>
            <a:off x="533400" y="1905000"/>
            <a:ext cx="11049000" cy="75084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Для сравнения были выбраны несколько мультиязычных моделей, различающихся размером, размерностью </a:t>
            </a:r>
            <a:r>
              <a:rPr lang="ru-RU" sz="160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эмбеддингов</a:t>
            </a:r>
            <a:r>
              <a:rPr lang="ru-RU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, максимальной длиной входной последовательности и точностью вычислений. Все модели </a:t>
            </a:r>
            <a:r>
              <a:rPr lang="ru-RU" sz="160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open-source</a:t>
            </a:r>
            <a:r>
              <a:rPr lang="ru-RU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и доступны на </a:t>
            </a:r>
            <a:r>
              <a:rPr lang="ru-RU" sz="160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HuggingFace</a:t>
            </a:r>
            <a:r>
              <a:rPr lang="ru-RU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.</a:t>
            </a:r>
          </a:p>
        </p:txBody>
      </p:sp>
      <p:sp>
        <p:nvSpPr>
          <p:cNvPr id="4" name="object 6">
            <a:extLst>
              <a:ext uri="{FF2B5EF4-FFF2-40B4-BE49-F238E27FC236}">
                <a16:creationId xmlns:a16="http://schemas.microsoft.com/office/drawing/2014/main" id="{429F70F5-99E5-7033-53ED-4A106F24822E}"/>
              </a:ext>
            </a:extLst>
          </p:cNvPr>
          <p:cNvSpPr txBox="1"/>
          <p:nvPr/>
        </p:nvSpPr>
        <p:spPr>
          <a:xfrm>
            <a:off x="3446778" y="525525"/>
            <a:ext cx="1160781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БКНАД</a:t>
            </a:r>
            <a:r>
              <a:rPr sz="1600" spc="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r>
              <a:rPr lang="ru-RU"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4</a:t>
            </a:r>
            <a:r>
              <a:rPr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5" name="object 7">
            <a:extLst>
              <a:ext uri="{FF2B5EF4-FFF2-40B4-BE49-F238E27FC236}">
                <a16:creationId xmlns:a16="http://schemas.microsoft.com/office/drawing/2014/main" id="{61AF1324-818A-DF45-2AAB-C9B63300C3B0}"/>
              </a:ext>
            </a:extLst>
          </p:cNvPr>
          <p:cNvSpPr txBox="1"/>
          <p:nvPr/>
        </p:nvSpPr>
        <p:spPr>
          <a:xfrm>
            <a:off x="6247890" y="525525"/>
            <a:ext cx="1295899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Москва</a:t>
            </a:r>
            <a:r>
              <a:rPr sz="1600" spc="-2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202</a:t>
            </a:r>
            <a:r>
              <a:rPr lang="ru-RU"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6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11" name="object 4">
            <a:extLst>
              <a:ext uri="{FF2B5EF4-FFF2-40B4-BE49-F238E27FC236}">
                <a16:creationId xmlns:a16="http://schemas.microsoft.com/office/drawing/2014/main" id="{05A0193E-A895-8337-C7A6-7A159370C43A}"/>
              </a:ext>
            </a:extLst>
          </p:cNvPr>
          <p:cNvSpPr txBox="1"/>
          <p:nvPr/>
        </p:nvSpPr>
        <p:spPr>
          <a:xfrm>
            <a:off x="533400" y="1174749"/>
            <a:ext cx="10363200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sz="28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Исследование архитектур моделей классификации</a:t>
            </a:r>
            <a:endParaRPr lang="ru-RU" sz="2800" dirty="0">
              <a:latin typeface="HSE Sans" panose="02000000000000000000" pitchFamily="2" charset="0"/>
              <a:cs typeface="Calibri"/>
            </a:endParaRPr>
          </a:p>
        </p:txBody>
      </p:sp>
      <p:pic>
        <p:nvPicPr>
          <p:cNvPr id="15" name="Рисунок 14" descr="Изображение выглядит как текст, Шрифт, снимок экрана, чек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882F866C-A2AD-7AD8-C273-8905C9C8474C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3886200"/>
            <a:ext cx="7772400" cy="1658679"/>
          </a:xfrm>
          <a:prstGeom prst="rect">
            <a:avLst/>
          </a:prstGeom>
        </p:spPr>
      </p:pic>
      <p:sp>
        <p:nvSpPr>
          <p:cNvPr id="13" name="object 4">
            <a:extLst>
              <a:ext uri="{FF2B5EF4-FFF2-40B4-BE49-F238E27FC236}">
                <a16:creationId xmlns:a16="http://schemas.microsoft.com/office/drawing/2014/main" id="{32C379AB-61BF-FA68-33EB-FF5BE5F7D5A2}"/>
              </a:ext>
            </a:extLst>
          </p:cNvPr>
          <p:cNvSpPr txBox="1"/>
          <p:nvPr/>
        </p:nvSpPr>
        <p:spPr>
          <a:xfrm>
            <a:off x="2362200" y="3733800"/>
            <a:ext cx="11177930" cy="19684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lang="ru-RU" sz="1200" i="1" spc="-10" dirty="0">
                <a:solidFill>
                  <a:srgbClr val="1E4396"/>
                </a:solidFill>
                <a:latin typeface="HSE Sans" panose="02000000000000000000" pitchFamily="2" charset="0"/>
                <a:cs typeface="Calibri"/>
              </a:rPr>
              <a:t>Параметры моделей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399014" y="515238"/>
            <a:ext cx="34518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ru-RU" sz="2000" b="1" spc="-305" dirty="0">
                <a:solidFill>
                  <a:srgbClr val="0F2C69"/>
                </a:solidFill>
                <a:latin typeface="HSE Sans" panose="02000000000000000000" pitchFamily="2" charset="0"/>
                <a:cs typeface="Arial"/>
              </a:rPr>
              <a:t>11</a:t>
            </a:r>
            <a:endParaRPr sz="20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1643360" y="464819"/>
            <a:ext cx="0" cy="586740"/>
          </a:xfrm>
          <a:custGeom>
            <a:avLst/>
            <a:gdLst/>
            <a:ahLst/>
            <a:cxnLst/>
            <a:rect l="l" t="t" r="r" b="b"/>
            <a:pathLst>
              <a:path h="586740">
                <a:moveTo>
                  <a:pt x="0" y="0"/>
                </a:moveTo>
                <a:lnTo>
                  <a:pt x="0" y="586231"/>
                </a:lnTo>
              </a:path>
            </a:pathLst>
          </a:custGeom>
          <a:ln w="12192">
            <a:solidFill>
              <a:srgbClr val="0F2C69"/>
            </a:solidFill>
          </a:ln>
        </p:spPr>
        <p:txBody>
          <a:bodyPr wrap="square" lIns="0" tIns="0" rIns="0" bIns="0" rtlCol="0"/>
          <a:lstStyle/>
          <a:p>
            <a:endParaRPr>
              <a:latin typeface="HSE Sans" panose="02000000000000000000" pitchFamily="2" charset="0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31214" y="517652"/>
            <a:ext cx="496163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25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ФКН</a:t>
            </a:r>
            <a:endParaRPr sz="1600" dirty="0">
              <a:latin typeface="HSE Sans" panose="02000000000000000000" pitchFamily="2" charset="0"/>
              <a:cs typeface="Calibri"/>
            </a:endParaRPr>
          </a:p>
        </p:txBody>
      </p:sp>
      <p:sp>
        <p:nvSpPr>
          <p:cNvPr id="11" name="object 4">
            <a:extLst>
              <a:ext uri="{FF2B5EF4-FFF2-40B4-BE49-F238E27FC236}">
                <a16:creationId xmlns:a16="http://schemas.microsoft.com/office/drawing/2014/main" id="{A46E48EC-50FF-8C64-71E8-4985F519F61F}"/>
              </a:ext>
            </a:extLst>
          </p:cNvPr>
          <p:cNvSpPr txBox="1"/>
          <p:nvPr/>
        </p:nvSpPr>
        <p:spPr>
          <a:xfrm>
            <a:off x="533400" y="1905000"/>
            <a:ext cx="11177930" cy="34058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lang="ru-RU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После написания </a:t>
            </a:r>
            <a:r>
              <a:rPr lang="ru-RU" sz="160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пайплайна</a:t>
            </a:r>
            <a:r>
              <a:rPr lang="ru-RU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для дообучения моделей был проведен эксперимент по обучению каждой из архитектур. </a:t>
            </a:r>
          </a:p>
          <a:p>
            <a:pPr marL="12700">
              <a:spcBef>
                <a:spcPts val="95"/>
              </a:spcBef>
            </a:pPr>
            <a:endParaRPr lang="ru-RU" sz="1600" dirty="0">
              <a:solidFill>
                <a:srgbClr val="0E2C68"/>
              </a:solidFill>
              <a:latin typeface="HSE Sans" panose="02000000000000000000" pitchFamily="2" charset="0"/>
              <a:cs typeface="Calibri"/>
            </a:endParaRPr>
          </a:p>
          <a:p>
            <a:pPr marL="12700">
              <a:spcBef>
                <a:spcPts val="95"/>
              </a:spcBef>
            </a:pPr>
            <a:endParaRPr lang="ru-RU" sz="1600" dirty="0">
              <a:solidFill>
                <a:srgbClr val="0E2C68"/>
              </a:solidFill>
              <a:latin typeface="HSE Sans" panose="02000000000000000000" pitchFamily="2" charset="0"/>
              <a:cs typeface="Calibri"/>
            </a:endParaRPr>
          </a:p>
          <a:p>
            <a:pPr marL="12700">
              <a:spcBef>
                <a:spcPts val="95"/>
              </a:spcBef>
            </a:pPr>
            <a:endParaRPr lang="ru-RU" sz="1600" dirty="0">
              <a:solidFill>
                <a:srgbClr val="0E2C68"/>
              </a:solidFill>
              <a:latin typeface="HSE Sans" panose="02000000000000000000" pitchFamily="2" charset="0"/>
              <a:cs typeface="Calibri"/>
            </a:endParaRPr>
          </a:p>
          <a:p>
            <a:pPr marL="12700">
              <a:spcBef>
                <a:spcPts val="95"/>
              </a:spcBef>
            </a:pPr>
            <a:endParaRPr lang="ru-RU" sz="1600" dirty="0">
              <a:solidFill>
                <a:srgbClr val="0E2C68"/>
              </a:solidFill>
              <a:latin typeface="HSE Sans" panose="02000000000000000000" pitchFamily="2" charset="0"/>
              <a:cs typeface="Calibri"/>
            </a:endParaRPr>
          </a:p>
          <a:p>
            <a:pPr marL="12700">
              <a:spcBef>
                <a:spcPts val="95"/>
              </a:spcBef>
            </a:pPr>
            <a:endParaRPr lang="ru-RU" sz="1600" dirty="0">
              <a:solidFill>
                <a:srgbClr val="0E2C68"/>
              </a:solidFill>
              <a:latin typeface="HSE Sans" panose="02000000000000000000" pitchFamily="2" charset="0"/>
              <a:cs typeface="Calibri"/>
            </a:endParaRPr>
          </a:p>
          <a:p>
            <a:pPr marL="12700">
              <a:spcBef>
                <a:spcPts val="95"/>
              </a:spcBef>
            </a:pPr>
            <a:endParaRPr lang="ru-RU" sz="1600" dirty="0">
              <a:solidFill>
                <a:srgbClr val="0E2C68"/>
              </a:solidFill>
              <a:latin typeface="HSE Sans" panose="02000000000000000000" pitchFamily="2" charset="0"/>
              <a:cs typeface="Calibri"/>
            </a:endParaRPr>
          </a:p>
          <a:p>
            <a:pPr marL="12700">
              <a:spcBef>
                <a:spcPts val="95"/>
              </a:spcBef>
            </a:pPr>
            <a:endParaRPr lang="ru-RU" sz="1600" dirty="0">
              <a:solidFill>
                <a:srgbClr val="0E2C68"/>
              </a:solidFill>
              <a:latin typeface="HSE Sans" panose="02000000000000000000" pitchFamily="2" charset="0"/>
              <a:cs typeface="Calibri"/>
            </a:endParaRPr>
          </a:p>
          <a:p>
            <a:pPr marL="12700">
              <a:spcBef>
                <a:spcPts val="95"/>
              </a:spcBef>
            </a:pPr>
            <a:endParaRPr lang="en-US" sz="1600" dirty="0">
              <a:solidFill>
                <a:srgbClr val="0E2C68"/>
              </a:solidFill>
              <a:latin typeface="HSE Sans" panose="02000000000000000000" pitchFamily="2" charset="0"/>
              <a:cs typeface="Calibri"/>
            </a:endParaRPr>
          </a:p>
          <a:p>
            <a:pPr marL="12700">
              <a:spcBef>
                <a:spcPts val="95"/>
              </a:spcBef>
            </a:pPr>
            <a:endParaRPr lang="en-US" sz="1600" dirty="0">
              <a:solidFill>
                <a:srgbClr val="0E2C68"/>
              </a:solidFill>
              <a:latin typeface="HSE Sans" panose="02000000000000000000" pitchFamily="2" charset="0"/>
              <a:cs typeface="Calibri"/>
            </a:endParaRPr>
          </a:p>
          <a:p>
            <a:pPr marL="12700">
              <a:spcBef>
                <a:spcPts val="95"/>
              </a:spcBef>
            </a:pPr>
            <a:endParaRPr lang="ru-RU" sz="1600" dirty="0">
              <a:solidFill>
                <a:srgbClr val="0E2C68"/>
              </a:solidFill>
              <a:latin typeface="HSE Sans" panose="02000000000000000000" pitchFamily="2" charset="0"/>
              <a:cs typeface="Calibri"/>
            </a:endParaRPr>
          </a:p>
          <a:p>
            <a:pPr marL="299085" indent="-286385">
              <a:lnSpc>
                <a:spcPts val="2000"/>
              </a:lnSpc>
              <a:spcBef>
                <a:spcPts val="200"/>
              </a:spcBef>
              <a:buFont typeface="Microsoft Sans Serif"/>
              <a:buChar char="•"/>
            </a:pP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Обучение происходило на арендованных GPU: A100 SMX4 и RTX 5090 </a:t>
            </a:r>
          </a:p>
          <a:p>
            <a:pPr marL="299085" indent="-286385">
              <a:lnSpc>
                <a:spcPts val="2000"/>
              </a:lnSpc>
              <a:spcBef>
                <a:spcPts val="200"/>
              </a:spcBef>
              <a:buFont typeface="Microsoft Sans Serif"/>
              <a:buChar char="•"/>
            </a:pP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Все модели упираются в потолок </a:t>
            </a:r>
            <a:r>
              <a:rPr lang="en-US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~</a:t>
            </a: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0.84 метрики </a:t>
            </a:r>
            <a:r>
              <a:rPr lang="en-US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accuracy</a:t>
            </a: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- причина в пересечении смежных классов </a:t>
            </a:r>
            <a:r>
              <a:rPr lang="ru-RU" sz="1600" spc="-1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датасета</a:t>
            </a:r>
            <a:endParaRPr lang="ru-RU" sz="1600" spc="-10" dirty="0">
              <a:solidFill>
                <a:srgbClr val="0D2C69"/>
              </a:solidFill>
              <a:latin typeface="HSE Sans" panose="02000000000000000000" pitchFamily="2" charset="0"/>
              <a:cs typeface="Calibri"/>
            </a:endParaRPr>
          </a:p>
        </p:txBody>
      </p:sp>
      <p:sp>
        <p:nvSpPr>
          <p:cNvPr id="13" name="object 6">
            <a:extLst>
              <a:ext uri="{FF2B5EF4-FFF2-40B4-BE49-F238E27FC236}">
                <a16:creationId xmlns:a16="http://schemas.microsoft.com/office/drawing/2014/main" id="{7F2D00E3-920D-ED28-19A9-6E7FD572EA99}"/>
              </a:ext>
            </a:extLst>
          </p:cNvPr>
          <p:cNvSpPr txBox="1"/>
          <p:nvPr/>
        </p:nvSpPr>
        <p:spPr>
          <a:xfrm>
            <a:off x="3446778" y="525525"/>
            <a:ext cx="1160781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БКНАД</a:t>
            </a:r>
            <a:r>
              <a:rPr sz="1600" spc="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r>
              <a:rPr lang="ru-RU"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4</a:t>
            </a:r>
            <a:r>
              <a:rPr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14" name="object 7">
            <a:extLst>
              <a:ext uri="{FF2B5EF4-FFF2-40B4-BE49-F238E27FC236}">
                <a16:creationId xmlns:a16="http://schemas.microsoft.com/office/drawing/2014/main" id="{73057D74-3BF8-DD34-5581-F645E769B2A6}"/>
              </a:ext>
            </a:extLst>
          </p:cNvPr>
          <p:cNvSpPr txBox="1"/>
          <p:nvPr/>
        </p:nvSpPr>
        <p:spPr>
          <a:xfrm>
            <a:off x="6247890" y="525525"/>
            <a:ext cx="1295899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Москва</a:t>
            </a:r>
            <a:r>
              <a:rPr sz="1600" spc="-2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202</a:t>
            </a:r>
            <a:r>
              <a:rPr lang="ru-RU"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6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15" name="object 4">
            <a:extLst>
              <a:ext uri="{FF2B5EF4-FFF2-40B4-BE49-F238E27FC236}">
                <a16:creationId xmlns:a16="http://schemas.microsoft.com/office/drawing/2014/main" id="{534EC181-A4F6-91F6-2C0B-DE2274C61025}"/>
              </a:ext>
            </a:extLst>
          </p:cNvPr>
          <p:cNvSpPr txBox="1"/>
          <p:nvPr/>
        </p:nvSpPr>
        <p:spPr>
          <a:xfrm>
            <a:off x="533400" y="1174749"/>
            <a:ext cx="6705600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sz="28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Эксперимент по обучению</a:t>
            </a:r>
            <a:endParaRPr lang="ru-RU" sz="2800" dirty="0">
              <a:latin typeface="HSE Sans" panose="02000000000000000000" pitchFamily="2" charset="0"/>
              <a:cs typeface="Calibri"/>
            </a:endParaRPr>
          </a:p>
        </p:txBody>
      </p:sp>
      <p:sp>
        <p:nvSpPr>
          <p:cNvPr id="18" name="object 4">
            <a:extLst>
              <a:ext uri="{FF2B5EF4-FFF2-40B4-BE49-F238E27FC236}">
                <a16:creationId xmlns:a16="http://schemas.microsoft.com/office/drawing/2014/main" id="{EA24D915-2847-D3E8-2E66-E0CC2516860A}"/>
              </a:ext>
            </a:extLst>
          </p:cNvPr>
          <p:cNvSpPr txBox="1"/>
          <p:nvPr/>
        </p:nvSpPr>
        <p:spPr>
          <a:xfrm>
            <a:off x="2438400" y="2542041"/>
            <a:ext cx="11177930" cy="19684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lang="ru-RU" sz="1200" i="1" spc="-10" dirty="0">
                <a:solidFill>
                  <a:srgbClr val="1E4396"/>
                </a:solidFill>
                <a:latin typeface="HSE Sans" panose="02000000000000000000" pitchFamily="2" charset="0"/>
                <a:cs typeface="Calibri"/>
              </a:rPr>
              <a:t>Обучение моделей</a:t>
            </a:r>
          </a:p>
        </p:txBody>
      </p:sp>
      <p:pic>
        <p:nvPicPr>
          <p:cNvPr id="20" name="Рисунок 19" descr="Изображение выглядит как текст, Шрифт, снимок экрана, чек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5832C837-9837-4A66-DE6D-6830D7BFD26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1690" y="2738890"/>
            <a:ext cx="7772400" cy="1498179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F9F4C5-2166-2206-C48F-79969F4B10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03403E46-D3AD-3BAD-493D-E18B91AA2948}"/>
              </a:ext>
            </a:extLst>
          </p:cNvPr>
          <p:cNvSpPr txBox="1"/>
          <p:nvPr/>
        </p:nvSpPr>
        <p:spPr>
          <a:xfrm>
            <a:off x="10399014" y="515238"/>
            <a:ext cx="240029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305" dirty="0">
                <a:solidFill>
                  <a:srgbClr val="0F2C69"/>
                </a:solidFill>
                <a:latin typeface="HSE Sans" panose="02000000000000000000" pitchFamily="2" charset="0"/>
                <a:cs typeface="Arial"/>
              </a:rPr>
              <a:t>12</a:t>
            </a:r>
            <a:endParaRPr sz="200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AA14A07F-18D0-B813-C070-E76BFF97DA3B}"/>
              </a:ext>
            </a:extLst>
          </p:cNvPr>
          <p:cNvSpPr/>
          <p:nvPr/>
        </p:nvSpPr>
        <p:spPr>
          <a:xfrm>
            <a:off x="11643360" y="464819"/>
            <a:ext cx="0" cy="586740"/>
          </a:xfrm>
          <a:custGeom>
            <a:avLst/>
            <a:gdLst/>
            <a:ahLst/>
            <a:cxnLst/>
            <a:rect l="l" t="t" r="r" b="b"/>
            <a:pathLst>
              <a:path h="586740">
                <a:moveTo>
                  <a:pt x="0" y="0"/>
                </a:moveTo>
                <a:lnTo>
                  <a:pt x="0" y="586231"/>
                </a:lnTo>
              </a:path>
            </a:pathLst>
          </a:custGeom>
          <a:ln w="12192">
            <a:solidFill>
              <a:srgbClr val="0F2C69"/>
            </a:solidFill>
          </a:ln>
        </p:spPr>
        <p:txBody>
          <a:bodyPr wrap="square" lIns="0" tIns="0" rIns="0" bIns="0" rtlCol="0"/>
          <a:lstStyle/>
          <a:p>
            <a:endParaRPr>
              <a:latin typeface="HSE Sans" panose="02000000000000000000" pitchFamily="2" charset="0"/>
            </a:endParaRPr>
          </a:p>
        </p:txBody>
      </p:sp>
      <p:sp>
        <p:nvSpPr>
          <p:cNvPr id="7" name="object 7">
            <a:extLst>
              <a:ext uri="{FF2B5EF4-FFF2-40B4-BE49-F238E27FC236}">
                <a16:creationId xmlns:a16="http://schemas.microsoft.com/office/drawing/2014/main" id="{2700D5AA-429F-3BDB-65C7-B14046B72E16}"/>
              </a:ext>
            </a:extLst>
          </p:cNvPr>
          <p:cNvSpPr txBox="1"/>
          <p:nvPr/>
        </p:nvSpPr>
        <p:spPr>
          <a:xfrm>
            <a:off x="1131214" y="517652"/>
            <a:ext cx="496163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25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ФКН</a:t>
            </a:r>
            <a:endParaRPr sz="1600" dirty="0">
              <a:latin typeface="HSE Sans" panose="02000000000000000000" pitchFamily="2" charset="0"/>
              <a:cs typeface="Calibri"/>
            </a:endParaRPr>
          </a:p>
        </p:txBody>
      </p:sp>
      <p:sp>
        <p:nvSpPr>
          <p:cNvPr id="3" name="object 4">
            <a:extLst>
              <a:ext uri="{FF2B5EF4-FFF2-40B4-BE49-F238E27FC236}">
                <a16:creationId xmlns:a16="http://schemas.microsoft.com/office/drawing/2014/main" id="{8D6064B5-F550-A0E2-F84B-9C2E700F3158}"/>
              </a:ext>
            </a:extLst>
          </p:cNvPr>
          <p:cNvSpPr txBox="1"/>
          <p:nvPr/>
        </p:nvSpPr>
        <p:spPr>
          <a:xfrm>
            <a:off x="533400" y="1905000"/>
            <a:ext cx="11177930" cy="75084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После оценки моделей был сделан вывод о том, что модели путают многие семантически близкие классы. Близкие значения </a:t>
            </a:r>
            <a:r>
              <a:rPr lang="ru-RU" sz="160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Accuracy</a:t>
            </a:r>
            <a:r>
              <a:rPr lang="ru-RU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и F1_macro у bge-m3 и gte-Qwen2-7B указывают на ограничение со стороны </a:t>
            </a:r>
            <a:r>
              <a:rPr lang="ru-RU" sz="160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датасета</a:t>
            </a:r>
            <a:r>
              <a:rPr lang="ru-RU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. Было выполнено объединение близких по смыслу </a:t>
            </a:r>
            <a:r>
              <a:rPr lang="ru-RU" sz="160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интентов</a:t>
            </a:r>
            <a:r>
              <a:rPr lang="ru-RU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, общее количество предсказываемых классов сократилось до 64.</a:t>
            </a:r>
          </a:p>
        </p:txBody>
      </p:sp>
      <p:sp>
        <p:nvSpPr>
          <p:cNvPr id="11" name="object 6">
            <a:extLst>
              <a:ext uri="{FF2B5EF4-FFF2-40B4-BE49-F238E27FC236}">
                <a16:creationId xmlns:a16="http://schemas.microsoft.com/office/drawing/2014/main" id="{65806011-12E7-C6EA-17AE-240778E1E0E0}"/>
              </a:ext>
            </a:extLst>
          </p:cNvPr>
          <p:cNvSpPr txBox="1"/>
          <p:nvPr/>
        </p:nvSpPr>
        <p:spPr>
          <a:xfrm>
            <a:off x="3446778" y="525525"/>
            <a:ext cx="1160781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БКНАД</a:t>
            </a:r>
            <a:r>
              <a:rPr sz="1600" spc="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r>
              <a:rPr lang="ru-RU"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4</a:t>
            </a:r>
            <a:r>
              <a:rPr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12" name="object 7">
            <a:extLst>
              <a:ext uri="{FF2B5EF4-FFF2-40B4-BE49-F238E27FC236}">
                <a16:creationId xmlns:a16="http://schemas.microsoft.com/office/drawing/2014/main" id="{32A5867F-71A2-C552-17EF-6B87385ED5E0}"/>
              </a:ext>
            </a:extLst>
          </p:cNvPr>
          <p:cNvSpPr txBox="1"/>
          <p:nvPr/>
        </p:nvSpPr>
        <p:spPr>
          <a:xfrm>
            <a:off x="6247890" y="525525"/>
            <a:ext cx="1295899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Москва</a:t>
            </a:r>
            <a:r>
              <a:rPr sz="1600" spc="-2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202</a:t>
            </a:r>
            <a:r>
              <a:rPr lang="ru-RU"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6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14" name="object 4">
            <a:extLst>
              <a:ext uri="{FF2B5EF4-FFF2-40B4-BE49-F238E27FC236}">
                <a16:creationId xmlns:a16="http://schemas.microsoft.com/office/drawing/2014/main" id="{238967F3-6308-14B4-E24F-CB28857B374C}"/>
              </a:ext>
            </a:extLst>
          </p:cNvPr>
          <p:cNvSpPr txBox="1"/>
          <p:nvPr/>
        </p:nvSpPr>
        <p:spPr>
          <a:xfrm>
            <a:off x="533400" y="1174749"/>
            <a:ext cx="6705600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sz="28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Объединение классов</a:t>
            </a:r>
            <a:endParaRPr lang="ru-RU" sz="2800" dirty="0">
              <a:latin typeface="HSE Sans" panose="02000000000000000000" pitchFamily="2" charset="0"/>
              <a:cs typeface="Calibri"/>
            </a:endParaRPr>
          </a:p>
        </p:txBody>
      </p:sp>
      <p:pic>
        <p:nvPicPr>
          <p:cNvPr id="16" name="Рисунок 15" descr="Изображение выглядит как текст, снимок экрана, Шрифт, число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BEA274F0-3984-1ACF-B058-982CBA157850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867" y="3429000"/>
            <a:ext cx="4687270" cy="1909979"/>
          </a:xfrm>
          <a:prstGeom prst="rect">
            <a:avLst/>
          </a:prstGeom>
        </p:spPr>
      </p:pic>
      <p:pic>
        <p:nvPicPr>
          <p:cNvPr id="18" name="Рисунок 17" descr="Изображение выглядит как текст, снимок экрана, Шрифт, число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9DE59E1C-2AF9-ACDF-D4D4-6509EBB72F15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9270" y="4613309"/>
            <a:ext cx="6194090" cy="1568771"/>
          </a:xfrm>
          <a:prstGeom prst="rect">
            <a:avLst/>
          </a:prstGeom>
        </p:spPr>
      </p:pic>
      <p:pic>
        <p:nvPicPr>
          <p:cNvPr id="20" name="Рисунок 19" descr="Изображение выглядит как текст, Шрифт, линия, снимок экрана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7F8CE761-A55E-9615-428A-6444349878BE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9270" y="3384628"/>
            <a:ext cx="6262060" cy="925817"/>
          </a:xfrm>
          <a:prstGeom prst="rect">
            <a:avLst/>
          </a:prstGeom>
        </p:spPr>
      </p:pic>
      <p:sp>
        <p:nvSpPr>
          <p:cNvPr id="21" name="object 4">
            <a:extLst>
              <a:ext uri="{FF2B5EF4-FFF2-40B4-BE49-F238E27FC236}">
                <a16:creationId xmlns:a16="http://schemas.microsoft.com/office/drawing/2014/main" id="{3EA1F19C-41F6-41F0-55E8-16B4B2DC998F}"/>
              </a:ext>
            </a:extLst>
          </p:cNvPr>
          <p:cNvSpPr txBox="1"/>
          <p:nvPr/>
        </p:nvSpPr>
        <p:spPr>
          <a:xfrm>
            <a:off x="762000" y="3275510"/>
            <a:ext cx="4267200" cy="19684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lang="ru-RU" sz="1200" i="1" spc="-10" dirty="0">
                <a:solidFill>
                  <a:srgbClr val="1E4396"/>
                </a:solidFill>
                <a:latin typeface="HSE Sans" panose="02000000000000000000" pitchFamily="2" charset="0"/>
                <a:cs typeface="Calibri"/>
              </a:rPr>
              <a:t>Топ спутанных классов</a:t>
            </a:r>
          </a:p>
        </p:txBody>
      </p:sp>
      <p:sp>
        <p:nvSpPr>
          <p:cNvPr id="22" name="object 4">
            <a:extLst>
              <a:ext uri="{FF2B5EF4-FFF2-40B4-BE49-F238E27FC236}">
                <a16:creationId xmlns:a16="http://schemas.microsoft.com/office/drawing/2014/main" id="{B6F2DEE5-0F50-F1BD-B2CA-06353B2E9293}"/>
              </a:ext>
            </a:extLst>
          </p:cNvPr>
          <p:cNvSpPr txBox="1"/>
          <p:nvPr/>
        </p:nvSpPr>
        <p:spPr>
          <a:xfrm>
            <a:off x="5638800" y="3275510"/>
            <a:ext cx="4267200" cy="19684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lang="ru-RU" sz="1200" i="1" spc="-10" dirty="0">
                <a:solidFill>
                  <a:srgbClr val="1E4396"/>
                </a:solidFill>
                <a:latin typeface="HSE Sans" panose="02000000000000000000" pitchFamily="2" charset="0"/>
                <a:cs typeface="Calibri"/>
              </a:rPr>
              <a:t>Итоговые метрики </a:t>
            </a:r>
            <a:r>
              <a:rPr lang="ru-RU" sz="1200" i="1" spc="-10" dirty="0" err="1">
                <a:solidFill>
                  <a:srgbClr val="1E4396"/>
                </a:solidFill>
                <a:latin typeface="HSE Sans" panose="02000000000000000000" pitchFamily="2" charset="0"/>
                <a:cs typeface="Calibri"/>
              </a:rPr>
              <a:t>датасета</a:t>
            </a:r>
            <a:endParaRPr lang="ru-RU" sz="1200" i="1" spc="-10" dirty="0">
              <a:solidFill>
                <a:srgbClr val="1E4396"/>
              </a:solidFill>
              <a:latin typeface="HSE Sans" panose="02000000000000000000" pitchFamily="2" charset="0"/>
              <a:cs typeface="Calibri"/>
            </a:endParaRPr>
          </a:p>
        </p:txBody>
      </p:sp>
      <p:sp>
        <p:nvSpPr>
          <p:cNvPr id="23" name="object 4">
            <a:extLst>
              <a:ext uri="{FF2B5EF4-FFF2-40B4-BE49-F238E27FC236}">
                <a16:creationId xmlns:a16="http://schemas.microsoft.com/office/drawing/2014/main" id="{2FE96290-64B4-8182-2388-F3A643345021}"/>
              </a:ext>
            </a:extLst>
          </p:cNvPr>
          <p:cNvSpPr txBox="1"/>
          <p:nvPr/>
        </p:nvSpPr>
        <p:spPr>
          <a:xfrm>
            <a:off x="5638800" y="4419563"/>
            <a:ext cx="4267200" cy="19684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lang="ru-RU" sz="1200" i="1" spc="-10" dirty="0">
                <a:solidFill>
                  <a:srgbClr val="1E4396"/>
                </a:solidFill>
                <a:latin typeface="HSE Sans" panose="02000000000000000000" pitchFamily="2" charset="0"/>
                <a:cs typeface="Calibri"/>
              </a:rPr>
              <a:t>Правила объединения </a:t>
            </a:r>
            <a:r>
              <a:rPr lang="ru-RU" sz="1200" i="1" spc="-10" dirty="0" err="1">
                <a:solidFill>
                  <a:srgbClr val="1E4396"/>
                </a:solidFill>
                <a:latin typeface="HSE Sans" panose="02000000000000000000" pitchFamily="2" charset="0"/>
                <a:cs typeface="Calibri"/>
              </a:rPr>
              <a:t>интентов</a:t>
            </a:r>
            <a:endParaRPr lang="ru-RU" sz="1200" i="1" spc="-10" dirty="0">
              <a:solidFill>
                <a:srgbClr val="1E4396"/>
              </a:solidFill>
              <a:latin typeface="HSE Sans" panose="02000000000000000000" pitchFamily="2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391459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4FDF53-CA77-6C39-8616-03D44582C3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4">
            <a:extLst>
              <a:ext uri="{FF2B5EF4-FFF2-40B4-BE49-F238E27FC236}">
                <a16:creationId xmlns:a16="http://schemas.microsoft.com/office/drawing/2014/main" id="{C37EA4DC-0FA2-C275-4F3D-8F3BACEB1938}"/>
              </a:ext>
            </a:extLst>
          </p:cNvPr>
          <p:cNvSpPr txBox="1"/>
          <p:nvPr/>
        </p:nvSpPr>
        <p:spPr>
          <a:xfrm>
            <a:off x="533400" y="1905000"/>
            <a:ext cx="11177930" cy="36622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В результате корректировки </a:t>
            </a:r>
            <a:r>
              <a:rPr lang="ru-RU" sz="160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датасета</a:t>
            </a:r>
            <a:r>
              <a:rPr lang="ru-RU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было проведено еще несколько экспериментов по обучению классификаторов. Были получены следующие результаты.</a:t>
            </a:r>
          </a:p>
          <a:p>
            <a:pPr marL="12700">
              <a:lnSpc>
                <a:spcPct val="100000"/>
              </a:lnSpc>
              <a:spcBef>
                <a:spcPts val="95"/>
              </a:spcBef>
            </a:pPr>
            <a:endParaRPr lang="ru-RU" sz="1600" dirty="0">
              <a:solidFill>
                <a:srgbClr val="0E2C68"/>
              </a:solidFill>
              <a:latin typeface="HSE Sans" panose="02000000000000000000" pitchFamily="2" charset="0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5"/>
              </a:spcBef>
            </a:pPr>
            <a:endParaRPr lang="ru-RU" sz="1600" dirty="0">
              <a:solidFill>
                <a:srgbClr val="0E2C68"/>
              </a:solidFill>
              <a:latin typeface="HSE Sans" panose="02000000000000000000" pitchFamily="2" charset="0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5"/>
              </a:spcBef>
            </a:pPr>
            <a:endParaRPr lang="ru-RU" sz="1600" dirty="0">
              <a:solidFill>
                <a:srgbClr val="0E2C68"/>
              </a:solidFill>
              <a:latin typeface="HSE Sans" panose="02000000000000000000" pitchFamily="2" charset="0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5"/>
              </a:spcBef>
            </a:pPr>
            <a:endParaRPr lang="ru-RU" sz="1600" dirty="0">
              <a:solidFill>
                <a:srgbClr val="0E2C68"/>
              </a:solidFill>
              <a:latin typeface="HSE Sans" panose="02000000000000000000" pitchFamily="2" charset="0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5"/>
              </a:spcBef>
            </a:pPr>
            <a:endParaRPr lang="ru-RU" sz="1600" dirty="0">
              <a:solidFill>
                <a:srgbClr val="0E2C68"/>
              </a:solidFill>
              <a:latin typeface="HSE Sans" panose="02000000000000000000" pitchFamily="2" charset="0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5"/>
              </a:spcBef>
            </a:pPr>
            <a:endParaRPr lang="ru-RU" sz="1600" dirty="0">
              <a:solidFill>
                <a:srgbClr val="0E2C68"/>
              </a:solidFill>
              <a:latin typeface="HSE Sans" panose="02000000000000000000" pitchFamily="2" charset="0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5"/>
              </a:spcBef>
            </a:pPr>
            <a:endParaRPr lang="ru-RU" sz="1600" dirty="0">
              <a:solidFill>
                <a:srgbClr val="0E2C68"/>
              </a:solidFill>
              <a:latin typeface="HSE Sans" panose="02000000000000000000" pitchFamily="2" charset="0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5"/>
              </a:spcBef>
            </a:pPr>
            <a:endParaRPr lang="ru-RU" sz="1600" dirty="0">
              <a:solidFill>
                <a:srgbClr val="0E2C68"/>
              </a:solidFill>
              <a:latin typeface="HSE Sans" panose="02000000000000000000" pitchFamily="2" charset="0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5"/>
              </a:spcBef>
            </a:pPr>
            <a:endParaRPr lang="ru-RU" sz="1600" dirty="0">
              <a:solidFill>
                <a:srgbClr val="0E2C68"/>
              </a:solidFill>
              <a:latin typeface="HSE Sans" panose="02000000000000000000" pitchFamily="2" charset="0"/>
              <a:cs typeface="Calibri"/>
            </a:endParaRPr>
          </a:p>
          <a:p>
            <a:pPr marL="299085" indent="-286385">
              <a:lnSpc>
                <a:spcPts val="2000"/>
              </a:lnSpc>
              <a:spcBef>
                <a:spcPts val="200"/>
              </a:spcBef>
              <a:buFont typeface="Microsoft Sans Serif"/>
              <a:buChar char="•"/>
            </a:pP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Показатель </a:t>
            </a:r>
            <a:r>
              <a:rPr lang="en-US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a</a:t>
            </a:r>
            <a:r>
              <a:rPr lang="ru-RU" sz="1600" spc="-1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ccuracy</a:t>
            </a: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вырос с 0.837 до 0.872 </a:t>
            </a:r>
            <a:r>
              <a:rPr lang="en-US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-</a:t>
            </a: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правильная таксономия </a:t>
            </a:r>
            <a:r>
              <a:rPr lang="ru-RU" sz="1600" spc="-1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интентов</a:t>
            </a: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важнее размера модели</a:t>
            </a:r>
          </a:p>
          <a:p>
            <a:pPr marL="299085" indent="-286385">
              <a:lnSpc>
                <a:spcPts val="2000"/>
              </a:lnSpc>
              <a:spcBef>
                <a:spcPts val="300"/>
              </a:spcBef>
              <a:buFont typeface="Microsoft Sans Serif"/>
              <a:buChar char="•"/>
            </a:pP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Дальнейшее слияние на 45 классов повышает метрику </a:t>
            </a:r>
            <a:r>
              <a:rPr lang="en-US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a</a:t>
            </a:r>
            <a:r>
              <a:rPr lang="ru-RU" sz="1600" spc="-1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ccuracy</a:t>
            </a: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до 0.905, но существенно ограничивает функционал ассистента</a:t>
            </a:r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D65E35FC-4A30-F0BB-6633-22DC9AE3EDAB}"/>
              </a:ext>
            </a:extLst>
          </p:cNvPr>
          <p:cNvSpPr txBox="1"/>
          <p:nvPr/>
        </p:nvSpPr>
        <p:spPr>
          <a:xfrm>
            <a:off x="10399014" y="515238"/>
            <a:ext cx="240029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ru-RU" sz="2000" b="1" spc="-305" dirty="0">
                <a:solidFill>
                  <a:srgbClr val="0F2C69"/>
                </a:solidFill>
                <a:latin typeface="HSE Sans" panose="02000000000000000000" pitchFamily="2" charset="0"/>
                <a:cs typeface="Arial"/>
              </a:rPr>
              <a:t>13</a:t>
            </a:r>
            <a:endParaRPr sz="20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9F3132D2-6BCD-32A5-B338-938FF115C1A7}"/>
              </a:ext>
            </a:extLst>
          </p:cNvPr>
          <p:cNvSpPr/>
          <p:nvPr/>
        </p:nvSpPr>
        <p:spPr>
          <a:xfrm>
            <a:off x="11643360" y="464819"/>
            <a:ext cx="0" cy="586740"/>
          </a:xfrm>
          <a:custGeom>
            <a:avLst/>
            <a:gdLst/>
            <a:ahLst/>
            <a:cxnLst/>
            <a:rect l="l" t="t" r="r" b="b"/>
            <a:pathLst>
              <a:path h="586740">
                <a:moveTo>
                  <a:pt x="0" y="0"/>
                </a:moveTo>
                <a:lnTo>
                  <a:pt x="0" y="586231"/>
                </a:lnTo>
              </a:path>
            </a:pathLst>
          </a:custGeom>
          <a:ln w="12192">
            <a:solidFill>
              <a:srgbClr val="0F2C69"/>
            </a:solidFill>
          </a:ln>
        </p:spPr>
        <p:txBody>
          <a:bodyPr wrap="square" lIns="0" tIns="0" rIns="0" bIns="0" rtlCol="0"/>
          <a:lstStyle/>
          <a:p>
            <a:endParaRPr>
              <a:latin typeface="HSE Sans" panose="02000000000000000000" pitchFamily="2" charset="0"/>
            </a:endParaRPr>
          </a:p>
        </p:txBody>
      </p:sp>
      <p:sp>
        <p:nvSpPr>
          <p:cNvPr id="7" name="object 7">
            <a:extLst>
              <a:ext uri="{FF2B5EF4-FFF2-40B4-BE49-F238E27FC236}">
                <a16:creationId xmlns:a16="http://schemas.microsoft.com/office/drawing/2014/main" id="{5309C0A9-134E-8911-1E17-D9C1233C0783}"/>
              </a:ext>
            </a:extLst>
          </p:cNvPr>
          <p:cNvSpPr txBox="1"/>
          <p:nvPr/>
        </p:nvSpPr>
        <p:spPr>
          <a:xfrm>
            <a:off x="1131214" y="517652"/>
            <a:ext cx="496163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25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ФКН</a:t>
            </a:r>
            <a:endParaRPr sz="1600" dirty="0">
              <a:latin typeface="HSE Sans" panose="02000000000000000000" pitchFamily="2" charset="0"/>
              <a:cs typeface="Calibri"/>
            </a:endParaRPr>
          </a:p>
        </p:txBody>
      </p:sp>
      <p:sp>
        <p:nvSpPr>
          <p:cNvPr id="11" name="object 6">
            <a:extLst>
              <a:ext uri="{FF2B5EF4-FFF2-40B4-BE49-F238E27FC236}">
                <a16:creationId xmlns:a16="http://schemas.microsoft.com/office/drawing/2014/main" id="{EEBB85BA-12D7-5D63-1ABD-497895EE43FB}"/>
              </a:ext>
            </a:extLst>
          </p:cNvPr>
          <p:cNvSpPr txBox="1"/>
          <p:nvPr/>
        </p:nvSpPr>
        <p:spPr>
          <a:xfrm>
            <a:off x="3446778" y="525525"/>
            <a:ext cx="1160781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БКНАД</a:t>
            </a:r>
            <a:r>
              <a:rPr sz="1600" spc="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r>
              <a:rPr lang="ru-RU"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4</a:t>
            </a:r>
            <a:r>
              <a:rPr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13" name="object 7">
            <a:extLst>
              <a:ext uri="{FF2B5EF4-FFF2-40B4-BE49-F238E27FC236}">
                <a16:creationId xmlns:a16="http://schemas.microsoft.com/office/drawing/2014/main" id="{655B23E9-126E-AD19-904B-C6CC9283398D}"/>
              </a:ext>
            </a:extLst>
          </p:cNvPr>
          <p:cNvSpPr txBox="1"/>
          <p:nvPr/>
        </p:nvSpPr>
        <p:spPr>
          <a:xfrm>
            <a:off x="6247890" y="525525"/>
            <a:ext cx="1295899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Москва</a:t>
            </a:r>
            <a:r>
              <a:rPr sz="1600" spc="-2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202</a:t>
            </a:r>
            <a:r>
              <a:rPr lang="ru-RU"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6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14" name="object 4">
            <a:extLst>
              <a:ext uri="{FF2B5EF4-FFF2-40B4-BE49-F238E27FC236}">
                <a16:creationId xmlns:a16="http://schemas.microsoft.com/office/drawing/2014/main" id="{4D9BF41C-FC19-1219-CCDD-73E962898DD4}"/>
              </a:ext>
            </a:extLst>
          </p:cNvPr>
          <p:cNvSpPr txBox="1"/>
          <p:nvPr/>
        </p:nvSpPr>
        <p:spPr>
          <a:xfrm>
            <a:off x="533400" y="1174749"/>
            <a:ext cx="6705600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lang="ru-RU" sz="28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Валидация после объединения классов</a:t>
            </a:r>
          </a:p>
        </p:txBody>
      </p:sp>
      <p:pic>
        <p:nvPicPr>
          <p:cNvPr id="16" name="Рисунок 15" descr="Изображение выглядит как текст, Шрифт, снимок экрана, число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9187BB9E-5301-247C-6EB2-CBEF472E320F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2738890"/>
            <a:ext cx="7772400" cy="1699228"/>
          </a:xfrm>
          <a:prstGeom prst="rect">
            <a:avLst/>
          </a:prstGeom>
        </p:spPr>
      </p:pic>
      <p:sp>
        <p:nvSpPr>
          <p:cNvPr id="17" name="object 4">
            <a:extLst>
              <a:ext uri="{FF2B5EF4-FFF2-40B4-BE49-F238E27FC236}">
                <a16:creationId xmlns:a16="http://schemas.microsoft.com/office/drawing/2014/main" id="{E49A2849-84DD-3D19-7A59-144F2320096D}"/>
              </a:ext>
            </a:extLst>
          </p:cNvPr>
          <p:cNvSpPr txBox="1"/>
          <p:nvPr/>
        </p:nvSpPr>
        <p:spPr>
          <a:xfrm>
            <a:off x="2362200" y="2640465"/>
            <a:ext cx="11177930" cy="19684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lang="ru-RU" sz="1200" i="1" spc="-10" dirty="0">
                <a:solidFill>
                  <a:srgbClr val="1E4396"/>
                </a:solidFill>
                <a:latin typeface="HSE Sans" panose="02000000000000000000" pitchFamily="2" charset="0"/>
                <a:cs typeface="Calibri"/>
              </a:rPr>
              <a:t>Обучение моделей</a:t>
            </a:r>
          </a:p>
        </p:txBody>
      </p:sp>
    </p:spTree>
    <p:extLst>
      <p:ext uri="{BB962C8B-B14F-4D97-AF65-F5344CB8AC3E}">
        <p14:creationId xmlns:p14="http://schemas.microsoft.com/office/powerpoint/2010/main" val="13653098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399014" y="515238"/>
            <a:ext cx="23241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ru-RU" sz="2000" b="1" spc="-340" dirty="0">
                <a:solidFill>
                  <a:srgbClr val="0F2C69"/>
                </a:solidFill>
                <a:latin typeface="HSE Sans" panose="02000000000000000000" pitchFamily="2" charset="0"/>
                <a:cs typeface="Arial"/>
              </a:rPr>
              <a:t>14</a:t>
            </a:r>
            <a:endParaRPr sz="20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1643359" y="464819"/>
            <a:ext cx="0" cy="586740"/>
          </a:xfrm>
          <a:custGeom>
            <a:avLst/>
            <a:gdLst/>
            <a:ahLst/>
            <a:cxnLst/>
            <a:rect l="l" t="t" r="r" b="b"/>
            <a:pathLst>
              <a:path h="586740">
                <a:moveTo>
                  <a:pt x="0" y="0"/>
                </a:moveTo>
                <a:lnTo>
                  <a:pt x="0" y="586231"/>
                </a:lnTo>
              </a:path>
            </a:pathLst>
          </a:custGeom>
          <a:ln w="12192">
            <a:solidFill>
              <a:srgbClr val="0F2C69"/>
            </a:solidFill>
          </a:ln>
        </p:spPr>
        <p:txBody>
          <a:bodyPr wrap="square" lIns="0" tIns="0" rIns="0" bIns="0" rtlCol="0"/>
          <a:lstStyle/>
          <a:p>
            <a:endParaRPr>
              <a:latin typeface="HSE Sans" panose="02000000000000000000" pitchFamily="2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31214" y="517652"/>
            <a:ext cx="496163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25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ФКН</a:t>
            </a:r>
            <a:endParaRPr sz="1600">
              <a:latin typeface="HSE Sans" panose="02000000000000000000" pitchFamily="2" charset="0"/>
              <a:cs typeface="Calibri"/>
            </a:endParaRPr>
          </a:p>
        </p:txBody>
      </p:sp>
      <p:sp>
        <p:nvSpPr>
          <p:cNvPr id="14" name="object 4">
            <a:extLst>
              <a:ext uri="{FF2B5EF4-FFF2-40B4-BE49-F238E27FC236}">
                <a16:creationId xmlns:a16="http://schemas.microsoft.com/office/drawing/2014/main" id="{1778CA42-5543-8BAF-A331-99D0775FFB61}"/>
              </a:ext>
            </a:extLst>
          </p:cNvPr>
          <p:cNvSpPr txBox="1"/>
          <p:nvPr/>
        </p:nvSpPr>
        <p:spPr>
          <a:xfrm>
            <a:off x="533400" y="1905000"/>
            <a:ext cx="11177929" cy="207172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0330" indent="-97155">
              <a:lnSpc>
                <a:spcPct val="100000"/>
              </a:lnSpc>
              <a:spcBef>
                <a:spcPts val="105"/>
              </a:spcBef>
              <a:buSzPct val="95000"/>
              <a:buFont typeface="Microsoft Sans Serif"/>
              <a:buChar char="•"/>
              <a:tabLst>
                <a:tab pos="100330" algn="l"/>
              </a:tabLst>
            </a:pPr>
            <a:r>
              <a:rPr lang="ru-RU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Проведено исследование подходов для генерации синтетических данных под задачу </a:t>
            </a:r>
            <a:r>
              <a:rPr lang="en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NLU </a:t>
            </a:r>
          </a:p>
          <a:p>
            <a:pPr marL="100330" indent="-97155">
              <a:lnSpc>
                <a:spcPct val="100000"/>
              </a:lnSpc>
              <a:spcBef>
                <a:spcPts val="105"/>
              </a:spcBef>
              <a:buSzPct val="95000"/>
              <a:buFont typeface="Microsoft Sans Serif"/>
              <a:buChar char="•"/>
              <a:tabLst>
                <a:tab pos="100330" algn="l"/>
              </a:tabLst>
            </a:pPr>
            <a:r>
              <a:rPr lang="en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Разработан корпус из 150 000 фраз водителя, охватывающий более 60 классов</a:t>
            </a:r>
          </a:p>
          <a:p>
            <a:pPr marL="100330" indent="-97155">
              <a:lnSpc>
                <a:spcPct val="100000"/>
              </a:lnSpc>
              <a:spcBef>
                <a:spcPts val="105"/>
              </a:spcBef>
              <a:buSzPct val="95000"/>
              <a:buFont typeface="Microsoft Sans Serif"/>
              <a:buChar char="•"/>
              <a:tabLst>
                <a:tab pos="100330" algn="l"/>
              </a:tabLst>
            </a:pPr>
            <a:r>
              <a:rPr lang="ru-RU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Корпус был обогащен редкими классами и примерами из различных дорожных ситуаций </a:t>
            </a:r>
            <a:endParaRPr lang="en-US" sz="1600" dirty="0">
              <a:solidFill>
                <a:srgbClr val="0E2C68"/>
              </a:solidFill>
              <a:latin typeface="HSE Sans" panose="02000000000000000000" pitchFamily="2" charset="0"/>
              <a:cs typeface="Calibri"/>
            </a:endParaRPr>
          </a:p>
          <a:p>
            <a:pPr marL="100330" indent="-97155">
              <a:lnSpc>
                <a:spcPct val="100000"/>
              </a:lnSpc>
              <a:spcBef>
                <a:spcPts val="105"/>
              </a:spcBef>
              <a:buSzPct val="95000"/>
              <a:buFont typeface="Microsoft Sans Serif"/>
              <a:buChar char="•"/>
              <a:tabLst>
                <a:tab pos="100330" algn="l"/>
              </a:tabLst>
            </a:pPr>
            <a:r>
              <a:rPr lang="en-US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Произведена валидация и балансировка классов для </a:t>
            </a:r>
            <a:r>
              <a:rPr lang="ru-RU" sz="160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датасета</a:t>
            </a:r>
            <a:endParaRPr lang="ru-RU" sz="1600" dirty="0">
              <a:solidFill>
                <a:srgbClr val="0E2C68"/>
              </a:solidFill>
              <a:latin typeface="HSE Sans" panose="02000000000000000000" pitchFamily="2" charset="0"/>
              <a:cs typeface="Calibri"/>
            </a:endParaRPr>
          </a:p>
          <a:p>
            <a:pPr marL="100330" indent="-97155">
              <a:lnSpc>
                <a:spcPct val="100000"/>
              </a:lnSpc>
              <a:spcBef>
                <a:spcPts val="105"/>
              </a:spcBef>
              <a:buSzPct val="95000"/>
              <a:buFont typeface="Microsoft Sans Serif"/>
              <a:buChar char="•"/>
              <a:tabLst>
                <a:tab pos="100330" algn="l"/>
              </a:tabLst>
            </a:pPr>
            <a:r>
              <a:rPr lang="ru-RU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Проведена серия экспериментов с </a:t>
            </a:r>
            <a:r>
              <a:rPr lang="en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Encoder-only </a:t>
            </a:r>
            <a:r>
              <a:rPr lang="ru-RU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и </a:t>
            </a:r>
            <a:r>
              <a:rPr lang="en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Decoder-only </a:t>
            </a:r>
            <a:r>
              <a:rPr lang="ru-RU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архитектурами</a:t>
            </a:r>
          </a:p>
          <a:p>
            <a:pPr marL="100330" indent="-97155">
              <a:lnSpc>
                <a:spcPct val="100000"/>
              </a:lnSpc>
              <a:spcBef>
                <a:spcPts val="105"/>
              </a:spcBef>
              <a:buSzPct val="95000"/>
              <a:buFont typeface="Microsoft Sans Serif"/>
              <a:buChar char="•"/>
              <a:tabLst>
                <a:tab pos="100330" algn="l"/>
              </a:tabLst>
            </a:pPr>
            <a:r>
              <a:rPr lang="ru-RU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После объединения классов метрика </a:t>
            </a:r>
            <a:r>
              <a:rPr lang="en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accuracy </a:t>
            </a:r>
            <a:r>
              <a:rPr lang="ru-RU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выросла до 0.872</a:t>
            </a:r>
          </a:p>
          <a:p>
            <a:pPr marL="100330" indent="-97155">
              <a:lnSpc>
                <a:spcPct val="100000"/>
              </a:lnSpc>
              <a:spcBef>
                <a:spcPts val="105"/>
              </a:spcBef>
              <a:buSzPct val="95000"/>
              <a:buFont typeface="Microsoft Sans Serif"/>
              <a:buChar char="•"/>
              <a:tabLst>
                <a:tab pos="100330" algn="l"/>
              </a:tabLst>
            </a:pPr>
            <a:r>
              <a:rPr lang="ru-RU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Установлено, что на текущей итерации </a:t>
            </a:r>
            <a:r>
              <a:rPr lang="ru-RU" sz="160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датасета</a:t>
            </a:r>
            <a:r>
              <a:rPr lang="ru-RU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правильно подобранные параметры</a:t>
            </a:r>
          </a:p>
          <a:p>
            <a:pPr marL="3175">
              <a:lnSpc>
                <a:spcPct val="100000"/>
              </a:lnSpc>
              <a:spcBef>
                <a:spcPts val="105"/>
              </a:spcBef>
              <a:buSzPct val="95000"/>
              <a:tabLst>
                <a:tab pos="100330" algn="l"/>
              </a:tabLst>
            </a:pPr>
            <a:r>
              <a:rPr lang="ru-RU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обучения дают сравнительно такие же результаты для </a:t>
            </a:r>
            <a:r>
              <a:rPr lang="ru-RU" sz="160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среднеразмерной</a:t>
            </a:r>
            <a:r>
              <a:rPr lang="ru-RU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и большой модели.</a:t>
            </a:r>
          </a:p>
        </p:txBody>
      </p:sp>
      <p:sp>
        <p:nvSpPr>
          <p:cNvPr id="15" name="object 4">
            <a:extLst>
              <a:ext uri="{FF2B5EF4-FFF2-40B4-BE49-F238E27FC236}">
                <a16:creationId xmlns:a16="http://schemas.microsoft.com/office/drawing/2014/main" id="{A84F69D3-B948-F65C-56B8-DB6F0EEFA02E}"/>
              </a:ext>
            </a:extLst>
          </p:cNvPr>
          <p:cNvSpPr txBox="1"/>
          <p:nvPr/>
        </p:nvSpPr>
        <p:spPr>
          <a:xfrm>
            <a:off x="533400" y="1174749"/>
            <a:ext cx="6705600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sz="28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Основные</a:t>
            </a:r>
            <a:r>
              <a:rPr lang="ru-RU" sz="2800" spc="-45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28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результаты</a:t>
            </a:r>
            <a:r>
              <a:rPr lang="ru-RU" sz="2800" spc="-45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28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и</a:t>
            </a:r>
            <a:r>
              <a:rPr lang="ru-RU" sz="2800" spc="-3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28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выводы</a:t>
            </a:r>
            <a:endParaRPr lang="ru-RU" sz="2800" dirty="0">
              <a:latin typeface="HSE Sans" panose="02000000000000000000" pitchFamily="2" charset="0"/>
              <a:cs typeface="Calibri"/>
            </a:endParaRPr>
          </a:p>
        </p:txBody>
      </p:sp>
      <p:sp>
        <p:nvSpPr>
          <p:cNvPr id="4" name="object 6">
            <a:extLst>
              <a:ext uri="{FF2B5EF4-FFF2-40B4-BE49-F238E27FC236}">
                <a16:creationId xmlns:a16="http://schemas.microsoft.com/office/drawing/2014/main" id="{87DC0BA7-DE59-6456-09DC-B88FA73E7436}"/>
              </a:ext>
            </a:extLst>
          </p:cNvPr>
          <p:cNvSpPr txBox="1"/>
          <p:nvPr/>
        </p:nvSpPr>
        <p:spPr>
          <a:xfrm>
            <a:off x="3446778" y="525525"/>
            <a:ext cx="1160781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БКНАД</a:t>
            </a:r>
            <a:r>
              <a:rPr sz="1600" spc="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r>
              <a:rPr lang="ru-RU"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4</a:t>
            </a:r>
            <a:r>
              <a:rPr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6" name="object 7">
            <a:extLst>
              <a:ext uri="{FF2B5EF4-FFF2-40B4-BE49-F238E27FC236}">
                <a16:creationId xmlns:a16="http://schemas.microsoft.com/office/drawing/2014/main" id="{91625CC7-7A5B-E9A0-1863-AC0B3F0D7592}"/>
              </a:ext>
            </a:extLst>
          </p:cNvPr>
          <p:cNvSpPr txBox="1"/>
          <p:nvPr/>
        </p:nvSpPr>
        <p:spPr>
          <a:xfrm>
            <a:off x="6247890" y="525525"/>
            <a:ext cx="1295899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Москва</a:t>
            </a:r>
            <a:r>
              <a:rPr sz="1600" spc="-2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202</a:t>
            </a:r>
            <a:r>
              <a:rPr lang="ru-RU"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6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399013" y="515238"/>
            <a:ext cx="345185" cy="32124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ru-RU" sz="2000" b="1" spc="-215" dirty="0">
                <a:solidFill>
                  <a:srgbClr val="0F2C69"/>
                </a:solidFill>
                <a:latin typeface="HSE Sans" panose="02000000000000000000" pitchFamily="2" charset="0"/>
                <a:cs typeface="Arial"/>
              </a:rPr>
              <a:t>15</a:t>
            </a:r>
            <a:endParaRPr sz="20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1643359" y="464819"/>
            <a:ext cx="0" cy="586740"/>
          </a:xfrm>
          <a:custGeom>
            <a:avLst/>
            <a:gdLst/>
            <a:ahLst/>
            <a:cxnLst/>
            <a:rect l="l" t="t" r="r" b="b"/>
            <a:pathLst>
              <a:path h="586740">
                <a:moveTo>
                  <a:pt x="0" y="0"/>
                </a:moveTo>
                <a:lnTo>
                  <a:pt x="0" y="586231"/>
                </a:lnTo>
              </a:path>
            </a:pathLst>
          </a:custGeom>
          <a:ln w="12192">
            <a:solidFill>
              <a:srgbClr val="0F2C69"/>
            </a:solidFill>
          </a:ln>
        </p:spPr>
        <p:txBody>
          <a:bodyPr wrap="square" lIns="0" tIns="0" rIns="0" bIns="0" rtlCol="0"/>
          <a:lstStyle/>
          <a:p>
            <a:endParaRPr>
              <a:latin typeface="HSE Sans" panose="02000000000000000000" pitchFamily="2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31214" y="517652"/>
            <a:ext cx="496163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25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ФКН</a:t>
            </a:r>
            <a:endParaRPr sz="1600" dirty="0">
              <a:latin typeface="HSE Sans" panose="02000000000000000000" pitchFamily="2" charset="0"/>
              <a:cs typeface="Calibri"/>
            </a:endParaRP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D7FFE2E3-5D31-BF61-068C-369D9CD4388E}"/>
              </a:ext>
            </a:extLst>
          </p:cNvPr>
          <p:cNvSpPr txBox="1"/>
          <p:nvPr/>
        </p:nvSpPr>
        <p:spPr>
          <a:xfrm>
            <a:off x="533400" y="1905000"/>
            <a:ext cx="6858000" cy="155363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0330" indent="-97155">
              <a:spcBef>
                <a:spcPts val="105"/>
              </a:spcBef>
              <a:buSzPct val="95000"/>
              <a:buFont typeface="Microsoft Sans Serif"/>
              <a:buChar char="•"/>
              <a:tabLst>
                <a:tab pos="100330" algn="l"/>
              </a:tabLst>
            </a:pPr>
            <a:r>
              <a:rPr lang="ru-RU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Расширение </a:t>
            </a:r>
            <a:r>
              <a:rPr lang="ru-RU" sz="160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датасета</a:t>
            </a:r>
            <a:r>
              <a:rPr lang="ru-RU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и увеличение разнообразия текстовых данных</a:t>
            </a:r>
          </a:p>
          <a:p>
            <a:pPr marL="100330" indent="-97155">
              <a:lnSpc>
                <a:spcPct val="100000"/>
              </a:lnSpc>
              <a:spcBef>
                <a:spcPts val="105"/>
              </a:spcBef>
              <a:buSzPct val="95000"/>
              <a:buFont typeface="Microsoft Sans Serif"/>
              <a:buChar char="•"/>
              <a:tabLst>
                <a:tab pos="100330" algn="l"/>
              </a:tabLst>
            </a:pPr>
            <a:r>
              <a:rPr lang="ru-RU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Реализация веб-сервиса для </a:t>
            </a:r>
            <a:r>
              <a:rPr lang="ru-RU" sz="160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инференса</a:t>
            </a:r>
            <a:r>
              <a:rPr lang="ru-RU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моделей</a:t>
            </a:r>
            <a:endParaRPr lang="ru-RU" sz="1600" dirty="0">
              <a:latin typeface="HSE Sans" panose="02000000000000000000" pitchFamily="2" charset="0"/>
              <a:cs typeface="Calibri"/>
            </a:endParaRPr>
          </a:p>
          <a:p>
            <a:pPr marL="100330" indent="-97155">
              <a:lnSpc>
                <a:spcPct val="100000"/>
              </a:lnSpc>
              <a:spcBef>
                <a:spcPts val="105"/>
              </a:spcBef>
              <a:buSzPct val="95000"/>
              <a:buFont typeface="Microsoft Sans Serif"/>
              <a:buChar char="•"/>
              <a:tabLst>
                <a:tab pos="100330" algn="l"/>
              </a:tabLst>
            </a:pPr>
            <a:r>
              <a:rPr lang="ru-RU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Грамотное расширение классов с учетом таксономии </a:t>
            </a:r>
            <a:r>
              <a:rPr lang="ru-RU" sz="160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интентов</a:t>
            </a:r>
            <a:endParaRPr lang="ru-RU" sz="1600" dirty="0">
              <a:solidFill>
                <a:srgbClr val="0E2C68"/>
              </a:solidFill>
              <a:latin typeface="HSE Sans" panose="02000000000000000000" pitchFamily="2" charset="0"/>
              <a:cs typeface="Calibri"/>
            </a:endParaRPr>
          </a:p>
          <a:p>
            <a:pPr marL="100330" indent="-97155">
              <a:spcBef>
                <a:spcPts val="105"/>
              </a:spcBef>
              <a:buSzPct val="95000"/>
              <a:buFont typeface="Microsoft Sans Serif"/>
              <a:buChar char="•"/>
              <a:tabLst>
                <a:tab pos="100330" algn="l"/>
              </a:tabLst>
            </a:pPr>
            <a:r>
              <a:rPr lang="ru-RU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Улучшение заполнения поля </a:t>
            </a:r>
            <a:r>
              <a:rPr lang="en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parameters</a:t>
            </a:r>
            <a:endParaRPr lang="ru-RU" sz="1600" dirty="0">
              <a:solidFill>
                <a:srgbClr val="0E2C68"/>
              </a:solidFill>
              <a:latin typeface="HSE Sans" panose="02000000000000000000" pitchFamily="2" charset="0"/>
              <a:cs typeface="Calibri"/>
            </a:endParaRPr>
          </a:p>
          <a:p>
            <a:pPr marL="100330" indent="-97155">
              <a:spcBef>
                <a:spcPts val="105"/>
              </a:spcBef>
              <a:buSzPct val="95000"/>
              <a:buFont typeface="Microsoft Sans Serif"/>
              <a:buChar char="•"/>
              <a:tabLst>
                <a:tab pos="100330" algn="l"/>
              </a:tabLst>
            </a:pPr>
            <a:r>
              <a:rPr lang="ru-RU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Сбор реальных пользовательских фраз для </a:t>
            </a:r>
            <a:r>
              <a:rPr lang="ru-RU" sz="160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датасета</a:t>
            </a:r>
            <a:endParaRPr lang="ru-RU" sz="1600" dirty="0">
              <a:solidFill>
                <a:srgbClr val="0E2C68"/>
              </a:solidFill>
              <a:latin typeface="HSE Sans" panose="02000000000000000000" pitchFamily="2" charset="0"/>
              <a:cs typeface="Calibri"/>
            </a:endParaRPr>
          </a:p>
          <a:p>
            <a:pPr marL="100330" indent="-97155">
              <a:spcBef>
                <a:spcPts val="105"/>
              </a:spcBef>
              <a:buSzPct val="95000"/>
              <a:buFont typeface="Microsoft Sans Serif"/>
              <a:buChar char="•"/>
              <a:tabLst>
                <a:tab pos="100330" algn="l"/>
              </a:tabLst>
            </a:pPr>
            <a:r>
              <a:rPr lang="ru-RU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Решение дополнительной задачи </a:t>
            </a:r>
            <a:r>
              <a:rPr lang="en-US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NER </a:t>
            </a:r>
            <a:r>
              <a:rPr lang="ru-RU" sz="16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для фраз</a:t>
            </a:r>
          </a:p>
        </p:txBody>
      </p:sp>
      <p:sp>
        <p:nvSpPr>
          <p:cNvPr id="10" name="object 6">
            <a:extLst>
              <a:ext uri="{FF2B5EF4-FFF2-40B4-BE49-F238E27FC236}">
                <a16:creationId xmlns:a16="http://schemas.microsoft.com/office/drawing/2014/main" id="{FE6DB807-59BE-BA31-4DC8-7A8C99564039}"/>
              </a:ext>
            </a:extLst>
          </p:cNvPr>
          <p:cNvSpPr txBox="1"/>
          <p:nvPr/>
        </p:nvSpPr>
        <p:spPr>
          <a:xfrm>
            <a:off x="3446778" y="525525"/>
            <a:ext cx="1160781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БКНАД</a:t>
            </a:r>
            <a:r>
              <a:rPr sz="1600" spc="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r>
              <a:rPr lang="ru-RU"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4</a:t>
            </a:r>
            <a:r>
              <a:rPr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11" name="object 7">
            <a:extLst>
              <a:ext uri="{FF2B5EF4-FFF2-40B4-BE49-F238E27FC236}">
                <a16:creationId xmlns:a16="http://schemas.microsoft.com/office/drawing/2014/main" id="{CB9A8663-5354-6955-FF3F-E8F44BBF4D9B}"/>
              </a:ext>
            </a:extLst>
          </p:cNvPr>
          <p:cNvSpPr txBox="1"/>
          <p:nvPr/>
        </p:nvSpPr>
        <p:spPr>
          <a:xfrm>
            <a:off x="6247890" y="525525"/>
            <a:ext cx="1295899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Москва</a:t>
            </a:r>
            <a:r>
              <a:rPr sz="1600" spc="-2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202</a:t>
            </a:r>
            <a:r>
              <a:rPr lang="ru-RU"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6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12" name="object 4">
            <a:extLst>
              <a:ext uri="{FF2B5EF4-FFF2-40B4-BE49-F238E27FC236}">
                <a16:creationId xmlns:a16="http://schemas.microsoft.com/office/drawing/2014/main" id="{2E63D8B9-534B-6AEE-AA85-D9018492C257}"/>
              </a:ext>
            </a:extLst>
          </p:cNvPr>
          <p:cNvSpPr txBox="1"/>
          <p:nvPr/>
        </p:nvSpPr>
        <p:spPr>
          <a:xfrm>
            <a:off x="533400" y="1174749"/>
            <a:ext cx="6705600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sz="28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Направление</a:t>
            </a:r>
            <a:r>
              <a:rPr lang="ru-RU" sz="2800" spc="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28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дальнейшей</a:t>
            </a:r>
            <a:r>
              <a:rPr lang="ru-RU" sz="2800" spc="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28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работы</a:t>
            </a:r>
            <a:endParaRPr lang="ru-RU" sz="2800" dirty="0">
              <a:latin typeface="HSE Sans" panose="02000000000000000000" pitchFamily="2" charset="0"/>
              <a:cs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399014" y="515238"/>
            <a:ext cx="236854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ru-RU" sz="2000" b="1" spc="-315" dirty="0">
                <a:solidFill>
                  <a:srgbClr val="0F2C69"/>
                </a:solidFill>
                <a:latin typeface="HSE Sans" panose="02000000000000000000" pitchFamily="2" charset="0"/>
                <a:cs typeface="Arial"/>
              </a:rPr>
              <a:t>16</a:t>
            </a:r>
            <a:endParaRPr sz="20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1643359" y="464819"/>
            <a:ext cx="0" cy="586740"/>
          </a:xfrm>
          <a:custGeom>
            <a:avLst/>
            <a:gdLst/>
            <a:ahLst/>
            <a:cxnLst/>
            <a:rect l="l" t="t" r="r" b="b"/>
            <a:pathLst>
              <a:path h="586740">
                <a:moveTo>
                  <a:pt x="0" y="0"/>
                </a:moveTo>
                <a:lnTo>
                  <a:pt x="0" y="586231"/>
                </a:lnTo>
              </a:path>
            </a:pathLst>
          </a:custGeom>
          <a:ln w="12192">
            <a:solidFill>
              <a:srgbClr val="0F2C69"/>
            </a:solidFill>
          </a:ln>
        </p:spPr>
        <p:txBody>
          <a:bodyPr wrap="square" lIns="0" tIns="0" rIns="0" bIns="0" rtlCol="0"/>
          <a:lstStyle/>
          <a:p>
            <a:endParaRPr>
              <a:latin typeface="HSE Sans" panose="02000000000000000000" pitchFamily="2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31214" y="517652"/>
            <a:ext cx="496163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25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ФКН</a:t>
            </a:r>
            <a:endParaRPr sz="1600">
              <a:latin typeface="HSE Sans" panose="02000000000000000000" pitchFamily="2" charset="0"/>
              <a:cs typeface="Calibri"/>
            </a:endParaRP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2D25C01B-FF74-7932-C8F2-C5ED9FEB2EFA}"/>
              </a:ext>
            </a:extLst>
          </p:cNvPr>
          <p:cNvSpPr txBox="1"/>
          <p:nvPr/>
        </p:nvSpPr>
        <p:spPr>
          <a:xfrm>
            <a:off x="533400" y="1905000"/>
            <a:ext cx="11177929" cy="270522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99085" marR="5080" indent="-287020">
              <a:lnSpc>
                <a:spcPts val="2100"/>
              </a:lnSpc>
              <a:spcBef>
                <a:spcPts val="219"/>
              </a:spcBef>
              <a:buFont typeface="Microsoft Sans Serif"/>
              <a:buNone/>
              <a:tabLst>
                <a:tab pos="299085" algn="l"/>
              </a:tabLst>
            </a:pP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[1]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Zhu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Y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.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et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al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.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Texygen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: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A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Benchmarking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Platform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for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Text Generation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Models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.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arXiv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, 2018.</a:t>
            </a:r>
          </a:p>
          <a:p>
            <a:pPr marL="299085" marR="5080" indent="-287020">
              <a:lnSpc>
                <a:spcPts val="2100"/>
              </a:lnSpc>
              <a:spcBef>
                <a:spcPts val="300"/>
              </a:spcBef>
              <a:buFont typeface="Microsoft Sans Serif"/>
              <a:buNone/>
              <a:tabLst>
                <a:tab pos="299085" algn="l"/>
              </a:tabLst>
            </a:pP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[2]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Shi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W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.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et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al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.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Semantic-guided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Diverse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Decoding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for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Large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Language Model.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arXiv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, 2025.</a:t>
            </a:r>
          </a:p>
          <a:p>
            <a:pPr marL="299085" marR="5080" indent="-287020">
              <a:lnSpc>
                <a:spcPts val="2100"/>
              </a:lnSpc>
              <a:spcBef>
                <a:spcPts val="300"/>
              </a:spcBef>
              <a:buFont typeface="Microsoft Sans Serif"/>
              <a:buNone/>
              <a:tabLst>
                <a:tab pos="299085" algn="l"/>
              </a:tabLst>
            </a:pP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[3]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Devlin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J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.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et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al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. BERT: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Pre-training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of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Deep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Bidirectional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Transformers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for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Language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Understanding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.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arXiv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, 2018.</a:t>
            </a:r>
          </a:p>
          <a:p>
            <a:pPr marL="299085" marR="5080" indent="-287020">
              <a:lnSpc>
                <a:spcPts val="2100"/>
              </a:lnSpc>
              <a:spcBef>
                <a:spcPts val="300"/>
              </a:spcBef>
              <a:buFont typeface="Microsoft Sans Serif"/>
              <a:buNone/>
              <a:tabLst>
                <a:tab pos="299085" algn="l"/>
              </a:tabLst>
            </a:pP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[4]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Hu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E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.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J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.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et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al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.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LoRA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: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Low-Rank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Adaptation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of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Large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Language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Models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.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arXiv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, 2021.</a:t>
            </a:r>
          </a:p>
          <a:p>
            <a:pPr marL="299085" marR="5080" indent="-287020">
              <a:lnSpc>
                <a:spcPts val="2100"/>
              </a:lnSpc>
              <a:spcBef>
                <a:spcPts val="300"/>
              </a:spcBef>
              <a:buFont typeface="Microsoft Sans Serif"/>
              <a:buNone/>
              <a:tabLst>
                <a:tab pos="299085" algn="l"/>
              </a:tabLst>
            </a:pP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[5]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Yousef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A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.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et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al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.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A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Transformer-based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Autoregressive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Decoder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Architecture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for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Hierarchical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Text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Classification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.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arXiv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, 2025.</a:t>
            </a:r>
          </a:p>
          <a:p>
            <a:pPr marL="299085" marR="5080" indent="-287020">
              <a:lnSpc>
                <a:spcPts val="2100"/>
              </a:lnSpc>
              <a:spcBef>
                <a:spcPts val="300"/>
              </a:spcBef>
              <a:buFont typeface="Microsoft Sans Serif"/>
              <a:buNone/>
              <a:tabLst>
                <a:tab pos="299085" algn="l"/>
              </a:tabLst>
            </a:pP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[6]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Liu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Y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.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et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al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.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RoBERTa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: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A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Robustly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Optimized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BERT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Pretraining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Approach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.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arXiv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, 2019.</a:t>
            </a:r>
          </a:p>
          <a:p>
            <a:pPr marL="299085" marR="5080" indent="-287020">
              <a:lnSpc>
                <a:spcPts val="2100"/>
              </a:lnSpc>
              <a:spcBef>
                <a:spcPts val="300"/>
              </a:spcBef>
              <a:buFont typeface="Microsoft Sans Serif"/>
              <a:buNone/>
              <a:tabLst>
                <a:tab pos="299085" algn="l"/>
              </a:tabLst>
            </a:pP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[7] Dodge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J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.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et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al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. Fine-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Tuning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Pretrained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Language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Models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: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Weight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Initializations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, Data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Orders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,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and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Early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Stopping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.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arXiv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, 2020.</a:t>
            </a:r>
          </a:p>
          <a:p>
            <a:pPr marL="299085" marR="5080" indent="-287020">
              <a:lnSpc>
                <a:spcPts val="2100"/>
              </a:lnSpc>
              <a:spcBef>
                <a:spcPts val="300"/>
              </a:spcBef>
              <a:buFont typeface="Microsoft Sans Serif"/>
              <a:buNone/>
              <a:tabLst>
                <a:tab pos="299085" algn="l"/>
              </a:tabLst>
            </a:pP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[8]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Yousefiramandi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A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.,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Cooney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C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. Fine-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Tuning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Causal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LLMs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for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Text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Classification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: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Embedding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-Based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vs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.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Instruction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-Based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Approaches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. </a:t>
            </a:r>
            <a:r>
              <a:rPr lang="ru-RU" sz="1600" spc="-10" dirty="0" err="1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arXiv</a:t>
            </a:r>
            <a:r>
              <a:rPr lang="ru-RU" sz="16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, 2025.</a:t>
            </a:r>
          </a:p>
        </p:txBody>
      </p:sp>
      <p:sp>
        <p:nvSpPr>
          <p:cNvPr id="10" name="object 6">
            <a:extLst>
              <a:ext uri="{FF2B5EF4-FFF2-40B4-BE49-F238E27FC236}">
                <a16:creationId xmlns:a16="http://schemas.microsoft.com/office/drawing/2014/main" id="{9362A9A2-65ED-C665-C31C-5ACF84FEE4E3}"/>
              </a:ext>
            </a:extLst>
          </p:cNvPr>
          <p:cNvSpPr txBox="1"/>
          <p:nvPr/>
        </p:nvSpPr>
        <p:spPr>
          <a:xfrm>
            <a:off x="3446778" y="525525"/>
            <a:ext cx="1160781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БКНАД</a:t>
            </a:r>
            <a:r>
              <a:rPr sz="1600" spc="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r>
              <a:rPr lang="ru-RU"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4</a:t>
            </a:r>
            <a:r>
              <a:rPr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11" name="object 7">
            <a:extLst>
              <a:ext uri="{FF2B5EF4-FFF2-40B4-BE49-F238E27FC236}">
                <a16:creationId xmlns:a16="http://schemas.microsoft.com/office/drawing/2014/main" id="{8C710297-95CC-B175-5A8C-8C835C462889}"/>
              </a:ext>
            </a:extLst>
          </p:cNvPr>
          <p:cNvSpPr txBox="1"/>
          <p:nvPr/>
        </p:nvSpPr>
        <p:spPr>
          <a:xfrm>
            <a:off x="6247890" y="525525"/>
            <a:ext cx="1295899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Москва</a:t>
            </a:r>
            <a:r>
              <a:rPr sz="1600" spc="-2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202</a:t>
            </a:r>
            <a:r>
              <a:rPr lang="ru-RU"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6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12" name="object 4">
            <a:extLst>
              <a:ext uri="{FF2B5EF4-FFF2-40B4-BE49-F238E27FC236}">
                <a16:creationId xmlns:a16="http://schemas.microsoft.com/office/drawing/2014/main" id="{1E57B487-62EC-B192-3014-38C0E3AB34E9}"/>
              </a:ext>
            </a:extLst>
          </p:cNvPr>
          <p:cNvSpPr txBox="1"/>
          <p:nvPr/>
        </p:nvSpPr>
        <p:spPr>
          <a:xfrm>
            <a:off x="533400" y="1174749"/>
            <a:ext cx="6705600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sz="28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Список</a:t>
            </a:r>
            <a:r>
              <a:rPr lang="ru-RU" sz="2800" spc="-4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28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используемой</a:t>
            </a:r>
            <a:r>
              <a:rPr lang="ru-RU" sz="2800" spc="-3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28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литературы</a:t>
            </a:r>
            <a:endParaRPr lang="ru-RU" sz="2800" dirty="0">
              <a:latin typeface="HSE Sans" panose="02000000000000000000" pitchFamily="2" charset="0"/>
              <a:cs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399014" y="515238"/>
            <a:ext cx="22987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340" dirty="0">
                <a:solidFill>
                  <a:srgbClr val="0F2C69"/>
                </a:solidFill>
                <a:latin typeface="HSE Sans" panose="02000000000000000000" pitchFamily="2" charset="0"/>
                <a:cs typeface="Arial"/>
              </a:rPr>
              <a:t>17</a:t>
            </a:r>
            <a:endParaRPr sz="200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31214" y="517652"/>
            <a:ext cx="496163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25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ФКН</a:t>
            </a:r>
            <a:endParaRPr sz="1600">
              <a:latin typeface="HSE Sans" panose="02000000000000000000" pitchFamily="2" charset="0"/>
              <a:cs typeface="Calibri"/>
            </a:endParaRPr>
          </a:p>
        </p:txBody>
      </p:sp>
      <p:pic>
        <p:nvPicPr>
          <p:cNvPr id="13" name="Рисунок 12" descr="Изображение выглядит как программное обеспечение, Мультимедийное программное обеспечение, снимок экрана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2AF2FB64-799C-BCA6-B0F6-55CF92B2EF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1828800"/>
            <a:ext cx="7772400" cy="2871971"/>
          </a:xfrm>
          <a:prstGeom prst="rect">
            <a:avLst/>
          </a:prstGeom>
        </p:spPr>
      </p:pic>
      <p:sp>
        <p:nvSpPr>
          <p:cNvPr id="14" name="object 4">
            <a:extLst>
              <a:ext uri="{FF2B5EF4-FFF2-40B4-BE49-F238E27FC236}">
                <a16:creationId xmlns:a16="http://schemas.microsoft.com/office/drawing/2014/main" id="{BDD4D9D6-0EAC-3F0B-DFB7-28198FA88170}"/>
              </a:ext>
            </a:extLst>
          </p:cNvPr>
          <p:cNvSpPr txBox="1"/>
          <p:nvPr/>
        </p:nvSpPr>
        <p:spPr>
          <a:xfrm>
            <a:off x="533400" y="4837537"/>
            <a:ext cx="11177930" cy="108593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b="1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Для демонстрации была выбрана модель </a:t>
            </a:r>
            <a:r>
              <a:rPr lang="en-US" b="1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e5-multilingual-base</a:t>
            </a:r>
            <a:r>
              <a:rPr lang="ru-RU" b="1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endParaRPr lang="en-US" b="1" spc="-10" dirty="0">
              <a:solidFill>
                <a:srgbClr val="0D2C69"/>
              </a:solidFill>
              <a:latin typeface="HSE Sans" panose="02000000000000000000" pitchFamily="2" charset="0"/>
              <a:cs typeface="Calibri"/>
            </a:endParaRPr>
          </a:p>
          <a:p>
            <a:pPr marL="2984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Вход: фраза водителя на русском или английском языке</a:t>
            </a:r>
          </a:p>
          <a:p>
            <a:pPr marL="299085" indent="-286385">
              <a:lnSpc>
                <a:spcPts val="2200"/>
              </a:lnSpc>
              <a:buFont typeface="Microsoft Sans Serif"/>
              <a:buChar char="•"/>
            </a:pP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Выход: предсказанный </a:t>
            </a:r>
            <a:r>
              <a:rPr lang="ru-RU" sz="1600" spc="-1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интент</a:t>
            </a: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и вероятности всех классов</a:t>
            </a:r>
          </a:p>
          <a:p>
            <a:pPr marL="299085" indent="-286385">
              <a:lnSpc>
                <a:spcPts val="2200"/>
              </a:lnSpc>
              <a:buFont typeface="Microsoft Sans Serif"/>
              <a:buChar char="•"/>
            </a:pPr>
            <a:r>
              <a:rPr lang="ru-RU" sz="1600" spc="-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Модель работает на русском и английском языке без дополнительной настройки</a:t>
            </a:r>
          </a:p>
        </p:txBody>
      </p:sp>
      <p:sp>
        <p:nvSpPr>
          <p:cNvPr id="15" name="object 6">
            <a:extLst>
              <a:ext uri="{FF2B5EF4-FFF2-40B4-BE49-F238E27FC236}">
                <a16:creationId xmlns:a16="http://schemas.microsoft.com/office/drawing/2014/main" id="{7C1D90B2-586B-293E-394D-BB5F9A34A21B}"/>
              </a:ext>
            </a:extLst>
          </p:cNvPr>
          <p:cNvSpPr txBox="1"/>
          <p:nvPr/>
        </p:nvSpPr>
        <p:spPr>
          <a:xfrm>
            <a:off x="3446778" y="525525"/>
            <a:ext cx="1160781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БКНАД</a:t>
            </a:r>
            <a:r>
              <a:rPr sz="1600" spc="1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r>
              <a:rPr lang="ru-RU"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4</a:t>
            </a:r>
            <a:r>
              <a:rPr sz="1600" b="1" spc="-5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16" name="object 7">
            <a:extLst>
              <a:ext uri="{FF2B5EF4-FFF2-40B4-BE49-F238E27FC236}">
                <a16:creationId xmlns:a16="http://schemas.microsoft.com/office/drawing/2014/main" id="{B459657A-3320-39E3-3F80-E648140609E6}"/>
              </a:ext>
            </a:extLst>
          </p:cNvPr>
          <p:cNvSpPr txBox="1"/>
          <p:nvPr/>
        </p:nvSpPr>
        <p:spPr>
          <a:xfrm>
            <a:off x="6247890" y="525525"/>
            <a:ext cx="1295899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Москва</a:t>
            </a:r>
            <a:r>
              <a:rPr sz="1600" spc="-2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202</a:t>
            </a:r>
            <a:r>
              <a:rPr lang="ru-RU" sz="1600" b="1" spc="-20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6</a:t>
            </a:r>
            <a:endParaRPr sz="16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17" name="object 4">
            <a:extLst>
              <a:ext uri="{FF2B5EF4-FFF2-40B4-BE49-F238E27FC236}">
                <a16:creationId xmlns:a16="http://schemas.microsoft.com/office/drawing/2014/main" id="{46C5110E-C893-B511-03A8-862676730CEB}"/>
              </a:ext>
            </a:extLst>
          </p:cNvPr>
          <p:cNvSpPr txBox="1"/>
          <p:nvPr/>
        </p:nvSpPr>
        <p:spPr>
          <a:xfrm>
            <a:off x="533400" y="1174749"/>
            <a:ext cx="6705600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sz="28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Демонстрация</a:t>
            </a:r>
            <a:r>
              <a:rPr lang="ru-RU" sz="2800" spc="-6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lang="ru-RU" sz="28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работы модели</a:t>
            </a:r>
            <a:endParaRPr lang="ru-RU" sz="2800" dirty="0">
              <a:latin typeface="HSE Sans" panose="02000000000000000000" pitchFamily="2" charset="0"/>
              <a:cs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131214" y="517652"/>
            <a:ext cx="496163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25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ФКН</a:t>
            </a:r>
            <a:endParaRPr sz="1600">
              <a:latin typeface="HSE Sans" panose="02000000000000000000" pitchFamily="2" charset="0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57200" y="1905000"/>
            <a:ext cx="7165468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Спасибо</a:t>
            </a:r>
            <a:r>
              <a:rPr sz="5400" spc="2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540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за</a:t>
            </a:r>
            <a:r>
              <a:rPr sz="5400" spc="-15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5400" spc="-10" dirty="0">
                <a:solidFill>
                  <a:srgbClr val="0E2C68"/>
                </a:solidFill>
                <a:latin typeface="HSE Sans" panose="02000000000000000000" pitchFamily="2" charset="0"/>
                <a:cs typeface="Calibri"/>
              </a:rPr>
              <a:t>внимание</a:t>
            </a:r>
            <a:r>
              <a:rPr sz="5400" b="1" spc="-10" dirty="0">
                <a:solidFill>
                  <a:srgbClr val="0E2C68"/>
                </a:solidFill>
                <a:latin typeface="HSE Sans" panose="02000000000000000000" pitchFamily="2" charset="0"/>
                <a:cs typeface="Arial"/>
              </a:rPr>
              <a:t>!</a:t>
            </a:r>
            <a:endParaRPr sz="5400" dirty="0">
              <a:latin typeface="HSE Sans" panose="02000000000000000000" pitchFamily="2" charset="0"/>
              <a:cs typeface="Arial"/>
            </a:endParaRPr>
          </a:p>
        </p:txBody>
      </p:sp>
      <p:sp>
        <p:nvSpPr>
          <p:cNvPr id="2" name="object 9">
            <a:extLst>
              <a:ext uri="{FF2B5EF4-FFF2-40B4-BE49-F238E27FC236}">
                <a16:creationId xmlns:a16="http://schemas.microsoft.com/office/drawing/2014/main" id="{AD22D155-0BD1-293C-BAA2-983CCB5A3017}"/>
              </a:ext>
            </a:extLst>
          </p:cNvPr>
          <p:cNvSpPr txBox="1"/>
          <p:nvPr/>
        </p:nvSpPr>
        <p:spPr>
          <a:xfrm>
            <a:off x="2057400" y="4572000"/>
            <a:ext cx="9957410" cy="158248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850"/>
              </a:spcBef>
            </a:pPr>
            <a:endParaRPr sz="1800" dirty="0">
              <a:latin typeface="HSE Sans" panose="02000000000000000000" pitchFamily="2" charset="0"/>
              <a:cs typeface="Calibri"/>
            </a:endParaRPr>
          </a:p>
          <a:p>
            <a:pPr marL="6352540">
              <a:lnSpc>
                <a:spcPct val="100000"/>
              </a:lnSpc>
            </a:pPr>
            <a:r>
              <a:rPr sz="140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Выполнил</a:t>
            </a:r>
            <a:r>
              <a:rPr sz="1400" spc="-4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40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студент</a:t>
            </a:r>
            <a:r>
              <a:rPr sz="1400" spc="-4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40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группы</a:t>
            </a:r>
            <a:r>
              <a:rPr sz="1400" spc="-3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40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БКНАД</a:t>
            </a:r>
            <a:r>
              <a:rPr sz="1400" spc="-4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</a:t>
            </a:r>
            <a:r>
              <a:rPr sz="1400" b="1" spc="-2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r>
              <a:rPr lang="ru-RU" sz="1400" b="1" spc="-2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4</a:t>
            </a:r>
            <a:r>
              <a:rPr sz="1400" b="1" spc="-25" dirty="0">
                <a:solidFill>
                  <a:srgbClr val="0D2C69"/>
                </a:solidFill>
                <a:latin typeface="HSE Sans" panose="02000000000000000000" pitchFamily="2" charset="0"/>
                <a:cs typeface="Arial"/>
              </a:rPr>
              <a:t>2</a:t>
            </a:r>
            <a:endParaRPr sz="1400" dirty="0">
              <a:latin typeface="HSE Sans" panose="02000000000000000000" pitchFamily="2" charset="0"/>
              <a:cs typeface="Arial"/>
            </a:endParaRPr>
          </a:p>
          <a:p>
            <a:pPr marL="6352540">
              <a:lnSpc>
                <a:spcPct val="100000"/>
              </a:lnSpc>
            </a:pPr>
            <a:r>
              <a:rPr lang="ru-RU" sz="1400" dirty="0" err="1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Нижанковский</a:t>
            </a:r>
            <a:r>
              <a:rPr lang="ru-RU" sz="1400" dirty="0">
                <a:solidFill>
                  <a:srgbClr val="0D2C69"/>
                </a:solidFill>
                <a:latin typeface="HSE Sans" panose="02000000000000000000" pitchFamily="2" charset="0"/>
                <a:cs typeface="Calibri"/>
              </a:rPr>
              <a:t> Илья Романович</a:t>
            </a:r>
            <a:endParaRPr sz="1400" dirty="0">
              <a:latin typeface="HSE Sans" panose="02000000000000000000" pitchFamily="2" charset="0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400" dirty="0">
              <a:latin typeface="HSE Sans" panose="02000000000000000000" pitchFamily="2" charset="0"/>
              <a:cs typeface="Calibri"/>
            </a:endParaRPr>
          </a:p>
          <a:p>
            <a:pPr marL="6352540" marR="1345565">
              <a:lnSpc>
                <a:spcPct val="100000"/>
              </a:lnSpc>
            </a:pPr>
            <a:r>
              <a:rPr sz="1400" spc="-20" dirty="0">
                <a:solidFill>
                  <a:srgbClr val="0D2C69"/>
                </a:solidFill>
                <a:latin typeface="HSE Sans" panose="02000000000000000000" pitchFamily="2" charset="0"/>
                <a:cs typeface="Times New Roman"/>
              </a:rPr>
              <a:t>Руководитель</a:t>
            </a:r>
            <a:r>
              <a:rPr sz="1400" dirty="0">
                <a:solidFill>
                  <a:srgbClr val="0D2C69"/>
                </a:solidFill>
                <a:latin typeface="HSE Sans" panose="02000000000000000000" pitchFamily="2" charset="0"/>
                <a:cs typeface="Times New Roman"/>
              </a:rPr>
              <a:t> </a:t>
            </a:r>
            <a:r>
              <a:rPr sz="1400" spc="-10" dirty="0">
                <a:solidFill>
                  <a:srgbClr val="0D2C69"/>
                </a:solidFill>
                <a:latin typeface="HSE Sans" panose="02000000000000000000" pitchFamily="2" charset="0"/>
                <a:cs typeface="Times New Roman"/>
              </a:rPr>
              <a:t>проекта Сотрудник</a:t>
            </a:r>
            <a:r>
              <a:rPr sz="1400" spc="-80" dirty="0">
                <a:solidFill>
                  <a:srgbClr val="0D2C69"/>
                </a:solidFill>
                <a:latin typeface="HSE Sans" panose="02000000000000000000" pitchFamily="2" charset="0"/>
                <a:cs typeface="Times New Roman"/>
              </a:rPr>
              <a:t> </a:t>
            </a:r>
            <a:r>
              <a:rPr sz="1400" spc="-25" dirty="0">
                <a:solidFill>
                  <a:srgbClr val="0D2C69"/>
                </a:solidFill>
                <a:latin typeface="HSE Sans" panose="02000000000000000000" pitchFamily="2" charset="0"/>
                <a:cs typeface="Times New Roman"/>
              </a:rPr>
              <a:t>ФКН</a:t>
            </a:r>
            <a:endParaRPr sz="1400" dirty="0">
              <a:latin typeface="HSE Sans" panose="02000000000000000000" pitchFamily="2" charset="0"/>
              <a:cs typeface="Times New Roman"/>
            </a:endParaRPr>
          </a:p>
          <a:p>
            <a:pPr marL="6352540">
              <a:lnSpc>
                <a:spcPct val="100000"/>
              </a:lnSpc>
            </a:pPr>
            <a:r>
              <a:rPr sz="1400" dirty="0">
                <a:solidFill>
                  <a:srgbClr val="0D2C69"/>
                </a:solidFill>
                <a:latin typeface="HSE Sans" panose="02000000000000000000" pitchFamily="2" charset="0"/>
                <a:cs typeface="Times New Roman"/>
              </a:rPr>
              <a:t>Потапов</a:t>
            </a:r>
            <a:r>
              <a:rPr sz="1400" spc="-55" dirty="0">
                <a:solidFill>
                  <a:srgbClr val="0D2C69"/>
                </a:solidFill>
                <a:latin typeface="HSE Sans" panose="02000000000000000000" pitchFamily="2" charset="0"/>
                <a:cs typeface="Times New Roman"/>
              </a:rPr>
              <a:t> </a:t>
            </a:r>
            <a:r>
              <a:rPr sz="1400" dirty="0">
                <a:solidFill>
                  <a:srgbClr val="0D2C69"/>
                </a:solidFill>
                <a:latin typeface="HSE Sans" panose="02000000000000000000" pitchFamily="2" charset="0"/>
                <a:cs typeface="Times New Roman"/>
              </a:rPr>
              <a:t>Иван</a:t>
            </a:r>
            <a:r>
              <a:rPr sz="1400" spc="-60" dirty="0">
                <a:solidFill>
                  <a:srgbClr val="0D2C69"/>
                </a:solidFill>
                <a:latin typeface="HSE Sans" panose="02000000000000000000" pitchFamily="2" charset="0"/>
                <a:cs typeface="Times New Roman"/>
              </a:rPr>
              <a:t> </a:t>
            </a:r>
            <a:r>
              <a:rPr sz="1400" spc="-10" dirty="0">
                <a:solidFill>
                  <a:srgbClr val="0D2C69"/>
                </a:solidFill>
                <a:latin typeface="HSE Sans" panose="02000000000000000000" pitchFamily="2" charset="0"/>
                <a:cs typeface="Times New Roman"/>
              </a:rPr>
              <a:t>Андреевич</a:t>
            </a:r>
            <a:endParaRPr sz="1600" dirty="0">
              <a:latin typeface="HSE Sans" panose="02000000000000000000" pitchFamily="2" charset="0"/>
              <a:cs typeface="Times New Roman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0E2C68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-6095" y="-6096"/>
            <a:ext cx="12204700" cy="6870700"/>
            <a:chOff x="-6095" y="-6096"/>
            <a:chExt cx="12204700" cy="6870700"/>
          </a:xfrm>
        </p:grpSpPr>
        <p:sp>
          <p:nvSpPr>
            <p:cNvPr id="4" name="object 4"/>
            <p:cNvSpPr/>
            <p:nvPr/>
          </p:nvSpPr>
          <p:spPr>
            <a:xfrm>
              <a:off x="0" y="0"/>
              <a:ext cx="12192000" cy="6858000"/>
            </a:xfrm>
            <a:custGeom>
              <a:avLst/>
              <a:gdLst/>
              <a:ahLst/>
              <a:cxnLst/>
              <a:rect l="l" t="t" r="r" b="b"/>
              <a:pathLst>
                <a:path w="12192000" h="6858000">
                  <a:moveTo>
                    <a:pt x="0" y="6858000"/>
                  </a:moveTo>
                  <a:lnTo>
                    <a:pt x="12192000" y="6858000"/>
                  </a:lnTo>
                  <a:lnTo>
                    <a:pt x="12192000" y="0"/>
                  </a:lnTo>
                  <a:lnTo>
                    <a:pt x="0" y="0"/>
                  </a:lnTo>
                  <a:lnTo>
                    <a:pt x="0" y="6858000"/>
                  </a:lnTo>
                  <a:close/>
                </a:path>
              </a:pathLst>
            </a:custGeom>
            <a:ln w="12192">
              <a:solidFill>
                <a:srgbClr val="081D4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311139" y="2644139"/>
              <a:ext cx="1569719" cy="156971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940</TotalTime>
  <Words>1420</Words>
  <Application>Microsoft Macintosh PowerPoint</Application>
  <PresentationFormat>Широкоэкранный</PresentationFormat>
  <Paragraphs>252</Paragraphs>
  <Slides>19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5" baseType="lpstr">
      <vt:lpstr>Aptos</vt:lpstr>
      <vt:lpstr>Arial</vt:lpstr>
      <vt:lpstr>Calibri</vt:lpstr>
      <vt:lpstr>HSE Sans</vt:lpstr>
      <vt:lpstr>Microsoft Sans Serif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Кутьков Юрий Юрьевич</dc:creator>
  <cp:lastModifiedBy>Ilya Nizhankovskii</cp:lastModifiedBy>
  <cp:revision>13</cp:revision>
  <dcterms:created xsi:type="dcterms:W3CDTF">2026-05-31T07:45:10Z</dcterms:created>
  <dcterms:modified xsi:type="dcterms:W3CDTF">2026-06-02T17:17:33Z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2025-06-03T00:00:00Z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2026-05-31T00:00:00Z</vt:filetime>
  </property>
  <property fmtid="{D5CDD505-2E9C-101B-9397-08002B2CF9AE}" pid="5" name="Producer">
    <vt:lpwstr>Microsoft® PowerPoint® 2016</vt:lpwstr>
  </property>
</Properties>
</file>