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2"/>
    <p:restoredTop sz="94657"/>
  </p:normalViewPr>
  <p:slideViewPr>
    <p:cSldViewPr snapToGrid="0">
      <p:cViewPr varScale="1">
        <p:scale>
          <a:sx n="120" d="100"/>
          <a:sy n="120" d="100"/>
        </p:scale>
        <p:origin x="18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193C3C1-0C5D-445B-B62D-F40C1842E02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02D69"/>
          </a:solidFill>
          <a:ln w="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1FCA4F-D019-4E0E-82D6-A3D0DE0BD5BD}"/>
              </a:ext>
            </a:extLst>
          </p:cNvPr>
          <p:cNvSpPr>
            <a:spLocks noGrp="1"/>
          </p:cNvSpPr>
          <p:nvPr/>
        </p:nvSpPr>
        <p:spPr>
          <a:xfrm>
            <a:off x="0" y="5381625"/>
            <a:ext cx="12192000" cy="1476375"/>
          </a:xfrm>
          <a:prstGeom prst="rect">
            <a:avLst/>
          </a:prstGeom>
          <a:solidFill>
            <a:srgbClr val="DCFF05"/>
          </a:solidFill>
          <a:ln w="0">
            <a:solidFill>
              <a:srgbClr val="DCFF05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E1C3709-9E97-42F9-8D7F-2AA76AF4864B}"/>
              </a:ext>
            </a:extLst>
          </p:cNvPr>
          <p:cNvSpPr>
            <a:spLocks noGrp="1"/>
          </p:cNvSpPr>
          <p:nvPr/>
        </p:nvSpPr>
        <p:spPr>
          <a:xfrm>
            <a:off x="7829550" y="438150"/>
            <a:ext cx="3695700" cy="800100"/>
          </a:xfrm>
          <a:prstGeom prst="rect">
            <a:avLst/>
          </a:prstGeom>
          <a:solidFill>
            <a:srgbClr val="FFFFFF"/>
          </a:solidFill>
          <a:ln w="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8177719" y="552450"/>
            <a:ext cx="2999362" cy="5715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78DCE12-BF3A-4DA9-BEC9-DA20D7C4F921}"/>
              </a:ext>
            </a:extLst>
          </p:cNvPr>
          <p:cNvSpPr>
            <a:spLocks noGrp="1"/>
          </p:cNvSpPr>
          <p:nvPr/>
        </p:nvSpPr>
        <p:spPr>
          <a:xfrm>
            <a:off x="742950" y="1381125"/>
            <a:ext cx="9048750" cy="16192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4050" b="1">
                <a:solidFill>
                  <a:srgbClr val="FFFFFF"/>
                </a:solidFill>
                <a:latin typeface="Navigo"/>
                <a:ea typeface="Navigo"/>
                <a:cs typeface="Navigo"/>
              </a:defRPr>
            </a:pPr>
            <a:r>
              <a:rPr sz="4050" b="1">
                <a:solidFill>
                  <a:srgbClr val="FFFFFF"/>
                </a:solidFill>
                <a:latin typeface="Navigo"/>
                <a:ea typeface="Navigo"/>
                <a:cs typeface="Navigo"/>
              </a:rPr>
              <a:t>Алгоритмы укладки паллет</a:t>
            </a:r>
          </a:p>
          <a:p>
            <a:pPr algn="l">
              <a:defRPr sz="4050" b="1">
                <a:solidFill>
                  <a:srgbClr val="FFFFFF"/>
                </a:solidFill>
                <a:latin typeface="Navigo"/>
                <a:ea typeface="Navigo"/>
                <a:cs typeface="Navigo"/>
              </a:defRPr>
            </a:pPr>
            <a:r>
              <a:rPr sz="4050" b="1">
                <a:solidFill>
                  <a:srgbClr val="FFFFFF"/>
                </a:solidFill>
                <a:latin typeface="Navigo"/>
                <a:ea typeface="Navigo"/>
                <a:cs typeface="Navigo"/>
              </a:rPr>
              <a:t>для реальных наборов данных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7AC1DB7-6984-482D-AF8B-7C8818F9E479}"/>
              </a:ext>
            </a:extLst>
          </p:cNvPr>
          <p:cNvSpPr>
            <a:spLocks noGrp="1"/>
          </p:cNvSpPr>
          <p:nvPr/>
        </p:nvSpPr>
        <p:spPr>
          <a:xfrm>
            <a:off x="781050" y="3200400"/>
            <a:ext cx="7810500" cy="3429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800" b="0">
                <a:solidFill>
                  <a:srgbClr val="DFC7F2"/>
                </a:solidFill>
                <a:latin typeface="Navigo"/>
                <a:ea typeface="Navigo"/>
                <a:cs typeface="Navigo"/>
              </a:defRPr>
            </a:pPr>
            <a:r>
              <a:rPr sz="2000" b="0" dirty="0">
                <a:solidFill>
                  <a:srgbClr val="DFC7F2"/>
                </a:solidFill>
                <a:latin typeface="Navigo"/>
                <a:ea typeface="Navigo"/>
                <a:cs typeface="Navigo"/>
              </a:rPr>
              <a:t>Pallet packing algorithms for real-world datasets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7261C70-8C45-4CD4-B2A1-29D6FE74E8B1}"/>
              </a:ext>
            </a:extLst>
          </p:cNvPr>
          <p:cNvSpPr>
            <a:spLocks noGrp="1"/>
          </p:cNvSpPr>
          <p:nvPr/>
        </p:nvSpPr>
        <p:spPr>
          <a:xfrm>
            <a:off x="781049" y="4191000"/>
            <a:ext cx="4269415" cy="304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650" b="1">
                <a:solidFill>
                  <a:srgbClr val="DCFF05"/>
                </a:solidFill>
                <a:latin typeface="Navigo"/>
                <a:ea typeface="Navigo"/>
                <a:cs typeface="Navigo"/>
              </a:defRPr>
            </a:pPr>
            <a:r>
              <a:rPr sz="1650" b="1" dirty="0" err="1">
                <a:solidFill>
                  <a:srgbClr val="DCFF05"/>
                </a:solidFill>
                <a:latin typeface="Navigo"/>
                <a:ea typeface="Navigo"/>
                <a:cs typeface="Navigo"/>
              </a:rPr>
              <a:t>Исследовательский</a:t>
            </a:r>
            <a:r>
              <a:rPr lang="ru-RU" sz="1650" b="1" dirty="0">
                <a:solidFill>
                  <a:srgbClr val="DCFF05"/>
                </a:solidFill>
                <a:latin typeface="Navigo"/>
                <a:ea typeface="Navigo"/>
                <a:cs typeface="Navigo"/>
              </a:rPr>
              <a:t> индивидуальный</a:t>
            </a:r>
            <a:r>
              <a:rPr sz="1650" b="1" dirty="0">
                <a:solidFill>
                  <a:srgbClr val="DCFF05"/>
                </a:solidFill>
                <a:latin typeface="Navigo"/>
                <a:ea typeface="Navigo"/>
                <a:cs typeface="Navigo"/>
              </a:rPr>
              <a:t> </a:t>
            </a:r>
            <a:r>
              <a:rPr sz="1650" b="1" dirty="0" err="1">
                <a:solidFill>
                  <a:srgbClr val="DCFF05"/>
                </a:solidFill>
                <a:latin typeface="Navigo"/>
                <a:ea typeface="Navigo"/>
                <a:cs typeface="Navigo"/>
              </a:rPr>
              <a:t>проект</a:t>
            </a:r>
            <a:endParaRPr sz="1650" b="1" dirty="0">
              <a:solidFill>
                <a:srgbClr val="DCFF05"/>
              </a:solidFill>
              <a:latin typeface="Navigo"/>
              <a:ea typeface="Navigo"/>
              <a:cs typeface="Navigo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5D2D7B7-58D2-43B0-9D32-DC6A285B17BF}"/>
              </a:ext>
            </a:extLst>
          </p:cNvPr>
          <p:cNvSpPr>
            <a:spLocks noGrp="1"/>
          </p:cNvSpPr>
          <p:nvPr/>
        </p:nvSpPr>
        <p:spPr>
          <a:xfrm>
            <a:off x="781050" y="5734050"/>
            <a:ext cx="5334000" cy="304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800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800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Светлов Роман Андреевич · БКНАД-242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59FDE26-726A-405A-9B97-66091E5BF910}"/>
              </a:ext>
            </a:extLst>
          </p:cNvPr>
          <p:cNvSpPr>
            <a:spLocks noGrp="1"/>
          </p:cNvSpPr>
          <p:nvPr/>
        </p:nvSpPr>
        <p:spPr>
          <a:xfrm>
            <a:off x="781049" y="6143625"/>
            <a:ext cx="8404992" cy="2476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r>
              <a:rPr sz="1350" b="0" dirty="0" err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Научный</a:t>
            </a:r>
            <a:r>
              <a:rPr sz="1350" b="0" dirty="0">
                <a:solidFill>
                  <a:srgbClr val="102D69"/>
                </a:solidFill>
                <a:latin typeface="Navigo"/>
                <a:ea typeface="Navigo"/>
                <a:cs typeface="Navigo"/>
              </a:rPr>
              <a:t> </a:t>
            </a:r>
            <a:r>
              <a:rPr sz="1350" b="0" dirty="0" err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руководитель</a:t>
            </a:r>
            <a:r>
              <a:rPr sz="1350" b="0" dirty="0">
                <a:solidFill>
                  <a:srgbClr val="102D69"/>
                </a:solidFill>
                <a:latin typeface="Navigo"/>
                <a:ea typeface="Navigo"/>
                <a:cs typeface="Navigo"/>
              </a:rPr>
              <a:t>: </a:t>
            </a:r>
            <a:r>
              <a:rPr lang="ru-RU" sz="1350" dirty="0">
                <a:solidFill>
                  <a:srgbClr val="102D69"/>
                </a:solidFill>
                <a:latin typeface="Navigo"/>
                <a:ea typeface="Navigo"/>
                <a:cs typeface="Navigo"/>
              </a:rPr>
              <a:t>Г</a:t>
            </a:r>
            <a:r>
              <a:rPr lang="ru-RU" sz="1350" dirty="0">
                <a:solidFill>
                  <a:srgbClr val="102D69"/>
                </a:solidFill>
                <a:latin typeface="Navigo"/>
              </a:rPr>
              <a:t>енеральный директор ООО «Стартап-студия НовГУ» </a:t>
            </a:r>
            <a:r>
              <a:rPr sz="1350" b="0" dirty="0" err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Цыбулько</a:t>
            </a:r>
            <a:r>
              <a:rPr sz="1350" b="0" dirty="0">
                <a:solidFill>
                  <a:srgbClr val="102D69"/>
                </a:solidFill>
                <a:latin typeface="Navigo"/>
                <a:ea typeface="Navigo"/>
                <a:cs typeface="Navigo"/>
              </a:rPr>
              <a:t> </a:t>
            </a:r>
            <a:r>
              <a:rPr sz="1350" b="0" dirty="0" err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Евгения</a:t>
            </a:r>
            <a:r>
              <a:rPr sz="1350" b="0" dirty="0">
                <a:solidFill>
                  <a:srgbClr val="102D69"/>
                </a:solidFill>
                <a:latin typeface="Navigo"/>
                <a:ea typeface="Navigo"/>
                <a:cs typeface="Navigo"/>
              </a:rPr>
              <a:t> </a:t>
            </a:r>
            <a:r>
              <a:rPr sz="1350" b="0" dirty="0" err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Александровна</a:t>
            </a:r>
            <a:endParaRPr sz="1350" b="0" dirty="0">
              <a:solidFill>
                <a:srgbClr val="102D69"/>
              </a:solidFill>
              <a:latin typeface="Navigo"/>
              <a:ea typeface="Navigo"/>
              <a:cs typeface="Navigo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9565EED-F511-4C1F-A73C-2914A115654B}"/>
              </a:ext>
            </a:extLst>
          </p:cNvPr>
          <p:cNvSpPr>
            <a:spLocks noGrp="1"/>
          </p:cNvSpPr>
          <p:nvPr/>
        </p:nvSpPr>
        <p:spPr>
          <a:xfrm>
            <a:off x="11144250" y="6191250"/>
            <a:ext cx="571500" cy="285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1350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350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6415548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D1F8E08F-2D21-46AD-AD8D-F07B4E3C1D4F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FC7F2"/>
          </a:solidFill>
          <a:ln w="0">
            <a:solidFill>
              <a:srgbClr val="DFC7F2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F49551-9D3E-45A4-A4A7-146B03005F1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219200"/>
          </a:xfrm>
          <a:prstGeom prst="rect">
            <a:avLst/>
          </a:prstGeom>
          <a:solidFill>
            <a:srgbClr val="102D69"/>
          </a:solidFill>
          <a:ln w="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2E82475-889E-4F6F-B5B7-805BB74E84FE}"/>
              </a:ext>
            </a:extLst>
          </p:cNvPr>
          <p:cNvSpPr>
            <a:spLocks noGrp="1"/>
          </p:cNvSpPr>
          <p:nvPr/>
        </p:nvSpPr>
        <p:spPr>
          <a:xfrm>
            <a:off x="361950" y="257175"/>
            <a:ext cx="123825" cy="361950"/>
          </a:xfrm>
          <a:prstGeom prst="rect">
            <a:avLst/>
          </a:prstGeom>
          <a:solidFill>
            <a:srgbClr val="DCFF05"/>
          </a:solidFill>
          <a:ln w="0">
            <a:solidFill>
              <a:srgbClr val="DCFF05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6F3F0B8-13DB-4A2C-A0FB-B3A4B6CA9576}"/>
              </a:ext>
            </a:extLst>
          </p:cNvPr>
          <p:cNvSpPr>
            <a:spLocks noGrp="1"/>
          </p:cNvSpPr>
          <p:nvPr/>
        </p:nvSpPr>
        <p:spPr>
          <a:xfrm>
            <a:off x="638175" y="190500"/>
            <a:ext cx="26670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125" b="1">
                <a:solidFill>
                  <a:srgbClr val="DCFF05"/>
                </a:solidFill>
                <a:latin typeface="Navigo"/>
                <a:ea typeface="Navigo"/>
                <a:cs typeface="Navigo"/>
              </a:defRPr>
            </a:pPr>
            <a:r>
              <a:rPr sz="1125" b="1">
                <a:solidFill>
                  <a:srgbClr val="DCFF05"/>
                </a:solidFill>
                <a:latin typeface="Navigo"/>
                <a:ea typeface="Navigo"/>
                <a:cs typeface="Navigo"/>
              </a:rPr>
              <a:t>BASELINE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09EB09-B706-4829-9141-F403719DB7E3}"/>
              </a:ext>
            </a:extLst>
          </p:cNvPr>
          <p:cNvSpPr>
            <a:spLocks noGrp="1"/>
          </p:cNvSpPr>
          <p:nvPr/>
        </p:nvSpPr>
        <p:spPr>
          <a:xfrm>
            <a:off x="638175" y="400050"/>
            <a:ext cx="8572500" cy="647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025" b="1">
                <a:solidFill>
                  <a:srgbClr val="FFFFFF"/>
                </a:solidFill>
                <a:latin typeface="Navigo"/>
                <a:ea typeface="Navigo"/>
                <a:cs typeface="Navigo"/>
              </a:defRPr>
            </a:pPr>
            <a:r>
              <a:rPr sz="2025" b="1">
                <a:solidFill>
                  <a:srgbClr val="FFFFFF"/>
                </a:solidFill>
                <a:latin typeface="Navigo"/>
                <a:ea typeface="Navigo"/>
                <a:cs typeface="Navigo"/>
              </a:rPr>
              <a:t>Candidate Heights быстро строит слои и задаёт точку сравнения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B4F8A4B-018F-48BD-A8B2-33A9FB62952C}"/>
              </a:ext>
            </a:extLst>
          </p:cNvPr>
          <p:cNvSpPr>
            <a:spLocks noGrp="1"/>
          </p:cNvSpPr>
          <p:nvPr/>
        </p:nvSpPr>
        <p:spPr>
          <a:xfrm>
            <a:off x="9753600" y="190500"/>
            <a:ext cx="2152650" cy="628650"/>
          </a:xfrm>
          <a:prstGeom prst="rect">
            <a:avLst/>
          </a:prstGeom>
          <a:solidFill>
            <a:srgbClr val="FFFFFF"/>
          </a:solidFill>
          <a:ln w="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9867900" y="321520"/>
            <a:ext cx="1924050" cy="36661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EF62450-2E43-4056-97F3-AEB5B429802A}"/>
              </a:ext>
            </a:extLst>
          </p:cNvPr>
          <p:cNvSpPr>
            <a:spLocks noGrp="1"/>
          </p:cNvSpPr>
          <p:nvPr/>
        </p:nvSpPr>
        <p:spPr>
          <a:xfrm>
            <a:off x="400050" y="6496050"/>
            <a:ext cx="102870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00" b="0">
                <a:solidFill>
                  <a:srgbClr val="53658D"/>
                </a:solidFill>
                <a:latin typeface="Navigo"/>
                <a:ea typeface="Navigo"/>
                <a:cs typeface="Navigo"/>
              </a:defRPr>
            </a:pPr>
            <a:r>
              <a:rPr sz="900" b="0">
                <a:solidFill>
                  <a:srgbClr val="53658D"/>
                </a:solidFill>
                <a:latin typeface="Navigo"/>
                <a:ea typeface="Navigo"/>
                <a:cs typeface="Navigo"/>
              </a:rPr>
              <a:t>НИУ ВШЭ · ФКН · исследовательский проект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5B61780-98E0-468B-8B90-866E6D192ADA}"/>
              </a:ext>
            </a:extLst>
          </p:cNvPr>
          <p:cNvSpPr>
            <a:spLocks noGrp="1"/>
          </p:cNvSpPr>
          <p:nvPr/>
        </p:nvSpPr>
        <p:spPr>
          <a:xfrm>
            <a:off x="11334750" y="6410325"/>
            <a:ext cx="4572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1200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200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10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88E610E-4CB0-4B44-AC70-B4FCC0593716}"/>
              </a:ext>
            </a:extLst>
          </p:cNvPr>
          <p:cNvSpPr>
            <a:spLocks noGrp="1"/>
          </p:cNvSpPr>
          <p:nvPr/>
        </p:nvSpPr>
        <p:spPr>
          <a:xfrm>
            <a:off x="590550" y="1295400"/>
            <a:ext cx="3333750" cy="3619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250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2250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Логика baseline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5114A41-6E30-424E-B5F8-0D88A785CFFB}"/>
              </a:ext>
            </a:extLst>
          </p:cNvPr>
          <p:cNvSpPr>
            <a:spLocks noGrp="1"/>
          </p:cNvSpPr>
          <p:nvPr/>
        </p:nvSpPr>
        <p:spPr>
          <a:xfrm>
            <a:off x="609600" y="2190750"/>
            <a:ext cx="2209800" cy="1352550"/>
          </a:xfrm>
          <a:prstGeom prst="rect">
            <a:avLst/>
          </a:prstGeom>
          <a:solidFill>
            <a:srgbClr val="FFFFFF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70FEA39-0280-44C9-9E15-611358E54642}"/>
              </a:ext>
            </a:extLst>
          </p:cNvPr>
          <p:cNvSpPr>
            <a:spLocks noGrp="1"/>
          </p:cNvSpPr>
          <p:nvPr/>
        </p:nvSpPr>
        <p:spPr>
          <a:xfrm>
            <a:off x="781050" y="2381250"/>
            <a:ext cx="419100" cy="3429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100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2100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1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C74F039-3195-473B-9626-0698ECC3A65E}"/>
              </a:ext>
            </a:extLst>
          </p:cNvPr>
          <p:cNvSpPr>
            <a:spLocks noGrp="1"/>
          </p:cNvSpPr>
          <p:nvPr/>
        </p:nvSpPr>
        <p:spPr>
          <a:xfrm>
            <a:off x="1295400" y="2343150"/>
            <a:ext cx="1352550" cy="6286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425" b="1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425" b="1">
                <a:solidFill>
                  <a:srgbClr val="0B1F4D"/>
                </a:solidFill>
                <a:latin typeface="Navigo"/>
                <a:ea typeface="Navigo"/>
                <a:cs typeface="Navigo"/>
              </a:rPr>
              <a:t>Выбрать K</a:t>
            </a:r>
          </a:p>
          <a:p>
            <a:pPr algn="l">
              <a:defRPr sz="1425" b="1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425" b="1">
                <a:solidFill>
                  <a:srgbClr val="0B1F4D"/>
                </a:solidFill>
                <a:latin typeface="Navigo"/>
                <a:ea typeface="Navigo"/>
                <a:cs typeface="Navigo"/>
              </a:rPr>
              <a:t>высот</a:t>
            </a:r>
          </a:p>
        </p:txBody>
      </p:sp>
      <p:sp>
        <p:nvSpPr>
          <p:cNvPr id="14" name="Chevron 13">
            <a:extLst>
              <a:ext uri="{FF2B5EF4-FFF2-40B4-BE49-F238E27FC236}">
                <a16:creationId xmlns:a16="http://schemas.microsoft.com/office/drawing/2014/main" id="{B08DD8B8-7FD1-43C9-A270-085B3C9F27A7}"/>
              </a:ext>
            </a:extLst>
          </p:cNvPr>
          <p:cNvSpPr>
            <a:spLocks noGrp="1"/>
          </p:cNvSpPr>
          <p:nvPr/>
        </p:nvSpPr>
        <p:spPr>
          <a:xfrm>
            <a:off x="2895600" y="2724150"/>
            <a:ext cx="419100" cy="228600"/>
          </a:xfrm>
          <a:prstGeom prst="chevron">
            <a:avLst/>
          </a:prstGeom>
          <a:solidFill>
            <a:srgbClr val="DCFF05"/>
          </a:solidFill>
          <a:ln w="0">
            <a:solidFill>
              <a:srgbClr val="DCFF05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485623-1238-466A-9AB8-95145B2AF6FD}"/>
              </a:ext>
            </a:extLst>
          </p:cNvPr>
          <p:cNvSpPr>
            <a:spLocks noGrp="1"/>
          </p:cNvSpPr>
          <p:nvPr/>
        </p:nvSpPr>
        <p:spPr>
          <a:xfrm>
            <a:off x="3333750" y="2190750"/>
            <a:ext cx="2209800" cy="1352550"/>
          </a:xfrm>
          <a:prstGeom prst="rect">
            <a:avLst/>
          </a:prstGeom>
          <a:solidFill>
            <a:srgbClr val="FFFFFF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2FF265-27AF-49D4-B018-43F581272E5F}"/>
              </a:ext>
            </a:extLst>
          </p:cNvPr>
          <p:cNvSpPr>
            <a:spLocks noGrp="1"/>
          </p:cNvSpPr>
          <p:nvPr/>
        </p:nvSpPr>
        <p:spPr>
          <a:xfrm>
            <a:off x="3505200" y="2381250"/>
            <a:ext cx="419100" cy="3429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100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2100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2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0306ADA-1B69-4D7C-A86F-3D0A07BB107E}"/>
              </a:ext>
            </a:extLst>
          </p:cNvPr>
          <p:cNvSpPr>
            <a:spLocks noGrp="1"/>
          </p:cNvSpPr>
          <p:nvPr/>
        </p:nvSpPr>
        <p:spPr>
          <a:xfrm>
            <a:off x="4019550" y="2343150"/>
            <a:ext cx="1352550" cy="6286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425" b="1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425" b="1">
                <a:solidFill>
                  <a:srgbClr val="0B1F4D"/>
                </a:solidFill>
                <a:latin typeface="Navigo"/>
                <a:ea typeface="Navigo"/>
                <a:cs typeface="Navigo"/>
              </a:rPr>
              <a:t>Собрать слой</a:t>
            </a:r>
          </a:p>
          <a:p>
            <a:pPr algn="l">
              <a:defRPr sz="1425" b="1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425" b="1">
                <a:solidFill>
                  <a:srgbClr val="0B1F4D"/>
                </a:solidFill>
                <a:latin typeface="Navigo"/>
                <a:ea typeface="Navigo"/>
                <a:cs typeface="Navigo"/>
              </a:rPr>
              <a:t>через MaxRects</a:t>
            </a:r>
          </a:p>
        </p:txBody>
      </p:sp>
      <p:sp>
        <p:nvSpPr>
          <p:cNvPr id="18" name="Chevron 17">
            <a:extLst>
              <a:ext uri="{FF2B5EF4-FFF2-40B4-BE49-F238E27FC236}">
                <a16:creationId xmlns:a16="http://schemas.microsoft.com/office/drawing/2014/main" id="{5B49D8AF-4C93-4390-ADA3-9C24312A9AB0}"/>
              </a:ext>
            </a:extLst>
          </p:cNvPr>
          <p:cNvSpPr>
            <a:spLocks noGrp="1"/>
          </p:cNvSpPr>
          <p:nvPr/>
        </p:nvSpPr>
        <p:spPr>
          <a:xfrm>
            <a:off x="5619750" y="2724150"/>
            <a:ext cx="419100" cy="228600"/>
          </a:xfrm>
          <a:prstGeom prst="chevron">
            <a:avLst/>
          </a:prstGeom>
          <a:solidFill>
            <a:srgbClr val="DCFF05"/>
          </a:solidFill>
          <a:ln w="0">
            <a:solidFill>
              <a:srgbClr val="DCFF05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CA3A4B1-65AC-43D0-8DF9-43EC233097AE}"/>
              </a:ext>
            </a:extLst>
          </p:cNvPr>
          <p:cNvSpPr>
            <a:spLocks noGrp="1"/>
          </p:cNvSpPr>
          <p:nvPr/>
        </p:nvSpPr>
        <p:spPr>
          <a:xfrm>
            <a:off x="6057900" y="2190750"/>
            <a:ext cx="2209800" cy="1352550"/>
          </a:xfrm>
          <a:prstGeom prst="rect">
            <a:avLst/>
          </a:prstGeom>
          <a:solidFill>
            <a:srgbClr val="FFFFFF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55E2541-AA7A-4053-9BA0-43FD06D52D46}"/>
              </a:ext>
            </a:extLst>
          </p:cNvPr>
          <p:cNvSpPr>
            <a:spLocks noGrp="1"/>
          </p:cNvSpPr>
          <p:nvPr/>
        </p:nvSpPr>
        <p:spPr>
          <a:xfrm>
            <a:off x="6229350" y="2381250"/>
            <a:ext cx="419100" cy="3429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100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2100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3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630E382-5F55-4911-8069-6F5D71322464}"/>
              </a:ext>
            </a:extLst>
          </p:cNvPr>
          <p:cNvSpPr>
            <a:spLocks noGrp="1"/>
          </p:cNvSpPr>
          <p:nvPr/>
        </p:nvSpPr>
        <p:spPr>
          <a:xfrm>
            <a:off x="6743700" y="2343150"/>
            <a:ext cx="1352550" cy="6286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425" b="1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425" b="1">
                <a:solidFill>
                  <a:srgbClr val="0B1F4D"/>
                </a:solidFill>
                <a:latin typeface="Navigo"/>
                <a:ea typeface="Navigo"/>
                <a:cs typeface="Navigo"/>
              </a:rPr>
              <a:t>Зафиксировать</a:t>
            </a:r>
          </a:p>
          <a:p>
            <a:pPr algn="l">
              <a:defRPr sz="1425" b="1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425" b="1">
                <a:solidFill>
                  <a:srgbClr val="0B1F4D"/>
                </a:solidFill>
                <a:latin typeface="Navigo"/>
                <a:ea typeface="Navigo"/>
                <a:cs typeface="Navigo"/>
              </a:rPr>
              <a:t>лучший слой</a:t>
            </a:r>
          </a:p>
        </p:txBody>
      </p:sp>
      <p:sp>
        <p:nvSpPr>
          <p:cNvPr id="22" name="Chevron 21">
            <a:extLst>
              <a:ext uri="{FF2B5EF4-FFF2-40B4-BE49-F238E27FC236}">
                <a16:creationId xmlns:a16="http://schemas.microsoft.com/office/drawing/2014/main" id="{678783A3-B563-4FF5-A7D9-DA3A11B81A7B}"/>
              </a:ext>
            </a:extLst>
          </p:cNvPr>
          <p:cNvSpPr>
            <a:spLocks noGrp="1"/>
          </p:cNvSpPr>
          <p:nvPr/>
        </p:nvSpPr>
        <p:spPr>
          <a:xfrm>
            <a:off x="8343900" y="2724150"/>
            <a:ext cx="419100" cy="228600"/>
          </a:xfrm>
          <a:prstGeom prst="chevron">
            <a:avLst/>
          </a:prstGeom>
          <a:solidFill>
            <a:srgbClr val="DCFF05"/>
          </a:solidFill>
          <a:ln w="0">
            <a:solidFill>
              <a:srgbClr val="DCFF05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C6E9A68-AB2B-48A9-A4C1-24BDB56301E2}"/>
              </a:ext>
            </a:extLst>
          </p:cNvPr>
          <p:cNvSpPr>
            <a:spLocks noGrp="1"/>
          </p:cNvSpPr>
          <p:nvPr/>
        </p:nvSpPr>
        <p:spPr>
          <a:xfrm>
            <a:off x="8782050" y="2190750"/>
            <a:ext cx="2209800" cy="1352550"/>
          </a:xfrm>
          <a:prstGeom prst="rect">
            <a:avLst/>
          </a:prstGeom>
          <a:solidFill>
            <a:srgbClr val="FFFFFF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E619CDF-1F2A-4278-B907-943AE36D0740}"/>
              </a:ext>
            </a:extLst>
          </p:cNvPr>
          <p:cNvSpPr>
            <a:spLocks noGrp="1"/>
          </p:cNvSpPr>
          <p:nvPr/>
        </p:nvSpPr>
        <p:spPr>
          <a:xfrm>
            <a:off x="8953500" y="2381250"/>
            <a:ext cx="419100" cy="3429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100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2100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4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70BA0CB-54D0-4BBA-B299-561383A9CD1E}"/>
              </a:ext>
            </a:extLst>
          </p:cNvPr>
          <p:cNvSpPr>
            <a:spLocks noGrp="1"/>
          </p:cNvSpPr>
          <p:nvPr/>
        </p:nvSpPr>
        <p:spPr>
          <a:xfrm>
            <a:off x="9467850" y="2343150"/>
            <a:ext cx="1352550" cy="6286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425" b="1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425" b="1">
                <a:solidFill>
                  <a:srgbClr val="0B1F4D"/>
                </a:solidFill>
                <a:latin typeface="Navigo"/>
                <a:ea typeface="Navigo"/>
                <a:cs typeface="Navigo"/>
              </a:rPr>
              <a:t>Перейти выше</a:t>
            </a:r>
          </a:p>
          <a:p>
            <a:pPr algn="l">
              <a:defRPr sz="1425" b="1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425" b="1">
                <a:solidFill>
                  <a:srgbClr val="0B1F4D"/>
                </a:solidFill>
                <a:latin typeface="Navigo"/>
                <a:ea typeface="Navigo"/>
                <a:cs typeface="Navigo"/>
              </a:rPr>
              <a:t>по оси z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D500A6-4BEE-4AE8-88C9-9D9901672175}"/>
              </a:ext>
            </a:extLst>
          </p:cNvPr>
          <p:cNvSpPr>
            <a:spLocks noGrp="1"/>
          </p:cNvSpPr>
          <p:nvPr/>
        </p:nvSpPr>
        <p:spPr>
          <a:xfrm>
            <a:off x="1447800" y="4629150"/>
            <a:ext cx="2667000" cy="904875"/>
          </a:xfrm>
          <a:prstGeom prst="rect">
            <a:avLst/>
          </a:prstGeom>
          <a:solidFill>
            <a:srgbClr val="102D69"/>
          </a:solidFill>
          <a:ln w="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E68FF26-C29D-4C43-B6BB-73E2845D52FA}"/>
              </a:ext>
            </a:extLst>
          </p:cNvPr>
          <p:cNvSpPr>
            <a:spLocks noGrp="1"/>
          </p:cNvSpPr>
          <p:nvPr/>
        </p:nvSpPr>
        <p:spPr>
          <a:xfrm>
            <a:off x="1600200" y="4724400"/>
            <a:ext cx="2362200" cy="42862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400" b="1">
                <a:solidFill>
                  <a:srgbClr val="DCFF05"/>
                </a:solidFill>
                <a:latin typeface="Navigo"/>
                <a:ea typeface="Navigo"/>
                <a:cs typeface="Navigo"/>
              </a:defRPr>
            </a:pPr>
            <a:r>
              <a:rPr sz="2400" b="1">
                <a:solidFill>
                  <a:srgbClr val="DCFF05"/>
                </a:solidFill>
                <a:latin typeface="Navigo"/>
                <a:ea typeface="Navigo"/>
                <a:cs typeface="Navigo"/>
              </a:rPr>
              <a:t>1.50 мс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F45F5B3-DFD1-4334-87C8-2DB2EAFF9ECF}"/>
              </a:ext>
            </a:extLst>
          </p:cNvPr>
          <p:cNvSpPr>
            <a:spLocks noGrp="1"/>
          </p:cNvSpPr>
          <p:nvPr/>
        </p:nvSpPr>
        <p:spPr>
          <a:xfrm>
            <a:off x="1600200" y="5181600"/>
            <a:ext cx="23622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125" b="0">
                <a:solidFill>
                  <a:srgbClr val="FFFFFF"/>
                </a:solidFill>
                <a:latin typeface="Navigo"/>
                <a:ea typeface="Navigo"/>
                <a:cs typeface="Navigo"/>
              </a:defRPr>
            </a:pPr>
            <a:r>
              <a:rPr sz="1125" b="0">
                <a:solidFill>
                  <a:srgbClr val="FFFFFF"/>
                </a:solidFill>
                <a:latin typeface="Navigo"/>
                <a:ea typeface="Navigo"/>
                <a:cs typeface="Navigo"/>
              </a:rPr>
              <a:t>среднее время на заказ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BA5AFCA-8A4A-4C9B-B88C-1E6CFB412D98}"/>
              </a:ext>
            </a:extLst>
          </p:cNvPr>
          <p:cNvSpPr>
            <a:spLocks noGrp="1"/>
          </p:cNvSpPr>
          <p:nvPr/>
        </p:nvSpPr>
        <p:spPr>
          <a:xfrm>
            <a:off x="4762500" y="4629150"/>
            <a:ext cx="2667000" cy="904875"/>
          </a:xfrm>
          <a:prstGeom prst="rect">
            <a:avLst/>
          </a:prstGeom>
          <a:solidFill>
            <a:srgbClr val="102D69"/>
          </a:solidFill>
          <a:ln w="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23D6965-834E-4D42-96FD-3BCB6364D6F0}"/>
              </a:ext>
            </a:extLst>
          </p:cNvPr>
          <p:cNvSpPr>
            <a:spLocks noGrp="1"/>
          </p:cNvSpPr>
          <p:nvPr/>
        </p:nvSpPr>
        <p:spPr>
          <a:xfrm>
            <a:off x="4914900" y="4724400"/>
            <a:ext cx="2362200" cy="42862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400" b="1">
                <a:solidFill>
                  <a:srgbClr val="DCFF05"/>
                </a:solidFill>
                <a:latin typeface="Navigo"/>
                <a:ea typeface="Navigo"/>
                <a:cs typeface="Navigo"/>
              </a:defRPr>
            </a:pPr>
            <a:r>
              <a:rPr sz="2400" b="1">
                <a:solidFill>
                  <a:srgbClr val="DCFF05"/>
                </a:solidFill>
                <a:latin typeface="Navigo"/>
                <a:ea typeface="Navigo"/>
                <a:cs typeface="Navigo"/>
              </a:rPr>
              <a:t>0.6881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5932CC6-DB04-42F9-B621-120E25752A52}"/>
              </a:ext>
            </a:extLst>
          </p:cNvPr>
          <p:cNvSpPr>
            <a:spLocks noGrp="1"/>
          </p:cNvSpPr>
          <p:nvPr/>
        </p:nvSpPr>
        <p:spPr>
          <a:xfrm>
            <a:off x="4914900" y="5181600"/>
            <a:ext cx="23622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125" b="0">
                <a:solidFill>
                  <a:srgbClr val="FFFFFF"/>
                </a:solidFill>
                <a:latin typeface="Navigo"/>
                <a:ea typeface="Navigo"/>
                <a:cs typeface="Navigo"/>
              </a:defRPr>
            </a:pPr>
            <a:r>
              <a:rPr sz="1125" b="0">
                <a:solidFill>
                  <a:srgbClr val="FFFFFF"/>
                </a:solidFill>
                <a:latin typeface="Navigo"/>
                <a:ea typeface="Navigo"/>
                <a:cs typeface="Navigo"/>
              </a:rPr>
              <a:t>средняя перколяция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6E6D71D-8611-4F66-ABC1-DE051B66E849}"/>
              </a:ext>
            </a:extLst>
          </p:cNvPr>
          <p:cNvSpPr>
            <a:spLocks noGrp="1"/>
          </p:cNvSpPr>
          <p:nvPr/>
        </p:nvSpPr>
        <p:spPr>
          <a:xfrm>
            <a:off x="8077200" y="4629150"/>
            <a:ext cx="2667000" cy="904875"/>
          </a:xfrm>
          <a:prstGeom prst="rect">
            <a:avLst/>
          </a:prstGeom>
          <a:solidFill>
            <a:srgbClr val="102D69"/>
          </a:solidFill>
          <a:ln w="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80E3BA0-CD36-4650-84A7-B75884640FDC}"/>
              </a:ext>
            </a:extLst>
          </p:cNvPr>
          <p:cNvSpPr>
            <a:spLocks noGrp="1"/>
          </p:cNvSpPr>
          <p:nvPr/>
        </p:nvSpPr>
        <p:spPr>
          <a:xfrm>
            <a:off x="8229600" y="4724400"/>
            <a:ext cx="2362200" cy="42862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400" b="1">
                <a:solidFill>
                  <a:srgbClr val="DCFF05"/>
                </a:solidFill>
                <a:latin typeface="Navigo"/>
                <a:ea typeface="Navigo"/>
                <a:cs typeface="Navigo"/>
              </a:defRPr>
            </a:pPr>
            <a:r>
              <a:rPr sz="2400" b="1">
                <a:solidFill>
                  <a:srgbClr val="DCFF05"/>
                </a:solidFill>
                <a:latin typeface="Navigo"/>
                <a:ea typeface="Navigo"/>
                <a:cs typeface="Navigo"/>
              </a:rPr>
              <a:t>baseline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45231DD-ACDD-4681-9476-482A9E52C48B}"/>
              </a:ext>
            </a:extLst>
          </p:cNvPr>
          <p:cNvSpPr>
            <a:spLocks noGrp="1"/>
          </p:cNvSpPr>
          <p:nvPr/>
        </p:nvSpPr>
        <p:spPr>
          <a:xfrm>
            <a:off x="8229600" y="5181600"/>
            <a:ext cx="23622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125" b="0">
                <a:solidFill>
                  <a:srgbClr val="FFFFFF"/>
                </a:solidFill>
                <a:latin typeface="Navigo"/>
                <a:ea typeface="Navigo"/>
                <a:cs typeface="Navigo"/>
              </a:defRPr>
            </a:pPr>
            <a:r>
              <a:rPr sz="1125" b="0">
                <a:solidFill>
                  <a:srgbClr val="FFFFFF"/>
                </a:solidFill>
                <a:latin typeface="Navigo"/>
                <a:ea typeface="Navigo"/>
                <a:cs typeface="Navigo"/>
              </a:rPr>
              <a:t>без проверки опоры</a:t>
            </a:r>
          </a:p>
        </p:txBody>
      </p:sp>
    </p:spTree>
    <p:extLst>
      <p:ext uri="{BB962C8B-B14F-4D97-AF65-F5344CB8AC3E}">
        <p14:creationId xmlns:p14="http://schemas.microsoft.com/office/powerpoint/2010/main" val="19357266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75D8EDA5-DB3A-445E-BF4E-96D0CEC558A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FC7F2"/>
          </a:solidFill>
          <a:ln w="0">
            <a:solidFill>
              <a:srgbClr val="DFC7F2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E9C5559-25AC-4763-BD06-8404DE95756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219200"/>
          </a:xfrm>
          <a:prstGeom prst="rect">
            <a:avLst/>
          </a:prstGeom>
          <a:solidFill>
            <a:srgbClr val="102D69"/>
          </a:solidFill>
          <a:ln w="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641D5AF-59FC-4B76-ABDD-FAE2BC928463}"/>
              </a:ext>
            </a:extLst>
          </p:cNvPr>
          <p:cNvSpPr>
            <a:spLocks noGrp="1"/>
          </p:cNvSpPr>
          <p:nvPr/>
        </p:nvSpPr>
        <p:spPr>
          <a:xfrm>
            <a:off x="361950" y="257175"/>
            <a:ext cx="123825" cy="361950"/>
          </a:xfrm>
          <a:prstGeom prst="rect">
            <a:avLst/>
          </a:prstGeom>
          <a:solidFill>
            <a:srgbClr val="DCFF05"/>
          </a:solidFill>
          <a:ln w="0">
            <a:solidFill>
              <a:srgbClr val="DCFF05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0C791CD-3634-4002-9F9A-BA32C7E98E11}"/>
              </a:ext>
            </a:extLst>
          </p:cNvPr>
          <p:cNvSpPr>
            <a:spLocks noGrp="1"/>
          </p:cNvSpPr>
          <p:nvPr/>
        </p:nvSpPr>
        <p:spPr>
          <a:xfrm>
            <a:off x="638175" y="190500"/>
            <a:ext cx="26670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125" b="1">
                <a:solidFill>
                  <a:srgbClr val="DCFF05"/>
                </a:solidFill>
                <a:latin typeface="Navigo"/>
                <a:ea typeface="Navigo"/>
                <a:cs typeface="Navigo"/>
              </a:defRPr>
            </a:pPr>
            <a:r>
              <a:rPr sz="1125" b="1">
                <a:solidFill>
                  <a:srgbClr val="DCFF05"/>
                </a:solidFill>
                <a:latin typeface="Navigo"/>
                <a:ea typeface="Navigo"/>
                <a:cs typeface="Navigo"/>
              </a:rPr>
              <a:t>SINGLE GA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683CE72-8DC4-4680-8B0D-4B882D06AC10}"/>
              </a:ext>
            </a:extLst>
          </p:cNvPr>
          <p:cNvSpPr>
            <a:spLocks noGrp="1"/>
          </p:cNvSpPr>
          <p:nvPr/>
        </p:nvSpPr>
        <p:spPr>
          <a:xfrm>
            <a:off x="638175" y="400050"/>
            <a:ext cx="8572500" cy="647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025" b="1">
                <a:solidFill>
                  <a:srgbClr val="FFFFFF"/>
                </a:solidFill>
                <a:latin typeface="Navigo"/>
                <a:ea typeface="Navigo"/>
                <a:cs typeface="Navigo"/>
              </a:defRPr>
            </a:pPr>
            <a:r>
              <a:rPr sz="2025" b="1">
                <a:solidFill>
                  <a:srgbClr val="FFFFFF"/>
                </a:solidFill>
                <a:latin typeface="Navigo"/>
                <a:ea typeface="Navigo"/>
                <a:cs typeface="Navigo"/>
              </a:rPr>
              <a:t>Генетический поиск оптимизирует порядок, декодер — геометрию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425ADE6-92EF-4E77-B7DD-54FC85B958EE}"/>
              </a:ext>
            </a:extLst>
          </p:cNvPr>
          <p:cNvSpPr>
            <a:spLocks noGrp="1"/>
          </p:cNvSpPr>
          <p:nvPr/>
        </p:nvSpPr>
        <p:spPr>
          <a:xfrm>
            <a:off x="9753600" y="190500"/>
            <a:ext cx="2152650" cy="628650"/>
          </a:xfrm>
          <a:prstGeom prst="rect">
            <a:avLst/>
          </a:prstGeom>
          <a:solidFill>
            <a:srgbClr val="FFFFFF"/>
          </a:solidFill>
          <a:ln w="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9867900" y="321520"/>
            <a:ext cx="1924050" cy="36661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7877EEC-946E-4EF6-8135-952554192C80}"/>
              </a:ext>
            </a:extLst>
          </p:cNvPr>
          <p:cNvSpPr>
            <a:spLocks noGrp="1"/>
          </p:cNvSpPr>
          <p:nvPr/>
        </p:nvSpPr>
        <p:spPr>
          <a:xfrm>
            <a:off x="400050" y="6496050"/>
            <a:ext cx="102870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00" b="0">
                <a:solidFill>
                  <a:srgbClr val="53658D"/>
                </a:solidFill>
                <a:latin typeface="Navigo"/>
                <a:ea typeface="Navigo"/>
                <a:cs typeface="Navigo"/>
              </a:defRPr>
            </a:pPr>
            <a:r>
              <a:rPr sz="900" b="0">
                <a:solidFill>
                  <a:srgbClr val="53658D"/>
                </a:solidFill>
                <a:latin typeface="Navigo"/>
                <a:ea typeface="Navigo"/>
                <a:cs typeface="Navigo"/>
              </a:rPr>
              <a:t>НИУ ВШЭ · ФКН · исследовательский проект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F4EC656-274F-4706-96D4-4E151653D396}"/>
              </a:ext>
            </a:extLst>
          </p:cNvPr>
          <p:cNvSpPr>
            <a:spLocks noGrp="1"/>
          </p:cNvSpPr>
          <p:nvPr/>
        </p:nvSpPr>
        <p:spPr>
          <a:xfrm>
            <a:off x="11334750" y="6410325"/>
            <a:ext cx="4572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1200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200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11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619E09A-D3B5-46CC-91EE-C433C80BEF52}"/>
              </a:ext>
            </a:extLst>
          </p:cNvPr>
          <p:cNvSpPr>
            <a:spLocks noGrp="1"/>
          </p:cNvSpPr>
          <p:nvPr/>
        </p:nvSpPr>
        <p:spPr>
          <a:xfrm>
            <a:off x="533400" y="1428750"/>
            <a:ext cx="2714625" cy="3429000"/>
          </a:xfrm>
          <a:prstGeom prst="rect">
            <a:avLst/>
          </a:prstGeom>
          <a:solidFill>
            <a:srgbClr val="F5EEFA"/>
          </a:solidFill>
          <a:ln w="9525">
            <a:solidFill>
              <a:srgbClr val="BDA8D1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46A6393-3886-4125-B89C-E553375304D5}"/>
              </a:ext>
            </a:extLst>
          </p:cNvPr>
          <p:cNvSpPr>
            <a:spLocks noGrp="1"/>
          </p:cNvSpPr>
          <p:nvPr/>
        </p:nvSpPr>
        <p:spPr>
          <a:xfrm>
            <a:off x="533400" y="1428750"/>
            <a:ext cx="76200" cy="3429000"/>
          </a:xfrm>
          <a:prstGeom prst="rect">
            <a:avLst/>
          </a:prstGeom>
          <a:solidFill>
            <a:srgbClr val="DCFF05"/>
          </a:solidFill>
          <a:ln w="0">
            <a:solidFill>
              <a:srgbClr val="DCFF05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95601A9-C86A-49BE-A1B5-CB01449E587B}"/>
              </a:ext>
            </a:extLst>
          </p:cNvPr>
          <p:cNvSpPr>
            <a:spLocks noGrp="1"/>
          </p:cNvSpPr>
          <p:nvPr/>
        </p:nvSpPr>
        <p:spPr>
          <a:xfrm>
            <a:off x="723900" y="1600200"/>
            <a:ext cx="2371725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575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575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Хромосома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ECF9943-9280-4A63-A644-C9FAECDE0ADB}"/>
              </a:ext>
            </a:extLst>
          </p:cNvPr>
          <p:cNvSpPr>
            <a:spLocks noGrp="1"/>
          </p:cNvSpPr>
          <p:nvPr/>
        </p:nvSpPr>
        <p:spPr>
          <a:xfrm>
            <a:off x="723900" y="1981200"/>
            <a:ext cx="2371725" cy="27432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350" b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Перестановка коробок</a:t>
            </a:r>
          </a:p>
          <a:p>
            <a:endParaRPr sz="1350" b="0">
              <a:solidFill>
                <a:srgbClr val="0B1F4D"/>
              </a:solidFill>
              <a:latin typeface="Navigo"/>
              <a:ea typeface="Navigo"/>
              <a:cs typeface="Navigo"/>
            </a:endParaRPr>
          </a:p>
          <a:p>
            <a:pPr algn="l">
              <a:defRPr sz="1350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350" b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Инициализация:</a:t>
            </a:r>
          </a:p>
          <a:p>
            <a:pPr algn="l">
              <a:defRPr sz="1350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350" b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• площадь основания</a:t>
            </a:r>
          </a:p>
          <a:p>
            <a:pPr algn="l">
              <a:defRPr sz="1350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350" b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• высота</a:t>
            </a:r>
          </a:p>
          <a:p>
            <a:pPr algn="l">
              <a:defRPr sz="1350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350" b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• мутированные варианты</a:t>
            </a:r>
          </a:p>
          <a:p>
            <a:endParaRPr sz="1350" b="0">
              <a:solidFill>
                <a:srgbClr val="0B1F4D"/>
              </a:solidFill>
              <a:latin typeface="Navigo"/>
              <a:ea typeface="Navigo"/>
              <a:cs typeface="Navigo"/>
            </a:endParaRPr>
          </a:p>
          <a:p>
            <a:pPr algn="l">
              <a:defRPr sz="1350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350" b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Мутации:</a:t>
            </a:r>
          </a:p>
          <a:p>
            <a:pPr algn="l">
              <a:defRPr sz="1350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350" b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swap · reverse · insertion</a:t>
            </a:r>
          </a:p>
        </p:txBody>
      </p:sp>
      <p:sp>
        <p:nvSpPr>
          <p:cNvPr id="14" name="Chevron 13">
            <a:extLst>
              <a:ext uri="{FF2B5EF4-FFF2-40B4-BE49-F238E27FC236}">
                <a16:creationId xmlns:a16="http://schemas.microsoft.com/office/drawing/2014/main" id="{D4698A6A-578A-49F2-814C-22BCF0A1B441}"/>
              </a:ext>
            </a:extLst>
          </p:cNvPr>
          <p:cNvSpPr>
            <a:spLocks noGrp="1"/>
          </p:cNvSpPr>
          <p:nvPr/>
        </p:nvSpPr>
        <p:spPr>
          <a:xfrm>
            <a:off x="3543300" y="2876550"/>
            <a:ext cx="609600" cy="285750"/>
          </a:xfrm>
          <a:prstGeom prst="chevron">
            <a:avLst/>
          </a:prstGeom>
          <a:solidFill>
            <a:srgbClr val="DCFF05"/>
          </a:solidFill>
          <a:ln w="0">
            <a:solidFill>
              <a:srgbClr val="DCFF05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889FFC5-B456-40D0-ADDF-7C3BB56410EA}"/>
              </a:ext>
            </a:extLst>
          </p:cNvPr>
          <p:cNvSpPr>
            <a:spLocks noGrp="1"/>
          </p:cNvSpPr>
          <p:nvPr/>
        </p:nvSpPr>
        <p:spPr>
          <a:xfrm>
            <a:off x="4400550" y="1428750"/>
            <a:ext cx="2857500" cy="3429000"/>
          </a:xfrm>
          <a:prstGeom prst="rect">
            <a:avLst/>
          </a:prstGeom>
          <a:solidFill>
            <a:srgbClr val="F5EEFA"/>
          </a:solidFill>
          <a:ln w="9525">
            <a:solidFill>
              <a:srgbClr val="BDA8D1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374CCBD-056A-4488-B93F-000E1B47ECE2}"/>
              </a:ext>
            </a:extLst>
          </p:cNvPr>
          <p:cNvSpPr>
            <a:spLocks noGrp="1"/>
          </p:cNvSpPr>
          <p:nvPr/>
        </p:nvSpPr>
        <p:spPr>
          <a:xfrm>
            <a:off x="4400550" y="1428750"/>
            <a:ext cx="76200" cy="3429000"/>
          </a:xfrm>
          <a:prstGeom prst="rect">
            <a:avLst/>
          </a:prstGeom>
          <a:solidFill>
            <a:srgbClr val="102D69"/>
          </a:solidFill>
          <a:ln w="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D7EC1CA-E762-4055-A391-DCC794C7E0C6}"/>
              </a:ext>
            </a:extLst>
          </p:cNvPr>
          <p:cNvSpPr>
            <a:spLocks noGrp="1"/>
          </p:cNvSpPr>
          <p:nvPr/>
        </p:nvSpPr>
        <p:spPr>
          <a:xfrm>
            <a:off x="4591050" y="1600200"/>
            <a:ext cx="251460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575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575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Декодер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F9D165E-B095-46F2-8AEF-264BFF9F4907}"/>
              </a:ext>
            </a:extLst>
          </p:cNvPr>
          <p:cNvSpPr>
            <a:spLocks noGrp="1"/>
          </p:cNvSpPr>
          <p:nvPr/>
        </p:nvSpPr>
        <p:spPr>
          <a:xfrm>
            <a:off x="4591050" y="1981200"/>
            <a:ext cx="2514600" cy="27432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350" b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Для каждой коробки:</a:t>
            </a:r>
          </a:p>
          <a:p>
            <a:pPr algn="l">
              <a:defRPr sz="1350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350" b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• 2 ориентации</a:t>
            </a:r>
          </a:p>
          <a:p>
            <a:pPr algn="l">
              <a:defRPr sz="1350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350" b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• CandidateXY</a:t>
            </a:r>
          </a:p>
          <a:p>
            <a:pPr algn="l">
              <a:defRPr sz="1350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350" b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• DropZ</a:t>
            </a:r>
          </a:p>
          <a:p>
            <a:pPr algn="l">
              <a:defRPr sz="1350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350" b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• отсутствие пересечений</a:t>
            </a:r>
          </a:p>
          <a:p>
            <a:pPr algn="l">
              <a:defRPr sz="1350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350" b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• поддержка центра</a:t>
            </a:r>
          </a:p>
        </p:txBody>
      </p:sp>
      <p:sp>
        <p:nvSpPr>
          <p:cNvPr id="19" name="Chevron 18">
            <a:extLst>
              <a:ext uri="{FF2B5EF4-FFF2-40B4-BE49-F238E27FC236}">
                <a16:creationId xmlns:a16="http://schemas.microsoft.com/office/drawing/2014/main" id="{68865649-29BE-4A86-81D4-483626F761A7}"/>
              </a:ext>
            </a:extLst>
          </p:cNvPr>
          <p:cNvSpPr>
            <a:spLocks noGrp="1"/>
          </p:cNvSpPr>
          <p:nvPr/>
        </p:nvSpPr>
        <p:spPr>
          <a:xfrm>
            <a:off x="7553325" y="2876550"/>
            <a:ext cx="609600" cy="285750"/>
          </a:xfrm>
          <a:prstGeom prst="chevron">
            <a:avLst/>
          </a:prstGeom>
          <a:solidFill>
            <a:srgbClr val="DCFF05"/>
          </a:solidFill>
          <a:ln w="0">
            <a:solidFill>
              <a:srgbClr val="DCFF05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63DC85E-A698-479F-83F0-F553FBBC8842}"/>
              </a:ext>
            </a:extLst>
          </p:cNvPr>
          <p:cNvSpPr>
            <a:spLocks noGrp="1"/>
          </p:cNvSpPr>
          <p:nvPr/>
        </p:nvSpPr>
        <p:spPr>
          <a:xfrm>
            <a:off x="8410575" y="1428750"/>
            <a:ext cx="3143250" cy="3429000"/>
          </a:xfrm>
          <a:prstGeom prst="rect">
            <a:avLst/>
          </a:prstGeom>
          <a:solidFill>
            <a:srgbClr val="F5EEFA"/>
          </a:solidFill>
          <a:ln w="9525">
            <a:solidFill>
              <a:srgbClr val="BDA8D1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8230C41-6C25-4B22-BBCC-1AD472A9BD35}"/>
              </a:ext>
            </a:extLst>
          </p:cNvPr>
          <p:cNvSpPr>
            <a:spLocks noGrp="1"/>
          </p:cNvSpPr>
          <p:nvPr/>
        </p:nvSpPr>
        <p:spPr>
          <a:xfrm>
            <a:off x="8410575" y="1428750"/>
            <a:ext cx="76200" cy="3429000"/>
          </a:xfrm>
          <a:prstGeom prst="rect">
            <a:avLst/>
          </a:prstGeom>
          <a:solidFill>
            <a:srgbClr val="DCFF05"/>
          </a:solidFill>
          <a:ln w="0">
            <a:solidFill>
              <a:srgbClr val="DCFF05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9DB610F-E709-4551-AC72-1C17B09FD7A8}"/>
              </a:ext>
            </a:extLst>
          </p:cNvPr>
          <p:cNvSpPr>
            <a:spLocks noGrp="1"/>
          </p:cNvSpPr>
          <p:nvPr/>
        </p:nvSpPr>
        <p:spPr>
          <a:xfrm>
            <a:off x="8601075" y="1600200"/>
            <a:ext cx="280035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575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575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Fitness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7960E82-DE38-446D-9C17-6F376C6EEE4F}"/>
              </a:ext>
            </a:extLst>
          </p:cNvPr>
          <p:cNvSpPr>
            <a:spLocks noGrp="1"/>
          </p:cNvSpPr>
          <p:nvPr/>
        </p:nvSpPr>
        <p:spPr>
          <a:xfrm>
            <a:off x="8601075" y="1981200"/>
            <a:ext cx="2800350" cy="27432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350" b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Штрафует:</a:t>
            </a:r>
          </a:p>
          <a:p>
            <a:pPr algn="l">
              <a:defRPr sz="1350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350" b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• высоту</a:t>
            </a:r>
          </a:p>
          <a:p>
            <a:pPr algn="l">
              <a:defRPr sz="1350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350" b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• слабую опору</a:t>
            </a:r>
          </a:p>
          <a:p>
            <a:pPr algn="l">
              <a:defRPr sz="1350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350" b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• skipped</a:t>
            </a:r>
          </a:p>
          <a:p>
            <a:endParaRPr sz="1350" b="0">
              <a:solidFill>
                <a:srgbClr val="0B1F4D"/>
              </a:solidFill>
              <a:latin typeface="Navigo"/>
              <a:ea typeface="Navigo"/>
              <a:cs typeface="Navigo"/>
            </a:endParaRPr>
          </a:p>
          <a:p>
            <a:pPr algn="l">
              <a:defRPr sz="1350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350" b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Поощряет:</a:t>
            </a:r>
          </a:p>
          <a:p>
            <a:pPr algn="l">
              <a:defRPr sz="1350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350" b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• percolation</a:t>
            </a:r>
          </a:p>
          <a:p>
            <a:pPr algn="l">
              <a:defRPr sz="1350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350" b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• долю размещённых</a:t>
            </a:r>
          </a:p>
        </p:txBody>
      </p:sp>
    </p:spTree>
    <p:extLst>
      <p:ext uri="{BB962C8B-B14F-4D97-AF65-F5344CB8AC3E}">
        <p14:creationId xmlns:p14="http://schemas.microsoft.com/office/powerpoint/2010/main" val="1075865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47">
            <a:extLst>
              <a:ext uri="{FF2B5EF4-FFF2-40B4-BE49-F238E27FC236}">
                <a16:creationId xmlns:a16="http://schemas.microsoft.com/office/drawing/2014/main" id="{461415BA-D874-4E57-8B94-50055B1855E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FC7F2"/>
          </a:solidFill>
          <a:ln w="0">
            <a:solidFill>
              <a:srgbClr val="DFC7F2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FACAB2D-741D-4EBA-88A4-B85D4F8552D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219200"/>
          </a:xfrm>
          <a:prstGeom prst="rect">
            <a:avLst/>
          </a:prstGeom>
          <a:solidFill>
            <a:srgbClr val="102D69"/>
          </a:solidFill>
          <a:ln w="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0633CA2-F60E-4819-B7C9-1FBBF54A2CAB}"/>
              </a:ext>
            </a:extLst>
          </p:cNvPr>
          <p:cNvSpPr>
            <a:spLocks noGrp="1"/>
          </p:cNvSpPr>
          <p:nvPr/>
        </p:nvSpPr>
        <p:spPr>
          <a:xfrm>
            <a:off x="361950" y="257175"/>
            <a:ext cx="123825" cy="361950"/>
          </a:xfrm>
          <a:prstGeom prst="rect">
            <a:avLst/>
          </a:prstGeom>
          <a:solidFill>
            <a:srgbClr val="DCFF05"/>
          </a:solidFill>
          <a:ln w="0">
            <a:solidFill>
              <a:srgbClr val="DCFF05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C339239-A19D-4D5E-99EA-F6C224DC790E}"/>
              </a:ext>
            </a:extLst>
          </p:cNvPr>
          <p:cNvSpPr>
            <a:spLocks noGrp="1"/>
          </p:cNvSpPr>
          <p:nvPr/>
        </p:nvSpPr>
        <p:spPr>
          <a:xfrm>
            <a:off x="638175" y="190500"/>
            <a:ext cx="26670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125" b="1">
                <a:solidFill>
                  <a:srgbClr val="DCFF05"/>
                </a:solidFill>
                <a:latin typeface="Navigo"/>
                <a:ea typeface="Navigo"/>
                <a:cs typeface="Navigo"/>
              </a:defRPr>
            </a:pPr>
            <a:r>
              <a:rPr sz="1125" b="1">
                <a:solidFill>
                  <a:srgbClr val="DCFF05"/>
                </a:solidFill>
                <a:latin typeface="Navigo"/>
                <a:ea typeface="Navigo"/>
                <a:cs typeface="Navigo"/>
              </a:rPr>
              <a:t>MULTI GA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10873C8-CAF8-4FE3-87A7-443009B6047C}"/>
              </a:ext>
            </a:extLst>
          </p:cNvPr>
          <p:cNvSpPr>
            <a:spLocks noGrp="1"/>
          </p:cNvSpPr>
          <p:nvPr/>
        </p:nvSpPr>
        <p:spPr>
          <a:xfrm>
            <a:off x="638175" y="400050"/>
            <a:ext cx="8572500" cy="647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025" b="1">
                <a:solidFill>
                  <a:srgbClr val="FFFFFF"/>
                </a:solidFill>
                <a:latin typeface="Navigo"/>
                <a:ea typeface="Navigo"/>
                <a:cs typeface="Navigo"/>
              </a:defRPr>
            </a:pPr>
            <a:r>
              <a:rPr sz="2025" b="1">
                <a:solidFill>
                  <a:srgbClr val="FFFFFF"/>
                </a:solidFill>
                <a:latin typeface="Navigo"/>
                <a:ea typeface="Navigo"/>
                <a:cs typeface="Navigo"/>
              </a:rPr>
              <a:t>Один декодер выбирает и паллету, и позицию коробки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1724996-5438-4D44-9DA9-F2D58C3BED84}"/>
              </a:ext>
            </a:extLst>
          </p:cNvPr>
          <p:cNvSpPr>
            <a:spLocks noGrp="1"/>
          </p:cNvSpPr>
          <p:nvPr/>
        </p:nvSpPr>
        <p:spPr>
          <a:xfrm>
            <a:off x="9753600" y="190500"/>
            <a:ext cx="2152650" cy="628650"/>
          </a:xfrm>
          <a:prstGeom prst="rect">
            <a:avLst/>
          </a:prstGeom>
          <a:solidFill>
            <a:srgbClr val="FFFFFF"/>
          </a:solidFill>
          <a:ln w="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9867900" y="321520"/>
            <a:ext cx="1924050" cy="36661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1836F97-0F0C-4286-8F7A-C2FF901C7B50}"/>
              </a:ext>
            </a:extLst>
          </p:cNvPr>
          <p:cNvSpPr>
            <a:spLocks noGrp="1"/>
          </p:cNvSpPr>
          <p:nvPr/>
        </p:nvSpPr>
        <p:spPr>
          <a:xfrm>
            <a:off x="400050" y="6496050"/>
            <a:ext cx="102870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00" b="0">
                <a:solidFill>
                  <a:srgbClr val="53658D"/>
                </a:solidFill>
                <a:latin typeface="Navigo"/>
                <a:ea typeface="Navigo"/>
                <a:cs typeface="Navigo"/>
              </a:defRPr>
            </a:pPr>
            <a:r>
              <a:rPr sz="900" b="0">
                <a:solidFill>
                  <a:srgbClr val="53658D"/>
                </a:solidFill>
                <a:latin typeface="Navigo"/>
                <a:ea typeface="Navigo"/>
                <a:cs typeface="Navigo"/>
              </a:rPr>
              <a:t>НИУ ВШЭ · ФКН · исследовательский проект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3FC2720-2A73-48CE-A09F-955746D2C27F}"/>
              </a:ext>
            </a:extLst>
          </p:cNvPr>
          <p:cNvSpPr>
            <a:spLocks noGrp="1"/>
          </p:cNvSpPr>
          <p:nvPr/>
        </p:nvSpPr>
        <p:spPr>
          <a:xfrm>
            <a:off x="11334750" y="6410325"/>
            <a:ext cx="4572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1200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200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12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3A337D8-8A43-4B17-BAB4-96F3C83A72D1}"/>
              </a:ext>
            </a:extLst>
          </p:cNvPr>
          <p:cNvSpPr>
            <a:spLocks noGrp="1"/>
          </p:cNvSpPr>
          <p:nvPr/>
        </p:nvSpPr>
        <p:spPr>
          <a:xfrm>
            <a:off x="552450" y="1314450"/>
            <a:ext cx="7620000" cy="4000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175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2175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Одна коробка — несколько допустимых паллет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FF5F931-48DC-4B91-95E8-E9F4D7B9F5DF}"/>
              </a:ext>
            </a:extLst>
          </p:cNvPr>
          <p:cNvSpPr>
            <a:spLocks noGrp="1"/>
          </p:cNvSpPr>
          <p:nvPr/>
        </p:nvSpPr>
        <p:spPr>
          <a:xfrm>
            <a:off x="685800" y="2419350"/>
            <a:ext cx="1524000" cy="819150"/>
          </a:xfrm>
          <a:prstGeom prst="rect">
            <a:avLst/>
          </a:prstGeom>
          <a:solidFill>
            <a:srgbClr val="DCFF05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28E8E5C-7CF0-4D21-96F4-8779A537757C}"/>
              </a:ext>
            </a:extLst>
          </p:cNvPr>
          <p:cNvSpPr>
            <a:spLocks noGrp="1"/>
          </p:cNvSpPr>
          <p:nvPr/>
        </p:nvSpPr>
        <p:spPr>
          <a:xfrm>
            <a:off x="685800" y="2647950"/>
            <a:ext cx="1524000" cy="304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950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950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BOX</a:t>
            </a:r>
          </a:p>
        </p:txBody>
      </p:sp>
      <p:sp>
        <p:nvSpPr>
          <p:cNvPr id="13" name="Chevron 12">
            <a:extLst>
              <a:ext uri="{FF2B5EF4-FFF2-40B4-BE49-F238E27FC236}">
                <a16:creationId xmlns:a16="http://schemas.microsoft.com/office/drawing/2014/main" id="{797503F8-C8F0-4797-B0B5-E54191E702BE}"/>
              </a:ext>
            </a:extLst>
          </p:cNvPr>
          <p:cNvSpPr>
            <a:spLocks noGrp="1"/>
          </p:cNvSpPr>
          <p:nvPr/>
        </p:nvSpPr>
        <p:spPr>
          <a:xfrm>
            <a:off x="2476500" y="2686050"/>
            <a:ext cx="590550" cy="266700"/>
          </a:xfrm>
          <a:prstGeom prst="chevron">
            <a:avLst/>
          </a:prstGeom>
          <a:solidFill>
            <a:srgbClr val="DCFF05"/>
          </a:solidFill>
          <a:ln w="0">
            <a:solidFill>
              <a:srgbClr val="DCFF05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2982DE8-1624-4761-B1AB-52892CB2785B}"/>
              </a:ext>
            </a:extLst>
          </p:cNvPr>
          <p:cNvSpPr>
            <a:spLocks noGrp="1"/>
          </p:cNvSpPr>
          <p:nvPr/>
        </p:nvSpPr>
        <p:spPr>
          <a:xfrm>
            <a:off x="3638550" y="1866900"/>
            <a:ext cx="180975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500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500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Pallet 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B6DCE74-E647-443E-83D0-D382F5235B40}"/>
              </a:ext>
            </a:extLst>
          </p:cNvPr>
          <p:cNvSpPr>
            <a:spLocks noGrp="1"/>
          </p:cNvSpPr>
          <p:nvPr/>
        </p:nvSpPr>
        <p:spPr>
          <a:xfrm>
            <a:off x="3638550" y="3537204"/>
            <a:ext cx="1783080" cy="89154"/>
          </a:xfrm>
          <a:prstGeom prst="rect">
            <a:avLst/>
          </a:prstGeom>
          <a:solidFill>
            <a:srgbClr val="102D69"/>
          </a:solidFill>
          <a:ln w="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23A7170-7522-4E53-821D-A98A06407FE1}"/>
              </a:ext>
            </a:extLst>
          </p:cNvPr>
          <p:cNvSpPr>
            <a:spLocks noGrp="1"/>
          </p:cNvSpPr>
          <p:nvPr/>
        </p:nvSpPr>
        <p:spPr>
          <a:xfrm>
            <a:off x="3638550" y="3220212"/>
            <a:ext cx="643890" cy="316992"/>
          </a:xfrm>
          <a:prstGeom prst="rect">
            <a:avLst/>
          </a:prstGeom>
          <a:solidFill>
            <a:srgbClr val="FFFFFF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21B4D0B-A0B4-46A0-8FB4-023330D7142B}"/>
              </a:ext>
            </a:extLst>
          </p:cNvPr>
          <p:cNvSpPr>
            <a:spLocks noGrp="1"/>
          </p:cNvSpPr>
          <p:nvPr/>
        </p:nvSpPr>
        <p:spPr>
          <a:xfrm>
            <a:off x="4302252" y="3220212"/>
            <a:ext cx="544830" cy="316992"/>
          </a:xfrm>
          <a:prstGeom prst="rect">
            <a:avLst/>
          </a:prstGeom>
          <a:solidFill>
            <a:srgbClr val="DCFF05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07A17AE-5570-456A-8794-ED9C51EBAE22}"/>
              </a:ext>
            </a:extLst>
          </p:cNvPr>
          <p:cNvSpPr>
            <a:spLocks noGrp="1"/>
          </p:cNvSpPr>
          <p:nvPr/>
        </p:nvSpPr>
        <p:spPr>
          <a:xfrm>
            <a:off x="4866894" y="3220212"/>
            <a:ext cx="554736" cy="316992"/>
          </a:xfrm>
          <a:prstGeom prst="rect">
            <a:avLst/>
          </a:prstGeom>
          <a:solidFill>
            <a:srgbClr val="FFFFFF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0552E6C-AA96-4743-82F2-AEED0B16652A}"/>
              </a:ext>
            </a:extLst>
          </p:cNvPr>
          <p:cNvSpPr>
            <a:spLocks noGrp="1"/>
          </p:cNvSpPr>
          <p:nvPr/>
        </p:nvSpPr>
        <p:spPr>
          <a:xfrm>
            <a:off x="3638550" y="2873502"/>
            <a:ext cx="435864" cy="326898"/>
          </a:xfrm>
          <a:prstGeom prst="rect">
            <a:avLst/>
          </a:prstGeom>
          <a:solidFill>
            <a:srgbClr val="DCFF05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FAB988A-AA0F-4958-87E5-4DA4B771F135}"/>
              </a:ext>
            </a:extLst>
          </p:cNvPr>
          <p:cNvSpPr>
            <a:spLocks noGrp="1"/>
          </p:cNvSpPr>
          <p:nvPr/>
        </p:nvSpPr>
        <p:spPr>
          <a:xfrm>
            <a:off x="4094226" y="2873502"/>
            <a:ext cx="762762" cy="326898"/>
          </a:xfrm>
          <a:prstGeom prst="rect">
            <a:avLst/>
          </a:prstGeom>
          <a:solidFill>
            <a:srgbClr val="FFFFFF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EDF296B-04D6-4421-8697-94D99C88BFE1}"/>
              </a:ext>
            </a:extLst>
          </p:cNvPr>
          <p:cNvSpPr>
            <a:spLocks noGrp="1"/>
          </p:cNvSpPr>
          <p:nvPr/>
        </p:nvSpPr>
        <p:spPr>
          <a:xfrm>
            <a:off x="4876800" y="2873502"/>
            <a:ext cx="544830" cy="326898"/>
          </a:xfrm>
          <a:prstGeom prst="rect">
            <a:avLst/>
          </a:prstGeom>
          <a:solidFill>
            <a:srgbClr val="DCFF05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9A894EE-BFD3-4DC3-B88A-40156A587B2F}"/>
              </a:ext>
            </a:extLst>
          </p:cNvPr>
          <p:cNvSpPr>
            <a:spLocks noGrp="1"/>
          </p:cNvSpPr>
          <p:nvPr/>
        </p:nvSpPr>
        <p:spPr>
          <a:xfrm>
            <a:off x="3638550" y="2457450"/>
            <a:ext cx="871728" cy="396240"/>
          </a:xfrm>
          <a:prstGeom prst="rect">
            <a:avLst/>
          </a:prstGeom>
          <a:solidFill>
            <a:srgbClr val="FFFFFF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AC8CDA9-2763-4501-8F8D-357749350AFE}"/>
              </a:ext>
            </a:extLst>
          </p:cNvPr>
          <p:cNvSpPr>
            <a:spLocks noGrp="1"/>
          </p:cNvSpPr>
          <p:nvPr/>
        </p:nvSpPr>
        <p:spPr>
          <a:xfrm>
            <a:off x="4530090" y="2457450"/>
            <a:ext cx="396240" cy="396240"/>
          </a:xfrm>
          <a:prstGeom prst="rect">
            <a:avLst/>
          </a:prstGeom>
          <a:solidFill>
            <a:srgbClr val="DCFF05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7CFA00B-B605-433C-BD14-BD175AEBA9DD}"/>
              </a:ext>
            </a:extLst>
          </p:cNvPr>
          <p:cNvSpPr>
            <a:spLocks noGrp="1"/>
          </p:cNvSpPr>
          <p:nvPr/>
        </p:nvSpPr>
        <p:spPr>
          <a:xfrm>
            <a:off x="4946142" y="2457450"/>
            <a:ext cx="475488" cy="396240"/>
          </a:xfrm>
          <a:prstGeom prst="rect">
            <a:avLst/>
          </a:prstGeom>
          <a:solidFill>
            <a:srgbClr val="FFFFFF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9DCB10F-E2F1-46E3-9717-8796368A543B}"/>
              </a:ext>
            </a:extLst>
          </p:cNvPr>
          <p:cNvSpPr>
            <a:spLocks noGrp="1"/>
          </p:cNvSpPr>
          <p:nvPr/>
        </p:nvSpPr>
        <p:spPr>
          <a:xfrm>
            <a:off x="6153150" y="1866900"/>
            <a:ext cx="180975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500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500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Pallet 2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2CBFB9C-8671-4C07-9F3F-76FB405E120D}"/>
              </a:ext>
            </a:extLst>
          </p:cNvPr>
          <p:cNvSpPr>
            <a:spLocks noGrp="1"/>
          </p:cNvSpPr>
          <p:nvPr/>
        </p:nvSpPr>
        <p:spPr>
          <a:xfrm>
            <a:off x="6153150" y="3537204"/>
            <a:ext cx="1783080" cy="89154"/>
          </a:xfrm>
          <a:prstGeom prst="rect">
            <a:avLst/>
          </a:prstGeom>
          <a:solidFill>
            <a:srgbClr val="102D69"/>
          </a:solidFill>
          <a:ln w="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61E250F-8BE0-43BD-9D73-95D2E37EAA4E}"/>
              </a:ext>
            </a:extLst>
          </p:cNvPr>
          <p:cNvSpPr>
            <a:spLocks noGrp="1"/>
          </p:cNvSpPr>
          <p:nvPr/>
        </p:nvSpPr>
        <p:spPr>
          <a:xfrm>
            <a:off x="6153150" y="3200400"/>
            <a:ext cx="594360" cy="336804"/>
          </a:xfrm>
          <a:prstGeom prst="rect">
            <a:avLst/>
          </a:prstGeom>
          <a:solidFill>
            <a:srgbClr val="FFFFFF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6178730-925A-4035-9AD5-ABFEE466577E}"/>
              </a:ext>
            </a:extLst>
          </p:cNvPr>
          <p:cNvSpPr>
            <a:spLocks noGrp="1"/>
          </p:cNvSpPr>
          <p:nvPr/>
        </p:nvSpPr>
        <p:spPr>
          <a:xfrm>
            <a:off x="6767322" y="3200400"/>
            <a:ext cx="455676" cy="336804"/>
          </a:xfrm>
          <a:prstGeom prst="rect">
            <a:avLst/>
          </a:prstGeom>
          <a:solidFill>
            <a:srgbClr val="DCFF05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38F4724-167B-4E3B-817D-1C028BC86595}"/>
              </a:ext>
            </a:extLst>
          </p:cNvPr>
          <p:cNvSpPr>
            <a:spLocks noGrp="1"/>
          </p:cNvSpPr>
          <p:nvPr/>
        </p:nvSpPr>
        <p:spPr>
          <a:xfrm>
            <a:off x="7242810" y="3200400"/>
            <a:ext cx="693420" cy="336804"/>
          </a:xfrm>
          <a:prstGeom prst="rect">
            <a:avLst/>
          </a:prstGeom>
          <a:solidFill>
            <a:srgbClr val="FFFFFF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06843C5-B970-415A-924D-901DC58AC62D}"/>
              </a:ext>
            </a:extLst>
          </p:cNvPr>
          <p:cNvSpPr>
            <a:spLocks noGrp="1"/>
          </p:cNvSpPr>
          <p:nvPr/>
        </p:nvSpPr>
        <p:spPr>
          <a:xfrm>
            <a:off x="6153150" y="2833878"/>
            <a:ext cx="842010" cy="346710"/>
          </a:xfrm>
          <a:prstGeom prst="rect">
            <a:avLst/>
          </a:prstGeom>
          <a:solidFill>
            <a:srgbClr val="DCFF05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2D9766C-E86D-4FDB-84AA-CA52E08F80C7}"/>
              </a:ext>
            </a:extLst>
          </p:cNvPr>
          <p:cNvSpPr>
            <a:spLocks noGrp="1"/>
          </p:cNvSpPr>
          <p:nvPr/>
        </p:nvSpPr>
        <p:spPr>
          <a:xfrm>
            <a:off x="7014972" y="2833878"/>
            <a:ext cx="445770" cy="346710"/>
          </a:xfrm>
          <a:prstGeom prst="rect">
            <a:avLst/>
          </a:prstGeom>
          <a:solidFill>
            <a:srgbClr val="FFFFFF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73D2C19-A49B-4FA4-8509-7D3EB7106883}"/>
              </a:ext>
            </a:extLst>
          </p:cNvPr>
          <p:cNvSpPr>
            <a:spLocks noGrp="1"/>
          </p:cNvSpPr>
          <p:nvPr/>
        </p:nvSpPr>
        <p:spPr>
          <a:xfrm>
            <a:off x="7480554" y="2833878"/>
            <a:ext cx="455676" cy="346710"/>
          </a:xfrm>
          <a:prstGeom prst="rect">
            <a:avLst/>
          </a:prstGeom>
          <a:solidFill>
            <a:srgbClr val="DCFF05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7C57995-C80E-4E1E-ABC4-A2AD5EE4655B}"/>
              </a:ext>
            </a:extLst>
          </p:cNvPr>
          <p:cNvSpPr>
            <a:spLocks noGrp="1"/>
          </p:cNvSpPr>
          <p:nvPr/>
        </p:nvSpPr>
        <p:spPr>
          <a:xfrm>
            <a:off x="6153150" y="2457450"/>
            <a:ext cx="544830" cy="356616"/>
          </a:xfrm>
          <a:prstGeom prst="rect">
            <a:avLst/>
          </a:prstGeom>
          <a:solidFill>
            <a:srgbClr val="FFFFFF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D40EAD9-59D2-422F-BA09-9460D871F66D}"/>
              </a:ext>
            </a:extLst>
          </p:cNvPr>
          <p:cNvSpPr>
            <a:spLocks noGrp="1"/>
          </p:cNvSpPr>
          <p:nvPr/>
        </p:nvSpPr>
        <p:spPr>
          <a:xfrm>
            <a:off x="6717792" y="2457450"/>
            <a:ext cx="752856" cy="356616"/>
          </a:xfrm>
          <a:prstGeom prst="rect">
            <a:avLst/>
          </a:prstGeom>
          <a:solidFill>
            <a:srgbClr val="FFFFFF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C38DA63-84F5-4BB5-99D0-7921647932E7}"/>
              </a:ext>
            </a:extLst>
          </p:cNvPr>
          <p:cNvSpPr>
            <a:spLocks noGrp="1"/>
          </p:cNvSpPr>
          <p:nvPr/>
        </p:nvSpPr>
        <p:spPr>
          <a:xfrm>
            <a:off x="7490460" y="2457450"/>
            <a:ext cx="445770" cy="356616"/>
          </a:xfrm>
          <a:prstGeom prst="rect">
            <a:avLst/>
          </a:prstGeom>
          <a:solidFill>
            <a:srgbClr val="DCFF05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93E86CB3-97D0-4913-93E7-87C17973ED14}"/>
              </a:ext>
            </a:extLst>
          </p:cNvPr>
          <p:cNvSpPr>
            <a:spLocks noGrp="1"/>
          </p:cNvSpPr>
          <p:nvPr/>
        </p:nvSpPr>
        <p:spPr>
          <a:xfrm>
            <a:off x="8667750" y="1866900"/>
            <a:ext cx="180975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500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500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Pallet 3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33EC7EC-959B-4E1E-B066-703F70B38795}"/>
              </a:ext>
            </a:extLst>
          </p:cNvPr>
          <p:cNvSpPr>
            <a:spLocks noGrp="1"/>
          </p:cNvSpPr>
          <p:nvPr/>
        </p:nvSpPr>
        <p:spPr>
          <a:xfrm>
            <a:off x="8667750" y="3537204"/>
            <a:ext cx="1783080" cy="89154"/>
          </a:xfrm>
          <a:prstGeom prst="rect">
            <a:avLst/>
          </a:prstGeom>
          <a:solidFill>
            <a:srgbClr val="102D69"/>
          </a:solidFill>
          <a:ln w="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A2EE134A-F072-431E-81F3-511C7B5F8EB6}"/>
              </a:ext>
            </a:extLst>
          </p:cNvPr>
          <p:cNvSpPr>
            <a:spLocks noGrp="1"/>
          </p:cNvSpPr>
          <p:nvPr/>
        </p:nvSpPr>
        <p:spPr>
          <a:xfrm>
            <a:off x="8667750" y="3220212"/>
            <a:ext cx="643890" cy="316992"/>
          </a:xfrm>
          <a:prstGeom prst="rect">
            <a:avLst/>
          </a:prstGeom>
          <a:solidFill>
            <a:srgbClr val="FFFFFF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4A5F4B16-0967-4690-A60C-21DAC62E8591}"/>
              </a:ext>
            </a:extLst>
          </p:cNvPr>
          <p:cNvSpPr>
            <a:spLocks noGrp="1"/>
          </p:cNvSpPr>
          <p:nvPr/>
        </p:nvSpPr>
        <p:spPr>
          <a:xfrm>
            <a:off x="9331452" y="3220212"/>
            <a:ext cx="544830" cy="316992"/>
          </a:xfrm>
          <a:prstGeom prst="rect">
            <a:avLst/>
          </a:prstGeom>
          <a:solidFill>
            <a:srgbClr val="DCFF05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4EF98D5-4D69-4379-A398-D1378FD7AC44}"/>
              </a:ext>
            </a:extLst>
          </p:cNvPr>
          <p:cNvSpPr>
            <a:spLocks noGrp="1"/>
          </p:cNvSpPr>
          <p:nvPr/>
        </p:nvSpPr>
        <p:spPr>
          <a:xfrm>
            <a:off x="9896094" y="3220212"/>
            <a:ext cx="554736" cy="316992"/>
          </a:xfrm>
          <a:prstGeom prst="rect">
            <a:avLst/>
          </a:prstGeom>
          <a:solidFill>
            <a:srgbClr val="FFFFFF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C7F7ADD-8DAC-4305-B8DC-3DC595679E53}"/>
              </a:ext>
            </a:extLst>
          </p:cNvPr>
          <p:cNvSpPr>
            <a:spLocks noGrp="1"/>
          </p:cNvSpPr>
          <p:nvPr/>
        </p:nvSpPr>
        <p:spPr>
          <a:xfrm>
            <a:off x="8667750" y="2873502"/>
            <a:ext cx="435864" cy="326898"/>
          </a:xfrm>
          <a:prstGeom prst="rect">
            <a:avLst/>
          </a:prstGeom>
          <a:solidFill>
            <a:srgbClr val="DCFF05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73991EB-839F-4A66-90A0-15002B74BD0D}"/>
              </a:ext>
            </a:extLst>
          </p:cNvPr>
          <p:cNvSpPr>
            <a:spLocks noGrp="1"/>
          </p:cNvSpPr>
          <p:nvPr/>
        </p:nvSpPr>
        <p:spPr>
          <a:xfrm>
            <a:off x="9123426" y="2873502"/>
            <a:ext cx="762762" cy="326898"/>
          </a:xfrm>
          <a:prstGeom prst="rect">
            <a:avLst/>
          </a:prstGeom>
          <a:solidFill>
            <a:srgbClr val="FFFFFF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6C355913-C5A5-41E0-ACDC-870C6C7B3942}"/>
              </a:ext>
            </a:extLst>
          </p:cNvPr>
          <p:cNvSpPr>
            <a:spLocks noGrp="1"/>
          </p:cNvSpPr>
          <p:nvPr/>
        </p:nvSpPr>
        <p:spPr>
          <a:xfrm>
            <a:off x="9906000" y="2873502"/>
            <a:ext cx="544830" cy="326898"/>
          </a:xfrm>
          <a:prstGeom prst="rect">
            <a:avLst/>
          </a:prstGeom>
          <a:solidFill>
            <a:srgbClr val="DCFF05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ED8F132F-DFEE-4E5D-AD88-00B0B41ADE8B}"/>
              </a:ext>
            </a:extLst>
          </p:cNvPr>
          <p:cNvSpPr>
            <a:spLocks noGrp="1"/>
          </p:cNvSpPr>
          <p:nvPr/>
        </p:nvSpPr>
        <p:spPr>
          <a:xfrm>
            <a:off x="8667750" y="2457450"/>
            <a:ext cx="871728" cy="396240"/>
          </a:xfrm>
          <a:prstGeom prst="rect">
            <a:avLst/>
          </a:prstGeom>
          <a:solidFill>
            <a:srgbClr val="FFFFFF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AE70E390-E359-4A79-B7B4-EA329C600160}"/>
              </a:ext>
            </a:extLst>
          </p:cNvPr>
          <p:cNvSpPr>
            <a:spLocks noGrp="1"/>
          </p:cNvSpPr>
          <p:nvPr/>
        </p:nvSpPr>
        <p:spPr>
          <a:xfrm>
            <a:off x="9559290" y="2457450"/>
            <a:ext cx="396240" cy="396240"/>
          </a:xfrm>
          <a:prstGeom prst="rect">
            <a:avLst/>
          </a:prstGeom>
          <a:solidFill>
            <a:srgbClr val="DCFF05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9B46894-DDFC-4F72-9E27-328AB8777CBD}"/>
              </a:ext>
            </a:extLst>
          </p:cNvPr>
          <p:cNvSpPr>
            <a:spLocks noGrp="1"/>
          </p:cNvSpPr>
          <p:nvPr/>
        </p:nvSpPr>
        <p:spPr>
          <a:xfrm>
            <a:off x="9975342" y="2457450"/>
            <a:ext cx="475488" cy="396240"/>
          </a:xfrm>
          <a:prstGeom prst="rect">
            <a:avLst/>
          </a:prstGeom>
          <a:solidFill>
            <a:srgbClr val="FFFFFF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>
              <a:solidFill>
                <a:schemeClr val="bg1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7C6807C1-CDCC-4FB3-94A7-0BF8BBCF30EB}"/>
              </a:ext>
            </a:extLst>
          </p:cNvPr>
          <p:cNvSpPr>
            <a:spLocks noGrp="1"/>
          </p:cNvSpPr>
          <p:nvPr/>
        </p:nvSpPr>
        <p:spPr>
          <a:xfrm>
            <a:off x="1524000" y="5048250"/>
            <a:ext cx="9334500" cy="4000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800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800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Score = суммарная высота + разброс высот + слабая опора + skipped</a:t>
            </a:r>
          </a:p>
        </p:txBody>
      </p:sp>
    </p:spTree>
    <p:extLst>
      <p:ext uri="{BB962C8B-B14F-4D97-AF65-F5344CB8AC3E}">
        <p14:creationId xmlns:p14="http://schemas.microsoft.com/office/powerpoint/2010/main" val="2615810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FF2DBB92-637C-4D9D-8401-BF0E5B19B245}"/>
              </a:ext>
            </a:extLst>
          </p:cNvPr>
          <p:cNvSpPr>
            <a:spLocks noGrp="1"/>
          </p:cNvSpPr>
          <p:nvPr/>
        </p:nvSpPr>
        <p:spPr>
          <a:xfrm>
            <a:off x="0" y="190500"/>
            <a:ext cx="12192000" cy="6858000"/>
          </a:xfrm>
          <a:prstGeom prst="rect">
            <a:avLst/>
          </a:prstGeom>
          <a:solidFill>
            <a:srgbClr val="DFC7F2"/>
          </a:solidFill>
          <a:ln w="0">
            <a:solidFill>
              <a:srgbClr val="DFC7F2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1D20E50-1D83-465C-9C6A-09CE6762DA6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219200"/>
          </a:xfrm>
          <a:prstGeom prst="rect">
            <a:avLst/>
          </a:prstGeom>
          <a:solidFill>
            <a:srgbClr val="102D69"/>
          </a:solidFill>
          <a:ln w="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4551F9D-67A3-4C92-AB90-71A3B55BECF8}"/>
              </a:ext>
            </a:extLst>
          </p:cNvPr>
          <p:cNvSpPr>
            <a:spLocks noGrp="1"/>
          </p:cNvSpPr>
          <p:nvPr/>
        </p:nvSpPr>
        <p:spPr>
          <a:xfrm>
            <a:off x="361950" y="257175"/>
            <a:ext cx="123825" cy="361950"/>
          </a:xfrm>
          <a:prstGeom prst="rect">
            <a:avLst/>
          </a:prstGeom>
          <a:solidFill>
            <a:srgbClr val="DCFF05"/>
          </a:solidFill>
          <a:ln w="0">
            <a:solidFill>
              <a:srgbClr val="DCFF05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A585E7C-B674-4785-B303-F507EE978787}"/>
              </a:ext>
            </a:extLst>
          </p:cNvPr>
          <p:cNvSpPr>
            <a:spLocks noGrp="1"/>
          </p:cNvSpPr>
          <p:nvPr/>
        </p:nvSpPr>
        <p:spPr>
          <a:xfrm>
            <a:off x="638175" y="190500"/>
            <a:ext cx="26670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125" b="1">
                <a:solidFill>
                  <a:srgbClr val="DCFF05"/>
                </a:solidFill>
                <a:latin typeface="Navigo"/>
                <a:ea typeface="Navigo"/>
                <a:cs typeface="Navigo"/>
              </a:defRPr>
            </a:pPr>
            <a:r>
              <a:rPr sz="1125" b="1">
                <a:solidFill>
                  <a:srgbClr val="DCFF05"/>
                </a:solidFill>
                <a:latin typeface="Navigo"/>
                <a:ea typeface="Navigo"/>
                <a:cs typeface="Navigo"/>
              </a:rPr>
              <a:t>ЭКСПЕРИМЕНТ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FAF36BB-C009-4DA6-96ED-C66D9034B17B}"/>
              </a:ext>
            </a:extLst>
          </p:cNvPr>
          <p:cNvSpPr>
            <a:spLocks noGrp="1"/>
          </p:cNvSpPr>
          <p:nvPr/>
        </p:nvSpPr>
        <p:spPr>
          <a:xfrm>
            <a:off x="638175" y="400050"/>
            <a:ext cx="8572500" cy="647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025" b="1">
                <a:solidFill>
                  <a:srgbClr val="FFFFFF"/>
                </a:solidFill>
                <a:latin typeface="Navigo"/>
                <a:ea typeface="Navigo"/>
                <a:cs typeface="Navigo"/>
              </a:defRPr>
            </a:pPr>
            <a:r>
              <a:rPr lang="ru-RU" sz="2025" b="1" dirty="0">
                <a:solidFill>
                  <a:srgbClr val="FFFFFF"/>
                </a:solidFill>
                <a:latin typeface="Navigo"/>
                <a:ea typeface="Navigo"/>
                <a:cs typeface="Navigo"/>
              </a:rPr>
              <a:t>Пример построенной 3</a:t>
            </a:r>
            <a:r>
              <a:rPr lang="en-US" sz="2025" b="1" dirty="0">
                <a:solidFill>
                  <a:srgbClr val="FFFFFF"/>
                </a:solidFill>
                <a:latin typeface="Navigo"/>
                <a:ea typeface="Navigo"/>
                <a:cs typeface="Navigo"/>
              </a:rPr>
              <a:t>D-</a:t>
            </a:r>
            <a:r>
              <a:rPr lang="ru-RU" sz="2025" b="1" dirty="0">
                <a:solidFill>
                  <a:srgbClr val="FFFFFF"/>
                </a:solidFill>
                <a:latin typeface="Navigo"/>
                <a:ea typeface="Navigo"/>
                <a:cs typeface="Navigo"/>
              </a:rPr>
              <a:t>укладки</a:t>
            </a:r>
            <a:endParaRPr sz="2025" b="1" dirty="0">
              <a:solidFill>
                <a:srgbClr val="FFFFFF"/>
              </a:solidFill>
              <a:latin typeface="Navigo"/>
              <a:ea typeface="Navigo"/>
              <a:cs typeface="Navigo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39D9916-AFBB-413F-A13D-12D4E997B3CA}"/>
              </a:ext>
            </a:extLst>
          </p:cNvPr>
          <p:cNvSpPr>
            <a:spLocks noGrp="1"/>
          </p:cNvSpPr>
          <p:nvPr/>
        </p:nvSpPr>
        <p:spPr>
          <a:xfrm>
            <a:off x="9753600" y="190500"/>
            <a:ext cx="2152650" cy="628650"/>
          </a:xfrm>
          <a:prstGeom prst="rect">
            <a:avLst/>
          </a:prstGeom>
          <a:solidFill>
            <a:srgbClr val="FFFFFF"/>
          </a:solidFill>
          <a:ln w="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9867900" y="321520"/>
            <a:ext cx="1924050" cy="36661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8137321-555E-480A-BBF6-B567C2CB840D}"/>
              </a:ext>
            </a:extLst>
          </p:cNvPr>
          <p:cNvSpPr>
            <a:spLocks noGrp="1"/>
          </p:cNvSpPr>
          <p:nvPr/>
        </p:nvSpPr>
        <p:spPr>
          <a:xfrm>
            <a:off x="400050" y="6496050"/>
            <a:ext cx="102870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00" b="0">
                <a:solidFill>
                  <a:srgbClr val="53658D"/>
                </a:solidFill>
                <a:latin typeface="Navigo"/>
                <a:ea typeface="Navigo"/>
                <a:cs typeface="Navigo"/>
              </a:defRPr>
            </a:pPr>
            <a:r>
              <a:rPr sz="900" b="0">
                <a:solidFill>
                  <a:srgbClr val="53658D"/>
                </a:solidFill>
                <a:latin typeface="Navigo"/>
                <a:ea typeface="Navigo"/>
                <a:cs typeface="Navigo"/>
              </a:rPr>
              <a:t>НИУ ВШЭ · ФКН · исследовательский проект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653A667-1CF3-494B-BB50-E526B9CAFD6B}"/>
              </a:ext>
            </a:extLst>
          </p:cNvPr>
          <p:cNvSpPr>
            <a:spLocks noGrp="1"/>
          </p:cNvSpPr>
          <p:nvPr/>
        </p:nvSpPr>
        <p:spPr>
          <a:xfrm>
            <a:off x="11334750" y="6410325"/>
            <a:ext cx="4572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1200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200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13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E8FEA8-E48A-449D-A276-8795699400FA}"/>
              </a:ext>
            </a:extLst>
          </p:cNvPr>
          <p:cNvSpPr>
            <a:spLocks noGrp="1"/>
          </p:cNvSpPr>
          <p:nvPr/>
        </p:nvSpPr>
        <p:spPr>
          <a:xfrm>
            <a:off x="638175" y="1343033"/>
            <a:ext cx="2338754" cy="4921936"/>
          </a:xfrm>
          <a:prstGeom prst="rect">
            <a:avLst/>
          </a:prstGeom>
          <a:solidFill>
            <a:srgbClr val="102D69"/>
          </a:solidFill>
          <a:ln w="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518ECE-034D-4727-8EE8-D521EA60232F}"/>
              </a:ext>
            </a:extLst>
          </p:cNvPr>
          <p:cNvSpPr>
            <a:spLocks noGrp="1"/>
          </p:cNvSpPr>
          <p:nvPr/>
        </p:nvSpPr>
        <p:spPr>
          <a:xfrm>
            <a:off x="790575" y="1438283"/>
            <a:ext cx="2338754" cy="570437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400" b="1">
                <a:solidFill>
                  <a:srgbClr val="DCFF05"/>
                </a:solidFill>
                <a:latin typeface="Navigo"/>
                <a:ea typeface="Navigo"/>
                <a:cs typeface="Navigo"/>
              </a:defRPr>
            </a:pPr>
            <a:r>
              <a:rPr sz="2400" b="1">
                <a:solidFill>
                  <a:srgbClr val="DCFF05"/>
                </a:solidFill>
                <a:latin typeface="Navigo"/>
                <a:ea typeface="Navigo"/>
                <a:cs typeface="Navigo"/>
              </a:rPr>
              <a:t>436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F5B19BC-DDEA-40AD-8B5E-D21B63D4E495}"/>
              </a:ext>
            </a:extLst>
          </p:cNvPr>
          <p:cNvSpPr>
            <a:spLocks noGrp="1"/>
          </p:cNvSpPr>
          <p:nvPr/>
        </p:nvSpPr>
        <p:spPr>
          <a:xfrm>
            <a:off x="790575" y="1895482"/>
            <a:ext cx="2338754" cy="304233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125" b="0">
                <a:solidFill>
                  <a:srgbClr val="FFFFFF"/>
                </a:solidFill>
                <a:latin typeface="Navigo"/>
                <a:ea typeface="Navigo"/>
                <a:cs typeface="Navigo"/>
              </a:defRPr>
            </a:pPr>
            <a:r>
              <a:rPr sz="1125" b="0">
                <a:solidFill>
                  <a:srgbClr val="FFFFFF"/>
                </a:solidFill>
                <a:latin typeface="Navigo"/>
                <a:ea typeface="Navigo"/>
                <a:cs typeface="Navigo"/>
              </a:rPr>
              <a:t>заказов ORDERS436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86DD8F3-0A1C-4431-BF84-F7A5C13235BD}"/>
              </a:ext>
            </a:extLst>
          </p:cNvPr>
          <p:cNvSpPr>
            <a:spLocks noGrp="1"/>
          </p:cNvSpPr>
          <p:nvPr/>
        </p:nvSpPr>
        <p:spPr>
          <a:xfrm>
            <a:off x="790575" y="2247908"/>
            <a:ext cx="2338754" cy="570437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400" b="1">
                <a:solidFill>
                  <a:srgbClr val="DCFF05"/>
                </a:solidFill>
                <a:latin typeface="Navigo"/>
                <a:ea typeface="Navigo"/>
                <a:cs typeface="Navigo"/>
              </a:defRPr>
            </a:pPr>
            <a:r>
              <a:rPr sz="2400" b="1">
                <a:solidFill>
                  <a:srgbClr val="DCFF05"/>
                </a:solidFill>
                <a:latin typeface="Navigo"/>
                <a:ea typeface="Navigo"/>
                <a:cs typeface="Navigo"/>
              </a:rPr>
              <a:t>3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ADD18FF-0FBC-403C-BE5C-AE9F920B2E7D}"/>
              </a:ext>
            </a:extLst>
          </p:cNvPr>
          <p:cNvSpPr>
            <a:spLocks noGrp="1"/>
          </p:cNvSpPr>
          <p:nvPr/>
        </p:nvSpPr>
        <p:spPr>
          <a:xfrm>
            <a:off x="790575" y="2705107"/>
            <a:ext cx="2338754" cy="304233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125" b="0">
                <a:solidFill>
                  <a:srgbClr val="FFFFFF"/>
                </a:solidFill>
                <a:latin typeface="Navigo"/>
                <a:ea typeface="Navigo"/>
                <a:cs typeface="Navigo"/>
              </a:defRPr>
            </a:pPr>
            <a:r>
              <a:rPr sz="1125" b="0">
                <a:solidFill>
                  <a:srgbClr val="FFFFFF"/>
                </a:solidFill>
                <a:latin typeface="Navigo"/>
                <a:ea typeface="Navigo"/>
                <a:cs typeface="Navigo"/>
              </a:rPr>
              <a:t>сравниваемых алгоритма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E376721-303B-4677-990E-B974B368D869}"/>
              </a:ext>
            </a:extLst>
          </p:cNvPr>
          <p:cNvSpPr>
            <a:spLocks noGrp="1"/>
          </p:cNvSpPr>
          <p:nvPr/>
        </p:nvSpPr>
        <p:spPr>
          <a:xfrm>
            <a:off x="790575" y="3062805"/>
            <a:ext cx="2338754" cy="570437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400" b="1">
                <a:solidFill>
                  <a:srgbClr val="DCFF05"/>
                </a:solidFill>
                <a:latin typeface="Navigo"/>
                <a:ea typeface="Navigo"/>
                <a:cs typeface="Navigo"/>
              </a:defRPr>
            </a:pPr>
            <a:r>
              <a:rPr sz="2400" b="1" dirty="0">
                <a:solidFill>
                  <a:srgbClr val="DCFF05"/>
                </a:solidFill>
                <a:latin typeface="Navigo"/>
                <a:ea typeface="Navigo"/>
                <a:cs typeface="Navigo"/>
              </a:rPr>
              <a:t>1–4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1A363C2-996D-429C-8E03-7D5C7CB45857}"/>
              </a:ext>
            </a:extLst>
          </p:cNvPr>
          <p:cNvSpPr>
            <a:spLocks noGrp="1"/>
          </p:cNvSpPr>
          <p:nvPr/>
        </p:nvSpPr>
        <p:spPr>
          <a:xfrm>
            <a:off x="790575" y="3520004"/>
            <a:ext cx="2338754" cy="304233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125" b="0">
                <a:solidFill>
                  <a:srgbClr val="FFFFFF"/>
                </a:solidFill>
                <a:latin typeface="Navigo"/>
                <a:ea typeface="Navigo"/>
                <a:cs typeface="Navigo"/>
              </a:defRPr>
            </a:pPr>
            <a:r>
              <a:rPr sz="1125" b="0" dirty="0" err="1">
                <a:solidFill>
                  <a:srgbClr val="FFFFFF"/>
                </a:solidFill>
                <a:latin typeface="Navigo"/>
                <a:ea typeface="Navigo"/>
                <a:cs typeface="Navigo"/>
              </a:rPr>
              <a:t>паллеты</a:t>
            </a:r>
            <a:r>
              <a:rPr sz="1125" b="0" dirty="0">
                <a:solidFill>
                  <a:srgbClr val="FFFFFF"/>
                </a:solidFill>
                <a:latin typeface="Navigo"/>
                <a:ea typeface="Navigo"/>
                <a:cs typeface="Navigo"/>
              </a:rPr>
              <a:t> </a:t>
            </a:r>
            <a:r>
              <a:rPr sz="1125" b="0" dirty="0" err="1">
                <a:solidFill>
                  <a:srgbClr val="FFFFFF"/>
                </a:solidFill>
                <a:latin typeface="Navigo"/>
                <a:ea typeface="Navigo"/>
                <a:cs typeface="Navigo"/>
              </a:rPr>
              <a:t>в</a:t>
            </a:r>
            <a:r>
              <a:rPr sz="1125" b="0" dirty="0">
                <a:solidFill>
                  <a:srgbClr val="FFFFFF"/>
                </a:solidFill>
                <a:latin typeface="Navigo"/>
                <a:ea typeface="Navigo"/>
                <a:cs typeface="Navigo"/>
              </a:rPr>
              <a:t> multi-</a:t>
            </a:r>
            <a:r>
              <a:rPr sz="1125" b="0" dirty="0" err="1">
                <a:solidFill>
                  <a:srgbClr val="FFFFFF"/>
                </a:solidFill>
                <a:latin typeface="Navigo"/>
                <a:ea typeface="Navigo"/>
                <a:cs typeface="Navigo"/>
              </a:rPr>
              <a:t>режиме</a:t>
            </a:r>
            <a:endParaRPr sz="1125" b="0" dirty="0">
              <a:solidFill>
                <a:srgbClr val="FFFFFF"/>
              </a:solidFill>
              <a:latin typeface="Navigo"/>
              <a:ea typeface="Navigo"/>
              <a:cs typeface="Navigo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5232175-8A78-4648-8CE3-FB40B86E05F7}"/>
              </a:ext>
            </a:extLst>
          </p:cNvPr>
          <p:cNvSpPr>
            <a:spLocks noGrp="1"/>
          </p:cNvSpPr>
          <p:nvPr/>
        </p:nvSpPr>
        <p:spPr>
          <a:xfrm>
            <a:off x="790575" y="3918287"/>
            <a:ext cx="2133600" cy="570437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400" b="1">
                <a:solidFill>
                  <a:srgbClr val="DCFF05"/>
                </a:solidFill>
                <a:latin typeface="Navigo"/>
                <a:ea typeface="Navigo"/>
                <a:cs typeface="Navigo"/>
              </a:defRPr>
            </a:pPr>
            <a:r>
              <a:rPr sz="2400" b="1" dirty="0">
                <a:solidFill>
                  <a:srgbClr val="DCFF05"/>
                </a:solidFill>
                <a:latin typeface="Navigo"/>
                <a:ea typeface="Navigo"/>
                <a:cs typeface="Navigo"/>
              </a:rPr>
              <a:t>0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B7FBEF0-2CB5-486D-9F7A-743377697A3F}"/>
              </a:ext>
            </a:extLst>
          </p:cNvPr>
          <p:cNvSpPr>
            <a:spLocks noGrp="1"/>
          </p:cNvSpPr>
          <p:nvPr/>
        </p:nvSpPr>
        <p:spPr>
          <a:xfrm>
            <a:off x="790575" y="4375486"/>
            <a:ext cx="2133600" cy="304233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125" b="0">
                <a:solidFill>
                  <a:srgbClr val="FFFFFF"/>
                </a:solidFill>
                <a:latin typeface="Navigo"/>
                <a:ea typeface="Navigo"/>
                <a:cs typeface="Navigo"/>
              </a:defRPr>
            </a:pPr>
            <a:r>
              <a:rPr sz="1125" b="0" dirty="0" err="1">
                <a:solidFill>
                  <a:srgbClr val="FFFFFF"/>
                </a:solidFill>
                <a:latin typeface="Navigo"/>
                <a:ea typeface="Navigo"/>
                <a:cs typeface="Navigo"/>
              </a:rPr>
              <a:t>пропущенных</a:t>
            </a:r>
            <a:r>
              <a:rPr sz="1125" b="0" dirty="0">
                <a:solidFill>
                  <a:srgbClr val="FFFFFF"/>
                </a:solidFill>
                <a:latin typeface="Navigo"/>
                <a:ea typeface="Navigo"/>
                <a:cs typeface="Navigo"/>
              </a:rPr>
              <a:t> </a:t>
            </a:r>
            <a:r>
              <a:rPr sz="1125" b="0" dirty="0" err="1">
                <a:solidFill>
                  <a:srgbClr val="FFFFFF"/>
                </a:solidFill>
                <a:latin typeface="Navigo"/>
                <a:ea typeface="Navigo"/>
                <a:cs typeface="Navigo"/>
              </a:rPr>
              <a:t>заказов</a:t>
            </a:r>
            <a:endParaRPr sz="1125" b="0" dirty="0">
              <a:solidFill>
                <a:srgbClr val="FFFFFF"/>
              </a:solidFill>
              <a:latin typeface="Navigo"/>
              <a:ea typeface="Navigo"/>
              <a:cs typeface="Navigo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3C96315-A980-4A03-96EC-6B659547CE49}"/>
              </a:ext>
            </a:extLst>
          </p:cNvPr>
          <p:cNvSpPr>
            <a:spLocks noGrp="1"/>
          </p:cNvSpPr>
          <p:nvPr/>
        </p:nvSpPr>
        <p:spPr>
          <a:xfrm>
            <a:off x="8020050" y="1341163"/>
            <a:ext cx="3238500" cy="1531883"/>
          </a:xfrm>
          <a:prstGeom prst="rect">
            <a:avLst/>
          </a:prstGeom>
          <a:solidFill>
            <a:srgbClr val="F5EEFA"/>
          </a:solidFill>
          <a:ln w="9525">
            <a:solidFill>
              <a:srgbClr val="BDA8D1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5AF2FDB-7D7F-44B8-9FE5-F90BDAD66407}"/>
              </a:ext>
            </a:extLst>
          </p:cNvPr>
          <p:cNvSpPr>
            <a:spLocks noGrp="1"/>
          </p:cNvSpPr>
          <p:nvPr/>
        </p:nvSpPr>
        <p:spPr>
          <a:xfrm>
            <a:off x="8020050" y="1341163"/>
            <a:ext cx="76200" cy="1531883"/>
          </a:xfrm>
          <a:prstGeom prst="rect">
            <a:avLst/>
          </a:prstGeom>
          <a:solidFill>
            <a:srgbClr val="DCFF05"/>
          </a:solidFill>
          <a:ln w="0">
            <a:solidFill>
              <a:srgbClr val="DCFF05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03F289D-17BC-4C48-9C3B-8997D0D9ABCC}"/>
              </a:ext>
            </a:extLst>
          </p:cNvPr>
          <p:cNvSpPr>
            <a:spLocks noGrp="1"/>
          </p:cNvSpPr>
          <p:nvPr/>
        </p:nvSpPr>
        <p:spPr>
          <a:xfrm>
            <a:off x="8210550" y="1496248"/>
            <a:ext cx="2895600" cy="188126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575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575" b="1" dirty="0" err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Плотность</a:t>
            </a:r>
            <a:endParaRPr sz="1575" b="1" dirty="0">
              <a:solidFill>
                <a:srgbClr val="102D69"/>
              </a:solidFill>
              <a:latin typeface="Navigo"/>
              <a:ea typeface="Navigo"/>
              <a:cs typeface="Navigo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A1489EF-5F63-453F-AA0E-49A5A6ED6785}"/>
              </a:ext>
            </a:extLst>
          </p:cNvPr>
          <p:cNvSpPr>
            <a:spLocks noGrp="1"/>
          </p:cNvSpPr>
          <p:nvPr/>
        </p:nvSpPr>
        <p:spPr>
          <a:xfrm>
            <a:off x="8210550" y="2027585"/>
            <a:ext cx="2895600" cy="7470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500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500" b="0" dirty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percolation</a:t>
            </a:r>
          </a:p>
          <a:p>
            <a:pPr algn="l">
              <a:defRPr sz="1500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500" b="0" dirty="0" err="1">
                <a:solidFill>
                  <a:srgbClr val="0B1F4D"/>
                </a:solidFill>
                <a:latin typeface="Navigo"/>
                <a:ea typeface="Navigo"/>
                <a:cs typeface="Navigo"/>
              </a:rPr>
              <a:t>global_percolation</a:t>
            </a:r>
            <a:endParaRPr sz="1500" b="0" dirty="0">
              <a:solidFill>
                <a:srgbClr val="0B1F4D"/>
              </a:solidFill>
              <a:latin typeface="Navigo"/>
              <a:ea typeface="Navigo"/>
              <a:cs typeface="Navigo"/>
            </a:endParaRPr>
          </a:p>
          <a:p>
            <a:pPr algn="l">
              <a:defRPr sz="1500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500" b="0" dirty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height / </a:t>
            </a:r>
            <a:r>
              <a:rPr sz="1500" b="0" dirty="0" err="1">
                <a:solidFill>
                  <a:srgbClr val="0B1F4D"/>
                </a:solidFill>
                <a:latin typeface="Navigo"/>
                <a:ea typeface="Navigo"/>
                <a:cs typeface="Navigo"/>
              </a:rPr>
              <a:t>sum_heights</a:t>
            </a:r>
            <a:endParaRPr sz="1500" b="0" dirty="0">
              <a:solidFill>
                <a:srgbClr val="0B1F4D"/>
              </a:solidFill>
              <a:latin typeface="Navigo"/>
              <a:ea typeface="Navigo"/>
              <a:cs typeface="Navigo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DA407B2-4C43-425C-AD52-78A834D67558}"/>
              </a:ext>
            </a:extLst>
          </p:cNvPr>
          <p:cNvSpPr>
            <a:spLocks noGrp="1"/>
          </p:cNvSpPr>
          <p:nvPr/>
        </p:nvSpPr>
        <p:spPr>
          <a:xfrm>
            <a:off x="8020050" y="3027306"/>
            <a:ext cx="3238500" cy="1531883"/>
          </a:xfrm>
          <a:prstGeom prst="rect">
            <a:avLst/>
          </a:prstGeom>
          <a:solidFill>
            <a:srgbClr val="F5EEFA"/>
          </a:solidFill>
          <a:ln w="9525">
            <a:solidFill>
              <a:srgbClr val="BDA8D1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582CC42-356A-4B2C-8AB3-4A86EF5E8F91}"/>
              </a:ext>
            </a:extLst>
          </p:cNvPr>
          <p:cNvSpPr>
            <a:spLocks noGrp="1"/>
          </p:cNvSpPr>
          <p:nvPr/>
        </p:nvSpPr>
        <p:spPr>
          <a:xfrm>
            <a:off x="8020050" y="3027306"/>
            <a:ext cx="76200" cy="1531883"/>
          </a:xfrm>
          <a:prstGeom prst="rect">
            <a:avLst/>
          </a:prstGeom>
          <a:solidFill>
            <a:srgbClr val="102D69"/>
          </a:solidFill>
          <a:ln w="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A0772EB-B422-43C0-ABF8-DC5143EEA6CD}"/>
              </a:ext>
            </a:extLst>
          </p:cNvPr>
          <p:cNvSpPr>
            <a:spLocks noGrp="1"/>
          </p:cNvSpPr>
          <p:nvPr/>
        </p:nvSpPr>
        <p:spPr>
          <a:xfrm>
            <a:off x="8210550" y="3129472"/>
            <a:ext cx="2895600" cy="188126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575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575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Устойчивость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B2A1798-B31B-4A46-9D21-A8B14EF095A8}"/>
              </a:ext>
            </a:extLst>
          </p:cNvPr>
          <p:cNvSpPr>
            <a:spLocks noGrp="1"/>
          </p:cNvSpPr>
          <p:nvPr/>
        </p:nvSpPr>
        <p:spPr>
          <a:xfrm>
            <a:off x="8210550" y="3657118"/>
            <a:ext cx="2895600" cy="765457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500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500" b="0" dirty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relaxed60</a:t>
            </a:r>
          </a:p>
          <a:p>
            <a:pPr algn="l">
              <a:defRPr sz="1500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500" b="0" dirty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relaxed50</a:t>
            </a:r>
          </a:p>
          <a:p>
            <a:pPr algn="l">
              <a:defRPr sz="1500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500" b="0" dirty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skipped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358BF6E-3245-4A26-A29D-1BB34FE301A6}"/>
              </a:ext>
            </a:extLst>
          </p:cNvPr>
          <p:cNvSpPr>
            <a:spLocks noGrp="1"/>
          </p:cNvSpPr>
          <p:nvPr/>
        </p:nvSpPr>
        <p:spPr>
          <a:xfrm>
            <a:off x="8020050" y="4733086"/>
            <a:ext cx="3238500" cy="1531883"/>
          </a:xfrm>
          <a:prstGeom prst="rect">
            <a:avLst/>
          </a:prstGeom>
          <a:solidFill>
            <a:srgbClr val="F5EEFA"/>
          </a:solidFill>
          <a:ln w="9525">
            <a:solidFill>
              <a:srgbClr val="BDA8D1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6F247F2-2841-4A9B-9C64-FAD9EC8B9FB6}"/>
              </a:ext>
            </a:extLst>
          </p:cNvPr>
          <p:cNvSpPr>
            <a:spLocks noGrp="1"/>
          </p:cNvSpPr>
          <p:nvPr/>
        </p:nvSpPr>
        <p:spPr>
          <a:xfrm>
            <a:off x="8039757" y="4736716"/>
            <a:ext cx="76200" cy="1531883"/>
          </a:xfrm>
          <a:prstGeom prst="rect">
            <a:avLst/>
          </a:prstGeom>
          <a:solidFill>
            <a:srgbClr val="DCFF05"/>
          </a:solidFill>
          <a:ln w="0">
            <a:solidFill>
              <a:srgbClr val="DCFF05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E93B25C-C989-4C0C-9170-5668DDF85C60}"/>
              </a:ext>
            </a:extLst>
          </p:cNvPr>
          <p:cNvSpPr>
            <a:spLocks noGrp="1"/>
          </p:cNvSpPr>
          <p:nvPr/>
        </p:nvSpPr>
        <p:spPr>
          <a:xfrm>
            <a:off x="8210550" y="4830396"/>
            <a:ext cx="2895600" cy="188126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575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575" b="1" dirty="0" err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Производительность</a:t>
            </a:r>
            <a:endParaRPr sz="1575" b="1" dirty="0">
              <a:solidFill>
                <a:srgbClr val="102D69"/>
              </a:solidFill>
              <a:latin typeface="Navigo"/>
              <a:ea typeface="Navigo"/>
              <a:cs typeface="Navigo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F0DF0DE-48E8-47B5-852C-647CE03ECE45}"/>
              </a:ext>
            </a:extLst>
          </p:cNvPr>
          <p:cNvSpPr>
            <a:spLocks noGrp="1"/>
          </p:cNvSpPr>
          <p:nvPr/>
        </p:nvSpPr>
        <p:spPr>
          <a:xfrm>
            <a:off x="8210550" y="5361752"/>
            <a:ext cx="2895600" cy="759318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500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500" b="0" dirty="0" err="1">
                <a:solidFill>
                  <a:srgbClr val="0B1F4D"/>
                </a:solidFill>
                <a:latin typeface="Navigo"/>
                <a:ea typeface="Navigo"/>
                <a:cs typeface="Navigo"/>
              </a:rPr>
              <a:t>time_ms</a:t>
            </a:r>
            <a:endParaRPr sz="1500" b="0" dirty="0">
              <a:solidFill>
                <a:srgbClr val="0B1F4D"/>
              </a:solidFill>
              <a:latin typeface="Navigo"/>
              <a:ea typeface="Navigo"/>
              <a:cs typeface="Navigo"/>
            </a:endParaRPr>
          </a:p>
          <a:p>
            <a:pPr algn="l">
              <a:defRPr sz="1500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500" b="0" dirty="0" err="1">
                <a:solidFill>
                  <a:srgbClr val="0B1F4D"/>
                </a:solidFill>
                <a:latin typeface="Navigo"/>
                <a:ea typeface="Navigo"/>
                <a:cs typeface="Navigo"/>
              </a:rPr>
              <a:t>число</a:t>
            </a:r>
            <a:r>
              <a:rPr sz="1500" b="0" dirty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 </a:t>
            </a:r>
            <a:r>
              <a:rPr sz="1500" b="0" dirty="0" err="1">
                <a:solidFill>
                  <a:srgbClr val="0B1F4D"/>
                </a:solidFill>
                <a:latin typeface="Navigo"/>
                <a:ea typeface="Navigo"/>
                <a:cs typeface="Navigo"/>
              </a:rPr>
              <a:t>обработанных</a:t>
            </a:r>
            <a:r>
              <a:rPr sz="1500" b="0" dirty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 </a:t>
            </a:r>
            <a:r>
              <a:rPr sz="1500" b="0" dirty="0" err="1">
                <a:solidFill>
                  <a:srgbClr val="0B1F4D"/>
                </a:solidFill>
                <a:latin typeface="Navigo"/>
                <a:ea typeface="Navigo"/>
                <a:cs typeface="Navigo"/>
              </a:rPr>
              <a:t>заказов</a:t>
            </a:r>
            <a:endParaRPr sz="1500" b="0" dirty="0">
              <a:solidFill>
                <a:srgbClr val="0B1F4D"/>
              </a:solidFill>
              <a:latin typeface="Navigo"/>
              <a:ea typeface="Navigo"/>
              <a:cs typeface="Navigo"/>
            </a:endParaRPr>
          </a:p>
          <a:p>
            <a:pPr algn="l">
              <a:defRPr sz="1500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500" b="0" dirty="0" err="1">
                <a:solidFill>
                  <a:srgbClr val="0B1F4D"/>
                </a:solidFill>
                <a:latin typeface="Navigo"/>
                <a:ea typeface="Navigo"/>
                <a:cs typeface="Navigo"/>
              </a:rPr>
              <a:t>полнота</a:t>
            </a:r>
            <a:r>
              <a:rPr sz="1500" b="0" dirty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 </a:t>
            </a:r>
            <a:r>
              <a:rPr sz="1500" b="0" dirty="0" err="1">
                <a:solidFill>
                  <a:srgbClr val="0B1F4D"/>
                </a:solidFill>
                <a:latin typeface="Navigo"/>
                <a:ea typeface="Navigo"/>
                <a:cs typeface="Navigo"/>
              </a:rPr>
              <a:t>размещения</a:t>
            </a:r>
            <a:endParaRPr sz="1500" b="0" dirty="0">
              <a:solidFill>
                <a:srgbClr val="0B1F4D"/>
              </a:solidFill>
              <a:latin typeface="Navigo"/>
              <a:ea typeface="Navigo"/>
              <a:cs typeface="Navigo"/>
            </a:endParaRPr>
          </a:p>
        </p:txBody>
      </p:sp>
      <p:pic>
        <p:nvPicPr>
          <p:cNvPr id="36" name="Picture 35" descr="Пример укладки GA алгоритма">
            <a:extLst>
              <a:ext uri="{FF2B5EF4-FFF2-40B4-BE49-F238E27FC236}">
                <a16:creationId xmlns:a16="http://schemas.microsoft.com/office/drawing/2014/main" id="{E6238DC8-32FF-67FC-AC6B-B5F780209F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0" r="7844"/>
          <a:stretch/>
        </p:blipFill>
        <p:spPr>
          <a:xfrm>
            <a:off x="3733800" y="1341163"/>
            <a:ext cx="3505200" cy="4572000"/>
          </a:xfrm>
          <a:prstGeom prst="rect">
            <a:avLst/>
          </a:prstGeom>
        </p:spPr>
      </p:pic>
      <p:sp>
        <p:nvSpPr>
          <p:cNvPr id="37" name="Caption GA order 153"/>
          <p:cNvSpPr txBox="1"/>
          <p:nvPr/>
        </p:nvSpPr>
        <p:spPr>
          <a:xfrm>
            <a:off x="3305175" y="6008413"/>
            <a:ext cx="4381500" cy="24765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>
              <a:defRPr sz="1500" b="1">
                <a:solidFill>
                  <a:srgbClr val="102D69"/>
                </a:solidFill>
                <a:latin typeface="Navigo"/>
              </a:defRPr>
            </a:pPr>
            <a:r>
              <a:rPr lang="ru-RU" sz="1500" b="1">
                <a:solidFill>
                  <a:srgbClr val="102D69"/>
                </a:solidFill>
                <a:latin typeface="Navigo"/>
              </a:rPr>
              <a:t>Пример GA-алгоритма для заказа 153</a:t>
            </a:r>
            <a:endParaRPr lang="ru-RU" sz="1500"/>
          </a:p>
        </p:txBody>
      </p:sp>
    </p:spTree>
    <p:extLst>
      <p:ext uri="{BB962C8B-B14F-4D97-AF65-F5344CB8AC3E}">
        <p14:creationId xmlns:p14="http://schemas.microsoft.com/office/powerpoint/2010/main" val="15336408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1A905D5A-5CC0-42FC-8059-938FF4ED4720}"/>
              </a:ext>
            </a:extLst>
          </p:cNvPr>
          <p:cNvSpPr>
            <a:spLocks noGrp="1"/>
          </p:cNvSpPr>
          <p:nvPr/>
        </p:nvSpPr>
        <p:spPr>
          <a:xfrm>
            <a:off x="10633" y="0"/>
            <a:ext cx="12192000" cy="6858000"/>
          </a:xfrm>
          <a:prstGeom prst="rect">
            <a:avLst/>
          </a:prstGeom>
          <a:solidFill>
            <a:srgbClr val="DFC7F2"/>
          </a:solidFill>
          <a:ln w="0">
            <a:solidFill>
              <a:srgbClr val="DFC7F2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F2B8470-02C4-47D4-B7EA-57CC43476E2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219200"/>
          </a:xfrm>
          <a:prstGeom prst="rect">
            <a:avLst/>
          </a:prstGeom>
          <a:solidFill>
            <a:srgbClr val="102D69"/>
          </a:solidFill>
          <a:ln w="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8A3D19B-F6CD-4C36-80FE-34E309B79C91}"/>
              </a:ext>
            </a:extLst>
          </p:cNvPr>
          <p:cNvSpPr>
            <a:spLocks noGrp="1"/>
          </p:cNvSpPr>
          <p:nvPr/>
        </p:nvSpPr>
        <p:spPr>
          <a:xfrm>
            <a:off x="361950" y="257175"/>
            <a:ext cx="123825" cy="361950"/>
          </a:xfrm>
          <a:prstGeom prst="rect">
            <a:avLst/>
          </a:prstGeom>
          <a:solidFill>
            <a:srgbClr val="DCFF05"/>
          </a:solidFill>
          <a:ln w="0">
            <a:solidFill>
              <a:srgbClr val="DCFF05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07C87C0-CC75-4BA7-9AED-CD2D4F452880}"/>
              </a:ext>
            </a:extLst>
          </p:cNvPr>
          <p:cNvSpPr>
            <a:spLocks noGrp="1"/>
          </p:cNvSpPr>
          <p:nvPr/>
        </p:nvSpPr>
        <p:spPr>
          <a:xfrm>
            <a:off x="638175" y="190500"/>
            <a:ext cx="26670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125" b="1">
                <a:solidFill>
                  <a:srgbClr val="DCFF05"/>
                </a:solidFill>
                <a:latin typeface="Navigo"/>
                <a:ea typeface="Navigo"/>
                <a:cs typeface="Navigo"/>
              </a:defRPr>
            </a:pPr>
            <a:r>
              <a:rPr sz="1125" b="1">
                <a:solidFill>
                  <a:srgbClr val="DCFF05"/>
                </a:solidFill>
                <a:latin typeface="Navigo"/>
                <a:ea typeface="Navigo"/>
                <a:cs typeface="Navigo"/>
              </a:rPr>
              <a:t>РЕЗУЛЬТАТЫ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69D0713-E65C-4B0E-8694-57FAF01521B5}"/>
              </a:ext>
            </a:extLst>
          </p:cNvPr>
          <p:cNvSpPr>
            <a:spLocks noGrp="1"/>
          </p:cNvSpPr>
          <p:nvPr/>
        </p:nvSpPr>
        <p:spPr>
          <a:xfrm>
            <a:off x="638175" y="400050"/>
            <a:ext cx="8572500" cy="647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025" b="1">
                <a:solidFill>
                  <a:srgbClr val="FFFFFF"/>
                </a:solidFill>
                <a:latin typeface="Navigo"/>
                <a:ea typeface="Navigo"/>
                <a:cs typeface="Navigo"/>
              </a:defRPr>
            </a:pPr>
            <a:r>
              <a:rPr sz="2025" b="1">
                <a:solidFill>
                  <a:srgbClr val="FFFFFF"/>
                </a:solidFill>
                <a:latin typeface="Navigo"/>
                <a:ea typeface="Navigo"/>
                <a:cs typeface="Navigo"/>
              </a:rPr>
              <a:t>Multi GA даёт лучшую среднюю перколяцию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046495A-8074-4C84-9F83-A8A7A378AC8F}"/>
              </a:ext>
            </a:extLst>
          </p:cNvPr>
          <p:cNvSpPr>
            <a:spLocks noGrp="1"/>
          </p:cNvSpPr>
          <p:nvPr/>
        </p:nvSpPr>
        <p:spPr>
          <a:xfrm>
            <a:off x="9753600" y="190500"/>
            <a:ext cx="2152650" cy="628650"/>
          </a:xfrm>
          <a:prstGeom prst="rect">
            <a:avLst/>
          </a:prstGeom>
          <a:solidFill>
            <a:srgbClr val="FFFFFF"/>
          </a:solidFill>
          <a:ln w="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9867900" y="321520"/>
            <a:ext cx="1924050" cy="36661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9623FC3-112C-4C33-8AB2-6578B3A9EF1E}"/>
              </a:ext>
            </a:extLst>
          </p:cNvPr>
          <p:cNvSpPr>
            <a:spLocks noGrp="1"/>
          </p:cNvSpPr>
          <p:nvPr/>
        </p:nvSpPr>
        <p:spPr>
          <a:xfrm>
            <a:off x="400050" y="6496050"/>
            <a:ext cx="102870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00" b="0">
                <a:solidFill>
                  <a:srgbClr val="53658D"/>
                </a:solidFill>
                <a:latin typeface="Navigo"/>
                <a:ea typeface="Navigo"/>
                <a:cs typeface="Navigo"/>
              </a:defRPr>
            </a:pPr>
            <a:r>
              <a:rPr sz="900" b="0">
                <a:solidFill>
                  <a:srgbClr val="53658D"/>
                </a:solidFill>
                <a:latin typeface="Navigo"/>
                <a:ea typeface="Navigo"/>
                <a:cs typeface="Navigo"/>
              </a:rPr>
              <a:t>НИУ ВШЭ · ФКН · исследовательский проект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385C2EF-6829-48AB-A518-3FB08F7A28DC}"/>
              </a:ext>
            </a:extLst>
          </p:cNvPr>
          <p:cNvSpPr>
            <a:spLocks noGrp="1"/>
          </p:cNvSpPr>
          <p:nvPr/>
        </p:nvSpPr>
        <p:spPr>
          <a:xfrm>
            <a:off x="11334750" y="6410325"/>
            <a:ext cx="4572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1200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200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14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8F3C941-214B-4671-A488-C76E0C31D648}"/>
              </a:ext>
            </a:extLst>
          </p:cNvPr>
          <p:cNvSpPr>
            <a:spLocks noGrp="1"/>
          </p:cNvSpPr>
          <p:nvPr/>
        </p:nvSpPr>
        <p:spPr>
          <a:xfrm>
            <a:off x="781050" y="1352550"/>
            <a:ext cx="3905250" cy="4000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250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2250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Средняя перколяция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1BA717-EC26-4619-9E07-22B0FF96C106}"/>
              </a:ext>
            </a:extLst>
          </p:cNvPr>
          <p:cNvSpPr>
            <a:spLocks noGrp="1"/>
          </p:cNvSpPr>
          <p:nvPr/>
        </p:nvSpPr>
        <p:spPr>
          <a:xfrm>
            <a:off x="781050" y="1809750"/>
            <a:ext cx="5905500" cy="2476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425" b="0">
                <a:solidFill>
                  <a:srgbClr val="53658D"/>
                </a:solidFill>
                <a:latin typeface="Navigo"/>
                <a:ea typeface="Navigo"/>
                <a:cs typeface="Navigo"/>
              </a:defRPr>
            </a:pPr>
            <a:r>
              <a:rPr sz="1425" b="0">
                <a:solidFill>
                  <a:srgbClr val="53658D"/>
                </a:solidFill>
                <a:latin typeface="Navigo"/>
                <a:ea typeface="Navigo"/>
                <a:cs typeface="Navigo"/>
              </a:rPr>
              <a:t>Чем выше показатель, тем плотнее используется объём.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0F663B-D8C8-4CC1-AD67-E3BF513D737F}"/>
              </a:ext>
            </a:extLst>
          </p:cNvPr>
          <p:cNvSpPr>
            <a:spLocks noGrp="1"/>
          </p:cNvSpPr>
          <p:nvPr/>
        </p:nvSpPr>
        <p:spPr>
          <a:xfrm>
            <a:off x="876300" y="2667000"/>
            <a:ext cx="1666875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350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Candidate Heights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7EAB971-687D-4D19-B4B5-4D12AC57F040}"/>
              </a:ext>
            </a:extLst>
          </p:cNvPr>
          <p:cNvSpPr>
            <a:spLocks noGrp="1"/>
          </p:cNvSpPr>
          <p:nvPr/>
        </p:nvSpPr>
        <p:spPr>
          <a:xfrm>
            <a:off x="2686050" y="2686050"/>
            <a:ext cx="4095750" cy="228600"/>
          </a:xfrm>
          <a:prstGeom prst="rect">
            <a:avLst/>
          </a:prstGeom>
          <a:solidFill>
            <a:srgbClr val="E8DDF0"/>
          </a:solidFill>
          <a:ln w="0">
            <a:solidFill>
              <a:srgbClr val="E8DDF0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439A82B-9826-4227-915F-6697E282BED8}"/>
              </a:ext>
            </a:extLst>
          </p:cNvPr>
          <p:cNvSpPr>
            <a:spLocks noGrp="1"/>
          </p:cNvSpPr>
          <p:nvPr/>
        </p:nvSpPr>
        <p:spPr>
          <a:xfrm>
            <a:off x="2686050" y="2686050"/>
            <a:ext cx="3757714" cy="228600"/>
          </a:xfrm>
          <a:prstGeom prst="rect">
            <a:avLst/>
          </a:prstGeom>
          <a:solidFill>
            <a:srgbClr val="102D69"/>
          </a:solidFill>
          <a:ln w="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F9BF5B6-9041-47DA-8AF3-3826A870B864}"/>
              </a:ext>
            </a:extLst>
          </p:cNvPr>
          <p:cNvSpPr>
            <a:spLocks noGrp="1"/>
          </p:cNvSpPr>
          <p:nvPr/>
        </p:nvSpPr>
        <p:spPr>
          <a:xfrm>
            <a:off x="6924675" y="2657475"/>
            <a:ext cx="114300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350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0.6881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B1A8CBE-2120-48EE-A521-1CCAF8D8FE67}"/>
              </a:ext>
            </a:extLst>
          </p:cNvPr>
          <p:cNvSpPr>
            <a:spLocks noGrp="1"/>
          </p:cNvSpPr>
          <p:nvPr/>
        </p:nvSpPr>
        <p:spPr>
          <a:xfrm>
            <a:off x="876300" y="3333750"/>
            <a:ext cx="1666875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350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Single GA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ED55F19-870F-42CD-B64A-168CB51F04B8}"/>
              </a:ext>
            </a:extLst>
          </p:cNvPr>
          <p:cNvSpPr>
            <a:spLocks noGrp="1"/>
          </p:cNvSpPr>
          <p:nvPr/>
        </p:nvSpPr>
        <p:spPr>
          <a:xfrm>
            <a:off x="2686050" y="3352800"/>
            <a:ext cx="4095750" cy="228600"/>
          </a:xfrm>
          <a:prstGeom prst="rect">
            <a:avLst/>
          </a:prstGeom>
          <a:solidFill>
            <a:srgbClr val="E8DDF0"/>
          </a:solidFill>
          <a:ln w="0">
            <a:solidFill>
              <a:srgbClr val="E8DDF0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319732E-A4E4-4945-AF04-EFD7F2865841}"/>
              </a:ext>
            </a:extLst>
          </p:cNvPr>
          <p:cNvSpPr>
            <a:spLocks noGrp="1"/>
          </p:cNvSpPr>
          <p:nvPr/>
        </p:nvSpPr>
        <p:spPr>
          <a:xfrm>
            <a:off x="2686050" y="3352800"/>
            <a:ext cx="3640849" cy="228600"/>
          </a:xfrm>
          <a:prstGeom prst="rect">
            <a:avLst/>
          </a:prstGeom>
          <a:solidFill>
            <a:srgbClr val="FFFFFF"/>
          </a:solidFill>
          <a:ln w="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B1A44DE-23F4-463E-B0EE-760A9F8AB3A8}"/>
              </a:ext>
            </a:extLst>
          </p:cNvPr>
          <p:cNvSpPr>
            <a:spLocks noGrp="1"/>
          </p:cNvSpPr>
          <p:nvPr/>
        </p:nvSpPr>
        <p:spPr>
          <a:xfrm>
            <a:off x="6924675" y="3324225"/>
            <a:ext cx="114300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350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0.6667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D7E684A-9B5B-4007-8156-98EEF2D2E1F1}"/>
              </a:ext>
            </a:extLst>
          </p:cNvPr>
          <p:cNvSpPr>
            <a:spLocks noGrp="1"/>
          </p:cNvSpPr>
          <p:nvPr/>
        </p:nvSpPr>
        <p:spPr>
          <a:xfrm>
            <a:off x="876300" y="4000500"/>
            <a:ext cx="1666875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350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Multi GA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1294C38-44C7-4122-9596-14C47E80BA1B}"/>
              </a:ext>
            </a:extLst>
          </p:cNvPr>
          <p:cNvSpPr>
            <a:spLocks noGrp="1"/>
          </p:cNvSpPr>
          <p:nvPr/>
        </p:nvSpPr>
        <p:spPr>
          <a:xfrm>
            <a:off x="2686050" y="4019550"/>
            <a:ext cx="4095750" cy="228600"/>
          </a:xfrm>
          <a:prstGeom prst="rect">
            <a:avLst/>
          </a:prstGeom>
          <a:solidFill>
            <a:srgbClr val="E8DDF0"/>
          </a:solidFill>
          <a:ln w="0">
            <a:solidFill>
              <a:srgbClr val="E8DDF0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54B9477-37C9-43D4-89CB-3B1CF5BFC784}"/>
              </a:ext>
            </a:extLst>
          </p:cNvPr>
          <p:cNvSpPr>
            <a:spLocks noGrp="1"/>
          </p:cNvSpPr>
          <p:nvPr/>
        </p:nvSpPr>
        <p:spPr>
          <a:xfrm>
            <a:off x="2686050" y="4019550"/>
            <a:ext cx="3826523" cy="228600"/>
          </a:xfrm>
          <a:prstGeom prst="rect">
            <a:avLst/>
          </a:prstGeom>
          <a:solidFill>
            <a:srgbClr val="DCFF05"/>
          </a:solidFill>
          <a:ln w="0">
            <a:solidFill>
              <a:srgbClr val="DCFF05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B321BDF-EAD3-4EB4-AF4B-FE38885B7182}"/>
              </a:ext>
            </a:extLst>
          </p:cNvPr>
          <p:cNvSpPr>
            <a:spLocks noGrp="1"/>
          </p:cNvSpPr>
          <p:nvPr/>
        </p:nvSpPr>
        <p:spPr>
          <a:xfrm>
            <a:off x="6924675" y="3990975"/>
            <a:ext cx="114300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350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0.7007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7019A86-6527-41F8-911B-3137ED4CC6EE}"/>
              </a:ext>
            </a:extLst>
          </p:cNvPr>
          <p:cNvSpPr>
            <a:spLocks noGrp="1"/>
          </p:cNvSpPr>
          <p:nvPr/>
        </p:nvSpPr>
        <p:spPr>
          <a:xfrm>
            <a:off x="8382000" y="2209800"/>
            <a:ext cx="2571750" cy="2381250"/>
          </a:xfrm>
          <a:prstGeom prst="rect">
            <a:avLst/>
          </a:prstGeom>
          <a:solidFill>
            <a:srgbClr val="102D69"/>
          </a:solidFill>
          <a:ln w="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FB78C4B-617A-40F9-92EF-513940991147}"/>
              </a:ext>
            </a:extLst>
          </p:cNvPr>
          <p:cNvSpPr>
            <a:spLocks noGrp="1"/>
          </p:cNvSpPr>
          <p:nvPr/>
        </p:nvSpPr>
        <p:spPr>
          <a:xfrm>
            <a:off x="8839200" y="2571750"/>
            <a:ext cx="1657350" cy="590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3225" b="1">
                <a:solidFill>
                  <a:srgbClr val="DCFF05"/>
                </a:solidFill>
                <a:latin typeface="Navigo"/>
                <a:ea typeface="Navigo"/>
                <a:cs typeface="Navigo"/>
              </a:defRPr>
            </a:pPr>
            <a:r>
              <a:rPr sz="3225" b="1">
                <a:solidFill>
                  <a:srgbClr val="DCFF05"/>
                </a:solidFill>
                <a:latin typeface="Navigo"/>
                <a:ea typeface="Navigo"/>
                <a:cs typeface="Navigo"/>
              </a:rPr>
              <a:t>+5.1%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1A13816-7FF1-42F2-8A00-DCEC2E785182}"/>
              </a:ext>
            </a:extLst>
          </p:cNvPr>
          <p:cNvSpPr>
            <a:spLocks noGrp="1"/>
          </p:cNvSpPr>
          <p:nvPr/>
        </p:nvSpPr>
        <p:spPr>
          <a:xfrm>
            <a:off x="8810625" y="3429000"/>
            <a:ext cx="1714500" cy="7239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575" b="1">
                <a:solidFill>
                  <a:srgbClr val="FFFFFF"/>
                </a:solidFill>
                <a:latin typeface="Navigo"/>
                <a:ea typeface="Navigo"/>
                <a:cs typeface="Navigo"/>
              </a:defRPr>
            </a:pPr>
            <a:r>
              <a:rPr sz="1575" b="1" dirty="0">
                <a:solidFill>
                  <a:srgbClr val="FFFFFF"/>
                </a:solidFill>
                <a:latin typeface="Navigo"/>
                <a:ea typeface="Navigo"/>
                <a:cs typeface="Navigo"/>
              </a:rPr>
              <a:t>Multi GA </a:t>
            </a:r>
            <a:endParaRPr lang="fr-CA" sz="1575" b="1" dirty="0">
              <a:solidFill>
                <a:srgbClr val="FFFFFF"/>
              </a:solidFill>
              <a:latin typeface="Navigo"/>
              <a:ea typeface="Navigo"/>
              <a:cs typeface="Navigo"/>
            </a:endParaRPr>
          </a:p>
          <a:p>
            <a:pPr algn="ctr">
              <a:defRPr sz="1575" b="1">
                <a:solidFill>
                  <a:srgbClr val="FFFFFF"/>
                </a:solidFill>
                <a:latin typeface="Navigo"/>
                <a:ea typeface="Navigo"/>
                <a:cs typeface="Navigo"/>
              </a:defRPr>
            </a:pPr>
            <a:r>
              <a:rPr lang="fr-CA" sz="1575" b="1" dirty="0">
                <a:solidFill>
                  <a:srgbClr val="FFFFFF"/>
                </a:solidFill>
                <a:latin typeface="Navigo"/>
                <a:ea typeface="Navigo"/>
                <a:cs typeface="Navigo"/>
              </a:rPr>
              <a:t>vs</a:t>
            </a:r>
            <a:endParaRPr sz="1575" b="1" dirty="0">
              <a:solidFill>
                <a:srgbClr val="FFFFFF"/>
              </a:solidFill>
              <a:latin typeface="Navigo"/>
              <a:ea typeface="Navigo"/>
              <a:cs typeface="Navigo"/>
            </a:endParaRPr>
          </a:p>
          <a:p>
            <a:pPr algn="ctr">
              <a:defRPr sz="1575" b="1">
                <a:solidFill>
                  <a:srgbClr val="FFFFFF"/>
                </a:solidFill>
                <a:latin typeface="Navigo"/>
                <a:ea typeface="Navigo"/>
                <a:cs typeface="Navigo"/>
              </a:defRPr>
            </a:pPr>
            <a:r>
              <a:rPr sz="1575" b="1" dirty="0">
                <a:solidFill>
                  <a:srgbClr val="FFFFFF"/>
                </a:solidFill>
                <a:latin typeface="Navigo"/>
                <a:ea typeface="Navigo"/>
                <a:cs typeface="Navigo"/>
              </a:rPr>
              <a:t>Single GA</a:t>
            </a:r>
          </a:p>
        </p:txBody>
      </p:sp>
    </p:spTree>
    <p:extLst>
      <p:ext uri="{BB962C8B-B14F-4D97-AF65-F5344CB8AC3E}">
        <p14:creationId xmlns:p14="http://schemas.microsoft.com/office/powerpoint/2010/main" val="9439464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D53502D4-7FC2-4A45-955D-3BBAB1E817B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FC7F2"/>
          </a:solidFill>
          <a:ln w="0">
            <a:solidFill>
              <a:srgbClr val="DFC7F2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72C99AB-2ED1-40DF-9943-3C5CE0AC072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219200"/>
          </a:xfrm>
          <a:prstGeom prst="rect">
            <a:avLst/>
          </a:prstGeom>
          <a:solidFill>
            <a:srgbClr val="102D69"/>
          </a:solidFill>
          <a:ln w="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548782E-6DDD-4776-92D8-2E6CF31C61D1}"/>
              </a:ext>
            </a:extLst>
          </p:cNvPr>
          <p:cNvSpPr>
            <a:spLocks noGrp="1"/>
          </p:cNvSpPr>
          <p:nvPr/>
        </p:nvSpPr>
        <p:spPr>
          <a:xfrm>
            <a:off x="361950" y="257175"/>
            <a:ext cx="123825" cy="361950"/>
          </a:xfrm>
          <a:prstGeom prst="rect">
            <a:avLst/>
          </a:prstGeom>
          <a:solidFill>
            <a:srgbClr val="DCFF05"/>
          </a:solidFill>
          <a:ln w="0">
            <a:solidFill>
              <a:srgbClr val="DCFF05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6D8B39E-9F1D-4243-ABF0-C8429383CA98}"/>
              </a:ext>
            </a:extLst>
          </p:cNvPr>
          <p:cNvSpPr>
            <a:spLocks noGrp="1"/>
          </p:cNvSpPr>
          <p:nvPr/>
        </p:nvSpPr>
        <p:spPr>
          <a:xfrm>
            <a:off x="638175" y="190500"/>
            <a:ext cx="26670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125" b="1">
                <a:solidFill>
                  <a:srgbClr val="DCFF05"/>
                </a:solidFill>
                <a:latin typeface="Navigo"/>
                <a:ea typeface="Navigo"/>
                <a:cs typeface="Navigo"/>
              </a:defRPr>
            </a:pPr>
            <a:r>
              <a:rPr sz="1125" b="1">
                <a:solidFill>
                  <a:srgbClr val="DCFF05"/>
                </a:solidFill>
                <a:latin typeface="Navigo"/>
                <a:ea typeface="Navigo"/>
                <a:cs typeface="Navigo"/>
              </a:rPr>
              <a:t>РЕЗУЛЬТАТЫ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B8A6F7F-B63B-4E9B-8519-6D8477B56DC2}"/>
              </a:ext>
            </a:extLst>
          </p:cNvPr>
          <p:cNvSpPr>
            <a:spLocks noGrp="1"/>
          </p:cNvSpPr>
          <p:nvPr/>
        </p:nvSpPr>
        <p:spPr>
          <a:xfrm>
            <a:off x="638175" y="400050"/>
            <a:ext cx="8572500" cy="647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025" b="1">
                <a:solidFill>
                  <a:srgbClr val="FFFFFF"/>
                </a:solidFill>
                <a:latin typeface="Navigo"/>
                <a:ea typeface="Navigo"/>
                <a:cs typeface="Navigo"/>
              </a:defRPr>
            </a:pPr>
            <a:r>
              <a:rPr sz="2025" b="1">
                <a:solidFill>
                  <a:srgbClr val="FFFFFF"/>
                </a:solidFill>
                <a:latin typeface="Navigo"/>
                <a:ea typeface="Navigo"/>
                <a:cs typeface="Navigo"/>
              </a:rPr>
              <a:t>Цена контроля устойчивости — вычислительное время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EC3412-921C-499E-94CE-DBAC54B4AA02}"/>
              </a:ext>
            </a:extLst>
          </p:cNvPr>
          <p:cNvSpPr>
            <a:spLocks noGrp="1"/>
          </p:cNvSpPr>
          <p:nvPr/>
        </p:nvSpPr>
        <p:spPr>
          <a:xfrm>
            <a:off x="9753600" y="190500"/>
            <a:ext cx="2152650" cy="628650"/>
          </a:xfrm>
          <a:prstGeom prst="rect">
            <a:avLst/>
          </a:prstGeom>
          <a:solidFill>
            <a:srgbClr val="FFFFFF"/>
          </a:solidFill>
          <a:ln w="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9867900" y="321520"/>
            <a:ext cx="1924050" cy="36661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DC4CF8F-D59C-4488-92B9-6EDADA2DDA22}"/>
              </a:ext>
            </a:extLst>
          </p:cNvPr>
          <p:cNvSpPr>
            <a:spLocks noGrp="1"/>
          </p:cNvSpPr>
          <p:nvPr/>
        </p:nvSpPr>
        <p:spPr>
          <a:xfrm>
            <a:off x="400050" y="6496050"/>
            <a:ext cx="102870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00" b="0">
                <a:solidFill>
                  <a:srgbClr val="53658D"/>
                </a:solidFill>
                <a:latin typeface="Navigo"/>
                <a:ea typeface="Navigo"/>
                <a:cs typeface="Navigo"/>
              </a:defRPr>
            </a:pPr>
            <a:r>
              <a:rPr sz="900" b="0">
                <a:solidFill>
                  <a:srgbClr val="53658D"/>
                </a:solidFill>
                <a:latin typeface="Navigo"/>
                <a:ea typeface="Navigo"/>
                <a:cs typeface="Navigo"/>
              </a:rPr>
              <a:t>НИУ ВШЭ · ФКН · исследовательский проект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5D72E72-2608-4932-BE2E-0C3A2EADDBF2}"/>
              </a:ext>
            </a:extLst>
          </p:cNvPr>
          <p:cNvSpPr>
            <a:spLocks noGrp="1"/>
          </p:cNvSpPr>
          <p:nvPr/>
        </p:nvSpPr>
        <p:spPr>
          <a:xfrm>
            <a:off x="11334750" y="6410325"/>
            <a:ext cx="4572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1200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200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15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F0AFCC-9D2A-48C8-9571-BBA4B4E9C436}"/>
              </a:ext>
            </a:extLst>
          </p:cNvPr>
          <p:cNvSpPr>
            <a:spLocks noGrp="1"/>
          </p:cNvSpPr>
          <p:nvPr/>
        </p:nvSpPr>
        <p:spPr>
          <a:xfrm>
            <a:off x="666750" y="1333500"/>
            <a:ext cx="4953000" cy="3810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175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2175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Среднее время расчёта, мс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5A4DEDB-466F-4B2B-B161-A07D0B30F8C9}"/>
              </a:ext>
            </a:extLst>
          </p:cNvPr>
          <p:cNvSpPr>
            <a:spLocks noGrp="1"/>
          </p:cNvSpPr>
          <p:nvPr/>
        </p:nvSpPr>
        <p:spPr>
          <a:xfrm>
            <a:off x="781050" y="2209800"/>
            <a:ext cx="1666875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350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CH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0934400-5E9F-4C35-8811-3702E4E28B12}"/>
              </a:ext>
            </a:extLst>
          </p:cNvPr>
          <p:cNvSpPr>
            <a:spLocks noGrp="1"/>
          </p:cNvSpPr>
          <p:nvPr/>
        </p:nvSpPr>
        <p:spPr>
          <a:xfrm>
            <a:off x="2590800" y="2228850"/>
            <a:ext cx="3810000" cy="228600"/>
          </a:xfrm>
          <a:prstGeom prst="rect">
            <a:avLst/>
          </a:prstGeom>
          <a:solidFill>
            <a:srgbClr val="E8DDF0"/>
          </a:solidFill>
          <a:ln w="0">
            <a:solidFill>
              <a:srgbClr val="E8DDF0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5C09F64-E48C-4B25-91BE-E5EE249141B5}"/>
              </a:ext>
            </a:extLst>
          </p:cNvPr>
          <p:cNvSpPr>
            <a:spLocks noGrp="1"/>
          </p:cNvSpPr>
          <p:nvPr/>
        </p:nvSpPr>
        <p:spPr>
          <a:xfrm>
            <a:off x="2590800" y="2228850"/>
            <a:ext cx="38100" cy="228600"/>
          </a:xfrm>
          <a:prstGeom prst="rect">
            <a:avLst/>
          </a:prstGeom>
          <a:solidFill>
            <a:srgbClr val="DCFF05"/>
          </a:solidFill>
          <a:ln w="0">
            <a:solidFill>
              <a:srgbClr val="DCFF05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2C00A24-1031-418F-A319-24F03D00D297}"/>
              </a:ext>
            </a:extLst>
          </p:cNvPr>
          <p:cNvSpPr>
            <a:spLocks noGrp="1"/>
          </p:cNvSpPr>
          <p:nvPr/>
        </p:nvSpPr>
        <p:spPr>
          <a:xfrm>
            <a:off x="6543675" y="2200275"/>
            <a:ext cx="114300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350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1.50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CE62E16-EFB1-48D0-A825-506EB5CB427A}"/>
              </a:ext>
            </a:extLst>
          </p:cNvPr>
          <p:cNvSpPr>
            <a:spLocks noGrp="1"/>
          </p:cNvSpPr>
          <p:nvPr/>
        </p:nvSpPr>
        <p:spPr>
          <a:xfrm>
            <a:off x="781050" y="2800350"/>
            <a:ext cx="1666875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350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Single GA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F7A7FE4-C37E-4B75-A99F-5272FE396931}"/>
              </a:ext>
            </a:extLst>
          </p:cNvPr>
          <p:cNvSpPr>
            <a:spLocks noGrp="1"/>
          </p:cNvSpPr>
          <p:nvPr/>
        </p:nvSpPr>
        <p:spPr>
          <a:xfrm>
            <a:off x="2590800" y="2819400"/>
            <a:ext cx="3810000" cy="228600"/>
          </a:xfrm>
          <a:prstGeom prst="rect">
            <a:avLst/>
          </a:prstGeom>
          <a:solidFill>
            <a:srgbClr val="E8DDF0"/>
          </a:solidFill>
          <a:ln w="0">
            <a:solidFill>
              <a:srgbClr val="E8DDF0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4209237-8735-431D-B1CE-E76A730F2DD6}"/>
              </a:ext>
            </a:extLst>
          </p:cNvPr>
          <p:cNvSpPr>
            <a:spLocks noGrp="1"/>
          </p:cNvSpPr>
          <p:nvPr/>
        </p:nvSpPr>
        <p:spPr>
          <a:xfrm>
            <a:off x="2590800" y="2819400"/>
            <a:ext cx="3772436" cy="228600"/>
          </a:xfrm>
          <a:prstGeom prst="rect">
            <a:avLst/>
          </a:prstGeom>
          <a:solidFill>
            <a:srgbClr val="102D69"/>
          </a:solidFill>
          <a:ln w="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8DDEFB-E3DC-4B12-87EC-4F25CAE2C031}"/>
              </a:ext>
            </a:extLst>
          </p:cNvPr>
          <p:cNvSpPr>
            <a:spLocks noGrp="1"/>
          </p:cNvSpPr>
          <p:nvPr/>
        </p:nvSpPr>
        <p:spPr>
          <a:xfrm>
            <a:off x="6543675" y="2790825"/>
            <a:ext cx="114300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350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15 842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8EF261F-8E6A-47D5-AE53-526A040E50BB}"/>
              </a:ext>
            </a:extLst>
          </p:cNvPr>
          <p:cNvSpPr>
            <a:spLocks noGrp="1"/>
          </p:cNvSpPr>
          <p:nvPr/>
        </p:nvSpPr>
        <p:spPr>
          <a:xfrm>
            <a:off x="781050" y="3390900"/>
            <a:ext cx="1666875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350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Multi GA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864293B-3E82-4BBB-A342-C48E368EE5C0}"/>
              </a:ext>
            </a:extLst>
          </p:cNvPr>
          <p:cNvSpPr>
            <a:spLocks noGrp="1"/>
          </p:cNvSpPr>
          <p:nvPr/>
        </p:nvSpPr>
        <p:spPr>
          <a:xfrm>
            <a:off x="2590800" y="3409950"/>
            <a:ext cx="3810000" cy="228600"/>
          </a:xfrm>
          <a:prstGeom prst="rect">
            <a:avLst/>
          </a:prstGeom>
          <a:solidFill>
            <a:srgbClr val="E8DDF0"/>
          </a:solidFill>
          <a:ln w="0">
            <a:solidFill>
              <a:srgbClr val="E8DDF0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A15DF46-6B65-48CF-B666-0A72B70B50EC}"/>
              </a:ext>
            </a:extLst>
          </p:cNvPr>
          <p:cNvSpPr>
            <a:spLocks noGrp="1"/>
          </p:cNvSpPr>
          <p:nvPr/>
        </p:nvSpPr>
        <p:spPr>
          <a:xfrm>
            <a:off x="2590800" y="3409950"/>
            <a:ext cx="2686336" cy="228600"/>
          </a:xfrm>
          <a:prstGeom prst="rect">
            <a:avLst/>
          </a:prstGeom>
          <a:solidFill>
            <a:srgbClr val="FFFFFF"/>
          </a:solidFill>
          <a:ln w="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FF30DB5-E76E-424B-872F-B45481EAEF4A}"/>
              </a:ext>
            </a:extLst>
          </p:cNvPr>
          <p:cNvSpPr>
            <a:spLocks noGrp="1"/>
          </p:cNvSpPr>
          <p:nvPr/>
        </p:nvSpPr>
        <p:spPr>
          <a:xfrm>
            <a:off x="6543675" y="3381375"/>
            <a:ext cx="114300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350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11 281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F4F55DF-1587-4970-9689-856D3977C87D}"/>
              </a:ext>
            </a:extLst>
          </p:cNvPr>
          <p:cNvSpPr>
            <a:spLocks noGrp="1"/>
          </p:cNvSpPr>
          <p:nvPr/>
        </p:nvSpPr>
        <p:spPr>
          <a:xfrm>
            <a:off x="8001000" y="1676400"/>
            <a:ext cx="3286125" cy="2724150"/>
          </a:xfrm>
          <a:prstGeom prst="rect">
            <a:avLst/>
          </a:prstGeom>
          <a:solidFill>
            <a:srgbClr val="F5EEFA"/>
          </a:solidFill>
          <a:ln w="9525">
            <a:solidFill>
              <a:srgbClr val="BDA8D1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D545EDD-BBD1-4707-91E3-2A35B6CCEECC}"/>
              </a:ext>
            </a:extLst>
          </p:cNvPr>
          <p:cNvSpPr>
            <a:spLocks noGrp="1"/>
          </p:cNvSpPr>
          <p:nvPr/>
        </p:nvSpPr>
        <p:spPr>
          <a:xfrm>
            <a:off x="8001000" y="1676400"/>
            <a:ext cx="76200" cy="2724150"/>
          </a:xfrm>
          <a:prstGeom prst="rect">
            <a:avLst/>
          </a:prstGeom>
          <a:solidFill>
            <a:srgbClr val="DCFF05"/>
          </a:solidFill>
          <a:ln w="0">
            <a:solidFill>
              <a:srgbClr val="DCFF05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A588430-454E-40FE-BB83-317B0727483D}"/>
              </a:ext>
            </a:extLst>
          </p:cNvPr>
          <p:cNvSpPr>
            <a:spLocks noGrp="1"/>
          </p:cNvSpPr>
          <p:nvPr/>
        </p:nvSpPr>
        <p:spPr>
          <a:xfrm>
            <a:off x="8191500" y="1847850"/>
            <a:ext cx="2943225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575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575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Ослабленная опора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2B5D02C-562B-47F3-92AE-2A68C2E2B64C}"/>
              </a:ext>
            </a:extLst>
          </p:cNvPr>
          <p:cNvSpPr>
            <a:spLocks noGrp="1"/>
          </p:cNvSpPr>
          <p:nvPr/>
        </p:nvSpPr>
        <p:spPr>
          <a:xfrm>
            <a:off x="8191500" y="2228850"/>
            <a:ext cx="2943225" cy="20383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425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425" b="0" dirty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Single GA</a:t>
            </a:r>
          </a:p>
          <a:p>
            <a:pPr algn="l">
              <a:defRPr sz="1425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425" b="0" dirty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relaxed60: 0.6124</a:t>
            </a:r>
          </a:p>
          <a:p>
            <a:pPr algn="l">
              <a:defRPr sz="1425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425" b="0" dirty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relaxed50: 0.1353</a:t>
            </a:r>
          </a:p>
          <a:p>
            <a:endParaRPr sz="1425" b="0" dirty="0">
              <a:solidFill>
                <a:srgbClr val="0B1F4D"/>
              </a:solidFill>
              <a:latin typeface="Navigo"/>
              <a:ea typeface="Navigo"/>
              <a:cs typeface="Navigo"/>
            </a:endParaRPr>
          </a:p>
          <a:p>
            <a:pPr algn="l">
              <a:defRPr sz="1425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425" b="0" dirty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Multi GA</a:t>
            </a:r>
          </a:p>
          <a:p>
            <a:pPr algn="l">
              <a:defRPr sz="1425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425" b="0" dirty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relaxed60: 0.2271</a:t>
            </a:r>
          </a:p>
          <a:p>
            <a:pPr algn="l">
              <a:defRPr sz="1425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425" b="0" dirty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relaxed50: 0.0321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26C82E1-6CAA-441C-B0B8-2AE018FEFAA2}"/>
              </a:ext>
            </a:extLst>
          </p:cNvPr>
          <p:cNvSpPr>
            <a:spLocks noGrp="1"/>
          </p:cNvSpPr>
          <p:nvPr/>
        </p:nvSpPr>
        <p:spPr>
          <a:xfrm>
            <a:off x="781050" y="4629150"/>
            <a:ext cx="6640476" cy="4000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025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2025" b="1" dirty="0" err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В</a:t>
            </a:r>
            <a:r>
              <a:rPr lang="ru-RU" sz="2025" b="1" dirty="0">
                <a:solidFill>
                  <a:srgbClr val="102D69"/>
                </a:solidFill>
                <a:latin typeface="Navigo"/>
                <a:ea typeface="Navigo"/>
                <a:cs typeface="Navigo"/>
              </a:rPr>
              <a:t>о в</a:t>
            </a:r>
            <a:r>
              <a:rPr sz="2025" b="1" dirty="0" err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се</a:t>
            </a:r>
            <a:r>
              <a:rPr lang="ru-RU" sz="2025" b="1" dirty="0">
                <a:solidFill>
                  <a:srgbClr val="102D69"/>
                </a:solidFill>
                <a:latin typeface="Navigo"/>
                <a:ea typeface="Navigo"/>
                <a:cs typeface="Navigo"/>
              </a:rPr>
              <a:t>х</a:t>
            </a:r>
            <a:r>
              <a:rPr sz="2025" b="1" dirty="0">
                <a:solidFill>
                  <a:srgbClr val="102D69"/>
                </a:solidFill>
                <a:latin typeface="Navigo"/>
                <a:ea typeface="Navigo"/>
                <a:cs typeface="Navigo"/>
              </a:rPr>
              <a:t> </a:t>
            </a:r>
            <a:r>
              <a:rPr sz="2025" b="1" dirty="0" err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алгоритм</a:t>
            </a:r>
            <a:r>
              <a:rPr lang="ru-RU" sz="2025" b="1" dirty="0">
                <a:solidFill>
                  <a:srgbClr val="102D69"/>
                </a:solidFill>
                <a:latin typeface="Navigo"/>
                <a:ea typeface="Navigo"/>
                <a:cs typeface="Navigo"/>
              </a:rPr>
              <a:t>ах не было пропущено ни одной коробки</a:t>
            </a:r>
            <a:endParaRPr sz="2025" b="1" dirty="0">
              <a:solidFill>
                <a:srgbClr val="102D69"/>
              </a:solidFill>
              <a:latin typeface="Navigo"/>
              <a:ea typeface="Navigo"/>
              <a:cs typeface="Navigo"/>
            </a:endParaRPr>
          </a:p>
        </p:txBody>
      </p:sp>
    </p:spTree>
    <p:extLst>
      <p:ext uri="{BB962C8B-B14F-4D97-AF65-F5344CB8AC3E}">
        <p14:creationId xmlns:p14="http://schemas.microsoft.com/office/powerpoint/2010/main" val="19787809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DA288480-EE8C-404B-B046-38180D60256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FC7F2"/>
          </a:solidFill>
          <a:ln w="0">
            <a:solidFill>
              <a:srgbClr val="DFC7F2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9BD3323-DED1-46B8-A746-169D5E8425D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219200"/>
          </a:xfrm>
          <a:prstGeom prst="rect">
            <a:avLst/>
          </a:prstGeom>
          <a:solidFill>
            <a:srgbClr val="102D69"/>
          </a:solidFill>
          <a:ln w="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A53AA45-F2E1-4615-B7B2-44B819ED8677}"/>
              </a:ext>
            </a:extLst>
          </p:cNvPr>
          <p:cNvSpPr>
            <a:spLocks noGrp="1"/>
          </p:cNvSpPr>
          <p:nvPr/>
        </p:nvSpPr>
        <p:spPr>
          <a:xfrm>
            <a:off x="361950" y="257175"/>
            <a:ext cx="123825" cy="361950"/>
          </a:xfrm>
          <a:prstGeom prst="rect">
            <a:avLst/>
          </a:prstGeom>
          <a:solidFill>
            <a:srgbClr val="DCFF05"/>
          </a:solidFill>
          <a:ln w="0">
            <a:solidFill>
              <a:srgbClr val="DCFF05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E955DB7-A72F-45D1-A270-1BA164A69090}"/>
              </a:ext>
            </a:extLst>
          </p:cNvPr>
          <p:cNvSpPr>
            <a:spLocks noGrp="1"/>
          </p:cNvSpPr>
          <p:nvPr/>
        </p:nvSpPr>
        <p:spPr>
          <a:xfrm>
            <a:off x="638175" y="190500"/>
            <a:ext cx="26670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125" b="1">
                <a:solidFill>
                  <a:srgbClr val="DCFF05"/>
                </a:solidFill>
                <a:latin typeface="Navigo"/>
                <a:ea typeface="Navigo"/>
                <a:cs typeface="Navigo"/>
              </a:defRPr>
            </a:pPr>
            <a:r>
              <a:rPr sz="1125" b="1">
                <a:solidFill>
                  <a:srgbClr val="DCFF05"/>
                </a:solidFill>
                <a:latin typeface="Navigo"/>
                <a:ea typeface="Navigo"/>
                <a:cs typeface="Navigo"/>
              </a:rPr>
              <a:t>ДАЛЬНЕЙШАЯ РАБОТА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4AC48B8-71D8-49F0-8A10-A60BDED8FCEE}"/>
              </a:ext>
            </a:extLst>
          </p:cNvPr>
          <p:cNvSpPr>
            <a:spLocks noGrp="1"/>
          </p:cNvSpPr>
          <p:nvPr/>
        </p:nvSpPr>
        <p:spPr>
          <a:xfrm>
            <a:off x="638175" y="400050"/>
            <a:ext cx="8572500" cy="647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025" b="1">
                <a:solidFill>
                  <a:srgbClr val="FFFFFF"/>
                </a:solidFill>
                <a:latin typeface="Navigo"/>
                <a:ea typeface="Navigo"/>
                <a:cs typeface="Navigo"/>
              </a:defRPr>
            </a:pPr>
            <a:r>
              <a:rPr sz="2025" b="1">
                <a:solidFill>
                  <a:srgbClr val="FFFFFF"/>
                </a:solidFill>
                <a:latin typeface="Navigo"/>
                <a:ea typeface="Navigo"/>
                <a:cs typeface="Navigo"/>
              </a:rPr>
              <a:t>Следующий шаг — учитывать Aisle при выборе позиции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D9B3BCC-84DA-4813-83CD-9A5718F7500D}"/>
              </a:ext>
            </a:extLst>
          </p:cNvPr>
          <p:cNvSpPr>
            <a:spLocks noGrp="1"/>
          </p:cNvSpPr>
          <p:nvPr/>
        </p:nvSpPr>
        <p:spPr>
          <a:xfrm>
            <a:off x="9753600" y="190500"/>
            <a:ext cx="2152650" cy="628650"/>
          </a:xfrm>
          <a:prstGeom prst="rect">
            <a:avLst/>
          </a:prstGeom>
          <a:solidFill>
            <a:srgbClr val="FFFFFF"/>
          </a:solidFill>
          <a:ln w="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9867900" y="321520"/>
            <a:ext cx="1924050" cy="36661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CDFCCFF-ECBD-4CA6-8F7F-99D6E9158C34}"/>
              </a:ext>
            </a:extLst>
          </p:cNvPr>
          <p:cNvSpPr>
            <a:spLocks noGrp="1"/>
          </p:cNvSpPr>
          <p:nvPr/>
        </p:nvSpPr>
        <p:spPr>
          <a:xfrm>
            <a:off x="400050" y="6496050"/>
            <a:ext cx="102870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00" b="0">
                <a:solidFill>
                  <a:srgbClr val="53658D"/>
                </a:solidFill>
                <a:latin typeface="Navigo"/>
                <a:ea typeface="Navigo"/>
                <a:cs typeface="Navigo"/>
              </a:defRPr>
            </a:pPr>
            <a:r>
              <a:rPr sz="900" b="0">
                <a:solidFill>
                  <a:srgbClr val="53658D"/>
                </a:solidFill>
                <a:latin typeface="Navigo"/>
                <a:ea typeface="Navigo"/>
                <a:cs typeface="Navigo"/>
              </a:rPr>
              <a:t>НИУ ВШЭ · ФКН · исследовательский проект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9D43F19-2463-406A-85DF-7AFFD10EE49C}"/>
              </a:ext>
            </a:extLst>
          </p:cNvPr>
          <p:cNvSpPr>
            <a:spLocks noGrp="1"/>
          </p:cNvSpPr>
          <p:nvPr/>
        </p:nvSpPr>
        <p:spPr>
          <a:xfrm>
            <a:off x="11334750" y="6410325"/>
            <a:ext cx="4572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1200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200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16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51EE118-5B5A-4E67-80A2-FE4AE55D24F8}"/>
              </a:ext>
            </a:extLst>
          </p:cNvPr>
          <p:cNvSpPr>
            <a:spLocks noGrp="1"/>
          </p:cNvSpPr>
          <p:nvPr/>
        </p:nvSpPr>
        <p:spPr>
          <a:xfrm>
            <a:off x="609600" y="1314450"/>
            <a:ext cx="9525000" cy="3810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025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2025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Aisle уже читается из заказа, но пока не влияет на score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2E878B7-E8E9-4BB4-B9DB-05C628F9AE85}"/>
              </a:ext>
            </a:extLst>
          </p:cNvPr>
          <p:cNvSpPr>
            <a:spLocks noGrp="1"/>
          </p:cNvSpPr>
          <p:nvPr/>
        </p:nvSpPr>
        <p:spPr>
          <a:xfrm>
            <a:off x="647700" y="2571750"/>
            <a:ext cx="2381250" cy="1619250"/>
          </a:xfrm>
          <a:prstGeom prst="rect">
            <a:avLst/>
          </a:prstGeom>
          <a:solidFill>
            <a:srgbClr val="102D69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2E54A6A-4EC2-421A-ACF8-28BD5168EFDA}"/>
              </a:ext>
            </a:extLst>
          </p:cNvPr>
          <p:cNvSpPr>
            <a:spLocks noGrp="1"/>
          </p:cNvSpPr>
          <p:nvPr/>
        </p:nvSpPr>
        <p:spPr>
          <a:xfrm>
            <a:off x="819150" y="2781300"/>
            <a:ext cx="2019300" cy="285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650" b="1">
                <a:solidFill>
                  <a:srgbClr val="DCFF05"/>
                </a:solidFill>
                <a:latin typeface="Navigo"/>
                <a:ea typeface="Navigo"/>
                <a:cs typeface="Navigo"/>
              </a:defRPr>
            </a:pPr>
            <a:r>
              <a:rPr sz="1650" b="1">
                <a:solidFill>
                  <a:srgbClr val="DCFF05"/>
                </a:solidFill>
                <a:latin typeface="Navigo"/>
                <a:ea typeface="Navigo"/>
                <a:cs typeface="Navigo"/>
              </a:rPr>
              <a:t>Сейчас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7500330-D162-48B1-BCF2-3F6EA1DF7D71}"/>
              </a:ext>
            </a:extLst>
          </p:cNvPr>
          <p:cNvSpPr>
            <a:spLocks noGrp="1"/>
          </p:cNvSpPr>
          <p:nvPr/>
        </p:nvSpPr>
        <p:spPr>
          <a:xfrm>
            <a:off x="819150" y="3295650"/>
            <a:ext cx="2019300" cy="609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575" b="1">
                <a:solidFill>
                  <a:srgbClr val="FFFFFF"/>
                </a:solidFill>
                <a:latin typeface="Navigo"/>
                <a:ea typeface="Navigo"/>
                <a:cs typeface="Navigo"/>
              </a:defRPr>
            </a:pPr>
            <a:r>
              <a:rPr sz="1575" b="1">
                <a:solidFill>
                  <a:srgbClr val="FFFFFF"/>
                </a:solidFill>
                <a:latin typeface="Navigo"/>
                <a:ea typeface="Navigo"/>
                <a:cs typeface="Navigo"/>
              </a:rPr>
              <a:t>Плотность</a:t>
            </a:r>
          </a:p>
          <a:p>
            <a:pPr algn="l">
              <a:defRPr sz="1575" b="1">
                <a:solidFill>
                  <a:srgbClr val="FFFFFF"/>
                </a:solidFill>
                <a:latin typeface="Navigo"/>
                <a:ea typeface="Navigo"/>
                <a:cs typeface="Navigo"/>
              </a:defRPr>
            </a:pPr>
            <a:r>
              <a:rPr sz="1575" b="1">
                <a:solidFill>
                  <a:srgbClr val="FFFFFF"/>
                </a:solidFill>
                <a:latin typeface="Navigo"/>
                <a:ea typeface="Navigo"/>
                <a:cs typeface="Navigo"/>
              </a:rPr>
              <a:t>Устойчивость</a:t>
            </a:r>
          </a:p>
          <a:p>
            <a:pPr algn="l">
              <a:defRPr sz="1575" b="1">
                <a:solidFill>
                  <a:srgbClr val="FFFFFF"/>
                </a:solidFill>
                <a:latin typeface="Navigo"/>
                <a:ea typeface="Navigo"/>
                <a:cs typeface="Navigo"/>
              </a:defRPr>
            </a:pPr>
            <a:r>
              <a:rPr sz="1575" b="1">
                <a:solidFill>
                  <a:srgbClr val="FFFFFF"/>
                </a:solidFill>
                <a:latin typeface="Navigo"/>
                <a:ea typeface="Navigo"/>
                <a:cs typeface="Navigo"/>
              </a:rPr>
              <a:t>Время</a:t>
            </a:r>
          </a:p>
        </p:txBody>
      </p:sp>
      <p:sp>
        <p:nvSpPr>
          <p:cNvPr id="14" name="Chevron 13">
            <a:extLst>
              <a:ext uri="{FF2B5EF4-FFF2-40B4-BE49-F238E27FC236}">
                <a16:creationId xmlns:a16="http://schemas.microsoft.com/office/drawing/2014/main" id="{3341FFAD-2872-4234-B8EE-30D34A1E315D}"/>
              </a:ext>
            </a:extLst>
          </p:cNvPr>
          <p:cNvSpPr>
            <a:spLocks noGrp="1"/>
          </p:cNvSpPr>
          <p:nvPr/>
        </p:nvSpPr>
        <p:spPr>
          <a:xfrm>
            <a:off x="3105150" y="3257550"/>
            <a:ext cx="400050" cy="247650"/>
          </a:xfrm>
          <a:prstGeom prst="chevron">
            <a:avLst/>
          </a:prstGeom>
          <a:solidFill>
            <a:srgbClr val="DCFF05"/>
          </a:solidFill>
          <a:ln w="0">
            <a:solidFill>
              <a:srgbClr val="DCFF05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DFF4E7B-2058-457A-95FB-4DCB4FD6A8E5}"/>
              </a:ext>
            </a:extLst>
          </p:cNvPr>
          <p:cNvSpPr>
            <a:spLocks noGrp="1"/>
          </p:cNvSpPr>
          <p:nvPr/>
        </p:nvSpPr>
        <p:spPr>
          <a:xfrm>
            <a:off x="3429000" y="2571750"/>
            <a:ext cx="2381250" cy="1619250"/>
          </a:xfrm>
          <a:prstGeom prst="rect">
            <a:avLst/>
          </a:prstGeom>
          <a:solidFill>
            <a:srgbClr val="DCFF05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56DCE0-45E7-435F-852E-56604EF6FDEA}"/>
              </a:ext>
            </a:extLst>
          </p:cNvPr>
          <p:cNvSpPr>
            <a:spLocks noGrp="1"/>
          </p:cNvSpPr>
          <p:nvPr/>
        </p:nvSpPr>
        <p:spPr>
          <a:xfrm>
            <a:off x="3600450" y="2781300"/>
            <a:ext cx="2019300" cy="285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650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650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Далее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A6FA65C-4801-405A-B47A-9D6AD3B4FB90}"/>
              </a:ext>
            </a:extLst>
          </p:cNvPr>
          <p:cNvSpPr>
            <a:spLocks noGrp="1"/>
          </p:cNvSpPr>
          <p:nvPr/>
        </p:nvSpPr>
        <p:spPr>
          <a:xfrm>
            <a:off x="3600450" y="3295650"/>
            <a:ext cx="2019300" cy="609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575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575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Группировка</a:t>
            </a:r>
          </a:p>
          <a:p>
            <a:pPr algn="l">
              <a:defRPr sz="1575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575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по Aisle</a:t>
            </a:r>
          </a:p>
        </p:txBody>
      </p:sp>
      <p:sp>
        <p:nvSpPr>
          <p:cNvPr id="18" name="Chevron 17">
            <a:extLst>
              <a:ext uri="{FF2B5EF4-FFF2-40B4-BE49-F238E27FC236}">
                <a16:creationId xmlns:a16="http://schemas.microsoft.com/office/drawing/2014/main" id="{17E7123A-FB2B-4BD7-9C50-D9DFA1C110AB}"/>
              </a:ext>
            </a:extLst>
          </p:cNvPr>
          <p:cNvSpPr>
            <a:spLocks noGrp="1"/>
          </p:cNvSpPr>
          <p:nvPr/>
        </p:nvSpPr>
        <p:spPr>
          <a:xfrm>
            <a:off x="5886450" y="3257550"/>
            <a:ext cx="400050" cy="247650"/>
          </a:xfrm>
          <a:prstGeom prst="chevron">
            <a:avLst/>
          </a:prstGeom>
          <a:solidFill>
            <a:srgbClr val="DCFF05"/>
          </a:solidFill>
          <a:ln w="0">
            <a:solidFill>
              <a:srgbClr val="DCFF05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F68A7B6-6495-4EC1-8E31-ECCF5F2D6ABA}"/>
              </a:ext>
            </a:extLst>
          </p:cNvPr>
          <p:cNvSpPr>
            <a:spLocks noGrp="1"/>
          </p:cNvSpPr>
          <p:nvPr/>
        </p:nvSpPr>
        <p:spPr>
          <a:xfrm>
            <a:off x="6210300" y="2571750"/>
            <a:ext cx="2381250" cy="1619250"/>
          </a:xfrm>
          <a:prstGeom prst="rect">
            <a:avLst/>
          </a:prstGeom>
          <a:solidFill>
            <a:srgbClr val="102D69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A3052B1-DF08-40EB-B890-63CF41BF19A6}"/>
              </a:ext>
            </a:extLst>
          </p:cNvPr>
          <p:cNvSpPr>
            <a:spLocks noGrp="1"/>
          </p:cNvSpPr>
          <p:nvPr/>
        </p:nvSpPr>
        <p:spPr>
          <a:xfrm>
            <a:off x="6381750" y="2781300"/>
            <a:ext cx="2019300" cy="285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650" b="1">
                <a:solidFill>
                  <a:srgbClr val="DCFF05"/>
                </a:solidFill>
                <a:latin typeface="Navigo"/>
                <a:ea typeface="Navigo"/>
                <a:cs typeface="Navigo"/>
              </a:defRPr>
            </a:pPr>
            <a:r>
              <a:rPr sz="1650" b="1">
                <a:solidFill>
                  <a:srgbClr val="DCFF05"/>
                </a:solidFill>
                <a:latin typeface="Navigo"/>
                <a:ea typeface="Navigo"/>
                <a:cs typeface="Navigo"/>
              </a:rPr>
              <a:t>После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D27605F-4BD2-47AF-BD52-75FE1A00FF14}"/>
              </a:ext>
            </a:extLst>
          </p:cNvPr>
          <p:cNvSpPr>
            <a:spLocks noGrp="1"/>
          </p:cNvSpPr>
          <p:nvPr/>
        </p:nvSpPr>
        <p:spPr>
          <a:xfrm>
            <a:off x="6381750" y="3295650"/>
            <a:ext cx="2019300" cy="609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575" b="1">
                <a:solidFill>
                  <a:srgbClr val="FFFFFF"/>
                </a:solidFill>
                <a:latin typeface="Navigo"/>
                <a:ea typeface="Navigo"/>
                <a:cs typeface="Navigo"/>
              </a:defRPr>
            </a:pPr>
            <a:r>
              <a:rPr sz="1575" b="1">
                <a:solidFill>
                  <a:srgbClr val="FFFFFF"/>
                </a:solidFill>
                <a:latin typeface="Navigo"/>
                <a:ea typeface="Navigo"/>
                <a:cs typeface="Navigo"/>
              </a:rPr>
              <a:t>Тонкая настройка</a:t>
            </a:r>
          </a:p>
          <a:p>
            <a:pPr algn="l">
              <a:defRPr sz="1575" b="1">
                <a:solidFill>
                  <a:srgbClr val="FFFFFF"/>
                </a:solidFill>
                <a:latin typeface="Navigo"/>
                <a:ea typeface="Navigo"/>
                <a:cs typeface="Navigo"/>
              </a:defRPr>
            </a:pPr>
            <a:r>
              <a:rPr sz="1575" b="1">
                <a:solidFill>
                  <a:srgbClr val="FFFFFF"/>
                </a:solidFill>
                <a:latin typeface="Navigo"/>
                <a:ea typeface="Navigo"/>
                <a:cs typeface="Navigo"/>
              </a:rPr>
              <a:t>весов score</a:t>
            </a:r>
          </a:p>
        </p:txBody>
      </p:sp>
      <p:sp>
        <p:nvSpPr>
          <p:cNvPr id="22" name="Chevron 21">
            <a:extLst>
              <a:ext uri="{FF2B5EF4-FFF2-40B4-BE49-F238E27FC236}">
                <a16:creationId xmlns:a16="http://schemas.microsoft.com/office/drawing/2014/main" id="{EF3EDF1C-95B6-461F-A7C4-A1E68D7277F5}"/>
              </a:ext>
            </a:extLst>
          </p:cNvPr>
          <p:cNvSpPr>
            <a:spLocks noGrp="1"/>
          </p:cNvSpPr>
          <p:nvPr/>
        </p:nvSpPr>
        <p:spPr>
          <a:xfrm>
            <a:off x="8667750" y="3257550"/>
            <a:ext cx="400050" cy="247650"/>
          </a:xfrm>
          <a:prstGeom prst="chevron">
            <a:avLst/>
          </a:prstGeom>
          <a:solidFill>
            <a:srgbClr val="DCFF05"/>
          </a:solidFill>
          <a:ln w="0">
            <a:solidFill>
              <a:srgbClr val="DCFF05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38B06E8-5132-4629-AC3D-4EFDFEFF3FF9}"/>
              </a:ext>
            </a:extLst>
          </p:cNvPr>
          <p:cNvSpPr>
            <a:spLocks noGrp="1"/>
          </p:cNvSpPr>
          <p:nvPr/>
        </p:nvSpPr>
        <p:spPr>
          <a:xfrm>
            <a:off x="8991600" y="2571750"/>
            <a:ext cx="2381250" cy="1619250"/>
          </a:xfrm>
          <a:prstGeom prst="rect">
            <a:avLst/>
          </a:prstGeom>
          <a:solidFill>
            <a:srgbClr val="102D69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24F3E0E-D414-4771-81C5-092CDFFBAB04}"/>
              </a:ext>
            </a:extLst>
          </p:cNvPr>
          <p:cNvSpPr>
            <a:spLocks noGrp="1"/>
          </p:cNvSpPr>
          <p:nvPr/>
        </p:nvSpPr>
        <p:spPr>
          <a:xfrm>
            <a:off x="9163050" y="2781300"/>
            <a:ext cx="2019300" cy="285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650" b="1">
                <a:solidFill>
                  <a:srgbClr val="DCFF05"/>
                </a:solidFill>
                <a:latin typeface="Navigo"/>
                <a:ea typeface="Navigo"/>
                <a:cs typeface="Navigo"/>
              </a:defRPr>
            </a:pPr>
            <a:r>
              <a:rPr sz="1650" b="1">
                <a:solidFill>
                  <a:srgbClr val="DCFF05"/>
                </a:solidFill>
                <a:latin typeface="Navigo"/>
                <a:ea typeface="Navigo"/>
                <a:cs typeface="Navigo"/>
              </a:rPr>
              <a:t>Развитие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F303081-974F-48D9-9327-E36A514C780A}"/>
              </a:ext>
            </a:extLst>
          </p:cNvPr>
          <p:cNvSpPr>
            <a:spLocks noGrp="1"/>
          </p:cNvSpPr>
          <p:nvPr/>
        </p:nvSpPr>
        <p:spPr>
          <a:xfrm>
            <a:off x="9163050" y="3295650"/>
            <a:ext cx="2019300" cy="609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575" b="1">
                <a:solidFill>
                  <a:srgbClr val="FFFFFF"/>
                </a:solidFill>
                <a:latin typeface="Navigo"/>
                <a:ea typeface="Navigo"/>
                <a:cs typeface="Navigo"/>
              </a:defRPr>
            </a:pPr>
            <a:r>
              <a:rPr sz="1575" b="1">
                <a:solidFill>
                  <a:srgbClr val="FFFFFF"/>
                </a:solidFill>
                <a:latin typeface="Navigo"/>
                <a:ea typeface="Navigo"/>
                <a:cs typeface="Navigo"/>
              </a:rPr>
              <a:t>Расширенные</a:t>
            </a:r>
          </a:p>
          <a:p>
            <a:pPr algn="l">
              <a:defRPr sz="1575" b="1">
                <a:solidFill>
                  <a:srgbClr val="FFFFFF"/>
                </a:solidFill>
                <a:latin typeface="Navigo"/>
                <a:ea typeface="Navigo"/>
                <a:cs typeface="Navigo"/>
              </a:defRPr>
            </a:pPr>
            <a:r>
              <a:rPr sz="1575" b="1">
                <a:solidFill>
                  <a:srgbClr val="FFFFFF"/>
                </a:solidFill>
                <a:latin typeface="Navigo"/>
                <a:ea typeface="Navigo"/>
                <a:cs typeface="Navigo"/>
              </a:rPr>
              <a:t>наборы заказов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D632E10-F1D5-43BF-AE62-CB5EE792A845}"/>
              </a:ext>
            </a:extLst>
          </p:cNvPr>
          <p:cNvSpPr>
            <a:spLocks noGrp="1"/>
          </p:cNvSpPr>
          <p:nvPr/>
        </p:nvSpPr>
        <p:spPr>
          <a:xfrm>
            <a:off x="914400" y="4762500"/>
            <a:ext cx="10191750" cy="3429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725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725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Идея: штрафовать большой разброс центров коробок одного прохода</a:t>
            </a:r>
          </a:p>
        </p:txBody>
      </p:sp>
    </p:spTree>
    <p:extLst>
      <p:ext uri="{BB962C8B-B14F-4D97-AF65-F5344CB8AC3E}">
        <p14:creationId xmlns:p14="http://schemas.microsoft.com/office/powerpoint/2010/main" val="7888793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DE55EEFE-4F87-4734-AA08-DFF6981603C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FC7F2"/>
          </a:solidFill>
          <a:ln w="0">
            <a:solidFill>
              <a:srgbClr val="DFC7F2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C9A50EF-0FEC-4519-AC87-A7CA123F3F3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219200"/>
          </a:xfrm>
          <a:prstGeom prst="rect">
            <a:avLst/>
          </a:prstGeom>
          <a:solidFill>
            <a:srgbClr val="102D69"/>
          </a:solidFill>
          <a:ln w="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E156975-409B-45B8-88C4-DFE904249DC0}"/>
              </a:ext>
            </a:extLst>
          </p:cNvPr>
          <p:cNvSpPr>
            <a:spLocks noGrp="1"/>
          </p:cNvSpPr>
          <p:nvPr/>
        </p:nvSpPr>
        <p:spPr>
          <a:xfrm>
            <a:off x="361950" y="257175"/>
            <a:ext cx="123825" cy="361950"/>
          </a:xfrm>
          <a:prstGeom prst="rect">
            <a:avLst/>
          </a:prstGeom>
          <a:solidFill>
            <a:srgbClr val="DCFF05"/>
          </a:solidFill>
          <a:ln w="0">
            <a:solidFill>
              <a:srgbClr val="DCFF05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A7A6DE1-1193-45EF-8EAD-3AE4A2E8ABA8}"/>
              </a:ext>
            </a:extLst>
          </p:cNvPr>
          <p:cNvSpPr>
            <a:spLocks noGrp="1"/>
          </p:cNvSpPr>
          <p:nvPr/>
        </p:nvSpPr>
        <p:spPr>
          <a:xfrm>
            <a:off x="638175" y="190500"/>
            <a:ext cx="26670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125" b="1">
                <a:solidFill>
                  <a:srgbClr val="DCFF05"/>
                </a:solidFill>
                <a:latin typeface="Navigo"/>
                <a:ea typeface="Navigo"/>
                <a:cs typeface="Navigo"/>
              </a:defRPr>
            </a:pPr>
            <a:r>
              <a:rPr sz="1125" b="1">
                <a:solidFill>
                  <a:srgbClr val="DCFF05"/>
                </a:solidFill>
                <a:latin typeface="Navigo"/>
                <a:ea typeface="Navigo"/>
                <a:cs typeface="Navigo"/>
              </a:rPr>
              <a:t>ВЫВОДЫ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79B3872-693D-4B72-83FF-BB4CE656B426}"/>
              </a:ext>
            </a:extLst>
          </p:cNvPr>
          <p:cNvSpPr>
            <a:spLocks noGrp="1"/>
          </p:cNvSpPr>
          <p:nvPr/>
        </p:nvSpPr>
        <p:spPr>
          <a:xfrm>
            <a:off x="638175" y="400050"/>
            <a:ext cx="8572500" cy="647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025" b="1">
                <a:solidFill>
                  <a:srgbClr val="FFFFFF"/>
                </a:solidFill>
                <a:latin typeface="Navigo"/>
                <a:ea typeface="Navigo"/>
                <a:cs typeface="Navigo"/>
              </a:defRPr>
            </a:pPr>
            <a:r>
              <a:rPr sz="2025" b="1">
                <a:solidFill>
                  <a:srgbClr val="FFFFFF"/>
                </a:solidFill>
                <a:latin typeface="Navigo"/>
                <a:ea typeface="Navigo"/>
                <a:cs typeface="Navigo"/>
              </a:rPr>
              <a:t>Реализован полный цикл паллетизации для реальных заказов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76DB58F-F40A-4872-AE0B-A06753A13D87}"/>
              </a:ext>
            </a:extLst>
          </p:cNvPr>
          <p:cNvSpPr>
            <a:spLocks noGrp="1"/>
          </p:cNvSpPr>
          <p:nvPr/>
        </p:nvSpPr>
        <p:spPr>
          <a:xfrm>
            <a:off x="9753600" y="190500"/>
            <a:ext cx="2152650" cy="628650"/>
          </a:xfrm>
          <a:prstGeom prst="rect">
            <a:avLst/>
          </a:prstGeom>
          <a:solidFill>
            <a:srgbClr val="FFFFFF"/>
          </a:solidFill>
          <a:ln w="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9867900" y="321520"/>
            <a:ext cx="1924050" cy="36661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FEFFBCD-3FF9-432F-9445-473DC58E2344}"/>
              </a:ext>
            </a:extLst>
          </p:cNvPr>
          <p:cNvSpPr>
            <a:spLocks noGrp="1"/>
          </p:cNvSpPr>
          <p:nvPr/>
        </p:nvSpPr>
        <p:spPr>
          <a:xfrm>
            <a:off x="400050" y="6496050"/>
            <a:ext cx="102870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00" b="0">
                <a:solidFill>
                  <a:srgbClr val="53658D"/>
                </a:solidFill>
                <a:latin typeface="Navigo"/>
                <a:ea typeface="Navigo"/>
                <a:cs typeface="Navigo"/>
              </a:defRPr>
            </a:pPr>
            <a:r>
              <a:rPr sz="900" b="0">
                <a:solidFill>
                  <a:srgbClr val="53658D"/>
                </a:solidFill>
                <a:latin typeface="Navigo"/>
                <a:ea typeface="Navigo"/>
                <a:cs typeface="Navigo"/>
              </a:rPr>
              <a:t>НИУ ВШЭ · ФКН · исследовательский проект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404A0B4-EDD2-4EC5-AC99-DA5E752566AA}"/>
              </a:ext>
            </a:extLst>
          </p:cNvPr>
          <p:cNvSpPr>
            <a:spLocks noGrp="1"/>
          </p:cNvSpPr>
          <p:nvPr/>
        </p:nvSpPr>
        <p:spPr>
          <a:xfrm>
            <a:off x="11334750" y="6410325"/>
            <a:ext cx="4572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1200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200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17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0D13594-AAAC-4897-A646-E6BDAE7078B3}"/>
              </a:ext>
            </a:extLst>
          </p:cNvPr>
          <p:cNvSpPr>
            <a:spLocks noGrp="1"/>
          </p:cNvSpPr>
          <p:nvPr/>
        </p:nvSpPr>
        <p:spPr>
          <a:xfrm>
            <a:off x="609600" y="1295400"/>
            <a:ext cx="3238500" cy="3619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325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2325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Что получилось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137F8C3-2099-4099-AEB2-4C2D00114901}"/>
              </a:ext>
            </a:extLst>
          </p:cNvPr>
          <p:cNvSpPr>
            <a:spLocks noGrp="1"/>
          </p:cNvSpPr>
          <p:nvPr/>
        </p:nvSpPr>
        <p:spPr>
          <a:xfrm>
            <a:off x="666750" y="2162175"/>
            <a:ext cx="95250" cy="95250"/>
          </a:xfrm>
          <a:prstGeom prst="rect">
            <a:avLst/>
          </a:prstGeom>
          <a:solidFill>
            <a:srgbClr val="DCFF05"/>
          </a:solidFill>
          <a:ln w="0">
            <a:solidFill>
              <a:srgbClr val="DCFF05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C766C88-434B-46CD-8512-E5AE0BCF2E67}"/>
              </a:ext>
            </a:extLst>
          </p:cNvPr>
          <p:cNvSpPr>
            <a:spLocks noGrp="1"/>
          </p:cNvSpPr>
          <p:nvPr/>
        </p:nvSpPr>
        <p:spPr>
          <a:xfrm>
            <a:off x="876300" y="2095500"/>
            <a:ext cx="9810750" cy="304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650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650" b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Полный цикл: чтение заказа → укладка → CSV → агрегированные метрики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8582A63-601A-43AD-BE00-FF104352D254}"/>
              </a:ext>
            </a:extLst>
          </p:cNvPr>
          <p:cNvSpPr>
            <a:spLocks noGrp="1"/>
          </p:cNvSpPr>
          <p:nvPr/>
        </p:nvSpPr>
        <p:spPr>
          <a:xfrm>
            <a:off x="666750" y="2771775"/>
            <a:ext cx="95250" cy="95250"/>
          </a:xfrm>
          <a:prstGeom prst="rect">
            <a:avLst/>
          </a:prstGeom>
          <a:solidFill>
            <a:srgbClr val="DCFF05"/>
          </a:solidFill>
          <a:ln w="0">
            <a:solidFill>
              <a:srgbClr val="DCFF05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DA80D9F-660C-4F9B-9684-CC1EABAA61BA}"/>
              </a:ext>
            </a:extLst>
          </p:cNvPr>
          <p:cNvSpPr>
            <a:spLocks noGrp="1"/>
          </p:cNvSpPr>
          <p:nvPr/>
        </p:nvSpPr>
        <p:spPr>
          <a:xfrm>
            <a:off x="876300" y="2705100"/>
            <a:ext cx="9810750" cy="304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650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650" b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Три сравнимых подхода: Candidate Heights, Single GA и Multi GA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60BA091-31E5-4967-9B95-18B17B6208BB}"/>
              </a:ext>
            </a:extLst>
          </p:cNvPr>
          <p:cNvSpPr>
            <a:spLocks noGrp="1"/>
          </p:cNvSpPr>
          <p:nvPr/>
        </p:nvSpPr>
        <p:spPr>
          <a:xfrm>
            <a:off x="666750" y="3381375"/>
            <a:ext cx="95250" cy="95250"/>
          </a:xfrm>
          <a:prstGeom prst="rect">
            <a:avLst/>
          </a:prstGeom>
          <a:solidFill>
            <a:srgbClr val="DCFF05"/>
          </a:solidFill>
          <a:ln w="0">
            <a:solidFill>
              <a:srgbClr val="DCFF05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3D1BA47-E869-430D-8CC5-70DA5DB2C91C}"/>
              </a:ext>
            </a:extLst>
          </p:cNvPr>
          <p:cNvSpPr>
            <a:spLocks noGrp="1"/>
          </p:cNvSpPr>
          <p:nvPr/>
        </p:nvSpPr>
        <p:spPr>
          <a:xfrm>
            <a:off x="876300" y="3314700"/>
            <a:ext cx="9810750" cy="304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650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650" b="0" dirty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436 </a:t>
            </a:r>
            <a:r>
              <a:rPr sz="1650" b="0" dirty="0" err="1">
                <a:solidFill>
                  <a:srgbClr val="0B1F4D"/>
                </a:solidFill>
                <a:latin typeface="Navigo"/>
                <a:ea typeface="Navigo"/>
                <a:cs typeface="Navigo"/>
              </a:rPr>
              <a:t>заказов</a:t>
            </a:r>
            <a:r>
              <a:rPr sz="1650" b="0" dirty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 </a:t>
            </a:r>
            <a:r>
              <a:rPr sz="1650" b="0" dirty="0" err="1">
                <a:solidFill>
                  <a:srgbClr val="0B1F4D"/>
                </a:solidFill>
                <a:latin typeface="Navigo"/>
                <a:ea typeface="Navigo"/>
                <a:cs typeface="Navigo"/>
              </a:rPr>
              <a:t>обработаны</a:t>
            </a:r>
            <a:r>
              <a:rPr sz="1650" b="0" dirty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 </a:t>
            </a:r>
            <a:r>
              <a:rPr sz="1650" b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полностью</a:t>
            </a:r>
            <a:endParaRPr sz="1650" b="0" dirty="0">
              <a:solidFill>
                <a:srgbClr val="0B1F4D"/>
              </a:solidFill>
              <a:latin typeface="Navigo"/>
              <a:ea typeface="Navigo"/>
              <a:cs typeface="Navigo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A0F315E-6600-4CA4-A51C-C8124A6A0BF1}"/>
              </a:ext>
            </a:extLst>
          </p:cNvPr>
          <p:cNvSpPr>
            <a:spLocks noGrp="1"/>
          </p:cNvSpPr>
          <p:nvPr/>
        </p:nvSpPr>
        <p:spPr>
          <a:xfrm>
            <a:off x="666750" y="3990975"/>
            <a:ext cx="95250" cy="95250"/>
          </a:xfrm>
          <a:prstGeom prst="rect">
            <a:avLst/>
          </a:prstGeom>
          <a:solidFill>
            <a:srgbClr val="DCFF05"/>
          </a:solidFill>
          <a:ln w="0">
            <a:solidFill>
              <a:srgbClr val="DCFF05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A6F67D3-C83F-4993-9E73-41A8E0E358E0}"/>
              </a:ext>
            </a:extLst>
          </p:cNvPr>
          <p:cNvSpPr>
            <a:spLocks noGrp="1"/>
          </p:cNvSpPr>
          <p:nvPr/>
        </p:nvSpPr>
        <p:spPr>
          <a:xfrm>
            <a:off x="876300" y="3924300"/>
            <a:ext cx="9810750" cy="304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650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650" b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Multi GA показал лучшую среднюю перколяцию среди устойчивых алгоритмов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2840C43-B060-48BF-86FC-82621994AFBA}"/>
              </a:ext>
            </a:extLst>
          </p:cNvPr>
          <p:cNvSpPr>
            <a:spLocks noGrp="1"/>
          </p:cNvSpPr>
          <p:nvPr/>
        </p:nvSpPr>
        <p:spPr>
          <a:xfrm>
            <a:off x="609600" y="4953000"/>
            <a:ext cx="10668000" cy="609600"/>
          </a:xfrm>
          <a:prstGeom prst="rect">
            <a:avLst/>
          </a:prstGeom>
          <a:solidFill>
            <a:srgbClr val="102D69"/>
          </a:solidFill>
          <a:ln w="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5B59961-B9CE-4D05-BAE3-7701FBDAB7C6}"/>
              </a:ext>
            </a:extLst>
          </p:cNvPr>
          <p:cNvSpPr>
            <a:spLocks noGrp="1"/>
          </p:cNvSpPr>
          <p:nvPr/>
        </p:nvSpPr>
        <p:spPr>
          <a:xfrm>
            <a:off x="819150" y="5124450"/>
            <a:ext cx="10191750" cy="285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800" b="1">
                <a:solidFill>
                  <a:srgbClr val="DCFF05"/>
                </a:solidFill>
                <a:latin typeface="Navigo"/>
                <a:ea typeface="Navigo"/>
                <a:cs typeface="Navigo"/>
              </a:defRPr>
            </a:pPr>
            <a:r>
              <a:rPr sz="1800" b="1">
                <a:solidFill>
                  <a:srgbClr val="DCFF05"/>
                </a:solidFill>
                <a:latin typeface="Navigo"/>
                <a:ea typeface="Navigo"/>
                <a:cs typeface="Navigo"/>
              </a:rPr>
              <a:t>Результат: воспроизводимый прототип для реальных складских заказов</a:t>
            </a:r>
          </a:p>
        </p:txBody>
      </p:sp>
    </p:spTree>
    <p:extLst>
      <p:ext uri="{BB962C8B-B14F-4D97-AF65-F5344CB8AC3E}">
        <p14:creationId xmlns:p14="http://schemas.microsoft.com/office/powerpoint/2010/main" val="20526015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F59FD33F-9465-4CD3-A63A-DE32D65EA0C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FC7F2"/>
          </a:solidFill>
          <a:ln w="0">
            <a:solidFill>
              <a:srgbClr val="DFC7F2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C195E85-96AA-4BF8-AAC3-38018891CDF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219200"/>
          </a:xfrm>
          <a:prstGeom prst="rect">
            <a:avLst/>
          </a:prstGeom>
          <a:solidFill>
            <a:srgbClr val="102D69"/>
          </a:solidFill>
          <a:ln w="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C7A7A5E-AE4F-4015-9883-5A15687B7E0D}"/>
              </a:ext>
            </a:extLst>
          </p:cNvPr>
          <p:cNvSpPr>
            <a:spLocks noGrp="1"/>
          </p:cNvSpPr>
          <p:nvPr/>
        </p:nvSpPr>
        <p:spPr>
          <a:xfrm>
            <a:off x="361950" y="257175"/>
            <a:ext cx="123825" cy="361950"/>
          </a:xfrm>
          <a:prstGeom prst="rect">
            <a:avLst/>
          </a:prstGeom>
          <a:solidFill>
            <a:srgbClr val="DCFF05"/>
          </a:solidFill>
          <a:ln w="0">
            <a:solidFill>
              <a:srgbClr val="DCFF05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36E8418-0A77-48D7-B675-C976FDD289DA}"/>
              </a:ext>
            </a:extLst>
          </p:cNvPr>
          <p:cNvSpPr>
            <a:spLocks noGrp="1"/>
          </p:cNvSpPr>
          <p:nvPr/>
        </p:nvSpPr>
        <p:spPr>
          <a:xfrm>
            <a:off x="638175" y="190500"/>
            <a:ext cx="26670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125" b="1">
                <a:solidFill>
                  <a:srgbClr val="DCFF05"/>
                </a:solidFill>
                <a:latin typeface="Navigo"/>
                <a:ea typeface="Navigo"/>
                <a:cs typeface="Navigo"/>
              </a:defRPr>
            </a:pPr>
            <a:r>
              <a:rPr sz="1125" b="1">
                <a:solidFill>
                  <a:srgbClr val="DCFF05"/>
                </a:solidFill>
                <a:latin typeface="Navigo"/>
                <a:ea typeface="Navigo"/>
                <a:cs typeface="Navigo"/>
              </a:rPr>
              <a:t>ИСТОЧНИКИ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A8F9EB0-454B-41C1-A5B9-BB9CEA42AD53}"/>
              </a:ext>
            </a:extLst>
          </p:cNvPr>
          <p:cNvSpPr>
            <a:spLocks noGrp="1"/>
          </p:cNvSpPr>
          <p:nvPr/>
        </p:nvSpPr>
        <p:spPr>
          <a:xfrm>
            <a:off x="638175" y="400050"/>
            <a:ext cx="8572500" cy="647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025" b="1">
                <a:solidFill>
                  <a:srgbClr val="FFFFFF"/>
                </a:solidFill>
                <a:latin typeface="Navigo"/>
                <a:ea typeface="Navigo"/>
                <a:cs typeface="Navigo"/>
              </a:defRPr>
            </a:pPr>
            <a:r>
              <a:rPr sz="2025" b="1">
                <a:solidFill>
                  <a:srgbClr val="FFFFFF"/>
                </a:solidFill>
                <a:latin typeface="Navigo"/>
                <a:ea typeface="Navigo"/>
                <a:cs typeface="Navigo"/>
              </a:rPr>
              <a:t>Ключевые работы и репозиторий проекта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73FEABD-8FC1-43F1-8F5E-D6E8127CA9E1}"/>
              </a:ext>
            </a:extLst>
          </p:cNvPr>
          <p:cNvSpPr>
            <a:spLocks noGrp="1"/>
          </p:cNvSpPr>
          <p:nvPr/>
        </p:nvSpPr>
        <p:spPr>
          <a:xfrm>
            <a:off x="9753600" y="190500"/>
            <a:ext cx="2152650" cy="628650"/>
          </a:xfrm>
          <a:prstGeom prst="rect">
            <a:avLst/>
          </a:prstGeom>
          <a:solidFill>
            <a:srgbClr val="FFFFFF"/>
          </a:solidFill>
          <a:ln w="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9867900" y="321520"/>
            <a:ext cx="1924050" cy="36661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6D25107-0552-4BCD-913D-A3C34B02EA0C}"/>
              </a:ext>
            </a:extLst>
          </p:cNvPr>
          <p:cNvSpPr>
            <a:spLocks noGrp="1"/>
          </p:cNvSpPr>
          <p:nvPr/>
        </p:nvSpPr>
        <p:spPr>
          <a:xfrm>
            <a:off x="400050" y="6496050"/>
            <a:ext cx="102870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00" b="0">
                <a:solidFill>
                  <a:srgbClr val="53658D"/>
                </a:solidFill>
                <a:latin typeface="Navigo"/>
                <a:ea typeface="Navigo"/>
                <a:cs typeface="Navigo"/>
              </a:defRPr>
            </a:pPr>
            <a:r>
              <a:rPr sz="900" b="0">
                <a:solidFill>
                  <a:srgbClr val="53658D"/>
                </a:solidFill>
                <a:latin typeface="Navigo"/>
                <a:ea typeface="Navigo"/>
                <a:cs typeface="Navigo"/>
              </a:rPr>
              <a:t>Исходный код: github.com/Superromaxa/3D-Pallet-Packing-Algorithm-Development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604355A-1F79-4118-ACBD-DB4E40B66305}"/>
              </a:ext>
            </a:extLst>
          </p:cNvPr>
          <p:cNvSpPr>
            <a:spLocks noGrp="1"/>
          </p:cNvSpPr>
          <p:nvPr/>
        </p:nvSpPr>
        <p:spPr>
          <a:xfrm>
            <a:off x="11334750" y="6410325"/>
            <a:ext cx="4572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1200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200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18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DF89E96-2F16-4D86-B99B-07804871A216}"/>
              </a:ext>
            </a:extLst>
          </p:cNvPr>
          <p:cNvSpPr>
            <a:spLocks noGrp="1"/>
          </p:cNvSpPr>
          <p:nvPr/>
        </p:nvSpPr>
        <p:spPr>
          <a:xfrm>
            <a:off x="723900" y="1466850"/>
            <a:ext cx="419100" cy="2476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425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425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01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6E2F8FF-48D2-4548-A6CA-28A28B2105E7}"/>
              </a:ext>
            </a:extLst>
          </p:cNvPr>
          <p:cNvSpPr>
            <a:spLocks noGrp="1"/>
          </p:cNvSpPr>
          <p:nvPr/>
        </p:nvSpPr>
        <p:spPr>
          <a:xfrm>
            <a:off x="1333500" y="1428750"/>
            <a:ext cx="9810750" cy="4572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350" b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Gilya-Zetinov et al. Palletizing for Full-automated Warehouses on the Genetics Algorithm Base. IEEE, 2019.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3217722-8A5E-40E5-8017-73CE168C2799}"/>
              </a:ext>
            </a:extLst>
          </p:cNvPr>
          <p:cNvSpPr>
            <a:spLocks noGrp="1"/>
          </p:cNvSpPr>
          <p:nvPr/>
        </p:nvSpPr>
        <p:spPr>
          <a:xfrm>
            <a:off x="1333500" y="1924050"/>
            <a:ext cx="9429750" cy="9525"/>
          </a:xfrm>
          <a:prstGeom prst="rect">
            <a:avLst/>
          </a:prstGeom>
          <a:solidFill>
            <a:srgbClr val="BDA8D1"/>
          </a:solidFill>
          <a:ln w="0">
            <a:solidFill>
              <a:srgbClr val="BDA8D1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D47350E-108E-4FBF-AB35-C4053AACED30}"/>
              </a:ext>
            </a:extLst>
          </p:cNvPr>
          <p:cNvSpPr>
            <a:spLocks noGrp="1"/>
          </p:cNvSpPr>
          <p:nvPr/>
        </p:nvSpPr>
        <p:spPr>
          <a:xfrm>
            <a:off x="723900" y="2171700"/>
            <a:ext cx="419100" cy="2476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425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425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02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C309956-2ED5-4089-9E41-061D5D39F704}"/>
              </a:ext>
            </a:extLst>
          </p:cNvPr>
          <p:cNvSpPr>
            <a:spLocks noGrp="1"/>
          </p:cNvSpPr>
          <p:nvPr/>
        </p:nvSpPr>
        <p:spPr>
          <a:xfrm>
            <a:off x="1333500" y="2133600"/>
            <a:ext cx="9810750" cy="4572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350" b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Karabulut, Inceoglu. A hybrid genetic algorithm for packing in 3D with deepest bottom left with fill method. 2004.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482DE8B-61E7-43A3-AF73-734F0B233161}"/>
              </a:ext>
            </a:extLst>
          </p:cNvPr>
          <p:cNvSpPr>
            <a:spLocks noGrp="1"/>
          </p:cNvSpPr>
          <p:nvPr/>
        </p:nvSpPr>
        <p:spPr>
          <a:xfrm>
            <a:off x="1333500" y="2628900"/>
            <a:ext cx="9429750" cy="9525"/>
          </a:xfrm>
          <a:prstGeom prst="rect">
            <a:avLst/>
          </a:prstGeom>
          <a:solidFill>
            <a:srgbClr val="BDA8D1"/>
          </a:solidFill>
          <a:ln w="0">
            <a:solidFill>
              <a:srgbClr val="BDA8D1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DC16FFC-C51B-46D1-8F99-3C32F5FD3403}"/>
              </a:ext>
            </a:extLst>
          </p:cNvPr>
          <p:cNvSpPr>
            <a:spLocks noGrp="1"/>
          </p:cNvSpPr>
          <p:nvPr/>
        </p:nvSpPr>
        <p:spPr>
          <a:xfrm>
            <a:off x="723900" y="2876550"/>
            <a:ext cx="419100" cy="2476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425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425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03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CDAD9E5-7B63-4BE6-BCEF-1006F30DF337}"/>
              </a:ext>
            </a:extLst>
          </p:cNvPr>
          <p:cNvSpPr>
            <a:spLocks noGrp="1"/>
          </p:cNvSpPr>
          <p:nvPr/>
        </p:nvSpPr>
        <p:spPr>
          <a:xfrm>
            <a:off x="1333500" y="2838450"/>
            <a:ext cx="9810750" cy="4572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350" b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Calzavara et al. Mathematical Models and Heuristic Algorithms for Pallet Building Problems. 2021.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33DE50B-733C-48DD-985B-02DD56A032FF}"/>
              </a:ext>
            </a:extLst>
          </p:cNvPr>
          <p:cNvSpPr>
            <a:spLocks noGrp="1"/>
          </p:cNvSpPr>
          <p:nvPr/>
        </p:nvSpPr>
        <p:spPr>
          <a:xfrm>
            <a:off x="1333500" y="3333750"/>
            <a:ext cx="9429750" cy="9525"/>
          </a:xfrm>
          <a:prstGeom prst="rect">
            <a:avLst/>
          </a:prstGeom>
          <a:solidFill>
            <a:srgbClr val="BDA8D1"/>
          </a:solidFill>
          <a:ln w="0">
            <a:solidFill>
              <a:srgbClr val="BDA8D1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ECC91C1-197F-4652-8802-A5E368044581}"/>
              </a:ext>
            </a:extLst>
          </p:cNvPr>
          <p:cNvSpPr>
            <a:spLocks noGrp="1"/>
          </p:cNvSpPr>
          <p:nvPr/>
        </p:nvSpPr>
        <p:spPr>
          <a:xfrm>
            <a:off x="723900" y="3581400"/>
            <a:ext cx="419100" cy="2476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425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425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04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2E67D66-7DD0-4522-8649-127DB837C826}"/>
              </a:ext>
            </a:extLst>
          </p:cNvPr>
          <p:cNvSpPr>
            <a:spLocks noGrp="1"/>
          </p:cNvSpPr>
          <p:nvPr/>
        </p:nvSpPr>
        <p:spPr>
          <a:xfrm>
            <a:off x="1333500" y="3543300"/>
            <a:ext cx="9810750" cy="4572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350" b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Parreno et al. A Maximal-Space Algorithm for the Container Loading Problem. 2008.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4CD1573-BDD6-4941-BC4B-8BA2A83841B1}"/>
              </a:ext>
            </a:extLst>
          </p:cNvPr>
          <p:cNvSpPr>
            <a:spLocks noGrp="1"/>
          </p:cNvSpPr>
          <p:nvPr/>
        </p:nvSpPr>
        <p:spPr>
          <a:xfrm>
            <a:off x="1333500" y="4038600"/>
            <a:ext cx="9429750" cy="9525"/>
          </a:xfrm>
          <a:prstGeom prst="rect">
            <a:avLst/>
          </a:prstGeom>
          <a:solidFill>
            <a:srgbClr val="BDA8D1"/>
          </a:solidFill>
          <a:ln w="0">
            <a:solidFill>
              <a:srgbClr val="BDA8D1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A98D09B-1A9A-49A6-A077-CB23F25113FE}"/>
              </a:ext>
            </a:extLst>
          </p:cNvPr>
          <p:cNvSpPr>
            <a:spLocks noGrp="1"/>
          </p:cNvSpPr>
          <p:nvPr/>
        </p:nvSpPr>
        <p:spPr>
          <a:xfrm>
            <a:off x="723900" y="4286250"/>
            <a:ext cx="419100" cy="2476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425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425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05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E7F9A89-F99E-4C9E-9C79-39ED1A876395}"/>
              </a:ext>
            </a:extLst>
          </p:cNvPr>
          <p:cNvSpPr>
            <a:spLocks noGrp="1"/>
          </p:cNvSpPr>
          <p:nvPr/>
        </p:nvSpPr>
        <p:spPr>
          <a:xfrm>
            <a:off x="1333500" y="4248150"/>
            <a:ext cx="9810750" cy="4572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350" b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Jylanki. A Thousand Ways to Pack the Bin. Technical Report, 2010.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69A27B5-C8A3-4EAB-8FD0-283F7C30EACC}"/>
              </a:ext>
            </a:extLst>
          </p:cNvPr>
          <p:cNvSpPr>
            <a:spLocks noGrp="1"/>
          </p:cNvSpPr>
          <p:nvPr/>
        </p:nvSpPr>
        <p:spPr>
          <a:xfrm>
            <a:off x="1333500" y="4743450"/>
            <a:ext cx="9429750" cy="9525"/>
          </a:xfrm>
          <a:prstGeom prst="rect">
            <a:avLst/>
          </a:prstGeom>
          <a:solidFill>
            <a:srgbClr val="BDA8D1"/>
          </a:solidFill>
          <a:ln w="0">
            <a:solidFill>
              <a:srgbClr val="BDA8D1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78E5E84-2626-4B7B-9041-C5F10756ABC2}"/>
              </a:ext>
            </a:extLst>
          </p:cNvPr>
          <p:cNvSpPr>
            <a:spLocks noGrp="1"/>
          </p:cNvSpPr>
          <p:nvPr/>
        </p:nvSpPr>
        <p:spPr>
          <a:xfrm>
            <a:off x="723900" y="5334000"/>
            <a:ext cx="10477500" cy="590550"/>
          </a:xfrm>
          <a:prstGeom prst="rect">
            <a:avLst/>
          </a:prstGeom>
          <a:solidFill>
            <a:srgbClr val="102D69"/>
          </a:solidFill>
          <a:ln w="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4C9B0F1-A8EF-493A-9B5F-E3B3A69194CF}"/>
              </a:ext>
            </a:extLst>
          </p:cNvPr>
          <p:cNvSpPr>
            <a:spLocks noGrp="1"/>
          </p:cNvSpPr>
          <p:nvPr/>
        </p:nvSpPr>
        <p:spPr>
          <a:xfrm>
            <a:off x="933450" y="5514975"/>
            <a:ext cx="10001250" cy="2476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500" b="1">
                <a:solidFill>
                  <a:srgbClr val="DCFF05"/>
                </a:solidFill>
                <a:latin typeface="Navigo"/>
                <a:ea typeface="Navigo"/>
                <a:cs typeface="Navigo"/>
              </a:defRPr>
            </a:pPr>
            <a:r>
              <a:rPr sz="1500" b="1">
                <a:solidFill>
                  <a:srgbClr val="DCFF05"/>
                </a:solidFill>
                <a:latin typeface="Navigo"/>
                <a:ea typeface="Navigo"/>
                <a:cs typeface="Navigo"/>
              </a:rPr>
              <a:t>github.com/Superromaxa/3D-Pallet-Packing-Algorithm-Development</a:t>
            </a:r>
          </a:p>
        </p:txBody>
      </p:sp>
    </p:spTree>
    <p:extLst>
      <p:ext uri="{BB962C8B-B14F-4D97-AF65-F5344CB8AC3E}">
        <p14:creationId xmlns:p14="http://schemas.microsoft.com/office/powerpoint/2010/main" val="1277272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2431C33F-AE41-418E-A94F-CE01886342A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FC7F2"/>
          </a:solidFill>
          <a:ln w="0">
            <a:solidFill>
              <a:srgbClr val="DFC7F2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2F21358-CDFB-450C-8407-2A065138D27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219200"/>
          </a:xfrm>
          <a:prstGeom prst="rect">
            <a:avLst/>
          </a:prstGeom>
          <a:solidFill>
            <a:srgbClr val="102D69"/>
          </a:solidFill>
          <a:ln w="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0EB1349-34FE-4FB0-ADE0-890BB8181E34}"/>
              </a:ext>
            </a:extLst>
          </p:cNvPr>
          <p:cNvSpPr>
            <a:spLocks noGrp="1"/>
          </p:cNvSpPr>
          <p:nvPr/>
        </p:nvSpPr>
        <p:spPr>
          <a:xfrm>
            <a:off x="361950" y="257175"/>
            <a:ext cx="123825" cy="361950"/>
          </a:xfrm>
          <a:prstGeom prst="rect">
            <a:avLst/>
          </a:prstGeom>
          <a:solidFill>
            <a:srgbClr val="DCFF05"/>
          </a:solidFill>
          <a:ln w="0">
            <a:solidFill>
              <a:srgbClr val="DCFF05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2B310C7-C7EB-4507-A0A7-F09F9890F720}"/>
              </a:ext>
            </a:extLst>
          </p:cNvPr>
          <p:cNvSpPr>
            <a:spLocks noGrp="1"/>
          </p:cNvSpPr>
          <p:nvPr/>
        </p:nvSpPr>
        <p:spPr>
          <a:xfrm>
            <a:off x="638175" y="190500"/>
            <a:ext cx="26670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125" b="1">
                <a:solidFill>
                  <a:srgbClr val="DCFF05"/>
                </a:solidFill>
                <a:latin typeface="Navigo"/>
                <a:ea typeface="Navigo"/>
                <a:cs typeface="Navigo"/>
              </a:defRPr>
            </a:pPr>
            <a:r>
              <a:rPr sz="1125" b="1">
                <a:solidFill>
                  <a:srgbClr val="DCFF05"/>
                </a:solidFill>
                <a:latin typeface="Navigo"/>
                <a:ea typeface="Navigo"/>
                <a:cs typeface="Navigo"/>
              </a:rPr>
              <a:t>ПРЕДМЕТНАЯ ОБЛАСТЬ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213BF11-FC1D-48D9-8AAB-A5E71D6E4CFC}"/>
              </a:ext>
            </a:extLst>
          </p:cNvPr>
          <p:cNvSpPr>
            <a:spLocks noGrp="1"/>
          </p:cNvSpPr>
          <p:nvPr/>
        </p:nvSpPr>
        <p:spPr>
          <a:xfrm>
            <a:off x="638175" y="400050"/>
            <a:ext cx="8572500" cy="647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025" b="1">
                <a:solidFill>
                  <a:srgbClr val="FFFFFF"/>
                </a:solidFill>
                <a:latin typeface="Navigo"/>
                <a:ea typeface="Navigo"/>
                <a:cs typeface="Navigo"/>
              </a:defRPr>
            </a:pPr>
            <a:r>
              <a:rPr sz="2025" b="1">
                <a:solidFill>
                  <a:srgbClr val="FFFFFF"/>
                </a:solidFill>
                <a:latin typeface="Navigo"/>
                <a:ea typeface="Navigo"/>
                <a:cs typeface="Navigo"/>
              </a:rPr>
              <a:t>Плотная укладка напрямую влияет на эффективность логистики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899194B-633B-4EE3-A0C4-C1E8E421595E}"/>
              </a:ext>
            </a:extLst>
          </p:cNvPr>
          <p:cNvSpPr>
            <a:spLocks noGrp="1"/>
          </p:cNvSpPr>
          <p:nvPr/>
        </p:nvSpPr>
        <p:spPr>
          <a:xfrm>
            <a:off x="9753600" y="190500"/>
            <a:ext cx="2152650" cy="628650"/>
          </a:xfrm>
          <a:prstGeom prst="rect">
            <a:avLst/>
          </a:prstGeom>
          <a:solidFill>
            <a:srgbClr val="FFFFFF"/>
          </a:solidFill>
          <a:ln w="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9867900" y="321520"/>
            <a:ext cx="1924050" cy="36661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4585B7A-DC97-4ECF-A529-CDD012ABC7C1}"/>
              </a:ext>
            </a:extLst>
          </p:cNvPr>
          <p:cNvSpPr>
            <a:spLocks noGrp="1"/>
          </p:cNvSpPr>
          <p:nvPr/>
        </p:nvSpPr>
        <p:spPr>
          <a:xfrm>
            <a:off x="400050" y="6496050"/>
            <a:ext cx="102870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00" b="0">
                <a:solidFill>
                  <a:srgbClr val="53658D"/>
                </a:solidFill>
                <a:latin typeface="Navigo"/>
                <a:ea typeface="Navigo"/>
                <a:cs typeface="Navigo"/>
              </a:defRPr>
            </a:pPr>
            <a:r>
              <a:rPr sz="900" b="0">
                <a:solidFill>
                  <a:srgbClr val="53658D"/>
                </a:solidFill>
                <a:latin typeface="Navigo"/>
                <a:ea typeface="Navigo"/>
                <a:cs typeface="Navigo"/>
              </a:rPr>
              <a:t>НИУ ВШЭ · ФКН · исследовательский проект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DCDA74E-7B96-4D59-A247-A79E28656737}"/>
              </a:ext>
            </a:extLst>
          </p:cNvPr>
          <p:cNvSpPr>
            <a:spLocks noGrp="1"/>
          </p:cNvSpPr>
          <p:nvPr/>
        </p:nvSpPr>
        <p:spPr>
          <a:xfrm>
            <a:off x="11334750" y="6410325"/>
            <a:ext cx="4572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1200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200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02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7D2DC87-2EB9-4B5B-A37A-67DA3F3BC19E}"/>
              </a:ext>
            </a:extLst>
          </p:cNvPr>
          <p:cNvSpPr>
            <a:spLocks noGrp="1"/>
          </p:cNvSpPr>
          <p:nvPr/>
        </p:nvSpPr>
        <p:spPr>
          <a:xfrm>
            <a:off x="571500" y="1447800"/>
            <a:ext cx="6191250" cy="4572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550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2550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Почему задача важна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AC68362-3D7A-4A7B-92A7-15AF49FFB4A1}"/>
              </a:ext>
            </a:extLst>
          </p:cNvPr>
          <p:cNvSpPr>
            <a:spLocks noGrp="1"/>
          </p:cNvSpPr>
          <p:nvPr/>
        </p:nvSpPr>
        <p:spPr>
          <a:xfrm>
            <a:off x="628650" y="2276475"/>
            <a:ext cx="95250" cy="95250"/>
          </a:xfrm>
          <a:prstGeom prst="rect">
            <a:avLst/>
          </a:prstGeom>
          <a:solidFill>
            <a:srgbClr val="DCFF05"/>
          </a:solidFill>
          <a:ln w="0">
            <a:solidFill>
              <a:srgbClr val="DCFF05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240E9E6-A6C2-4E14-A4AC-338567E99B1E}"/>
              </a:ext>
            </a:extLst>
          </p:cNvPr>
          <p:cNvSpPr>
            <a:spLocks noGrp="1"/>
          </p:cNvSpPr>
          <p:nvPr/>
        </p:nvSpPr>
        <p:spPr>
          <a:xfrm>
            <a:off x="838200" y="2209800"/>
            <a:ext cx="6191250" cy="304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425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425" b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Плотность укладки влияет на объём хранения и перевозки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91DA308-4B50-4373-87CA-CB84D294E7A5}"/>
              </a:ext>
            </a:extLst>
          </p:cNvPr>
          <p:cNvSpPr>
            <a:spLocks noGrp="1"/>
          </p:cNvSpPr>
          <p:nvPr/>
        </p:nvSpPr>
        <p:spPr>
          <a:xfrm>
            <a:off x="628650" y="2847975"/>
            <a:ext cx="95250" cy="95250"/>
          </a:xfrm>
          <a:prstGeom prst="rect">
            <a:avLst/>
          </a:prstGeom>
          <a:solidFill>
            <a:srgbClr val="DCFF05"/>
          </a:solidFill>
          <a:ln w="0">
            <a:solidFill>
              <a:srgbClr val="DCFF05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E3C4725-D4AF-4F9F-90C0-7E84A780E577}"/>
              </a:ext>
            </a:extLst>
          </p:cNvPr>
          <p:cNvSpPr>
            <a:spLocks noGrp="1"/>
          </p:cNvSpPr>
          <p:nvPr/>
        </p:nvSpPr>
        <p:spPr>
          <a:xfrm>
            <a:off x="838200" y="2781300"/>
            <a:ext cx="6191250" cy="304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425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425" b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Разные размеры коробок усложняют ручные правила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05F4985-8C3E-42A6-9747-EB01E68228A9}"/>
              </a:ext>
            </a:extLst>
          </p:cNvPr>
          <p:cNvSpPr>
            <a:spLocks noGrp="1"/>
          </p:cNvSpPr>
          <p:nvPr/>
        </p:nvSpPr>
        <p:spPr>
          <a:xfrm>
            <a:off x="628650" y="3419475"/>
            <a:ext cx="95250" cy="95250"/>
          </a:xfrm>
          <a:prstGeom prst="rect">
            <a:avLst/>
          </a:prstGeom>
          <a:solidFill>
            <a:srgbClr val="DCFF05"/>
          </a:solidFill>
          <a:ln w="0">
            <a:solidFill>
              <a:srgbClr val="DCFF05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190DF24-74D2-4B02-B645-621756041E22}"/>
              </a:ext>
            </a:extLst>
          </p:cNvPr>
          <p:cNvSpPr>
            <a:spLocks noGrp="1"/>
          </p:cNvSpPr>
          <p:nvPr/>
        </p:nvSpPr>
        <p:spPr>
          <a:xfrm>
            <a:off x="838200" y="3352800"/>
            <a:ext cx="6191250" cy="304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425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425" b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Для реальных заказов важно сохранять устойчивость груза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592F580-9D99-49DC-A663-30753F437CA3}"/>
              </a:ext>
            </a:extLst>
          </p:cNvPr>
          <p:cNvSpPr>
            <a:spLocks noGrp="1"/>
          </p:cNvSpPr>
          <p:nvPr/>
        </p:nvSpPr>
        <p:spPr>
          <a:xfrm>
            <a:off x="628650" y="3990975"/>
            <a:ext cx="95250" cy="95250"/>
          </a:xfrm>
          <a:prstGeom prst="rect">
            <a:avLst/>
          </a:prstGeom>
          <a:solidFill>
            <a:srgbClr val="DCFF05"/>
          </a:solidFill>
          <a:ln w="0">
            <a:solidFill>
              <a:srgbClr val="DCFF05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36B970-D5FE-435F-AD6A-A4B1B0017265}"/>
              </a:ext>
            </a:extLst>
          </p:cNvPr>
          <p:cNvSpPr>
            <a:spLocks noGrp="1"/>
          </p:cNvSpPr>
          <p:nvPr/>
        </p:nvSpPr>
        <p:spPr>
          <a:xfrm>
            <a:off x="838200" y="3924300"/>
            <a:ext cx="6191250" cy="304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425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425" b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Автоматизация снижает объём ручной настройки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20C5BCF-3A9E-438A-9527-BE4A2C290624}"/>
              </a:ext>
            </a:extLst>
          </p:cNvPr>
          <p:cNvSpPr>
            <a:spLocks noGrp="1"/>
          </p:cNvSpPr>
          <p:nvPr/>
        </p:nvSpPr>
        <p:spPr>
          <a:xfrm>
            <a:off x="7810500" y="4291584"/>
            <a:ext cx="3154680" cy="157734"/>
          </a:xfrm>
          <a:prstGeom prst="rect">
            <a:avLst/>
          </a:prstGeom>
          <a:solidFill>
            <a:srgbClr val="102D69"/>
          </a:solidFill>
          <a:ln w="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46C6B38-F28B-4DE7-8048-4EF23BE85DAF}"/>
              </a:ext>
            </a:extLst>
          </p:cNvPr>
          <p:cNvSpPr>
            <a:spLocks noGrp="1"/>
          </p:cNvSpPr>
          <p:nvPr/>
        </p:nvSpPr>
        <p:spPr>
          <a:xfrm>
            <a:off x="7810500" y="3695700"/>
            <a:ext cx="1051560" cy="595884"/>
          </a:xfrm>
          <a:prstGeom prst="rect">
            <a:avLst/>
          </a:prstGeom>
          <a:solidFill>
            <a:srgbClr val="FFFFFF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078069E-6F28-4194-BA57-F6F31EE2F5AF}"/>
              </a:ext>
            </a:extLst>
          </p:cNvPr>
          <p:cNvSpPr>
            <a:spLocks noGrp="1"/>
          </p:cNvSpPr>
          <p:nvPr/>
        </p:nvSpPr>
        <p:spPr>
          <a:xfrm>
            <a:off x="8897112" y="3695700"/>
            <a:ext cx="806196" cy="595884"/>
          </a:xfrm>
          <a:prstGeom prst="rect">
            <a:avLst/>
          </a:prstGeom>
          <a:solidFill>
            <a:srgbClr val="DCFF05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3676FE0-C73C-4399-9A07-232BBD86EA0C}"/>
              </a:ext>
            </a:extLst>
          </p:cNvPr>
          <p:cNvSpPr>
            <a:spLocks noGrp="1"/>
          </p:cNvSpPr>
          <p:nvPr/>
        </p:nvSpPr>
        <p:spPr>
          <a:xfrm>
            <a:off x="9738360" y="3695700"/>
            <a:ext cx="1226820" cy="595884"/>
          </a:xfrm>
          <a:prstGeom prst="rect">
            <a:avLst/>
          </a:prstGeom>
          <a:solidFill>
            <a:srgbClr val="FFFFFF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BE4C0C8-5702-4C81-BF1B-02D5C06ECF36}"/>
              </a:ext>
            </a:extLst>
          </p:cNvPr>
          <p:cNvSpPr>
            <a:spLocks noGrp="1"/>
          </p:cNvSpPr>
          <p:nvPr/>
        </p:nvSpPr>
        <p:spPr>
          <a:xfrm>
            <a:off x="7810500" y="3047238"/>
            <a:ext cx="1489710" cy="613410"/>
          </a:xfrm>
          <a:prstGeom prst="rect">
            <a:avLst/>
          </a:prstGeom>
          <a:solidFill>
            <a:srgbClr val="DCFF05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C38C3EF-53B0-4AE8-89AD-4465D505AAC9}"/>
              </a:ext>
            </a:extLst>
          </p:cNvPr>
          <p:cNvSpPr>
            <a:spLocks noGrp="1"/>
          </p:cNvSpPr>
          <p:nvPr/>
        </p:nvSpPr>
        <p:spPr>
          <a:xfrm>
            <a:off x="9335262" y="3047238"/>
            <a:ext cx="788670" cy="613410"/>
          </a:xfrm>
          <a:prstGeom prst="rect">
            <a:avLst/>
          </a:prstGeom>
          <a:solidFill>
            <a:srgbClr val="FFFFFF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B10E4D5-E4EF-4AF3-A0F8-B486AF661A50}"/>
              </a:ext>
            </a:extLst>
          </p:cNvPr>
          <p:cNvSpPr>
            <a:spLocks noGrp="1"/>
          </p:cNvSpPr>
          <p:nvPr/>
        </p:nvSpPr>
        <p:spPr>
          <a:xfrm>
            <a:off x="10158984" y="3047238"/>
            <a:ext cx="806196" cy="613410"/>
          </a:xfrm>
          <a:prstGeom prst="rect">
            <a:avLst/>
          </a:prstGeom>
          <a:solidFill>
            <a:srgbClr val="DCFF05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6FEEBCC-A4BF-43C1-A9FD-0C03CF8A2CEE}"/>
              </a:ext>
            </a:extLst>
          </p:cNvPr>
          <p:cNvSpPr>
            <a:spLocks noGrp="1"/>
          </p:cNvSpPr>
          <p:nvPr/>
        </p:nvSpPr>
        <p:spPr>
          <a:xfrm>
            <a:off x="7810500" y="2381250"/>
            <a:ext cx="963930" cy="630936"/>
          </a:xfrm>
          <a:prstGeom prst="rect">
            <a:avLst/>
          </a:prstGeom>
          <a:solidFill>
            <a:srgbClr val="FFFFFF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DC1378C-F6A0-4A7D-BD93-8F222B48EC1E}"/>
              </a:ext>
            </a:extLst>
          </p:cNvPr>
          <p:cNvSpPr>
            <a:spLocks noGrp="1"/>
          </p:cNvSpPr>
          <p:nvPr/>
        </p:nvSpPr>
        <p:spPr>
          <a:xfrm>
            <a:off x="8809482" y="2381250"/>
            <a:ext cx="1331976" cy="630936"/>
          </a:xfrm>
          <a:prstGeom prst="rect">
            <a:avLst/>
          </a:prstGeom>
          <a:solidFill>
            <a:srgbClr val="FFFFFF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6730054-414C-4B08-888A-C2ABCA0D829D}"/>
              </a:ext>
            </a:extLst>
          </p:cNvPr>
          <p:cNvSpPr>
            <a:spLocks noGrp="1"/>
          </p:cNvSpPr>
          <p:nvPr/>
        </p:nvSpPr>
        <p:spPr>
          <a:xfrm>
            <a:off x="10176510" y="2381250"/>
            <a:ext cx="788670" cy="630936"/>
          </a:xfrm>
          <a:prstGeom prst="rect">
            <a:avLst/>
          </a:prstGeom>
          <a:solidFill>
            <a:srgbClr val="DCFF05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22492C4-0761-41DB-A422-28E180975FCD}"/>
              </a:ext>
            </a:extLst>
          </p:cNvPr>
          <p:cNvSpPr>
            <a:spLocks noGrp="1"/>
          </p:cNvSpPr>
          <p:nvPr/>
        </p:nvSpPr>
        <p:spPr>
          <a:xfrm>
            <a:off x="8429625" y="4762500"/>
            <a:ext cx="228600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500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500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1200 × 800 мм</a:t>
            </a:r>
          </a:p>
        </p:txBody>
      </p:sp>
    </p:spTree>
    <p:extLst>
      <p:ext uri="{BB962C8B-B14F-4D97-AF65-F5344CB8AC3E}">
        <p14:creationId xmlns:p14="http://schemas.microsoft.com/office/powerpoint/2010/main" val="246911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3EEB0E06-1ED2-4F42-ABD3-99E979FB0346}"/>
              </a:ext>
            </a:extLst>
          </p:cNvPr>
          <p:cNvSpPr>
            <a:spLocks noGrp="1"/>
          </p:cNvSpPr>
          <p:nvPr/>
        </p:nvSpPr>
        <p:spPr>
          <a:xfrm>
            <a:off x="0" y="21266"/>
            <a:ext cx="12192000" cy="6858000"/>
          </a:xfrm>
          <a:prstGeom prst="rect">
            <a:avLst/>
          </a:prstGeom>
          <a:solidFill>
            <a:srgbClr val="DFC7F2"/>
          </a:solidFill>
          <a:ln w="0">
            <a:solidFill>
              <a:srgbClr val="DFC7F2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ECCAE74-8489-4A12-A417-5ED3E4881C2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219200"/>
          </a:xfrm>
          <a:prstGeom prst="rect">
            <a:avLst/>
          </a:prstGeom>
          <a:solidFill>
            <a:srgbClr val="102D69"/>
          </a:solidFill>
          <a:ln w="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62C70BA-69EE-4F81-8183-773847A586F5}"/>
              </a:ext>
            </a:extLst>
          </p:cNvPr>
          <p:cNvSpPr>
            <a:spLocks noGrp="1"/>
          </p:cNvSpPr>
          <p:nvPr/>
        </p:nvSpPr>
        <p:spPr>
          <a:xfrm>
            <a:off x="361950" y="257175"/>
            <a:ext cx="123825" cy="361950"/>
          </a:xfrm>
          <a:prstGeom prst="rect">
            <a:avLst/>
          </a:prstGeom>
          <a:solidFill>
            <a:srgbClr val="DCFF05"/>
          </a:solidFill>
          <a:ln w="0">
            <a:solidFill>
              <a:srgbClr val="DCFF05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ADBE92A-4F59-4E81-8B4C-1732CDDA1830}"/>
              </a:ext>
            </a:extLst>
          </p:cNvPr>
          <p:cNvSpPr>
            <a:spLocks noGrp="1"/>
          </p:cNvSpPr>
          <p:nvPr/>
        </p:nvSpPr>
        <p:spPr>
          <a:xfrm>
            <a:off x="638175" y="190500"/>
            <a:ext cx="26670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125" b="1">
                <a:solidFill>
                  <a:srgbClr val="DCFF05"/>
                </a:solidFill>
                <a:latin typeface="Navigo"/>
                <a:ea typeface="Navigo"/>
                <a:cs typeface="Navigo"/>
              </a:defRPr>
            </a:pPr>
            <a:r>
              <a:rPr sz="1125" b="1">
                <a:solidFill>
                  <a:srgbClr val="DCFF05"/>
                </a:solidFill>
                <a:latin typeface="Navigo"/>
                <a:ea typeface="Navigo"/>
                <a:cs typeface="Navigo"/>
              </a:rPr>
              <a:t>ЦЕЛЬ И ЗАДАЧИ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FEEAD0-1525-4805-B526-E58A499366B1}"/>
              </a:ext>
            </a:extLst>
          </p:cNvPr>
          <p:cNvSpPr>
            <a:spLocks noGrp="1"/>
          </p:cNvSpPr>
          <p:nvPr/>
        </p:nvSpPr>
        <p:spPr>
          <a:xfrm>
            <a:off x="638175" y="400050"/>
            <a:ext cx="8572500" cy="647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025" b="1">
                <a:solidFill>
                  <a:srgbClr val="FFFFFF"/>
                </a:solidFill>
                <a:latin typeface="Navigo"/>
                <a:ea typeface="Navigo"/>
                <a:cs typeface="Navigo"/>
              </a:defRPr>
            </a:pPr>
            <a:r>
              <a:rPr sz="2025" b="1">
                <a:solidFill>
                  <a:srgbClr val="FFFFFF"/>
                </a:solidFill>
                <a:latin typeface="Navigo"/>
                <a:ea typeface="Navigo"/>
                <a:cs typeface="Navigo"/>
              </a:rPr>
              <a:t>От входного заказа до сравнимого результата — единый цикл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C7512D6-23EE-470E-9C70-E7FDCF3B088F}"/>
              </a:ext>
            </a:extLst>
          </p:cNvPr>
          <p:cNvSpPr>
            <a:spLocks noGrp="1"/>
          </p:cNvSpPr>
          <p:nvPr/>
        </p:nvSpPr>
        <p:spPr>
          <a:xfrm>
            <a:off x="9753600" y="190500"/>
            <a:ext cx="2152650" cy="628650"/>
          </a:xfrm>
          <a:prstGeom prst="rect">
            <a:avLst/>
          </a:prstGeom>
          <a:solidFill>
            <a:srgbClr val="FFFFFF"/>
          </a:solidFill>
          <a:ln w="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9867900" y="321520"/>
            <a:ext cx="1924050" cy="36661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4996A7F-4BC5-4620-AC40-1AFD0D4AB799}"/>
              </a:ext>
            </a:extLst>
          </p:cNvPr>
          <p:cNvSpPr>
            <a:spLocks noGrp="1"/>
          </p:cNvSpPr>
          <p:nvPr/>
        </p:nvSpPr>
        <p:spPr>
          <a:xfrm>
            <a:off x="400050" y="6496050"/>
            <a:ext cx="102870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00" b="0">
                <a:solidFill>
                  <a:srgbClr val="53658D"/>
                </a:solidFill>
                <a:latin typeface="Navigo"/>
                <a:ea typeface="Navigo"/>
                <a:cs typeface="Navigo"/>
              </a:defRPr>
            </a:pPr>
            <a:r>
              <a:rPr sz="900" b="0">
                <a:solidFill>
                  <a:srgbClr val="53658D"/>
                </a:solidFill>
                <a:latin typeface="Navigo"/>
                <a:ea typeface="Navigo"/>
                <a:cs typeface="Navigo"/>
              </a:rPr>
              <a:t>НИУ ВШЭ · ФКН · исследовательский проект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13B92D1-2B9D-44DF-9ADC-FC4F84E1F808}"/>
              </a:ext>
            </a:extLst>
          </p:cNvPr>
          <p:cNvSpPr>
            <a:spLocks noGrp="1"/>
          </p:cNvSpPr>
          <p:nvPr/>
        </p:nvSpPr>
        <p:spPr>
          <a:xfrm>
            <a:off x="11334750" y="6410325"/>
            <a:ext cx="4572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1200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200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03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8A252B7-B007-404C-BD9A-ACB517C09002}"/>
              </a:ext>
            </a:extLst>
          </p:cNvPr>
          <p:cNvSpPr>
            <a:spLocks noGrp="1"/>
          </p:cNvSpPr>
          <p:nvPr/>
        </p:nvSpPr>
        <p:spPr>
          <a:xfrm>
            <a:off x="563525" y="1409700"/>
            <a:ext cx="1714500" cy="3429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250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2250" b="1" dirty="0" err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Цель</a:t>
            </a:r>
            <a:endParaRPr sz="2250" b="1" dirty="0">
              <a:solidFill>
                <a:srgbClr val="102D69"/>
              </a:solidFill>
              <a:latin typeface="Navigo"/>
              <a:ea typeface="Navigo"/>
              <a:cs typeface="Navigo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3B9DCBB-D9E2-4F85-AB14-6DB0F6550F2B}"/>
              </a:ext>
            </a:extLst>
          </p:cNvPr>
          <p:cNvSpPr>
            <a:spLocks noGrp="1"/>
          </p:cNvSpPr>
          <p:nvPr/>
        </p:nvSpPr>
        <p:spPr>
          <a:xfrm>
            <a:off x="563525" y="1905000"/>
            <a:ext cx="10477500" cy="7239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875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875" b="0" dirty="0" err="1">
                <a:solidFill>
                  <a:srgbClr val="0B1F4D"/>
                </a:solidFill>
                <a:latin typeface="Navigo"/>
                <a:ea typeface="Navigo"/>
                <a:cs typeface="Navigo"/>
              </a:rPr>
              <a:t>Разработать</a:t>
            </a:r>
            <a:r>
              <a:rPr sz="1875" b="0" dirty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 </a:t>
            </a:r>
            <a:r>
              <a:rPr sz="1875" b="0" dirty="0" err="1">
                <a:solidFill>
                  <a:srgbClr val="0B1F4D"/>
                </a:solidFill>
                <a:latin typeface="Navigo"/>
                <a:ea typeface="Navigo"/>
                <a:cs typeface="Navigo"/>
              </a:rPr>
              <a:t>алгоритмы</a:t>
            </a:r>
            <a:r>
              <a:rPr sz="1875" b="0" dirty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 </a:t>
            </a:r>
            <a:r>
              <a:rPr sz="1875" b="0" dirty="0" err="1">
                <a:solidFill>
                  <a:srgbClr val="0B1F4D"/>
                </a:solidFill>
                <a:latin typeface="Navigo"/>
                <a:ea typeface="Navigo"/>
                <a:cs typeface="Navigo"/>
              </a:rPr>
              <a:t>трёхмерной</a:t>
            </a:r>
            <a:r>
              <a:rPr sz="1875" b="0" dirty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 </a:t>
            </a:r>
            <a:r>
              <a:rPr sz="1875" b="0" dirty="0" err="1">
                <a:solidFill>
                  <a:srgbClr val="0B1F4D"/>
                </a:solidFill>
                <a:latin typeface="Navigo"/>
                <a:ea typeface="Navigo"/>
                <a:cs typeface="Navigo"/>
              </a:rPr>
              <a:t>укладки</a:t>
            </a:r>
            <a:r>
              <a:rPr sz="1875" b="0" dirty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 </a:t>
            </a:r>
            <a:r>
              <a:rPr sz="1875" b="0" dirty="0" err="1">
                <a:solidFill>
                  <a:srgbClr val="0B1F4D"/>
                </a:solidFill>
                <a:latin typeface="Navigo"/>
                <a:ea typeface="Navigo"/>
                <a:cs typeface="Navigo"/>
              </a:rPr>
              <a:t>коробок</a:t>
            </a:r>
            <a:r>
              <a:rPr sz="1875" b="0" dirty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 </a:t>
            </a:r>
            <a:r>
              <a:rPr sz="1875" b="0" dirty="0" err="1">
                <a:solidFill>
                  <a:srgbClr val="0B1F4D"/>
                </a:solidFill>
                <a:latin typeface="Navigo"/>
                <a:ea typeface="Navigo"/>
                <a:cs typeface="Navigo"/>
              </a:rPr>
              <a:t>на</a:t>
            </a:r>
            <a:r>
              <a:rPr sz="1875" b="0" dirty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 </a:t>
            </a:r>
            <a:r>
              <a:rPr sz="1875" b="0" dirty="0" err="1">
                <a:solidFill>
                  <a:srgbClr val="0B1F4D"/>
                </a:solidFill>
                <a:latin typeface="Navigo"/>
                <a:ea typeface="Navigo"/>
                <a:cs typeface="Navigo"/>
              </a:rPr>
              <a:t>паллеты</a:t>
            </a:r>
            <a:r>
              <a:rPr sz="1875" b="0" dirty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, </a:t>
            </a:r>
            <a:r>
              <a:rPr sz="1875" b="0" dirty="0" err="1">
                <a:solidFill>
                  <a:srgbClr val="0B1F4D"/>
                </a:solidFill>
                <a:latin typeface="Navigo"/>
                <a:ea typeface="Navigo"/>
                <a:cs typeface="Navigo"/>
              </a:rPr>
              <a:t>которые</a:t>
            </a:r>
            <a:r>
              <a:rPr sz="1875" b="0" dirty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 </a:t>
            </a:r>
            <a:r>
              <a:rPr sz="1875" b="0" dirty="0" err="1">
                <a:solidFill>
                  <a:srgbClr val="0B1F4D"/>
                </a:solidFill>
                <a:latin typeface="Navigo"/>
                <a:ea typeface="Navigo"/>
                <a:cs typeface="Navigo"/>
              </a:rPr>
              <a:t>дают</a:t>
            </a:r>
            <a:r>
              <a:rPr sz="1875" b="0" dirty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 </a:t>
            </a:r>
            <a:r>
              <a:rPr sz="1875" b="0" dirty="0" err="1">
                <a:solidFill>
                  <a:srgbClr val="0B1F4D"/>
                </a:solidFill>
                <a:latin typeface="Navigo"/>
                <a:ea typeface="Navigo"/>
                <a:cs typeface="Navigo"/>
              </a:rPr>
              <a:t>плотное</a:t>
            </a:r>
            <a:r>
              <a:rPr sz="1875" b="0" dirty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 </a:t>
            </a:r>
            <a:r>
              <a:rPr sz="1875" b="0" dirty="0" err="1">
                <a:solidFill>
                  <a:srgbClr val="0B1F4D"/>
                </a:solidFill>
                <a:latin typeface="Navigo"/>
                <a:ea typeface="Navigo"/>
                <a:cs typeface="Navigo"/>
              </a:rPr>
              <a:t>и</a:t>
            </a:r>
            <a:r>
              <a:rPr sz="1875" b="0" dirty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 </a:t>
            </a:r>
            <a:r>
              <a:rPr sz="1875" b="0" dirty="0" err="1">
                <a:solidFill>
                  <a:srgbClr val="0B1F4D"/>
                </a:solidFill>
                <a:latin typeface="Navigo"/>
                <a:ea typeface="Navigo"/>
                <a:cs typeface="Navigo"/>
              </a:rPr>
              <a:t>геометрически</a:t>
            </a:r>
            <a:r>
              <a:rPr sz="1875" b="0" dirty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 </a:t>
            </a:r>
            <a:r>
              <a:rPr sz="1875" b="0" dirty="0" err="1">
                <a:solidFill>
                  <a:srgbClr val="0B1F4D"/>
                </a:solidFill>
                <a:latin typeface="Navigo"/>
                <a:ea typeface="Navigo"/>
                <a:cs typeface="Navigo"/>
              </a:rPr>
              <a:t>корректное</a:t>
            </a:r>
            <a:r>
              <a:rPr sz="1875" b="0" dirty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 </a:t>
            </a:r>
            <a:r>
              <a:rPr sz="1875" b="0" dirty="0" err="1">
                <a:solidFill>
                  <a:srgbClr val="0B1F4D"/>
                </a:solidFill>
                <a:latin typeface="Navigo"/>
                <a:ea typeface="Navigo"/>
                <a:cs typeface="Navigo"/>
              </a:rPr>
              <a:t>размещение</a:t>
            </a:r>
            <a:r>
              <a:rPr sz="1875" b="0" dirty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 </a:t>
            </a:r>
            <a:r>
              <a:rPr sz="1875" b="0" dirty="0" err="1">
                <a:solidFill>
                  <a:srgbClr val="0B1F4D"/>
                </a:solidFill>
                <a:latin typeface="Navigo"/>
                <a:ea typeface="Navigo"/>
                <a:cs typeface="Navigo"/>
              </a:rPr>
              <a:t>за</a:t>
            </a:r>
            <a:r>
              <a:rPr sz="1875" b="0" dirty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 </a:t>
            </a:r>
            <a:r>
              <a:rPr sz="1875" b="0" dirty="0" err="1">
                <a:solidFill>
                  <a:srgbClr val="0B1F4D"/>
                </a:solidFill>
                <a:latin typeface="Navigo"/>
                <a:ea typeface="Navigo"/>
                <a:cs typeface="Navigo"/>
              </a:rPr>
              <a:t>приемлемое</a:t>
            </a:r>
            <a:r>
              <a:rPr sz="1875" b="0" dirty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 </a:t>
            </a:r>
            <a:r>
              <a:rPr sz="1875" b="0" dirty="0" err="1">
                <a:solidFill>
                  <a:srgbClr val="0B1F4D"/>
                </a:solidFill>
                <a:latin typeface="Navigo"/>
                <a:ea typeface="Navigo"/>
                <a:cs typeface="Navigo"/>
              </a:rPr>
              <a:t>время</a:t>
            </a:r>
            <a:endParaRPr sz="1875" b="0" dirty="0">
              <a:solidFill>
                <a:srgbClr val="0B1F4D"/>
              </a:solidFill>
              <a:latin typeface="Navigo"/>
              <a:ea typeface="Navigo"/>
              <a:cs typeface="Navigo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6F0DEF3-1E5B-4287-B2CD-D5CDF20E8D60}"/>
              </a:ext>
            </a:extLst>
          </p:cNvPr>
          <p:cNvSpPr>
            <a:spLocks noGrp="1"/>
          </p:cNvSpPr>
          <p:nvPr/>
        </p:nvSpPr>
        <p:spPr>
          <a:xfrm>
            <a:off x="1420775" y="2975787"/>
            <a:ext cx="3768799" cy="2000250"/>
          </a:xfrm>
          <a:prstGeom prst="rect">
            <a:avLst/>
          </a:prstGeom>
          <a:solidFill>
            <a:srgbClr val="F5EEFA"/>
          </a:solidFill>
          <a:ln w="9525">
            <a:solidFill>
              <a:srgbClr val="BDA8D1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E9674AE-8847-4543-A369-29A484ABF007}"/>
              </a:ext>
            </a:extLst>
          </p:cNvPr>
          <p:cNvSpPr>
            <a:spLocks noGrp="1"/>
          </p:cNvSpPr>
          <p:nvPr/>
        </p:nvSpPr>
        <p:spPr>
          <a:xfrm>
            <a:off x="1420776" y="2975787"/>
            <a:ext cx="111668" cy="2000250"/>
          </a:xfrm>
          <a:prstGeom prst="rect">
            <a:avLst/>
          </a:prstGeom>
          <a:solidFill>
            <a:srgbClr val="DCFF05"/>
          </a:solidFill>
          <a:ln w="0">
            <a:solidFill>
              <a:srgbClr val="DCFF05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1710BCE-CCD5-44B3-A303-DEDA696C1BE7}"/>
              </a:ext>
            </a:extLst>
          </p:cNvPr>
          <p:cNvSpPr>
            <a:spLocks noGrp="1"/>
          </p:cNvSpPr>
          <p:nvPr/>
        </p:nvSpPr>
        <p:spPr>
          <a:xfrm>
            <a:off x="1611276" y="3147237"/>
            <a:ext cx="3266292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575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lang="ru-RU" sz="1575" b="1" dirty="0">
                <a:solidFill>
                  <a:srgbClr val="102D69"/>
                </a:solidFill>
                <a:latin typeface="Navigo"/>
                <a:ea typeface="Navigo"/>
                <a:cs typeface="Navigo"/>
              </a:rPr>
              <a:t>01 · Одна паллета</a:t>
            </a:r>
            <a:endParaRPr sz="1575" b="1" dirty="0">
              <a:solidFill>
                <a:srgbClr val="102D69"/>
              </a:solidFill>
              <a:latin typeface="Navigo"/>
              <a:ea typeface="Navigo"/>
              <a:cs typeface="Navigo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5202FD7-FD1C-4CD4-B49A-59EA85901B85}"/>
              </a:ext>
            </a:extLst>
          </p:cNvPr>
          <p:cNvSpPr>
            <a:spLocks noGrp="1"/>
          </p:cNvSpPr>
          <p:nvPr/>
        </p:nvSpPr>
        <p:spPr>
          <a:xfrm>
            <a:off x="1611276" y="3528237"/>
            <a:ext cx="3266292" cy="1314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275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lang="ru-RU" sz="1275" b="0" dirty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Разместить все коробки заказа на одной паллете</a:t>
            </a:r>
          </a:p>
          <a:p>
            <a:pPr algn="l">
              <a:defRPr sz="1275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endParaRPr lang="ru-RU" sz="1275" b="0" dirty="0">
              <a:solidFill>
                <a:srgbClr val="0B1F4D"/>
              </a:solidFill>
              <a:latin typeface="Navigo"/>
              <a:ea typeface="Navigo"/>
              <a:cs typeface="Navigo"/>
            </a:endParaRPr>
          </a:p>
          <a:p>
            <a:pPr algn="l">
              <a:defRPr sz="1275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lang="ru-RU" sz="1275" b="0" dirty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Проверить границы, пересечения, плотность укладки и устойчивость коробок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3E310FE-4D5F-4834-8502-BD959FFBF450}"/>
              </a:ext>
            </a:extLst>
          </p:cNvPr>
          <p:cNvSpPr>
            <a:spLocks noGrp="1"/>
          </p:cNvSpPr>
          <p:nvPr/>
        </p:nvSpPr>
        <p:spPr>
          <a:xfrm>
            <a:off x="6926226" y="2971800"/>
            <a:ext cx="3768798" cy="2000250"/>
          </a:xfrm>
          <a:prstGeom prst="rect">
            <a:avLst/>
          </a:prstGeom>
          <a:solidFill>
            <a:srgbClr val="F5EEFA"/>
          </a:solidFill>
          <a:ln w="9525">
            <a:solidFill>
              <a:srgbClr val="BDA8D1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54EF54E-BE86-499C-8A99-923979C70298}"/>
              </a:ext>
            </a:extLst>
          </p:cNvPr>
          <p:cNvSpPr>
            <a:spLocks noGrp="1"/>
          </p:cNvSpPr>
          <p:nvPr/>
        </p:nvSpPr>
        <p:spPr>
          <a:xfrm>
            <a:off x="6926226" y="2971800"/>
            <a:ext cx="111668" cy="2000250"/>
          </a:xfrm>
          <a:prstGeom prst="rect">
            <a:avLst/>
          </a:prstGeom>
          <a:solidFill>
            <a:srgbClr val="102D69"/>
          </a:solidFill>
          <a:ln w="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FE33642-BC97-4D87-BBBD-170515061354}"/>
              </a:ext>
            </a:extLst>
          </p:cNvPr>
          <p:cNvSpPr>
            <a:spLocks noGrp="1"/>
          </p:cNvSpPr>
          <p:nvPr/>
        </p:nvSpPr>
        <p:spPr>
          <a:xfrm>
            <a:off x="7116726" y="3143250"/>
            <a:ext cx="3266292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575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lang="ru-RU" sz="1575" b="1" dirty="0">
                <a:solidFill>
                  <a:srgbClr val="102D69"/>
                </a:solidFill>
                <a:latin typeface="Navigo"/>
                <a:ea typeface="Navigo"/>
                <a:cs typeface="Navigo"/>
              </a:rPr>
              <a:t>02 · Несколько паллет</a:t>
            </a:r>
            <a:endParaRPr sz="1575" b="1" dirty="0">
              <a:solidFill>
                <a:srgbClr val="102D69"/>
              </a:solidFill>
              <a:latin typeface="Navigo"/>
              <a:ea typeface="Navigo"/>
              <a:cs typeface="Navigo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3366416-1595-48A0-9921-D0B7C31A6A4B}"/>
              </a:ext>
            </a:extLst>
          </p:cNvPr>
          <p:cNvSpPr>
            <a:spLocks noGrp="1"/>
          </p:cNvSpPr>
          <p:nvPr/>
        </p:nvSpPr>
        <p:spPr>
          <a:xfrm>
            <a:off x="7116726" y="3524250"/>
            <a:ext cx="3266292" cy="1314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275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lang="ru-RU" sz="1275" b="0" dirty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Распределить коробки заказа между несколькими паллетами</a:t>
            </a:r>
          </a:p>
          <a:p>
            <a:pPr algn="l">
              <a:defRPr sz="1275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endParaRPr lang="ru-RU" sz="1275" b="0" dirty="0">
              <a:solidFill>
                <a:srgbClr val="0B1F4D"/>
              </a:solidFill>
              <a:latin typeface="Navigo"/>
              <a:ea typeface="Navigo"/>
              <a:cs typeface="Navigo"/>
            </a:endParaRPr>
          </a:p>
          <a:p>
            <a:pPr algn="l">
              <a:defRPr sz="1275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lang="ru-RU" sz="1275" b="0" dirty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Для каждой коробки выбрать паллету и позицию, сохраняя плотность и баланс высот</a:t>
            </a:r>
            <a:endParaRPr sz="1275" b="0" dirty="0">
              <a:solidFill>
                <a:srgbClr val="0B1F4D"/>
              </a:solidFill>
              <a:latin typeface="Navigo"/>
              <a:ea typeface="Navigo"/>
              <a:cs typeface="Navigo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1BA6294-1730-A78A-7267-17E6EE68AFC2}"/>
              </a:ext>
            </a:extLst>
          </p:cNvPr>
          <p:cNvSpPr>
            <a:spLocks noGrp="1"/>
          </p:cNvSpPr>
          <p:nvPr/>
        </p:nvSpPr>
        <p:spPr>
          <a:xfrm>
            <a:off x="952500" y="5295900"/>
            <a:ext cx="10287000" cy="3238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650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lang="ru-RU" sz="1650" b="1" dirty="0">
                <a:solidFill>
                  <a:srgbClr val="102D69"/>
                </a:solidFill>
                <a:latin typeface="Navigo"/>
                <a:ea typeface="Navigo"/>
                <a:cs typeface="Navigo"/>
              </a:rPr>
              <a:t>Критерии качества: </a:t>
            </a:r>
            <a:r>
              <a:rPr lang="ru-RU" sz="1650" b="1" dirty="0" err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перколяция</a:t>
            </a:r>
            <a:r>
              <a:rPr lang="en-US" sz="1650" b="1" dirty="0">
                <a:solidFill>
                  <a:srgbClr val="102D69"/>
                </a:solidFill>
                <a:latin typeface="Navigo"/>
                <a:ea typeface="Navigo"/>
                <a:cs typeface="Navigo"/>
              </a:rPr>
              <a:t> · </a:t>
            </a:r>
            <a:r>
              <a:rPr lang="ru-RU" sz="1650" b="1" dirty="0">
                <a:solidFill>
                  <a:srgbClr val="102D69"/>
                </a:solidFill>
                <a:latin typeface="Navigo"/>
                <a:ea typeface="Navigo"/>
                <a:cs typeface="Navigo"/>
              </a:rPr>
              <a:t>высота</a:t>
            </a:r>
            <a:r>
              <a:rPr lang="en-US" sz="1650" b="1" dirty="0">
                <a:solidFill>
                  <a:srgbClr val="102D69"/>
                </a:solidFill>
                <a:latin typeface="Navigo"/>
                <a:ea typeface="Navigo"/>
                <a:cs typeface="Navigo"/>
              </a:rPr>
              <a:t> </a:t>
            </a:r>
            <a:r>
              <a:rPr lang="ru-RU" sz="1650" b="1" dirty="0">
                <a:solidFill>
                  <a:srgbClr val="102D69"/>
                </a:solidFill>
                <a:latin typeface="Navigo"/>
                <a:ea typeface="Navigo"/>
                <a:cs typeface="Navigo"/>
              </a:rPr>
              <a:t>(сумма высот) </a:t>
            </a:r>
            <a:r>
              <a:rPr lang="en-US" sz="1650" b="1" dirty="0">
                <a:solidFill>
                  <a:srgbClr val="102D69"/>
                </a:solidFill>
                <a:latin typeface="Navigo"/>
                <a:ea typeface="Navigo"/>
                <a:cs typeface="Navigo"/>
              </a:rPr>
              <a:t>· skipped · relaxed60</a:t>
            </a:r>
            <a:r>
              <a:rPr lang="ru-RU" sz="1650" b="1" dirty="0">
                <a:solidFill>
                  <a:srgbClr val="102D69"/>
                </a:solidFill>
                <a:latin typeface="Navigo"/>
                <a:ea typeface="Navigo"/>
                <a:cs typeface="Navigo"/>
              </a:rPr>
              <a:t> (</a:t>
            </a:r>
            <a:r>
              <a:rPr lang="en-US" sz="1650" b="1" dirty="0">
                <a:solidFill>
                  <a:srgbClr val="102D69"/>
                </a:solidFill>
                <a:latin typeface="Navigo"/>
                <a:ea typeface="Navigo"/>
                <a:cs typeface="Navigo"/>
              </a:rPr>
              <a:t>relaxed50</a:t>
            </a:r>
            <a:r>
              <a:rPr lang="ru-RU" sz="1650" b="1" dirty="0">
                <a:solidFill>
                  <a:srgbClr val="102D69"/>
                </a:solidFill>
                <a:latin typeface="Navigo"/>
                <a:ea typeface="Navigo"/>
                <a:cs typeface="Navigo"/>
              </a:rPr>
              <a:t>)</a:t>
            </a:r>
            <a:r>
              <a:rPr lang="en-US" sz="1650" b="1" dirty="0">
                <a:solidFill>
                  <a:srgbClr val="102D69"/>
                </a:solidFill>
                <a:latin typeface="Navigo"/>
                <a:ea typeface="Navigo"/>
                <a:cs typeface="Navigo"/>
              </a:rPr>
              <a:t> · </a:t>
            </a:r>
            <a:r>
              <a:rPr lang="ru-RU" sz="1650" b="1" dirty="0">
                <a:solidFill>
                  <a:srgbClr val="102D69"/>
                </a:solidFill>
                <a:latin typeface="Navigo"/>
                <a:ea typeface="Navigo"/>
                <a:cs typeface="Navigo"/>
              </a:rPr>
              <a:t>время</a:t>
            </a:r>
            <a:endParaRPr sz="1650" b="1" dirty="0">
              <a:solidFill>
                <a:srgbClr val="102D69"/>
              </a:solidFill>
              <a:latin typeface="Navigo"/>
              <a:ea typeface="Navigo"/>
              <a:cs typeface="Navigo"/>
            </a:endParaRPr>
          </a:p>
        </p:txBody>
      </p:sp>
    </p:spTree>
    <p:extLst>
      <p:ext uri="{BB962C8B-B14F-4D97-AF65-F5344CB8AC3E}">
        <p14:creationId xmlns:p14="http://schemas.microsoft.com/office/powerpoint/2010/main" val="14932647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1E8A3727-E661-4387-AD7A-8D6D1CB520F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FC7F2"/>
          </a:solidFill>
          <a:ln w="0">
            <a:solidFill>
              <a:srgbClr val="DFC7F2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C8BD013-A581-43A9-B9C7-E5BC7781E96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219200"/>
          </a:xfrm>
          <a:prstGeom prst="rect">
            <a:avLst/>
          </a:prstGeom>
          <a:solidFill>
            <a:srgbClr val="102D69"/>
          </a:solidFill>
          <a:ln w="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740FA40-9ABF-4C2C-8EEA-3C3EDFDF4AF1}"/>
              </a:ext>
            </a:extLst>
          </p:cNvPr>
          <p:cNvSpPr>
            <a:spLocks noGrp="1"/>
          </p:cNvSpPr>
          <p:nvPr/>
        </p:nvSpPr>
        <p:spPr>
          <a:xfrm>
            <a:off x="361950" y="257175"/>
            <a:ext cx="123825" cy="361950"/>
          </a:xfrm>
          <a:prstGeom prst="rect">
            <a:avLst/>
          </a:prstGeom>
          <a:solidFill>
            <a:srgbClr val="DCFF05"/>
          </a:solidFill>
          <a:ln w="0">
            <a:solidFill>
              <a:srgbClr val="DCFF05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6B3D47C-307E-4A8E-8C1D-B355E01F7709}"/>
              </a:ext>
            </a:extLst>
          </p:cNvPr>
          <p:cNvSpPr>
            <a:spLocks noGrp="1"/>
          </p:cNvSpPr>
          <p:nvPr/>
        </p:nvSpPr>
        <p:spPr>
          <a:xfrm>
            <a:off x="638175" y="190500"/>
            <a:ext cx="26670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125" b="1">
                <a:solidFill>
                  <a:srgbClr val="DCFF05"/>
                </a:solidFill>
                <a:latin typeface="Navigo"/>
                <a:ea typeface="Navigo"/>
                <a:cs typeface="Navigo"/>
              </a:defRPr>
            </a:pPr>
            <a:r>
              <a:rPr sz="1125" b="1">
                <a:solidFill>
                  <a:srgbClr val="DCFF05"/>
                </a:solidFill>
                <a:latin typeface="Navigo"/>
                <a:ea typeface="Navigo"/>
                <a:cs typeface="Navigo"/>
              </a:rPr>
              <a:t>СУЩЕСТВУЮЩИЕ РЕШЕНИЯ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8AF99B7-196A-48D4-8BAC-5C73B46480B0}"/>
              </a:ext>
            </a:extLst>
          </p:cNvPr>
          <p:cNvSpPr>
            <a:spLocks noGrp="1"/>
          </p:cNvSpPr>
          <p:nvPr/>
        </p:nvSpPr>
        <p:spPr>
          <a:xfrm>
            <a:off x="638175" y="400050"/>
            <a:ext cx="8572500" cy="647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025" b="1">
                <a:solidFill>
                  <a:srgbClr val="FFFFFF"/>
                </a:solidFill>
                <a:latin typeface="Navigo"/>
                <a:ea typeface="Navigo"/>
                <a:cs typeface="Navigo"/>
              </a:defRPr>
            </a:pPr>
            <a:r>
              <a:rPr sz="2025" b="1">
                <a:solidFill>
                  <a:srgbClr val="FFFFFF"/>
                </a:solidFill>
                <a:latin typeface="Navigo"/>
                <a:ea typeface="Navigo"/>
                <a:cs typeface="Navigo"/>
              </a:rPr>
              <a:t>Практические алгоритмы сочетают слои, 3D-позиции и поиск порядка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EA5941F-3767-46B2-ABD2-22616F8F86B7}"/>
              </a:ext>
            </a:extLst>
          </p:cNvPr>
          <p:cNvSpPr>
            <a:spLocks noGrp="1"/>
          </p:cNvSpPr>
          <p:nvPr/>
        </p:nvSpPr>
        <p:spPr>
          <a:xfrm>
            <a:off x="9753600" y="190500"/>
            <a:ext cx="2152650" cy="628650"/>
          </a:xfrm>
          <a:prstGeom prst="rect">
            <a:avLst/>
          </a:prstGeom>
          <a:solidFill>
            <a:srgbClr val="FFFFFF"/>
          </a:solidFill>
          <a:ln w="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9867900" y="321520"/>
            <a:ext cx="1924050" cy="36661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64FD58A-A8E0-40D9-A57B-5793BBF48D2C}"/>
              </a:ext>
            </a:extLst>
          </p:cNvPr>
          <p:cNvSpPr>
            <a:spLocks noGrp="1"/>
          </p:cNvSpPr>
          <p:nvPr/>
        </p:nvSpPr>
        <p:spPr>
          <a:xfrm>
            <a:off x="400050" y="6496050"/>
            <a:ext cx="102870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00" b="0">
                <a:solidFill>
                  <a:srgbClr val="53658D"/>
                </a:solidFill>
                <a:latin typeface="Navigo"/>
                <a:ea typeface="Navigo"/>
                <a:cs typeface="Navigo"/>
              </a:defRPr>
            </a:pPr>
            <a:r>
              <a:rPr sz="900" b="0">
                <a:solidFill>
                  <a:srgbClr val="53658D"/>
                </a:solidFill>
                <a:latin typeface="Navigo"/>
                <a:ea typeface="Navigo"/>
                <a:cs typeface="Navigo"/>
              </a:rPr>
              <a:t>НИУ ВШЭ · ФКН · исследовательский проект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96ED6B8-B5D2-4D28-A145-4D197EB92086}"/>
              </a:ext>
            </a:extLst>
          </p:cNvPr>
          <p:cNvSpPr>
            <a:spLocks noGrp="1"/>
          </p:cNvSpPr>
          <p:nvPr/>
        </p:nvSpPr>
        <p:spPr>
          <a:xfrm>
            <a:off x="11334750" y="6410325"/>
            <a:ext cx="4572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1200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200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04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46F9EEC-9D8E-475F-9A25-CE9D4461A32C}"/>
              </a:ext>
            </a:extLst>
          </p:cNvPr>
          <p:cNvSpPr>
            <a:spLocks noGrp="1"/>
          </p:cNvSpPr>
          <p:nvPr/>
        </p:nvSpPr>
        <p:spPr>
          <a:xfrm>
            <a:off x="609600" y="1809750"/>
            <a:ext cx="3238500" cy="2762250"/>
          </a:xfrm>
          <a:prstGeom prst="rect">
            <a:avLst/>
          </a:prstGeom>
          <a:solidFill>
            <a:srgbClr val="FFFFFF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EE5922-7A56-42C1-8689-E653DAAB5BB1}"/>
              </a:ext>
            </a:extLst>
          </p:cNvPr>
          <p:cNvSpPr>
            <a:spLocks noGrp="1"/>
          </p:cNvSpPr>
          <p:nvPr/>
        </p:nvSpPr>
        <p:spPr>
          <a:xfrm>
            <a:off x="819150" y="2038350"/>
            <a:ext cx="533400" cy="3810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250" b="1">
                <a:solidFill>
                  <a:srgbClr val="DCFF05"/>
                </a:solidFill>
                <a:latin typeface="Navigo"/>
                <a:ea typeface="Navigo"/>
                <a:cs typeface="Navigo"/>
              </a:defRPr>
            </a:pPr>
            <a:r>
              <a:rPr sz="2250" b="1">
                <a:solidFill>
                  <a:srgbClr val="DCFF05"/>
                </a:solidFill>
                <a:latin typeface="Navigo"/>
                <a:ea typeface="Navigo"/>
                <a:cs typeface="Navigo"/>
              </a:rPr>
              <a:t>01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3B316F4-2F83-4024-8286-1907ED852930}"/>
              </a:ext>
            </a:extLst>
          </p:cNvPr>
          <p:cNvSpPr>
            <a:spLocks noGrp="1"/>
          </p:cNvSpPr>
          <p:nvPr/>
        </p:nvSpPr>
        <p:spPr>
          <a:xfrm>
            <a:off x="819150" y="2667000"/>
            <a:ext cx="2800350" cy="3238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725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725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Слоевые эвристики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694D658-1B7E-4DF9-A02F-099F68A63045}"/>
              </a:ext>
            </a:extLst>
          </p:cNvPr>
          <p:cNvSpPr>
            <a:spLocks noGrp="1"/>
          </p:cNvSpPr>
          <p:nvPr/>
        </p:nvSpPr>
        <p:spPr>
          <a:xfrm>
            <a:off x="819150" y="3276600"/>
            <a:ext cx="2800350" cy="3238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425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425" b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Высота слоя + 2D packing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4B2BADC-5288-4058-B093-F969E30A992C}"/>
              </a:ext>
            </a:extLst>
          </p:cNvPr>
          <p:cNvSpPr>
            <a:spLocks noGrp="1"/>
          </p:cNvSpPr>
          <p:nvPr/>
        </p:nvSpPr>
        <p:spPr>
          <a:xfrm>
            <a:off x="819150" y="3905250"/>
            <a:ext cx="2800350" cy="4381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200" b="0">
                <a:solidFill>
                  <a:srgbClr val="53658D"/>
                </a:solidFill>
                <a:latin typeface="Navigo"/>
                <a:ea typeface="Navigo"/>
                <a:cs typeface="Navigo"/>
              </a:defRPr>
            </a:pPr>
            <a:r>
              <a:rPr sz="1200" b="0">
                <a:solidFill>
                  <a:srgbClr val="53658D"/>
                </a:solidFill>
                <a:latin typeface="Navigo"/>
                <a:ea typeface="Navigo"/>
                <a:cs typeface="Navigo"/>
              </a:rPr>
              <a:t>Быстро, но поверхность упрощается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31DF77A-93DD-4E07-A559-97CD6F0AAA51}"/>
              </a:ext>
            </a:extLst>
          </p:cNvPr>
          <p:cNvSpPr>
            <a:spLocks noGrp="1"/>
          </p:cNvSpPr>
          <p:nvPr/>
        </p:nvSpPr>
        <p:spPr>
          <a:xfrm>
            <a:off x="4324350" y="1809750"/>
            <a:ext cx="3238500" cy="2762250"/>
          </a:xfrm>
          <a:prstGeom prst="rect">
            <a:avLst/>
          </a:prstGeom>
          <a:solidFill>
            <a:srgbClr val="102D69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C117CF6-708C-4274-867B-EC963C756116}"/>
              </a:ext>
            </a:extLst>
          </p:cNvPr>
          <p:cNvSpPr>
            <a:spLocks noGrp="1"/>
          </p:cNvSpPr>
          <p:nvPr/>
        </p:nvSpPr>
        <p:spPr>
          <a:xfrm>
            <a:off x="4533900" y="2038350"/>
            <a:ext cx="533400" cy="3810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250" b="1">
                <a:solidFill>
                  <a:srgbClr val="DCFF05"/>
                </a:solidFill>
                <a:latin typeface="Navigo"/>
                <a:ea typeface="Navigo"/>
                <a:cs typeface="Navigo"/>
              </a:defRPr>
            </a:pPr>
            <a:r>
              <a:rPr sz="2250" b="1">
                <a:solidFill>
                  <a:srgbClr val="DCFF05"/>
                </a:solidFill>
                <a:latin typeface="Navigo"/>
                <a:ea typeface="Navigo"/>
                <a:cs typeface="Navigo"/>
              </a:rPr>
              <a:t>02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1CE53CB-8EB0-402F-9C0B-6D8BDC8283C8}"/>
              </a:ext>
            </a:extLst>
          </p:cNvPr>
          <p:cNvSpPr>
            <a:spLocks noGrp="1"/>
          </p:cNvSpPr>
          <p:nvPr/>
        </p:nvSpPr>
        <p:spPr>
          <a:xfrm>
            <a:off x="4533900" y="2667000"/>
            <a:ext cx="2800350" cy="3238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725" b="1">
                <a:solidFill>
                  <a:srgbClr val="FFFFFF"/>
                </a:solidFill>
                <a:latin typeface="Navigo"/>
                <a:ea typeface="Navigo"/>
                <a:cs typeface="Navigo"/>
              </a:defRPr>
            </a:pPr>
            <a:r>
              <a:rPr sz="1725" b="1">
                <a:solidFill>
                  <a:srgbClr val="FFFFFF"/>
                </a:solidFill>
                <a:latin typeface="Navigo"/>
                <a:ea typeface="Navigo"/>
                <a:cs typeface="Navigo"/>
              </a:rPr>
              <a:t>Extreme Points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0B606C5-1958-4B9C-936C-BD2F99525AEE}"/>
              </a:ext>
            </a:extLst>
          </p:cNvPr>
          <p:cNvSpPr>
            <a:spLocks noGrp="1"/>
          </p:cNvSpPr>
          <p:nvPr/>
        </p:nvSpPr>
        <p:spPr>
          <a:xfrm>
            <a:off x="4533900" y="3276600"/>
            <a:ext cx="2800350" cy="3238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425" b="0">
                <a:solidFill>
                  <a:srgbClr val="DFC7F2"/>
                </a:solidFill>
                <a:latin typeface="Navigo"/>
                <a:ea typeface="Navigo"/>
                <a:cs typeface="Navigo"/>
              </a:defRPr>
            </a:pPr>
            <a:r>
              <a:rPr sz="1425" b="0">
                <a:solidFill>
                  <a:srgbClr val="DFC7F2"/>
                </a:solidFill>
                <a:latin typeface="Navigo"/>
                <a:ea typeface="Navigo"/>
                <a:cs typeface="Navigo"/>
              </a:rPr>
              <a:t>Кандидаты по граням коробок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67947B8-F4E4-47BB-8D6E-D3A878439407}"/>
              </a:ext>
            </a:extLst>
          </p:cNvPr>
          <p:cNvSpPr>
            <a:spLocks noGrp="1"/>
          </p:cNvSpPr>
          <p:nvPr/>
        </p:nvSpPr>
        <p:spPr>
          <a:xfrm>
            <a:off x="4533900" y="3905250"/>
            <a:ext cx="2800350" cy="4381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200" b="0">
                <a:solidFill>
                  <a:srgbClr val="FFFFFF"/>
                </a:solidFill>
                <a:latin typeface="Navigo"/>
                <a:ea typeface="Navigo"/>
                <a:cs typeface="Navigo"/>
              </a:defRPr>
            </a:pPr>
            <a:r>
              <a:rPr sz="1200" b="0">
                <a:solidFill>
                  <a:srgbClr val="FFFFFF"/>
                </a:solidFill>
                <a:latin typeface="Navigo"/>
                <a:ea typeface="Navigo"/>
                <a:cs typeface="Navigo"/>
              </a:rPr>
              <a:t>Точнее отражает 3D-геометрию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F04515A-5CFC-4217-A6F1-CE916ED507D1}"/>
              </a:ext>
            </a:extLst>
          </p:cNvPr>
          <p:cNvSpPr>
            <a:spLocks noGrp="1"/>
          </p:cNvSpPr>
          <p:nvPr/>
        </p:nvSpPr>
        <p:spPr>
          <a:xfrm>
            <a:off x="8039100" y="1809750"/>
            <a:ext cx="3238500" cy="2762250"/>
          </a:xfrm>
          <a:prstGeom prst="rect">
            <a:avLst/>
          </a:prstGeom>
          <a:solidFill>
            <a:srgbClr val="FFFFFF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D4AD3E6-155A-416C-AF26-828975C1F73E}"/>
              </a:ext>
            </a:extLst>
          </p:cNvPr>
          <p:cNvSpPr>
            <a:spLocks noGrp="1"/>
          </p:cNvSpPr>
          <p:nvPr/>
        </p:nvSpPr>
        <p:spPr>
          <a:xfrm>
            <a:off x="8248650" y="2038350"/>
            <a:ext cx="533400" cy="3810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250" b="1">
                <a:solidFill>
                  <a:srgbClr val="DCFF05"/>
                </a:solidFill>
                <a:latin typeface="Navigo"/>
                <a:ea typeface="Navigo"/>
                <a:cs typeface="Navigo"/>
              </a:defRPr>
            </a:pPr>
            <a:r>
              <a:rPr sz="2250" b="1">
                <a:solidFill>
                  <a:srgbClr val="DCFF05"/>
                </a:solidFill>
                <a:latin typeface="Navigo"/>
                <a:ea typeface="Navigo"/>
                <a:cs typeface="Navigo"/>
              </a:rPr>
              <a:t>03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63D127E-3B62-4AAC-89A0-9103DBEFD2CF}"/>
              </a:ext>
            </a:extLst>
          </p:cNvPr>
          <p:cNvSpPr>
            <a:spLocks noGrp="1"/>
          </p:cNvSpPr>
          <p:nvPr/>
        </p:nvSpPr>
        <p:spPr>
          <a:xfrm>
            <a:off x="8248650" y="2667000"/>
            <a:ext cx="2800350" cy="3238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725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725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Genetic Algorithm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827E504-6D07-4C8D-B5ED-E29A4EC3C83C}"/>
              </a:ext>
            </a:extLst>
          </p:cNvPr>
          <p:cNvSpPr>
            <a:spLocks noGrp="1"/>
          </p:cNvSpPr>
          <p:nvPr/>
        </p:nvSpPr>
        <p:spPr>
          <a:xfrm>
            <a:off x="8248650" y="3276600"/>
            <a:ext cx="2800350" cy="3238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425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425" b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Поиск порядка размещения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2E0FDDE-B7A7-427A-A061-BDB2216CDA42}"/>
              </a:ext>
            </a:extLst>
          </p:cNvPr>
          <p:cNvSpPr>
            <a:spLocks noGrp="1"/>
          </p:cNvSpPr>
          <p:nvPr/>
        </p:nvSpPr>
        <p:spPr>
          <a:xfrm>
            <a:off x="8248650" y="3905250"/>
            <a:ext cx="2800350" cy="4381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200" b="0">
                <a:solidFill>
                  <a:srgbClr val="53658D"/>
                </a:solidFill>
                <a:latin typeface="Navigo"/>
                <a:ea typeface="Navigo"/>
                <a:cs typeface="Navigo"/>
              </a:defRPr>
            </a:pPr>
            <a:r>
              <a:rPr sz="1200" b="0">
                <a:solidFill>
                  <a:srgbClr val="53658D"/>
                </a:solidFill>
                <a:latin typeface="Navigo"/>
                <a:ea typeface="Navigo"/>
                <a:cs typeface="Navigo"/>
              </a:rPr>
              <a:t>Улучшает решение без полного перебора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35FC87F-A9C5-40EB-9174-2A5408E60355}"/>
              </a:ext>
            </a:extLst>
          </p:cNvPr>
          <p:cNvSpPr>
            <a:spLocks noGrp="1"/>
          </p:cNvSpPr>
          <p:nvPr/>
        </p:nvSpPr>
        <p:spPr>
          <a:xfrm>
            <a:off x="895350" y="5124450"/>
            <a:ext cx="10287000" cy="3238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650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lang="ru-RU" sz="1650" b="1" dirty="0">
                <a:solidFill>
                  <a:srgbClr val="102D69"/>
                </a:solidFill>
                <a:latin typeface="Navigo"/>
                <a:ea typeface="Navigo"/>
                <a:cs typeface="Navigo"/>
              </a:rPr>
              <a:t>Ф</a:t>
            </a:r>
            <a:r>
              <a:rPr sz="1650" b="1" dirty="0" err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инальному</a:t>
            </a:r>
            <a:r>
              <a:rPr sz="1650" b="1" dirty="0">
                <a:solidFill>
                  <a:srgbClr val="102D69"/>
                </a:solidFill>
                <a:latin typeface="Navigo"/>
                <a:ea typeface="Navigo"/>
                <a:cs typeface="Navigo"/>
              </a:rPr>
              <a:t> </a:t>
            </a:r>
            <a:r>
              <a:rPr sz="1650" b="1" dirty="0" err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решению</a:t>
            </a:r>
            <a:r>
              <a:rPr sz="1650" b="1" dirty="0">
                <a:solidFill>
                  <a:srgbClr val="102D69"/>
                </a:solidFill>
                <a:latin typeface="Navigo"/>
                <a:ea typeface="Navigo"/>
                <a:cs typeface="Navigo"/>
              </a:rPr>
              <a:t> </a:t>
            </a:r>
            <a:r>
              <a:rPr sz="1650" b="1" dirty="0" err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нужен</a:t>
            </a:r>
            <a:r>
              <a:rPr sz="1650" b="1" dirty="0">
                <a:solidFill>
                  <a:srgbClr val="102D69"/>
                </a:solidFill>
                <a:latin typeface="Navigo"/>
                <a:ea typeface="Navigo"/>
                <a:cs typeface="Navigo"/>
              </a:rPr>
              <a:t> </a:t>
            </a:r>
            <a:r>
              <a:rPr sz="1650" b="1" dirty="0" err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быстрый</a:t>
            </a:r>
            <a:r>
              <a:rPr sz="1650" b="1" dirty="0">
                <a:solidFill>
                  <a:srgbClr val="102D69"/>
                </a:solidFill>
                <a:latin typeface="Navigo"/>
                <a:ea typeface="Navigo"/>
                <a:cs typeface="Navigo"/>
              </a:rPr>
              <a:t> baseline </a:t>
            </a:r>
            <a:r>
              <a:rPr sz="1650" b="1" dirty="0" err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и</a:t>
            </a:r>
            <a:r>
              <a:rPr sz="1650" b="1" dirty="0">
                <a:solidFill>
                  <a:srgbClr val="102D69"/>
                </a:solidFill>
                <a:latin typeface="Navigo"/>
                <a:ea typeface="Navigo"/>
                <a:cs typeface="Navigo"/>
              </a:rPr>
              <a:t> </a:t>
            </a:r>
            <a:r>
              <a:rPr sz="1650" b="1" dirty="0" err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устойчивый</a:t>
            </a:r>
            <a:r>
              <a:rPr sz="1650" b="1" dirty="0">
                <a:solidFill>
                  <a:srgbClr val="102D69"/>
                </a:solidFill>
                <a:latin typeface="Navigo"/>
                <a:ea typeface="Navigo"/>
                <a:cs typeface="Navigo"/>
              </a:rPr>
              <a:t> 3D-декодер</a:t>
            </a:r>
          </a:p>
        </p:txBody>
      </p:sp>
    </p:spTree>
    <p:extLst>
      <p:ext uri="{BB962C8B-B14F-4D97-AF65-F5344CB8AC3E}">
        <p14:creationId xmlns:p14="http://schemas.microsoft.com/office/powerpoint/2010/main" val="17154130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43C8539C-ACF5-49EC-9C58-A22F7717D86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FC7F2"/>
          </a:solidFill>
          <a:ln w="0">
            <a:solidFill>
              <a:srgbClr val="DFC7F2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F74CCEF-559E-4E7A-AB91-B7984DDA2D0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219200"/>
          </a:xfrm>
          <a:prstGeom prst="rect">
            <a:avLst/>
          </a:prstGeom>
          <a:solidFill>
            <a:srgbClr val="102D69"/>
          </a:solidFill>
          <a:ln w="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A533AA7-1290-4BC8-8A0C-B8791D992CBD}"/>
              </a:ext>
            </a:extLst>
          </p:cNvPr>
          <p:cNvSpPr>
            <a:spLocks noGrp="1"/>
          </p:cNvSpPr>
          <p:nvPr/>
        </p:nvSpPr>
        <p:spPr>
          <a:xfrm>
            <a:off x="361950" y="257175"/>
            <a:ext cx="123825" cy="361950"/>
          </a:xfrm>
          <a:prstGeom prst="rect">
            <a:avLst/>
          </a:prstGeom>
          <a:solidFill>
            <a:srgbClr val="DCFF05"/>
          </a:solidFill>
          <a:ln w="0">
            <a:solidFill>
              <a:srgbClr val="DCFF05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2E704E0-485A-4965-9E3B-825F0F8AF19D}"/>
              </a:ext>
            </a:extLst>
          </p:cNvPr>
          <p:cNvSpPr>
            <a:spLocks noGrp="1"/>
          </p:cNvSpPr>
          <p:nvPr/>
        </p:nvSpPr>
        <p:spPr>
          <a:xfrm>
            <a:off x="638175" y="190500"/>
            <a:ext cx="26670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125" b="1">
                <a:solidFill>
                  <a:srgbClr val="DCFF05"/>
                </a:solidFill>
                <a:latin typeface="Navigo"/>
                <a:ea typeface="Navigo"/>
                <a:cs typeface="Navigo"/>
              </a:defRPr>
            </a:pPr>
            <a:r>
              <a:rPr sz="1125" b="1">
                <a:solidFill>
                  <a:srgbClr val="DCFF05"/>
                </a:solidFill>
                <a:latin typeface="Navigo"/>
                <a:ea typeface="Navigo"/>
                <a:cs typeface="Navigo"/>
              </a:rPr>
              <a:t>ТРЕБОВАНИЯ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D1B96E1-B2CC-486F-85D3-C63B50189B79}"/>
              </a:ext>
            </a:extLst>
          </p:cNvPr>
          <p:cNvSpPr>
            <a:spLocks noGrp="1"/>
          </p:cNvSpPr>
          <p:nvPr/>
        </p:nvSpPr>
        <p:spPr>
          <a:xfrm>
            <a:off x="638175" y="400050"/>
            <a:ext cx="8572500" cy="647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025" b="1">
                <a:solidFill>
                  <a:srgbClr val="FFFFFF"/>
                </a:solidFill>
                <a:latin typeface="Navigo"/>
                <a:ea typeface="Navigo"/>
                <a:cs typeface="Navigo"/>
              </a:defRPr>
            </a:pPr>
            <a:r>
              <a:rPr sz="2025" b="1">
                <a:solidFill>
                  <a:srgbClr val="FFFFFF"/>
                </a:solidFill>
                <a:latin typeface="Navigo"/>
                <a:ea typeface="Navigo"/>
                <a:cs typeface="Navigo"/>
              </a:rPr>
              <a:t>Укладка должна быть плотной, устойчивой и автоматизируемой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2BFF67C-D112-4C7E-B787-74083D56CA74}"/>
              </a:ext>
            </a:extLst>
          </p:cNvPr>
          <p:cNvSpPr>
            <a:spLocks noGrp="1"/>
          </p:cNvSpPr>
          <p:nvPr/>
        </p:nvSpPr>
        <p:spPr>
          <a:xfrm>
            <a:off x="9753600" y="190500"/>
            <a:ext cx="2152650" cy="628650"/>
          </a:xfrm>
          <a:prstGeom prst="rect">
            <a:avLst/>
          </a:prstGeom>
          <a:solidFill>
            <a:srgbClr val="FFFFFF"/>
          </a:solidFill>
          <a:ln w="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9867900" y="321520"/>
            <a:ext cx="1924050" cy="36661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E66E1DA-3A21-429B-83BA-19A017723DE9}"/>
              </a:ext>
            </a:extLst>
          </p:cNvPr>
          <p:cNvSpPr>
            <a:spLocks noGrp="1"/>
          </p:cNvSpPr>
          <p:nvPr/>
        </p:nvSpPr>
        <p:spPr>
          <a:xfrm>
            <a:off x="400050" y="6496050"/>
            <a:ext cx="102870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00" b="0">
                <a:solidFill>
                  <a:srgbClr val="53658D"/>
                </a:solidFill>
                <a:latin typeface="Navigo"/>
                <a:ea typeface="Navigo"/>
                <a:cs typeface="Navigo"/>
              </a:defRPr>
            </a:pPr>
            <a:r>
              <a:rPr sz="900" b="0">
                <a:solidFill>
                  <a:srgbClr val="53658D"/>
                </a:solidFill>
                <a:latin typeface="Navigo"/>
                <a:ea typeface="Navigo"/>
                <a:cs typeface="Navigo"/>
              </a:rPr>
              <a:t>НИУ ВШЭ · ФКН · исследовательский проект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57DCA2E-7754-4D6B-B179-B2E0270B23D9}"/>
              </a:ext>
            </a:extLst>
          </p:cNvPr>
          <p:cNvSpPr>
            <a:spLocks noGrp="1"/>
          </p:cNvSpPr>
          <p:nvPr/>
        </p:nvSpPr>
        <p:spPr>
          <a:xfrm>
            <a:off x="11334750" y="6410325"/>
            <a:ext cx="4572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1200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200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05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532BAE0-3A76-470B-83AD-1467773834ED}"/>
              </a:ext>
            </a:extLst>
          </p:cNvPr>
          <p:cNvSpPr>
            <a:spLocks noGrp="1"/>
          </p:cNvSpPr>
          <p:nvPr/>
        </p:nvSpPr>
        <p:spPr>
          <a:xfrm>
            <a:off x="571500" y="1428750"/>
            <a:ext cx="6953250" cy="4191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325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2325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Основные функциональные требования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DA1C83C-B492-4572-9019-92D59166278B}"/>
              </a:ext>
            </a:extLst>
          </p:cNvPr>
          <p:cNvSpPr>
            <a:spLocks noGrp="1"/>
          </p:cNvSpPr>
          <p:nvPr/>
        </p:nvSpPr>
        <p:spPr>
          <a:xfrm>
            <a:off x="628650" y="2352675"/>
            <a:ext cx="95250" cy="95250"/>
          </a:xfrm>
          <a:prstGeom prst="rect">
            <a:avLst/>
          </a:prstGeom>
          <a:solidFill>
            <a:srgbClr val="DCFF05"/>
          </a:solidFill>
          <a:ln w="0">
            <a:solidFill>
              <a:srgbClr val="DCFF05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46AEBE8-F2C4-4CA7-818F-64DE86A19E41}"/>
              </a:ext>
            </a:extLst>
          </p:cNvPr>
          <p:cNvSpPr>
            <a:spLocks noGrp="1"/>
          </p:cNvSpPr>
          <p:nvPr/>
        </p:nvSpPr>
        <p:spPr>
          <a:xfrm>
            <a:off x="838200" y="2286000"/>
            <a:ext cx="6572250" cy="304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425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lang="ru-RU" sz="1425" b="0" dirty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Геометрическая корректность</a:t>
            </a:r>
            <a:endParaRPr sz="1425" b="0" dirty="0">
              <a:solidFill>
                <a:srgbClr val="0B1F4D"/>
              </a:solidFill>
              <a:latin typeface="Navigo"/>
              <a:ea typeface="Navigo"/>
              <a:cs typeface="Navigo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F973FC4-EF67-46BA-8E71-480DD7811AC5}"/>
              </a:ext>
            </a:extLst>
          </p:cNvPr>
          <p:cNvSpPr>
            <a:spLocks noGrp="1"/>
          </p:cNvSpPr>
          <p:nvPr/>
        </p:nvSpPr>
        <p:spPr>
          <a:xfrm>
            <a:off x="628650" y="2924175"/>
            <a:ext cx="95250" cy="95250"/>
          </a:xfrm>
          <a:prstGeom prst="rect">
            <a:avLst/>
          </a:prstGeom>
          <a:solidFill>
            <a:srgbClr val="DCFF05"/>
          </a:solidFill>
          <a:ln w="0">
            <a:solidFill>
              <a:srgbClr val="DCFF05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86BB62-FD05-43A9-A915-B6D0E1EE642B}"/>
              </a:ext>
            </a:extLst>
          </p:cNvPr>
          <p:cNvSpPr>
            <a:spLocks noGrp="1"/>
          </p:cNvSpPr>
          <p:nvPr/>
        </p:nvSpPr>
        <p:spPr>
          <a:xfrm>
            <a:off x="838200" y="2857500"/>
            <a:ext cx="6572250" cy="304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425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lang="ru-RU" sz="1425" b="0" dirty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Устойчивость</a:t>
            </a:r>
            <a:endParaRPr sz="1425" b="0" dirty="0">
              <a:solidFill>
                <a:srgbClr val="0B1F4D"/>
              </a:solidFill>
              <a:latin typeface="Navigo"/>
              <a:ea typeface="Navigo"/>
              <a:cs typeface="Navigo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564C8A2-7535-4558-BDAB-C4B63566B0F1}"/>
              </a:ext>
            </a:extLst>
          </p:cNvPr>
          <p:cNvSpPr>
            <a:spLocks noGrp="1"/>
          </p:cNvSpPr>
          <p:nvPr/>
        </p:nvSpPr>
        <p:spPr>
          <a:xfrm>
            <a:off x="628650" y="3495675"/>
            <a:ext cx="95250" cy="95250"/>
          </a:xfrm>
          <a:prstGeom prst="rect">
            <a:avLst/>
          </a:prstGeom>
          <a:solidFill>
            <a:srgbClr val="DCFF05"/>
          </a:solidFill>
          <a:ln w="0">
            <a:solidFill>
              <a:srgbClr val="DCFF05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2279C87-0970-474F-B0A2-BE6D59B36CFF}"/>
              </a:ext>
            </a:extLst>
          </p:cNvPr>
          <p:cNvSpPr>
            <a:spLocks noGrp="1"/>
          </p:cNvSpPr>
          <p:nvPr/>
        </p:nvSpPr>
        <p:spPr>
          <a:xfrm>
            <a:off x="838200" y="3429000"/>
            <a:ext cx="6572250" cy="304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425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425" b="0" dirty="0" err="1">
                <a:solidFill>
                  <a:srgbClr val="0B1F4D"/>
                </a:solidFill>
                <a:latin typeface="Navigo"/>
                <a:ea typeface="Navigo"/>
                <a:cs typeface="Navigo"/>
              </a:rPr>
              <a:t>Распредел</a:t>
            </a:r>
            <a:r>
              <a:rPr lang="ru-RU" sz="1425" b="0" dirty="0" err="1">
                <a:solidFill>
                  <a:srgbClr val="0B1F4D"/>
                </a:solidFill>
                <a:latin typeface="Navigo"/>
                <a:ea typeface="Navigo"/>
                <a:cs typeface="Navigo"/>
              </a:rPr>
              <a:t>ение</a:t>
            </a:r>
            <a:r>
              <a:rPr sz="1425" b="0" dirty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 </a:t>
            </a:r>
            <a:r>
              <a:rPr sz="1425" b="0" dirty="0" err="1">
                <a:solidFill>
                  <a:srgbClr val="0B1F4D"/>
                </a:solidFill>
                <a:latin typeface="Navigo"/>
                <a:ea typeface="Navigo"/>
                <a:cs typeface="Navigo"/>
              </a:rPr>
              <a:t>заказ</a:t>
            </a:r>
            <a:r>
              <a:rPr lang="ru-RU" sz="1425" dirty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а</a:t>
            </a:r>
            <a:r>
              <a:rPr sz="1425" b="0" dirty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 </a:t>
            </a:r>
            <a:r>
              <a:rPr sz="1425" b="0" dirty="0" err="1">
                <a:solidFill>
                  <a:srgbClr val="0B1F4D"/>
                </a:solidFill>
                <a:latin typeface="Navigo"/>
                <a:ea typeface="Navigo"/>
                <a:cs typeface="Navigo"/>
              </a:rPr>
              <a:t>между</a:t>
            </a:r>
            <a:r>
              <a:rPr sz="1425" b="0" dirty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 </a:t>
            </a:r>
            <a:r>
              <a:rPr sz="1425" b="0" dirty="0" err="1">
                <a:solidFill>
                  <a:srgbClr val="0B1F4D"/>
                </a:solidFill>
                <a:latin typeface="Navigo"/>
                <a:ea typeface="Navigo"/>
                <a:cs typeface="Navigo"/>
              </a:rPr>
              <a:t>несколькими</a:t>
            </a:r>
            <a:r>
              <a:rPr sz="1425" b="0" dirty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 </a:t>
            </a:r>
            <a:r>
              <a:rPr sz="1425" b="0" dirty="0" err="1">
                <a:solidFill>
                  <a:srgbClr val="0B1F4D"/>
                </a:solidFill>
                <a:latin typeface="Navigo"/>
                <a:ea typeface="Navigo"/>
                <a:cs typeface="Navigo"/>
              </a:rPr>
              <a:t>паллетами</a:t>
            </a:r>
            <a:endParaRPr sz="1425" b="0" dirty="0">
              <a:solidFill>
                <a:srgbClr val="0B1F4D"/>
              </a:solidFill>
              <a:latin typeface="Navigo"/>
              <a:ea typeface="Navigo"/>
              <a:cs typeface="Navigo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C41B631-4386-48AD-93E1-C94F2C99012A}"/>
              </a:ext>
            </a:extLst>
          </p:cNvPr>
          <p:cNvSpPr>
            <a:spLocks noGrp="1"/>
          </p:cNvSpPr>
          <p:nvPr/>
        </p:nvSpPr>
        <p:spPr>
          <a:xfrm>
            <a:off x="628650" y="4067175"/>
            <a:ext cx="95250" cy="95250"/>
          </a:xfrm>
          <a:prstGeom prst="rect">
            <a:avLst/>
          </a:prstGeom>
          <a:solidFill>
            <a:srgbClr val="DCFF05"/>
          </a:solidFill>
          <a:ln w="0">
            <a:solidFill>
              <a:srgbClr val="DCFF05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16B8E83-B0A4-4454-9B67-21154D503761}"/>
              </a:ext>
            </a:extLst>
          </p:cNvPr>
          <p:cNvSpPr>
            <a:spLocks noGrp="1"/>
          </p:cNvSpPr>
          <p:nvPr/>
        </p:nvSpPr>
        <p:spPr>
          <a:xfrm>
            <a:off x="838200" y="4000500"/>
            <a:ext cx="6572250" cy="304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425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lang="ru-RU" sz="1425" b="0" dirty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Сохранение результата </a:t>
            </a:r>
            <a:r>
              <a:rPr sz="1425" b="0" dirty="0" err="1">
                <a:solidFill>
                  <a:srgbClr val="0B1F4D"/>
                </a:solidFill>
                <a:latin typeface="Navigo"/>
                <a:ea typeface="Navigo"/>
                <a:cs typeface="Navigo"/>
              </a:rPr>
              <a:t>без</a:t>
            </a:r>
            <a:r>
              <a:rPr sz="1425" b="0" dirty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 </a:t>
            </a:r>
            <a:r>
              <a:rPr sz="1425" b="0" dirty="0" err="1">
                <a:solidFill>
                  <a:srgbClr val="0B1F4D"/>
                </a:solidFill>
                <a:latin typeface="Navigo"/>
                <a:ea typeface="Navigo"/>
                <a:cs typeface="Navigo"/>
              </a:rPr>
              <a:t>ручной</a:t>
            </a:r>
            <a:r>
              <a:rPr sz="1425" b="0" dirty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 </a:t>
            </a:r>
            <a:r>
              <a:rPr sz="1425" b="0" dirty="0" err="1">
                <a:solidFill>
                  <a:srgbClr val="0B1F4D"/>
                </a:solidFill>
                <a:latin typeface="Navigo"/>
                <a:ea typeface="Navigo"/>
                <a:cs typeface="Navigo"/>
              </a:rPr>
              <a:t>обработки</a:t>
            </a:r>
            <a:endParaRPr sz="1425" b="0" dirty="0">
              <a:solidFill>
                <a:srgbClr val="0B1F4D"/>
              </a:solidFill>
              <a:latin typeface="Navigo"/>
              <a:ea typeface="Navigo"/>
              <a:cs typeface="Navigo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C9D5444-FD9F-48EF-8C1F-27752396A83E}"/>
              </a:ext>
            </a:extLst>
          </p:cNvPr>
          <p:cNvSpPr>
            <a:spLocks noGrp="1"/>
          </p:cNvSpPr>
          <p:nvPr/>
        </p:nvSpPr>
        <p:spPr>
          <a:xfrm>
            <a:off x="8153400" y="4172331"/>
            <a:ext cx="2674620" cy="133731"/>
          </a:xfrm>
          <a:prstGeom prst="rect">
            <a:avLst/>
          </a:prstGeom>
          <a:solidFill>
            <a:srgbClr val="102D69"/>
          </a:solidFill>
          <a:ln w="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314C775-4F60-4CEA-8958-2A1986047794}"/>
              </a:ext>
            </a:extLst>
          </p:cNvPr>
          <p:cNvSpPr>
            <a:spLocks noGrp="1"/>
          </p:cNvSpPr>
          <p:nvPr/>
        </p:nvSpPr>
        <p:spPr>
          <a:xfrm>
            <a:off x="8153400" y="3696843"/>
            <a:ext cx="965835" cy="475488"/>
          </a:xfrm>
          <a:prstGeom prst="rect">
            <a:avLst/>
          </a:prstGeom>
          <a:solidFill>
            <a:srgbClr val="FFFFFF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13E2-550E-4BCF-9F7C-3433C9D0144C}"/>
              </a:ext>
            </a:extLst>
          </p:cNvPr>
          <p:cNvSpPr>
            <a:spLocks noGrp="1"/>
          </p:cNvSpPr>
          <p:nvPr/>
        </p:nvSpPr>
        <p:spPr>
          <a:xfrm>
            <a:off x="9148953" y="3696843"/>
            <a:ext cx="817245" cy="475488"/>
          </a:xfrm>
          <a:prstGeom prst="rect">
            <a:avLst/>
          </a:prstGeom>
          <a:solidFill>
            <a:srgbClr val="DCFF05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CF658F2-84B5-4ACE-B67F-393D12677653}"/>
              </a:ext>
            </a:extLst>
          </p:cNvPr>
          <p:cNvSpPr>
            <a:spLocks noGrp="1"/>
          </p:cNvSpPr>
          <p:nvPr/>
        </p:nvSpPr>
        <p:spPr>
          <a:xfrm>
            <a:off x="9995916" y="3696843"/>
            <a:ext cx="832104" cy="475488"/>
          </a:xfrm>
          <a:prstGeom prst="rect">
            <a:avLst/>
          </a:prstGeom>
          <a:solidFill>
            <a:srgbClr val="FFFFFF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6C61297-4519-4985-931C-E99A679F1426}"/>
              </a:ext>
            </a:extLst>
          </p:cNvPr>
          <p:cNvSpPr>
            <a:spLocks noGrp="1"/>
          </p:cNvSpPr>
          <p:nvPr/>
        </p:nvSpPr>
        <p:spPr>
          <a:xfrm>
            <a:off x="8153400" y="3176778"/>
            <a:ext cx="653796" cy="490347"/>
          </a:xfrm>
          <a:prstGeom prst="rect">
            <a:avLst/>
          </a:prstGeom>
          <a:solidFill>
            <a:srgbClr val="DCFF05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B180012-68A5-45C5-8156-C9D40447E5FC}"/>
              </a:ext>
            </a:extLst>
          </p:cNvPr>
          <p:cNvSpPr>
            <a:spLocks noGrp="1"/>
          </p:cNvSpPr>
          <p:nvPr/>
        </p:nvSpPr>
        <p:spPr>
          <a:xfrm>
            <a:off x="8836914" y="3176778"/>
            <a:ext cx="1144143" cy="490347"/>
          </a:xfrm>
          <a:prstGeom prst="rect">
            <a:avLst/>
          </a:prstGeom>
          <a:solidFill>
            <a:srgbClr val="FFFFFF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69AE53A-0F64-42DC-A61C-58F49916204F}"/>
              </a:ext>
            </a:extLst>
          </p:cNvPr>
          <p:cNvSpPr>
            <a:spLocks noGrp="1"/>
          </p:cNvSpPr>
          <p:nvPr/>
        </p:nvSpPr>
        <p:spPr>
          <a:xfrm>
            <a:off x="10010775" y="3176778"/>
            <a:ext cx="817245" cy="490347"/>
          </a:xfrm>
          <a:prstGeom prst="rect">
            <a:avLst/>
          </a:prstGeom>
          <a:solidFill>
            <a:srgbClr val="DCFF05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BBD88D5-6ACF-4EBE-9117-67AE6AD3CB78}"/>
              </a:ext>
            </a:extLst>
          </p:cNvPr>
          <p:cNvSpPr>
            <a:spLocks noGrp="1"/>
          </p:cNvSpPr>
          <p:nvPr/>
        </p:nvSpPr>
        <p:spPr>
          <a:xfrm>
            <a:off x="8153400" y="2552700"/>
            <a:ext cx="1307592" cy="594360"/>
          </a:xfrm>
          <a:prstGeom prst="rect">
            <a:avLst/>
          </a:prstGeom>
          <a:solidFill>
            <a:srgbClr val="FFFFFF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EDF2972-C2FC-4925-B16D-6CCFE973E351}"/>
              </a:ext>
            </a:extLst>
          </p:cNvPr>
          <p:cNvSpPr>
            <a:spLocks noGrp="1"/>
          </p:cNvSpPr>
          <p:nvPr/>
        </p:nvSpPr>
        <p:spPr>
          <a:xfrm>
            <a:off x="9490710" y="2552700"/>
            <a:ext cx="594360" cy="594360"/>
          </a:xfrm>
          <a:prstGeom prst="rect">
            <a:avLst/>
          </a:prstGeom>
          <a:solidFill>
            <a:srgbClr val="DCFF05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D8C86E0-A03F-46C2-A2AD-4D4A400ACF6F}"/>
              </a:ext>
            </a:extLst>
          </p:cNvPr>
          <p:cNvSpPr>
            <a:spLocks noGrp="1"/>
          </p:cNvSpPr>
          <p:nvPr/>
        </p:nvSpPr>
        <p:spPr>
          <a:xfrm>
            <a:off x="10114788" y="2552700"/>
            <a:ext cx="713232" cy="594360"/>
          </a:xfrm>
          <a:prstGeom prst="rect">
            <a:avLst/>
          </a:prstGeom>
          <a:solidFill>
            <a:srgbClr val="FFFFFF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</p:spTree>
    <p:extLst>
      <p:ext uri="{BB962C8B-B14F-4D97-AF65-F5344CB8AC3E}">
        <p14:creationId xmlns:p14="http://schemas.microsoft.com/office/powerpoint/2010/main" val="169848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9106CCA-163E-423C-B590-673CACFF738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FC7F2"/>
          </a:solidFill>
          <a:ln w="0">
            <a:solidFill>
              <a:srgbClr val="DFC7F2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229639C-73FF-497B-BCE4-75D6A396664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219200"/>
          </a:xfrm>
          <a:prstGeom prst="rect">
            <a:avLst/>
          </a:prstGeom>
          <a:solidFill>
            <a:srgbClr val="102D69"/>
          </a:solidFill>
          <a:ln w="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7DD80FA-2FCD-4FC0-8661-B3676E416FEC}"/>
              </a:ext>
            </a:extLst>
          </p:cNvPr>
          <p:cNvSpPr>
            <a:spLocks noGrp="1"/>
          </p:cNvSpPr>
          <p:nvPr/>
        </p:nvSpPr>
        <p:spPr>
          <a:xfrm>
            <a:off x="361950" y="257175"/>
            <a:ext cx="123825" cy="361950"/>
          </a:xfrm>
          <a:prstGeom prst="rect">
            <a:avLst/>
          </a:prstGeom>
          <a:solidFill>
            <a:srgbClr val="DCFF05"/>
          </a:solidFill>
          <a:ln w="0">
            <a:solidFill>
              <a:srgbClr val="DCFF05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F578078-7EF6-46A2-96BC-E7FF8F166799}"/>
              </a:ext>
            </a:extLst>
          </p:cNvPr>
          <p:cNvSpPr>
            <a:spLocks noGrp="1"/>
          </p:cNvSpPr>
          <p:nvPr/>
        </p:nvSpPr>
        <p:spPr>
          <a:xfrm>
            <a:off x="638175" y="190500"/>
            <a:ext cx="26670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125" b="1">
                <a:solidFill>
                  <a:srgbClr val="DCFF05"/>
                </a:solidFill>
                <a:latin typeface="Navigo"/>
                <a:ea typeface="Navigo"/>
                <a:cs typeface="Navigo"/>
              </a:defRPr>
            </a:pPr>
            <a:r>
              <a:rPr sz="1125" b="1">
                <a:solidFill>
                  <a:srgbClr val="DCFF05"/>
                </a:solidFill>
                <a:latin typeface="Navigo"/>
                <a:ea typeface="Navigo"/>
                <a:cs typeface="Navigo"/>
              </a:rPr>
              <a:t>РАЗРАБОТАННЫЕ МЕТОДЫ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6FC36D3-DEAD-41D9-9874-15F99CB0DE5A}"/>
              </a:ext>
            </a:extLst>
          </p:cNvPr>
          <p:cNvSpPr>
            <a:spLocks noGrp="1"/>
          </p:cNvSpPr>
          <p:nvPr/>
        </p:nvSpPr>
        <p:spPr>
          <a:xfrm>
            <a:off x="638175" y="400050"/>
            <a:ext cx="8572500" cy="647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025" b="1">
                <a:solidFill>
                  <a:srgbClr val="FFFFFF"/>
                </a:solidFill>
                <a:latin typeface="Navigo"/>
                <a:ea typeface="Navigo"/>
                <a:cs typeface="Navigo"/>
              </a:defRPr>
            </a:pPr>
            <a:r>
              <a:rPr sz="2025" b="1">
                <a:solidFill>
                  <a:srgbClr val="FFFFFF"/>
                </a:solidFill>
                <a:latin typeface="Navigo"/>
                <a:ea typeface="Navigo"/>
                <a:cs typeface="Navigo"/>
              </a:rPr>
              <a:t>От слоевой эвристики к устойчивому 3D-декодеру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1E2602D-3169-46EA-A169-651C73068987}"/>
              </a:ext>
            </a:extLst>
          </p:cNvPr>
          <p:cNvSpPr>
            <a:spLocks noGrp="1"/>
          </p:cNvSpPr>
          <p:nvPr/>
        </p:nvSpPr>
        <p:spPr>
          <a:xfrm>
            <a:off x="9753600" y="190500"/>
            <a:ext cx="2152650" cy="628650"/>
          </a:xfrm>
          <a:prstGeom prst="rect">
            <a:avLst/>
          </a:prstGeom>
          <a:solidFill>
            <a:srgbClr val="FFFFFF"/>
          </a:solidFill>
          <a:ln w="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9867900" y="321520"/>
            <a:ext cx="1924050" cy="36661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FC6156C-66CE-4065-A938-D4EB891E39B1}"/>
              </a:ext>
            </a:extLst>
          </p:cNvPr>
          <p:cNvSpPr>
            <a:spLocks noGrp="1"/>
          </p:cNvSpPr>
          <p:nvPr/>
        </p:nvSpPr>
        <p:spPr>
          <a:xfrm>
            <a:off x="400050" y="6496050"/>
            <a:ext cx="102870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00" b="0">
                <a:solidFill>
                  <a:srgbClr val="53658D"/>
                </a:solidFill>
                <a:latin typeface="Navigo"/>
                <a:ea typeface="Navigo"/>
                <a:cs typeface="Navigo"/>
              </a:defRPr>
            </a:pPr>
            <a:r>
              <a:rPr sz="900" b="0">
                <a:solidFill>
                  <a:srgbClr val="53658D"/>
                </a:solidFill>
                <a:latin typeface="Navigo"/>
                <a:ea typeface="Navigo"/>
                <a:cs typeface="Navigo"/>
              </a:rPr>
              <a:t>НИУ ВШЭ · ФКН · исследовательский проект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792A4CB-6D48-48F1-B4F7-659D5C435786}"/>
              </a:ext>
            </a:extLst>
          </p:cNvPr>
          <p:cNvSpPr>
            <a:spLocks noGrp="1"/>
          </p:cNvSpPr>
          <p:nvPr/>
        </p:nvSpPr>
        <p:spPr>
          <a:xfrm>
            <a:off x="11334750" y="6410325"/>
            <a:ext cx="4572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1200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200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06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1B12D66-A23D-433A-9928-22E2F98EDC2D}"/>
              </a:ext>
            </a:extLst>
          </p:cNvPr>
          <p:cNvSpPr>
            <a:spLocks noGrp="1"/>
          </p:cNvSpPr>
          <p:nvPr/>
        </p:nvSpPr>
        <p:spPr>
          <a:xfrm>
            <a:off x="704850" y="2238375"/>
            <a:ext cx="2266950" cy="1952625"/>
          </a:xfrm>
          <a:prstGeom prst="rect">
            <a:avLst/>
          </a:prstGeom>
          <a:solidFill>
            <a:srgbClr val="102D69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D1D480B-81F3-485C-8BE6-C4E6BB86AC98}"/>
              </a:ext>
            </a:extLst>
          </p:cNvPr>
          <p:cNvSpPr>
            <a:spLocks noGrp="1"/>
          </p:cNvSpPr>
          <p:nvPr/>
        </p:nvSpPr>
        <p:spPr>
          <a:xfrm>
            <a:off x="895350" y="2476500"/>
            <a:ext cx="523875" cy="4191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400" b="1">
                <a:solidFill>
                  <a:srgbClr val="DCFF05"/>
                </a:solidFill>
                <a:latin typeface="Navigo"/>
                <a:ea typeface="Navigo"/>
                <a:cs typeface="Navigo"/>
              </a:defRPr>
            </a:pPr>
            <a:r>
              <a:rPr sz="2400" b="1">
                <a:solidFill>
                  <a:srgbClr val="DCFF05"/>
                </a:solidFill>
                <a:latin typeface="Navigo"/>
                <a:ea typeface="Navigo"/>
                <a:cs typeface="Navigo"/>
              </a:rPr>
              <a:t>01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9F9CD6-E6BF-481D-968C-8C58A7FB0879}"/>
              </a:ext>
            </a:extLst>
          </p:cNvPr>
          <p:cNvSpPr>
            <a:spLocks noGrp="1"/>
          </p:cNvSpPr>
          <p:nvPr/>
        </p:nvSpPr>
        <p:spPr>
          <a:xfrm>
            <a:off x="895350" y="3095625"/>
            <a:ext cx="1809750" cy="285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725" b="1">
                <a:solidFill>
                  <a:srgbClr val="FFFFFF"/>
                </a:solidFill>
                <a:latin typeface="Navigo"/>
                <a:ea typeface="Navigo"/>
                <a:cs typeface="Navigo"/>
              </a:defRPr>
            </a:pPr>
            <a:r>
              <a:rPr sz="1725" b="1">
                <a:solidFill>
                  <a:srgbClr val="FFFFFF"/>
                </a:solidFill>
                <a:latin typeface="Navigo"/>
                <a:ea typeface="Navigo"/>
                <a:cs typeface="Navigo"/>
              </a:rPr>
              <a:t>Слои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B71B717-B605-49A8-861B-F77D85BFA392}"/>
              </a:ext>
            </a:extLst>
          </p:cNvPr>
          <p:cNvSpPr>
            <a:spLocks noGrp="1"/>
          </p:cNvSpPr>
          <p:nvPr/>
        </p:nvSpPr>
        <p:spPr>
          <a:xfrm>
            <a:off x="895350" y="3476625"/>
            <a:ext cx="180975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0">
                <a:solidFill>
                  <a:srgbClr val="DFC7F2"/>
                </a:solidFill>
                <a:latin typeface="Navigo"/>
                <a:ea typeface="Navigo"/>
                <a:cs typeface="Navigo"/>
              </a:defRPr>
            </a:pPr>
            <a:r>
              <a:rPr sz="1350" b="0">
                <a:solidFill>
                  <a:srgbClr val="DFC7F2"/>
                </a:solidFill>
                <a:latin typeface="Navigo"/>
                <a:ea typeface="Navigo"/>
                <a:cs typeface="Navigo"/>
              </a:rPr>
              <a:t>Candidate Heights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7A4440B-53CE-4292-A4BE-1CC6280FF9C7}"/>
              </a:ext>
            </a:extLst>
          </p:cNvPr>
          <p:cNvSpPr>
            <a:spLocks noGrp="1"/>
          </p:cNvSpPr>
          <p:nvPr/>
        </p:nvSpPr>
        <p:spPr>
          <a:xfrm>
            <a:off x="895350" y="3829050"/>
            <a:ext cx="1809750" cy="209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125" b="0">
                <a:solidFill>
                  <a:srgbClr val="FFFFFF"/>
                </a:solidFill>
                <a:latin typeface="Navigo"/>
                <a:ea typeface="Navigo"/>
                <a:cs typeface="Navigo"/>
              </a:defRPr>
            </a:pPr>
            <a:r>
              <a:rPr sz="1125" b="0">
                <a:solidFill>
                  <a:srgbClr val="FFFFFF"/>
                </a:solidFill>
                <a:latin typeface="Navigo"/>
                <a:ea typeface="Navigo"/>
                <a:cs typeface="Navigo"/>
              </a:rPr>
              <a:t>быстрый baseline</a:t>
            </a:r>
          </a:p>
        </p:txBody>
      </p:sp>
      <p:sp>
        <p:nvSpPr>
          <p:cNvPr id="15" name="Chevron 14">
            <a:extLst>
              <a:ext uri="{FF2B5EF4-FFF2-40B4-BE49-F238E27FC236}">
                <a16:creationId xmlns:a16="http://schemas.microsoft.com/office/drawing/2014/main" id="{3FBB9A4F-221D-4300-A063-D2B2C946B8BA}"/>
              </a:ext>
            </a:extLst>
          </p:cNvPr>
          <p:cNvSpPr>
            <a:spLocks noGrp="1"/>
          </p:cNvSpPr>
          <p:nvPr/>
        </p:nvSpPr>
        <p:spPr>
          <a:xfrm>
            <a:off x="3048000" y="3105150"/>
            <a:ext cx="457200" cy="228600"/>
          </a:xfrm>
          <a:prstGeom prst="chevron">
            <a:avLst/>
          </a:prstGeom>
          <a:solidFill>
            <a:srgbClr val="DCFF05"/>
          </a:solidFill>
          <a:ln w="0">
            <a:solidFill>
              <a:srgbClr val="DCFF05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32DA779-C1A0-45D8-AA0B-03C213A8E114}"/>
              </a:ext>
            </a:extLst>
          </p:cNvPr>
          <p:cNvSpPr>
            <a:spLocks noGrp="1"/>
          </p:cNvSpPr>
          <p:nvPr/>
        </p:nvSpPr>
        <p:spPr>
          <a:xfrm>
            <a:off x="3486150" y="2238375"/>
            <a:ext cx="2266950" cy="1952625"/>
          </a:xfrm>
          <a:prstGeom prst="rect">
            <a:avLst/>
          </a:prstGeom>
          <a:solidFill>
            <a:srgbClr val="FFFFFF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8C28926-B68F-4BB0-A195-EDF3AE4682F9}"/>
              </a:ext>
            </a:extLst>
          </p:cNvPr>
          <p:cNvSpPr>
            <a:spLocks noGrp="1"/>
          </p:cNvSpPr>
          <p:nvPr/>
        </p:nvSpPr>
        <p:spPr>
          <a:xfrm>
            <a:off x="3676650" y="2476500"/>
            <a:ext cx="523875" cy="4191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400" b="1">
                <a:solidFill>
                  <a:srgbClr val="DCFF05"/>
                </a:solidFill>
                <a:latin typeface="Navigo"/>
                <a:ea typeface="Navigo"/>
                <a:cs typeface="Navigo"/>
              </a:defRPr>
            </a:pPr>
            <a:r>
              <a:rPr sz="2400" b="1">
                <a:solidFill>
                  <a:srgbClr val="DCFF05"/>
                </a:solidFill>
                <a:latin typeface="Navigo"/>
                <a:ea typeface="Navigo"/>
                <a:cs typeface="Navigo"/>
              </a:rPr>
              <a:t>02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6456202-5D13-4AE8-954B-02421B198EB5}"/>
              </a:ext>
            </a:extLst>
          </p:cNvPr>
          <p:cNvSpPr>
            <a:spLocks noGrp="1"/>
          </p:cNvSpPr>
          <p:nvPr/>
        </p:nvSpPr>
        <p:spPr>
          <a:xfrm>
            <a:off x="3676650" y="3095625"/>
            <a:ext cx="1809750" cy="285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725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725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3D-кандидаты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CD7285D-DE95-42E2-B03B-C87A5BCEF662}"/>
              </a:ext>
            </a:extLst>
          </p:cNvPr>
          <p:cNvSpPr>
            <a:spLocks noGrp="1"/>
          </p:cNvSpPr>
          <p:nvPr/>
        </p:nvSpPr>
        <p:spPr>
          <a:xfrm>
            <a:off x="3676650" y="3476625"/>
            <a:ext cx="180975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350" b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Extreme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195AD3E-E255-44EC-A2C4-93536E7E18C5}"/>
              </a:ext>
            </a:extLst>
          </p:cNvPr>
          <p:cNvSpPr>
            <a:spLocks noGrp="1"/>
          </p:cNvSpPr>
          <p:nvPr/>
        </p:nvSpPr>
        <p:spPr>
          <a:xfrm>
            <a:off x="3676650" y="3829050"/>
            <a:ext cx="1809750" cy="209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125" b="0">
                <a:solidFill>
                  <a:srgbClr val="53658D"/>
                </a:solidFill>
                <a:latin typeface="Navigo"/>
                <a:ea typeface="Navigo"/>
                <a:cs typeface="Navigo"/>
              </a:defRPr>
            </a:pPr>
            <a:r>
              <a:rPr sz="1125" b="0">
                <a:solidFill>
                  <a:srgbClr val="53658D"/>
                </a:solidFill>
                <a:latin typeface="Navigo"/>
                <a:ea typeface="Navigo"/>
                <a:cs typeface="Navigo"/>
              </a:rPr>
              <a:t>позиции по граням</a:t>
            </a:r>
          </a:p>
        </p:txBody>
      </p:sp>
      <p:sp>
        <p:nvSpPr>
          <p:cNvPr id="21" name="Chevron 20">
            <a:extLst>
              <a:ext uri="{FF2B5EF4-FFF2-40B4-BE49-F238E27FC236}">
                <a16:creationId xmlns:a16="http://schemas.microsoft.com/office/drawing/2014/main" id="{6A65960C-9A45-465B-B1A5-BFA14264CEEA}"/>
              </a:ext>
            </a:extLst>
          </p:cNvPr>
          <p:cNvSpPr>
            <a:spLocks noGrp="1"/>
          </p:cNvSpPr>
          <p:nvPr/>
        </p:nvSpPr>
        <p:spPr>
          <a:xfrm>
            <a:off x="5829300" y="3105150"/>
            <a:ext cx="457200" cy="228600"/>
          </a:xfrm>
          <a:prstGeom prst="chevron">
            <a:avLst/>
          </a:prstGeom>
          <a:solidFill>
            <a:srgbClr val="DCFF05"/>
          </a:solidFill>
          <a:ln w="0">
            <a:solidFill>
              <a:srgbClr val="DCFF05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9B8B5BB-1142-4B4B-94E1-5B5102679F1B}"/>
              </a:ext>
            </a:extLst>
          </p:cNvPr>
          <p:cNvSpPr>
            <a:spLocks noGrp="1"/>
          </p:cNvSpPr>
          <p:nvPr/>
        </p:nvSpPr>
        <p:spPr>
          <a:xfrm>
            <a:off x="6267450" y="2238375"/>
            <a:ext cx="2266950" cy="1952625"/>
          </a:xfrm>
          <a:prstGeom prst="rect">
            <a:avLst/>
          </a:prstGeom>
          <a:solidFill>
            <a:srgbClr val="102D69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2376166-85A5-4E22-8CE7-8A5653760E53}"/>
              </a:ext>
            </a:extLst>
          </p:cNvPr>
          <p:cNvSpPr>
            <a:spLocks noGrp="1"/>
          </p:cNvSpPr>
          <p:nvPr/>
        </p:nvSpPr>
        <p:spPr>
          <a:xfrm>
            <a:off x="6457950" y="2476500"/>
            <a:ext cx="523875" cy="4191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400" b="1">
                <a:solidFill>
                  <a:srgbClr val="DCFF05"/>
                </a:solidFill>
                <a:latin typeface="Navigo"/>
                <a:ea typeface="Navigo"/>
                <a:cs typeface="Navigo"/>
              </a:defRPr>
            </a:pPr>
            <a:r>
              <a:rPr sz="2400" b="1">
                <a:solidFill>
                  <a:srgbClr val="DCFF05"/>
                </a:solidFill>
                <a:latin typeface="Navigo"/>
                <a:ea typeface="Navigo"/>
                <a:cs typeface="Navigo"/>
              </a:rPr>
              <a:t>03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2F26321-5A4E-43C5-809A-98F605DB69B9}"/>
              </a:ext>
            </a:extLst>
          </p:cNvPr>
          <p:cNvSpPr>
            <a:spLocks noGrp="1"/>
          </p:cNvSpPr>
          <p:nvPr/>
        </p:nvSpPr>
        <p:spPr>
          <a:xfrm>
            <a:off x="6457950" y="3095625"/>
            <a:ext cx="1809750" cy="285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725" b="1">
                <a:solidFill>
                  <a:srgbClr val="FFFFFF"/>
                </a:solidFill>
                <a:latin typeface="Navigo"/>
                <a:ea typeface="Navigo"/>
                <a:cs typeface="Navigo"/>
              </a:defRPr>
            </a:pPr>
            <a:r>
              <a:rPr sz="1725" b="1">
                <a:solidFill>
                  <a:srgbClr val="FFFFFF"/>
                </a:solidFill>
                <a:latin typeface="Navigo"/>
                <a:ea typeface="Navigo"/>
                <a:cs typeface="Navigo"/>
              </a:rPr>
              <a:t>Метаэвристика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193A94B-D085-45AC-AA4A-492F5E69BEAE}"/>
              </a:ext>
            </a:extLst>
          </p:cNvPr>
          <p:cNvSpPr>
            <a:spLocks noGrp="1"/>
          </p:cNvSpPr>
          <p:nvPr/>
        </p:nvSpPr>
        <p:spPr>
          <a:xfrm>
            <a:off x="6457950" y="3476625"/>
            <a:ext cx="180975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0">
                <a:solidFill>
                  <a:srgbClr val="DFC7F2"/>
                </a:solidFill>
                <a:latin typeface="Navigo"/>
                <a:ea typeface="Navigo"/>
                <a:cs typeface="Navigo"/>
              </a:defRPr>
            </a:pPr>
            <a:r>
              <a:rPr sz="1350" b="0">
                <a:solidFill>
                  <a:srgbClr val="DFC7F2"/>
                </a:solidFill>
                <a:latin typeface="Navigo"/>
                <a:ea typeface="Navigo"/>
                <a:cs typeface="Navigo"/>
              </a:rPr>
              <a:t>Genetic Algorithm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A6D8CA8-C451-4C1D-B107-C22AF0A089CD}"/>
              </a:ext>
            </a:extLst>
          </p:cNvPr>
          <p:cNvSpPr>
            <a:spLocks noGrp="1"/>
          </p:cNvSpPr>
          <p:nvPr/>
        </p:nvSpPr>
        <p:spPr>
          <a:xfrm>
            <a:off x="6457950" y="3829050"/>
            <a:ext cx="1809750" cy="209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125" b="0">
                <a:solidFill>
                  <a:srgbClr val="FFFFFF"/>
                </a:solidFill>
                <a:latin typeface="Navigo"/>
                <a:ea typeface="Navigo"/>
                <a:cs typeface="Navigo"/>
              </a:defRPr>
            </a:pPr>
            <a:r>
              <a:rPr sz="1125" b="0">
                <a:solidFill>
                  <a:srgbClr val="FFFFFF"/>
                </a:solidFill>
                <a:latin typeface="Navigo"/>
                <a:ea typeface="Navigo"/>
                <a:cs typeface="Navigo"/>
              </a:rPr>
              <a:t>поиск порядка</a:t>
            </a:r>
          </a:p>
        </p:txBody>
      </p:sp>
      <p:sp>
        <p:nvSpPr>
          <p:cNvPr id="27" name="Chevron 26">
            <a:extLst>
              <a:ext uri="{FF2B5EF4-FFF2-40B4-BE49-F238E27FC236}">
                <a16:creationId xmlns:a16="http://schemas.microsoft.com/office/drawing/2014/main" id="{A7E51FFE-6418-4A93-8E50-FCCF42AEB766}"/>
              </a:ext>
            </a:extLst>
          </p:cNvPr>
          <p:cNvSpPr>
            <a:spLocks noGrp="1"/>
          </p:cNvSpPr>
          <p:nvPr/>
        </p:nvSpPr>
        <p:spPr>
          <a:xfrm>
            <a:off x="8610600" y="3105150"/>
            <a:ext cx="457200" cy="228600"/>
          </a:xfrm>
          <a:prstGeom prst="chevron">
            <a:avLst/>
          </a:prstGeom>
          <a:solidFill>
            <a:srgbClr val="DCFF05"/>
          </a:solidFill>
          <a:ln w="0">
            <a:solidFill>
              <a:srgbClr val="DCFF05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4260520-8CD3-4EC7-B19F-470ADDB69BA8}"/>
              </a:ext>
            </a:extLst>
          </p:cNvPr>
          <p:cNvSpPr>
            <a:spLocks noGrp="1"/>
          </p:cNvSpPr>
          <p:nvPr/>
        </p:nvSpPr>
        <p:spPr>
          <a:xfrm>
            <a:off x="9048750" y="2238375"/>
            <a:ext cx="2266950" cy="1952625"/>
          </a:xfrm>
          <a:prstGeom prst="rect">
            <a:avLst/>
          </a:prstGeom>
          <a:solidFill>
            <a:srgbClr val="FFFFFF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B782587-65AE-4050-BEDF-D8D148B7A76C}"/>
              </a:ext>
            </a:extLst>
          </p:cNvPr>
          <p:cNvSpPr>
            <a:spLocks noGrp="1"/>
          </p:cNvSpPr>
          <p:nvPr/>
        </p:nvSpPr>
        <p:spPr>
          <a:xfrm>
            <a:off x="9239250" y="2476500"/>
            <a:ext cx="523875" cy="4191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400" b="1">
                <a:solidFill>
                  <a:srgbClr val="DCFF05"/>
                </a:solidFill>
                <a:latin typeface="Navigo"/>
                <a:ea typeface="Navigo"/>
                <a:cs typeface="Navigo"/>
              </a:defRPr>
            </a:pPr>
            <a:r>
              <a:rPr sz="2400" b="1">
                <a:solidFill>
                  <a:srgbClr val="DCFF05"/>
                </a:solidFill>
                <a:latin typeface="Navigo"/>
                <a:ea typeface="Navigo"/>
                <a:cs typeface="Navigo"/>
              </a:rPr>
              <a:t>04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163B48F-6E9C-40EA-936A-4082BB3F8950}"/>
              </a:ext>
            </a:extLst>
          </p:cNvPr>
          <p:cNvSpPr>
            <a:spLocks noGrp="1"/>
          </p:cNvSpPr>
          <p:nvPr/>
        </p:nvSpPr>
        <p:spPr>
          <a:xfrm>
            <a:off x="9239250" y="3095625"/>
            <a:ext cx="1809750" cy="285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725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725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Расширение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BDA20DD-58AC-4D50-B44B-08A6D9E23A71}"/>
              </a:ext>
            </a:extLst>
          </p:cNvPr>
          <p:cNvSpPr>
            <a:spLocks noGrp="1"/>
          </p:cNvSpPr>
          <p:nvPr/>
        </p:nvSpPr>
        <p:spPr>
          <a:xfrm>
            <a:off x="9239250" y="3476625"/>
            <a:ext cx="180975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350" b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Multi-pallet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A99F43D-C148-4D5D-ACE4-B265CD47B3A4}"/>
              </a:ext>
            </a:extLst>
          </p:cNvPr>
          <p:cNvSpPr>
            <a:spLocks noGrp="1"/>
          </p:cNvSpPr>
          <p:nvPr/>
        </p:nvSpPr>
        <p:spPr>
          <a:xfrm>
            <a:off x="9239250" y="3829050"/>
            <a:ext cx="1809750" cy="209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125" b="0">
                <a:solidFill>
                  <a:srgbClr val="53658D"/>
                </a:solidFill>
                <a:latin typeface="Navigo"/>
                <a:ea typeface="Navigo"/>
                <a:cs typeface="Navigo"/>
              </a:defRPr>
            </a:pPr>
            <a:r>
              <a:rPr sz="1125" b="0">
                <a:solidFill>
                  <a:srgbClr val="53658D"/>
                </a:solidFill>
                <a:latin typeface="Navigo"/>
                <a:ea typeface="Navigo"/>
                <a:cs typeface="Navigo"/>
              </a:rPr>
              <a:t>выбор паллеты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A6307D3-ACCB-439B-A4C6-8BD0D331697A}"/>
              </a:ext>
            </a:extLst>
          </p:cNvPr>
          <p:cNvSpPr>
            <a:spLocks noGrp="1"/>
          </p:cNvSpPr>
          <p:nvPr/>
        </p:nvSpPr>
        <p:spPr>
          <a:xfrm>
            <a:off x="704850" y="4810125"/>
            <a:ext cx="8572500" cy="3429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800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800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В финальном сравнении: CH · Single GA · Multi GA</a:t>
            </a:r>
          </a:p>
        </p:txBody>
      </p:sp>
    </p:spTree>
    <p:extLst>
      <p:ext uri="{BB962C8B-B14F-4D97-AF65-F5344CB8AC3E}">
        <p14:creationId xmlns:p14="http://schemas.microsoft.com/office/powerpoint/2010/main" val="1900218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93E7DF75-DD2D-4976-955F-DC931DF83706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FC7F2"/>
          </a:solidFill>
          <a:ln w="0">
            <a:solidFill>
              <a:srgbClr val="DFC7F2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2EFB22E-DE56-48D3-869E-35D8DF99813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219200"/>
          </a:xfrm>
          <a:prstGeom prst="rect">
            <a:avLst/>
          </a:prstGeom>
          <a:solidFill>
            <a:srgbClr val="102D69"/>
          </a:solidFill>
          <a:ln w="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8779EF8-9292-4C14-B96E-B2133593C191}"/>
              </a:ext>
            </a:extLst>
          </p:cNvPr>
          <p:cNvSpPr>
            <a:spLocks noGrp="1"/>
          </p:cNvSpPr>
          <p:nvPr/>
        </p:nvSpPr>
        <p:spPr>
          <a:xfrm>
            <a:off x="361950" y="257175"/>
            <a:ext cx="123825" cy="361950"/>
          </a:xfrm>
          <a:prstGeom prst="rect">
            <a:avLst/>
          </a:prstGeom>
          <a:solidFill>
            <a:srgbClr val="DCFF05"/>
          </a:solidFill>
          <a:ln w="0">
            <a:solidFill>
              <a:srgbClr val="DCFF05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84496FF-98FD-425A-8FB7-BC46D7991A71}"/>
              </a:ext>
            </a:extLst>
          </p:cNvPr>
          <p:cNvSpPr>
            <a:spLocks noGrp="1"/>
          </p:cNvSpPr>
          <p:nvPr/>
        </p:nvSpPr>
        <p:spPr>
          <a:xfrm>
            <a:off x="638175" y="190500"/>
            <a:ext cx="26670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125" b="1">
                <a:solidFill>
                  <a:srgbClr val="DCFF05"/>
                </a:solidFill>
                <a:latin typeface="Navigo"/>
                <a:ea typeface="Navigo"/>
                <a:cs typeface="Navigo"/>
              </a:defRPr>
            </a:pPr>
            <a:r>
              <a:rPr sz="1125" b="1">
                <a:solidFill>
                  <a:srgbClr val="DCFF05"/>
                </a:solidFill>
                <a:latin typeface="Navigo"/>
                <a:ea typeface="Navigo"/>
                <a:cs typeface="Navigo"/>
              </a:rPr>
              <a:t>ДАННЫЕ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88555CC-ED68-4D45-B110-91BDF7D1B107}"/>
              </a:ext>
            </a:extLst>
          </p:cNvPr>
          <p:cNvSpPr>
            <a:spLocks noGrp="1"/>
          </p:cNvSpPr>
          <p:nvPr/>
        </p:nvSpPr>
        <p:spPr>
          <a:xfrm>
            <a:off x="638175" y="400050"/>
            <a:ext cx="8572500" cy="647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025" b="1">
                <a:solidFill>
                  <a:srgbClr val="FFFFFF"/>
                </a:solidFill>
                <a:latin typeface="Navigo"/>
                <a:ea typeface="Navigo"/>
                <a:cs typeface="Navigo"/>
              </a:defRPr>
            </a:pPr>
            <a:r>
              <a:rPr sz="2025" b="1">
                <a:solidFill>
                  <a:srgbClr val="FFFFFF"/>
                </a:solidFill>
                <a:latin typeface="Navigo"/>
                <a:ea typeface="Navigo"/>
                <a:cs typeface="Navigo"/>
              </a:rPr>
              <a:t>Один формат заказа поддерживает single- и multi-pallet режимы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5937D25-4D89-42EF-8B9B-DF63DB96BCBC}"/>
              </a:ext>
            </a:extLst>
          </p:cNvPr>
          <p:cNvSpPr>
            <a:spLocks noGrp="1"/>
          </p:cNvSpPr>
          <p:nvPr/>
        </p:nvSpPr>
        <p:spPr>
          <a:xfrm>
            <a:off x="9753600" y="190500"/>
            <a:ext cx="2152650" cy="628650"/>
          </a:xfrm>
          <a:prstGeom prst="rect">
            <a:avLst/>
          </a:prstGeom>
          <a:solidFill>
            <a:srgbClr val="FFFFFF"/>
          </a:solidFill>
          <a:ln w="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9867900" y="321520"/>
            <a:ext cx="1924050" cy="36661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0AEBAB6-86F7-4A0B-9AE3-A59598C1D3F0}"/>
              </a:ext>
            </a:extLst>
          </p:cNvPr>
          <p:cNvSpPr>
            <a:spLocks noGrp="1"/>
          </p:cNvSpPr>
          <p:nvPr/>
        </p:nvSpPr>
        <p:spPr>
          <a:xfrm>
            <a:off x="400050" y="6496050"/>
            <a:ext cx="102870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00" b="0">
                <a:solidFill>
                  <a:srgbClr val="53658D"/>
                </a:solidFill>
                <a:latin typeface="Navigo"/>
                <a:ea typeface="Navigo"/>
                <a:cs typeface="Navigo"/>
              </a:defRPr>
            </a:pPr>
            <a:r>
              <a:rPr sz="900" b="0">
                <a:solidFill>
                  <a:srgbClr val="53658D"/>
                </a:solidFill>
                <a:latin typeface="Navigo"/>
                <a:ea typeface="Navigo"/>
                <a:cs typeface="Navigo"/>
              </a:rPr>
              <a:t>НИУ ВШЭ · ФКН · исследовательский проект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46547DC-4356-4A80-9B88-9039EDF4178B}"/>
              </a:ext>
            </a:extLst>
          </p:cNvPr>
          <p:cNvSpPr>
            <a:spLocks noGrp="1"/>
          </p:cNvSpPr>
          <p:nvPr/>
        </p:nvSpPr>
        <p:spPr>
          <a:xfrm>
            <a:off x="11334750" y="6410325"/>
            <a:ext cx="4572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1200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200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07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ECDFB9F-26E8-4072-9D68-0823B9E217BE}"/>
              </a:ext>
            </a:extLst>
          </p:cNvPr>
          <p:cNvSpPr>
            <a:spLocks noGrp="1"/>
          </p:cNvSpPr>
          <p:nvPr/>
        </p:nvSpPr>
        <p:spPr>
          <a:xfrm>
            <a:off x="638175" y="1438275"/>
            <a:ext cx="4667250" cy="2238375"/>
          </a:xfrm>
          <a:prstGeom prst="rect">
            <a:avLst/>
          </a:prstGeom>
          <a:solidFill>
            <a:srgbClr val="F5EEFA"/>
          </a:solidFill>
          <a:ln w="9525">
            <a:solidFill>
              <a:srgbClr val="BDA8D1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31069BB-8E8A-4B30-9F46-860756A01418}"/>
              </a:ext>
            </a:extLst>
          </p:cNvPr>
          <p:cNvSpPr>
            <a:spLocks noGrp="1"/>
          </p:cNvSpPr>
          <p:nvPr/>
        </p:nvSpPr>
        <p:spPr>
          <a:xfrm>
            <a:off x="638175" y="1438275"/>
            <a:ext cx="76200" cy="2238375"/>
          </a:xfrm>
          <a:prstGeom prst="rect">
            <a:avLst/>
          </a:prstGeom>
          <a:solidFill>
            <a:srgbClr val="DCFF05"/>
          </a:solidFill>
          <a:ln w="0">
            <a:solidFill>
              <a:srgbClr val="DCFF05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C0670E7-BA52-464A-BF9F-4E0E306B1C1E}"/>
              </a:ext>
            </a:extLst>
          </p:cNvPr>
          <p:cNvSpPr>
            <a:spLocks noGrp="1"/>
          </p:cNvSpPr>
          <p:nvPr/>
        </p:nvSpPr>
        <p:spPr>
          <a:xfrm>
            <a:off x="828675" y="1609725"/>
            <a:ext cx="432435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575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575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Входной CSV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279CC5F-6F63-4696-BA2A-43461D1D4970}"/>
              </a:ext>
            </a:extLst>
          </p:cNvPr>
          <p:cNvSpPr>
            <a:spLocks noGrp="1"/>
          </p:cNvSpPr>
          <p:nvPr/>
        </p:nvSpPr>
        <p:spPr>
          <a:xfrm>
            <a:off x="828675" y="1990725"/>
            <a:ext cx="4324350" cy="155257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425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425" b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1-я строка: число доступных паллет</a:t>
            </a:r>
          </a:p>
          <a:p>
            <a:endParaRPr sz="1425" b="0">
              <a:solidFill>
                <a:srgbClr val="0B1F4D"/>
              </a:solidFill>
              <a:latin typeface="Navigo"/>
              <a:ea typeface="Navigo"/>
              <a:cs typeface="Navigo"/>
            </a:endParaRPr>
          </a:p>
          <a:p>
            <a:pPr algn="l">
              <a:defRPr sz="1425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425" b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SKU · Quantity · Length · Width · Height</a:t>
            </a:r>
          </a:p>
          <a:p>
            <a:pPr algn="l">
              <a:defRPr sz="1425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425" b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Weight · Strength · Aisle · Caustic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23EF0E0-CE6C-4BF2-A67D-4EBFC4C1BC6F}"/>
              </a:ext>
            </a:extLst>
          </p:cNvPr>
          <p:cNvSpPr>
            <a:spLocks noGrp="1"/>
          </p:cNvSpPr>
          <p:nvPr/>
        </p:nvSpPr>
        <p:spPr>
          <a:xfrm>
            <a:off x="6981825" y="1438275"/>
            <a:ext cx="4667250" cy="2238375"/>
          </a:xfrm>
          <a:prstGeom prst="rect">
            <a:avLst/>
          </a:prstGeom>
          <a:solidFill>
            <a:srgbClr val="F5EEFA"/>
          </a:solidFill>
          <a:ln w="9525">
            <a:solidFill>
              <a:srgbClr val="BDA8D1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988F99F-61A2-4931-A698-D28886515A72}"/>
              </a:ext>
            </a:extLst>
          </p:cNvPr>
          <p:cNvSpPr>
            <a:spLocks noGrp="1"/>
          </p:cNvSpPr>
          <p:nvPr/>
        </p:nvSpPr>
        <p:spPr>
          <a:xfrm>
            <a:off x="6981825" y="1438275"/>
            <a:ext cx="76200" cy="2238375"/>
          </a:xfrm>
          <a:prstGeom prst="rect">
            <a:avLst/>
          </a:prstGeom>
          <a:solidFill>
            <a:srgbClr val="102D69"/>
          </a:solidFill>
          <a:ln w="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5E150D9-BBFB-4AC3-BA75-442015759404}"/>
              </a:ext>
            </a:extLst>
          </p:cNvPr>
          <p:cNvSpPr>
            <a:spLocks noGrp="1"/>
          </p:cNvSpPr>
          <p:nvPr/>
        </p:nvSpPr>
        <p:spPr>
          <a:xfrm>
            <a:off x="7172325" y="1609725"/>
            <a:ext cx="432435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575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575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Выходной CSV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BDD0911-B8AF-4B5C-AABF-3BFE4537998B}"/>
              </a:ext>
            </a:extLst>
          </p:cNvPr>
          <p:cNvSpPr>
            <a:spLocks noGrp="1"/>
          </p:cNvSpPr>
          <p:nvPr/>
        </p:nvSpPr>
        <p:spPr>
          <a:xfrm>
            <a:off x="7172325" y="1990725"/>
            <a:ext cx="4324350" cy="155257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425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425" b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Координаты двух противоположных вершин</a:t>
            </a:r>
          </a:p>
          <a:p>
            <a:pPr algn="l">
              <a:defRPr sz="1425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425" b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Номер паллеты для multi-pallet режима</a:t>
            </a:r>
          </a:p>
          <a:p>
            <a:endParaRPr sz="1425" b="0">
              <a:solidFill>
                <a:srgbClr val="0B1F4D"/>
              </a:solidFill>
              <a:latin typeface="Navigo"/>
              <a:ea typeface="Navigo"/>
              <a:cs typeface="Navigo"/>
            </a:endParaRPr>
          </a:p>
          <a:p>
            <a:pPr algn="l">
              <a:defRPr sz="1425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425" b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percolation · skipped · relaxed60 · relaxed50</a:t>
            </a:r>
          </a:p>
        </p:txBody>
      </p:sp>
      <p:sp>
        <p:nvSpPr>
          <p:cNvPr id="18" name="Chevron 17">
            <a:extLst>
              <a:ext uri="{FF2B5EF4-FFF2-40B4-BE49-F238E27FC236}">
                <a16:creationId xmlns:a16="http://schemas.microsoft.com/office/drawing/2014/main" id="{6CC04867-7F3B-4C71-9063-995A14258B1B}"/>
              </a:ext>
            </a:extLst>
          </p:cNvPr>
          <p:cNvSpPr>
            <a:spLocks noGrp="1"/>
          </p:cNvSpPr>
          <p:nvPr/>
        </p:nvSpPr>
        <p:spPr>
          <a:xfrm>
            <a:off x="5667375" y="2390775"/>
            <a:ext cx="800100" cy="361950"/>
          </a:xfrm>
          <a:prstGeom prst="chevron">
            <a:avLst/>
          </a:prstGeom>
          <a:solidFill>
            <a:srgbClr val="DCFF05"/>
          </a:solidFill>
          <a:ln w="0">
            <a:solidFill>
              <a:srgbClr val="DCFF05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CC666B9-A6F1-452F-BE25-6AF10B3B92FE}"/>
              </a:ext>
            </a:extLst>
          </p:cNvPr>
          <p:cNvSpPr>
            <a:spLocks noGrp="1"/>
          </p:cNvSpPr>
          <p:nvPr/>
        </p:nvSpPr>
        <p:spPr>
          <a:xfrm>
            <a:off x="876300" y="4286250"/>
            <a:ext cx="2381250" cy="904875"/>
          </a:xfrm>
          <a:prstGeom prst="rect">
            <a:avLst/>
          </a:prstGeom>
          <a:solidFill>
            <a:srgbClr val="102D69"/>
          </a:solidFill>
          <a:ln w="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67B02FA-50F3-4A8A-A7EE-FE5D1375FFC4}"/>
              </a:ext>
            </a:extLst>
          </p:cNvPr>
          <p:cNvSpPr>
            <a:spLocks noGrp="1"/>
          </p:cNvSpPr>
          <p:nvPr/>
        </p:nvSpPr>
        <p:spPr>
          <a:xfrm>
            <a:off x="1028700" y="4381500"/>
            <a:ext cx="2076450" cy="42862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400" b="1">
                <a:solidFill>
                  <a:srgbClr val="DCFF05"/>
                </a:solidFill>
                <a:latin typeface="Navigo"/>
                <a:ea typeface="Navigo"/>
                <a:cs typeface="Navigo"/>
              </a:defRPr>
            </a:pPr>
            <a:r>
              <a:rPr sz="2400" b="1">
                <a:solidFill>
                  <a:srgbClr val="DCFF05"/>
                </a:solidFill>
                <a:latin typeface="Navigo"/>
                <a:ea typeface="Navigo"/>
                <a:cs typeface="Navigo"/>
              </a:rPr>
              <a:t>SKU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F5CF839-941B-4972-854C-5732B3E7F542}"/>
              </a:ext>
            </a:extLst>
          </p:cNvPr>
          <p:cNvSpPr>
            <a:spLocks noGrp="1"/>
          </p:cNvSpPr>
          <p:nvPr/>
        </p:nvSpPr>
        <p:spPr>
          <a:xfrm>
            <a:off x="1028700" y="4838700"/>
            <a:ext cx="207645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125" b="0">
                <a:solidFill>
                  <a:srgbClr val="FFFFFF"/>
                </a:solidFill>
                <a:latin typeface="Navigo"/>
                <a:ea typeface="Navigo"/>
                <a:cs typeface="Navigo"/>
              </a:defRPr>
            </a:pPr>
            <a:r>
              <a:rPr sz="1125" b="0">
                <a:solidFill>
                  <a:srgbClr val="FFFFFF"/>
                </a:solidFill>
                <a:latin typeface="Navigo"/>
                <a:ea typeface="Navigo"/>
                <a:cs typeface="Navigo"/>
              </a:rPr>
              <a:t>идентификатор коробки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B191FD7-1339-4469-B198-049B8FFCA8C7}"/>
              </a:ext>
            </a:extLst>
          </p:cNvPr>
          <p:cNvSpPr>
            <a:spLocks noGrp="1"/>
          </p:cNvSpPr>
          <p:nvPr/>
        </p:nvSpPr>
        <p:spPr>
          <a:xfrm>
            <a:off x="3638550" y="4286250"/>
            <a:ext cx="2381250" cy="904875"/>
          </a:xfrm>
          <a:prstGeom prst="rect">
            <a:avLst/>
          </a:prstGeom>
          <a:solidFill>
            <a:srgbClr val="102D69"/>
          </a:solidFill>
          <a:ln w="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23FDFEA-C436-4150-AA94-4E8B25BEF82F}"/>
              </a:ext>
            </a:extLst>
          </p:cNvPr>
          <p:cNvSpPr>
            <a:spLocks noGrp="1"/>
          </p:cNvSpPr>
          <p:nvPr/>
        </p:nvSpPr>
        <p:spPr>
          <a:xfrm>
            <a:off x="3790950" y="4381500"/>
            <a:ext cx="2076450" cy="42862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400" b="1">
                <a:solidFill>
                  <a:srgbClr val="DCFF05"/>
                </a:solidFill>
                <a:latin typeface="Navigo"/>
                <a:ea typeface="Navigo"/>
                <a:cs typeface="Navigo"/>
              </a:defRPr>
            </a:pPr>
            <a:r>
              <a:rPr sz="2400" b="1">
                <a:solidFill>
                  <a:srgbClr val="DCFF05"/>
                </a:solidFill>
                <a:latin typeface="Navigo"/>
                <a:ea typeface="Navigo"/>
                <a:cs typeface="Navigo"/>
              </a:rPr>
              <a:t>Quantity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FEF43DE-E112-4578-A6CA-D13BF471DC18}"/>
              </a:ext>
            </a:extLst>
          </p:cNvPr>
          <p:cNvSpPr>
            <a:spLocks noGrp="1"/>
          </p:cNvSpPr>
          <p:nvPr/>
        </p:nvSpPr>
        <p:spPr>
          <a:xfrm>
            <a:off x="3790950" y="4838700"/>
            <a:ext cx="207645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125" b="0">
                <a:solidFill>
                  <a:srgbClr val="FFFFFF"/>
                </a:solidFill>
                <a:latin typeface="Navigo"/>
                <a:ea typeface="Navigo"/>
                <a:cs typeface="Navigo"/>
              </a:defRPr>
            </a:pPr>
            <a:r>
              <a:rPr sz="1125" b="0">
                <a:solidFill>
                  <a:srgbClr val="FFFFFF"/>
                </a:solidFill>
                <a:latin typeface="Navigo"/>
                <a:ea typeface="Navigo"/>
                <a:cs typeface="Navigo"/>
              </a:rPr>
              <a:t>число коробок типа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51F4832-5AAD-4372-A1B5-7D0DF50E8AEA}"/>
              </a:ext>
            </a:extLst>
          </p:cNvPr>
          <p:cNvSpPr>
            <a:spLocks noGrp="1"/>
          </p:cNvSpPr>
          <p:nvPr/>
        </p:nvSpPr>
        <p:spPr>
          <a:xfrm>
            <a:off x="6400800" y="4286250"/>
            <a:ext cx="2381250" cy="904875"/>
          </a:xfrm>
          <a:prstGeom prst="rect">
            <a:avLst/>
          </a:prstGeom>
          <a:solidFill>
            <a:srgbClr val="102D69"/>
          </a:solidFill>
          <a:ln w="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8C24574-D5A0-464F-903B-434207D1CBFF}"/>
              </a:ext>
            </a:extLst>
          </p:cNvPr>
          <p:cNvSpPr>
            <a:spLocks noGrp="1"/>
          </p:cNvSpPr>
          <p:nvPr/>
        </p:nvSpPr>
        <p:spPr>
          <a:xfrm>
            <a:off x="6553200" y="4381500"/>
            <a:ext cx="2076450" cy="42862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400" b="1">
                <a:solidFill>
                  <a:srgbClr val="DCFF05"/>
                </a:solidFill>
                <a:latin typeface="Navigo"/>
                <a:ea typeface="Navigo"/>
                <a:cs typeface="Navigo"/>
              </a:defRPr>
            </a:pPr>
            <a:r>
              <a:rPr sz="2400" b="1">
                <a:solidFill>
                  <a:srgbClr val="DCFF05"/>
                </a:solidFill>
                <a:latin typeface="Navigo"/>
                <a:ea typeface="Navigo"/>
                <a:cs typeface="Navigo"/>
              </a:rPr>
              <a:t>Aisle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490B2FF-456F-4D25-8633-9EAA81DF0C45}"/>
              </a:ext>
            </a:extLst>
          </p:cNvPr>
          <p:cNvSpPr>
            <a:spLocks noGrp="1"/>
          </p:cNvSpPr>
          <p:nvPr/>
        </p:nvSpPr>
        <p:spPr>
          <a:xfrm>
            <a:off x="6553200" y="4838700"/>
            <a:ext cx="207645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125" b="0">
                <a:solidFill>
                  <a:srgbClr val="FFFFFF"/>
                </a:solidFill>
                <a:latin typeface="Navigo"/>
                <a:ea typeface="Navigo"/>
                <a:cs typeface="Navigo"/>
              </a:defRPr>
            </a:pPr>
            <a:r>
              <a:rPr sz="1125" b="0">
                <a:solidFill>
                  <a:srgbClr val="FFFFFF"/>
                </a:solidFill>
                <a:latin typeface="Navigo"/>
                <a:ea typeface="Navigo"/>
                <a:cs typeface="Navigo"/>
              </a:rPr>
              <a:t>складской признак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C6A0490-6940-4DC0-AACC-A9EA67CE95CD}"/>
              </a:ext>
            </a:extLst>
          </p:cNvPr>
          <p:cNvSpPr>
            <a:spLocks noGrp="1"/>
          </p:cNvSpPr>
          <p:nvPr/>
        </p:nvSpPr>
        <p:spPr>
          <a:xfrm>
            <a:off x="9163050" y="4286250"/>
            <a:ext cx="2381250" cy="904875"/>
          </a:xfrm>
          <a:prstGeom prst="rect">
            <a:avLst/>
          </a:prstGeom>
          <a:solidFill>
            <a:srgbClr val="102D69"/>
          </a:solidFill>
          <a:ln w="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725C1B7-FD18-41ED-8531-ADEAA08A6AE6}"/>
              </a:ext>
            </a:extLst>
          </p:cNvPr>
          <p:cNvSpPr>
            <a:spLocks noGrp="1"/>
          </p:cNvSpPr>
          <p:nvPr/>
        </p:nvSpPr>
        <p:spPr>
          <a:xfrm>
            <a:off x="9315450" y="4381500"/>
            <a:ext cx="2076450" cy="42862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400" b="1">
                <a:solidFill>
                  <a:srgbClr val="DCFF05"/>
                </a:solidFill>
                <a:latin typeface="Navigo"/>
                <a:ea typeface="Navigo"/>
                <a:cs typeface="Navigo"/>
              </a:defRPr>
            </a:pPr>
            <a:r>
              <a:rPr sz="2400" b="1">
                <a:solidFill>
                  <a:srgbClr val="DCFF05"/>
                </a:solidFill>
                <a:latin typeface="Navigo"/>
                <a:ea typeface="Navigo"/>
                <a:cs typeface="Navigo"/>
              </a:rPr>
              <a:t>x₁…z₂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6775AF5-3277-4F48-BCF9-9C4B486EF2BC}"/>
              </a:ext>
            </a:extLst>
          </p:cNvPr>
          <p:cNvSpPr>
            <a:spLocks noGrp="1"/>
          </p:cNvSpPr>
          <p:nvPr/>
        </p:nvSpPr>
        <p:spPr>
          <a:xfrm>
            <a:off x="9315450" y="4838700"/>
            <a:ext cx="207645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125" b="0">
                <a:solidFill>
                  <a:srgbClr val="FFFFFF"/>
                </a:solidFill>
                <a:latin typeface="Navigo"/>
                <a:ea typeface="Navigo"/>
                <a:cs typeface="Navigo"/>
              </a:defRPr>
            </a:pPr>
            <a:r>
              <a:rPr sz="1125" b="0">
                <a:solidFill>
                  <a:srgbClr val="FFFFFF"/>
                </a:solidFill>
                <a:latin typeface="Navigo"/>
                <a:ea typeface="Navigo"/>
                <a:cs typeface="Navigo"/>
              </a:rPr>
              <a:t>координаты размещения</a:t>
            </a:r>
          </a:p>
        </p:txBody>
      </p:sp>
    </p:spTree>
    <p:extLst>
      <p:ext uri="{BB962C8B-B14F-4D97-AF65-F5344CB8AC3E}">
        <p14:creationId xmlns:p14="http://schemas.microsoft.com/office/powerpoint/2010/main" val="4434901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A95AB4D9-43DE-436B-A459-7E1BE820B80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FC7F2"/>
          </a:solidFill>
          <a:ln w="0">
            <a:solidFill>
              <a:srgbClr val="DFC7F2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89C1FC8-331F-4CD8-9CF6-801B6119101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219200"/>
          </a:xfrm>
          <a:prstGeom prst="rect">
            <a:avLst/>
          </a:prstGeom>
          <a:solidFill>
            <a:srgbClr val="102D69"/>
          </a:solidFill>
          <a:ln w="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CDA2947-6239-4E56-A24F-1F85A25EDF3A}"/>
              </a:ext>
            </a:extLst>
          </p:cNvPr>
          <p:cNvSpPr>
            <a:spLocks noGrp="1"/>
          </p:cNvSpPr>
          <p:nvPr/>
        </p:nvSpPr>
        <p:spPr>
          <a:xfrm>
            <a:off x="361950" y="257175"/>
            <a:ext cx="123825" cy="361950"/>
          </a:xfrm>
          <a:prstGeom prst="rect">
            <a:avLst/>
          </a:prstGeom>
          <a:solidFill>
            <a:srgbClr val="DCFF05"/>
          </a:solidFill>
          <a:ln w="0">
            <a:solidFill>
              <a:srgbClr val="DCFF05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7F95C07-A268-4F7B-9138-47032F898FF4}"/>
              </a:ext>
            </a:extLst>
          </p:cNvPr>
          <p:cNvSpPr>
            <a:spLocks noGrp="1"/>
          </p:cNvSpPr>
          <p:nvPr/>
        </p:nvSpPr>
        <p:spPr>
          <a:xfrm>
            <a:off x="638175" y="190500"/>
            <a:ext cx="26670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125" b="1">
                <a:solidFill>
                  <a:srgbClr val="DCFF05"/>
                </a:solidFill>
                <a:latin typeface="Navigo"/>
                <a:ea typeface="Navigo"/>
                <a:cs typeface="Navigo"/>
              </a:defRPr>
            </a:pPr>
            <a:r>
              <a:rPr sz="1125" b="1">
                <a:solidFill>
                  <a:srgbClr val="DCFF05"/>
                </a:solidFill>
                <a:latin typeface="Navigo"/>
                <a:ea typeface="Navigo"/>
                <a:cs typeface="Navigo"/>
              </a:rPr>
              <a:t>АРХИТЕКТУРА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85D5C75-0658-4431-AA51-0D1E2EC0E457}"/>
              </a:ext>
            </a:extLst>
          </p:cNvPr>
          <p:cNvSpPr>
            <a:spLocks noGrp="1"/>
          </p:cNvSpPr>
          <p:nvPr/>
        </p:nvSpPr>
        <p:spPr>
          <a:xfrm>
            <a:off x="638175" y="400050"/>
            <a:ext cx="8572500" cy="647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025" b="1">
                <a:solidFill>
                  <a:srgbClr val="FFFFFF"/>
                </a:solidFill>
                <a:latin typeface="Navigo"/>
                <a:ea typeface="Navigo"/>
                <a:cs typeface="Navigo"/>
              </a:defRPr>
            </a:pPr>
            <a:r>
              <a:rPr sz="2025" b="1">
                <a:solidFill>
                  <a:srgbClr val="FFFFFF"/>
                </a:solidFill>
                <a:latin typeface="Navigo"/>
                <a:ea typeface="Navigo"/>
                <a:cs typeface="Navigo"/>
              </a:rPr>
              <a:t>Алгоритмы встроены в воспроизводимый вычислительный конвейер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5B5902C-AB28-4B05-AD0A-C6F2DAB05071}"/>
              </a:ext>
            </a:extLst>
          </p:cNvPr>
          <p:cNvSpPr>
            <a:spLocks noGrp="1"/>
          </p:cNvSpPr>
          <p:nvPr/>
        </p:nvSpPr>
        <p:spPr>
          <a:xfrm>
            <a:off x="9753600" y="190500"/>
            <a:ext cx="2152650" cy="628650"/>
          </a:xfrm>
          <a:prstGeom prst="rect">
            <a:avLst/>
          </a:prstGeom>
          <a:solidFill>
            <a:srgbClr val="FFFFFF"/>
          </a:solidFill>
          <a:ln w="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9867900" y="321520"/>
            <a:ext cx="1924050" cy="36661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9101C6F-0253-4F23-B730-C38FD8D86EDA}"/>
              </a:ext>
            </a:extLst>
          </p:cNvPr>
          <p:cNvSpPr>
            <a:spLocks noGrp="1"/>
          </p:cNvSpPr>
          <p:nvPr/>
        </p:nvSpPr>
        <p:spPr>
          <a:xfrm>
            <a:off x="400050" y="6496050"/>
            <a:ext cx="102870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00" b="0">
                <a:solidFill>
                  <a:srgbClr val="53658D"/>
                </a:solidFill>
                <a:latin typeface="Navigo"/>
                <a:ea typeface="Navigo"/>
                <a:cs typeface="Navigo"/>
              </a:defRPr>
            </a:pPr>
            <a:r>
              <a:rPr sz="900" b="0">
                <a:solidFill>
                  <a:srgbClr val="53658D"/>
                </a:solidFill>
                <a:latin typeface="Navigo"/>
                <a:ea typeface="Navigo"/>
                <a:cs typeface="Navigo"/>
              </a:rPr>
              <a:t>НИУ ВШЭ · ФКН · исследовательский проект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A449AAB-9A9B-4BCA-81C1-7A983F1B4CA3}"/>
              </a:ext>
            </a:extLst>
          </p:cNvPr>
          <p:cNvSpPr>
            <a:spLocks noGrp="1"/>
          </p:cNvSpPr>
          <p:nvPr/>
        </p:nvSpPr>
        <p:spPr>
          <a:xfrm>
            <a:off x="11334750" y="6410325"/>
            <a:ext cx="4572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1200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200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08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7212B17-A64A-4415-9867-59A947F70BA6}"/>
              </a:ext>
            </a:extLst>
          </p:cNvPr>
          <p:cNvSpPr>
            <a:spLocks noGrp="1"/>
          </p:cNvSpPr>
          <p:nvPr/>
        </p:nvSpPr>
        <p:spPr>
          <a:xfrm>
            <a:off x="704850" y="2800350"/>
            <a:ext cx="1695450" cy="990600"/>
          </a:xfrm>
          <a:prstGeom prst="rect">
            <a:avLst/>
          </a:prstGeom>
          <a:solidFill>
            <a:srgbClr val="102D69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48645DA-7814-40FE-9B2E-142B0EECDDB6}"/>
              </a:ext>
            </a:extLst>
          </p:cNvPr>
          <p:cNvSpPr>
            <a:spLocks noGrp="1"/>
          </p:cNvSpPr>
          <p:nvPr/>
        </p:nvSpPr>
        <p:spPr>
          <a:xfrm>
            <a:off x="819150" y="2990850"/>
            <a:ext cx="146685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575" b="1">
                <a:solidFill>
                  <a:srgbClr val="FFFFFF"/>
                </a:solidFill>
                <a:latin typeface="Navigo"/>
                <a:ea typeface="Navigo"/>
                <a:cs typeface="Navigo"/>
              </a:defRPr>
            </a:pPr>
            <a:r>
              <a:rPr sz="1575" b="1" dirty="0">
                <a:solidFill>
                  <a:srgbClr val="FFFFFF"/>
                </a:solidFill>
                <a:latin typeface="Navigo"/>
                <a:ea typeface="Navigo"/>
                <a:cs typeface="Navigo"/>
              </a:rPr>
              <a:t>ORDERS436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99BC35E-F117-4092-B968-5CB41E346E97}"/>
              </a:ext>
            </a:extLst>
          </p:cNvPr>
          <p:cNvSpPr>
            <a:spLocks noGrp="1"/>
          </p:cNvSpPr>
          <p:nvPr/>
        </p:nvSpPr>
        <p:spPr>
          <a:xfrm>
            <a:off x="800100" y="3371850"/>
            <a:ext cx="1504950" cy="209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050" b="0">
                <a:solidFill>
                  <a:srgbClr val="DFC7F2"/>
                </a:solidFill>
                <a:latin typeface="Navigo"/>
                <a:ea typeface="Navigo"/>
                <a:cs typeface="Navigo"/>
              </a:defRPr>
            </a:pPr>
            <a:r>
              <a:rPr sz="1050" b="0" dirty="0">
                <a:solidFill>
                  <a:srgbClr val="DFC7F2"/>
                </a:solidFill>
                <a:latin typeface="Navigo"/>
                <a:ea typeface="Navigo"/>
                <a:cs typeface="Navigo"/>
              </a:rPr>
              <a:t>CSV-</a:t>
            </a:r>
            <a:r>
              <a:rPr sz="1050" b="0" dirty="0" err="1">
                <a:solidFill>
                  <a:srgbClr val="DFC7F2"/>
                </a:solidFill>
                <a:latin typeface="Navigo"/>
                <a:ea typeface="Navigo"/>
                <a:cs typeface="Navigo"/>
              </a:rPr>
              <a:t>заказ</a:t>
            </a:r>
            <a:r>
              <a:rPr lang="ru-RU" sz="1050" b="0" dirty="0">
                <a:solidFill>
                  <a:srgbClr val="DFC7F2"/>
                </a:solidFill>
                <a:latin typeface="Navigo"/>
                <a:ea typeface="Navigo"/>
                <a:cs typeface="Navigo"/>
              </a:rPr>
              <a:t>ы</a:t>
            </a:r>
            <a:endParaRPr sz="1050" b="0" dirty="0">
              <a:solidFill>
                <a:srgbClr val="DFC7F2"/>
              </a:solidFill>
              <a:latin typeface="Navigo"/>
              <a:ea typeface="Navigo"/>
              <a:cs typeface="Navigo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F9EA4D-3619-4A20-9CAE-CC13D67EE5FE}"/>
              </a:ext>
            </a:extLst>
          </p:cNvPr>
          <p:cNvSpPr>
            <a:spLocks noGrp="1"/>
          </p:cNvSpPr>
          <p:nvPr/>
        </p:nvSpPr>
        <p:spPr>
          <a:xfrm>
            <a:off x="2952750" y="2800350"/>
            <a:ext cx="1695450" cy="990600"/>
          </a:xfrm>
          <a:prstGeom prst="rect">
            <a:avLst/>
          </a:prstGeom>
          <a:solidFill>
            <a:srgbClr val="102D69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2C5B80B-827C-4F81-B4E9-916A34592224}"/>
              </a:ext>
            </a:extLst>
          </p:cNvPr>
          <p:cNvSpPr>
            <a:spLocks noGrp="1"/>
          </p:cNvSpPr>
          <p:nvPr/>
        </p:nvSpPr>
        <p:spPr>
          <a:xfrm>
            <a:off x="3067050" y="2990850"/>
            <a:ext cx="146685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575" b="1">
                <a:solidFill>
                  <a:srgbClr val="FFFFFF"/>
                </a:solidFill>
                <a:latin typeface="Navigo"/>
                <a:ea typeface="Navigo"/>
                <a:cs typeface="Navigo"/>
              </a:defRPr>
            </a:pPr>
            <a:r>
              <a:rPr sz="1575" b="1">
                <a:solidFill>
                  <a:srgbClr val="FFFFFF"/>
                </a:solidFill>
                <a:latin typeface="Navigo"/>
                <a:ea typeface="Navigo"/>
                <a:cs typeface="Navigo"/>
              </a:rPr>
              <a:t>Preprocess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9FE24FA-35D6-412E-8E85-497C7EA741C1}"/>
              </a:ext>
            </a:extLst>
          </p:cNvPr>
          <p:cNvSpPr>
            <a:spLocks noGrp="1"/>
          </p:cNvSpPr>
          <p:nvPr/>
        </p:nvSpPr>
        <p:spPr>
          <a:xfrm>
            <a:off x="3048000" y="3371850"/>
            <a:ext cx="1504950" cy="209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050" b="0">
                <a:solidFill>
                  <a:srgbClr val="DFC7F2"/>
                </a:solidFill>
                <a:latin typeface="Navigo"/>
                <a:ea typeface="Navigo"/>
                <a:cs typeface="Navigo"/>
              </a:defRPr>
            </a:pPr>
            <a:r>
              <a:rPr sz="1050" b="0">
                <a:solidFill>
                  <a:srgbClr val="DFC7F2"/>
                </a:solidFill>
                <a:latin typeface="Navigo"/>
                <a:ea typeface="Navigo"/>
                <a:cs typeface="Navigo"/>
              </a:rPr>
              <a:t>Quantity → boxes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6593FBD-3519-461E-90FF-CE8377343835}"/>
              </a:ext>
            </a:extLst>
          </p:cNvPr>
          <p:cNvSpPr>
            <a:spLocks noGrp="1"/>
          </p:cNvSpPr>
          <p:nvPr/>
        </p:nvSpPr>
        <p:spPr>
          <a:xfrm>
            <a:off x="9810750" y="2800350"/>
            <a:ext cx="1695450" cy="990600"/>
          </a:xfrm>
          <a:prstGeom prst="rect">
            <a:avLst/>
          </a:prstGeom>
          <a:solidFill>
            <a:srgbClr val="102D69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9FB8A49-9907-4250-BE3F-F20028FAC0AC}"/>
              </a:ext>
            </a:extLst>
          </p:cNvPr>
          <p:cNvSpPr>
            <a:spLocks noGrp="1"/>
          </p:cNvSpPr>
          <p:nvPr/>
        </p:nvSpPr>
        <p:spPr>
          <a:xfrm>
            <a:off x="9925050" y="2990850"/>
            <a:ext cx="146685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575" b="1">
                <a:solidFill>
                  <a:srgbClr val="FFFFFF"/>
                </a:solidFill>
                <a:latin typeface="Navigo"/>
                <a:ea typeface="Navigo"/>
                <a:cs typeface="Navigo"/>
              </a:defRPr>
            </a:pPr>
            <a:r>
              <a:rPr sz="1575" b="1">
                <a:solidFill>
                  <a:srgbClr val="FFFFFF"/>
                </a:solidFill>
                <a:latin typeface="Navigo"/>
                <a:ea typeface="Navigo"/>
                <a:cs typeface="Navigo"/>
              </a:rPr>
              <a:t>Analyzer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A8C3041-9A4C-4788-96A8-41C3F46E5CF4}"/>
              </a:ext>
            </a:extLst>
          </p:cNvPr>
          <p:cNvSpPr>
            <a:spLocks noGrp="1"/>
          </p:cNvSpPr>
          <p:nvPr/>
        </p:nvSpPr>
        <p:spPr>
          <a:xfrm>
            <a:off x="9906000" y="3371850"/>
            <a:ext cx="1504950" cy="209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050" b="0">
                <a:solidFill>
                  <a:srgbClr val="DFC7F2"/>
                </a:solidFill>
                <a:latin typeface="Navigo"/>
                <a:ea typeface="Navigo"/>
                <a:cs typeface="Navigo"/>
              </a:defRPr>
            </a:pPr>
            <a:r>
              <a:rPr sz="1050" b="0">
                <a:solidFill>
                  <a:srgbClr val="DFC7F2"/>
                </a:solidFill>
                <a:latin typeface="Navigo"/>
                <a:ea typeface="Navigo"/>
                <a:cs typeface="Navigo"/>
              </a:rPr>
              <a:t>метрики и CSV</a:t>
            </a:r>
          </a:p>
        </p:txBody>
      </p:sp>
      <p:sp>
        <p:nvSpPr>
          <p:cNvPr id="19" name="Chevron 18">
            <a:extLst>
              <a:ext uri="{FF2B5EF4-FFF2-40B4-BE49-F238E27FC236}">
                <a16:creationId xmlns:a16="http://schemas.microsoft.com/office/drawing/2014/main" id="{AAFE7950-38D9-48EE-A0F5-D38778229A23}"/>
              </a:ext>
            </a:extLst>
          </p:cNvPr>
          <p:cNvSpPr>
            <a:spLocks noGrp="1"/>
          </p:cNvSpPr>
          <p:nvPr/>
        </p:nvSpPr>
        <p:spPr>
          <a:xfrm>
            <a:off x="2514600" y="3181350"/>
            <a:ext cx="342900" cy="209550"/>
          </a:xfrm>
          <a:prstGeom prst="chevron">
            <a:avLst/>
          </a:prstGeom>
          <a:solidFill>
            <a:srgbClr val="DCFF05"/>
          </a:solidFill>
          <a:ln w="0">
            <a:solidFill>
              <a:srgbClr val="DCFF05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D5B1803-C126-416C-8129-44B1F596C237}"/>
              </a:ext>
            </a:extLst>
          </p:cNvPr>
          <p:cNvSpPr>
            <a:spLocks noGrp="1"/>
          </p:cNvSpPr>
          <p:nvPr/>
        </p:nvSpPr>
        <p:spPr>
          <a:xfrm>
            <a:off x="5191125" y="1809750"/>
            <a:ext cx="1695450" cy="990600"/>
          </a:xfrm>
          <a:prstGeom prst="rect">
            <a:avLst/>
          </a:prstGeom>
          <a:solidFill>
            <a:srgbClr val="DCFF05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39B0BC5-A65A-482D-8099-3A847B64D010}"/>
              </a:ext>
            </a:extLst>
          </p:cNvPr>
          <p:cNvSpPr>
            <a:spLocks noGrp="1"/>
          </p:cNvSpPr>
          <p:nvPr/>
        </p:nvSpPr>
        <p:spPr>
          <a:xfrm>
            <a:off x="5305425" y="1962150"/>
            <a:ext cx="146685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650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650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GA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7410E64-3B4A-4122-857D-8919A2A6E55B}"/>
              </a:ext>
            </a:extLst>
          </p:cNvPr>
          <p:cNvSpPr>
            <a:spLocks noGrp="1"/>
          </p:cNvSpPr>
          <p:nvPr/>
        </p:nvSpPr>
        <p:spPr>
          <a:xfrm>
            <a:off x="5286375" y="2343150"/>
            <a:ext cx="1504950" cy="3429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050" b="0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050" b="0">
                <a:solidFill>
                  <a:srgbClr val="102D69"/>
                </a:solidFill>
                <a:latin typeface="Navigo"/>
                <a:ea typeface="Navigo"/>
                <a:cs typeface="Navigo"/>
              </a:rPr>
              <a:t>порядок</a:t>
            </a:r>
          </a:p>
          <a:p>
            <a:pPr algn="ctr">
              <a:defRPr sz="1050" b="0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050" b="0">
                <a:solidFill>
                  <a:srgbClr val="102D69"/>
                </a:solidFill>
                <a:latin typeface="Navigo"/>
                <a:ea typeface="Navigo"/>
                <a:cs typeface="Navigo"/>
              </a:rPr>
              <a:t>коробок</a:t>
            </a:r>
          </a:p>
        </p:txBody>
      </p:sp>
      <p:sp>
        <p:nvSpPr>
          <p:cNvPr id="23" name="Chevron 22">
            <a:extLst>
              <a:ext uri="{FF2B5EF4-FFF2-40B4-BE49-F238E27FC236}">
                <a16:creationId xmlns:a16="http://schemas.microsoft.com/office/drawing/2014/main" id="{BF014346-D01C-41AD-BD87-D78B19B617D1}"/>
              </a:ext>
            </a:extLst>
          </p:cNvPr>
          <p:cNvSpPr>
            <a:spLocks noGrp="1"/>
          </p:cNvSpPr>
          <p:nvPr/>
        </p:nvSpPr>
        <p:spPr>
          <a:xfrm>
            <a:off x="6948980" y="2200275"/>
            <a:ext cx="342900" cy="209550"/>
          </a:xfrm>
          <a:prstGeom prst="chevron">
            <a:avLst/>
          </a:prstGeom>
          <a:solidFill>
            <a:srgbClr val="DCFF05"/>
          </a:solidFill>
          <a:ln w="0">
            <a:solidFill>
              <a:srgbClr val="DCFF05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2D19150-F099-4C53-8CAE-BA2B56271940}"/>
              </a:ext>
            </a:extLst>
          </p:cNvPr>
          <p:cNvSpPr>
            <a:spLocks noGrp="1"/>
          </p:cNvSpPr>
          <p:nvPr/>
        </p:nvSpPr>
        <p:spPr>
          <a:xfrm>
            <a:off x="7334250" y="1809750"/>
            <a:ext cx="1695450" cy="990600"/>
          </a:xfrm>
          <a:prstGeom prst="rect">
            <a:avLst/>
          </a:prstGeom>
          <a:solidFill>
            <a:srgbClr val="102D69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C9B1C4B-035F-4B23-9091-3DF92412DE42}"/>
              </a:ext>
            </a:extLst>
          </p:cNvPr>
          <p:cNvSpPr>
            <a:spLocks noGrp="1"/>
          </p:cNvSpPr>
          <p:nvPr/>
        </p:nvSpPr>
        <p:spPr>
          <a:xfrm>
            <a:off x="7448550" y="1962150"/>
            <a:ext cx="146685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650" b="1">
                <a:solidFill>
                  <a:srgbClr val="FFFFFF"/>
                </a:solidFill>
                <a:latin typeface="Navigo"/>
                <a:ea typeface="Navigo"/>
                <a:cs typeface="Navigo"/>
              </a:defRPr>
            </a:pPr>
            <a:r>
              <a:rPr sz="1650" b="1">
                <a:solidFill>
                  <a:srgbClr val="FFFFFF"/>
                </a:solidFill>
                <a:latin typeface="Navigo"/>
                <a:ea typeface="Navigo"/>
                <a:cs typeface="Navigo"/>
              </a:rPr>
              <a:t>Decoder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D2CDAE1-74BE-4107-B1EE-ABE364BD5195}"/>
              </a:ext>
            </a:extLst>
          </p:cNvPr>
          <p:cNvSpPr>
            <a:spLocks noGrp="1"/>
          </p:cNvSpPr>
          <p:nvPr/>
        </p:nvSpPr>
        <p:spPr>
          <a:xfrm>
            <a:off x="7429500" y="2343150"/>
            <a:ext cx="1504950" cy="3429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050" b="0">
                <a:solidFill>
                  <a:srgbClr val="DFC7F2"/>
                </a:solidFill>
                <a:latin typeface="Navigo"/>
                <a:ea typeface="Navigo"/>
                <a:cs typeface="Navigo"/>
              </a:defRPr>
            </a:pPr>
            <a:r>
              <a:rPr sz="1050" b="0">
                <a:solidFill>
                  <a:srgbClr val="DFC7F2"/>
                </a:solidFill>
                <a:latin typeface="Navigo"/>
                <a:ea typeface="Navigo"/>
                <a:cs typeface="Navigo"/>
              </a:rPr>
              <a:t>3D-размещение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9F26EF3-DB5B-4A9E-811F-107D1D4C8BCE}"/>
              </a:ext>
            </a:extLst>
          </p:cNvPr>
          <p:cNvSpPr>
            <a:spLocks noGrp="1"/>
          </p:cNvSpPr>
          <p:nvPr/>
        </p:nvSpPr>
        <p:spPr>
          <a:xfrm>
            <a:off x="5191125" y="3790950"/>
            <a:ext cx="1695450" cy="990600"/>
          </a:xfrm>
          <a:prstGeom prst="rect">
            <a:avLst/>
          </a:prstGeom>
          <a:solidFill>
            <a:srgbClr val="DCFF05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3A00364-184D-42F7-88C4-C92A9A3DEA00}"/>
              </a:ext>
            </a:extLst>
          </p:cNvPr>
          <p:cNvSpPr>
            <a:spLocks noGrp="1"/>
          </p:cNvSpPr>
          <p:nvPr/>
        </p:nvSpPr>
        <p:spPr>
          <a:xfrm>
            <a:off x="5305425" y="3943350"/>
            <a:ext cx="146685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650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650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CH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1660C9D-06F7-4C86-A9F9-C5FA5CA1E800}"/>
              </a:ext>
            </a:extLst>
          </p:cNvPr>
          <p:cNvSpPr>
            <a:spLocks noGrp="1"/>
          </p:cNvSpPr>
          <p:nvPr/>
        </p:nvSpPr>
        <p:spPr>
          <a:xfrm>
            <a:off x="5286375" y="4324350"/>
            <a:ext cx="1504950" cy="3429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050" b="0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050" b="0">
                <a:solidFill>
                  <a:srgbClr val="102D69"/>
                </a:solidFill>
                <a:latin typeface="Navigo"/>
                <a:ea typeface="Navigo"/>
                <a:cs typeface="Navigo"/>
              </a:rPr>
              <a:t>выбор</a:t>
            </a:r>
          </a:p>
          <a:p>
            <a:pPr algn="ctr">
              <a:defRPr sz="1050" b="0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050" b="0">
                <a:solidFill>
                  <a:srgbClr val="102D69"/>
                </a:solidFill>
                <a:latin typeface="Navigo"/>
                <a:ea typeface="Navigo"/>
                <a:cs typeface="Navigo"/>
              </a:rPr>
              <a:t>кандидатов</a:t>
            </a:r>
          </a:p>
        </p:txBody>
      </p:sp>
      <p:sp>
        <p:nvSpPr>
          <p:cNvPr id="30" name="Chevron 29">
            <a:extLst>
              <a:ext uri="{FF2B5EF4-FFF2-40B4-BE49-F238E27FC236}">
                <a16:creationId xmlns:a16="http://schemas.microsoft.com/office/drawing/2014/main" id="{172F0FA8-BB8E-451F-976E-4788366BEA10}"/>
              </a:ext>
            </a:extLst>
          </p:cNvPr>
          <p:cNvSpPr>
            <a:spLocks noGrp="1"/>
          </p:cNvSpPr>
          <p:nvPr/>
        </p:nvSpPr>
        <p:spPr>
          <a:xfrm>
            <a:off x="6948980" y="4200525"/>
            <a:ext cx="342900" cy="209550"/>
          </a:xfrm>
          <a:prstGeom prst="chevron">
            <a:avLst/>
          </a:prstGeom>
          <a:solidFill>
            <a:srgbClr val="DCFF05"/>
          </a:solidFill>
          <a:ln w="0">
            <a:solidFill>
              <a:srgbClr val="DCFF05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279AD72-9547-477F-8114-9A67B805FE1E}"/>
              </a:ext>
            </a:extLst>
          </p:cNvPr>
          <p:cNvSpPr>
            <a:spLocks noGrp="1"/>
          </p:cNvSpPr>
          <p:nvPr/>
        </p:nvSpPr>
        <p:spPr>
          <a:xfrm>
            <a:off x="7334250" y="3790950"/>
            <a:ext cx="1695450" cy="990600"/>
          </a:xfrm>
          <a:prstGeom prst="rect">
            <a:avLst/>
          </a:prstGeom>
          <a:solidFill>
            <a:srgbClr val="102D69"/>
          </a:solidFill>
          <a:ln w="1905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E86BA8A-BFB4-4EB6-9FAF-5B5CC6CD8C05}"/>
              </a:ext>
            </a:extLst>
          </p:cNvPr>
          <p:cNvSpPr>
            <a:spLocks noGrp="1"/>
          </p:cNvSpPr>
          <p:nvPr/>
        </p:nvSpPr>
        <p:spPr>
          <a:xfrm>
            <a:off x="7448550" y="3943350"/>
            <a:ext cx="146685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650" b="1">
                <a:solidFill>
                  <a:srgbClr val="FFFFFF"/>
                </a:solidFill>
                <a:latin typeface="Navigo"/>
                <a:ea typeface="Navigo"/>
                <a:cs typeface="Navigo"/>
              </a:defRPr>
            </a:pPr>
            <a:r>
              <a:rPr sz="1650" b="1">
                <a:solidFill>
                  <a:srgbClr val="FFFFFF"/>
                </a:solidFill>
                <a:latin typeface="Navigo"/>
                <a:ea typeface="Navigo"/>
                <a:cs typeface="Navigo"/>
              </a:rPr>
              <a:t>MaxRects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1A85451-6EAF-4750-A009-A24C08BDE27F}"/>
              </a:ext>
            </a:extLst>
          </p:cNvPr>
          <p:cNvSpPr>
            <a:spLocks noGrp="1"/>
          </p:cNvSpPr>
          <p:nvPr/>
        </p:nvSpPr>
        <p:spPr>
          <a:xfrm>
            <a:off x="7429500" y="4324350"/>
            <a:ext cx="1504950" cy="3429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050" b="0">
                <a:solidFill>
                  <a:srgbClr val="DFC7F2"/>
                </a:solidFill>
                <a:latin typeface="Navigo"/>
                <a:ea typeface="Navigo"/>
                <a:cs typeface="Navigo"/>
              </a:defRPr>
            </a:pPr>
            <a:r>
              <a:rPr sz="1050" b="0">
                <a:solidFill>
                  <a:srgbClr val="DFC7F2"/>
                </a:solidFill>
                <a:latin typeface="Navigo"/>
                <a:ea typeface="Navigo"/>
                <a:cs typeface="Navigo"/>
              </a:rPr>
              <a:t>2D-укладка</a:t>
            </a:r>
          </a:p>
          <a:p>
            <a:pPr algn="ctr">
              <a:defRPr sz="1050" b="0">
                <a:solidFill>
                  <a:srgbClr val="DFC7F2"/>
                </a:solidFill>
                <a:latin typeface="Navigo"/>
                <a:ea typeface="Navigo"/>
                <a:cs typeface="Navigo"/>
              </a:defRPr>
            </a:pPr>
            <a:r>
              <a:rPr sz="1050" b="0">
                <a:solidFill>
                  <a:srgbClr val="DFC7F2"/>
                </a:solidFill>
                <a:latin typeface="Navigo"/>
                <a:ea typeface="Navigo"/>
                <a:cs typeface="Navigo"/>
              </a:rPr>
              <a:t>слоя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67846A4C-B23D-4C20-A499-C3AEC60E4995}"/>
              </a:ext>
            </a:extLst>
          </p:cNvPr>
          <p:cNvSpPr>
            <a:spLocks noGrp="1"/>
          </p:cNvSpPr>
          <p:nvPr/>
        </p:nvSpPr>
        <p:spPr>
          <a:xfrm>
            <a:off x="4724400" y="2247900"/>
            <a:ext cx="400050" cy="38100"/>
          </a:xfrm>
          <a:prstGeom prst="rect">
            <a:avLst/>
          </a:prstGeom>
          <a:solidFill>
            <a:srgbClr val="DCFF05"/>
          </a:solidFill>
          <a:ln w="0">
            <a:solidFill>
              <a:srgbClr val="DCFF05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D6CD640-C211-4349-AED4-70E3BC553A18}"/>
              </a:ext>
            </a:extLst>
          </p:cNvPr>
          <p:cNvSpPr>
            <a:spLocks noGrp="1"/>
          </p:cNvSpPr>
          <p:nvPr/>
        </p:nvSpPr>
        <p:spPr>
          <a:xfrm>
            <a:off x="4724400" y="2247900"/>
            <a:ext cx="38100" cy="2038350"/>
          </a:xfrm>
          <a:prstGeom prst="rect">
            <a:avLst/>
          </a:prstGeom>
          <a:solidFill>
            <a:srgbClr val="DCFF05"/>
          </a:solidFill>
          <a:ln w="0">
            <a:solidFill>
              <a:srgbClr val="DCFF05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095A750-6479-4300-B655-71DA734AF4C4}"/>
              </a:ext>
            </a:extLst>
          </p:cNvPr>
          <p:cNvSpPr>
            <a:spLocks noGrp="1"/>
          </p:cNvSpPr>
          <p:nvPr/>
        </p:nvSpPr>
        <p:spPr>
          <a:xfrm>
            <a:off x="4724400" y="4286250"/>
            <a:ext cx="400050" cy="38100"/>
          </a:xfrm>
          <a:prstGeom prst="rect">
            <a:avLst/>
          </a:prstGeom>
          <a:solidFill>
            <a:srgbClr val="DCFF05"/>
          </a:solidFill>
          <a:ln w="0">
            <a:solidFill>
              <a:srgbClr val="DCFF05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8CDBA15-9E22-4BCF-8F13-C22D832444D2}"/>
              </a:ext>
            </a:extLst>
          </p:cNvPr>
          <p:cNvSpPr>
            <a:spLocks noGrp="1"/>
          </p:cNvSpPr>
          <p:nvPr/>
        </p:nvSpPr>
        <p:spPr>
          <a:xfrm>
            <a:off x="9124950" y="2247900"/>
            <a:ext cx="400050" cy="38100"/>
          </a:xfrm>
          <a:prstGeom prst="rect">
            <a:avLst/>
          </a:prstGeom>
          <a:solidFill>
            <a:srgbClr val="DCFF05"/>
          </a:solidFill>
          <a:ln w="0">
            <a:solidFill>
              <a:srgbClr val="DCFF05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EB27D767-CED5-4908-A5FF-0E9D76E23F86}"/>
              </a:ext>
            </a:extLst>
          </p:cNvPr>
          <p:cNvSpPr>
            <a:spLocks noGrp="1"/>
          </p:cNvSpPr>
          <p:nvPr/>
        </p:nvSpPr>
        <p:spPr>
          <a:xfrm>
            <a:off x="9486900" y="2247900"/>
            <a:ext cx="38100" cy="2038350"/>
          </a:xfrm>
          <a:prstGeom prst="rect">
            <a:avLst/>
          </a:prstGeom>
          <a:solidFill>
            <a:srgbClr val="DCFF05"/>
          </a:solidFill>
          <a:ln w="0">
            <a:solidFill>
              <a:srgbClr val="DCFF05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DBA6CF7-A469-490C-A602-88ED9EE44021}"/>
              </a:ext>
            </a:extLst>
          </p:cNvPr>
          <p:cNvSpPr>
            <a:spLocks noGrp="1"/>
          </p:cNvSpPr>
          <p:nvPr/>
        </p:nvSpPr>
        <p:spPr>
          <a:xfrm>
            <a:off x="9124950" y="4286250"/>
            <a:ext cx="400050" cy="38100"/>
          </a:xfrm>
          <a:prstGeom prst="rect">
            <a:avLst/>
          </a:prstGeom>
          <a:solidFill>
            <a:srgbClr val="DCFF05"/>
          </a:solidFill>
          <a:ln w="0">
            <a:solidFill>
              <a:srgbClr val="DCFF05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257555FC-0C36-4087-8AA1-D7563EDC0390}"/>
              </a:ext>
            </a:extLst>
          </p:cNvPr>
          <p:cNvSpPr>
            <a:spLocks noGrp="1"/>
          </p:cNvSpPr>
          <p:nvPr/>
        </p:nvSpPr>
        <p:spPr>
          <a:xfrm>
            <a:off x="5429250" y="1466850"/>
            <a:ext cx="11430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125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125" b="1" dirty="0">
                <a:solidFill>
                  <a:srgbClr val="102D69"/>
                </a:solidFill>
                <a:latin typeface="Navigo"/>
                <a:ea typeface="Navigo"/>
                <a:cs typeface="Navigo"/>
              </a:rPr>
              <a:t>GA</a:t>
            </a:r>
            <a:r>
              <a:rPr lang="ru-RU" sz="1125" b="1" dirty="0">
                <a:solidFill>
                  <a:srgbClr val="102D69"/>
                </a:solidFill>
                <a:latin typeface="Navigo"/>
                <a:ea typeface="Navigo"/>
                <a:cs typeface="Navigo"/>
              </a:rPr>
              <a:t> алгоритмы</a:t>
            </a:r>
            <a:endParaRPr sz="1125" b="1" dirty="0">
              <a:solidFill>
                <a:srgbClr val="102D69"/>
              </a:solidFill>
              <a:latin typeface="Navigo"/>
              <a:ea typeface="Navigo"/>
              <a:cs typeface="Navigo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3E402A47-F8D5-4011-9E94-DA23118731ED}"/>
              </a:ext>
            </a:extLst>
          </p:cNvPr>
          <p:cNvSpPr>
            <a:spLocks noGrp="1"/>
          </p:cNvSpPr>
          <p:nvPr/>
        </p:nvSpPr>
        <p:spPr>
          <a:xfrm>
            <a:off x="5429250" y="4857750"/>
            <a:ext cx="11430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125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125" b="1" dirty="0">
                <a:solidFill>
                  <a:srgbClr val="102D69"/>
                </a:solidFill>
                <a:latin typeface="Navigo"/>
                <a:ea typeface="Navigo"/>
                <a:cs typeface="Navigo"/>
              </a:rPr>
              <a:t>CH</a:t>
            </a:r>
            <a:r>
              <a:rPr lang="ru-RU" sz="1125" b="1" dirty="0">
                <a:solidFill>
                  <a:srgbClr val="102D69"/>
                </a:solidFill>
                <a:latin typeface="Navigo"/>
                <a:ea typeface="Navigo"/>
                <a:cs typeface="Navigo"/>
              </a:rPr>
              <a:t> алгоритм</a:t>
            </a:r>
            <a:endParaRPr sz="1125" b="1" dirty="0">
              <a:solidFill>
                <a:srgbClr val="102D69"/>
              </a:solidFill>
              <a:latin typeface="Navigo"/>
              <a:ea typeface="Navigo"/>
              <a:cs typeface="Navigo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75477BE-2E0B-4B84-8125-CC279748C9F4}"/>
              </a:ext>
            </a:extLst>
          </p:cNvPr>
          <p:cNvSpPr>
            <a:spLocks noGrp="1"/>
          </p:cNvSpPr>
          <p:nvPr/>
        </p:nvSpPr>
        <p:spPr>
          <a:xfrm>
            <a:off x="1428750" y="5524500"/>
            <a:ext cx="9334500" cy="4000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875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875" b="1" dirty="0" err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После</a:t>
            </a:r>
            <a:r>
              <a:rPr sz="1875" b="1" dirty="0">
                <a:solidFill>
                  <a:srgbClr val="102D69"/>
                </a:solidFill>
                <a:latin typeface="Navigo"/>
                <a:ea typeface="Navigo"/>
                <a:cs typeface="Navigo"/>
              </a:rPr>
              <a:t> </a:t>
            </a:r>
            <a:r>
              <a:rPr lang="ru-RU" sz="1875" b="1" dirty="0">
                <a:solidFill>
                  <a:srgbClr val="102D69"/>
                </a:solidFill>
                <a:latin typeface="Navigo"/>
                <a:ea typeface="Navigo"/>
                <a:cs typeface="Navigo"/>
              </a:rPr>
              <a:t>обработки</a:t>
            </a:r>
            <a:r>
              <a:rPr sz="1875" b="1" dirty="0">
                <a:solidFill>
                  <a:srgbClr val="102D69"/>
                </a:solidFill>
                <a:latin typeface="Navigo"/>
                <a:ea typeface="Navigo"/>
                <a:cs typeface="Navigo"/>
              </a:rPr>
              <a:t> </a:t>
            </a:r>
            <a:r>
              <a:rPr sz="1875" b="1" dirty="0" err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данных</a:t>
            </a:r>
            <a:r>
              <a:rPr sz="1875" b="1" dirty="0">
                <a:solidFill>
                  <a:srgbClr val="102D69"/>
                </a:solidFill>
                <a:latin typeface="Navigo"/>
                <a:ea typeface="Navigo"/>
                <a:cs typeface="Navigo"/>
              </a:rPr>
              <a:t> </a:t>
            </a:r>
            <a:r>
              <a:rPr sz="1875" b="1" dirty="0" err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конвейер</a:t>
            </a:r>
            <a:r>
              <a:rPr sz="1875" b="1" dirty="0">
                <a:solidFill>
                  <a:srgbClr val="102D69"/>
                </a:solidFill>
                <a:latin typeface="Navigo"/>
                <a:ea typeface="Navigo"/>
                <a:cs typeface="Navigo"/>
              </a:rPr>
              <a:t> </a:t>
            </a:r>
            <a:r>
              <a:rPr sz="1875" b="1" dirty="0" err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расходится</a:t>
            </a:r>
            <a:r>
              <a:rPr sz="1875" b="1" dirty="0">
                <a:solidFill>
                  <a:srgbClr val="102D69"/>
                </a:solidFill>
                <a:latin typeface="Navigo"/>
                <a:ea typeface="Navigo"/>
                <a:cs typeface="Navigo"/>
              </a:rPr>
              <a:t> </a:t>
            </a:r>
            <a:r>
              <a:rPr sz="1875" b="1" dirty="0" err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на</a:t>
            </a:r>
            <a:r>
              <a:rPr sz="1875" b="1" dirty="0">
                <a:solidFill>
                  <a:srgbClr val="102D69"/>
                </a:solidFill>
                <a:latin typeface="Navigo"/>
                <a:ea typeface="Navigo"/>
                <a:cs typeface="Navigo"/>
              </a:rPr>
              <a:t> </a:t>
            </a:r>
            <a:r>
              <a:rPr sz="1875" b="1" dirty="0" err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два</a:t>
            </a:r>
            <a:r>
              <a:rPr sz="1875" b="1" dirty="0">
                <a:solidFill>
                  <a:srgbClr val="102D69"/>
                </a:solidFill>
                <a:latin typeface="Navigo"/>
                <a:ea typeface="Navigo"/>
                <a:cs typeface="Navigo"/>
              </a:rPr>
              <a:t> </a:t>
            </a:r>
            <a:r>
              <a:rPr sz="1875" b="1" dirty="0" err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способа</a:t>
            </a:r>
            <a:r>
              <a:rPr sz="1875" b="1" dirty="0">
                <a:solidFill>
                  <a:srgbClr val="102D69"/>
                </a:solidFill>
                <a:latin typeface="Navigo"/>
                <a:ea typeface="Navigo"/>
                <a:cs typeface="Navigo"/>
              </a:rPr>
              <a:t> </a:t>
            </a:r>
            <a:r>
              <a:rPr sz="1875" b="1" dirty="0" err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построения</a:t>
            </a:r>
            <a:r>
              <a:rPr sz="1875" b="1" dirty="0">
                <a:solidFill>
                  <a:srgbClr val="102D69"/>
                </a:solidFill>
                <a:latin typeface="Navigo"/>
                <a:ea typeface="Navigo"/>
                <a:cs typeface="Navigo"/>
              </a:rPr>
              <a:t> </a:t>
            </a:r>
            <a:r>
              <a:rPr sz="1875" b="1" dirty="0" err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укладки</a:t>
            </a:r>
            <a:endParaRPr sz="1875" b="1" dirty="0">
              <a:solidFill>
                <a:srgbClr val="102D69"/>
              </a:solidFill>
              <a:latin typeface="Navigo"/>
              <a:ea typeface="Navigo"/>
              <a:cs typeface="Navigo"/>
            </a:endParaRPr>
          </a:p>
        </p:txBody>
      </p:sp>
      <p:sp>
        <p:nvSpPr>
          <p:cNvPr id="44" name="Chevron 43">
            <a:extLst>
              <a:ext uri="{FF2B5EF4-FFF2-40B4-BE49-F238E27FC236}">
                <a16:creationId xmlns:a16="http://schemas.microsoft.com/office/drawing/2014/main" id="{5AEAA5C2-A3E6-E773-33EF-3797AB74E534}"/>
              </a:ext>
            </a:extLst>
          </p:cNvPr>
          <p:cNvSpPr>
            <a:spLocks noGrp="1"/>
          </p:cNvSpPr>
          <p:nvPr/>
        </p:nvSpPr>
        <p:spPr>
          <a:xfrm>
            <a:off x="9334500" y="3162300"/>
            <a:ext cx="342900" cy="209550"/>
          </a:xfrm>
          <a:prstGeom prst="chevron">
            <a:avLst/>
          </a:prstGeom>
          <a:solidFill>
            <a:srgbClr val="DCFF05"/>
          </a:solidFill>
          <a:ln w="0">
            <a:solidFill>
              <a:srgbClr val="DCFF05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</p:spTree>
    <p:extLst>
      <p:ext uri="{BB962C8B-B14F-4D97-AF65-F5344CB8AC3E}">
        <p14:creationId xmlns:p14="http://schemas.microsoft.com/office/powerpoint/2010/main" val="7682471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2706D2C4-EE35-412B-9842-B54A151713F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FC7F2"/>
          </a:solidFill>
          <a:ln w="0">
            <a:solidFill>
              <a:srgbClr val="DFC7F2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106850C-35D1-44C8-89DF-A637306AFEF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219200"/>
          </a:xfrm>
          <a:prstGeom prst="rect">
            <a:avLst/>
          </a:prstGeom>
          <a:solidFill>
            <a:srgbClr val="102D69"/>
          </a:solidFill>
          <a:ln w="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F58EE47-0E4E-4396-BD6C-85EA9ECA1CDF}"/>
              </a:ext>
            </a:extLst>
          </p:cNvPr>
          <p:cNvSpPr>
            <a:spLocks noGrp="1"/>
          </p:cNvSpPr>
          <p:nvPr/>
        </p:nvSpPr>
        <p:spPr>
          <a:xfrm>
            <a:off x="361950" y="257175"/>
            <a:ext cx="123825" cy="361950"/>
          </a:xfrm>
          <a:prstGeom prst="rect">
            <a:avLst/>
          </a:prstGeom>
          <a:solidFill>
            <a:srgbClr val="DCFF05"/>
          </a:solidFill>
          <a:ln w="0">
            <a:solidFill>
              <a:srgbClr val="DCFF05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32B7A42-DE4F-4429-8C33-34191A921A87}"/>
              </a:ext>
            </a:extLst>
          </p:cNvPr>
          <p:cNvSpPr>
            <a:spLocks noGrp="1"/>
          </p:cNvSpPr>
          <p:nvPr/>
        </p:nvSpPr>
        <p:spPr>
          <a:xfrm>
            <a:off x="638175" y="190500"/>
            <a:ext cx="26670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125" b="1">
                <a:solidFill>
                  <a:srgbClr val="DCFF05"/>
                </a:solidFill>
                <a:latin typeface="Navigo"/>
                <a:ea typeface="Navigo"/>
                <a:cs typeface="Navigo"/>
              </a:defRPr>
            </a:pPr>
            <a:r>
              <a:rPr sz="1125" b="1">
                <a:solidFill>
                  <a:srgbClr val="DCFF05"/>
                </a:solidFill>
                <a:latin typeface="Navigo"/>
                <a:ea typeface="Navigo"/>
                <a:cs typeface="Navigo"/>
              </a:rPr>
              <a:t>ВЫБОР СРЕДСТВ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6E8FE3-F850-4742-B32E-AB7B0FD47736}"/>
              </a:ext>
            </a:extLst>
          </p:cNvPr>
          <p:cNvSpPr>
            <a:spLocks noGrp="1"/>
          </p:cNvSpPr>
          <p:nvPr/>
        </p:nvSpPr>
        <p:spPr>
          <a:xfrm>
            <a:off x="638175" y="400050"/>
            <a:ext cx="8572500" cy="647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025" b="1">
                <a:solidFill>
                  <a:srgbClr val="FFFFFF"/>
                </a:solidFill>
                <a:latin typeface="Navigo"/>
                <a:ea typeface="Navigo"/>
                <a:cs typeface="Navigo"/>
              </a:defRPr>
            </a:pPr>
            <a:r>
              <a:rPr sz="2025" b="1" dirty="0" err="1">
                <a:solidFill>
                  <a:srgbClr val="FFFFFF"/>
                </a:solidFill>
                <a:latin typeface="Navigo"/>
                <a:ea typeface="Navigo"/>
                <a:cs typeface="Navigo"/>
              </a:rPr>
              <a:t>Методы</a:t>
            </a:r>
            <a:r>
              <a:rPr sz="2025" b="1" dirty="0">
                <a:solidFill>
                  <a:srgbClr val="FFFFFF"/>
                </a:solidFill>
                <a:latin typeface="Navigo"/>
                <a:ea typeface="Navigo"/>
                <a:cs typeface="Navigo"/>
              </a:rPr>
              <a:t> </a:t>
            </a:r>
            <a:r>
              <a:rPr sz="2025" b="1" dirty="0" err="1">
                <a:solidFill>
                  <a:srgbClr val="FFFFFF"/>
                </a:solidFill>
                <a:latin typeface="Navigo"/>
                <a:ea typeface="Navigo"/>
                <a:cs typeface="Navigo"/>
              </a:rPr>
              <a:t>и</a:t>
            </a:r>
            <a:r>
              <a:rPr sz="2025" b="1" dirty="0">
                <a:solidFill>
                  <a:srgbClr val="FFFFFF"/>
                </a:solidFill>
                <a:latin typeface="Navigo"/>
                <a:ea typeface="Navigo"/>
                <a:cs typeface="Navigo"/>
              </a:rPr>
              <a:t> </a:t>
            </a:r>
            <a:r>
              <a:rPr sz="2025" b="1" dirty="0" err="1">
                <a:solidFill>
                  <a:srgbClr val="FFFFFF"/>
                </a:solidFill>
                <a:latin typeface="Navigo"/>
                <a:ea typeface="Navigo"/>
                <a:cs typeface="Navigo"/>
              </a:rPr>
              <a:t>инструменты</a:t>
            </a:r>
            <a:r>
              <a:rPr sz="2025" b="1" dirty="0">
                <a:solidFill>
                  <a:srgbClr val="FFFFFF"/>
                </a:solidFill>
                <a:latin typeface="Navigo"/>
                <a:ea typeface="Navigo"/>
                <a:cs typeface="Navigo"/>
              </a:rPr>
              <a:t> </a:t>
            </a:r>
            <a:r>
              <a:rPr sz="2025" b="1" dirty="0" err="1">
                <a:solidFill>
                  <a:srgbClr val="FFFFFF"/>
                </a:solidFill>
                <a:latin typeface="Navigo"/>
                <a:ea typeface="Navigo"/>
                <a:cs typeface="Navigo"/>
              </a:rPr>
              <a:t>выбраны</a:t>
            </a:r>
            <a:r>
              <a:rPr sz="2025" b="1" dirty="0">
                <a:solidFill>
                  <a:srgbClr val="FFFFFF"/>
                </a:solidFill>
                <a:latin typeface="Navigo"/>
                <a:ea typeface="Navigo"/>
                <a:cs typeface="Navigo"/>
              </a:rPr>
              <a:t> </a:t>
            </a:r>
            <a:r>
              <a:rPr sz="2025" b="1" dirty="0" err="1">
                <a:solidFill>
                  <a:srgbClr val="FFFFFF"/>
                </a:solidFill>
                <a:latin typeface="Navigo"/>
                <a:ea typeface="Navigo"/>
                <a:cs typeface="Navigo"/>
              </a:rPr>
              <a:t>под</a:t>
            </a:r>
            <a:r>
              <a:rPr sz="2025" b="1" dirty="0">
                <a:solidFill>
                  <a:srgbClr val="FFFFFF"/>
                </a:solidFill>
                <a:latin typeface="Navigo"/>
                <a:ea typeface="Navigo"/>
                <a:cs typeface="Navigo"/>
              </a:rPr>
              <a:t> </a:t>
            </a:r>
            <a:r>
              <a:rPr sz="2025" b="1" dirty="0" err="1">
                <a:solidFill>
                  <a:srgbClr val="FFFFFF"/>
                </a:solidFill>
                <a:latin typeface="Navigo"/>
                <a:ea typeface="Navigo"/>
                <a:cs typeface="Navigo"/>
              </a:rPr>
              <a:t>массовый</a:t>
            </a:r>
            <a:r>
              <a:rPr sz="2025" b="1" dirty="0">
                <a:solidFill>
                  <a:srgbClr val="FFFFFF"/>
                </a:solidFill>
                <a:latin typeface="Navigo"/>
                <a:ea typeface="Navigo"/>
                <a:cs typeface="Navigo"/>
              </a:rPr>
              <a:t> </a:t>
            </a:r>
            <a:r>
              <a:rPr sz="2025" b="1" dirty="0" err="1">
                <a:solidFill>
                  <a:srgbClr val="FFFFFF"/>
                </a:solidFill>
                <a:latin typeface="Navigo"/>
                <a:ea typeface="Navigo"/>
                <a:cs typeface="Navigo"/>
              </a:rPr>
              <a:t>эксперимент</a:t>
            </a:r>
            <a:endParaRPr sz="2025" b="1" dirty="0">
              <a:solidFill>
                <a:srgbClr val="FFFFFF"/>
              </a:solidFill>
              <a:latin typeface="Navigo"/>
              <a:ea typeface="Navigo"/>
              <a:cs typeface="Navigo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8AE0619-6A74-4B60-9964-70E2957898AE}"/>
              </a:ext>
            </a:extLst>
          </p:cNvPr>
          <p:cNvSpPr>
            <a:spLocks noGrp="1"/>
          </p:cNvSpPr>
          <p:nvPr/>
        </p:nvSpPr>
        <p:spPr>
          <a:xfrm>
            <a:off x="9753600" y="190500"/>
            <a:ext cx="2152650" cy="628650"/>
          </a:xfrm>
          <a:prstGeom prst="rect">
            <a:avLst/>
          </a:prstGeom>
          <a:solidFill>
            <a:srgbClr val="FFFFFF"/>
          </a:solidFill>
          <a:ln w="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9867900" y="321520"/>
            <a:ext cx="1924050" cy="36661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F53BB8C-7347-4CB5-96FB-58ECD27FF4E3}"/>
              </a:ext>
            </a:extLst>
          </p:cNvPr>
          <p:cNvSpPr>
            <a:spLocks noGrp="1"/>
          </p:cNvSpPr>
          <p:nvPr/>
        </p:nvSpPr>
        <p:spPr>
          <a:xfrm>
            <a:off x="400050" y="6496050"/>
            <a:ext cx="102870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00" b="0">
                <a:solidFill>
                  <a:srgbClr val="53658D"/>
                </a:solidFill>
                <a:latin typeface="Navigo"/>
                <a:ea typeface="Navigo"/>
                <a:cs typeface="Navigo"/>
              </a:defRPr>
            </a:pPr>
            <a:r>
              <a:rPr sz="900" b="0">
                <a:solidFill>
                  <a:srgbClr val="53658D"/>
                </a:solidFill>
                <a:latin typeface="Navigo"/>
                <a:ea typeface="Navigo"/>
                <a:cs typeface="Navigo"/>
              </a:rPr>
              <a:t>НИУ ВШЭ · ФКН · исследовательский проект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5871D88-E302-4B41-835D-482C6A084CB5}"/>
              </a:ext>
            </a:extLst>
          </p:cNvPr>
          <p:cNvSpPr>
            <a:spLocks noGrp="1"/>
          </p:cNvSpPr>
          <p:nvPr/>
        </p:nvSpPr>
        <p:spPr>
          <a:xfrm>
            <a:off x="11334750" y="6410325"/>
            <a:ext cx="4572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1200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200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09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0991596-792F-435B-BF4E-8BAE26AFFD06}"/>
              </a:ext>
            </a:extLst>
          </p:cNvPr>
          <p:cNvSpPr>
            <a:spLocks noGrp="1"/>
          </p:cNvSpPr>
          <p:nvPr/>
        </p:nvSpPr>
        <p:spPr>
          <a:xfrm>
            <a:off x="590550" y="1543050"/>
            <a:ext cx="3333750" cy="3143250"/>
          </a:xfrm>
          <a:prstGeom prst="rect">
            <a:avLst/>
          </a:prstGeom>
          <a:solidFill>
            <a:srgbClr val="F5EEFA"/>
          </a:solidFill>
          <a:ln w="9525">
            <a:solidFill>
              <a:srgbClr val="BDA8D1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DFB90A6-ED6A-4272-A67B-B2A8766D6ECF}"/>
              </a:ext>
            </a:extLst>
          </p:cNvPr>
          <p:cNvSpPr>
            <a:spLocks noGrp="1"/>
          </p:cNvSpPr>
          <p:nvPr/>
        </p:nvSpPr>
        <p:spPr>
          <a:xfrm>
            <a:off x="590550" y="1543050"/>
            <a:ext cx="76200" cy="3143250"/>
          </a:xfrm>
          <a:prstGeom prst="rect">
            <a:avLst/>
          </a:prstGeom>
          <a:solidFill>
            <a:srgbClr val="DCFF05"/>
          </a:solidFill>
          <a:ln w="0">
            <a:solidFill>
              <a:srgbClr val="DCFF05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D22123D-7857-4583-B1D8-2200B99C2B88}"/>
              </a:ext>
            </a:extLst>
          </p:cNvPr>
          <p:cNvSpPr>
            <a:spLocks noGrp="1"/>
          </p:cNvSpPr>
          <p:nvPr/>
        </p:nvSpPr>
        <p:spPr>
          <a:xfrm>
            <a:off x="781050" y="1714500"/>
            <a:ext cx="299085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575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575" b="1" dirty="0">
                <a:solidFill>
                  <a:srgbClr val="102D69"/>
                </a:solidFill>
                <a:latin typeface="Navigo"/>
                <a:ea typeface="Navigo"/>
                <a:cs typeface="Navigo"/>
              </a:rPr>
              <a:t>C++ </a:t>
            </a:r>
            <a:r>
              <a:rPr sz="1575" b="1" dirty="0" err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и</a:t>
            </a:r>
            <a:r>
              <a:rPr sz="1575" b="1" dirty="0">
                <a:solidFill>
                  <a:srgbClr val="102D69"/>
                </a:solidFill>
                <a:latin typeface="Navigo"/>
                <a:ea typeface="Navigo"/>
                <a:cs typeface="Navigo"/>
              </a:rPr>
              <a:t> </a:t>
            </a:r>
            <a:r>
              <a:rPr sz="1575" b="1" dirty="0" err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CMake</a:t>
            </a:r>
            <a:endParaRPr sz="1575" b="1" dirty="0">
              <a:solidFill>
                <a:srgbClr val="102D69"/>
              </a:solidFill>
              <a:latin typeface="Navigo"/>
              <a:ea typeface="Navigo"/>
              <a:cs typeface="Navigo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BA61142-BA01-4348-AD95-D1F598F34F2E}"/>
              </a:ext>
            </a:extLst>
          </p:cNvPr>
          <p:cNvSpPr>
            <a:spLocks noGrp="1"/>
          </p:cNvSpPr>
          <p:nvPr/>
        </p:nvSpPr>
        <p:spPr>
          <a:xfrm>
            <a:off x="781050" y="2095500"/>
            <a:ext cx="2990850" cy="2457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425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lang="en-US" sz="1425" b="0" dirty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C++ — </a:t>
            </a:r>
            <a:r>
              <a:rPr lang="ru-RU" sz="1425" b="0" dirty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основной язык реализации: скорость и удобство вычислений</a:t>
            </a:r>
          </a:p>
          <a:p>
            <a:pPr algn="l">
              <a:defRPr sz="1425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endParaRPr sz="1425" b="0" dirty="0">
              <a:solidFill>
                <a:srgbClr val="0B1F4D"/>
              </a:solidFill>
              <a:latin typeface="Navigo"/>
              <a:ea typeface="Navigo"/>
              <a:cs typeface="Navigo"/>
            </a:endParaRPr>
          </a:p>
          <a:p>
            <a:pPr algn="l">
              <a:defRPr sz="1425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sz="1425" b="0" dirty="0" err="1">
                <a:solidFill>
                  <a:srgbClr val="0B1F4D"/>
                </a:solidFill>
                <a:latin typeface="Navigo"/>
                <a:ea typeface="Navigo"/>
                <a:cs typeface="Navigo"/>
              </a:rPr>
              <a:t>CMake</a:t>
            </a:r>
            <a:r>
              <a:rPr sz="1425" b="0" dirty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 </a:t>
            </a:r>
            <a:r>
              <a:rPr lang="ru-RU" sz="1425" b="0" dirty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позволяет собрать проект </a:t>
            </a:r>
            <a:r>
              <a:rPr sz="1425" b="0" dirty="0" err="1">
                <a:solidFill>
                  <a:srgbClr val="0B1F4D"/>
                </a:solidFill>
                <a:latin typeface="Navigo"/>
                <a:ea typeface="Navigo"/>
                <a:cs typeface="Navigo"/>
              </a:rPr>
              <a:t>на</a:t>
            </a:r>
            <a:r>
              <a:rPr sz="1425" b="0" dirty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 </a:t>
            </a:r>
            <a:r>
              <a:rPr sz="1425" b="0" dirty="0" err="1">
                <a:solidFill>
                  <a:srgbClr val="0B1F4D"/>
                </a:solidFill>
                <a:latin typeface="Navigo"/>
                <a:ea typeface="Navigo"/>
                <a:cs typeface="Navigo"/>
              </a:rPr>
              <a:t>другой</a:t>
            </a:r>
            <a:r>
              <a:rPr sz="1425" b="0" dirty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 </a:t>
            </a:r>
            <a:r>
              <a:rPr sz="1425" b="0" dirty="0" err="1">
                <a:solidFill>
                  <a:srgbClr val="0B1F4D"/>
                </a:solidFill>
                <a:latin typeface="Navigo"/>
                <a:ea typeface="Navigo"/>
                <a:cs typeface="Navigo"/>
              </a:rPr>
              <a:t>машине</a:t>
            </a:r>
            <a:endParaRPr sz="1425" b="0" dirty="0">
              <a:solidFill>
                <a:srgbClr val="0B1F4D"/>
              </a:solidFill>
              <a:latin typeface="Navigo"/>
              <a:ea typeface="Navigo"/>
              <a:cs typeface="Navigo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D1E8FD6-41E3-41B4-A4A1-DF48643AAE05}"/>
              </a:ext>
            </a:extLst>
          </p:cNvPr>
          <p:cNvSpPr>
            <a:spLocks noGrp="1"/>
          </p:cNvSpPr>
          <p:nvPr/>
        </p:nvSpPr>
        <p:spPr>
          <a:xfrm>
            <a:off x="4429125" y="1543050"/>
            <a:ext cx="3333750" cy="3143250"/>
          </a:xfrm>
          <a:prstGeom prst="rect">
            <a:avLst/>
          </a:prstGeom>
          <a:solidFill>
            <a:srgbClr val="F5EEFA"/>
          </a:solidFill>
          <a:ln w="9525">
            <a:solidFill>
              <a:srgbClr val="BDA8D1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591FEC0-C44C-4501-A64F-D6E4A92A94E4}"/>
              </a:ext>
            </a:extLst>
          </p:cNvPr>
          <p:cNvSpPr>
            <a:spLocks noGrp="1"/>
          </p:cNvSpPr>
          <p:nvPr/>
        </p:nvSpPr>
        <p:spPr>
          <a:xfrm>
            <a:off x="4429125" y="1543050"/>
            <a:ext cx="76200" cy="3143250"/>
          </a:xfrm>
          <a:prstGeom prst="rect">
            <a:avLst/>
          </a:prstGeom>
          <a:solidFill>
            <a:srgbClr val="102D69"/>
          </a:solidFill>
          <a:ln w="0">
            <a:solidFill>
              <a:srgbClr val="102D69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0D20C3A-1B11-4443-8E33-44CADF3B202F}"/>
              </a:ext>
            </a:extLst>
          </p:cNvPr>
          <p:cNvSpPr>
            <a:spLocks noGrp="1"/>
          </p:cNvSpPr>
          <p:nvPr/>
        </p:nvSpPr>
        <p:spPr>
          <a:xfrm>
            <a:off x="4619625" y="1714500"/>
            <a:ext cx="299085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575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575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CSV и пакетный запуск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667E779-0F36-4454-8D6E-B803A53F29D8}"/>
              </a:ext>
            </a:extLst>
          </p:cNvPr>
          <p:cNvSpPr>
            <a:spLocks noGrp="1"/>
          </p:cNvSpPr>
          <p:nvPr/>
        </p:nvSpPr>
        <p:spPr>
          <a:xfrm>
            <a:off x="4619625" y="2095500"/>
            <a:ext cx="2990850" cy="2457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425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lang="ru-RU" sz="1425" b="0" dirty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Заказы и укладки сохраняются в формате </a:t>
            </a:r>
            <a:r>
              <a:rPr sz="1425" b="0" dirty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CSV</a:t>
            </a:r>
            <a:r>
              <a:rPr lang="ru-RU" sz="1425" b="0" dirty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 </a:t>
            </a:r>
          </a:p>
          <a:p>
            <a:pPr algn="l">
              <a:defRPr sz="1425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endParaRPr sz="1425" b="0" dirty="0">
              <a:solidFill>
                <a:srgbClr val="0B1F4D"/>
              </a:solidFill>
              <a:latin typeface="Navigo"/>
              <a:ea typeface="Navigo"/>
              <a:cs typeface="Navigo"/>
            </a:endParaRPr>
          </a:p>
          <a:p>
            <a:pPr algn="l">
              <a:defRPr sz="1425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lang="ru-RU" sz="1425" b="0" dirty="0">
                <a:solidFill>
                  <a:srgbClr val="0B1F4D"/>
                </a:solidFill>
                <a:latin typeface="Navigo"/>
                <a:ea typeface="Navigo"/>
                <a:cs typeface="Navigo"/>
              </a:rPr>
              <a:t>Пакетный запуск позволяет прогнать все 436 заказов сразу</a:t>
            </a:r>
            <a:endParaRPr sz="1425" b="0" dirty="0">
              <a:solidFill>
                <a:srgbClr val="0B1F4D"/>
              </a:solidFill>
              <a:latin typeface="Navigo"/>
              <a:ea typeface="Navigo"/>
              <a:cs typeface="Navigo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98A8279-B24C-4550-9BE7-7662769B64D8}"/>
              </a:ext>
            </a:extLst>
          </p:cNvPr>
          <p:cNvSpPr>
            <a:spLocks noGrp="1"/>
          </p:cNvSpPr>
          <p:nvPr/>
        </p:nvSpPr>
        <p:spPr>
          <a:xfrm>
            <a:off x="8267700" y="1543050"/>
            <a:ext cx="3333750" cy="3143250"/>
          </a:xfrm>
          <a:prstGeom prst="rect">
            <a:avLst/>
          </a:prstGeom>
          <a:solidFill>
            <a:srgbClr val="F5EEFA"/>
          </a:solidFill>
          <a:ln w="9525">
            <a:solidFill>
              <a:srgbClr val="BDA8D1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06F07EC-5B23-4B6C-9BBC-67A9BDCFC0D4}"/>
              </a:ext>
            </a:extLst>
          </p:cNvPr>
          <p:cNvSpPr>
            <a:spLocks noGrp="1"/>
          </p:cNvSpPr>
          <p:nvPr/>
        </p:nvSpPr>
        <p:spPr>
          <a:xfrm>
            <a:off x="8267700" y="1543050"/>
            <a:ext cx="76200" cy="3143250"/>
          </a:xfrm>
          <a:prstGeom prst="rect">
            <a:avLst/>
          </a:prstGeom>
          <a:solidFill>
            <a:srgbClr val="DCFF05"/>
          </a:solidFill>
          <a:ln w="0">
            <a:solidFill>
              <a:srgbClr val="DCFF05"/>
            </a:solidFill>
            <a:prstDash val="solid"/>
          </a:ln>
        </p:spPr>
        <p:txBody>
          <a:bodyPr/>
          <a:lstStyle/>
          <a:p>
            <a:endParaRPr lang="en-SM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0EF96AC-E5D9-4D6C-8AFB-8C1CDA60FFBB}"/>
              </a:ext>
            </a:extLst>
          </p:cNvPr>
          <p:cNvSpPr>
            <a:spLocks noGrp="1"/>
          </p:cNvSpPr>
          <p:nvPr/>
        </p:nvSpPr>
        <p:spPr>
          <a:xfrm>
            <a:off x="8458200" y="1714500"/>
            <a:ext cx="299085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575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575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CH + GA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3D46950-BE9B-49CE-9781-EDB26BF20C9F}"/>
              </a:ext>
            </a:extLst>
          </p:cNvPr>
          <p:cNvSpPr>
            <a:spLocks noGrp="1"/>
          </p:cNvSpPr>
          <p:nvPr/>
        </p:nvSpPr>
        <p:spPr>
          <a:xfrm>
            <a:off x="8458200" y="2095500"/>
            <a:ext cx="2990850" cy="2457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425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lang="en-US" sz="1425" dirty="0">
                <a:solidFill>
                  <a:srgbClr val="0B1F4D"/>
                </a:solidFill>
                <a:latin typeface="Navigo"/>
              </a:rPr>
              <a:t>Candidate Heights </a:t>
            </a:r>
            <a:r>
              <a:rPr lang="ru-RU" sz="1425" dirty="0">
                <a:solidFill>
                  <a:srgbClr val="0B1F4D"/>
                </a:solidFill>
                <a:latin typeface="Navigo"/>
              </a:rPr>
              <a:t>использовался как быстрый базовый алгоритм для сравнения</a:t>
            </a:r>
          </a:p>
          <a:p>
            <a:pPr algn="l">
              <a:defRPr sz="1425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endParaRPr lang="ru-RU" sz="1425" dirty="0">
              <a:solidFill>
                <a:srgbClr val="0B1F4D"/>
              </a:solidFill>
              <a:latin typeface="Navigo"/>
            </a:endParaRPr>
          </a:p>
          <a:p>
            <a:pPr algn="l">
              <a:defRPr sz="1425" b="0">
                <a:solidFill>
                  <a:srgbClr val="0B1F4D"/>
                </a:solidFill>
                <a:latin typeface="Navigo"/>
                <a:ea typeface="Navigo"/>
                <a:cs typeface="Navigo"/>
              </a:defRPr>
            </a:pPr>
            <a:r>
              <a:rPr lang="en-US" sz="1425" dirty="0">
                <a:solidFill>
                  <a:srgbClr val="0B1F4D"/>
                </a:solidFill>
                <a:latin typeface="Navigo"/>
              </a:rPr>
              <a:t>GA </a:t>
            </a:r>
            <a:r>
              <a:rPr lang="ru-RU" sz="1425" dirty="0">
                <a:solidFill>
                  <a:srgbClr val="0B1F4D"/>
                </a:solidFill>
                <a:latin typeface="Navigo"/>
              </a:rPr>
              <a:t>нужен для более гибкого поиска порядка коробок, а декодер уже строит саму укладку</a:t>
            </a:r>
            <a:endParaRPr sz="1425" dirty="0">
              <a:solidFill>
                <a:srgbClr val="0B1F4D"/>
              </a:solidFill>
              <a:latin typeface="Navigo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319B4A8-0154-45E4-8862-958693F513B8}"/>
              </a:ext>
            </a:extLst>
          </p:cNvPr>
          <p:cNvSpPr>
            <a:spLocks noGrp="1"/>
          </p:cNvSpPr>
          <p:nvPr/>
        </p:nvSpPr>
        <p:spPr>
          <a:xfrm>
            <a:off x="914400" y="5238750"/>
            <a:ext cx="10287000" cy="3238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650" b="1">
                <a:solidFill>
                  <a:srgbClr val="102D69"/>
                </a:solidFill>
                <a:latin typeface="Navigo"/>
                <a:ea typeface="Navigo"/>
                <a:cs typeface="Navigo"/>
              </a:defRPr>
            </a:pPr>
            <a:r>
              <a:rPr sz="1650" b="1">
                <a:solidFill>
                  <a:srgbClr val="102D69"/>
                </a:solidFill>
                <a:latin typeface="Navigo"/>
                <a:ea typeface="Navigo"/>
                <a:cs typeface="Navigo"/>
              </a:rPr>
              <a:t>Планирование эксперимента: единый датасет · одинаковые метрики · три сравнимых алгоритма</a:t>
            </a:r>
          </a:p>
        </p:txBody>
      </p:sp>
    </p:spTree>
    <p:extLst>
      <p:ext uri="{BB962C8B-B14F-4D97-AF65-F5344CB8AC3E}">
        <p14:creationId xmlns:p14="http://schemas.microsoft.com/office/powerpoint/2010/main" val="2146236047"/>
      </p:ext>
    </p:extLst>
  </p:cSld>
  <p:clrMapOvr>
    <a:masterClrMapping/>
  </p:clrMapOvr>
</p:sld>
</file>

<file path=ppt/theme/theme1.xml><?xml version="1.0" encoding="utf-8"?>
<a:theme xmlns:a="http://schemas.openxmlformats.org/drawingml/2006/main" name="FCS Presentation">
  <a:themeElements>
    <a:clrScheme name="FCS Presentation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FCS Presentation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CS Presentation">
  <a:themeElements>
    <a:clrScheme name="FCS Presentation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FCS Presentation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1121</Words>
  <Application>Microsoft Macintosh PowerPoint</Application>
  <DocSecurity>0</DocSecurity>
  <PresentationFormat>Widescreen</PresentationFormat>
  <Paragraphs>310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Calibri</vt:lpstr>
      <vt:lpstr>Navigo</vt:lpstr>
      <vt:lpstr>FCS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Svetlov, Roman</cp:lastModifiedBy>
  <cp:revision>11</cp:revision>
  <dcterms:created xsi:type="dcterms:W3CDTF">2026-06-03T14:47:55Z</dcterms:created>
  <dcterms:modified xsi:type="dcterms:W3CDTF">2026-06-03T17:12:44Z</dcterms:modified>
</cp:coreProperties>
</file>