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30"/>
  </p:notesMasterIdLst>
  <p:sldIdLst>
    <p:sldId id="256" r:id="rId2"/>
    <p:sldId id="257" r:id="rId3"/>
    <p:sldId id="291" r:id="rId4"/>
    <p:sldId id="258" r:id="rId5"/>
    <p:sldId id="259" r:id="rId6"/>
    <p:sldId id="260" r:id="rId7"/>
    <p:sldId id="262" r:id="rId8"/>
    <p:sldId id="263" r:id="rId9"/>
    <p:sldId id="279" r:id="rId10"/>
    <p:sldId id="264" r:id="rId11"/>
    <p:sldId id="265" r:id="rId12"/>
    <p:sldId id="266" r:id="rId13"/>
    <p:sldId id="276" r:id="rId14"/>
    <p:sldId id="268" r:id="rId15"/>
    <p:sldId id="278" r:id="rId16"/>
    <p:sldId id="270" r:id="rId17"/>
    <p:sldId id="277" r:id="rId18"/>
    <p:sldId id="284" r:id="rId19"/>
    <p:sldId id="283" r:id="rId20"/>
    <p:sldId id="282" r:id="rId21"/>
    <p:sldId id="281" r:id="rId22"/>
    <p:sldId id="280" r:id="rId23"/>
    <p:sldId id="290" r:id="rId24"/>
    <p:sldId id="285" r:id="rId25"/>
    <p:sldId id="287" r:id="rId26"/>
    <p:sldId id="286" r:id="rId27"/>
    <p:sldId id="288" r:id="rId28"/>
    <p:sldId id="273" r:id="rId2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325">
          <p15:clr>
            <a:srgbClr val="A4A3A4"/>
          </p15:clr>
        </p15:guide>
        <p15:guide id="2" pos="1209">
          <p15:clr>
            <a:srgbClr val="A4A3A4"/>
          </p15:clr>
        </p15:guide>
        <p15:guide id="3" pos="2955">
          <p15:clr>
            <a:srgbClr val="A4A3A4"/>
          </p15:clr>
        </p15:guide>
        <p15:guide id="4" pos="2071">
          <p15:clr>
            <a:srgbClr val="A4A3A4"/>
          </p15:clr>
        </p15:guide>
        <p15:guide id="5" pos="3840">
          <p15:clr>
            <a:srgbClr val="A4A3A4"/>
          </p15:clr>
        </p15:guide>
        <p15:guide id="6" pos="4702">
          <p15:clr>
            <a:srgbClr val="A4A3A4"/>
          </p15:clr>
        </p15:guide>
        <p15:guide id="7" pos="5586">
          <p15:clr>
            <a:srgbClr val="A4A3A4"/>
          </p15:clr>
        </p15:guide>
        <p15:guide id="8" pos="7333">
          <p15:clr>
            <a:srgbClr val="A4A3A4"/>
          </p15:clr>
        </p15:guide>
        <p15:guide id="9" orient="horz" pos="3952">
          <p15:clr>
            <a:srgbClr val="A4A3A4"/>
          </p15:clr>
        </p15:guide>
        <p15:guide id="10" pos="6471">
          <p15:clr>
            <a:srgbClr val="A4A3A4"/>
          </p15:clr>
        </p15:guide>
        <p15:guide id="11" orient="horz" pos="91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4998"/>
    <a:srgbClr val="112ABF"/>
    <a:srgbClr val="FF706E"/>
    <a:srgbClr val="FD88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DC98D0C-2600-4684-A329-9C6D741447E4}">
  <a:tblStyle styleId="{CDC98D0C-2600-4684-A329-9C6D741447E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927E7F2-71E0-4267-B4F0-A5EBD7DC34EB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6826"/>
    <p:restoredTop sz="96098"/>
  </p:normalViewPr>
  <p:slideViewPr>
    <p:cSldViewPr snapToGrid="0">
      <p:cViewPr varScale="1">
        <p:scale>
          <a:sx n="132" d="100"/>
          <a:sy n="132" d="100"/>
        </p:scale>
        <p:origin x="792" y="176"/>
      </p:cViewPr>
      <p:guideLst>
        <p:guide pos="325"/>
        <p:guide pos="1209"/>
        <p:guide pos="2955"/>
        <p:guide pos="2071"/>
        <p:guide pos="3840"/>
        <p:guide pos="4702"/>
        <p:guide pos="5586"/>
        <p:guide pos="7333"/>
        <p:guide orient="horz" pos="3952"/>
        <p:guide pos="6471"/>
        <p:guide orient="horz" pos="913"/>
      </p:guideLst>
    </p:cSldViewPr>
  </p:slideViewPr>
  <p:outlineViewPr>
    <p:cViewPr>
      <p:scale>
        <a:sx n="33" d="100"/>
        <a:sy n="33" d="100"/>
      </p:scale>
      <p:origin x="0" y="-1684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76" name="Google Shape;17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251f4b14aea_0_10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7" name="Google Shape;317;g251f4b14aea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9" name="Google Shape;32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9" name="Google Shape;32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273905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9" name="Google Shape;32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911170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9" name="Google Shape;32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877928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29" name="Google Shape;32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588351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9" name="Google Shape;32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710246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9" name="Google Shape;32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669165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9" name="Google Shape;32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302294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9" name="Google Shape;32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39982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85" name="Google Shape;18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9" name="Google Shape;32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5480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9" name="Google Shape;32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692971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9" name="Google Shape;32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93853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9" name="Google Shape;32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968079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251f4b14aea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251f4b14aea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g251f4b14aea_0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/>
              <a:t>28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85" name="Google Shape;18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20190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195" name="Google Shape;1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5" name="Google Shape;2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14" name="Google Shape;21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8" name="Google Shape;28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8" name="Google Shape;29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8" name="Google Shape;30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ложка">
  <p:cSld name="Обложка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" descr="A blue circle with white text&#10;&#10;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3859" y="962173"/>
            <a:ext cx="886499" cy="8864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Google Shape;12;p2"/>
          <p:cNvCxnSpPr/>
          <p:nvPr/>
        </p:nvCxnSpPr>
        <p:spPr>
          <a:xfrm>
            <a:off x="6090212" y="985336"/>
            <a:ext cx="0" cy="840173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" name="Google Shape;13;p2"/>
          <p:cNvCxnSpPr/>
          <p:nvPr/>
        </p:nvCxnSpPr>
        <p:spPr>
          <a:xfrm>
            <a:off x="8642581" y="985336"/>
            <a:ext cx="0" cy="840173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" name="Google Shape;14;p2"/>
          <p:cNvCxnSpPr/>
          <p:nvPr/>
        </p:nvCxnSpPr>
        <p:spPr>
          <a:xfrm>
            <a:off x="11179047" y="985336"/>
            <a:ext cx="0" cy="840173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" name="Google Shape;15;p2"/>
          <p:cNvSpPr txBox="1">
            <a:spLocks noGrp="1"/>
          </p:cNvSpPr>
          <p:nvPr>
            <p:ph type="title"/>
          </p:nvPr>
        </p:nvSpPr>
        <p:spPr>
          <a:xfrm>
            <a:off x="1027967" y="2404670"/>
            <a:ext cx="7634059" cy="1978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4300"/>
              <a:buFont typeface="Arial"/>
              <a:buNone/>
              <a:defRPr sz="4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2074947" y="1187841"/>
            <a:ext cx="3848717" cy="435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6259420" y="1173829"/>
            <a:ext cx="2278063" cy="463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3"/>
          </p:nvPr>
        </p:nvSpPr>
        <p:spPr>
          <a:xfrm>
            <a:off x="8786720" y="1173829"/>
            <a:ext cx="2217738" cy="463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body" idx="4"/>
          </p:nvPr>
        </p:nvSpPr>
        <p:spPr>
          <a:xfrm>
            <a:off x="1027967" y="4824914"/>
            <a:ext cx="7625267" cy="652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екст_3">
  <p:cSld name="Текст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11" descr="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7199" y="464363"/>
            <a:ext cx="448276" cy="4482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3" name="Google Shape;113;p11"/>
          <p:cNvCxnSpPr/>
          <p:nvPr/>
        </p:nvCxnSpPr>
        <p:spPr>
          <a:xfrm>
            <a:off x="3298686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4" name="Google Shape;114;p11"/>
          <p:cNvCxnSpPr/>
          <p:nvPr/>
        </p:nvCxnSpPr>
        <p:spPr>
          <a:xfrm>
            <a:off x="6099416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5" name="Google Shape;115;p11"/>
          <p:cNvCxnSpPr/>
          <p:nvPr/>
        </p:nvCxnSpPr>
        <p:spPr>
          <a:xfrm>
            <a:off x="10277081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6" name="Google Shape;116;p11"/>
          <p:cNvSpPr txBox="1"/>
          <p:nvPr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fld id="{00000000-1234-1234-1234-123412341234}" type="slidenum">
              <a:rPr lang="ru-RU" sz="2000" b="0" i="0" u="none" strike="noStrike" cap="none">
                <a:solidFill>
                  <a:srgbClr val="102D6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2000" b="0" i="0" u="none" strike="noStrike" cap="none">
              <a:solidFill>
                <a:srgbClr val="102D6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7" name="Google Shape;117;p11"/>
          <p:cNvCxnSpPr/>
          <p:nvPr/>
        </p:nvCxnSpPr>
        <p:spPr>
          <a:xfrm>
            <a:off x="11643868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8" name="Google Shape;118;p11"/>
          <p:cNvSpPr txBox="1">
            <a:spLocks noGrp="1"/>
          </p:cNvSpPr>
          <p:nvPr>
            <p:ph type="body" idx="1"/>
          </p:nvPr>
        </p:nvSpPr>
        <p:spPr>
          <a:xfrm>
            <a:off x="585898" y="2379663"/>
            <a:ext cx="4322531" cy="2399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9" name="Google Shape;119;p11"/>
          <p:cNvSpPr txBox="1">
            <a:spLocks noGrp="1"/>
          </p:cNvSpPr>
          <p:nvPr>
            <p:ph type="body" idx="2"/>
          </p:nvPr>
        </p:nvSpPr>
        <p:spPr>
          <a:xfrm>
            <a:off x="585897" y="5183249"/>
            <a:ext cx="393434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3"/>
          </p:nvPr>
        </p:nvSpPr>
        <p:spPr>
          <a:xfrm>
            <a:off x="6259892" y="2379663"/>
            <a:ext cx="5383968" cy="3451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title"/>
          </p:nvPr>
        </p:nvSpPr>
        <p:spPr>
          <a:xfrm>
            <a:off x="585897" y="1447790"/>
            <a:ext cx="11057955" cy="77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2" name="Google Shape;122;p11"/>
          <p:cNvSpPr txBox="1">
            <a:spLocks noGrp="1"/>
          </p:cNvSpPr>
          <p:nvPr>
            <p:ph type="body" idx="4"/>
          </p:nvPr>
        </p:nvSpPr>
        <p:spPr>
          <a:xfrm>
            <a:off x="1143689" y="540904"/>
            <a:ext cx="1901825" cy="415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3" name="Google Shape;123;p11"/>
          <p:cNvSpPr txBox="1">
            <a:spLocks noGrp="1"/>
          </p:cNvSpPr>
          <p:nvPr>
            <p:ph type="body" idx="5"/>
          </p:nvPr>
        </p:nvSpPr>
        <p:spPr>
          <a:xfrm>
            <a:off x="3459163" y="548720"/>
            <a:ext cx="2070100" cy="40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4" name="Google Shape;124;p11"/>
          <p:cNvSpPr txBox="1">
            <a:spLocks noGrp="1"/>
          </p:cNvSpPr>
          <p:nvPr>
            <p:ph type="body" idx="6"/>
          </p:nvPr>
        </p:nvSpPr>
        <p:spPr>
          <a:xfrm>
            <a:off x="6259892" y="548720"/>
            <a:ext cx="2070100" cy="40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Цифры">
  <p:cSld name="Цифры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2" descr="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7199" y="464363"/>
            <a:ext cx="448276" cy="4482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7" name="Google Shape;127;p12"/>
          <p:cNvCxnSpPr/>
          <p:nvPr/>
        </p:nvCxnSpPr>
        <p:spPr>
          <a:xfrm>
            <a:off x="3298686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8" name="Google Shape;128;p12"/>
          <p:cNvCxnSpPr/>
          <p:nvPr/>
        </p:nvCxnSpPr>
        <p:spPr>
          <a:xfrm>
            <a:off x="6099416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9" name="Google Shape;129;p12"/>
          <p:cNvCxnSpPr/>
          <p:nvPr/>
        </p:nvCxnSpPr>
        <p:spPr>
          <a:xfrm>
            <a:off x="10277081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0" name="Google Shape;130;p12"/>
          <p:cNvSpPr txBox="1"/>
          <p:nvPr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fld id="{00000000-1234-1234-1234-123412341234}" type="slidenum">
              <a:rPr lang="ru-RU" sz="2000" b="0" i="0" u="none" strike="noStrike" cap="none">
                <a:solidFill>
                  <a:srgbClr val="102D6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2000" b="0" i="0" u="none" strike="noStrike" cap="none">
              <a:solidFill>
                <a:srgbClr val="102D6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1" name="Google Shape;131;p12"/>
          <p:cNvCxnSpPr/>
          <p:nvPr/>
        </p:nvCxnSpPr>
        <p:spPr>
          <a:xfrm>
            <a:off x="11643868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2" name="Google Shape;132;p12"/>
          <p:cNvSpPr txBox="1">
            <a:spLocks noGrp="1"/>
          </p:cNvSpPr>
          <p:nvPr>
            <p:ph type="title"/>
          </p:nvPr>
        </p:nvSpPr>
        <p:spPr>
          <a:xfrm>
            <a:off x="585897" y="1447790"/>
            <a:ext cx="11057955" cy="77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3" name="Google Shape;133;p12"/>
          <p:cNvSpPr txBox="1">
            <a:spLocks noGrp="1"/>
          </p:cNvSpPr>
          <p:nvPr>
            <p:ph type="body" idx="1"/>
          </p:nvPr>
        </p:nvSpPr>
        <p:spPr>
          <a:xfrm>
            <a:off x="575076" y="4103994"/>
            <a:ext cx="2758143" cy="1569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4" name="Google Shape;134;p12"/>
          <p:cNvSpPr txBox="1">
            <a:spLocks noGrp="1"/>
          </p:cNvSpPr>
          <p:nvPr>
            <p:ph type="body" idx="2"/>
          </p:nvPr>
        </p:nvSpPr>
        <p:spPr>
          <a:xfrm>
            <a:off x="4047007" y="4103994"/>
            <a:ext cx="2757612" cy="1569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5" name="Google Shape;135;p12"/>
          <p:cNvSpPr txBox="1">
            <a:spLocks noGrp="1"/>
          </p:cNvSpPr>
          <p:nvPr>
            <p:ph type="body" idx="3"/>
          </p:nvPr>
        </p:nvSpPr>
        <p:spPr>
          <a:xfrm>
            <a:off x="7518938" y="4103994"/>
            <a:ext cx="2757612" cy="1569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6" name="Google Shape;136;p12"/>
          <p:cNvSpPr txBox="1">
            <a:spLocks noGrp="1"/>
          </p:cNvSpPr>
          <p:nvPr>
            <p:ph type="body" idx="4"/>
          </p:nvPr>
        </p:nvSpPr>
        <p:spPr>
          <a:xfrm>
            <a:off x="575076" y="2710235"/>
            <a:ext cx="2758143" cy="1164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None/>
              <a:defRPr sz="9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838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838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838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838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7" name="Google Shape;137;p12"/>
          <p:cNvSpPr txBox="1">
            <a:spLocks noGrp="1"/>
          </p:cNvSpPr>
          <p:nvPr>
            <p:ph type="body" idx="5"/>
          </p:nvPr>
        </p:nvSpPr>
        <p:spPr>
          <a:xfrm>
            <a:off x="4047007" y="2710235"/>
            <a:ext cx="2758143" cy="1164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None/>
              <a:defRPr sz="9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838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838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838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838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8" name="Google Shape;138;p12"/>
          <p:cNvSpPr txBox="1">
            <a:spLocks noGrp="1"/>
          </p:cNvSpPr>
          <p:nvPr>
            <p:ph type="body" idx="6"/>
          </p:nvPr>
        </p:nvSpPr>
        <p:spPr>
          <a:xfrm>
            <a:off x="7518938" y="2710235"/>
            <a:ext cx="2758143" cy="1164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None/>
              <a:defRPr sz="9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838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838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838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838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9" name="Google Shape;139;p12"/>
          <p:cNvSpPr txBox="1">
            <a:spLocks noGrp="1"/>
          </p:cNvSpPr>
          <p:nvPr>
            <p:ph type="body" idx="7"/>
          </p:nvPr>
        </p:nvSpPr>
        <p:spPr>
          <a:xfrm>
            <a:off x="1143689" y="540904"/>
            <a:ext cx="1901825" cy="415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0" name="Google Shape;140;p12"/>
          <p:cNvSpPr txBox="1">
            <a:spLocks noGrp="1"/>
          </p:cNvSpPr>
          <p:nvPr>
            <p:ph type="body" idx="8"/>
          </p:nvPr>
        </p:nvSpPr>
        <p:spPr>
          <a:xfrm>
            <a:off x="3459163" y="548720"/>
            <a:ext cx="2070100" cy="40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1" name="Google Shape;141;p12"/>
          <p:cNvSpPr txBox="1">
            <a:spLocks noGrp="1"/>
          </p:cNvSpPr>
          <p:nvPr>
            <p:ph type="body" idx="9"/>
          </p:nvPr>
        </p:nvSpPr>
        <p:spPr>
          <a:xfrm>
            <a:off x="6259892" y="548720"/>
            <a:ext cx="2070100" cy="40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цвет">
  <p:cSld name="цвет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13" descr="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7199" y="464363"/>
            <a:ext cx="448276" cy="4482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4" name="Google Shape;144;p13"/>
          <p:cNvCxnSpPr/>
          <p:nvPr/>
        </p:nvCxnSpPr>
        <p:spPr>
          <a:xfrm>
            <a:off x="3298686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5" name="Google Shape;145;p13"/>
          <p:cNvCxnSpPr/>
          <p:nvPr/>
        </p:nvCxnSpPr>
        <p:spPr>
          <a:xfrm>
            <a:off x="6099416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6" name="Google Shape;146;p13"/>
          <p:cNvCxnSpPr/>
          <p:nvPr/>
        </p:nvCxnSpPr>
        <p:spPr>
          <a:xfrm>
            <a:off x="10277081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7" name="Google Shape;147;p13"/>
          <p:cNvSpPr txBox="1"/>
          <p:nvPr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fld id="{00000000-1234-1234-1234-123412341234}" type="slidenum">
              <a:rPr lang="ru-RU" sz="2000" b="0" i="0" u="none" strike="noStrike" cap="none">
                <a:solidFill>
                  <a:srgbClr val="102D6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2000" b="0" i="0" u="none" strike="noStrike" cap="none">
              <a:solidFill>
                <a:srgbClr val="102D6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8" name="Google Shape;148;p13"/>
          <p:cNvCxnSpPr/>
          <p:nvPr/>
        </p:nvCxnSpPr>
        <p:spPr>
          <a:xfrm>
            <a:off x="11643868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9" name="Google Shape;149;p13"/>
          <p:cNvSpPr txBox="1">
            <a:spLocks noGrp="1"/>
          </p:cNvSpPr>
          <p:nvPr>
            <p:ph type="title"/>
          </p:nvPr>
        </p:nvSpPr>
        <p:spPr>
          <a:xfrm>
            <a:off x="585899" y="1447790"/>
            <a:ext cx="4322530" cy="77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body" idx="1"/>
          </p:nvPr>
        </p:nvSpPr>
        <p:spPr>
          <a:xfrm>
            <a:off x="585898" y="2379663"/>
            <a:ext cx="4322531" cy="2399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1" name="Google Shape;151;p13"/>
          <p:cNvSpPr/>
          <p:nvPr/>
        </p:nvSpPr>
        <p:spPr>
          <a:xfrm>
            <a:off x="5392982" y="1447790"/>
            <a:ext cx="830997" cy="830997"/>
          </a:xfrm>
          <a:prstGeom prst="ellipse">
            <a:avLst/>
          </a:prstGeom>
          <a:solidFill>
            <a:srgbClr val="0E2D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3"/>
          <p:cNvSpPr/>
          <p:nvPr/>
        </p:nvSpPr>
        <p:spPr>
          <a:xfrm>
            <a:off x="6742925" y="1447790"/>
            <a:ext cx="830997" cy="830997"/>
          </a:xfrm>
          <a:prstGeom prst="ellipse">
            <a:avLst/>
          </a:prstGeom>
          <a:solidFill>
            <a:srgbClr val="234A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3"/>
          <p:cNvSpPr/>
          <p:nvPr/>
        </p:nvSpPr>
        <p:spPr>
          <a:xfrm>
            <a:off x="8092868" y="1447790"/>
            <a:ext cx="830997" cy="830997"/>
          </a:xfrm>
          <a:prstGeom prst="ellipse">
            <a:avLst/>
          </a:prstGeom>
          <a:solidFill>
            <a:srgbClr val="11A0D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3"/>
          <p:cNvSpPr/>
          <p:nvPr/>
        </p:nvSpPr>
        <p:spPr>
          <a:xfrm>
            <a:off x="9442811" y="1447790"/>
            <a:ext cx="830997" cy="830997"/>
          </a:xfrm>
          <a:prstGeom prst="ellipse">
            <a:avLst/>
          </a:prstGeom>
          <a:solidFill>
            <a:srgbClr val="029C6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3"/>
          <p:cNvSpPr/>
          <p:nvPr/>
        </p:nvSpPr>
        <p:spPr>
          <a:xfrm>
            <a:off x="10792754" y="1447790"/>
            <a:ext cx="830997" cy="830997"/>
          </a:xfrm>
          <a:prstGeom prst="ellipse">
            <a:avLst/>
          </a:prstGeom>
          <a:solidFill>
            <a:srgbClr val="EB681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3"/>
          <p:cNvSpPr/>
          <p:nvPr/>
        </p:nvSpPr>
        <p:spPr>
          <a:xfrm>
            <a:off x="5392982" y="2708699"/>
            <a:ext cx="830997" cy="830997"/>
          </a:xfrm>
          <a:prstGeom prst="ellipse">
            <a:avLst/>
          </a:prstGeom>
          <a:solidFill>
            <a:srgbClr val="7D4E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3"/>
          <p:cNvSpPr/>
          <p:nvPr/>
        </p:nvSpPr>
        <p:spPr>
          <a:xfrm>
            <a:off x="6742925" y="2708699"/>
            <a:ext cx="830997" cy="830997"/>
          </a:xfrm>
          <a:prstGeom prst="ellipse">
            <a:avLst/>
          </a:prstGeom>
          <a:solidFill>
            <a:srgbClr val="E61F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3"/>
          <p:cNvSpPr/>
          <p:nvPr/>
        </p:nvSpPr>
        <p:spPr>
          <a:xfrm>
            <a:off x="8092868" y="2708699"/>
            <a:ext cx="830997" cy="830997"/>
          </a:xfrm>
          <a:prstGeom prst="ellipse">
            <a:avLst/>
          </a:prstGeom>
          <a:solidFill>
            <a:srgbClr val="FBBA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3"/>
          <p:cNvSpPr/>
          <p:nvPr/>
        </p:nvSpPr>
        <p:spPr>
          <a:xfrm>
            <a:off x="9442811" y="2708699"/>
            <a:ext cx="830997" cy="830997"/>
          </a:xfrm>
          <a:prstGeom prst="ellipse">
            <a:avLst/>
          </a:prstGeom>
          <a:solidFill>
            <a:srgbClr val="7DA0D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3"/>
          <p:cNvSpPr/>
          <p:nvPr/>
        </p:nvSpPr>
        <p:spPr>
          <a:xfrm>
            <a:off x="10792754" y="2708699"/>
            <a:ext cx="830997" cy="830997"/>
          </a:xfrm>
          <a:prstGeom prst="ellipse">
            <a:avLst/>
          </a:prstGeom>
          <a:solidFill>
            <a:srgbClr val="47A0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3"/>
          <p:cNvSpPr/>
          <p:nvPr/>
        </p:nvSpPr>
        <p:spPr>
          <a:xfrm>
            <a:off x="5392982" y="3969609"/>
            <a:ext cx="830997" cy="830997"/>
          </a:xfrm>
          <a:prstGeom prst="ellipse">
            <a:avLst/>
          </a:prstGeom>
          <a:solidFill>
            <a:srgbClr val="EB8C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3"/>
          <p:cNvSpPr/>
          <p:nvPr/>
        </p:nvSpPr>
        <p:spPr>
          <a:xfrm>
            <a:off x="6742925" y="3969609"/>
            <a:ext cx="830997" cy="830997"/>
          </a:xfrm>
          <a:prstGeom prst="ellipse">
            <a:avLst/>
          </a:prstGeom>
          <a:solidFill>
            <a:srgbClr val="96628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3"/>
          <p:cNvSpPr/>
          <p:nvPr/>
        </p:nvSpPr>
        <p:spPr>
          <a:xfrm>
            <a:off x="8092868" y="3969609"/>
            <a:ext cx="830997" cy="830997"/>
          </a:xfrm>
          <a:prstGeom prst="ellipse">
            <a:avLst/>
          </a:prstGeom>
          <a:solidFill>
            <a:srgbClr val="CD5A5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3"/>
          <p:cNvSpPr/>
          <p:nvPr/>
        </p:nvSpPr>
        <p:spPr>
          <a:xfrm>
            <a:off x="9442811" y="3969609"/>
            <a:ext cx="830997" cy="830997"/>
          </a:xfrm>
          <a:prstGeom prst="ellipse">
            <a:avLst/>
          </a:prstGeom>
          <a:solidFill>
            <a:srgbClr val="FFD7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3"/>
          <p:cNvSpPr/>
          <p:nvPr/>
        </p:nvSpPr>
        <p:spPr>
          <a:xfrm>
            <a:off x="10792754" y="3969609"/>
            <a:ext cx="830997" cy="830997"/>
          </a:xfrm>
          <a:prstGeom prst="ellipse">
            <a:avLst/>
          </a:prstGeom>
          <a:solidFill>
            <a:srgbClr val="CDDD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3"/>
          <p:cNvSpPr/>
          <p:nvPr/>
        </p:nvSpPr>
        <p:spPr>
          <a:xfrm>
            <a:off x="5392982" y="5249769"/>
            <a:ext cx="830997" cy="830997"/>
          </a:xfrm>
          <a:prstGeom prst="ellipse">
            <a:avLst/>
          </a:prstGeom>
          <a:solidFill>
            <a:srgbClr val="D7EB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3"/>
          <p:cNvSpPr/>
          <p:nvPr/>
        </p:nvSpPr>
        <p:spPr>
          <a:xfrm>
            <a:off x="6742925" y="5249769"/>
            <a:ext cx="830997" cy="830997"/>
          </a:xfrm>
          <a:prstGeom prst="ellipse">
            <a:avLst/>
          </a:prstGeom>
          <a:solidFill>
            <a:srgbClr val="FFDC9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3"/>
          <p:cNvSpPr/>
          <p:nvPr/>
        </p:nvSpPr>
        <p:spPr>
          <a:xfrm>
            <a:off x="8092868" y="5249769"/>
            <a:ext cx="830997" cy="830997"/>
          </a:xfrm>
          <a:prstGeom prst="ellipse">
            <a:avLst/>
          </a:prstGeom>
          <a:solidFill>
            <a:srgbClr val="D7C3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3"/>
          <p:cNvSpPr/>
          <p:nvPr/>
        </p:nvSpPr>
        <p:spPr>
          <a:xfrm>
            <a:off x="9442811" y="5249769"/>
            <a:ext cx="830997" cy="830997"/>
          </a:xfrm>
          <a:prstGeom prst="ellipse">
            <a:avLst/>
          </a:prstGeom>
          <a:solidFill>
            <a:srgbClr val="F6C3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3"/>
          <p:cNvSpPr/>
          <p:nvPr/>
        </p:nvSpPr>
        <p:spPr>
          <a:xfrm>
            <a:off x="10792754" y="5249769"/>
            <a:ext cx="830997" cy="830997"/>
          </a:xfrm>
          <a:prstGeom prst="ellipse">
            <a:avLst/>
          </a:prstGeom>
          <a:solidFill>
            <a:srgbClr val="FFF0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3"/>
          <p:cNvSpPr txBox="1">
            <a:spLocks noGrp="1"/>
          </p:cNvSpPr>
          <p:nvPr>
            <p:ph type="body" idx="2"/>
          </p:nvPr>
        </p:nvSpPr>
        <p:spPr>
          <a:xfrm>
            <a:off x="1143689" y="540904"/>
            <a:ext cx="1901825" cy="415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2" name="Google Shape;172;p13"/>
          <p:cNvSpPr txBox="1">
            <a:spLocks noGrp="1"/>
          </p:cNvSpPr>
          <p:nvPr>
            <p:ph type="body" idx="3"/>
          </p:nvPr>
        </p:nvSpPr>
        <p:spPr>
          <a:xfrm>
            <a:off x="3459163" y="548720"/>
            <a:ext cx="2070100" cy="40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3" name="Google Shape;173;p13"/>
          <p:cNvSpPr txBox="1">
            <a:spLocks noGrp="1"/>
          </p:cNvSpPr>
          <p:nvPr>
            <p:ph type="body" idx="4"/>
          </p:nvPr>
        </p:nvSpPr>
        <p:spPr>
          <a:xfrm>
            <a:off x="6259892" y="548720"/>
            <a:ext cx="2070100" cy="40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екст_1">
  <p:cSld name="Текст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3" descr="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7199" y="464363"/>
            <a:ext cx="448276" cy="4482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" name="Google Shape;22;p3"/>
          <p:cNvCxnSpPr/>
          <p:nvPr/>
        </p:nvCxnSpPr>
        <p:spPr>
          <a:xfrm>
            <a:off x="3298686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3" name="Google Shape;23;p3"/>
          <p:cNvCxnSpPr/>
          <p:nvPr/>
        </p:nvCxnSpPr>
        <p:spPr>
          <a:xfrm>
            <a:off x="6099416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4" name="Google Shape;24;p3"/>
          <p:cNvCxnSpPr/>
          <p:nvPr/>
        </p:nvCxnSpPr>
        <p:spPr>
          <a:xfrm>
            <a:off x="10277081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" name="Google Shape;25;p3"/>
          <p:cNvSpPr txBox="1"/>
          <p:nvPr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fld id="{00000000-1234-1234-1234-123412341234}" type="slidenum">
              <a:rPr lang="ru-RU" sz="2000" b="0" i="0" u="none" strike="noStrike" cap="none">
                <a:solidFill>
                  <a:srgbClr val="102D6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2000" b="0" i="0" u="none" strike="noStrike" cap="none">
              <a:solidFill>
                <a:srgbClr val="102D6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" name="Google Shape;26;p3"/>
          <p:cNvCxnSpPr/>
          <p:nvPr/>
        </p:nvCxnSpPr>
        <p:spPr>
          <a:xfrm>
            <a:off x="11643868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" name="Google Shape;27;p3"/>
          <p:cNvSpPr>
            <a:spLocks noGrp="1"/>
          </p:cNvSpPr>
          <p:nvPr>
            <p:ph type="pic" idx="2"/>
          </p:nvPr>
        </p:nvSpPr>
        <p:spPr>
          <a:xfrm>
            <a:off x="6684653" y="1447790"/>
            <a:ext cx="4325167" cy="4325107"/>
          </a:xfrm>
          <a:prstGeom prst="rect">
            <a:avLst/>
          </a:prstGeom>
          <a:solidFill>
            <a:srgbClr val="D9D9D9"/>
          </a:solidFill>
          <a:ln>
            <a:noFill/>
          </a:ln>
        </p:spPr>
      </p:sp>
      <p:sp>
        <p:nvSpPr>
          <p:cNvPr id="28" name="Google Shape;28;p3"/>
          <p:cNvSpPr txBox="1">
            <a:spLocks noGrp="1"/>
          </p:cNvSpPr>
          <p:nvPr>
            <p:ph type="title"/>
          </p:nvPr>
        </p:nvSpPr>
        <p:spPr>
          <a:xfrm>
            <a:off x="585898" y="1447790"/>
            <a:ext cx="5245560" cy="77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body" idx="1"/>
          </p:nvPr>
        </p:nvSpPr>
        <p:spPr>
          <a:xfrm>
            <a:off x="585897" y="2379663"/>
            <a:ext cx="5245561" cy="3393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body" idx="3"/>
          </p:nvPr>
        </p:nvSpPr>
        <p:spPr>
          <a:xfrm>
            <a:off x="1143689" y="540904"/>
            <a:ext cx="1901825" cy="415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body" idx="4"/>
          </p:nvPr>
        </p:nvSpPr>
        <p:spPr>
          <a:xfrm>
            <a:off x="3459163" y="548720"/>
            <a:ext cx="2070100" cy="40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body" idx="5"/>
          </p:nvPr>
        </p:nvSpPr>
        <p:spPr>
          <a:xfrm>
            <a:off x="6259892" y="548720"/>
            <a:ext cx="2070100" cy="40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аблица_1">
  <p:cSld name="Таблица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4" descr="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7199" y="464363"/>
            <a:ext cx="448276" cy="4482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" name="Google Shape;35;p4"/>
          <p:cNvCxnSpPr/>
          <p:nvPr/>
        </p:nvCxnSpPr>
        <p:spPr>
          <a:xfrm>
            <a:off x="3298686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6" name="Google Shape;36;p4"/>
          <p:cNvCxnSpPr/>
          <p:nvPr/>
        </p:nvCxnSpPr>
        <p:spPr>
          <a:xfrm>
            <a:off x="6099416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7" name="Google Shape;37;p4"/>
          <p:cNvCxnSpPr/>
          <p:nvPr/>
        </p:nvCxnSpPr>
        <p:spPr>
          <a:xfrm>
            <a:off x="10277081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8" name="Google Shape;38;p4"/>
          <p:cNvSpPr txBox="1"/>
          <p:nvPr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fld id="{00000000-1234-1234-1234-123412341234}" type="slidenum">
              <a:rPr lang="ru-RU" sz="2000" b="0" i="0" u="none" strike="noStrike" cap="none">
                <a:solidFill>
                  <a:srgbClr val="102D6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2000" b="0" i="0" u="none" strike="noStrike" cap="none">
              <a:solidFill>
                <a:srgbClr val="102D6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9" name="Google Shape;39;p4"/>
          <p:cNvCxnSpPr/>
          <p:nvPr/>
        </p:nvCxnSpPr>
        <p:spPr>
          <a:xfrm>
            <a:off x="11643868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0" name="Google Shape;40;p4"/>
          <p:cNvSpPr txBox="1">
            <a:spLocks noGrp="1"/>
          </p:cNvSpPr>
          <p:nvPr>
            <p:ph type="body" idx="1"/>
          </p:nvPr>
        </p:nvSpPr>
        <p:spPr>
          <a:xfrm>
            <a:off x="585787" y="1447065"/>
            <a:ext cx="11058065" cy="307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4"/>
          <p:cNvSpPr txBox="1">
            <a:spLocks noGrp="1"/>
          </p:cNvSpPr>
          <p:nvPr>
            <p:ph type="body" idx="2"/>
          </p:nvPr>
        </p:nvSpPr>
        <p:spPr>
          <a:xfrm>
            <a:off x="585788" y="5739189"/>
            <a:ext cx="6824303" cy="703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11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11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4"/>
          <p:cNvSpPr>
            <a:spLocks noGrp="1"/>
          </p:cNvSpPr>
          <p:nvPr>
            <p:ph type="tbl" idx="3"/>
          </p:nvPr>
        </p:nvSpPr>
        <p:spPr>
          <a:xfrm>
            <a:off x="585787" y="1984076"/>
            <a:ext cx="11058527" cy="3519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4"/>
          <p:cNvSpPr txBox="1">
            <a:spLocks noGrp="1"/>
          </p:cNvSpPr>
          <p:nvPr>
            <p:ph type="body" idx="4"/>
          </p:nvPr>
        </p:nvSpPr>
        <p:spPr>
          <a:xfrm>
            <a:off x="1143689" y="540904"/>
            <a:ext cx="1901825" cy="415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4"/>
          <p:cNvSpPr txBox="1">
            <a:spLocks noGrp="1"/>
          </p:cNvSpPr>
          <p:nvPr>
            <p:ph type="body" idx="5"/>
          </p:nvPr>
        </p:nvSpPr>
        <p:spPr>
          <a:xfrm>
            <a:off x="3459163" y="548720"/>
            <a:ext cx="2070100" cy="40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4"/>
          <p:cNvSpPr txBox="1">
            <a:spLocks noGrp="1"/>
          </p:cNvSpPr>
          <p:nvPr>
            <p:ph type="body" idx="6"/>
          </p:nvPr>
        </p:nvSpPr>
        <p:spPr>
          <a:xfrm>
            <a:off x="6259892" y="548720"/>
            <a:ext cx="2070100" cy="40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График_1">
  <p:cSld name="График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5" descr="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7199" y="464363"/>
            <a:ext cx="448276" cy="4482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8" name="Google Shape;48;p5"/>
          <p:cNvCxnSpPr/>
          <p:nvPr/>
        </p:nvCxnSpPr>
        <p:spPr>
          <a:xfrm>
            <a:off x="3298686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9" name="Google Shape;49;p5"/>
          <p:cNvCxnSpPr/>
          <p:nvPr/>
        </p:nvCxnSpPr>
        <p:spPr>
          <a:xfrm>
            <a:off x="6099416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0" name="Google Shape;50;p5"/>
          <p:cNvCxnSpPr/>
          <p:nvPr/>
        </p:nvCxnSpPr>
        <p:spPr>
          <a:xfrm>
            <a:off x="10277081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1" name="Google Shape;51;p5"/>
          <p:cNvSpPr txBox="1"/>
          <p:nvPr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fld id="{00000000-1234-1234-1234-123412341234}" type="slidenum">
              <a:rPr lang="ru-RU" sz="2000" b="0" i="0" u="none" strike="noStrike" cap="none">
                <a:solidFill>
                  <a:srgbClr val="102D6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2000" b="0" i="0" u="none" strike="noStrike" cap="none">
              <a:solidFill>
                <a:srgbClr val="102D6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2" name="Google Shape;52;p5"/>
          <p:cNvCxnSpPr/>
          <p:nvPr/>
        </p:nvCxnSpPr>
        <p:spPr>
          <a:xfrm>
            <a:off x="11643868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3" name="Google Shape;53;p5"/>
          <p:cNvSpPr txBox="1">
            <a:spLocks noGrp="1"/>
          </p:cNvSpPr>
          <p:nvPr>
            <p:ph type="title"/>
          </p:nvPr>
        </p:nvSpPr>
        <p:spPr>
          <a:xfrm>
            <a:off x="585899" y="1447790"/>
            <a:ext cx="4322530" cy="77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body" idx="1"/>
          </p:nvPr>
        </p:nvSpPr>
        <p:spPr>
          <a:xfrm>
            <a:off x="585898" y="2379663"/>
            <a:ext cx="4322531" cy="2399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body" idx="2"/>
          </p:nvPr>
        </p:nvSpPr>
        <p:spPr>
          <a:xfrm>
            <a:off x="585897" y="5183249"/>
            <a:ext cx="393434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5"/>
          <p:cNvSpPr>
            <a:spLocks noGrp="1"/>
          </p:cNvSpPr>
          <p:nvPr>
            <p:ph type="chart" idx="3"/>
          </p:nvPr>
        </p:nvSpPr>
        <p:spPr>
          <a:xfrm>
            <a:off x="5272097" y="1447790"/>
            <a:ext cx="6371768" cy="4289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5"/>
          <p:cNvSpPr txBox="1">
            <a:spLocks noGrp="1"/>
          </p:cNvSpPr>
          <p:nvPr>
            <p:ph type="body" idx="4"/>
          </p:nvPr>
        </p:nvSpPr>
        <p:spPr>
          <a:xfrm>
            <a:off x="1143689" y="540904"/>
            <a:ext cx="1901825" cy="415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5"/>
          <p:cNvSpPr txBox="1">
            <a:spLocks noGrp="1"/>
          </p:cNvSpPr>
          <p:nvPr>
            <p:ph type="body" idx="5"/>
          </p:nvPr>
        </p:nvSpPr>
        <p:spPr>
          <a:xfrm>
            <a:off x="3459163" y="548720"/>
            <a:ext cx="2070100" cy="40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body" idx="6"/>
          </p:nvPr>
        </p:nvSpPr>
        <p:spPr>
          <a:xfrm>
            <a:off x="6259892" y="548720"/>
            <a:ext cx="2070100" cy="40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График_2">
  <p:cSld name="График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6" descr="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7199" y="464363"/>
            <a:ext cx="448276" cy="4482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2" name="Google Shape;62;p6"/>
          <p:cNvCxnSpPr/>
          <p:nvPr/>
        </p:nvCxnSpPr>
        <p:spPr>
          <a:xfrm>
            <a:off x="3298686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3" name="Google Shape;63;p6"/>
          <p:cNvCxnSpPr/>
          <p:nvPr/>
        </p:nvCxnSpPr>
        <p:spPr>
          <a:xfrm>
            <a:off x="6099416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4" name="Google Shape;64;p6"/>
          <p:cNvCxnSpPr/>
          <p:nvPr/>
        </p:nvCxnSpPr>
        <p:spPr>
          <a:xfrm>
            <a:off x="10277081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5" name="Google Shape;65;p6"/>
          <p:cNvSpPr txBox="1"/>
          <p:nvPr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fld id="{00000000-1234-1234-1234-123412341234}" type="slidenum">
              <a:rPr lang="ru-RU" sz="2000" b="0" i="0" u="none" strike="noStrike" cap="none">
                <a:solidFill>
                  <a:srgbClr val="102D6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2000" b="0" i="0" u="none" strike="noStrike" cap="none">
              <a:solidFill>
                <a:srgbClr val="102D6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6" name="Google Shape;66;p6"/>
          <p:cNvCxnSpPr/>
          <p:nvPr/>
        </p:nvCxnSpPr>
        <p:spPr>
          <a:xfrm>
            <a:off x="11643868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7" name="Google Shape;67;p6"/>
          <p:cNvSpPr txBox="1">
            <a:spLocks noGrp="1"/>
          </p:cNvSpPr>
          <p:nvPr>
            <p:ph type="body" idx="1"/>
          </p:nvPr>
        </p:nvSpPr>
        <p:spPr>
          <a:xfrm>
            <a:off x="585897" y="5183249"/>
            <a:ext cx="393434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6"/>
          <p:cNvSpPr>
            <a:spLocks noGrp="1"/>
          </p:cNvSpPr>
          <p:nvPr>
            <p:ph type="chart" idx="2"/>
          </p:nvPr>
        </p:nvSpPr>
        <p:spPr>
          <a:xfrm>
            <a:off x="5272097" y="1447790"/>
            <a:ext cx="6371768" cy="4289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body" idx="3"/>
          </p:nvPr>
        </p:nvSpPr>
        <p:spPr>
          <a:xfrm>
            <a:off x="585788" y="1447064"/>
            <a:ext cx="4322762" cy="703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6"/>
          <p:cNvSpPr txBox="1">
            <a:spLocks noGrp="1"/>
          </p:cNvSpPr>
          <p:nvPr>
            <p:ph type="body" idx="4"/>
          </p:nvPr>
        </p:nvSpPr>
        <p:spPr>
          <a:xfrm>
            <a:off x="585898" y="2379663"/>
            <a:ext cx="4322531" cy="2399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6"/>
          <p:cNvSpPr txBox="1">
            <a:spLocks noGrp="1"/>
          </p:cNvSpPr>
          <p:nvPr>
            <p:ph type="body" idx="5"/>
          </p:nvPr>
        </p:nvSpPr>
        <p:spPr>
          <a:xfrm>
            <a:off x="1143689" y="540904"/>
            <a:ext cx="1901825" cy="415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6"/>
          <p:cNvSpPr txBox="1">
            <a:spLocks noGrp="1"/>
          </p:cNvSpPr>
          <p:nvPr>
            <p:ph type="body" idx="6"/>
          </p:nvPr>
        </p:nvSpPr>
        <p:spPr>
          <a:xfrm>
            <a:off x="3459163" y="548720"/>
            <a:ext cx="2070100" cy="40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6"/>
          <p:cNvSpPr txBox="1">
            <a:spLocks noGrp="1"/>
          </p:cNvSpPr>
          <p:nvPr>
            <p:ph type="body" idx="7"/>
          </p:nvPr>
        </p:nvSpPr>
        <p:spPr>
          <a:xfrm>
            <a:off x="6259892" y="548720"/>
            <a:ext cx="2070100" cy="40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аблица_2">
  <p:cSld name="Таблица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7" descr="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7199" y="464363"/>
            <a:ext cx="448276" cy="4482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6" name="Google Shape;76;p7"/>
          <p:cNvCxnSpPr/>
          <p:nvPr/>
        </p:nvCxnSpPr>
        <p:spPr>
          <a:xfrm>
            <a:off x="3298686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7" name="Google Shape;77;p7"/>
          <p:cNvCxnSpPr/>
          <p:nvPr/>
        </p:nvCxnSpPr>
        <p:spPr>
          <a:xfrm>
            <a:off x="6099416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8" name="Google Shape;78;p7"/>
          <p:cNvCxnSpPr/>
          <p:nvPr/>
        </p:nvCxnSpPr>
        <p:spPr>
          <a:xfrm>
            <a:off x="10277081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9" name="Google Shape;79;p7"/>
          <p:cNvSpPr txBox="1"/>
          <p:nvPr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fld id="{00000000-1234-1234-1234-123412341234}" type="slidenum">
              <a:rPr lang="ru-RU" sz="2000" b="0" i="0" u="none" strike="noStrike" cap="none">
                <a:solidFill>
                  <a:srgbClr val="102D6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2000" b="0" i="0" u="none" strike="noStrike" cap="none">
              <a:solidFill>
                <a:srgbClr val="102D6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0" name="Google Shape;80;p7"/>
          <p:cNvCxnSpPr/>
          <p:nvPr/>
        </p:nvCxnSpPr>
        <p:spPr>
          <a:xfrm>
            <a:off x="11643868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1" name="Google Shape;81;p7"/>
          <p:cNvSpPr txBox="1">
            <a:spLocks noGrp="1"/>
          </p:cNvSpPr>
          <p:nvPr>
            <p:ph type="body" idx="1"/>
          </p:nvPr>
        </p:nvSpPr>
        <p:spPr>
          <a:xfrm>
            <a:off x="585787" y="1447064"/>
            <a:ext cx="7617877" cy="537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7"/>
          <p:cNvSpPr txBox="1">
            <a:spLocks noGrp="1"/>
          </p:cNvSpPr>
          <p:nvPr>
            <p:ph type="body" idx="2"/>
          </p:nvPr>
        </p:nvSpPr>
        <p:spPr>
          <a:xfrm>
            <a:off x="585788" y="5739189"/>
            <a:ext cx="6824303" cy="703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11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11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11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11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7"/>
          <p:cNvSpPr>
            <a:spLocks noGrp="1"/>
          </p:cNvSpPr>
          <p:nvPr>
            <p:ph type="tbl" idx="3"/>
          </p:nvPr>
        </p:nvSpPr>
        <p:spPr>
          <a:xfrm>
            <a:off x="585787" y="2208362"/>
            <a:ext cx="7617895" cy="3295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Google Shape;84;p7"/>
          <p:cNvSpPr txBox="1">
            <a:spLocks noGrp="1"/>
          </p:cNvSpPr>
          <p:nvPr>
            <p:ph type="body" idx="4"/>
          </p:nvPr>
        </p:nvSpPr>
        <p:spPr>
          <a:xfrm>
            <a:off x="8686807" y="2208363"/>
            <a:ext cx="2930666" cy="2570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7"/>
          <p:cNvSpPr txBox="1">
            <a:spLocks noGrp="1"/>
          </p:cNvSpPr>
          <p:nvPr>
            <p:ph type="body" idx="5"/>
          </p:nvPr>
        </p:nvSpPr>
        <p:spPr>
          <a:xfrm>
            <a:off x="1143689" y="540904"/>
            <a:ext cx="1901825" cy="415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Google Shape;86;p7"/>
          <p:cNvSpPr txBox="1">
            <a:spLocks noGrp="1"/>
          </p:cNvSpPr>
          <p:nvPr>
            <p:ph type="body" idx="6"/>
          </p:nvPr>
        </p:nvSpPr>
        <p:spPr>
          <a:xfrm>
            <a:off x="3459163" y="548720"/>
            <a:ext cx="2070100" cy="40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7"/>
          <p:cNvSpPr txBox="1">
            <a:spLocks noGrp="1"/>
          </p:cNvSpPr>
          <p:nvPr>
            <p:ph type="body" idx="7"/>
          </p:nvPr>
        </p:nvSpPr>
        <p:spPr>
          <a:xfrm>
            <a:off x="6259892" y="548720"/>
            <a:ext cx="2070100" cy="40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чистый_2">
  <p:cSld name="чистый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8" descr="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7199" y="464363"/>
            <a:ext cx="448276" cy="4482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0" name="Google Shape;90;p8"/>
          <p:cNvCxnSpPr/>
          <p:nvPr/>
        </p:nvCxnSpPr>
        <p:spPr>
          <a:xfrm>
            <a:off x="3298686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1" name="Google Shape;91;p8"/>
          <p:cNvCxnSpPr/>
          <p:nvPr/>
        </p:nvCxnSpPr>
        <p:spPr>
          <a:xfrm>
            <a:off x="6099416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2" name="Google Shape;92;p8"/>
          <p:cNvCxnSpPr/>
          <p:nvPr/>
        </p:nvCxnSpPr>
        <p:spPr>
          <a:xfrm>
            <a:off x="10277081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3" name="Google Shape;93;p8"/>
          <p:cNvSpPr txBox="1"/>
          <p:nvPr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fld id="{00000000-1234-1234-1234-123412341234}" type="slidenum">
              <a:rPr lang="ru-RU" sz="2000" b="0" i="0" u="none" strike="noStrike" cap="none">
                <a:solidFill>
                  <a:srgbClr val="102D6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2000" b="0" i="0" u="none" strike="noStrike" cap="none">
              <a:solidFill>
                <a:srgbClr val="102D6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4" name="Google Shape;94;p8"/>
          <p:cNvCxnSpPr/>
          <p:nvPr/>
        </p:nvCxnSpPr>
        <p:spPr>
          <a:xfrm>
            <a:off x="11643868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5" name="Google Shape;95;p8"/>
          <p:cNvSpPr txBox="1">
            <a:spLocks noGrp="1"/>
          </p:cNvSpPr>
          <p:nvPr>
            <p:ph type="body" idx="1"/>
          </p:nvPr>
        </p:nvSpPr>
        <p:spPr>
          <a:xfrm>
            <a:off x="1143689" y="540904"/>
            <a:ext cx="1901825" cy="415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" name="Google Shape;96;p8"/>
          <p:cNvSpPr txBox="1">
            <a:spLocks noGrp="1"/>
          </p:cNvSpPr>
          <p:nvPr>
            <p:ph type="body" idx="2"/>
          </p:nvPr>
        </p:nvSpPr>
        <p:spPr>
          <a:xfrm>
            <a:off x="3459163" y="548720"/>
            <a:ext cx="2070100" cy="40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Google Shape;97;p8"/>
          <p:cNvSpPr txBox="1">
            <a:spLocks noGrp="1"/>
          </p:cNvSpPr>
          <p:nvPr>
            <p:ph type="body" idx="3"/>
          </p:nvPr>
        </p:nvSpPr>
        <p:spPr>
          <a:xfrm>
            <a:off x="6259892" y="548720"/>
            <a:ext cx="2070100" cy="40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чистый">
  <p:cSld name="чистый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екст_2">
  <p:cSld name="Текст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0" descr="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7199" y="464363"/>
            <a:ext cx="448276" cy="4482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1" name="Google Shape;101;p10"/>
          <p:cNvCxnSpPr/>
          <p:nvPr/>
        </p:nvCxnSpPr>
        <p:spPr>
          <a:xfrm>
            <a:off x="3298686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2" name="Google Shape;102;p10"/>
          <p:cNvCxnSpPr/>
          <p:nvPr/>
        </p:nvCxnSpPr>
        <p:spPr>
          <a:xfrm>
            <a:off x="6099416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3" name="Google Shape;103;p10"/>
          <p:cNvCxnSpPr/>
          <p:nvPr/>
        </p:nvCxnSpPr>
        <p:spPr>
          <a:xfrm>
            <a:off x="10277081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10"/>
          <p:cNvSpPr txBox="1"/>
          <p:nvPr/>
        </p:nvSpPr>
        <p:spPr>
          <a:xfrm>
            <a:off x="10410201" y="532278"/>
            <a:ext cx="67197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fld id="{00000000-1234-1234-1234-123412341234}" type="slidenum">
              <a:rPr lang="ru-RU" sz="2000" b="0" i="0" u="none" strike="noStrike" cap="none">
                <a:solidFill>
                  <a:srgbClr val="102D6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2000" b="0" i="0" u="none" strike="noStrike" cap="none">
              <a:solidFill>
                <a:srgbClr val="102D6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5" name="Google Shape;105;p10"/>
          <p:cNvCxnSpPr/>
          <p:nvPr/>
        </p:nvCxnSpPr>
        <p:spPr>
          <a:xfrm>
            <a:off x="11643868" y="464363"/>
            <a:ext cx="0" cy="586260"/>
          </a:xfrm>
          <a:prstGeom prst="straightConnector1">
            <a:avLst/>
          </a:prstGeom>
          <a:noFill/>
          <a:ln w="12700" cap="flat" cmpd="sng">
            <a:solidFill>
              <a:srgbClr val="102D6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6" name="Google Shape;106;p10"/>
          <p:cNvSpPr txBox="1">
            <a:spLocks noGrp="1"/>
          </p:cNvSpPr>
          <p:nvPr>
            <p:ph type="title"/>
          </p:nvPr>
        </p:nvSpPr>
        <p:spPr>
          <a:xfrm>
            <a:off x="585897" y="1447790"/>
            <a:ext cx="11057955" cy="77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585897" y="2379663"/>
            <a:ext cx="11057971" cy="3745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E2D69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body" idx="2"/>
          </p:nvPr>
        </p:nvSpPr>
        <p:spPr>
          <a:xfrm>
            <a:off x="1143689" y="540904"/>
            <a:ext cx="1901825" cy="415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Google Shape;109;p10"/>
          <p:cNvSpPr txBox="1">
            <a:spLocks noGrp="1"/>
          </p:cNvSpPr>
          <p:nvPr>
            <p:ph type="body" idx="3"/>
          </p:nvPr>
        </p:nvSpPr>
        <p:spPr>
          <a:xfrm>
            <a:off x="3459163" y="548720"/>
            <a:ext cx="2070100" cy="40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Google Shape;110;p10"/>
          <p:cNvSpPr txBox="1">
            <a:spLocks noGrp="1"/>
          </p:cNvSpPr>
          <p:nvPr>
            <p:ph type="body" idx="4"/>
          </p:nvPr>
        </p:nvSpPr>
        <p:spPr>
          <a:xfrm>
            <a:off x="6259892" y="548720"/>
            <a:ext cx="2070100" cy="40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E2D69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E2D6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4"/>
          <p:cNvSpPr txBox="1">
            <a:spLocks noGrp="1"/>
          </p:cNvSpPr>
          <p:nvPr>
            <p:ph type="title"/>
          </p:nvPr>
        </p:nvSpPr>
        <p:spPr>
          <a:xfrm>
            <a:off x="1027967" y="2156178"/>
            <a:ext cx="7634059" cy="259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4300"/>
              <a:buFont typeface="Arial"/>
              <a:buNone/>
            </a:pPr>
            <a:r>
              <a:rPr lang="en-US" sz="2700" b="1" dirty="0">
                <a:latin typeface="HSE Sans" panose="02000000000000000000" pitchFamily="2" charset="0"/>
              </a:rPr>
              <a:t>Automated Data Analytics LLM Agent for Streamlining Business Operations</a:t>
            </a:r>
            <a:br>
              <a:rPr lang="ru-RU" sz="2700" b="1" dirty="0">
                <a:latin typeface="HSE Sans" panose="02000000000000000000" pitchFamily="2" charset="0"/>
              </a:rPr>
            </a:br>
            <a:br>
              <a:rPr lang="ru-RU" sz="2700" b="1" dirty="0">
                <a:latin typeface="HSE Sans" panose="02000000000000000000" pitchFamily="2" charset="0"/>
              </a:rPr>
            </a:br>
            <a:r>
              <a:rPr lang="ru-RU" sz="2700" b="1" dirty="0">
                <a:latin typeface="HSE Sans" panose="02000000000000000000" pitchFamily="2" charset="0"/>
              </a:rPr>
              <a:t>Автоматизированный агент аналитики данных для оптимизации бизнес-операций на основе больших языковых моделей</a:t>
            </a:r>
            <a:endParaRPr lang="en-GB" sz="2700" b="1" dirty="0">
              <a:latin typeface="HSE Sans" panose="02000000000000000000" pitchFamily="2" charset="0"/>
            </a:endParaRPr>
          </a:p>
        </p:txBody>
      </p:sp>
      <p:sp>
        <p:nvSpPr>
          <p:cNvPr id="179" name="Google Shape;179;p14"/>
          <p:cNvSpPr txBox="1">
            <a:spLocks noGrp="1"/>
          </p:cNvSpPr>
          <p:nvPr>
            <p:ph type="body" idx="1"/>
          </p:nvPr>
        </p:nvSpPr>
        <p:spPr>
          <a:xfrm>
            <a:off x="2074947" y="1187841"/>
            <a:ext cx="3848717" cy="435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1900" dirty="0" err="1">
                <a:latin typeface="HSE Sans" panose="02000000000000000000" pitchFamily="2" charset="0"/>
              </a:rPr>
              <a:t>Faculty</a:t>
            </a:r>
            <a:r>
              <a:rPr lang="ru-RU" sz="1900" dirty="0">
                <a:latin typeface="HSE Sans" panose="02000000000000000000" pitchFamily="2" charset="0"/>
              </a:rPr>
              <a:t> </a:t>
            </a:r>
            <a:r>
              <a:rPr lang="ru-RU" sz="1900" dirty="0" err="1">
                <a:latin typeface="HSE Sans" panose="02000000000000000000" pitchFamily="2" charset="0"/>
              </a:rPr>
              <a:t>of</a:t>
            </a:r>
            <a:r>
              <a:rPr lang="ru-RU" sz="1900" dirty="0">
                <a:latin typeface="HSE Sans" panose="02000000000000000000" pitchFamily="2" charset="0"/>
              </a:rPr>
              <a:t> Computer Science </a:t>
            </a:r>
            <a:endParaRPr sz="1900" dirty="0">
              <a:latin typeface="HSE Sans" panose="02000000000000000000" pitchFamily="2" charset="0"/>
            </a:endParaRPr>
          </a:p>
        </p:txBody>
      </p:sp>
      <p:sp>
        <p:nvSpPr>
          <p:cNvPr id="180" name="Google Shape;180;p14"/>
          <p:cNvSpPr txBox="1">
            <a:spLocks noGrp="1"/>
          </p:cNvSpPr>
          <p:nvPr>
            <p:ph type="body" idx="2"/>
          </p:nvPr>
        </p:nvSpPr>
        <p:spPr>
          <a:xfrm>
            <a:off x="6259420" y="1173829"/>
            <a:ext cx="2278063" cy="463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600"/>
              <a:buFont typeface="Arial"/>
              <a:buNone/>
            </a:pPr>
            <a:r>
              <a:rPr lang="ru-RU" sz="1800">
                <a:latin typeface="HSE Sans" panose="02000000000000000000" pitchFamily="2" charset="0"/>
              </a:rPr>
              <a:t>Data Science and Business Analytics </a:t>
            </a:r>
            <a:endParaRPr sz="1800">
              <a:latin typeface="HSE Sans" panose="02000000000000000000" pitchFamily="2" charset="0"/>
            </a:endParaRPr>
          </a:p>
        </p:txBody>
      </p:sp>
      <p:sp>
        <p:nvSpPr>
          <p:cNvPr id="181" name="Google Shape;181;p14"/>
          <p:cNvSpPr txBox="1">
            <a:spLocks noGrp="1"/>
          </p:cNvSpPr>
          <p:nvPr>
            <p:ph type="body" idx="3"/>
          </p:nvPr>
        </p:nvSpPr>
        <p:spPr>
          <a:xfrm>
            <a:off x="8786720" y="1173829"/>
            <a:ext cx="2217738" cy="463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800"/>
              <a:buFont typeface="Arial"/>
              <a:buNone/>
            </a:pPr>
            <a:r>
              <a:rPr lang="ru-RU" sz="1900" dirty="0">
                <a:latin typeface="HSE Sans" panose="02000000000000000000" pitchFamily="2" charset="0"/>
              </a:rPr>
              <a:t>Moscow 2026</a:t>
            </a:r>
            <a:endParaRPr sz="1900" dirty="0">
              <a:latin typeface="HSE Sans" panose="02000000000000000000" pitchFamily="2" charset="0"/>
            </a:endParaRPr>
          </a:p>
        </p:txBody>
      </p:sp>
      <p:sp>
        <p:nvSpPr>
          <p:cNvPr id="182" name="Google Shape;182;p14"/>
          <p:cNvSpPr txBox="1">
            <a:spLocks noGrp="1"/>
          </p:cNvSpPr>
          <p:nvPr>
            <p:ph type="body" idx="4"/>
          </p:nvPr>
        </p:nvSpPr>
        <p:spPr>
          <a:xfrm>
            <a:off x="1027967" y="4908884"/>
            <a:ext cx="7625267" cy="775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600"/>
              <a:buFont typeface="Arial"/>
              <a:buNone/>
            </a:pPr>
            <a:r>
              <a:rPr lang="ru-RU" dirty="0" err="1">
                <a:solidFill>
                  <a:srgbClr val="244998"/>
                </a:solidFill>
                <a:latin typeface="HSE Sans" panose="02000000000000000000" pitchFamily="2" charset="0"/>
              </a:rPr>
              <a:t>Prepared</a:t>
            </a:r>
            <a:r>
              <a:rPr lang="ru-RU" dirty="0">
                <a:solidFill>
                  <a:srgbClr val="244998"/>
                </a:solidFill>
                <a:latin typeface="HSE Sans" panose="02000000000000000000" pitchFamily="2" charset="0"/>
              </a:rPr>
              <a:t> </a:t>
            </a:r>
            <a:r>
              <a:rPr lang="ru-RU" dirty="0" err="1">
                <a:solidFill>
                  <a:srgbClr val="244998"/>
                </a:solidFill>
                <a:latin typeface="HSE Sans" panose="02000000000000000000" pitchFamily="2" charset="0"/>
              </a:rPr>
              <a:t>by</a:t>
            </a:r>
            <a:r>
              <a:rPr lang="ru-RU" dirty="0">
                <a:solidFill>
                  <a:srgbClr val="244998"/>
                </a:solidFill>
                <a:latin typeface="HSE Sans" panose="02000000000000000000" pitchFamily="2" charset="0"/>
              </a:rPr>
              <a:t> </a:t>
            </a:r>
            <a:r>
              <a:rPr lang="ru-RU" dirty="0" err="1">
                <a:solidFill>
                  <a:srgbClr val="244998"/>
                </a:solidFill>
                <a:latin typeface="HSE Sans" panose="02000000000000000000" pitchFamily="2" charset="0"/>
              </a:rPr>
              <a:t>Podoliakina</a:t>
            </a:r>
            <a:r>
              <a:rPr lang="ru-RU" dirty="0">
                <a:solidFill>
                  <a:srgbClr val="244998"/>
                </a:solidFill>
                <a:latin typeface="HSE Sans" panose="02000000000000000000" pitchFamily="2" charset="0"/>
              </a:rPr>
              <a:t> </a:t>
            </a:r>
            <a:r>
              <a:rPr lang="ru-RU" dirty="0" err="1">
                <a:solidFill>
                  <a:srgbClr val="244998"/>
                </a:solidFill>
                <a:latin typeface="HSE Sans" panose="02000000000000000000" pitchFamily="2" charset="0"/>
              </a:rPr>
              <a:t>Anastasia</a:t>
            </a:r>
            <a:r>
              <a:rPr lang="ru-RU" dirty="0">
                <a:solidFill>
                  <a:srgbClr val="244998"/>
                </a:solidFill>
                <a:latin typeface="HSE Sans" panose="02000000000000000000" pitchFamily="2" charset="0"/>
              </a:rPr>
              <a:t> </a:t>
            </a:r>
            <a:r>
              <a:rPr lang="ru-RU" dirty="0" err="1">
                <a:solidFill>
                  <a:srgbClr val="244998"/>
                </a:solidFill>
                <a:latin typeface="HSE Sans" panose="02000000000000000000" pitchFamily="2" charset="0"/>
              </a:rPr>
              <a:t>a</a:t>
            </a:r>
            <a:r>
              <a:rPr lang="en-US" dirty="0" err="1">
                <a:solidFill>
                  <a:srgbClr val="244998"/>
                </a:solidFill>
                <a:latin typeface="HSE Sans" panose="02000000000000000000" pitchFamily="2" charset="0"/>
              </a:rPr>
              <a:t>nd</a:t>
            </a:r>
            <a:r>
              <a:rPr lang="ru-RU" dirty="0">
                <a:solidFill>
                  <a:srgbClr val="244998"/>
                </a:solidFill>
                <a:latin typeface="HSE Sans" panose="02000000000000000000" pitchFamily="2" charset="0"/>
              </a:rPr>
              <a:t> Milova Irina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600"/>
              <a:buFont typeface="Arial"/>
              <a:buNone/>
            </a:pPr>
            <a:r>
              <a:rPr lang="en-GB" dirty="0">
                <a:solidFill>
                  <a:srgbClr val="244998"/>
                </a:solidFill>
                <a:latin typeface="HSE Sans" panose="02000000000000000000" pitchFamily="2" charset="0"/>
              </a:rPr>
              <a:t>Supervisor: </a:t>
            </a:r>
            <a:r>
              <a:rPr lang="en-GB" dirty="0">
                <a:solidFill>
                  <a:srgbClr val="244998"/>
                </a:solidFill>
                <a:effectLst/>
                <a:latin typeface="HSE Sans" panose="02000000000000000000" pitchFamily="2" charset="0"/>
              </a:rPr>
              <a:t>Savchenko Andrey Vladimirovich</a:t>
            </a:r>
            <a:r>
              <a:rPr lang="ru-RU" dirty="0">
                <a:solidFill>
                  <a:srgbClr val="244998"/>
                </a:solidFill>
                <a:effectLst/>
                <a:latin typeface="HSE Sans" panose="02000000000000000000" pitchFamily="2" charset="0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600"/>
              <a:buFont typeface="Arial"/>
              <a:buNone/>
            </a:pPr>
            <a:r>
              <a:rPr lang="en-GB" dirty="0">
                <a:solidFill>
                  <a:srgbClr val="244998"/>
                </a:solidFill>
                <a:effectLst/>
                <a:latin typeface="HSE Sans" panose="02000000000000000000" pitchFamily="2" charset="0"/>
              </a:rPr>
              <a:t>Leading Research Fellow</a:t>
            </a:r>
            <a:endParaRPr lang="ru-RU" dirty="0">
              <a:solidFill>
                <a:srgbClr val="244998"/>
              </a:solidFill>
              <a:effectLst/>
              <a:latin typeface="HSE Sans" panose="02000000000000000000" pitchFamily="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2"/>
          <p:cNvSpPr txBox="1">
            <a:spLocks noGrp="1"/>
          </p:cNvSpPr>
          <p:nvPr>
            <p:ph type="body" idx="4"/>
          </p:nvPr>
        </p:nvSpPr>
        <p:spPr>
          <a:xfrm>
            <a:off x="1143689" y="540904"/>
            <a:ext cx="1901825" cy="415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>
                <a:latin typeface="HSE Sans" panose="02000000000000000000" pitchFamily="2" charset="0"/>
              </a:rPr>
              <a:t>Faculty of Computer Science </a:t>
            </a:r>
            <a:endParaRPr sz="1400">
              <a:latin typeface="HSE Sans" panose="02000000000000000000" pitchFamily="2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>
              <a:latin typeface="HSE Sans" panose="02000000000000000000" pitchFamily="2" charset="0"/>
            </a:endParaRPr>
          </a:p>
        </p:txBody>
      </p:sp>
      <p:sp>
        <p:nvSpPr>
          <p:cNvPr id="313" name="Google Shape;313;p22"/>
          <p:cNvSpPr txBox="1">
            <a:spLocks noGrp="1"/>
          </p:cNvSpPr>
          <p:nvPr>
            <p:ph type="body" idx="5"/>
          </p:nvPr>
        </p:nvSpPr>
        <p:spPr>
          <a:xfrm>
            <a:off x="3459163" y="548720"/>
            <a:ext cx="2070100" cy="40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400"/>
              <a:buFont typeface="Arial"/>
              <a:buNone/>
            </a:pPr>
            <a:r>
              <a:rPr lang="ru-RU" sz="1400">
                <a:latin typeface="HSE Sans" panose="02000000000000000000" pitchFamily="2" charset="0"/>
              </a:rPr>
              <a:t>Data Science and Business Analytics </a:t>
            </a:r>
            <a:endParaRPr sz="1400">
              <a:latin typeface="HSE Sans" panose="02000000000000000000" pitchFamily="2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000"/>
              <a:buNone/>
            </a:pPr>
            <a:endParaRPr>
              <a:latin typeface="HSE Sans" panose="02000000000000000000" pitchFamily="2" charset="0"/>
            </a:endParaRPr>
          </a:p>
        </p:txBody>
      </p:sp>
      <p:sp>
        <p:nvSpPr>
          <p:cNvPr id="314" name="Google Shape;314;p22"/>
          <p:cNvSpPr txBox="1">
            <a:spLocks noGrp="1"/>
          </p:cNvSpPr>
          <p:nvPr>
            <p:ph type="body" idx="6"/>
          </p:nvPr>
        </p:nvSpPr>
        <p:spPr>
          <a:xfrm>
            <a:off x="6259907" y="548725"/>
            <a:ext cx="38748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4300"/>
              <a:buFont typeface="Arial"/>
              <a:buNone/>
            </a:pPr>
            <a:r>
              <a:rPr lang="en-US" sz="1400" dirty="0">
                <a:latin typeface="HSE Sans" panose="02000000000000000000" pitchFamily="2" charset="0"/>
              </a:rPr>
              <a:t>Automated Data Analytics LLM Agent for Streamlining Business Operations</a:t>
            </a:r>
            <a:endParaRPr sz="1400" dirty="0">
              <a:latin typeface="HSE Sans" panose="02000000000000000000" pitchFamily="2" charset="0"/>
            </a:endParaRPr>
          </a:p>
        </p:txBody>
      </p:sp>
      <p:sp>
        <p:nvSpPr>
          <p:cNvPr id="7" name="slideTitle">
            <a:extLst>
              <a:ext uri="{FF2B5EF4-FFF2-40B4-BE49-F238E27FC236}">
                <a16:creationId xmlns:a16="http://schemas.microsoft.com/office/drawing/2014/main" id="{F897D460-2C27-7504-03CE-A461C27CACA5}"/>
              </a:ext>
            </a:extLst>
          </p:cNvPr>
          <p:cNvSpPr txBox="1">
            <a:spLocks/>
          </p:cNvSpPr>
          <p:nvPr/>
        </p:nvSpPr>
        <p:spPr>
          <a:xfrm>
            <a:off x="458898" y="1086704"/>
            <a:ext cx="11200000" cy="84024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222222"/>
              </a:lnSpc>
            </a:pPr>
            <a:r>
              <a:rPr lang="en-US" sz="2400" b="1" dirty="0">
                <a:solidFill>
                  <a:srgbClr val="0E2D69"/>
                </a:solidFill>
                <a:latin typeface="HSE Sans" panose="02000000000000000000" pitchFamily="2" charset="0"/>
              </a:rPr>
              <a:t>Agent Lifecycle: Request → Validated Response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E9382CA-0B87-2BA7-FE69-4C6C1D79C4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95" t="12195" r="3333" b="20596"/>
          <a:stretch/>
        </p:blipFill>
        <p:spPr>
          <a:xfrm>
            <a:off x="538480" y="2216364"/>
            <a:ext cx="11079971" cy="385931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3"/>
          <p:cNvSpPr txBox="1">
            <a:spLocks noGrp="1"/>
          </p:cNvSpPr>
          <p:nvPr>
            <p:ph type="body" idx="4"/>
          </p:nvPr>
        </p:nvSpPr>
        <p:spPr>
          <a:xfrm>
            <a:off x="1143689" y="540904"/>
            <a:ext cx="1901700" cy="4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>
                <a:latin typeface="HSE Sans" panose="02000000000000000000" pitchFamily="2" charset="0"/>
              </a:rPr>
              <a:t>Faculty of Computer Science </a:t>
            </a:r>
            <a:endParaRPr sz="1400">
              <a:latin typeface="HSE Sans" panose="02000000000000000000" pitchFamily="2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>
              <a:latin typeface="HSE Sans" panose="02000000000000000000" pitchFamily="2" charset="0"/>
            </a:endParaRPr>
          </a:p>
        </p:txBody>
      </p:sp>
      <p:sp>
        <p:nvSpPr>
          <p:cNvPr id="322" name="Google Shape;322;p23"/>
          <p:cNvSpPr txBox="1">
            <a:spLocks noGrp="1"/>
          </p:cNvSpPr>
          <p:nvPr>
            <p:ph type="body" idx="5"/>
          </p:nvPr>
        </p:nvSpPr>
        <p:spPr>
          <a:xfrm>
            <a:off x="3459163" y="548720"/>
            <a:ext cx="20700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400"/>
              <a:buFont typeface="Arial"/>
              <a:buNone/>
            </a:pPr>
            <a:r>
              <a:rPr lang="ru-RU" sz="1400">
                <a:latin typeface="HSE Sans" panose="02000000000000000000" pitchFamily="2" charset="0"/>
              </a:rPr>
              <a:t>Data Science and Business Analytics </a:t>
            </a:r>
            <a:endParaRPr sz="1400">
              <a:latin typeface="HSE Sans" panose="02000000000000000000" pitchFamily="2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000"/>
              <a:buNone/>
            </a:pPr>
            <a:endParaRPr>
              <a:latin typeface="HSE Sans" panose="02000000000000000000" pitchFamily="2" charset="0"/>
            </a:endParaRPr>
          </a:p>
        </p:txBody>
      </p:sp>
      <p:sp>
        <p:nvSpPr>
          <p:cNvPr id="323" name="Google Shape;323;p23"/>
          <p:cNvSpPr txBox="1">
            <a:spLocks noGrp="1"/>
          </p:cNvSpPr>
          <p:nvPr>
            <p:ph type="body" idx="6"/>
          </p:nvPr>
        </p:nvSpPr>
        <p:spPr>
          <a:xfrm>
            <a:off x="6259907" y="548725"/>
            <a:ext cx="38748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4300"/>
              <a:buFont typeface="Arial"/>
              <a:buNone/>
            </a:pPr>
            <a:r>
              <a:rPr lang="en-US" sz="1400" dirty="0">
                <a:latin typeface="HSE Sans" panose="02000000000000000000" pitchFamily="2" charset="0"/>
              </a:rPr>
              <a:t>Automated Data Analytics LLM Agent for Streamlining Business Operations</a:t>
            </a:r>
            <a:endParaRPr sz="1400" dirty="0">
              <a:latin typeface="HSE Sans" panose="02000000000000000000" pitchFamily="2" charset="0"/>
            </a:endParaRPr>
          </a:p>
        </p:txBody>
      </p:sp>
      <p:sp>
        <p:nvSpPr>
          <p:cNvPr id="324" name="Google Shape;324;p23"/>
          <p:cNvSpPr txBox="1"/>
          <p:nvPr/>
        </p:nvSpPr>
        <p:spPr>
          <a:xfrm>
            <a:off x="840575" y="3178250"/>
            <a:ext cx="6002100" cy="384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7" name="slideTitle">
            <a:extLst>
              <a:ext uri="{FF2B5EF4-FFF2-40B4-BE49-F238E27FC236}">
                <a16:creationId xmlns:a16="http://schemas.microsoft.com/office/drawing/2014/main" id="{A35E3F6A-16F3-B1CC-4492-AFF04E6618DD}"/>
              </a:ext>
            </a:extLst>
          </p:cNvPr>
          <p:cNvSpPr txBox="1">
            <a:spLocks/>
          </p:cNvSpPr>
          <p:nvPr/>
        </p:nvSpPr>
        <p:spPr>
          <a:xfrm>
            <a:off x="458898" y="1086704"/>
            <a:ext cx="11200000" cy="84024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222222"/>
              </a:lnSpc>
            </a:pPr>
            <a:r>
              <a:rPr lang="ru-RU" sz="2400" b="1" dirty="0" err="1">
                <a:solidFill>
                  <a:srgbClr val="0E2D69"/>
                </a:solidFill>
                <a:latin typeface="HSE Sans" panose="02000000000000000000" pitchFamily="2" charset="0"/>
              </a:rPr>
              <a:t>K</a:t>
            </a:r>
            <a:r>
              <a:rPr lang="en-US" sz="2400" b="1" dirty="0">
                <a:solidFill>
                  <a:srgbClr val="0E2D69"/>
                </a:solidFill>
                <a:latin typeface="HSE Sans" panose="02000000000000000000" pitchFamily="2" charset="0"/>
              </a:rPr>
              <a:t>PI Planning Workflow: Business-Semantic Reasoning</a:t>
            </a:r>
          </a:p>
        </p:txBody>
      </p:sp>
      <p:sp>
        <p:nvSpPr>
          <p:cNvPr id="8" name="kpi_0">
            <a:extLst>
              <a:ext uri="{FF2B5EF4-FFF2-40B4-BE49-F238E27FC236}">
                <a16:creationId xmlns:a16="http://schemas.microsoft.com/office/drawing/2014/main" id="{7FADBBA5-4D7A-C8ED-16DC-4074FCF667F8}"/>
              </a:ext>
            </a:extLst>
          </p:cNvPr>
          <p:cNvSpPr/>
          <p:nvPr/>
        </p:nvSpPr>
        <p:spPr>
          <a:xfrm>
            <a:off x="458898" y="2050000"/>
            <a:ext cx="5300000" cy="57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5875">
            <a:solidFill>
              <a:srgbClr val="244998"/>
            </a:solidFill>
          </a:ln>
        </p:spPr>
        <p:txBody>
          <a:bodyPr/>
          <a:lstStyle/>
          <a:p>
            <a:endParaRPr sz="1300">
              <a:solidFill>
                <a:schemeClr val="tx1">
                  <a:lumMod val="60000"/>
                  <a:lumOff val="40000"/>
                </a:schemeClr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9" name="kpi_1">
            <a:extLst>
              <a:ext uri="{FF2B5EF4-FFF2-40B4-BE49-F238E27FC236}">
                <a16:creationId xmlns:a16="http://schemas.microsoft.com/office/drawing/2014/main" id="{22C39B44-CA9F-813F-933B-F0B2F289DAF7}"/>
              </a:ext>
            </a:extLst>
          </p:cNvPr>
          <p:cNvSpPr/>
          <p:nvPr/>
        </p:nvSpPr>
        <p:spPr>
          <a:xfrm>
            <a:off x="458898" y="2700000"/>
            <a:ext cx="5300000" cy="570000"/>
          </a:xfrm>
          <a:prstGeom prst="roundRect">
            <a:avLst>
              <a:gd name="adj" fmla="val 8000"/>
            </a:avLst>
          </a:prstGeom>
          <a:noFill/>
          <a:ln w="15875">
            <a:solidFill>
              <a:srgbClr val="244998"/>
            </a:solidFill>
          </a:ln>
        </p:spPr>
        <p:txBody>
          <a:bodyPr/>
          <a:lstStyle/>
          <a:p>
            <a:endParaRPr sz="1300">
              <a:solidFill>
                <a:schemeClr val="tx1">
                  <a:lumMod val="60000"/>
                  <a:lumOff val="40000"/>
                </a:schemeClr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0" name="kpi_2">
            <a:extLst>
              <a:ext uri="{FF2B5EF4-FFF2-40B4-BE49-F238E27FC236}">
                <a16:creationId xmlns:a16="http://schemas.microsoft.com/office/drawing/2014/main" id="{F8BE3546-E259-92CB-F110-C08CE4585CBB}"/>
              </a:ext>
            </a:extLst>
          </p:cNvPr>
          <p:cNvSpPr/>
          <p:nvPr/>
        </p:nvSpPr>
        <p:spPr>
          <a:xfrm>
            <a:off x="458898" y="3350000"/>
            <a:ext cx="5300000" cy="57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5875">
            <a:solidFill>
              <a:srgbClr val="244998"/>
            </a:solidFill>
          </a:ln>
        </p:spPr>
        <p:txBody>
          <a:bodyPr/>
          <a:lstStyle/>
          <a:p>
            <a:endParaRPr sz="1300">
              <a:solidFill>
                <a:schemeClr val="tx1">
                  <a:lumMod val="60000"/>
                  <a:lumOff val="40000"/>
                </a:schemeClr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1" name="kpi_3">
            <a:extLst>
              <a:ext uri="{FF2B5EF4-FFF2-40B4-BE49-F238E27FC236}">
                <a16:creationId xmlns:a16="http://schemas.microsoft.com/office/drawing/2014/main" id="{5F9A0849-083A-2444-E6FB-F89DD25223AC}"/>
              </a:ext>
            </a:extLst>
          </p:cNvPr>
          <p:cNvSpPr/>
          <p:nvPr/>
        </p:nvSpPr>
        <p:spPr>
          <a:xfrm>
            <a:off x="458898" y="4000000"/>
            <a:ext cx="5300000" cy="570000"/>
          </a:xfrm>
          <a:prstGeom prst="roundRect">
            <a:avLst>
              <a:gd name="adj" fmla="val 8000"/>
            </a:avLst>
          </a:prstGeom>
          <a:noFill/>
          <a:ln w="15875">
            <a:solidFill>
              <a:srgbClr val="244998"/>
            </a:solidFill>
          </a:ln>
        </p:spPr>
        <p:txBody>
          <a:bodyPr/>
          <a:lstStyle/>
          <a:p>
            <a:endParaRPr sz="1300">
              <a:solidFill>
                <a:schemeClr val="tx1">
                  <a:lumMod val="60000"/>
                  <a:lumOff val="40000"/>
                </a:schemeClr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2" name="kpi_4">
            <a:extLst>
              <a:ext uri="{FF2B5EF4-FFF2-40B4-BE49-F238E27FC236}">
                <a16:creationId xmlns:a16="http://schemas.microsoft.com/office/drawing/2014/main" id="{ECFB1CBA-FD1C-05E7-246B-1007F4F97326}"/>
              </a:ext>
            </a:extLst>
          </p:cNvPr>
          <p:cNvSpPr/>
          <p:nvPr/>
        </p:nvSpPr>
        <p:spPr>
          <a:xfrm>
            <a:off x="458898" y="4650000"/>
            <a:ext cx="5300000" cy="57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5875">
            <a:solidFill>
              <a:srgbClr val="244998"/>
            </a:solidFill>
          </a:ln>
        </p:spPr>
        <p:txBody>
          <a:bodyPr/>
          <a:lstStyle/>
          <a:p>
            <a:endParaRPr sz="1300">
              <a:solidFill>
                <a:schemeClr val="tx1">
                  <a:lumMod val="60000"/>
                  <a:lumOff val="40000"/>
                </a:schemeClr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3" name="kpi_5">
            <a:extLst>
              <a:ext uri="{FF2B5EF4-FFF2-40B4-BE49-F238E27FC236}">
                <a16:creationId xmlns:a16="http://schemas.microsoft.com/office/drawing/2014/main" id="{96223257-4CC3-BA48-A252-A51D10388DDC}"/>
              </a:ext>
            </a:extLst>
          </p:cNvPr>
          <p:cNvSpPr/>
          <p:nvPr/>
        </p:nvSpPr>
        <p:spPr>
          <a:xfrm>
            <a:off x="458898" y="5300000"/>
            <a:ext cx="5300000" cy="570000"/>
          </a:xfrm>
          <a:prstGeom prst="roundRect">
            <a:avLst>
              <a:gd name="adj" fmla="val 8000"/>
            </a:avLst>
          </a:prstGeom>
          <a:noFill/>
          <a:ln w="15875">
            <a:solidFill>
              <a:srgbClr val="244998"/>
            </a:solidFill>
          </a:ln>
        </p:spPr>
        <p:txBody>
          <a:bodyPr/>
          <a:lstStyle/>
          <a:p>
            <a:endParaRPr sz="1300">
              <a:solidFill>
                <a:schemeClr val="tx1">
                  <a:lumMod val="60000"/>
                  <a:lumOff val="40000"/>
                </a:schemeClr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6" name="fl_bg_0">
            <a:extLst>
              <a:ext uri="{FF2B5EF4-FFF2-40B4-BE49-F238E27FC236}">
                <a16:creationId xmlns:a16="http://schemas.microsoft.com/office/drawing/2014/main" id="{72F5C9B9-677C-021E-115C-720695585878}"/>
              </a:ext>
            </a:extLst>
          </p:cNvPr>
          <p:cNvSpPr/>
          <p:nvPr/>
        </p:nvSpPr>
        <p:spPr>
          <a:xfrm>
            <a:off x="6259906" y="2067600"/>
            <a:ext cx="5398991" cy="6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5875">
            <a:solidFill>
              <a:srgbClr val="0E2D69"/>
            </a:solidFill>
          </a:ln>
        </p:spPr>
        <p:txBody>
          <a:bodyPr/>
          <a:lstStyle/>
          <a:p>
            <a:endParaRPr sz="1300"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7" name="fl_hdr_0">
            <a:extLst>
              <a:ext uri="{FF2B5EF4-FFF2-40B4-BE49-F238E27FC236}">
                <a16:creationId xmlns:a16="http://schemas.microsoft.com/office/drawing/2014/main" id="{DF21445D-C393-513D-46CC-A1D9A84B1E2C}"/>
              </a:ext>
            </a:extLst>
          </p:cNvPr>
          <p:cNvSpPr txBox="1"/>
          <p:nvPr/>
        </p:nvSpPr>
        <p:spPr>
          <a:xfrm>
            <a:off x="6789907" y="2126725"/>
            <a:ext cx="4690000" cy="2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Intent Detection</a:t>
            </a:r>
          </a:p>
        </p:txBody>
      </p:sp>
      <p:sp>
        <p:nvSpPr>
          <p:cNvPr id="18" name="fl_bg_1">
            <a:extLst>
              <a:ext uri="{FF2B5EF4-FFF2-40B4-BE49-F238E27FC236}">
                <a16:creationId xmlns:a16="http://schemas.microsoft.com/office/drawing/2014/main" id="{521277F5-6A97-AE5B-D823-984D0C0AD4A4}"/>
              </a:ext>
            </a:extLst>
          </p:cNvPr>
          <p:cNvSpPr/>
          <p:nvPr/>
        </p:nvSpPr>
        <p:spPr>
          <a:xfrm>
            <a:off x="6259906" y="2854100"/>
            <a:ext cx="5398991" cy="6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5875">
            <a:solidFill>
              <a:srgbClr val="0E2D69"/>
            </a:solidFill>
          </a:ln>
        </p:spPr>
        <p:txBody>
          <a:bodyPr/>
          <a:lstStyle/>
          <a:p>
            <a:endParaRPr sz="1300"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9" name="fl_hdr_1">
            <a:extLst>
              <a:ext uri="{FF2B5EF4-FFF2-40B4-BE49-F238E27FC236}">
                <a16:creationId xmlns:a16="http://schemas.microsoft.com/office/drawing/2014/main" id="{7984EEF4-579C-B402-4BC0-76E07F5C7588}"/>
              </a:ext>
            </a:extLst>
          </p:cNvPr>
          <p:cNvSpPr txBox="1"/>
          <p:nvPr/>
        </p:nvSpPr>
        <p:spPr>
          <a:xfrm>
            <a:off x="6789907" y="2876725"/>
            <a:ext cx="4690000" cy="2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Constraint Locking</a:t>
            </a:r>
          </a:p>
        </p:txBody>
      </p:sp>
      <p:sp>
        <p:nvSpPr>
          <p:cNvPr id="21" name="fl_bg_2">
            <a:extLst>
              <a:ext uri="{FF2B5EF4-FFF2-40B4-BE49-F238E27FC236}">
                <a16:creationId xmlns:a16="http://schemas.microsoft.com/office/drawing/2014/main" id="{ADC8E574-0897-BF2F-F3D4-91284B4E8A03}"/>
              </a:ext>
            </a:extLst>
          </p:cNvPr>
          <p:cNvSpPr/>
          <p:nvPr/>
        </p:nvSpPr>
        <p:spPr>
          <a:xfrm>
            <a:off x="6259906" y="3618892"/>
            <a:ext cx="5398991" cy="6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5875">
            <a:solidFill>
              <a:srgbClr val="0E2D69"/>
            </a:solidFill>
          </a:ln>
        </p:spPr>
        <p:txBody>
          <a:bodyPr/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endParaRPr lang="en-US" sz="1300" b="1" dirty="0">
              <a:solidFill>
                <a:srgbClr val="0E2D69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2" name="fl_body_2">
            <a:extLst>
              <a:ext uri="{FF2B5EF4-FFF2-40B4-BE49-F238E27FC236}">
                <a16:creationId xmlns:a16="http://schemas.microsoft.com/office/drawing/2014/main" id="{DD8DBB5E-1906-337B-569A-87DB5E1993A0}"/>
              </a:ext>
            </a:extLst>
          </p:cNvPr>
          <p:cNvSpPr txBox="1"/>
          <p:nvPr/>
        </p:nvSpPr>
        <p:spPr>
          <a:xfrm>
            <a:off x="6789907" y="3916725"/>
            <a:ext cx="4868990" cy="2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Column-name markers detect revenue, profit, discount, shipping fields</a:t>
            </a:r>
          </a:p>
        </p:txBody>
      </p:sp>
      <p:sp>
        <p:nvSpPr>
          <p:cNvPr id="23" name="fl_bg_3">
            <a:extLst>
              <a:ext uri="{FF2B5EF4-FFF2-40B4-BE49-F238E27FC236}">
                <a16:creationId xmlns:a16="http://schemas.microsoft.com/office/drawing/2014/main" id="{383181BA-BC3C-6C08-056A-1BC8E0506B78}"/>
              </a:ext>
            </a:extLst>
          </p:cNvPr>
          <p:cNvSpPr/>
          <p:nvPr/>
        </p:nvSpPr>
        <p:spPr>
          <a:xfrm>
            <a:off x="6259906" y="4434558"/>
            <a:ext cx="5398991" cy="6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5875">
            <a:solidFill>
              <a:srgbClr val="0E2D69"/>
            </a:solidFill>
          </a:ln>
        </p:spPr>
        <p:txBody>
          <a:bodyPr/>
          <a:lstStyle/>
          <a:p>
            <a:endParaRPr sz="1300"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4" name="fl_hdr_3">
            <a:extLst>
              <a:ext uri="{FF2B5EF4-FFF2-40B4-BE49-F238E27FC236}">
                <a16:creationId xmlns:a16="http://schemas.microsoft.com/office/drawing/2014/main" id="{8EAF9724-618C-6AD4-6931-83317A7BFC49}"/>
              </a:ext>
            </a:extLst>
          </p:cNvPr>
          <p:cNvSpPr txBox="1"/>
          <p:nvPr/>
        </p:nvSpPr>
        <p:spPr>
          <a:xfrm>
            <a:off x="6789907" y="4376725"/>
            <a:ext cx="4690000" cy="2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Formula Execution</a:t>
            </a:r>
          </a:p>
        </p:txBody>
      </p:sp>
      <p:sp>
        <p:nvSpPr>
          <p:cNvPr id="27" name="fl_bg_4">
            <a:extLst>
              <a:ext uri="{FF2B5EF4-FFF2-40B4-BE49-F238E27FC236}">
                <a16:creationId xmlns:a16="http://schemas.microsoft.com/office/drawing/2014/main" id="{2D71D7B7-19C2-B544-7319-A992466933F8}"/>
              </a:ext>
            </a:extLst>
          </p:cNvPr>
          <p:cNvSpPr/>
          <p:nvPr/>
        </p:nvSpPr>
        <p:spPr>
          <a:xfrm>
            <a:off x="6259906" y="5207759"/>
            <a:ext cx="5398991" cy="68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5875">
            <a:solidFill>
              <a:srgbClr val="0E2D69"/>
            </a:solidFill>
          </a:ln>
        </p:spPr>
        <p:txBody>
          <a:bodyPr/>
          <a:lstStyle/>
          <a:p>
            <a:endParaRPr sz="1300"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8" name="fl_hdr_4">
            <a:extLst>
              <a:ext uri="{FF2B5EF4-FFF2-40B4-BE49-F238E27FC236}">
                <a16:creationId xmlns:a16="http://schemas.microsoft.com/office/drawing/2014/main" id="{6F7A8FE6-54AD-42BC-2638-E9BEF9B81C7A}"/>
              </a:ext>
            </a:extLst>
          </p:cNvPr>
          <p:cNvSpPr txBox="1"/>
          <p:nvPr/>
        </p:nvSpPr>
        <p:spPr>
          <a:xfrm>
            <a:off x="6789907" y="5126725"/>
            <a:ext cx="4690000" cy="2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Grounded Synthesis</a:t>
            </a:r>
          </a:p>
        </p:txBody>
      </p:sp>
      <p:sp>
        <p:nvSpPr>
          <p:cNvPr id="29" name="fl_body_4">
            <a:extLst>
              <a:ext uri="{FF2B5EF4-FFF2-40B4-BE49-F238E27FC236}">
                <a16:creationId xmlns:a16="http://schemas.microsoft.com/office/drawing/2014/main" id="{F6596D82-0209-8414-C062-33BD5E7D5E1E}"/>
              </a:ext>
            </a:extLst>
          </p:cNvPr>
          <p:cNvSpPr txBox="1"/>
          <p:nvPr/>
        </p:nvSpPr>
        <p:spPr>
          <a:xfrm>
            <a:off x="6789907" y="5416725"/>
            <a:ext cx="4888990" cy="2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LLM explanation receives only computed KPI rows </a:t>
            </a:r>
            <a:r>
              <a:rPr lang="ru-RU" sz="1200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-</a:t>
            </a:r>
            <a:r>
              <a:rPr lang="en-US" sz="1200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 no raw dataframes</a:t>
            </a:r>
          </a:p>
        </p:txBody>
      </p:sp>
      <p:sp>
        <p:nvSpPr>
          <p:cNvPr id="30" name="res_txt">
            <a:extLst>
              <a:ext uri="{FF2B5EF4-FFF2-40B4-BE49-F238E27FC236}">
                <a16:creationId xmlns:a16="http://schemas.microsoft.com/office/drawing/2014/main" id="{121ED41B-3998-1049-AF13-C0EFC977900C}"/>
              </a:ext>
            </a:extLst>
          </p:cNvPr>
          <p:cNvSpPr txBox="1"/>
          <p:nvPr/>
        </p:nvSpPr>
        <p:spPr>
          <a:xfrm>
            <a:off x="458898" y="5980000"/>
            <a:ext cx="11271102" cy="48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91440" tIns="91440" rIns="91440" bIns="91440" anchor="t" anchorCtr="0">
            <a:norm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>
                <a:solidFill>
                  <a:schemeClr val="bg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100% KPI Correctness across all 7 KPI benchmark cases</a:t>
            </a:r>
          </a:p>
        </p:txBody>
      </p:sp>
      <p:sp>
        <p:nvSpPr>
          <p:cNvPr id="31" name="fl_body_0">
            <a:extLst>
              <a:ext uri="{FF2B5EF4-FFF2-40B4-BE49-F238E27FC236}">
                <a16:creationId xmlns:a16="http://schemas.microsoft.com/office/drawing/2014/main" id="{256CB1E8-5B48-E596-0E37-27935BC56687}"/>
              </a:ext>
            </a:extLst>
          </p:cNvPr>
          <p:cNvSpPr txBox="1"/>
          <p:nvPr/>
        </p:nvSpPr>
        <p:spPr>
          <a:xfrm>
            <a:off x="6789907" y="2416725"/>
            <a:ext cx="4690000" cy="2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Routing layer maps question to business KPI path</a:t>
            </a:r>
          </a:p>
        </p:txBody>
      </p:sp>
      <p:sp>
        <p:nvSpPr>
          <p:cNvPr id="32" name="fl_body_1">
            <a:extLst>
              <a:ext uri="{FF2B5EF4-FFF2-40B4-BE49-F238E27FC236}">
                <a16:creationId xmlns:a16="http://schemas.microsoft.com/office/drawing/2014/main" id="{197A96A6-F459-E850-78D1-F30D452B3524}"/>
              </a:ext>
            </a:extLst>
          </p:cNvPr>
          <p:cNvSpPr txBox="1"/>
          <p:nvPr/>
        </p:nvSpPr>
        <p:spPr>
          <a:xfrm>
            <a:off x="6789907" y="3166725"/>
            <a:ext cx="5006222" cy="2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Explicit metric / aggregation / grouping locked before LLM interpretation</a:t>
            </a:r>
          </a:p>
        </p:txBody>
      </p:sp>
      <p:sp>
        <p:nvSpPr>
          <p:cNvPr id="34" name="fl_body_3">
            <a:extLst>
              <a:ext uri="{FF2B5EF4-FFF2-40B4-BE49-F238E27FC236}">
                <a16:creationId xmlns:a16="http://schemas.microsoft.com/office/drawing/2014/main" id="{395FDA82-13A7-4535-930A-4B29414FCCB3}"/>
              </a:ext>
            </a:extLst>
          </p:cNvPr>
          <p:cNvSpPr txBox="1"/>
          <p:nvPr/>
        </p:nvSpPr>
        <p:spPr>
          <a:xfrm>
            <a:off x="6789907" y="4666725"/>
            <a:ext cx="4690000" cy="2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KPI formulas executed deterministically via pandas over SQLite</a:t>
            </a:r>
          </a:p>
        </p:txBody>
      </p:sp>
      <p:sp>
        <p:nvSpPr>
          <p:cNvPr id="35" name="kpi_nm_0">
            <a:extLst>
              <a:ext uri="{FF2B5EF4-FFF2-40B4-BE49-F238E27FC236}">
                <a16:creationId xmlns:a16="http://schemas.microsoft.com/office/drawing/2014/main" id="{5354C0A6-9DF8-148A-ABE7-03C3F3A2F60C}"/>
              </a:ext>
            </a:extLst>
          </p:cNvPr>
          <p:cNvSpPr txBox="1"/>
          <p:nvPr/>
        </p:nvSpPr>
        <p:spPr>
          <a:xfrm>
            <a:off x="458898" y="2050000"/>
            <a:ext cx="5300000" cy="27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Profit Margin</a:t>
            </a:r>
          </a:p>
        </p:txBody>
      </p:sp>
      <p:sp>
        <p:nvSpPr>
          <p:cNvPr id="36" name="kpi_form_0">
            <a:extLst>
              <a:ext uri="{FF2B5EF4-FFF2-40B4-BE49-F238E27FC236}">
                <a16:creationId xmlns:a16="http://schemas.microsoft.com/office/drawing/2014/main" id="{1789BE9D-A9F9-2BCC-9013-C8B25A4505D9}"/>
              </a:ext>
            </a:extLst>
          </p:cNvPr>
          <p:cNvSpPr txBox="1"/>
          <p:nvPr/>
        </p:nvSpPr>
        <p:spPr>
          <a:xfrm>
            <a:off x="458898" y="2320000"/>
            <a:ext cx="5300000" cy="28175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Total Profit / Total Revenue × 100</a:t>
            </a:r>
          </a:p>
        </p:txBody>
      </p:sp>
      <p:sp>
        <p:nvSpPr>
          <p:cNvPr id="37" name="kpi_nm_1">
            <a:extLst>
              <a:ext uri="{FF2B5EF4-FFF2-40B4-BE49-F238E27FC236}">
                <a16:creationId xmlns:a16="http://schemas.microsoft.com/office/drawing/2014/main" id="{130AE76F-6840-D9A7-B7BA-E5A234859FE9}"/>
              </a:ext>
            </a:extLst>
          </p:cNvPr>
          <p:cNvSpPr txBox="1"/>
          <p:nvPr/>
        </p:nvSpPr>
        <p:spPr>
          <a:xfrm>
            <a:off x="458898" y="2698250"/>
            <a:ext cx="5200000" cy="32175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Loss Rate</a:t>
            </a:r>
          </a:p>
        </p:txBody>
      </p:sp>
      <p:sp>
        <p:nvSpPr>
          <p:cNvPr id="38" name="kpi_form_1">
            <a:extLst>
              <a:ext uri="{FF2B5EF4-FFF2-40B4-BE49-F238E27FC236}">
                <a16:creationId xmlns:a16="http://schemas.microsoft.com/office/drawing/2014/main" id="{F681B691-D4AD-3726-D5B6-339718315B38}"/>
              </a:ext>
            </a:extLst>
          </p:cNvPr>
          <p:cNvSpPr txBox="1"/>
          <p:nvPr/>
        </p:nvSpPr>
        <p:spPr>
          <a:xfrm>
            <a:off x="458898" y="2980000"/>
            <a:ext cx="5200000" cy="29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Share of records with negative profit</a:t>
            </a:r>
          </a:p>
        </p:txBody>
      </p:sp>
      <p:sp>
        <p:nvSpPr>
          <p:cNvPr id="39" name="kpi_nm_2">
            <a:extLst>
              <a:ext uri="{FF2B5EF4-FFF2-40B4-BE49-F238E27FC236}">
                <a16:creationId xmlns:a16="http://schemas.microsoft.com/office/drawing/2014/main" id="{AB6DE6C2-1A15-E2A0-D210-8A1074000C7E}"/>
              </a:ext>
            </a:extLst>
          </p:cNvPr>
          <p:cNvSpPr txBox="1"/>
          <p:nvPr/>
        </p:nvSpPr>
        <p:spPr>
          <a:xfrm>
            <a:off x="458898" y="3350000"/>
            <a:ext cx="5300000" cy="3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Shipping Cost Burden</a:t>
            </a:r>
          </a:p>
        </p:txBody>
      </p:sp>
      <p:sp>
        <p:nvSpPr>
          <p:cNvPr id="40" name="kpi_form_2">
            <a:extLst>
              <a:ext uri="{FF2B5EF4-FFF2-40B4-BE49-F238E27FC236}">
                <a16:creationId xmlns:a16="http://schemas.microsoft.com/office/drawing/2014/main" id="{41F21CE4-FA41-431F-0B32-FF946DB8D7FF}"/>
              </a:ext>
            </a:extLst>
          </p:cNvPr>
          <p:cNvSpPr txBox="1"/>
          <p:nvPr/>
        </p:nvSpPr>
        <p:spPr>
          <a:xfrm>
            <a:off x="458898" y="3596500"/>
            <a:ext cx="5200000" cy="3235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Total Shipping Cost / Total Revenue</a:t>
            </a:r>
          </a:p>
        </p:txBody>
      </p:sp>
      <p:sp>
        <p:nvSpPr>
          <p:cNvPr id="41" name="kpi_nm_3">
            <a:extLst>
              <a:ext uri="{FF2B5EF4-FFF2-40B4-BE49-F238E27FC236}">
                <a16:creationId xmlns:a16="http://schemas.microsoft.com/office/drawing/2014/main" id="{E799643C-8BEC-580B-8489-1D5AA7FD735B}"/>
              </a:ext>
            </a:extLst>
          </p:cNvPr>
          <p:cNvSpPr txBox="1"/>
          <p:nvPr/>
        </p:nvSpPr>
        <p:spPr>
          <a:xfrm>
            <a:off x="458898" y="4011190"/>
            <a:ext cx="5070265" cy="28881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Discount Sensitivity</a:t>
            </a:r>
          </a:p>
        </p:txBody>
      </p:sp>
      <p:sp>
        <p:nvSpPr>
          <p:cNvPr id="42" name="kpi_form_3">
            <a:extLst>
              <a:ext uri="{FF2B5EF4-FFF2-40B4-BE49-F238E27FC236}">
                <a16:creationId xmlns:a16="http://schemas.microsoft.com/office/drawing/2014/main" id="{01E48160-5294-55B5-C796-95F4110B4EC9}"/>
              </a:ext>
            </a:extLst>
          </p:cNvPr>
          <p:cNvSpPr txBox="1"/>
          <p:nvPr/>
        </p:nvSpPr>
        <p:spPr>
          <a:xfrm>
            <a:off x="458898" y="4261190"/>
            <a:ext cx="5300000" cy="30881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Discount vs Profit/Margin correlation</a:t>
            </a:r>
          </a:p>
        </p:txBody>
      </p:sp>
      <p:sp>
        <p:nvSpPr>
          <p:cNvPr id="43" name="kpi_nm_4">
            <a:extLst>
              <a:ext uri="{FF2B5EF4-FFF2-40B4-BE49-F238E27FC236}">
                <a16:creationId xmlns:a16="http://schemas.microsoft.com/office/drawing/2014/main" id="{571D1449-F872-EBBD-8A91-D977B94BC934}"/>
              </a:ext>
            </a:extLst>
          </p:cNvPr>
          <p:cNvSpPr txBox="1"/>
          <p:nvPr/>
        </p:nvSpPr>
        <p:spPr>
          <a:xfrm>
            <a:off x="458898" y="4650000"/>
            <a:ext cx="5200000" cy="3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Operational Inefficiency</a:t>
            </a:r>
          </a:p>
        </p:txBody>
      </p:sp>
      <p:sp>
        <p:nvSpPr>
          <p:cNvPr id="44" name="kpi_form_4">
            <a:extLst>
              <a:ext uri="{FF2B5EF4-FFF2-40B4-BE49-F238E27FC236}">
                <a16:creationId xmlns:a16="http://schemas.microsoft.com/office/drawing/2014/main" id="{CE2C540B-A077-245A-B99C-916C09F69C0A}"/>
              </a:ext>
            </a:extLst>
          </p:cNvPr>
          <p:cNvSpPr txBox="1"/>
          <p:nvPr/>
        </p:nvSpPr>
        <p:spPr>
          <a:xfrm>
            <a:off x="458898" y="4900000"/>
            <a:ext cx="5300000" cy="3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Heuristic: weak margin + losses + discount + shipping</a:t>
            </a:r>
          </a:p>
        </p:txBody>
      </p:sp>
      <p:sp>
        <p:nvSpPr>
          <p:cNvPr id="45" name="kpi_nm_5">
            <a:extLst>
              <a:ext uri="{FF2B5EF4-FFF2-40B4-BE49-F238E27FC236}">
                <a16:creationId xmlns:a16="http://schemas.microsoft.com/office/drawing/2014/main" id="{1949538C-4226-0DA5-430D-61AA84E5A3D8}"/>
              </a:ext>
            </a:extLst>
          </p:cNvPr>
          <p:cNvSpPr txBox="1"/>
          <p:nvPr/>
        </p:nvSpPr>
        <p:spPr>
          <a:xfrm>
            <a:off x="458898" y="5300000"/>
            <a:ext cx="5200000" cy="3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High-Sales-Low-Profit</a:t>
            </a:r>
          </a:p>
        </p:txBody>
      </p:sp>
      <p:sp>
        <p:nvSpPr>
          <p:cNvPr id="46" name="kpi_form_5">
            <a:extLst>
              <a:ext uri="{FF2B5EF4-FFF2-40B4-BE49-F238E27FC236}">
                <a16:creationId xmlns:a16="http://schemas.microsoft.com/office/drawing/2014/main" id="{F5CBEC1E-CBC2-7DAE-3D1F-1EB6C20BFB7F}"/>
              </a:ext>
            </a:extLst>
          </p:cNvPr>
          <p:cNvSpPr txBox="1"/>
          <p:nvPr/>
        </p:nvSpPr>
        <p:spPr>
          <a:xfrm>
            <a:off x="458898" y="5550000"/>
            <a:ext cx="5300000" cy="3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Heuristic: high revenue, weak profit/margin</a:t>
            </a:r>
          </a:p>
        </p:txBody>
      </p:sp>
      <p:sp>
        <p:nvSpPr>
          <p:cNvPr id="47" name="fl_n_t_0">
            <a:extLst>
              <a:ext uri="{FF2B5EF4-FFF2-40B4-BE49-F238E27FC236}">
                <a16:creationId xmlns:a16="http://schemas.microsoft.com/office/drawing/2014/main" id="{C23582F3-135D-23C7-30C3-742FC7DE8BBC}"/>
              </a:ext>
            </a:extLst>
          </p:cNvPr>
          <p:cNvSpPr txBox="1"/>
          <p:nvPr/>
        </p:nvSpPr>
        <p:spPr>
          <a:xfrm>
            <a:off x="6339907" y="2126725"/>
            <a:ext cx="400000" cy="3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8" name="fl_n_t_1">
            <a:extLst>
              <a:ext uri="{FF2B5EF4-FFF2-40B4-BE49-F238E27FC236}">
                <a16:creationId xmlns:a16="http://schemas.microsoft.com/office/drawing/2014/main" id="{2FB021E9-EA2D-FBA7-6159-0CD2CF17A24D}"/>
              </a:ext>
            </a:extLst>
          </p:cNvPr>
          <p:cNvSpPr txBox="1"/>
          <p:nvPr/>
        </p:nvSpPr>
        <p:spPr>
          <a:xfrm>
            <a:off x="6339907" y="2876725"/>
            <a:ext cx="400000" cy="3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9" name="fl_n_t_2">
            <a:extLst>
              <a:ext uri="{FF2B5EF4-FFF2-40B4-BE49-F238E27FC236}">
                <a16:creationId xmlns:a16="http://schemas.microsoft.com/office/drawing/2014/main" id="{22DA9D07-CEC6-426D-287E-8C390C7FF3D7}"/>
              </a:ext>
            </a:extLst>
          </p:cNvPr>
          <p:cNvSpPr txBox="1"/>
          <p:nvPr/>
        </p:nvSpPr>
        <p:spPr>
          <a:xfrm>
            <a:off x="6339907" y="3626725"/>
            <a:ext cx="400000" cy="3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2" name="fl_n_t_3">
            <a:extLst>
              <a:ext uri="{FF2B5EF4-FFF2-40B4-BE49-F238E27FC236}">
                <a16:creationId xmlns:a16="http://schemas.microsoft.com/office/drawing/2014/main" id="{CD7DF1E6-F61B-B9FC-A335-AB10FD431DB4}"/>
              </a:ext>
            </a:extLst>
          </p:cNvPr>
          <p:cNvSpPr txBox="1"/>
          <p:nvPr/>
        </p:nvSpPr>
        <p:spPr>
          <a:xfrm>
            <a:off x="6339907" y="4376725"/>
            <a:ext cx="400000" cy="3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3" name="fl_n_t_4">
            <a:extLst>
              <a:ext uri="{FF2B5EF4-FFF2-40B4-BE49-F238E27FC236}">
                <a16:creationId xmlns:a16="http://schemas.microsoft.com/office/drawing/2014/main" id="{B84D64A0-32D3-78EA-0C72-0B0DA44F0B3D}"/>
              </a:ext>
            </a:extLst>
          </p:cNvPr>
          <p:cNvSpPr txBox="1"/>
          <p:nvPr/>
        </p:nvSpPr>
        <p:spPr>
          <a:xfrm>
            <a:off x="6339907" y="5126725"/>
            <a:ext cx="400000" cy="3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4" name="fl_hdr_2">
            <a:extLst>
              <a:ext uri="{FF2B5EF4-FFF2-40B4-BE49-F238E27FC236}">
                <a16:creationId xmlns:a16="http://schemas.microsoft.com/office/drawing/2014/main" id="{D00248C3-1F54-9E09-CBCD-E26BAB1A5036}"/>
              </a:ext>
            </a:extLst>
          </p:cNvPr>
          <p:cNvSpPr txBox="1"/>
          <p:nvPr/>
        </p:nvSpPr>
        <p:spPr>
          <a:xfrm>
            <a:off x="6789907" y="3626725"/>
            <a:ext cx="4690000" cy="2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Schema-Driven Registry</a:t>
            </a:r>
          </a:p>
        </p:txBody>
      </p:sp>
      <p:sp>
        <p:nvSpPr>
          <p:cNvPr id="57" name="fl_num_0">
            <a:extLst>
              <a:ext uri="{FF2B5EF4-FFF2-40B4-BE49-F238E27FC236}">
                <a16:creationId xmlns:a16="http://schemas.microsoft.com/office/drawing/2014/main" id="{D54B86D0-EB55-F2B9-5B7A-0F269D0270A5}"/>
              </a:ext>
            </a:extLst>
          </p:cNvPr>
          <p:cNvSpPr/>
          <p:nvPr/>
        </p:nvSpPr>
        <p:spPr>
          <a:xfrm>
            <a:off x="6259907" y="2066725"/>
            <a:ext cx="60000" cy="680000"/>
          </a:xfrm>
          <a:prstGeom prst="rect">
            <a:avLst/>
          </a:prstGeom>
          <a:solidFill>
            <a:srgbClr val="0E2D69"/>
          </a:solidFill>
          <a:ln>
            <a:noFill/>
          </a:ln>
        </p:spPr>
        <p:txBody>
          <a:bodyPr/>
          <a:lstStyle/>
          <a:p>
            <a:endParaRPr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8" name="fl_num_1">
            <a:extLst>
              <a:ext uri="{FF2B5EF4-FFF2-40B4-BE49-F238E27FC236}">
                <a16:creationId xmlns:a16="http://schemas.microsoft.com/office/drawing/2014/main" id="{F4A90598-3132-ED63-3E1E-0B61EBB40D97}"/>
              </a:ext>
            </a:extLst>
          </p:cNvPr>
          <p:cNvSpPr/>
          <p:nvPr/>
        </p:nvSpPr>
        <p:spPr>
          <a:xfrm>
            <a:off x="6259907" y="2857469"/>
            <a:ext cx="60000" cy="680000"/>
          </a:xfrm>
          <a:prstGeom prst="rect">
            <a:avLst/>
          </a:prstGeom>
          <a:solidFill>
            <a:srgbClr val="0E2D69"/>
          </a:solidFill>
          <a:ln>
            <a:noFill/>
          </a:ln>
        </p:spPr>
        <p:txBody>
          <a:bodyPr/>
          <a:lstStyle/>
          <a:p>
            <a:endParaRPr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9" name="fl_num_2">
            <a:extLst>
              <a:ext uri="{FF2B5EF4-FFF2-40B4-BE49-F238E27FC236}">
                <a16:creationId xmlns:a16="http://schemas.microsoft.com/office/drawing/2014/main" id="{7B7D403E-FA08-B406-80A0-5601DA94BC4F}"/>
              </a:ext>
            </a:extLst>
          </p:cNvPr>
          <p:cNvSpPr/>
          <p:nvPr/>
        </p:nvSpPr>
        <p:spPr>
          <a:xfrm>
            <a:off x="6259907" y="3619823"/>
            <a:ext cx="60000" cy="680000"/>
          </a:xfrm>
          <a:prstGeom prst="rect">
            <a:avLst/>
          </a:prstGeom>
          <a:solidFill>
            <a:srgbClr val="0E2D69"/>
          </a:solidFill>
          <a:ln>
            <a:noFill/>
          </a:ln>
        </p:spPr>
        <p:txBody>
          <a:bodyPr/>
          <a:lstStyle/>
          <a:p>
            <a:endParaRPr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60" name="fl_num_3">
            <a:extLst>
              <a:ext uri="{FF2B5EF4-FFF2-40B4-BE49-F238E27FC236}">
                <a16:creationId xmlns:a16="http://schemas.microsoft.com/office/drawing/2014/main" id="{6D5DE397-E486-79DA-ABEA-7F1EB34E0210}"/>
              </a:ext>
            </a:extLst>
          </p:cNvPr>
          <p:cNvSpPr/>
          <p:nvPr/>
        </p:nvSpPr>
        <p:spPr>
          <a:xfrm>
            <a:off x="6259907" y="4434558"/>
            <a:ext cx="60000" cy="680000"/>
          </a:xfrm>
          <a:prstGeom prst="rect">
            <a:avLst/>
          </a:prstGeom>
          <a:solidFill>
            <a:srgbClr val="0E2D69"/>
          </a:solidFill>
          <a:ln>
            <a:noFill/>
          </a:ln>
        </p:spPr>
        <p:txBody>
          <a:bodyPr/>
          <a:lstStyle/>
          <a:p>
            <a:endParaRPr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61" name="fl_num_4">
            <a:extLst>
              <a:ext uri="{FF2B5EF4-FFF2-40B4-BE49-F238E27FC236}">
                <a16:creationId xmlns:a16="http://schemas.microsoft.com/office/drawing/2014/main" id="{93FEA3CF-F63C-5669-94C5-FF37BBC391D9}"/>
              </a:ext>
            </a:extLst>
          </p:cNvPr>
          <p:cNvSpPr/>
          <p:nvPr/>
        </p:nvSpPr>
        <p:spPr>
          <a:xfrm>
            <a:off x="6259907" y="5208747"/>
            <a:ext cx="60000" cy="680000"/>
          </a:xfrm>
          <a:prstGeom prst="rect">
            <a:avLst/>
          </a:prstGeom>
          <a:solidFill>
            <a:srgbClr val="0E2D69"/>
          </a:solidFill>
          <a:ln>
            <a:noFill/>
          </a:ln>
        </p:spPr>
        <p:txBody>
          <a:bodyPr/>
          <a:lstStyle/>
          <a:p>
            <a:endParaRPr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4"/>
          <p:cNvSpPr txBox="1">
            <a:spLocks noGrp="1"/>
          </p:cNvSpPr>
          <p:nvPr>
            <p:ph type="body" idx="3"/>
          </p:nvPr>
        </p:nvSpPr>
        <p:spPr>
          <a:xfrm>
            <a:off x="1143689" y="540904"/>
            <a:ext cx="1901700" cy="4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>
                <a:latin typeface="HSE Sans" panose="02000000000000000000" pitchFamily="2" charset="0"/>
              </a:rPr>
              <a:t>Faculty of Computer Science </a:t>
            </a:r>
            <a:endParaRPr sz="1400">
              <a:latin typeface="HSE Sans" panose="02000000000000000000" pitchFamily="2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>
              <a:latin typeface="HSE Sans" panose="02000000000000000000" pitchFamily="2" charset="0"/>
            </a:endParaRPr>
          </a:p>
        </p:txBody>
      </p:sp>
      <p:sp>
        <p:nvSpPr>
          <p:cNvPr id="333" name="Google Shape;333;p24"/>
          <p:cNvSpPr txBox="1">
            <a:spLocks noGrp="1"/>
          </p:cNvSpPr>
          <p:nvPr>
            <p:ph type="body" idx="4"/>
          </p:nvPr>
        </p:nvSpPr>
        <p:spPr>
          <a:xfrm>
            <a:off x="3459178" y="548725"/>
            <a:ext cx="25674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400"/>
              <a:buNone/>
            </a:pPr>
            <a:r>
              <a:rPr lang="ru-RU" sz="1400">
                <a:latin typeface="HSE Sans" panose="02000000000000000000" pitchFamily="2" charset="0"/>
              </a:rPr>
              <a:t>Data Science and Business Analytics </a:t>
            </a:r>
            <a:endParaRPr sz="1400">
              <a:latin typeface="HSE Sans" panose="02000000000000000000" pitchFamily="2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200"/>
              <a:buNone/>
            </a:pPr>
            <a:endParaRPr sz="1200">
              <a:latin typeface="HSE Sans" panose="02000000000000000000" pitchFamily="2" charset="0"/>
            </a:endParaRPr>
          </a:p>
        </p:txBody>
      </p:sp>
      <p:sp>
        <p:nvSpPr>
          <p:cNvPr id="334" name="Google Shape;334;p24"/>
          <p:cNvSpPr txBox="1">
            <a:spLocks noGrp="1"/>
          </p:cNvSpPr>
          <p:nvPr>
            <p:ph type="body" idx="5"/>
          </p:nvPr>
        </p:nvSpPr>
        <p:spPr>
          <a:xfrm>
            <a:off x="6259907" y="548725"/>
            <a:ext cx="39405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4300"/>
              <a:buFont typeface="Arial"/>
              <a:buNone/>
            </a:pPr>
            <a:r>
              <a:rPr lang="en-US" sz="1400" dirty="0">
                <a:latin typeface="HSE Sans" panose="02000000000000000000" pitchFamily="2" charset="0"/>
              </a:rPr>
              <a:t>Automated Data Analytics LLM Agent for Streamlining Business Operations</a:t>
            </a:r>
            <a:endParaRPr sz="1400" dirty="0">
              <a:latin typeface="HSE Sans" panose="02000000000000000000" pitchFamily="2" charset="0"/>
            </a:endParaRPr>
          </a:p>
        </p:txBody>
      </p:sp>
      <p:sp>
        <p:nvSpPr>
          <p:cNvPr id="7" name="slideTitle">
            <a:extLst>
              <a:ext uri="{FF2B5EF4-FFF2-40B4-BE49-F238E27FC236}">
                <a16:creationId xmlns:a16="http://schemas.microsoft.com/office/drawing/2014/main" id="{18A05E56-90B2-46A8-C63A-8AEBBCA31542}"/>
              </a:ext>
            </a:extLst>
          </p:cNvPr>
          <p:cNvSpPr txBox="1">
            <a:spLocks/>
          </p:cNvSpPr>
          <p:nvPr/>
        </p:nvSpPr>
        <p:spPr>
          <a:xfrm>
            <a:off x="458898" y="1086704"/>
            <a:ext cx="11200000" cy="84024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222222"/>
              </a:lnSpc>
            </a:pPr>
            <a:r>
              <a:rPr lang="ru-RU" sz="2400" b="1" dirty="0">
                <a:solidFill>
                  <a:srgbClr val="0E2D69"/>
                </a:solidFill>
                <a:latin typeface="HSE Sans" panose="02000000000000000000" pitchFamily="2" charset="0"/>
              </a:rPr>
              <a:t>V</a:t>
            </a:r>
            <a:r>
              <a:rPr lang="en-US" sz="2400" b="1" dirty="0" err="1">
                <a:solidFill>
                  <a:srgbClr val="0E2D69"/>
                </a:solidFill>
                <a:latin typeface="HSE Sans" panose="02000000000000000000" pitchFamily="2" charset="0"/>
              </a:rPr>
              <a:t>alidation</a:t>
            </a:r>
            <a:r>
              <a:rPr lang="en-US" sz="2400" b="1" dirty="0">
                <a:solidFill>
                  <a:srgbClr val="0E2D69"/>
                </a:solidFill>
                <a:latin typeface="HSE Sans" panose="02000000000000000000" pitchFamily="2" charset="0"/>
              </a:rPr>
              <a:t> Workflow: Correctness Before Delivery</a:t>
            </a:r>
          </a:p>
        </p:txBody>
      </p:sp>
      <p:sp>
        <p:nvSpPr>
          <p:cNvPr id="8" name="gate_0">
            <a:extLst>
              <a:ext uri="{FF2B5EF4-FFF2-40B4-BE49-F238E27FC236}">
                <a16:creationId xmlns:a16="http://schemas.microsoft.com/office/drawing/2014/main" id="{E99CADC7-8B20-1549-F322-7D44BA793BC2}"/>
              </a:ext>
            </a:extLst>
          </p:cNvPr>
          <p:cNvSpPr/>
          <p:nvPr/>
        </p:nvSpPr>
        <p:spPr>
          <a:xfrm>
            <a:off x="458898" y="2050000"/>
            <a:ext cx="2680000" cy="3470987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22225">
            <a:solidFill>
              <a:schemeClr val="tx1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</a:endParaRPr>
          </a:p>
        </p:txBody>
      </p:sp>
      <p:sp>
        <p:nvSpPr>
          <p:cNvPr id="12" name="gate_2">
            <a:extLst>
              <a:ext uri="{FF2B5EF4-FFF2-40B4-BE49-F238E27FC236}">
                <a16:creationId xmlns:a16="http://schemas.microsoft.com/office/drawing/2014/main" id="{03462870-CA80-A870-5DA9-91193E259751}"/>
              </a:ext>
            </a:extLst>
          </p:cNvPr>
          <p:cNvSpPr/>
          <p:nvPr/>
        </p:nvSpPr>
        <p:spPr>
          <a:xfrm>
            <a:off x="6058898" y="2050000"/>
            <a:ext cx="2680000" cy="3470987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22225">
            <a:solidFill>
              <a:schemeClr val="tx1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</a:endParaRPr>
          </a:p>
        </p:txBody>
      </p:sp>
      <p:sp>
        <p:nvSpPr>
          <p:cNvPr id="13" name="gate_3">
            <a:extLst>
              <a:ext uri="{FF2B5EF4-FFF2-40B4-BE49-F238E27FC236}">
                <a16:creationId xmlns:a16="http://schemas.microsoft.com/office/drawing/2014/main" id="{855E7DCE-09AF-1F60-996B-729DD41C4D75}"/>
              </a:ext>
            </a:extLst>
          </p:cNvPr>
          <p:cNvSpPr/>
          <p:nvPr/>
        </p:nvSpPr>
        <p:spPr>
          <a:xfrm>
            <a:off x="8858898" y="2050000"/>
            <a:ext cx="2680000" cy="3470987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22225">
            <a:solidFill>
              <a:srgbClr val="0E2D69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</a:endParaRPr>
          </a:p>
        </p:txBody>
      </p:sp>
      <p:sp>
        <p:nvSpPr>
          <p:cNvPr id="14" name="gate_1">
            <a:extLst>
              <a:ext uri="{FF2B5EF4-FFF2-40B4-BE49-F238E27FC236}">
                <a16:creationId xmlns:a16="http://schemas.microsoft.com/office/drawing/2014/main" id="{7F880732-363C-FCAA-5CA4-D501E5D00929}"/>
              </a:ext>
            </a:extLst>
          </p:cNvPr>
          <p:cNvSpPr/>
          <p:nvPr/>
        </p:nvSpPr>
        <p:spPr>
          <a:xfrm>
            <a:off x="3258898" y="2050000"/>
            <a:ext cx="2680000" cy="3470987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22225">
            <a:solidFill>
              <a:srgbClr val="0E2D69"/>
            </a:solidFill>
          </a:ln>
        </p:spPr>
        <p:txBody>
          <a:bodyPr/>
          <a:lstStyle/>
          <a:p>
            <a:endParaRPr dirty="0">
              <a:latin typeface="HSE Sans" panose="02000000000000000000" pitchFamily="2" charset="0"/>
            </a:endParaRPr>
          </a:p>
        </p:txBody>
      </p:sp>
      <p:sp>
        <p:nvSpPr>
          <p:cNvPr id="15" name="gate_title_0">
            <a:extLst>
              <a:ext uri="{FF2B5EF4-FFF2-40B4-BE49-F238E27FC236}">
                <a16:creationId xmlns:a16="http://schemas.microsoft.com/office/drawing/2014/main" id="{4FC8D90E-F69F-7398-7FC4-BF89D376F904}"/>
              </a:ext>
            </a:extLst>
          </p:cNvPr>
          <p:cNvSpPr txBox="1"/>
          <p:nvPr/>
        </p:nvSpPr>
        <p:spPr>
          <a:xfrm>
            <a:off x="458898" y="2255962"/>
            <a:ext cx="2680000" cy="3740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srgbClr val="FFFFFF"/>
                </a:solidFill>
                <a:latin typeface="HSE Sans" panose="02000000000000000000" pitchFamily="2" charset="0"/>
              </a:rPr>
              <a:t>Plan Validation</a:t>
            </a:r>
          </a:p>
        </p:txBody>
      </p:sp>
      <p:sp>
        <p:nvSpPr>
          <p:cNvPr id="16" name="gate_title_1">
            <a:extLst>
              <a:ext uri="{FF2B5EF4-FFF2-40B4-BE49-F238E27FC236}">
                <a16:creationId xmlns:a16="http://schemas.microsoft.com/office/drawing/2014/main" id="{1228731E-1054-6C7F-B98E-CC7F00CB4ED8}"/>
              </a:ext>
            </a:extLst>
          </p:cNvPr>
          <p:cNvSpPr txBox="1"/>
          <p:nvPr/>
        </p:nvSpPr>
        <p:spPr>
          <a:xfrm>
            <a:off x="3258898" y="2255962"/>
            <a:ext cx="2680000" cy="3740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srgbClr val="FFFFFF"/>
                </a:solidFill>
                <a:latin typeface="HSE Sans" panose="02000000000000000000" pitchFamily="2" charset="0"/>
              </a:rPr>
              <a:t>Execution Gating</a:t>
            </a:r>
          </a:p>
        </p:txBody>
      </p:sp>
      <p:sp>
        <p:nvSpPr>
          <p:cNvPr id="17" name="gate_title_2">
            <a:extLst>
              <a:ext uri="{FF2B5EF4-FFF2-40B4-BE49-F238E27FC236}">
                <a16:creationId xmlns:a16="http://schemas.microsoft.com/office/drawing/2014/main" id="{04EC0DCF-D787-0396-E289-0776C38800F4}"/>
              </a:ext>
            </a:extLst>
          </p:cNvPr>
          <p:cNvSpPr txBox="1"/>
          <p:nvPr/>
        </p:nvSpPr>
        <p:spPr>
          <a:xfrm>
            <a:off x="6058898" y="2255962"/>
            <a:ext cx="2680000" cy="374037"/>
          </a:xfrm>
          <a:prstGeom prst="rect">
            <a:avLst/>
          </a:prstGeom>
          <a:solidFill>
            <a:schemeClr val="tx1"/>
          </a:solidFill>
          <a:ln>
            <a:solidFill>
              <a:srgbClr val="0E2D69"/>
            </a:solidFill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srgbClr val="FFFFFF"/>
                </a:solidFill>
                <a:latin typeface="HSE Sans" panose="02000000000000000000" pitchFamily="2" charset="0"/>
              </a:rPr>
              <a:t>Grounding Critic</a:t>
            </a:r>
          </a:p>
        </p:txBody>
      </p:sp>
      <p:sp>
        <p:nvSpPr>
          <p:cNvPr id="18" name="gate_title_3">
            <a:extLst>
              <a:ext uri="{FF2B5EF4-FFF2-40B4-BE49-F238E27FC236}">
                <a16:creationId xmlns:a16="http://schemas.microsoft.com/office/drawing/2014/main" id="{1E320D55-C9E8-70ED-97B4-D73C22E5C302}"/>
              </a:ext>
            </a:extLst>
          </p:cNvPr>
          <p:cNvSpPr txBox="1"/>
          <p:nvPr/>
        </p:nvSpPr>
        <p:spPr>
          <a:xfrm>
            <a:off x="8858898" y="2255962"/>
            <a:ext cx="2679999" cy="3740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srgbClr val="FFFFFF"/>
                </a:solidFill>
                <a:latin typeface="HSE Sans" panose="02000000000000000000" pitchFamily="2" charset="0"/>
              </a:rPr>
              <a:t>Artifact Metadata</a:t>
            </a:r>
          </a:p>
        </p:txBody>
      </p:sp>
      <p:sp>
        <p:nvSpPr>
          <p:cNvPr id="19" name="chk_0_0">
            <a:extLst>
              <a:ext uri="{FF2B5EF4-FFF2-40B4-BE49-F238E27FC236}">
                <a16:creationId xmlns:a16="http://schemas.microsoft.com/office/drawing/2014/main" id="{F52BDAFA-4B37-0D90-A5DF-6FA6A86E9052}"/>
              </a:ext>
            </a:extLst>
          </p:cNvPr>
          <p:cNvSpPr txBox="1"/>
          <p:nvPr/>
        </p:nvSpPr>
        <p:spPr>
          <a:xfrm>
            <a:off x="538898" y="2630000"/>
            <a:ext cx="25200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chemeClr val="tx1"/>
                </a:solidFill>
                <a:latin typeface="HSE Sans" panose="02000000000000000000" pitchFamily="2" charset="0"/>
              </a:rPr>
              <a:t>Column existence check</a:t>
            </a:r>
          </a:p>
        </p:txBody>
      </p:sp>
      <p:sp>
        <p:nvSpPr>
          <p:cNvPr id="20" name="chk_0_1">
            <a:extLst>
              <a:ext uri="{FF2B5EF4-FFF2-40B4-BE49-F238E27FC236}">
                <a16:creationId xmlns:a16="http://schemas.microsoft.com/office/drawing/2014/main" id="{BD74B75A-285A-EF5B-1544-5EF270E7A37C}"/>
              </a:ext>
            </a:extLst>
          </p:cNvPr>
          <p:cNvSpPr txBox="1"/>
          <p:nvPr/>
        </p:nvSpPr>
        <p:spPr>
          <a:xfrm>
            <a:off x="538898" y="3200000"/>
            <a:ext cx="25200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chemeClr val="tx1"/>
                </a:solidFill>
                <a:latin typeface="HSE Sans" panose="02000000000000000000" pitchFamily="2" charset="0"/>
              </a:rPr>
              <a:t>Metric type compatibility</a:t>
            </a:r>
          </a:p>
        </p:txBody>
      </p:sp>
      <p:sp>
        <p:nvSpPr>
          <p:cNvPr id="21" name="chk_0_2">
            <a:extLst>
              <a:ext uri="{FF2B5EF4-FFF2-40B4-BE49-F238E27FC236}">
                <a16:creationId xmlns:a16="http://schemas.microsoft.com/office/drawing/2014/main" id="{3F29BA31-FA72-FE50-90CF-FCCE9DD35D22}"/>
              </a:ext>
            </a:extLst>
          </p:cNvPr>
          <p:cNvSpPr txBox="1"/>
          <p:nvPr/>
        </p:nvSpPr>
        <p:spPr>
          <a:xfrm>
            <a:off x="538898" y="3770000"/>
            <a:ext cx="25200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chemeClr val="tx1"/>
                </a:solidFill>
                <a:latin typeface="HSE Sans" panose="02000000000000000000" pitchFamily="2" charset="0"/>
              </a:rPr>
              <a:t>Forbidden aggregation guard</a:t>
            </a:r>
          </a:p>
        </p:txBody>
      </p:sp>
      <p:sp>
        <p:nvSpPr>
          <p:cNvPr id="22" name="chk_0_3">
            <a:extLst>
              <a:ext uri="{FF2B5EF4-FFF2-40B4-BE49-F238E27FC236}">
                <a16:creationId xmlns:a16="http://schemas.microsoft.com/office/drawing/2014/main" id="{53FC6DA1-D0DF-2CC2-804A-F830DD9B5103}"/>
              </a:ext>
            </a:extLst>
          </p:cNvPr>
          <p:cNvSpPr txBox="1"/>
          <p:nvPr/>
        </p:nvSpPr>
        <p:spPr>
          <a:xfrm>
            <a:off x="538898" y="4340000"/>
            <a:ext cx="25200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chemeClr val="tx1"/>
                </a:solidFill>
                <a:latin typeface="HSE Sans" panose="02000000000000000000" pitchFamily="2" charset="0"/>
              </a:rPr>
              <a:t>Constraint lock enforcement</a:t>
            </a:r>
          </a:p>
        </p:txBody>
      </p:sp>
      <p:sp>
        <p:nvSpPr>
          <p:cNvPr id="23" name="chk_0_4">
            <a:extLst>
              <a:ext uri="{FF2B5EF4-FFF2-40B4-BE49-F238E27FC236}">
                <a16:creationId xmlns:a16="http://schemas.microsoft.com/office/drawing/2014/main" id="{E101A2C8-DDF2-4221-ABBE-E11B315BD20F}"/>
              </a:ext>
            </a:extLst>
          </p:cNvPr>
          <p:cNvSpPr txBox="1"/>
          <p:nvPr/>
        </p:nvSpPr>
        <p:spPr>
          <a:xfrm>
            <a:off x="538898" y="4910000"/>
            <a:ext cx="25200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chemeClr val="tx1"/>
                </a:solidFill>
                <a:latin typeface="HSE Sans" panose="02000000000000000000" pitchFamily="2" charset="0"/>
              </a:rPr>
              <a:t>Identifier-column rejection</a:t>
            </a:r>
          </a:p>
        </p:txBody>
      </p:sp>
      <p:sp>
        <p:nvSpPr>
          <p:cNvPr id="30" name="chk_1_0">
            <a:extLst>
              <a:ext uri="{FF2B5EF4-FFF2-40B4-BE49-F238E27FC236}">
                <a16:creationId xmlns:a16="http://schemas.microsoft.com/office/drawing/2014/main" id="{0CA8A33F-2C6E-001B-4896-FF8CECE78CFD}"/>
              </a:ext>
            </a:extLst>
          </p:cNvPr>
          <p:cNvSpPr txBox="1"/>
          <p:nvPr/>
        </p:nvSpPr>
        <p:spPr>
          <a:xfrm>
            <a:off x="3338898" y="2630000"/>
            <a:ext cx="25200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chemeClr val="tx1"/>
                </a:solidFill>
                <a:latin typeface="HSE Sans" panose="02000000000000000000" pitchFamily="2" charset="0"/>
              </a:rPr>
              <a:t>Schema / dtype inspection blocked</a:t>
            </a:r>
          </a:p>
        </p:txBody>
      </p:sp>
      <p:sp>
        <p:nvSpPr>
          <p:cNvPr id="31" name="chk_1_1">
            <a:extLst>
              <a:ext uri="{FF2B5EF4-FFF2-40B4-BE49-F238E27FC236}">
                <a16:creationId xmlns:a16="http://schemas.microsoft.com/office/drawing/2014/main" id="{9A08FE33-5A3D-58B7-A5BE-B7CB39FCE80E}"/>
              </a:ext>
            </a:extLst>
          </p:cNvPr>
          <p:cNvSpPr txBox="1"/>
          <p:nvPr/>
        </p:nvSpPr>
        <p:spPr>
          <a:xfrm>
            <a:off x="3338898" y="3200000"/>
            <a:ext cx="25200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chemeClr val="tx1"/>
                </a:solidFill>
                <a:latin typeface="HSE Sans" panose="02000000000000000000" pitchFamily="2" charset="0"/>
              </a:rPr>
              <a:t>Correct dataset scope selected</a:t>
            </a:r>
          </a:p>
        </p:txBody>
      </p:sp>
      <p:sp>
        <p:nvSpPr>
          <p:cNvPr id="32" name="chk_1_2">
            <a:extLst>
              <a:ext uri="{FF2B5EF4-FFF2-40B4-BE49-F238E27FC236}">
                <a16:creationId xmlns:a16="http://schemas.microsoft.com/office/drawing/2014/main" id="{66C559D3-9E17-5B89-D629-33B22028D931}"/>
              </a:ext>
            </a:extLst>
          </p:cNvPr>
          <p:cNvSpPr txBox="1"/>
          <p:nvPr/>
        </p:nvSpPr>
        <p:spPr>
          <a:xfrm>
            <a:off x="3338898" y="3770000"/>
            <a:ext cx="25200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chemeClr val="tx1"/>
                </a:solidFill>
                <a:latin typeface="HSE Sans" panose="02000000000000000000" pitchFamily="2" charset="0"/>
              </a:rPr>
              <a:t>Runtime table available</a:t>
            </a:r>
          </a:p>
        </p:txBody>
      </p:sp>
      <p:sp>
        <p:nvSpPr>
          <p:cNvPr id="33" name="chk_1_3">
            <a:extLst>
              <a:ext uri="{FF2B5EF4-FFF2-40B4-BE49-F238E27FC236}">
                <a16:creationId xmlns:a16="http://schemas.microsoft.com/office/drawing/2014/main" id="{8B88F16D-DAA0-552F-E939-500EB9D49266}"/>
              </a:ext>
            </a:extLst>
          </p:cNvPr>
          <p:cNvSpPr txBox="1"/>
          <p:nvPr/>
        </p:nvSpPr>
        <p:spPr>
          <a:xfrm>
            <a:off x="3338898" y="4340000"/>
            <a:ext cx="25200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chemeClr val="tx1"/>
                </a:solidFill>
                <a:latin typeface="HSE Sans" panose="02000000000000000000" pitchFamily="2" charset="0"/>
              </a:rPr>
              <a:t>Aggregation matches intent</a:t>
            </a:r>
          </a:p>
        </p:txBody>
      </p:sp>
      <p:sp>
        <p:nvSpPr>
          <p:cNvPr id="34" name="chk_1_4">
            <a:extLst>
              <a:ext uri="{FF2B5EF4-FFF2-40B4-BE49-F238E27FC236}">
                <a16:creationId xmlns:a16="http://schemas.microsoft.com/office/drawing/2014/main" id="{250C9272-5C82-0CA2-D897-D12ADF69FA36}"/>
              </a:ext>
            </a:extLst>
          </p:cNvPr>
          <p:cNvSpPr txBox="1"/>
          <p:nvPr/>
        </p:nvSpPr>
        <p:spPr>
          <a:xfrm>
            <a:off x="3338898" y="4910000"/>
            <a:ext cx="25200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chemeClr val="tx1"/>
                </a:solidFill>
                <a:latin typeface="HSE Sans" panose="02000000000000000000" pitchFamily="2" charset="0"/>
              </a:rPr>
              <a:t>KPI formula inputs present</a:t>
            </a:r>
          </a:p>
        </p:txBody>
      </p:sp>
      <p:sp>
        <p:nvSpPr>
          <p:cNvPr id="35" name="chk_2_0">
            <a:extLst>
              <a:ext uri="{FF2B5EF4-FFF2-40B4-BE49-F238E27FC236}">
                <a16:creationId xmlns:a16="http://schemas.microsoft.com/office/drawing/2014/main" id="{474025E5-B878-60F1-5E99-6550BA2C71D1}"/>
              </a:ext>
            </a:extLst>
          </p:cNvPr>
          <p:cNvSpPr txBox="1"/>
          <p:nvPr/>
        </p:nvSpPr>
        <p:spPr>
          <a:xfrm>
            <a:off x="6138898" y="2630000"/>
            <a:ext cx="25200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chemeClr val="tx1"/>
                </a:solidFill>
                <a:latin typeface="HSE Sans" panose="02000000000000000000" pitchFamily="2" charset="0"/>
              </a:rPr>
              <a:t>Unknown field detection</a:t>
            </a:r>
          </a:p>
        </p:txBody>
      </p:sp>
      <p:sp>
        <p:nvSpPr>
          <p:cNvPr id="36" name="chk_2_1">
            <a:extLst>
              <a:ext uri="{FF2B5EF4-FFF2-40B4-BE49-F238E27FC236}">
                <a16:creationId xmlns:a16="http://schemas.microsoft.com/office/drawing/2014/main" id="{2E6BCC4D-C0F2-1FF9-E6F6-F611F1BECC57}"/>
              </a:ext>
            </a:extLst>
          </p:cNvPr>
          <p:cNvSpPr txBox="1"/>
          <p:nvPr/>
        </p:nvSpPr>
        <p:spPr>
          <a:xfrm>
            <a:off x="6138898" y="3200000"/>
            <a:ext cx="25200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chemeClr val="tx1"/>
                </a:solidFill>
                <a:latin typeface="HSE Sans" panose="02000000000000000000" pitchFamily="2" charset="0"/>
              </a:rPr>
              <a:t>Domain leakage (health↔retail)</a:t>
            </a:r>
          </a:p>
        </p:txBody>
      </p:sp>
      <p:sp>
        <p:nvSpPr>
          <p:cNvPr id="37" name="chk_2_2">
            <a:extLst>
              <a:ext uri="{FF2B5EF4-FFF2-40B4-BE49-F238E27FC236}">
                <a16:creationId xmlns:a16="http://schemas.microsoft.com/office/drawing/2014/main" id="{6FD34C23-3BC0-6175-C481-0369A6D5D2CD}"/>
              </a:ext>
            </a:extLst>
          </p:cNvPr>
          <p:cNvSpPr txBox="1"/>
          <p:nvPr/>
        </p:nvSpPr>
        <p:spPr>
          <a:xfrm>
            <a:off x="6138898" y="3770000"/>
            <a:ext cx="25200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chemeClr val="tx1"/>
                </a:solidFill>
                <a:latin typeface="HSE Sans" panose="02000000000000000000" pitchFamily="2" charset="0"/>
              </a:rPr>
              <a:t>Stale context prevention</a:t>
            </a:r>
          </a:p>
        </p:txBody>
      </p:sp>
      <p:sp>
        <p:nvSpPr>
          <p:cNvPr id="38" name="chk_2_3">
            <a:extLst>
              <a:ext uri="{FF2B5EF4-FFF2-40B4-BE49-F238E27FC236}">
                <a16:creationId xmlns:a16="http://schemas.microsoft.com/office/drawing/2014/main" id="{E32236B1-8E26-E150-016A-6AD749438CFA}"/>
              </a:ext>
            </a:extLst>
          </p:cNvPr>
          <p:cNvSpPr txBox="1"/>
          <p:nvPr/>
        </p:nvSpPr>
        <p:spPr>
          <a:xfrm>
            <a:off x="6138898" y="4340000"/>
            <a:ext cx="25200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chemeClr val="tx1"/>
                </a:solidFill>
                <a:latin typeface="HSE Sans" panose="02000000000000000000" pitchFamily="2" charset="0"/>
              </a:rPr>
              <a:t>Unsupported claim blocking</a:t>
            </a:r>
          </a:p>
        </p:txBody>
      </p:sp>
      <p:sp>
        <p:nvSpPr>
          <p:cNvPr id="39" name="chk_2_4">
            <a:extLst>
              <a:ext uri="{FF2B5EF4-FFF2-40B4-BE49-F238E27FC236}">
                <a16:creationId xmlns:a16="http://schemas.microsoft.com/office/drawing/2014/main" id="{2D8C64CB-4C25-EECB-B740-E3541D92BBB3}"/>
              </a:ext>
            </a:extLst>
          </p:cNvPr>
          <p:cNvSpPr txBox="1"/>
          <p:nvPr/>
        </p:nvSpPr>
        <p:spPr>
          <a:xfrm>
            <a:off x="6138898" y="4910000"/>
            <a:ext cx="25200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chemeClr val="tx1"/>
                </a:solidFill>
                <a:latin typeface="HSE Sans" panose="02000000000000000000" pitchFamily="2" charset="0"/>
              </a:rPr>
              <a:t>Hallucination marker check</a:t>
            </a:r>
          </a:p>
        </p:txBody>
      </p:sp>
      <p:sp>
        <p:nvSpPr>
          <p:cNvPr id="50" name="chk_3_0">
            <a:extLst>
              <a:ext uri="{FF2B5EF4-FFF2-40B4-BE49-F238E27FC236}">
                <a16:creationId xmlns:a16="http://schemas.microsoft.com/office/drawing/2014/main" id="{02936F37-733F-989F-DC0B-A52103B08B96}"/>
              </a:ext>
            </a:extLst>
          </p:cNvPr>
          <p:cNvSpPr txBox="1"/>
          <p:nvPr/>
        </p:nvSpPr>
        <p:spPr>
          <a:xfrm>
            <a:off x="8938898" y="2630000"/>
            <a:ext cx="25200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chemeClr val="tx1"/>
                </a:solidFill>
                <a:latin typeface="HSE Sans" panose="02000000000000000000" pitchFamily="2" charset="0"/>
              </a:rPr>
              <a:t>Dataset ID + branch lineage</a:t>
            </a:r>
          </a:p>
        </p:txBody>
      </p:sp>
      <p:sp>
        <p:nvSpPr>
          <p:cNvPr id="51" name="chk_3_1">
            <a:extLst>
              <a:ext uri="{FF2B5EF4-FFF2-40B4-BE49-F238E27FC236}">
                <a16:creationId xmlns:a16="http://schemas.microsoft.com/office/drawing/2014/main" id="{2C48A511-6B5C-B47A-F296-3B3D4293958C}"/>
              </a:ext>
            </a:extLst>
          </p:cNvPr>
          <p:cNvSpPr txBox="1"/>
          <p:nvPr/>
        </p:nvSpPr>
        <p:spPr>
          <a:xfrm>
            <a:off x="8938898" y="3200000"/>
            <a:ext cx="25200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chemeClr val="tx1"/>
                </a:solidFill>
                <a:latin typeface="HSE Sans" panose="02000000000000000000" pitchFamily="2" charset="0"/>
              </a:rPr>
              <a:t>Metric / dimension logged</a:t>
            </a:r>
          </a:p>
        </p:txBody>
      </p:sp>
      <p:sp>
        <p:nvSpPr>
          <p:cNvPr id="52" name="chk_3_2">
            <a:extLst>
              <a:ext uri="{FF2B5EF4-FFF2-40B4-BE49-F238E27FC236}">
                <a16:creationId xmlns:a16="http://schemas.microsoft.com/office/drawing/2014/main" id="{B3858A29-E27E-0499-2B0F-77D1D0FE8FA8}"/>
              </a:ext>
            </a:extLst>
          </p:cNvPr>
          <p:cNvSpPr txBox="1"/>
          <p:nvPr/>
        </p:nvSpPr>
        <p:spPr>
          <a:xfrm>
            <a:off x="8938898" y="3770000"/>
            <a:ext cx="25200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chemeClr val="tx1"/>
                </a:solidFill>
                <a:latin typeface="HSE Sans" panose="02000000000000000000" pitchFamily="2" charset="0"/>
              </a:rPr>
              <a:t>Aggregation type recorded</a:t>
            </a:r>
          </a:p>
        </p:txBody>
      </p:sp>
      <p:sp>
        <p:nvSpPr>
          <p:cNvPr id="53" name="chk_3_3">
            <a:extLst>
              <a:ext uri="{FF2B5EF4-FFF2-40B4-BE49-F238E27FC236}">
                <a16:creationId xmlns:a16="http://schemas.microsoft.com/office/drawing/2014/main" id="{31EAE368-F6D4-240C-91AA-E63678983F09}"/>
              </a:ext>
            </a:extLst>
          </p:cNvPr>
          <p:cNvSpPr txBox="1"/>
          <p:nvPr/>
        </p:nvSpPr>
        <p:spPr>
          <a:xfrm>
            <a:off x="8938898" y="4340000"/>
            <a:ext cx="25200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chemeClr val="tx1"/>
                </a:solidFill>
                <a:latin typeface="HSE Sans" panose="02000000000000000000" pitchFamily="2" charset="0"/>
              </a:rPr>
              <a:t>Chart type confirmed</a:t>
            </a:r>
          </a:p>
        </p:txBody>
      </p:sp>
      <p:sp>
        <p:nvSpPr>
          <p:cNvPr id="54" name="chk_3_4">
            <a:extLst>
              <a:ext uri="{FF2B5EF4-FFF2-40B4-BE49-F238E27FC236}">
                <a16:creationId xmlns:a16="http://schemas.microsoft.com/office/drawing/2014/main" id="{341F9FCA-F8D6-4AFA-5FF4-593DAFE33148}"/>
              </a:ext>
            </a:extLst>
          </p:cNvPr>
          <p:cNvSpPr txBox="1"/>
          <p:nvPr/>
        </p:nvSpPr>
        <p:spPr>
          <a:xfrm>
            <a:off x="8938898" y="4910000"/>
            <a:ext cx="2520000" cy="4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chemeClr val="tx1"/>
                </a:solidFill>
                <a:latin typeface="HSE Sans" panose="02000000000000000000" pitchFamily="2" charset="0"/>
              </a:rPr>
              <a:t>Run ID linked to finding</a:t>
            </a:r>
          </a:p>
        </p:txBody>
      </p:sp>
      <p:sp>
        <p:nvSpPr>
          <p:cNvPr id="55" name="res_txt">
            <a:extLst>
              <a:ext uri="{FF2B5EF4-FFF2-40B4-BE49-F238E27FC236}">
                <a16:creationId xmlns:a16="http://schemas.microsoft.com/office/drawing/2014/main" id="{9927BE39-D298-4F83-36FE-A94AC3D77328}"/>
              </a:ext>
            </a:extLst>
          </p:cNvPr>
          <p:cNvSpPr txBox="1"/>
          <p:nvPr/>
        </p:nvSpPr>
        <p:spPr>
          <a:xfrm>
            <a:off x="423898" y="5876178"/>
            <a:ext cx="11270000" cy="4409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>
                <a:solidFill>
                  <a:schemeClr val="bg1"/>
                </a:solidFill>
                <a:latin typeface="HSE Sans" panose="02000000000000000000" pitchFamily="2" charset="0"/>
              </a:rPr>
              <a:t>100% </a:t>
            </a:r>
            <a:r>
              <a:rPr lang="en-US" sz="1300" b="1" dirty="0" err="1">
                <a:solidFill>
                  <a:schemeClr val="bg1"/>
                </a:solidFill>
                <a:latin typeface="HSE Sans" panose="02000000000000000000" pitchFamily="2" charset="0"/>
              </a:rPr>
              <a:t>groundedness</a:t>
            </a:r>
            <a:r>
              <a:rPr lang="en-US" sz="1300" b="1" dirty="0">
                <a:solidFill>
                  <a:schemeClr val="bg1"/>
                </a:solidFill>
                <a:latin typeface="HSE Sans" panose="02000000000000000000" pitchFamily="2" charset="0"/>
              </a:rPr>
              <a:t> within evaluated benchmark cases</a:t>
            </a:r>
            <a:r>
              <a:rPr lang="ru-RU" sz="1300" b="1" dirty="0">
                <a:solidFill>
                  <a:schemeClr val="bg1"/>
                </a:solidFill>
                <a:latin typeface="HSE Sans" panose="02000000000000000000" pitchFamily="2" charset="0"/>
              </a:rPr>
              <a:t> </a:t>
            </a:r>
            <a:r>
              <a:rPr lang="en-US" sz="1300" b="1" dirty="0">
                <a:solidFill>
                  <a:schemeClr val="bg1"/>
                </a:solidFill>
                <a:latin typeface="HSE Sans" panose="02000000000000000000" pitchFamily="2" charset="0"/>
              </a:rPr>
              <a:t>·   100% Metric Selection   ·   100% Aggregation Accuracy   across all 19 benchmark cases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4"/>
          <p:cNvSpPr txBox="1">
            <a:spLocks noGrp="1"/>
          </p:cNvSpPr>
          <p:nvPr>
            <p:ph type="body" idx="3"/>
          </p:nvPr>
        </p:nvSpPr>
        <p:spPr>
          <a:xfrm>
            <a:off x="1143689" y="540904"/>
            <a:ext cx="1901700" cy="4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>
                <a:latin typeface="HSE Sans" panose="02000000000000000000" pitchFamily="2" charset="0"/>
              </a:rPr>
              <a:t>Faculty of Computer Science </a:t>
            </a:r>
            <a:endParaRPr sz="1400">
              <a:latin typeface="HSE Sans" panose="02000000000000000000" pitchFamily="2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>
              <a:latin typeface="HSE Sans" panose="02000000000000000000" pitchFamily="2" charset="0"/>
            </a:endParaRPr>
          </a:p>
        </p:txBody>
      </p:sp>
      <p:sp>
        <p:nvSpPr>
          <p:cNvPr id="333" name="Google Shape;333;p24"/>
          <p:cNvSpPr txBox="1">
            <a:spLocks noGrp="1"/>
          </p:cNvSpPr>
          <p:nvPr>
            <p:ph type="body" idx="4"/>
          </p:nvPr>
        </p:nvSpPr>
        <p:spPr>
          <a:xfrm>
            <a:off x="3459178" y="548725"/>
            <a:ext cx="25674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400"/>
              <a:buNone/>
            </a:pPr>
            <a:r>
              <a:rPr lang="ru-RU" sz="1400">
                <a:latin typeface="HSE Sans" panose="02000000000000000000" pitchFamily="2" charset="0"/>
              </a:rPr>
              <a:t>Data Science and Business Analytics </a:t>
            </a:r>
            <a:endParaRPr sz="1400">
              <a:latin typeface="HSE Sans" panose="02000000000000000000" pitchFamily="2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200"/>
              <a:buNone/>
            </a:pPr>
            <a:endParaRPr sz="1200">
              <a:latin typeface="HSE Sans" panose="02000000000000000000" pitchFamily="2" charset="0"/>
            </a:endParaRPr>
          </a:p>
        </p:txBody>
      </p:sp>
      <p:sp>
        <p:nvSpPr>
          <p:cNvPr id="334" name="Google Shape;334;p24"/>
          <p:cNvSpPr txBox="1">
            <a:spLocks noGrp="1"/>
          </p:cNvSpPr>
          <p:nvPr>
            <p:ph type="body" idx="5"/>
          </p:nvPr>
        </p:nvSpPr>
        <p:spPr>
          <a:xfrm>
            <a:off x="6259907" y="548725"/>
            <a:ext cx="39405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4300"/>
              <a:buFont typeface="Arial"/>
              <a:buNone/>
            </a:pPr>
            <a:r>
              <a:rPr lang="en-US" sz="1400" dirty="0">
                <a:latin typeface="HSE Sans" panose="02000000000000000000" pitchFamily="2" charset="0"/>
              </a:rPr>
              <a:t>Automated Data Analytics LLM Agent for Streamlining Business Operations</a:t>
            </a:r>
            <a:endParaRPr sz="1400" dirty="0">
              <a:latin typeface="HSE Sans" panose="02000000000000000000" pitchFamily="2" charset="0"/>
            </a:endParaRPr>
          </a:p>
        </p:txBody>
      </p:sp>
      <p:sp>
        <p:nvSpPr>
          <p:cNvPr id="335" name="Google Shape;335;p24"/>
          <p:cNvSpPr txBox="1"/>
          <p:nvPr/>
        </p:nvSpPr>
        <p:spPr>
          <a:xfrm>
            <a:off x="1820950" y="5794175"/>
            <a:ext cx="702300" cy="2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1" i="0" u="none" strike="noStrike" cap="none">
              <a:solidFill>
                <a:srgbClr val="102D69"/>
              </a:solidFill>
              <a:latin typeface="HSE Sans" panose="02000000000000000000" pitchFamily="2" charset="0"/>
              <a:sym typeface="Arial"/>
            </a:endParaRPr>
          </a:p>
        </p:txBody>
      </p:sp>
      <p:sp>
        <p:nvSpPr>
          <p:cNvPr id="336" name="Google Shape;336;p24"/>
          <p:cNvSpPr txBox="1"/>
          <p:nvPr/>
        </p:nvSpPr>
        <p:spPr>
          <a:xfrm>
            <a:off x="5593425" y="5772125"/>
            <a:ext cx="833700" cy="27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1" i="0" u="none" strike="noStrike" cap="none">
              <a:solidFill>
                <a:srgbClr val="102D69"/>
              </a:solidFill>
              <a:latin typeface="HSE Sans" panose="02000000000000000000" pitchFamily="2" charset="0"/>
              <a:sym typeface="Arial"/>
            </a:endParaRPr>
          </a:p>
        </p:txBody>
      </p:sp>
      <p:sp>
        <p:nvSpPr>
          <p:cNvPr id="337" name="Google Shape;337;p24"/>
          <p:cNvSpPr txBox="1"/>
          <p:nvPr/>
        </p:nvSpPr>
        <p:spPr>
          <a:xfrm>
            <a:off x="9264725" y="5772125"/>
            <a:ext cx="1086300" cy="27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1" i="0" u="none" strike="noStrike" cap="none">
              <a:solidFill>
                <a:srgbClr val="102D69"/>
              </a:solidFill>
              <a:latin typeface="HSE Sans" panose="02000000000000000000" pitchFamily="2" charset="0"/>
              <a:sym typeface="Arial"/>
            </a:endParaRPr>
          </a:p>
        </p:txBody>
      </p:sp>
      <p:sp>
        <p:nvSpPr>
          <p:cNvPr id="5" name="slideTitle">
            <a:extLst>
              <a:ext uri="{FF2B5EF4-FFF2-40B4-BE49-F238E27FC236}">
                <a16:creationId xmlns:a16="http://schemas.microsoft.com/office/drawing/2014/main" id="{EAABC8C5-05AC-07EB-FAF5-5331006ADFB7}"/>
              </a:ext>
            </a:extLst>
          </p:cNvPr>
          <p:cNvSpPr txBox="1">
            <a:spLocks/>
          </p:cNvSpPr>
          <p:nvPr/>
        </p:nvSpPr>
        <p:spPr>
          <a:xfrm>
            <a:off x="458898" y="1086704"/>
            <a:ext cx="11200000" cy="84024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222222"/>
              </a:lnSpc>
            </a:pPr>
            <a:r>
              <a:rPr lang="en-US" sz="2400" b="1" dirty="0">
                <a:solidFill>
                  <a:srgbClr val="0E2D69"/>
                </a:solidFill>
                <a:latin typeface="HSE Sans" panose="02000000000000000000" pitchFamily="2" charset="0"/>
              </a:rPr>
              <a:t>Multi-Dataset Branch Orchestration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A1A676F-1A42-3FF2-8D4D-372BE40453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52" t="12494" r="3138" b="35621"/>
          <a:stretch/>
        </p:blipFill>
        <p:spPr>
          <a:xfrm>
            <a:off x="458898" y="2427680"/>
            <a:ext cx="11205830" cy="317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367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Group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_bar"/>
          <p:cNvSpPr>
            <a:spLocks noGrp="1"/>
          </p:cNvSpPr>
          <p:nvPr/>
        </p:nvSpPr>
        <p:spPr>
          <a:xfrm>
            <a:off x="700000" y="2400000"/>
            <a:ext cx="120000" cy="2000000"/>
          </a:xfrm>
          <a:prstGeom prst="rect">
            <a:avLst/>
          </a:prstGeom>
          <a:solidFill>
            <a:srgbClr val="0B5ED7"/>
          </a:solidFill>
          <a:ln>
            <a:noFill/>
          </a:ln>
        </p:spPr>
        <p:txBody>
          <a:bodyPr/>
          <a:lstStyle/>
          <a:p>
            <a:endParaRPr>
              <a:latin typeface="HSE Sans" panose="02000000000000000000" pitchFamily="2" charset="0"/>
            </a:endParaRPr>
          </a:p>
        </p:txBody>
      </p:sp>
      <p:sp>
        <p:nvSpPr>
          <p:cNvPr id="3" name="divider_title"/>
          <p:cNvSpPr txBox="1"/>
          <p:nvPr/>
        </p:nvSpPr>
        <p:spPr>
          <a:xfrm>
            <a:off x="1100000" y="2500000"/>
            <a:ext cx="10500000" cy="11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lang="en-US" sz="6000" b="1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Evaluation</a:t>
            </a:r>
          </a:p>
        </p:txBody>
      </p:sp>
      <p:sp>
        <p:nvSpPr>
          <p:cNvPr id="4" name="divider_sub"/>
          <p:cNvSpPr txBox="1"/>
          <p:nvPr/>
        </p:nvSpPr>
        <p:spPr>
          <a:xfrm>
            <a:off x="1100000" y="3680000"/>
            <a:ext cx="10500000" cy="3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lang="en-US" sz="1600" dirty="0">
                <a:solidFill>
                  <a:schemeClr val="tx1">
                    <a:lumMod val="60000"/>
                    <a:lumOff val="40000"/>
                  </a:schemeClr>
                </a:solidFill>
                <a:latin typeface="HSE Sans" panose="02000000000000000000" pitchFamily="2" charset="0"/>
              </a:rPr>
              <a:t>Automated Data Analytics LLM Agent for Streamlining Business Operations</a:t>
            </a:r>
            <a:endParaRPr lang="en-US" sz="1600" b="0" dirty="0">
              <a:solidFill>
                <a:schemeClr val="tx1">
                  <a:lumMod val="60000"/>
                  <a:lumOff val="40000"/>
                </a:schemeClr>
              </a:solidFill>
              <a:latin typeface="HSE Sans" panose="02000000000000000000" pitchFamily="2" charset="0"/>
            </a:endParaRPr>
          </a:p>
        </p:txBody>
      </p:sp>
      <p:sp>
        <p:nvSpPr>
          <p:cNvPr id="5" name="top_line"/>
          <p:cNvSpPr>
            <a:spLocks noGrp="1"/>
          </p:cNvSpPr>
          <p:nvPr/>
        </p:nvSpPr>
        <p:spPr>
          <a:xfrm>
            <a:off x="0" y="0"/>
            <a:ext cx="12192000" cy="8000"/>
          </a:xfrm>
          <a:prstGeom prst="rect">
            <a:avLst/>
          </a:prstGeom>
          <a:solidFill>
            <a:srgbClr val="0B5ED7"/>
          </a:solidFill>
          <a:ln>
            <a:noFill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4"/>
          <p:cNvSpPr txBox="1">
            <a:spLocks noGrp="1"/>
          </p:cNvSpPr>
          <p:nvPr>
            <p:ph type="body" idx="3"/>
          </p:nvPr>
        </p:nvSpPr>
        <p:spPr>
          <a:xfrm>
            <a:off x="1143689" y="540904"/>
            <a:ext cx="1901700" cy="4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dirty="0" err="1">
                <a:latin typeface="HSE Sans" panose="02000000000000000000" pitchFamily="2" charset="0"/>
              </a:rPr>
              <a:t>Faculty</a:t>
            </a:r>
            <a:r>
              <a:rPr lang="ru-RU" sz="1400" dirty="0">
                <a:latin typeface="HSE Sans" panose="02000000000000000000" pitchFamily="2" charset="0"/>
              </a:rPr>
              <a:t> </a:t>
            </a:r>
            <a:r>
              <a:rPr lang="ru-RU" sz="1400" dirty="0" err="1">
                <a:latin typeface="HSE Sans" panose="02000000000000000000" pitchFamily="2" charset="0"/>
              </a:rPr>
              <a:t>of</a:t>
            </a:r>
            <a:r>
              <a:rPr lang="ru-RU" sz="1400" dirty="0">
                <a:latin typeface="HSE Sans" panose="02000000000000000000" pitchFamily="2" charset="0"/>
              </a:rPr>
              <a:t> Computer Science </a:t>
            </a:r>
            <a:endParaRPr sz="1400" dirty="0">
              <a:latin typeface="HSE Sans" panose="02000000000000000000" pitchFamily="2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dirty="0">
              <a:latin typeface="HSE Sans" panose="02000000000000000000" pitchFamily="2" charset="0"/>
            </a:endParaRPr>
          </a:p>
        </p:txBody>
      </p:sp>
      <p:sp>
        <p:nvSpPr>
          <p:cNvPr id="333" name="Google Shape;333;p24"/>
          <p:cNvSpPr txBox="1">
            <a:spLocks noGrp="1"/>
          </p:cNvSpPr>
          <p:nvPr>
            <p:ph type="body" idx="4"/>
          </p:nvPr>
        </p:nvSpPr>
        <p:spPr>
          <a:xfrm>
            <a:off x="3459178" y="548725"/>
            <a:ext cx="25674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400"/>
              <a:buNone/>
            </a:pPr>
            <a:r>
              <a:rPr lang="ru-RU" sz="1400">
                <a:latin typeface="HSE Sans" panose="02000000000000000000" pitchFamily="2" charset="0"/>
              </a:rPr>
              <a:t>Data Science and Business Analytics </a:t>
            </a:r>
            <a:endParaRPr sz="1400">
              <a:latin typeface="HSE Sans" panose="02000000000000000000" pitchFamily="2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200"/>
              <a:buNone/>
            </a:pPr>
            <a:endParaRPr sz="1200">
              <a:latin typeface="HSE Sans" panose="02000000000000000000" pitchFamily="2" charset="0"/>
            </a:endParaRPr>
          </a:p>
        </p:txBody>
      </p:sp>
      <p:sp>
        <p:nvSpPr>
          <p:cNvPr id="334" name="Google Shape;334;p24"/>
          <p:cNvSpPr txBox="1">
            <a:spLocks noGrp="1"/>
          </p:cNvSpPr>
          <p:nvPr>
            <p:ph type="body" idx="5"/>
          </p:nvPr>
        </p:nvSpPr>
        <p:spPr>
          <a:xfrm>
            <a:off x="6259907" y="548725"/>
            <a:ext cx="39405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4300"/>
              <a:buFont typeface="Arial"/>
              <a:buNone/>
            </a:pPr>
            <a:r>
              <a:rPr lang="en-US" sz="1400" dirty="0">
                <a:latin typeface="HSE Sans" panose="02000000000000000000" pitchFamily="2" charset="0"/>
              </a:rPr>
              <a:t>Automated Data Analytics LLM Agent for Streamlining Business Operations</a:t>
            </a:r>
            <a:endParaRPr sz="1400" dirty="0">
              <a:latin typeface="HSE Sans" panose="02000000000000000000" pitchFamily="2" charset="0"/>
            </a:endParaRPr>
          </a:p>
        </p:txBody>
      </p:sp>
      <p:sp>
        <p:nvSpPr>
          <p:cNvPr id="5" name="slideTitle">
            <a:extLst>
              <a:ext uri="{FF2B5EF4-FFF2-40B4-BE49-F238E27FC236}">
                <a16:creationId xmlns:a16="http://schemas.microsoft.com/office/drawing/2014/main" id="{CAFAD232-C7F8-4813-C7F6-AD8B055FBFE2}"/>
              </a:ext>
            </a:extLst>
          </p:cNvPr>
          <p:cNvSpPr txBox="1">
            <a:spLocks/>
          </p:cNvSpPr>
          <p:nvPr/>
        </p:nvSpPr>
        <p:spPr>
          <a:xfrm>
            <a:off x="458898" y="1086704"/>
            <a:ext cx="11200000" cy="84024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222222"/>
              </a:lnSpc>
            </a:pPr>
            <a:r>
              <a:rPr lang="en-US" sz="2400" b="1" dirty="0">
                <a:solidFill>
                  <a:srgbClr val="0E2D69"/>
                </a:solidFill>
                <a:latin typeface="HSE Sans" panose="02000000000000000000" pitchFamily="2" charset="0"/>
              </a:rPr>
              <a:t>Evaluation Framework: Deterministic Benchmark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9AD0F04-7582-41EC-46FC-1A99C6B835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69" t="15556" r="4644" b="30540"/>
          <a:stretch/>
        </p:blipFill>
        <p:spPr>
          <a:xfrm>
            <a:off x="425286" y="2379223"/>
            <a:ext cx="11202584" cy="339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1768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Group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_bar"/>
          <p:cNvSpPr>
            <a:spLocks noGrp="1"/>
          </p:cNvSpPr>
          <p:nvPr/>
        </p:nvSpPr>
        <p:spPr>
          <a:xfrm>
            <a:off x="700000" y="2400000"/>
            <a:ext cx="120000" cy="2000000"/>
          </a:xfrm>
          <a:prstGeom prst="rect">
            <a:avLst/>
          </a:prstGeom>
          <a:solidFill>
            <a:srgbClr val="0B5ED7"/>
          </a:solidFill>
          <a:ln>
            <a:noFill/>
          </a:ln>
        </p:spPr>
        <p:txBody>
          <a:bodyPr/>
          <a:lstStyle/>
          <a:p>
            <a:endParaRPr>
              <a:latin typeface="HSE Sans" panose="02000000000000000000" pitchFamily="2" charset="0"/>
            </a:endParaRPr>
          </a:p>
        </p:txBody>
      </p:sp>
      <p:sp>
        <p:nvSpPr>
          <p:cNvPr id="3" name="divider_title"/>
          <p:cNvSpPr txBox="1"/>
          <p:nvPr/>
        </p:nvSpPr>
        <p:spPr>
          <a:xfrm>
            <a:off x="1100000" y="2500000"/>
            <a:ext cx="10500000" cy="11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lang="en-US" sz="6000" b="1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Results &amp; Limitations</a:t>
            </a:r>
          </a:p>
        </p:txBody>
      </p:sp>
      <p:sp>
        <p:nvSpPr>
          <p:cNvPr id="4" name="divider_sub"/>
          <p:cNvSpPr txBox="1"/>
          <p:nvPr/>
        </p:nvSpPr>
        <p:spPr>
          <a:xfrm>
            <a:off x="1100000" y="3680000"/>
            <a:ext cx="10500000" cy="3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lang="en-US" sz="1600" dirty="0">
                <a:solidFill>
                  <a:schemeClr val="tx1">
                    <a:lumMod val="60000"/>
                    <a:lumOff val="40000"/>
                  </a:schemeClr>
                </a:solidFill>
                <a:latin typeface="HSE Sans" panose="02000000000000000000" pitchFamily="2" charset="0"/>
              </a:rPr>
              <a:t>Automated Data Analytics LLM Agent for Streamlining Business Operations</a:t>
            </a:r>
            <a:endParaRPr lang="en-US" sz="1600" b="0" dirty="0">
              <a:solidFill>
                <a:schemeClr val="tx1">
                  <a:lumMod val="60000"/>
                  <a:lumOff val="40000"/>
                </a:schemeClr>
              </a:solidFill>
              <a:latin typeface="HSE Sans" panose="02000000000000000000" pitchFamily="2" charset="0"/>
            </a:endParaRPr>
          </a:p>
        </p:txBody>
      </p:sp>
      <p:sp>
        <p:nvSpPr>
          <p:cNvPr id="5" name="top_line"/>
          <p:cNvSpPr>
            <a:spLocks noGrp="1"/>
          </p:cNvSpPr>
          <p:nvPr/>
        </p:nvSpPr>
        <p:spPr>
          <a:xfrm>
            <a:off x="0" y="0"/>
            <a:ext cx="12192000" cy="8000"/>
          </a:xfrm>
          <a:prstGeom prst="rect">
            <a:avLst/>
          </a:prstGeom>
          <a:solidFill>
            <a:srgbClr val="0B5ED7"/>
          </a:solidFill>
          <a:ln>
            <a:noFill/>
          </a:ln>
        </p:spPr>
        <p:txBody>
          <a:bodyPr/>
          <a:lstStyle/>
          <a:p>
            <a:endParaRPr>
              <a:latin typeface="HSE Sans" panose="02000000000000000000" pitchFamily="2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4"/>
          <p:cNvSpPr txBox="1">
            <a:spLocks noGrp="1"/>
          </p:cNvSpPr>
          <p:nvPr>
            <p:ph type="body" idx="3"/>
          </p:nvPr>
        </p:nvSpPr>
        <p:spPr>
          <a:xfrm>
            <a:off x="1143689" y="540904"/>
            <a:ext cx="1901700" cy="4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>
                <a:latin typeface="HSE Sans" panose="02000000000000000000" pitchFamily="2" charset="0"/>
              </a:rPr>
              <a:t>Faculty of Computer Science </a:t>
            </a:r>
            <a:endParaRPr sz="1400">
              <a:latin typeface="HSE Sans" panose="02000000000000000000" pitchFamily="2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>
              <a:latin typeface="HSE Sans" panose="02000000000000000000" pitchFamily="2" charset="0"/>
            </a:endParaRPr>
          </a:p>
        </p:txBody>
      </p:sp>
      <p:sp>
        <p:nvSpPr>
          <p:cNvPr id="333" name="Google Shape;333;p24"/>
          <p:cNvSpPr txBox="1">
            <a:spLocks noGrp="1"/>
          </p:cNvSpPr>
          <p:nvPr>
            <p:ph type="body" idx="4"/>
          </p:nvPr>
        </p:nvSpPr>
        <p:spPr>
          <a:xfrm>
            <a:off x="3459178" y="548725"/>
            <a:ext cx="25674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400"/>
              <a:buNone/>
            </a:pPr>
            <a:r>
              <a:rPr lang="ru-RU" sz="1400">
                <a:latin typeface="HSE Sans" panose="02000000000000000000" pitchFamily="2" charset="0"/>
              </a:rPr>
              <a:t>Data Science and Business Analytics </a:t>
            </a:r>
            <a:endParaRPr sz="1400">
              <a:latin typeface="HSE Sans" panose="02000000000000000000" pitchFamily="2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200"/>
              <a:buNone/>
            </a:pPr>
            <a:endParaRPr sz="1200">
              <a:latin typeface="HSE Sans" panose="02000000000000000000" pitchFamily="2" charset="0"/>
            </a:endParaRPr>
          </a:p>
        </p:txBody>
      </p:sp>
      <p:sp>
        <p:nvSpPr>
          <p:cNvPr id="334" name="Google Shape;334;p24"/>
          <p:cNvSpPr txBox="1">
            <a:spLocks noGrp="1"/>
          </p:cNvSpPr>
          <p:nvPr>
            <p:ph type="body" idx="5"/>
          </p:nvPr>
        </p:nvSpPr>
        <p:spPr>
          <a:xfrm>
            <a:off x="6259907" y="548725"/>
            <a:ext cx="39405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4300"/>
              <a:buFont typeface="Arial"/>
              <a:buNone/>
            </a:pPr>
            <a:r>
              <a:rPr lang="en-US" sz="1400" dirty="0">
                <a:latin typeface="HSE Sans" panose="02000000000000000000" pitchFamily="2" charset="0"/>
              </a:rPr>
              <a:t>Automated Data Analytics LLM Agent for Streamlining Business Operations</a:t>
            </a:r>
            <a:endParaRPr sz="1400" dirty="0">
              <a:latin typeface="HSE Sans" panose="02000000000000000000" pitchFamily="2" charset="0"/>
            </a:endParaRPr>
          </a:p>
        </p:txBody>
      </p:sp>
      <p:sp>
        <p:nvSpPr>
          <p:cNvPr id="335" name="Google Shape;335;p24"/>
          <p:cNvSpPr txBox="1"/>
          <p:nvPr/>
        </p:nvSpPr>
        <p:spPr>
          <a:xfrm>
            <a:off x="1820950" y="5794175"/>
            <a:ext cx="702300" cy="2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1" i="0" u="none" strike="noStrike" cap="none">
              <a:solidFill>
                <a:srgbClr val="102D69"/>
              </a:solidFill>
              <a:latin typeface="HSE Sans" panose="02000000000000000000" pitchFamily="2" charset="0"/>
              <a:sym typeface="Arial"/>
            </a:endParaRPr>
          </a:p>
        </p:txBody>
      </p:sp>
      <p:sp>
        <p:nvSpPr>
          <p:cNvPr id="336" name="Google Shape;336;p24"/>
          <p:cNvSpPr txBox="1"/>
          <p:nvPr/>
        </p:nvSpPr>
        <p:spPr>
          <a:xfrm>
            <a:off x="5593425" y="5772125"/>
            <a:ext cx="833700" cy="27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1" i="0" u="none" strike="noStrike" cap="none">
              <a:solidFill>
                <a:srgbClr val="102D69"/>
              </a:solidFill>
              <a:latin typeface="HSE Sans" panose="02000000000000000000" pitchFamily="2" charset="0"/>
              <a:sym typeface="Arial"/>
            </a:endParaRPr>
          </a:p>
        </p:txBody>
      </p:sp>
      <p:sp>
        <p:nvSpPr>
          <p:cNvPr id="5" name="slideTitle">
            <a:extLst>
              <a:ext uri="{FF2B5EF4-FFF2-40B4-BE49-F238E27FC236}">
                <a16:creationId xmlns:a16="http://schemas.microsoft.com/office/drawing/2014/main" id="{07E1F8AE-DFE1-ACF1-473F-579616D6C31B}"/>
              </a:ext>
            </a:extLst>
          </p:cNvPr>
          <p:cNvSpPr txBox="1">
            <a:spLocks/>
          </p:cNvSpPr>
          <p:nvPr/>
        </p:nvSpPr>
        <p:spPr>
          <a:xfrm>
            <a:off x="458898" y="1086704"/>
            <a:ext cx="11200000" cy="84024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222222"/>
              </a:lnSpc>
            </a:pPr>
            <a:r>
              <a:rPr lang="en-US" sz="2400" b="1" dirty="0">
                <a:solidFill>
                  <a:srgbClr val="0E2D69"/>
                </a:solidFill>
                <a:latin typeface="HSE Sans" panose="02000000000000000000" pitchFamily="2" charset="0"/>
              </a:rPr>
              <a:t>Benchmark Performance by Evaluation Metric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48E03C7-8EA8-5D07-DF8E-CAA0CDD0EB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010" r="23198"/>
          <a:stretch/>
        </p:blipFill>
        <p:spPr>
          <a:xfrm>
            <a:off x="457756" y="1927415"/>
            <a:ext cx="6603444" cy="4481923"/>
          </a:xfrm>
          <a:prstGeom prst="rect">
            <a:avLst/>
          </a:prstGeom>
        </p:spPr>
      </p:pic>
      <p:sp>
        <p:nvSpPr>
          <p:cNvPr id="7" name="c1_bg">
            <a:extLst>
              <a:ext uri="{FF2B5EF4-FFF2-40B4-BE49-F238E27FC236}">
                <a16:creationId xmlns:a16="http://schemas.microsoft.com/office/drawing/2014/main" id="{3AF89D4E-611B-086E-6005-D2FC71C472F4}"/>
              </a:ext>
            </a:extLst>
          </p:cNvPr>
          <p:cNvSpPr>
            <a:spLocks noGrp="1"/>
          </p:cNvSpPr>
          <p:nvPr/>
        </p:nvSpPr>
        <p:spPr>
          <a:xfrm>
            <a:off x="7916080" y="2174816"/>
            <a:ext cx="3200000" cy="840246"/>
          </a:xfrm>
          <a:prstGeom prst="rect">
            <a:avLst/>
          </a:prstGeom>
          <a:solidFill>
            <a:srgbClr val="E8F0FD"/>
          </a:solidFill>
          <a:ln w="20000">
            <a:solidFill>
              <a:srgbClr val="244998"/>
            </a:solidFill>
          </a:ln>
        </p:spPr>
        <p:txBody>
          <a:bodyPr wrap="square" lIns="0" tIns="0" rIns="0" bIns="0" anchor="ctr"/>
          <a:lstStyle/>
          <a:p>
            <a:pPr algn="ctr"/>
            <a:r>
              <a:rPr lang="en-US" sz="4200" b="1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19</a:t>
            </a:r>
          </a:p>
          <a:p>
            <a:pPr algn="ctr"/>
            <a:r>
              <a:rPr lang="en-US" sz="1200" b="0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Benchmark Cases</a:t>
            </a:r>
          </a:p>
        </p:txBody>
      </p:sp>
      <p:sp>
        <p:nvSpPr>
          <p:cNvPr id="8" name="c2_bg">
            <a:extLst>
              <a:ext uri="{FF2B5EF4-FFF2-40B4-BE49-F238E27FC236}">
                <a16:creationId xmlns:a16="http://schemas.microsoft.com/office/drawing/2014/main" id="{B4C3761C-A885-6EA4-696E-F75CC5FD9CF4}"/>
              </a:ext>
            </a:extLst>
          </p:cNvPr>
          <p:cNvSpPr>
            <a:spLocks noGrp="1"/>
          </p:cNvSpPr>
          <p:nvPr/>
        </p:nvSpPr>
        <p:spPr>
          <a:xfrm>
            <a:off x="7916080" y="3148985"/>
            <a:ext cx="3200000" cy="840247"/>
          </a:xfrm>
          <a:prstGeom prst="rect">
            <a:avLst/>
          </a:prstGeom>
          <a:solidFill>
            <a:srgbClr val="E8F0FD"/>
          </a:solidFill>
          <a:ln w="20000">
            <a:solidFill>
              <a:srgbClr val="244998"/>
            </a:solidFill>
          </a:ln>
        </p:spPr>
        <p:txBody>
          <a:bodyPr wrap="square" lIns="0" tIns="0" rIns="0" bIns="0" anchor="ctr"/>
          <a:lstStyle/>
          <a:p>
            <a:pPr algn="ctr"/>
            <a:r>
              <a:rPr lang="en-US" sz="4200" b="1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16</a:t>
            </a:r>
          </a:p>
          <a:p>
            <a:pPr algn="ctr"/>
            <a:r>
              <a:rPr lang="en-US" sz="1200" b="0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Cases Passed</a:t>
            </a:r>
          </a:p>
        </p:txBody>
      </p:sp>
      <p:sp>
        <p:nvSpPr>
          <p:cNvPr id="9" name="c3_bg">
            <a:extLst>
              <a:ext uri="{FF2B5EF4-FFF2-40B4-BE49-F238E27FC236}">
                <a16:creationId xmlns:a16="http://schemas.microsoft.com/office/drawing/2014/main" id="{E09DC688-6375-9421-DE77-AF1A8E94DACA}"/>
              </a:ext>
            </a:extLst>
          </p:cNvPr>
          <p:cNvSpPr>
            <a:spLocks noGrp="1"/>
          </p:cNvSpPr>
          <p:nvPr/>
        </p:nvSpPr>
        <p:spPr>
          <a:xfrm>
            <a:off x="7916080" y="4123155"/>
            <a:ext cx="3200000" cy="840247"/>
          </a:xfrm>
          <a:prstGeom prst="rect">
            <a:avLst/>
          </a:prstGeom>
          <a:solidFill>
            <a:srgbClr val="E8F0FD"/>
          </a:solidFill>
          <a:ln w="20000">
            <a:solidFill>
              <a:srgbClr val="C62828"/>
            </a:solidFill>
          </a:ln>
        </p:spPr>
        <p:txBody>
          <a:bodyPr wrap="square" lIns="0" tIns="0" rIns="0" bIns="0" anchor="ctr"/>
          <a:lstStyle/>
          <a:p>
            <a:pPr algn="ctr"/>
            <a:r>
              <a:rPr lang="en-US" sz="4200" b="1" dirty="0">
                <a:solidFill>
                  <a:srgbClr val="C6282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3</a:t>
            </a:r>
          </a:p>
          <a:p>
            <a:pPr algn="ctr"/>
            <a:r>
              <a:rPr lang="en-US" sz="1200" b="0" dirty="0">
                <a:solidFill>
                  <a:srgbClr val="C00000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Failures</a:t>
            </a:r>
          </a:p>
        </p:txBody>
      </p:sp>
      <p:sp>
        <p:nvSpPr>
          <p:cNvPr id="10" name="c4_bg">
            <a:extLst>
              <a:ext uri="{FF2B5EF4-FFF2-40B4-BE49-F238E27FC236}">
                <a16:creationId xmlns:a16="http://schemas.microsoft.com/office/drawing/2014/main" id="{F29B22A0-8F17-DF17-F9CB-725EDEE40820}"/>
              </a:ext>
            </a:extLst>
          </p:cNvPr>
          <p:cNvSpPr>
            <a:spLocks noGrp="1"/>
          </p:cNvSpPr>
          <p:nvPr/>
        </p:nvSpPr>
        <p:spPr>
          <a:xfrm>
            <a:off x="7916080" y="5097325"/>
            <a:ext cx="3200000" cy="840247"/>
          </a:xfrm>
          <a:prstGeom prst="rect">
            <a:avLst/>
          </a:prstGeom>
          <a:solidFill>
            <a:srgbClr val="E8F0FD"/>
          </a:solidFill>
          <a:ln w="20000">
            <a:solidFill>
              <a:srgbClr val="244998"/>
            </a:solidFill>
          </a:ln>
        </p:spPr>
        <p:txBody>
          <a:bodyPr wrap="square" lIns="0" tIns="0" rIns="0" bIns="0" anchor="ctr"/>
          <a:lstStyle/>
          <a:p>
            <a:pPr algn="ctr"/>
            <a:r>
              <a:rPr lang="en-US" sz="3400" b="1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43ms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Mean Deterministic Execution Latency</a:t>
            </a:r>
            <a:endParaRPr lang="en-US" sz="1200" b="0" dirty="0">
              <a:solidFill>
                <a:schemeClr val="tx1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890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4"/>
          <p:cNvSpPr txBox="1">
            <a:spLocks noGrp="1"/>
          </p:cNvSpPr>
          <p:nvPr>
            <p:ph type="body" idx="3"/>
          </p:nvPr>
        </p:nvSpPr>
        <p:spPr>
          <a:xfrm>
            <a:off x="1143689" y="540904"/>
            <a:ext cx="1901700" cy="4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>
                <a:latin typeface="HSE Sans" panose="02000000000000000000" pitchFamily="2" charset="0"/>
              </a:rPr>
              <a:t>Faculty of Computer Science </a:t>
            </a:r>
            <a:endParaRPr sz="1400">
              <a:latin typeface="HSE Sans" panose="02000000000000000000" pitchFamily="2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>
              <a:latin typeface="HSE Sans" panose="02000000000000000000" pitchFamily="2" charset="0"/>
            </a:endParaRPr>
          </a:p>
        </p:txBody>
      </p:sp>
      <p:sp>
        <p:nvSpPr>
          <p:cNvPr id="333" name="Google Shape;333;p24"/>
          <p:cNvSpPr txBox="1">
            <a:spLocks noGrp="1"/>
          </p:cNvSpPr>
          <p:nvPr>
            <p:ph type="body" idx="4"/>
          </p:nvPr>
        </p:nvSpPr>
        <p:spPr>
          <a:xfrm>
            <a:off x="3459178" y="548725"/>
            <a:ext cx="25674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400"/>
              <a:buNone/>
            </a:pPr>
            <a:r>
              <a:rPr lang="ru-RU" sz="1400">
                <a:latin typeface="HSE Sans" panose="02000000000000000000" pitchFamily="2" charset="0"/>
              </a:rPr>
              <a:t>Data Science and Business Analytics </a:t>
            </a:r>
            <a:endParaRPr sz="1400">
              <a:latin typeface="HSE Sans" panose="02000000000000000000" pitchFamily="2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200"/>
              <a:buNone/>
            </a:pPr>
            <a:endParaRPr sz="1200">
              <a:latin typeface="HSE Sans" panose="02000000000000000000" pitchFamily="2" charset="0"/>
            </a:endParaRPr>
          </a:p>
        </p:txBody>
      </p:sp>
      <p:sp>
        <p:nvSpPr>
          <p:cNvPr id="334" name="Google Shape;334;p24"/>
          <p:cNvSpPr txBox="1">
            <a:spLocks noGrp="1"/>
          </p:cNvSpPr>
          <p:nvPr>
            <p:ph type="body" idx="5"/>
          </p:nvPr>
        </p:nvSpPr>
        <p:spPr>
          <a:xfrm>
            <a:off x="6259907" y="548725"/>
            <a:ext cx="39405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4300"/>
              <a:buFont typeface="Arial"/>
              <a:buNone/>
            </a:pPr>
            <a:r>
              <a:rPr lang="en-US" sz="1400" dirty="0">
                <a:latin typeface="HSE Sans" panose="02000000000000000000" pitchFamily="2" charset="0"/>
              </a:rPr>
              <a:t>Automated Data Analytics LLM Agent for Streamlining Business Operations</a:t>
            </a:r>
            <a:endParaRPr sz="1400" dirty="0">
              <a:latin typeface="HSE Sans" panose="02000000000000000000" pitchFamily="2" charset="0"/>
            </a:endParaRPr>
          </a:p>
        </p:txBody>
      </p:sp>
      <p:sp>
        <p:nvSpPr>
          <p:cNvPr id="335" name="Google Shape;335;p24"/>
          <p:cNvSpPr txBox="1"/>
          <p:nvPr/>
        </p:nvSpPr>
        <p:spPr>
          <a:xfrm>
            <a:off x="1820950" y="5794175"/>
            <a:ext cx="702300" cy="2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1" i="0" u="none" strike="noStrike" cap="none">
              <a:solidFill>
                <a:srgbClr val="102D69"/>
              </a:solidFill>
              <a:latin typeface="HSE Sans" panose="02000000000000000000" pitchFamily="2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36" name="Google Shape;336;p24"/>
          <p:cNvSpPr txBox="1"/>
          <p:nvPr/>
        </p:nvSpPr>
        <p:spPr>
          <a:xfrm>
            <a:off x="5593425" y="5772125"/>
            <a:ext cx="833700" cy="27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1" i="0" u="none" strike="noStrike" cap="none">
              <a:solidFill>
                <a:srgbClr val="102D69"/>
              </a:solidFill>
              <a:latin typeface="HSE Sans" panose="02000000000000000000" pitchFamily="2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37" name="Google Shape;337;p24"/>
          <p:cNvSpPr txBox="1"/>
          <p:nvPr/>
        </p:nvSpPr>
        <p:spPr>
          <a:xfrm>
            <a:off x="9264725" y="5772125"/>
            <a:ext cx="1086300" cy="27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1" i="0" u="none" strike="noStrike" cap="none">
              <a:solidFill>
                <a:srgbClr val="102D69"/>
              </a:solidFill>
              <a:latin typeface="HSE Sans" panose="02000000000000000000" pitchFamily="2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5" name="slideTitle">
            <a:extLst>
              <a:ext uri="{FF2B5EF4-FFF2-40B4-BE49-F238E27FC236}">
                <a16:creationId xmlns:a16="http://schemas.microsoft.com/office/drawing/2014/main" id="{07E1F8AE-DFE1-ACF1-473F-579616D6C31B}"/>
              </a:ext>
            </a:extLst>
          </p:cNvPr>
          <p:cNvSpPr txBox="1">
            <a:spLocks/>
          </p:cNvSpPr>
          <p:nvPr/>
        </p:nvSpPr>
        <p:spPr>
          <a:xfrm>
            <a:off x="458898" y="1086704"/>
            <a:ext cx="11200000" cy="84024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222222"/>
              </a:lnSpc>
            </a:pPr>
            <a:r>
              <a:rPr lang="en-US" sz="2400" b="1" dirty="0">
                <a:solidFill>
                  <a:srgbClr val="0E2D69"/>
                </a:solidFill>
                <a:latin typeface="HSE Sans" panose="02000000000000000000" pitchFamily="2" charset="0"/>
              </a:rPr>
              <a:t>Failure Analysis: 3 Real Failures from the Benchmark</a:t>
            </a:r>
          </a:p>
        </p:txBody>
      </p:sp>
      <p:sp>
        <p:nvSpPr>
          <p:cNvPr id="34" name="gate_0">
            <a:extLst>
              <a:ext uri="{FF2B5EF4-FFF2-40B4-BE49-F238E27FC236}">
                <a16:creationId xmlns:a16="http://schemas.microsoft.com/office/drawing/2014/main" id="{B92CFADD-D285-B305-F6D0-6BB5CB3D6282}"/>
              </a:ext>
            </a:extLst>
          </p:cNvPr>
          <p:cNvSpPr/>
          <p:nvPr/>
        </p:nvSpPr>
        <p:spPr>
          <a:xfrm>
            <a:off x="429677" y="2598655"/>
            <a:ext cx="3394646" cy="3854411"/>
          </a:xfrm>
          <a:prstGeom prst="roundRect">
            <a:avLst>
              <a:gd name="adj" fmla="val 8000"/>
            </a:avLst>
          </a:prstGeom>
          <a:solidFill>
            <a:srgbClr val="FF0000">
              <a:alpha val="10000"/>
            </a:srgbClr>
          </a:solidFill>
          <a:ln w="22225">
            <a:solidFill>
              <a:srgbClr val="FF0000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9" name="gate_0">
            <a:extLst>
              <a:ext uri="{FF2B5EF4-FFF2-40B4-BE49-F238E27FC236}">
                <a16:creationId xmlns:a16="http://schemas.microsoft.com/office/drawing/2014/main" id="{7F3918A6-3E98-88F5-5DC9-F256EA4FAED7}"/>
              </a:ext>
            </a:extLst>
          </p:cNvPr>
          <p:cNvSpPr/>
          <p:nvPr/>
        </p:nvSpPr>
        <p:spPr>
          <a:xfrm>
            <a:off x="4372813" y="2598655"/>
            <a:ext cx="3394646" cy="3854411"/>
          </a:xfrm>
          <a:prstGeom prst="roundRect">
            <a:avLst>
              <a:gd name="adj" fmla="val 8000"/>
            </a:avLst>
          </a:prstGeom>
          <a:solidFill>
            <a:srgbClr val="FF0000">
              <a:alpha val="10000"/>
            </a:srgbClr>
          </a:solidFill>
          <a:ln w="22225">
            <a:solidFill>
              <a:srgbClr val="FF0000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0" name="gate_0">
            <a:extLst>
              <a:ext uri="{FF2B5EF4-FFF2-40B4-BE49-F238E27FC236}">
                <a16:creationId xmlns:a16="http://schemas.microsoft.com/office/drawing/2014/main" id="{F99A6F28-8F84-5CB3-FEF2-FB13A31AD766}"/>
              </a:ext>
            </a:extLst>
          </p:cNvPr>
          <p:cNvSpPr/>
          <p:nvPr/>
        </p:nvSpPr>
        <p:spPr>
          <a:xfrm>
            <a:off x="8264252" y="2588410"/>
            <a:ext cx="3394646" cy="3854411"/>
          </a:xfrm>
          <a:prstGeom prst="roundRect">
            <a:avLst>
              <a:gd name="adj" fmla="val 8000"/>
            </a:avLst>
          </a:prstGeom>
          <a:solidFill>
            <a:srgbClr val="FF0000">
              <a:alpha val="10000"/>
            </a:srgbClr>
          </a:solidFill>
          <a:ln w="22225">
            <a:solidFill>
              <a:srgbClr val="FF0000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1" name="warn_bg">
            <a:extLst>
              <a:ext uri="{FF2B5EF4-FFF2-40B4-BE49-F238E27FC236}">
                <a16:creationId xmlns:a16="http://schemas.microsoft.com/office/drawing/2014/main" id="{9BC75121-CD1D-B4C3-86F2-004B121D894A}"/>
              </a:ext>
            </a:extLst>
          </p:cNvPr>
          <p:cNvSpPr>
            <a:spLocks noGrp="1"/>
          </p:cNvSpPr>
          <p:nvPr/>
        </p:nvSpPr>
        <p:spPr>
          <a:xfrm>
            <a:off x="458898" y="2087486"/>
            <a:ext cx="11200000" cy="380000"/>
          </a:xfrm>
          <a:prstGeom prst="rect">
            <a:avLst/>
          </a:prstGeom>
          <a:solidFill>
            <a:schemeClr val="bg1"/>
          </a:solidFill>
          <a:ln w="25000">
            <a:solidFill>
              <a:srgbClr val="C62828"/>
            </a:solidFill>
          </a:ln>
        </p:spPr>
        <p:txBody>
          <a:bodyPr wrap="square" lIns="200000" tIns="0" rIns="0" bIns="0" anchor="ctr"/>
          <a:lstStyle/>
          <a:p>
            <a:pPr algn="ctr"/>
            <a:r>
              <a:rPr lang="en-US" sz="1300" b="1" dirty="0">
                <a:solidFill>
                  <a:srgbClr val="C6282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All 3 failures produced an answer </a:t>
            </a:r>
            <a:r>
              <a:rPr lang="ru-RU" sz="1300" b="1" dirty="0">
                <a:solidFill>
                  <a:srgbClr val="C6282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-</a:t>
            </a:r>
            <a:r>
              <a:rPr lang="en-US" sz="1300" b="1" dirty="0">
                <a:solidFill>
                  <a:srgbClr val="C6282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 without deterministic validation they would appear as successes.</a:t>
            </a:r>
          </a:p>
        </p:txBody>
      </p:sp>
      <p:sp>
        <p:nvSpPr>
          <p:cNvPr id="42" name="f1_hdr">
            <a:extLst>
              <a:ext uri="{FF2B5EF4-FFF2-40B4-BE49-F238E27FC236}">
                <a16:creationId xmlns:a16="http://schemas.microsoft.com/office/drawing/2014/main" id="{03386028-704D-674C-FAAE-A479F9F2BA72}"/>
              </a:ext>
            </a:extLst>
          </p:cNvPr>
          <p:cNvSpPr>
            <a:spLocks noGrp="1"/>
          </p:cNvSpPr>
          <p:nvPr/>
        </p:nvSpPr>
        <p:spPr>
          <a:xfrm>
            <a:off x="426997" y="2860994"/>
            <a:ext cx="3394646" cy="500000"/>
          </a:xfrm>
          <a:prstGeom prst="rect">
            <a:avLst/>
          </a:prstGeom>
          <a:solidFill>
            <a:srgbClr val="C62828"/>
          </a:solidFill>
          <a:ln>
            <a:noFill/>
          </a:ln>
        </p:spPr>
        <p:txBody>
          <a:bodyPr wrap="square" lIns="150000" tIns="0" rIns="0" bIns="0" anchor="ctr"/>
          <a:lstStyle/>
          <a:p>
            <a:pPr algn="l"/>
            <a:r>
              <a:rPr lang="en-US" b="1" dirty="0">
                <a:solidFill>
                  <a:schemeClr val="bg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F1  health_smoker_prevalence</a:t>
            </a:r>
          </a:p>
        </p:txBody>
      </p:sp>
      <p:sp>
        <p:nvSpPr>
          <p:cNvPr id="43" name="f1_body">
            <a:extLst>
              <a:ext uri="{FF2B5EF4-FFF2-40B4-BE49-F238E27FC236}">
                <a16:creationId xmlns:a16="http://schemas.microsoft.com/office/drawing/2014/main" id="{119A9640-688D-1ABF-DCFB-08C332E693BC}"/>
              </a:ext>
            </a:extLst>
          </p:cNvPr>
          <p:cNvSpPr txBox="1"/>
          <p:nvPr/>
        </p:nvSpPr>
        <p:spPr>
          <a:xfrm>
            <a:off x="417676" y="3451944"/>
            <a:ext cx="3381314" cy="2276190"/>
          </a:xfrm>
          <a:prstGeom prst="rect">
            <a:avLst/>
          </a:prstGeom>
          <a:noFill/>
          <a:ln>
            <a:noFill/>
          </a:ln>
        </p:spPr>
        <p:txBody>
          <a:bodyPr wrap="square" lIns="180000" tIns="80000" rIns="150000" bIns="120000" anchor="t"/>
          <a:lstStyle/>
          <a:p>
            <a:r>
              <a:rPr lang="en-US" sz="1200" b="1" dirty="0">
                <a:solidFill>
                  <a:srgbClr val="C6282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Root Cause</a:t>
            </a:r>
          </a:p>
          <a:p>
            <a:r>
              <a:rPr lang="en-US" sz="1200" b="0" dirty="0">
                <a:solidFill>
                  <a:srgbClr val="333333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Healthcare semantic mismatch. Extra gender grouping added despite smoker-only intent.</a:t>
            </a:r>
            <a:endParaRPr lang="ru-RU" sz="1200" b="0" dirty="0">
              <a:solidFill>
                <a:srgbClr val="333333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  <a:p>
            <a:endParaRPr dirty="0">
              <a:latin typeface="HSE Sans" panose="02000000000000000000" pitchFamily="2" charset="0"/>
              <a:cs typeface="Arial" panose="020B0604020202020204" pitchFamily="34" charset="0"/>
            </a:endParaRPr>
          </a:p>
          <a:p>
            <a:r>
              <a:rPr lang="en-US" sz="1200" b="1" dirty="0">
                <a:solidFill>
                  <a:srgbClr val="C6282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Impact</a:t>
            </a:r>
          </a:p>
          <a:p>
            <a:r>
              <a:rPr lang="en-US" sz="1200" b="0" dirty="0">
                <a:solidFill>
                  <a:srgbClr val="333333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Output compared smoker×gender combinations instead of smoker-only groups.</a:t>
            </a:r>
          </a:p>
          <a:p>
            <a:endParaRPr dirty="0">
              <a:latin typeface="HSE Sans" panose="02000000000000000000" pitchFamily="2" charset="0"/>
              <a:cs typeface="Arial" panose="020B0604020202020204" pitchFamily="34" charset="0"/>
            </a:endParaRPr>
          </a:p>
          <a:p>
            <a:r>
              <a:rPr lang="en-US" sz="1200" b="1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Fix</a:t>
            </a:r>
          </a:p>
          <a:p>
            <a:r>
              <a:rPr lang="en-US" sz="1200" b="0" dirty="0">
                <a:solidFill>
                  <a:srgbClr val="333333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Stronger domain-specific grouping constraints + dedicated prevalence planner for healthcare.</a:t>
            </a:r>
          </a:p>
        </p:txBody>
      </p:sp>
      <p:sp>
        <p:nvSpPr>
          <p:cNvPr id="44" name="f2_hdr">
            <a:extLst>
              <a:ext uri="{FF2B5EF4-FFF2-40B4-BE49-F238E27FC236}">
                <a16:creationId xmlns:a16="http://schemas.microsoft.com/office/drawing/2014/main" id="{3E44A837-6467-89CC-72B6-9FAAE846D941}"/>
              </a:ext>
            </a:extLst>
          </p:cNvPr>
          <p:cNvSpPr>
            <a:spLocks noGrp="1"/>
          </p:cNvSpPr>
          <p:nvPr/>
        </p:nvSpPr>
        <p:spPr>
          <a:xfrm>
            <a:off x="4383141" y="2860994"/>
            <a:ext cx="3387761" cy="500000"/>
          </a:xfrm>
          <a:prstGeom prst="rect">
            <a:avLst/>
          </a:prstGeom>
          <a:solidFill>
            <a:srgbClr val="C62828"/>
          </a:solidFill>
          <a:ln>
            <a:noFill/>
          </a:ln>
        </p:spPr>
        <p:txBody>
          <a:bodyPr wrap="square" lIns="150000" tIns="0" rIns="0" bIns="0" anchor="ctr"/>
          <a:lstStyle/>
          <a:p>
            <a:pPr algn="l"/>
            <a:r>
              <a:rPr lang="en-US" b="1" dirty="0">
                <a:solidFill>
                  <a:schemeClr val="bg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F2  followup_avg_to_total_sales</a:t>
            </a:r>
          </a:p>
        </p:txBody>
      </p:sp>
      <p:sp>
        <p:nvSpPr>
          <p:cNvPr id="45" name="f2_body">
            <a:extLst>
              <a:ext uri="{FF2B5EF4-FFF2-40B4-BE49-F238E27FC236}">
                <a16:creationId xmlns:a16="http://schemas.microsoft.com/office/drawing/2014/main" id="{7BA2256B-228A-1E3C-7EEE-654864E14321}"/>
              </a:ext>
            </a:extLst>
          </p:cNvPr>
          <p:cNvSpPr txBox="1"/>
          <p:nvPr/>
        </p:nvSpPr>
        <p:spPr>
          <a:xfrm>
            <a:off x="4372813" y="3451944"/>
            <a:ext cx="3406647" cy="2502080"/>
          </a:xfrm>
          <a:prstGeom prst="rect">
            <a:avLst/>
          </a:prstGeom>
          <a:noFill/>
          <a:ln>
            <a:noFill/>
          </a:ln>
        </p:spPr>
        <p:txBody>
          <a:bodyPr wrap="square" lIns="180000" tIns="80000" rIns="150000" bIns="120000" anchor="t"/>
          <a:lstStyle/>
          <a:p>
            <a:r>
              <a:rPr lang="en-US" sz="1200" b="1" dirty="0">
                <a:solidFill>
                  <a:srgbClr val="C6282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Root Cause</a:t>
            </a:r>
          </a:p>
          <a:p>
            <a:r>
              <a:rPr lang="en-US" sz="1200" b="0" dirty="0">
                <a:solidFill>
                  <a:srgbClr val="333333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Aggregation patch failure. System kept mean aggregation despite explicit “use total sales” instruction.</a:t>
            </a:r>
          </a:p>
          <a:p>
            <a:endParaRPr dirty="0">
              <a:latin typeface="HSE Sans" panose="02000000000000000000" pitchFamily="2" charset="0"/>
              <a:cs typeface="Arial" panose="020B0604020202020204" pitchFamily="34" charset="0"/>
            </a:endParaRPr>
          </a:p>
          <a:p>
            <a:r>
              <a:rPr lang="en-US" sz="1200" b="1" dirty="0">
                <a:solidFill>
                  <a:srgbClr val="C6282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Impact</a:t>
            </a:r>
          </a:p>
          <a:p>
            <a:r>
              <a:rPr lang="en-US" sz="1200" b="0" dirty="0">
                <a:solidFill>
                  <a:srgbClr val="333333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Follow-up correction ignored. Ranking remained mean-based.</a:t>
            </a:r>
          </a:p>
          <a:p>
            <a:endParaRPr dirty="0">
              <a:latin typeface="HSE Sans" panose="02000000000000000000" pitchFamily="2" charset="0"/>
              <a:cs typeface="Arial" panose="020B0604020202020204" pitchFamily="34" charset="0"/>
            </a:endParaRPr>
          </a:p>
          <a:p>
            <a:r>
              <a:rPr lang="en-US" sz="1200" b="1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Fix</a:t>
            </a:r>
          </a:p>
          <a:p>
            <a:r>
              <a:rPr lang="en-US" sz="1200" b="0" dirty="0">
                <a:solidFill>
                  <a:srgbClr val="333333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Explicit aggregation-override detection in follow-up patching logic.</a:t>
            </a:r>
          </a:p>
        </p:txBody>
      </p:sp>
      <p:sp>
        <p:nvSpPr>
          <p:cNvPr id="46" name="f3_hdr">
            <a:extLst>
              <a:ext uri="{FF2B5EF4-FFF2-40B4-BE49-F238E27FC236}">
                <a16:creationId xmlns:a16="http://schemas.microsoft.com/office/drawing/2014/main" id="{1A2A07F5-BD2C-8F6F-74E2-A2926F9C1491}"/>
              </a:ext>
            </a:extLst>
          </p:cNvPr>
          <p:cNvSpPr>
            <a:spLocks noGrp="1"/>
          </p:cNvSpPr>
          <p:nvPr/>
        </p:nvSpPr>
        <p:spPr>
          <a:xfrm>
            <a:off x="8264252" y="2860994"/>
            <a:ext cx="3394646" cy="500000"/>
          </a:xfrm>
          <a:prstGeom prst="rect">
            <a:avLst/>
          </a:prstGeom>
          <a:solidFill>
            <a:srgbClr val="C62828"/>
          </a:solidFill>
          <a:ln>
            <a:noFill/>
          </a:ln>
        </p:spPr>
        <p:txBody>
          <a:bodyPr wrap="square" lIns="150000" tIns="0" rIns="0" bIns="0" anchor="ctr"/>
          <a:lstStyle/>
          <a:p>
            <a:pPr algn="l"/>
            <a:r>
              <a:rPr lang="en-US" b="1" dirty="0">
                <a:solidFill>
                  <a:schemeClr val="bg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F3  followup_filter_above_5000</a:t>
            </a:r>
          </a:p>
        </p:txBody>
      </p:sp>
      <p:sp>
        <p:nvSpPr>
          <p:cNvPr id="47" name="f3_body">
            <a:extLst>
              <a:ext uri="{FF2B5EF4-FFF2-40B4-BE49-F238E27FC236}">
                <a16:creationId xmlns:a16="http://schemas.microsoft.com/office/drawing/2014/main" id="{1DF936CE-2053-32EA-DC37-6B746744FBF8}"/>
              </a:ext>
            </a:extLst>
          </p:cNvPr>
          <p:cNvSpPr txBox="1"/>
          <p:nvPr/>
        </p:nvSpPr>
        <p:spPr>
          <a:xfrm>
            <a:off x="8272810" y="3451944"/>
            <a:ext cx="3408416" cy="2473890"/>
          </a:xfrm>
          <a:prstGeom prst="rect">
            <a:avLst/>
          </a:prstGeom>
          <a:noFill/>
          <a:ln>
            <a:noFill/>
          </a:ln>
        </p:spPr>
        <p:txBody>
          <a:bodyPr wrap="square" lIns="180000" tIns="80000" rIns="150000" bIns="120000" anchor="t"/>
          <a:lstStyle/>
          <a:p>
            <a:r>
              <a:rPr lang="en-US" sz="1200" b="1" dirty="0">
                <a:solidFill>
                  <a:srgbClr val="C6282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Root Cause</a:t>
            </a:r>
          </a:p>
          <a:p>
            <a:r>
              <a:rPr lang="en-US" sz="1200" b="0" dirty="0">
                <a:solidFill>
                  <a:srgbClr val="333333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Threshold filter was not applied after aggregation.</a:t>
            </a:r>
          </a:p>
          <a:p>
            <a:endParaRPr dirty="0">
              <a:latin typeface="HSE Sans" panose="02000000000000000000" pitchFamily="2" charset="0"/>
              <a:cs typeface="Arial" panose="020B0604020202020204" pitchFamily="34" charset="0"/>
            </a:endParaRPr>
          </a:p>
          <a:p>
            <a:r>
              <a:rPr lang="en-US" sz="1200" b="1" dirty="0">
                <a:solidFill>
                  <a:srgbClr val="C6282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Impact</a:t>
            </a:r>
          </a:p>
          <a:p>
            <a:r>
              <a:rPr lang="en-US" sz="1200" b="0" dirty="0">
                <a:solidFill>
                  <a:srgbClr val="333333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Result included a city below the total sales &gt; 5000 threshold.</a:t>
            </a:r>
          </a:p>
          <a:p>
            <a:endParaRPr dirty="0">
              <a:latin typeface="HSE Sans" panose="02000000000000000000" pitchFamily="2" charset="0"/>
              <a:cs typeface="Arial" panose="020B0604020202020204" pitchFamily="34" charset="0"/>
            </a:endParaRPr>
          </a:p>
          <a:p>
            <a:r>
              <a:rPr lang="en-US" sz="1200" b="1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Fix</a:t>
            </a:r>
          </a:p>
          <a:p>
            <a:r>
              <a:rPr lang="en-US" sz="1200" b="0" dirty="0">
                <a:solidFill>
                  <a:srgbClr val="333333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Post-execution filter validation for ranked and filtered outputs.</a:t>
            </a:r>
          </a:p>
        </p:txBody>
      </p:sp>
      <p:sp>
        <p:nvSpPr>
          <p:cNvPr id="48" name="f1_cat">
            <a:extLst>
              <a:ext uri="{FF2B5EF4-FFF2-40B4-BE49-F238E27FC236}">
                <a16:creationId xmlns:a16="http://schemas.microsoft.com/office/drawing/2014/main" id="{FB572FA4-FBA1-E2A9-5267-BAAA805B3B33}"/>
              </a:ext>
            </a:extLst>
          </p:cNvPr>
          <p:cNvSpPr>
            <a:spLocks noGrp="1"/>
          </p:cNvSpPr>
          <p:nvPr/>
        </p:nvSpPr>
        <p:spPr>
          <a:xfrm>
            <a:off x="429677" y="5885125"/>
            <a:ext cx="3394646" cy="320000"/>
          </a:xfrm>
          <a:prstGeom prst="rect">
            <a:avLst/>
          </a:prstGeom>
          <a:solidFill>
            <a:srgbClr val="FD887F">
              <a:alpha val="40000"/>
            </a:srgbClr>
          </a:solidFill>
          <a:ln>
            <a:noFill/>
          </a:ln>
        </p:spPr>
        <p:txBody>
          <a:bodyPr wrap="square" lIns="150000" tIns="0" rIns="0" bIns="0" anchor="ctr"/>
          <a:lstStyle/>
          <a:p>
            <a:pPr algn="l"/>
            <a:r>
              <a:rPr lang="en-US" sz="1300" b="1" dirty="0">
                <a:solidFill>
                  <a:srgbClr val="C6282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Healthcare Semantic Grouping</a:t>
            </a:r>
          </a:p>
        </p:txBody>
      </p:sp>
      <p:sp>
        <p:nvSpPr>
          <p:cNvPr id="49" name="f2_cat">
            <a:extLst>
              <a:ext uri="{FF2B5EF4-FFF2-40B4-BE49-F238E27FC236}">
                <a16:creationId xmlns:a16="http://schemas.microsoft.com/office/drawing/2014/main" id="{181DA562-9CB8-E97E-BBEE-C35A8D3AE32C}"/>
              </a:ext>
            </a:extLst>
          </p:cNvPr>
          <p:cNvSpPr>
            <a:spLocks noGrp="1"/>
          </p:cNvSpPr>
          <p:nvPr/>
        </p:nvSpPr>
        <p:spPr>
          <a:xfrm>
            <a:off x="4369370" y="5885125"/>
            <a:ext cx="3394646" cy="320000"/>
          </a:xfrm>
          <a:prstGeom prst="rect">
            <a:avLst/>
          </a:prstGeom>
          <a:solidFill>
            <a:srgbClr val="FD887F">
              <a:alpha val="40000"/>
            </a:srgbClr>
          </a:solidFill>
          <a:ln>
            <a:noFill/>
          </a:ln>
        </p:spPr>
        <p:txBody>
          <a:bodyPr wrap="square" lIns="150000" tIns="0" rIns="0" bIns="0" anchor="ctr"/>
          <a:lstStyle/>
          <a:p>
            <a:pPr algn="l"/>
            <a:r>
              <a:rPr lang="en-US" sz="1300" b="1" dirty="0">
                <a:solidFill>
                  <a:srgbClr val="C6282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Follow-Up Aggregation Patching</a:t>
            </a:r>
          </a:p>
        </p:txBody>
      </p:sp>
      <p:sp>
        <p:nvSpPr>
          <p:cNvPr id="50" name="f3_cat">
            <a:extLst>
              <a:ext uri="{FF2B5EF4-FFF2-40B4-BE49-F238E27FC236}">
                <a16:creationId xmlns:a16="http://schemas.microsoft.com/office/drawing/2014/main" id="{47A0CFF5-ED80-9B3C-F520-5188F44FE8B6}"/>
              </a:ext>
            </a:extLst>
          </p:cNvPr>
          <p:cNvSpPr>
            <a:spLocks noGrp="1"/>
          </p:cNvSpPr>
          <p:nvPr/>
        </p:nvSpPr>
        <p:spPr>
          <a:xfrm>
            <a:off x="8264252" y="5885125"/>
            <a:ext cx="3394646" cy="320000"/>
          </a:xfrm>
          <a:prstGeom prst="rect">
            <a:avLst/>
          </a:prstGeom>
          <a:solidFill>
            <a:srgbClr val="FF706E">
              <a:alpha val="40000"/>
            </a:srgbClr>
          </a:solidFill>
          <a:ln>
            <a:noFill/>
          </a:ln>
        </p:spPr>
        <p:txBody>
          <a:bodyPr wrap="square" lIns="150000" tIns="0" rIns="0" bIns="0" anchor="ctr"/>
          <a:lstStyle/>
          <a:p>
            <a:pPr algn="l"/>
            <a:r>
              <a:rPr lang="en-US" sz="1300" b="1" dirty="0">
                <a:solidFill>
                  <a:srgbClr val="C6282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Follow-Up Threshold Filtering</a:t>
            </a:r>
          </a:p>
        </p:txBody>
      </p:sp>
    </p:spTree>
    <p:extLst>
      <p:ext uri="{BB962C8B-B14F-4D97-AF65-F5344CB8AC3E}">
        <p14:creationId xmlns:p14="http://schemas.microsoft.com/office/powerpoint/2010/main" val="14158668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4"/>
          <p:cNvSpPr txBox="1">
            <a:spLocks noGrp="1"/>
          </p:cNvSpPr>
          <p:nvPr>
            <p:ph type="body" idx="3"/>
          </p:nvPr>
        </p:nvSpPr>
        <p:spPr>
          <a:xfrm>
            <a:off x="1143689" y="540904"/>
            <a:ext cx="1901700" cy="4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>
                <a:latin typeface="HSE Sans" panose="02000000000000000000" pitchFamily="2" charset="0"/>
              </a:rPr>
              <a:t>Faculty of Computer Science </a:t>
            </a:r>
            <a:endParaRPr sz="1400">
              <a:latin typeface="HSE Sans" panose="02000000000000000000" pitchFamily="2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>
              <a:latin typeface="HSE Sans" panose="02000000000000000000" pitchFamily="2" charset="0"/>
            </a:endParaRPr>
          </a:p>
        </p:txBody>
      </p:sp>
      <p:sp>
        <p:nvSpPr>
          <p:cNvPr id="333" name="Google Shape;333;p24"/>
          <p:cNvSpPr txBox="1">
            <a:spLocks noGrp="1"/>
          </p:cNvSpPr>
          <p:nvPr>
            <p:ph type="body" idx="4"/>
          </p:nvPr>
        </p:nvSpPr>
        <p:spPr>
          <a:xfrm>
            <a:off x="3459178" y="548725"/>
            <a:ext cx="25674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400"/>
              <a:buNone/>
            </a:pPr>
            <a:r>
              <a:rPr lang="ru-RU" sz="1400">
                <a:latin typeface="HSE Sans" panose="02000000000000000000" pitchFamily="2" charset="0"/>
              </a:rPr>
              <a:t>Data Science and Business Analytics </a:t>
            </a:r>
            <a:endParaRPr sz="1400">
              <a:latin typeface="HSE Sans" panose="02000000000000000000" pitchFamily="2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200"/>
              <a:buNone/>
            </a:pPr>
            <a:endParaRPr sz="1200">
              <a:latin typeface="HSE Sans" panose="02000000000000000000" pitchFamily="2" charset="0"/>
            </a:endParaRPr>
          </a:p>
        </p:txBody>
      </p:sp>
      <p:sp>
        <p:nvSpPr>
          <p:cNvPr id="334" name="Google Shape;334;p24"/>
          <p:cNvSpPr txBox="1">
            <a:spLocks noGrp="1"/>
          </p:cNvSpPr>
          <p:nvPr>
            <p:ph type="body" idx="5"/>
          </p:nvPr>
        </p:nvSpPr>
        <p:spPr>
          <a:xfrm>
            <a:off x="6259907" y="548725"/>
            <a:ext cx="39405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4300"/>
              <a:buFont typeface="Arial"/>
              <a:buNone/>
            </a:pPr>
            <a:r>
              <a:rPr lang="en-US" sz="1400" dirty="0">
                <a:latin typeface="HSE Sans" panose="02000000000000000000" pitchFamily="2" charset="0"/>
              </a:rPr>
              <a:t>Automated Data Analytics LLM Agent for Streamlining Business Operations</a:t>
            </a:r>
            <a:endParaRPr sz="1400" dirty="0">
              <a:latin typeface="HSE Sans" panose="02000000000000000000" pitchFamily="2" charset="0"/>
            </a:endParaRPr>
          </a:p>
        </p:txBody>
      </p:sp>
      <p:sp>
        <p:nvSpPr>
          <p:cNvPr id="335" name="Google Shape;335;p24"/>
          <p:cNvSpPr txBox="1"/>
          <p:nvPr/>
        </p:nvSpPr>
        <p:spPr>
          <a:xfrm>
            <a:off x="1820950" y="5794175"/>
            <a:ext cx="702300" cy="2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1" i="0" u="none" strike="noStrike" cap="none">
              <a:solidFill>
                <a:srgbClr val="102D69"/>
              </a:solidFill>
              <a:latin typeface="HSE Sans" panose="02000000000000000000" pitchFamily="2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37" name="Google Shape;337;p24"/>
          <p:cNvSpPr txBox="1"/>
          <p:nvPr/>
        </p:nvSpPr>
        <p:spPr>
          <a:xfrm>
            <a:off x="9264725" y="5772125"/>
            <a:ext cx="1086300" cy="27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1" i="0" u="none" strike="noStrike" cap="none">
              <a:solidFill>
                <a:srgbClr val="102D69"/>
              </a:solidFill>
              <a:latin typeface="HSE Sans" panose="02000000000000000000" pitchFamily="2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5" name="slideTitle">
            <a:extLst>
              <a:ext uri="{FF2B5EF4-FFF2-40B4-BE49-F238E27FC236}">
                <a16:creationId xmlns:a16="http://schemas.microsoft.com/office/drawing/2014/main" id="{07E1F8AE-DFE1-ACF1-473F-579616D6C31B}"/>
              </a:ext>
            </a:extLst>
          </p:cNvPr>
          <p:cNvSpPr txBox="1">
            <a:spLocks/>
          </p:cNvSpPr>
          <p:nvPr/>
        </p:nvSpPr>
        <p:spPr>
          <a:xfrm>
            <a:off x="458898" y="1086704"/>
            <a:ext cx="11200000" cy="84024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222222"/>
              </a:lnSpc>
            </a:pPr>
            <a:r>
              <a:rPr lang="en-US" sz="2400" b="1" dirty="0">
                <a:solidFill>
                  <a:srgbClr val="0E2D69"/>
                </a:solidFill>
                <a:latin typeface="HSE Sans" panose="02000000000000000000" pitchFamily="2" charset="0"/>
              </a:rPr>
              <a:t>Strengths vs. Weaknesses</a:t>
            </a:r>
          </a:p>
        </p:txBody>
      </p:sp>
      <p:sp>
        <p:nvSpPr>
          <p:cNvPr id="2" name="gate_0">
            <a:extLst>
              <a:ext uri="{FF2B5EF4-FFF2-40B4-BE49-F238E27FC236}">
                <a16:creationId xmlns:a16="http://schemas.microsoft.com/office/drawing/2014/main" id="{01457EF7-CCA5-C0D9-D977-3E9B4819BA3E}"/>
              </a:ext>
            </a:extLst>
          </p:cNvPr>
          <p:cNvSpPr/>
          <p:nvPr/>
        </p:nvSpPr>
        <p:spPr>
          <a:xfrm>
            <a:off x="458898" y="2309275"/>
            <a:ext cx="5305978" cy="4000000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22225">
            <a:solidFill>
              <a:srgbClr val="0B5ED7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" name="gate_0">
            <a:extLst>
              <a:ext uri="{FF2B5EF4-FFF2-40B4-BE49-F238E27FC236}">
                <a16:creationId xmlns:a16="http://schemas.microsoft.com/office/drawing/2014/main" id="{B9F010FC-8FAF-C303-92F6-7458654C17B8}"/>
              </a:ext>
            </a:extLst>
          </p:cNvPr>
          <p:cNvSpPr/>
          <p:nvPr/>
        </p:nvSpPr>
        <p:spPr>
          <a:xfrm>
            <a:off x="6427125" y="2309275"/>
            <a:ext cx="5231773" cy="4000000"/>
          </a:xfrm>
          <a:prstGeom prst="roundRect">
            <a:avLst>
              <a:gd name="adj" fmla="val 8000"/>
            </a:avLst>
          </a:prstGeom>
          <a:solidFill>
            <a:srgbClr val="FF0000">
              <a:alpha val="10000"/>
            </a:srgbClr>
          </a:solidFill>
          <a:ln w="22225">
            <a:solidFill>
              <a:srgbClr val="FF0000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4" name="str_hdr">
            <a:extLst>
              <a:ext uri="{FF2B5EF4-FFF2-40B4-BE49-F238E27FC236}">
                <a16:creationId xmlns:a16="http://schemas.microsoft.com/office/drawing/2014/main" id="{3F4A04FC-035B-EB33-2A1F-544F94C97FE1}"/>
              </a:ext>
            </a:extLst>
          </p:cNvPr>
          <p:cNvSpPr>
            <a:spLocks noGrp="1"/>
          </p:cNvSpPr>
          <p:nvPr/>
        </p:nvSpPr>
        <p:spPr>
          <a:xfrm>
            <a:off x="458898" y="2605542"/>
            <a:ext cx="5305978" cy="420000"/>
          </a:xfrm>
          <a:prstGeom prst="rect">
            <a:avLst/>
          </a:prstGeom>
          <a:solidFill>
            <a:srgbClr val="0E2D69"/>
          </a:solidFill>
          <a:ln>
            <a:noFill/>
          </a:ln>
        </p:spPr>
        <p:txBody>
          <a:bodyPr wrap="square" lIns="150000" tIns="0" rIns="0" bIns="0" anchor="ctr"/>
          <a:lstStyle/>
          <a:p>
            <a:pPr algn="ctr"/>
            <a:r>
              <a:rPr lang="en-US" sz="1800" b="1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Strengths</a:t>
            </a:r>
          </a:p>
        </p:txBody>
      </p:sp>
      <p:sp>
        <p:nvSpPr>
          <p:cNvPr id="15" name="weak_hdr">
            <a:extLst>
              <a:ext uri="{FF2B5EF4-FFF2-40B4-BE49-F238E27FC236}">
                <a16:creationId xmlns:a16="http://schemas.microsoft.com/office/drawing/2014/main" id="{6FD127D8-5893-0D19-5697-1EA27E1E060E}"/>
              </a:ext>
            </a:extLst>
          </p:cNvPr>
          <p:cNvSpPr>
            <a:spLocks noGrp="1"/>
          </p:cNvSpPr>
          <p:nvPr/>
        </p:nvSpPr>
        <p:spPr>
          <a:xfrm>
            <a:off x="6427125" y="2604724"/>
            <a:ext cx="5231773" cy="420000"/>
          </a:xfrm>
          <a:prstGeom prst="rect">
            <a:avLst/>
          </a:prstGeom>
          <a:solidFill>
            <a:srgbClr val="C62828"/>
          </a:solidFill>
          <a:ln>
            <a:noFill/>
          </a:ln>
        </p:spPr>
        <p:txBody>
          <a:bodyPr wrap="square" lIns="150000" tIns="0" rIns="0" bIns="0" anchor="ctr"/>
          <a:lstStyle/>
          <a:p>
            <a:pPr algn="ctr"/>
            <a:r>
              <a:rPr lang="en-US" sz="1800" b="1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Weaknesses</a:t>
            </a:r>
          </a:p>
        </p:txBody>
      </p:sp>
      <p:sp>
        <p:nvSpPr>
          <p:cNvPr id="16" name="str_body">
            <a:extLst>
              <a:ext uri="{FF2B5EF4-FFF2-40B4-BE49-F238E27FC236}">
                <a16:creationId xmlns:a16="http://schemas.microsoft.com/office/drawing/2014/main" id="{BE2E5B0A-69D1-8937-B964-E5CA3D7978BD}"/>
              </a:ext>
            </a:extLst>
          </p:cNvPr>
          <p:cNvSpPr txBox="1"/>
          <p:nvPr/>
        </p:nvSpPr>
        <p:spPr>
          <a:xfrm>
            <a:off x="458898" y="3429000"/>
            <a:ext cx="5305978" cy="2056925"/>
          </a:xfrm>
          <a:prstGeom prst="rect">
            <a:avLst/>
          </a:prstGeom>
          <a:noFill/>
          <a:ln w="20000">
            <a:noFill/>
          </a:ln>
        </p:spPr>
        <p:txBody>
          <a:bodyPr wrap="square" lIns="200000" tIns="150000" rIns="150000" bIns="150000" anchor="t"/>
          <a:lstStyle/>
          <a:p>
            <a:pPr marL="200000" indent="-200000" algn="l"/>
            <a:r>
              <a:rPr lang="en-US" sz="1500" b="0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●  </a:t>
            </a:r>
            <a:r>
              <a:rPr lang="en-GB" sz="1500" b="0" i="0" dirty="0">
                <a:solidFill>
                  <a:schemeClr val="tx1"/>
                </a:solidFill>
                <a:effectLst/>
                <a:latin typeface="HSE Sans" panose="02000000000000000000" pitchFamily="2" charset="0"/>
                <a:cs typeface="Arial" panose="020B0604020202020204" pitchFamily="34" charset="0"/>
              </a:rPr>
              <a:t>Computed numbers in deterministic benchmark path</a:t>
            </a:r>
            <a:endParaRPr lang="en-US" sz="1500" b="0" dirty="0">
              <a:solidFill>
                <a:schemeClr val="tx1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  <a:p>
            <a:pPr marL="200000" indent="-200000" algn="l"/>
            <a:r>
              <a:rPr lang="en-US" sz="1500" b="0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●  100% KPI correctness across benchmark cases</a:t>
            </a:r>
          </a:p>
          <a:p>
            <a:pPr marL="200000" indent="-200000" algn="l"/>
            <a:r>
              <a:rPr lang="en-US" sz="1500" b="0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●  No observed domain leakage in benchmark</a:t>
            </a:r>
          </a:p>
          <a:p>
            <a:pPr marL="200000" indent="-200000" algn="l"/>
            <a:r>
              <a:rPr lang="en-US" sz="1500" b="0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●  100% visualization correctness</a:t>
            </a:r>
          </a:p>
          <a:p>
            <a:pPr marL="200000" indent="-200000" algn="l"/>
            <a:r>
              <a:rPr lang="en-US" sz="1500" b="0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●  Clear artifact and report workflow</a:t>
            </a:r>
          </a:p>
          <a:p>
            <a:pPr marL="200000" indent="-200000" algn="l"/>
            <a:r>
              <a:rPr lang="en-US" sz="1500" b="0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●  Multi-dataset evidence packages</a:t>
            </a:r>
          </a:p>
          <a:p>
            <a:pPr marL="200000" indent="-200000" algn="l"/>
            <a:r>
              <a:rPr lang="en-US" sz="1500" b="0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●  Honest benchmark - failures stay in denominator</a:t>
            </a:r>
          </a:p>
        </p:txBody>
      </p:sp>
      <p:sp>
        <p:nvSpPr>
          <p:cNvPr id="17" name="weak_body">
            <a:extLst>
              <a:ext uri="{FF2B5EF4-FFF2-40B4-BE49-F238E27FC236}">
                <a16:creationId xmlns:a16="http://schemas.microsoft.com/office/drawing/2014/main" id="{16FE51CC-D977-8807-86F3-26B5BA5F3739}"/>
              </a:ext>
            </a:extLst>
          </p:cNvPr>
          <p:cNvSpPr txBox="1"/>
          <p:nvPr/>
        </p:nvSpPr>
        <p:spPr>
          <a:xfrm>
            <a:off x="6427124" y="3429000"/>
            <a:ext cx="5231773" cy="2056925"/>
          </a:xfrm>
          <a:prstGeom prst="rect">
            <a:avLst/>
          </a:prstGeom>
          <a:noFill/>
          <a:ln w="20000">
            <a:noFill/>
          </a:ln>
        </p:spPr>
        <p:txBody>
          <a:bodyPr wrap="square" lIns="200000" tIns="150000" rIns="150000" bIns="150000" anchor="t"/>
          <a:lstStyle/>
          <a:p>
            <a:pPr marL="200000" indent="-200000" algn="l"/>
            <a:r>
              <a:rPr lang="en-US" sz="1500" b="0" dirty="0">
                <a:solidFill>
                  <a:srgbClr val="C6282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●  Follow-up consistency is weak (33.3%)</a:t>
            </a:r>
          </a:p>
          <a:p>
            <a:pPr marL="200000" indent="-200000" algn="l"/>
            <a:r>
              <a:rPr lang="en-US" sz="1500" b="0" dirty="0">
                <a:solidFill>
                  <a:srgbClr val="C6282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●  Healthcare / categorical-heavy semantics need improvement</a:t>
            </a:r>
          </a:p>
          <a:p>
            <a:pPr marL="200000" indent="-200000" algn="l"/>
            <a:r>
              <a:rPr lang="en-US" sz="1500" b="0" dirty="0">
                <a:solidFill>
                  <a:srgbClr val="C6282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●  Benchmark is focused, not exhaustive (19 cases)</a:t>
            </a:r>
          </a:p>
          <a:p>
            <a:pPr marL="200000" indent="-200000" algn="l"/>
            <a:r>
              <a:rPr lang="en-US" sz="1500" b="0" dirty="0">
                <a:solidFill>
                  <a:srgbClr val="C6282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●  Live LLM benchmark not included</a:t>
            </a:r>
          </a:p>
          <a:p>
            <a:pPr marL="200000" indent="-200000" algn="l"/>
            <a:r>
              <a:rPr lang="en-US" sz="1500" b="0" dirty="0">
                <a:solidFill>
                  <a:srgbClr val="C6282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●  Evaluation limited to CSV-based workflows</a:t>
            </a:r>
          </a:p>
          <a:p>
            <a:pPr marL="200000" indent="-200000" algn="l"/>
            <a:r>
              <a:rPr lang="en-US" sz="1500" b="0" dirty="0">
                <a:solidFill>
                  <a:srgbClr val="C6282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●  No operating-system-level sandboxing</a:t>
            </a:r>
          </a:p>
        </p:txBody>
      </p:sp>
    </p:spTree>
    <p:extLst>
      <p:ext uri="{BB962C8B-B14F-4D97-AF65-F5344CB8AC3E}">
        <p14:creationId xmlns:p14="http://schemas.microsoft.com/office/powerpoint/2010/main" val="3413445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5"/>
          <p:cNvSpPr txBox="1">
            <a:spLocks noGrp="1"/>
          </p:cNvSpPr>
          <p:nvPr>
            <p:ph type="body" idx="3"/>
          </p:nvPr>
        </p:nvSpPr>
        <p:spPr>
          <a:xfrm>
            <a:off x="1143689" y="540904"/>
            <a:ext cx="1901825" cy="415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dirty="0" err="1">
                <a:latin typeface="HSE Sans" panose="02000000000000000000" pitchFamily="2" charset="0"/>
              </a:rPr>
              <a:t>Faculty</a:t>
            </a:r>
            <a:r>
              <a:rPr lang="ru-RU" sz="1400" dirty="0">
                <a:latin typeface="HSE Sans" panose="02000000000000000000" pitchFamily="2" charset="0"/>
              </a:rPr>
              <a:t> </a:t>
            </a:r>
            <a:r>
              <a:rPr lang="ru-RU" sz="1400" dirty="0" err="1">
                <a:latin typeface="HSE Sans" panose="02000000000000000000" pitchFamily="2" charset="0"/>
              </a:rPr>
              <a:t>of</a:t>
            </a:r>
            <a:r>
              <a:rPr lang="ru-RU" sz="1400" dirty="0">
                <a:latin typeface="HSE Sans" panose="02000000000000000000" pitchFamily="2" charset="0"/>
              </a:rPr>
              <a:t> Computer Science </a:t>
            </a:r>
            <a:endParaRPr sz="1400" dirty="0">
              <a:latin typeface="HSE Sans" panose="02000000000000000000" pitchFamily="2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dirty="0">
              <a:latin typeface="HSE Sans" panose="02000000000000000000" pitchFamily="2" charset="0"/>
            </a:endParaRPr>
          </a:p>
        </p:txBody>
      </p:sp>
      <p:sp>
        <p:nvSpPr>
          <p:cNvPr id="190" name="Google Shape;190;p15"/>
          <p:cNvSpPr txBox="1">
            <a:spLocks noGrp="1"/>
          </p:cNvSpPr>
          <p:nvPr>
            <p:ph type="body" idx="4"/>
          </p:nvPr>
        </p:nvSpPr>
        <p:spPr>
          <a:xfrm>
            <a:off x="3459178" y="548725"/>
            <a:ext cx="25674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400"/>
              <a:buNone/>
            </a:pPr>
            <a:r>
              <a:rPr lang="ru-RU" sz="1400">
                <a:latin typeface="HSE Sans" panose="02000000000000000000" pitchFamily="2" charset="0"/>
              </a:rPr>
              <a:t>Data Science and Business Analytics </a:t>
            </a:r>
            <a:endParaRPr sz="1400">
              <a:latin typeface="HSE Sans" panose="02000000000000000000" pitchFamily="2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200"/>
              <a:buNone/>
            </a:pPr>
            <a:endParaRPr sz="1200">
              <a:latin typeface="HSE Sans" panose="02000000000000000000" pitchFamily="2" charset="0"/>
            </a:endParaRPr>
          </a:p>
        </p:txBody>
      </p:sp>
      <p:sp>
        <p:nvSpPr>
          <p:cNvPr id="191" name="Google Shape;191;p15"/>
          <p:cNvSpPr txBox="1">
            <a:spLocks noGrp="1"/>
          </p:cNvSpPr>
          <p:nvPr>
            <p:ph type="body" idx="5"/>
          </p:nvPr>
        </p:nvSpPr>
        <p:spPr>
          <a:xfrm>
            <a:off x="6259907" y="548725"/>
            <a:ext cx="39405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4300"/>
              <a:buFont typeface="Arial"/>
              <a:buNone/>
            </a:pPr>
            <a:r>
              <a:rPr lang="en-US" sz="1400" dirty="0">
                <a:latin typeface="HSE Sans" panose="02000000000000000000" pitchFamily="2" charset="0"/>
              </a:rPr>
              <a:t>Automated Data Analytics LLM Agent for Streamlining Business Operations</a:t>
            </a:r>
            <a:endParaRPr sz="100" dirty="0">
              <a:latin typeface="HSE Sans" panose="02000000000000000000" pitchFamily="2" charset="0"/>
            </a:endParaRPr>
          </a:p>
        </p:txBody>
      </p:sp>
      <p:sp>
        <p:nvSpPr>
          <p:cNvPr id="4" name="card_bg_0">
            <a:extLst>
              <a:ext uri="{FF2B5EF4-FFF2-40B4-BE49-F238E27FC236}">
                <a16:creationId xmlns:a16="http://schemas.microsoft.com/office/drawing/2014/main" id="{0EDC8A28-6E65-B4C2-B524-BB5C082EBEFF}"/>
              </a:ext>
            </a:extLst>
          </p:cNvPr>
          <p:cNvSpPr/>
          <p:nvPr/>
        </p:nvSpPr>
        <p:spPr>
          <a:xfrm>
            <a:off x="458898" y="2458733"/>
            <a:ext cx="5530000" cy="1350000"/>
          </a:xfrm>
          <a:prstGeom prst="roundRect">
            <a:avLst>
              <a:gd name="adj" fmla="val 10000"/>
            </a:avLst>
          </a:prstGeom>
          <a:solidFill>
            <a:srgbClr val="E8F0FD"/>
          </a:solidFill>
          <a:ln w="19050">
            <a:solidFill>
              <a:srgbClr val="0E2D69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5" name="card_bg_2">
            <a:extLst>
              <a:ext uri="{FF2B5EF4-FFF2-40B4-BE49-F238E27FC236}">
                <a16:creationId xmlns:a16="http://schemas.microsoft.com/office/drawing/2014/main" id="{37C11AAC-DA71-7CE0-0163-1744B7C9C202}"/>
              </a:ext>
            </a:extLst>
          </p:cNvPr>
          <p:cNvSpPr/>
          <p:nvPr/>
        </p:nvSpPr>
        <p:spPr>
          <a:xfrm>
            <a:off x="458898" y="4178734"/>
            <a:ext cx="5530000" cy="1350000"/>
          </a:xfrm>
          <a:prstGeom prst="roundRect">
            <a:avLst>
              <a:gd name="adj" fmla="val 10000"/>
            </a:avLst>
          </a:prstGeom>
          <a:solidFill>
            <a:srgbClr val="E8F0FD"/>
          </a:solidFill>
          <a:ln w="19050">
            <a:solidFill>
              <a:srgbClr val="0E2D69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6" name="card_bg_1">
            <a:extLst>
              <a:ext uri="{FF2B5EF4-FFF2-40B4-BE49-F238E27FC236}">
                <a16:creationId xmlns:a16="http://schemas.microsoft.com/office/drawing/2014/main" id="{AAAB04D4-5A7E-3EB2-D5D1-3E4F8FDC7A4D}"/>
              </a:ext>
            </a:extLst>
          </p:cNvPr>
          <p:cNvSpPr/>
          <p:nvPr/>
        </p:nvSpPr>
        <p:spPr>
          <a:xfrm>
            <a:off x="6200000" y="2458733"/>
            <a:ext cx="5530000" cy="1350000"/>
          </a:xfrm>
          <a:prstGeom prst="roundRect">
            <a:avLst>
              <a:gd name="adj" fmla="val 10000"/>
            </a:avLst>
          </a:prstGeom>
          <a:solidFill>
            <a:srgbClr val="E8F0FD"/>
          </a:solidFill>
          <a:ln w="19050">
            <a:solidFill>
              <a:srgbClr val="0E2D69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8" name="card_bg_3">
            <a:extLst>
              <a:ext uri="{FF2B5EF4-FFF2-40B4-BE49-F238E27FC236}">
                <a16:creationId xmlns:a16="http://schemas.microsoft.com/office/drawing/2014/main" id="{3B181DA5-DF7D-3559-B5D5-1F4A88992A7E}"/>
              </a:ext>
            </a:extLst>
          </p:cNvPr>
          <p:cNvSpPr/>
          <p:nvPr/>
        </p:nvSpPr>
        <p:spPr>
          <a:xfrm>
            <a:off x="6200000" y="4178734"/>
            <a:ext cx="5530000" cy="1350000"/>
          </a:xfrm>
          <a:prstGeom prst="roundRect">
            <a:avLst>
              <a:gd name="adj" fmla="val 10000"/>
            </a:avLst>
          </a:prstGeom>
          <a:solidFill>
            <a:srgbClr val="E8F0FD"/>
          </a:solidFill>
          <a:ln w="19050">
            <a:solidFill>
              <a:srgbClr val="0E2D69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9" name="card_body_0">
            <a:extLst>
              <a:ext uri="{FF2B5EF4-FFF2-40B4-BE49-F238E27FC236}">
                <a16:creationId xmlns:a16="http://schemas.microsoft.com/office/drawing/2014/main" id="{3850C2FD-DDC8-B249-1EF9-5E4DD741748F}"/>
              </a:ext>
            </a:extLst>
          </p:cNvPr>
          <p:cNvSpPr txBox="1"/>
          <p:nvPr/>
        </p:nvSpPr>
        <p:spPr>
          <a:xfrm>
            <a:off x="578898" y="3078733"/>
            <a:ext cx="5350000" cy="6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rm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244998"/>
                </a:solidFill>
                <a:latin typeface="HSE Sans" panose="02000000000000000000" pitchFamily="2" charset="0"/>
              </a:rPr>
              <a:t>Companies collect more structured data than ever - yet most teams cannot extract insights without specialized analytical tooling.</a:t>
            </a:r>
          </a:p>
        </p:txBody>
      </p:sp>
      <p:sp>
        <p:nvSpPr>
          <p:cNvPr id="10" name="card_body_2">
            <a:extLst>
              <a:ext uri="{FF2B5EF4-FFF2-40B4-BE49-F238E27FC236}">
                <a16:creationId xmlns:a16="http://schemas.microsoft.com/office/drawing/2014/main" id="{A7D18741-A832-BCFB-3388-A14DB77ABF6A}"/>
              </a:ext>
            </a:extLst>
          </p:cNvPr>
          <p:cNvSpPr txBox="1"/>
          <p:nvPr/>
        </p:nvSpPr>
        <p:spPr>
          <a:xfrm>
            <a:off x="578898" y="4825318"/>
            <a:ext cx="5350000" cy="653416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rm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244998"/>
                </a:solidFill>
                <a:latin typeface="HSE Sans" panose="02000000000000000000" pitchFamily="2" charset="0"/>
              </a:rPr>
              <a:t>Routine analytical questions still require manual multi-step workflows across SQL, spreadsheets, and BI tools.</a:t>
            </a:r>
          </a:p>
        </p:txBody>
      </p:sp>
      <p:sp>
        <p:nvSpPr>
          <p:cNvPr id="11" name="card_body_1">
            <a:extLst>
              <a:ext uri="{FF2B5EF4-FFF2-40B4-BE49-F238E27FC236}">
                <a16:creationId xmlns:a16="http://schemas.microsoft.com/office/drawing/2014/main" id="{43BACF61-7F7C-E799-1428-2ACCC250AC5F}"/>
              </a:ext>
            </a:extLst>
          </p:cNvPr>
          <p:cNvSpPr txBox="1"/>
          <p:nvPr/>
        </p:nvSpPr>
        <p:spPr>
          <a:xfrm>
            <a:off x="6320000" y="3078733"/>
            <a:ext cx="5350000" cy="6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rm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244998"/>
                </a:solidFill>
                <a:latin typeface="HSE Sans" panose="02000000000000000000" pitchFamily="2" charset="0"/>
              </a:rPr>
              <a:t>Pre-built dashboards answer last quarter’s questions, not today’s. Business logic evolves faster than dashboard refresh cycles.</a:t>
            </a:r>
          </a:p>
        </p:txBody>
      </p:sp>
      <p:sp>
        <p:nvSpPr>
          <p:cNvPr id="12" name="card_body_3">
            <a:extLst>
              <a:ext uri="{FF2B5EF4-FFF2-40B4-BE49-F238E27FC236}">
                <a16:creationId xmlns:a16="http://schemas.microsoft.com/office/drawing/2014/main" id="{2091B3C5-DA2A-3A5A-EA9A-C62040C85C08}"/>
              </a:ext>
            </a:extLst>
          </p:cNvPr>
          <p:cNvSpPr txBox="1"/>
          <p:nvPr/>
        </p:nvSpPr>
        <p:spPr>
          <a:xfrm>
            <a:off x="6320000" y="4825318"/>
            <a:ext cx="5350000" cy="653416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rm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244998"/>
                </a:solidFill>
                <a:latin typeface="HSE Sans" panose="02000000000000000000" pitchFamily="2" charset="0"/>
              </a:rPr>
              <a:t>A practical gap exists between natural-language business questions and computed, validated evidence over tabular data.</a:t>
            </a:r>
          </a:p>
        </p:txBody>
      </p:sp>
      <p:sp>
        <p:nvSpPr>
          <p:cNvPr id="13" name="card_hdr_0">
            <a:extLst>
              <a:ext uri="{FF2B5EF4-FFF2-40B4-BE49-F238E27FC236}">
                <a16:creationId xmlns:a16="http://schemas.microsoft.com/office/drawing/2014/main" id="{46279C00-37E9-6BEA-2569-DBC0D130EC79}"/>
              </a:ext>
            </a:extLst>
          </p:cNvPr>
          <p:cNvSpPr txBox="1"/>
          <p:nvPr/>
        </p:nvSpPr>
        <p:spPr>
          <a:xfrm>
            <a:off x="578898" y="2558733"/>
            <a:ext cx="5350000" cy="5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E2D69"/>
                </a:solidFill>
                <a:latin typeface="HSE Sans" panose="02000000000000000000" pitchFamily="2" charset="0"/>
              </a:rPr>
              <a:t>Data ≠ Decisions</a:t>
            </a:r>
          </a:p>
        </p:txBody>
      </p:sp>
      <p:sp>
        <p:nvSpPr>
          <p:cNvPr id="17" name="card_hdr_2">
            <a:extLst>
              <a:ext uri="{FF2B5EF4-FFF2-40B4-BE49-F238E27FC236}">
                <a16:creationId xmlns:a16="http://schemas.microsoft.com/office/drawing/2014/main" id="{26FB8A56-1060-AB40-ACA7-A97D12AC37DB}"/>
              </a:ext>
            </a:extLst>
          </p:cNvPr>
          <p:cNvSpPr txBox="1"/>
          <p:nvPr/>
        </p:nvSpPr>
        <p:spPr>
          <a:xfrm>
            <a:off x="578898" y="4278733"/>
            <a:ext cx="5350000" cy="546585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E2D69"/>
                </a:solidFill>
                <a:latin typeface="HSE Sans" panose="02000000000000000000" pitchFamily="2" charset="0"/>
              </a:rPr>
              <a:t>Analyst Bottleneck</a:t>
            </a:r>
          </a:p>
        </p:txBody>
      </p:sp>
      <p:sp>
        <p:nvSpPr>
          <p:cNvPr id="18" name="card_hdr_1">
            <a:extLst>
              <a:ext uri="{FF2B5EF4-FFF2-40B4-BE49-F238E27FC236}">
                <a16:creationId xmlns:a16="http://schemas.microsoft.com/office/drawing/2014/main" id="{008A8CD7-CBEC-D80F-EF66-9988CB5F9E65}"/>
              </a:ext>
            </a:extLst>
          </p:cNvPr>
          <p:cNvSpPr txBox="1"/>
          <p:nvPr/>
        </p:nvSpPr>
        <p:spPr>
          <a:xfrm>
            <a:off x="6320000" y="2558733"/>
            <a:ext cx="5350000" cy="5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E2D69"/>
                </a:solidFill>
                <a:latin typeface="HSE Sans" panose="02000000000000000000" pitchFamily="2" charset="0"/>
              </a:rPr>
              <a:t>Static Dashboards Fail</a:t>
            </a:r>
          </a:p>
        </p:txBody>
      </p:sp>
      <p:sp>
        <p:nvSpPr>
          <p:cNvPr id="19" name="card_hdr_3">
            <a:extLst>
              <a:ext uri="{FF2B5EF4-FFF2-40B4-BE49-F238E27FC236}">
                <a16:creationId xmlns:a16="http://schemas.microsoft.com/office/drawing/2014/main" id="{B10A66FF-35ED-A889-18ED-BBA78FD8503A}"/>
              </a:ext>
            </a:extLst>
          </p:cNvPr>
          <p:cNvSpPr txBox="1"/>
          <p:nvPr/>
        </p:nvSpPr>
        <p:spPr>
          <a:xfrm>
            <a:off x="6320000" y="4278734"/>
            <a:ext cx="5350000" cy="546584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E2D69"/>
                </a:solidFill>
                <a:latin typeface="HSE Sans" panose="02000000000000000000" pitchFamily="2" charset="0"/>
              </a:rPr>
              <a:t>No Accessible Bridge</a:t>
            </a:r>
          </a:p>
        </p:txBody>
      </p:sp>
      <p:sp>
        <p:nvSpPr>
          <p:cNvPr id="20" name="slideTitle">
            <a:extLst>
              <a:ext uri="{FF2B5EF4-FFF2-40B4-BE49-F238E27FC236}">
                <a16:creationId xmlns:a16="http://schemas.microsoft.com/office/drawing/2014/main" id="{A6785FA2-232F-C320-8F00-73E2DBB6BA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8898" y="1086704"/>
            <a:ext cx="11200000" cy="84024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algn="l">
              <a:lnSpc>
                <a:spcPct val="2222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E2D69"/>
                </a:solidFill>
                <a:latin typeface="HSE Sans" panose="02000000000000000000" pitchFamily="2" charset="0"/>
              </a:rPr>
              <a:t>Why This Problem Matters</a:t>
            </a:r>
            <a:endParaRPr lang="en-US" b="1" dirty="0">
              <a:solidFill>
                <a:srgbClr val="0E2D69"/>
              </a:solidFill>
              <a:latin typeface="HSE Sans" panose="02000000000000000000" pitchFamily="2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4"/>
          <p:cNvSpPr txBox="1">
            <a:spLocks noGrp="1"/>
          </p:cNvSpPr>
          <p:nvPr>
            <p:ph type="body" idx="3"/>
          </p:nvPr>
        </p:nvSpPr>
        <p:spPr>
          <a:xfrm>
            <a:off x="1143689" y="540904"/>
            <a:ext cx="1901700" cy="4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>
                <a:latin typeface="HSE Sans" panose="02000000000000000000" pitchFamily="2" charset="0"/>
              </a:rPr>
              <a:t>Faculty of Computer Science </a:t>
            </a:r>
            <a:endParaRPr sz="1400">
              <a:latin typeface="HSE Sans" panose="02000000000000000000" pitchFamily="2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>
              <a:latin typeface="HSE Sans" panose="02000000000000000000" pitchFamily="2" charset="0"/>
            </a:endParaRPr>
          </a:p>
        </p:txBody>
      </p:sp>
      <p:sp>
        <p:nvSpPr>
          <p:cNvPr id="333" name="Google Shape;333;p24"/>
          <p:cNvSpPr txBox="1">
            <a:spLocks noGrp="1"/>
          </p:cNvSpPr>
          <p:nvPr>
            <p:ph type="body" idx="4"/>
          </p:nvPr>
        </p:nvSpPr>
        <p:spPr>
          <a:xfrm>
            <a:off x="3459178" y="548725"/>
            <a:ext cx="25674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400"/>
              <a:buNone/>
            </a:pPr>
            <a:r>
              <a:rPr lang="ru-RU" sz="1400">
                <a:latin typeface="HSE Sans" panose="02000000000000000000" pitchFamily="2" charset="0"/>
              </a:rPr>
              <a:t>Data Science and Business Analytics </a:t>
            </a:r>
            <a:endParaRPr sz="1400">
              <a:latin typeface="HSE Sans" panose="02000000000000000000" pitchFamily="2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200"/>
              <a:buNone/>
            </a:pPr>
            <a:endParaRPr sz="1200">
              <a:latin typeface="HSE Sans" panose="02000000000000000000" pitchFamily="2" charset="0"/>
            </a:endParaRPr>
          </a:p>
        </p:txBody>
      </p:sp>
      <p:sp>
        <p:nvSpPr>
          <p:cNvPr id="334" name="Google Shape;334;p24"/>
          <p:cNvSpPr txBox="1">
            <a:spLocks noGrp="1"/>
          </p:cNvSpPr>
          <p:nvPr>
            <p:ph type="body" idx="5"/>
          </p:nvPr>
        </p:nvSpPr>
        <p:spPr>
          <a:xfrm>
            <a:off x="6259907" y="548725"/>
            <a:ext cx="39405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4300"/>
              <a:buFont typeface="Arial"/>
              <a:buNone/>
            </a:pPr>
            <a:r>
              <a:rPr lang="en-US" sz="1400" dirty="0">
                <a:latin typeface="HSE Sans" panose="02000000000000000000" pitchFamily="2" charset="0"/>
              </a:rPr>
              <a:t>Automated Data Analytics LLM Agent for Streamlining Business Operations</a:t>
            </a:r>
            <a:endParaRPr sz="1400" dirty="0">
              <a:latin typeface="HSE Sans" panose="02000000000000000000" pitchFamily="2" charset="0"/>
            </a:endParaRPr>
          </a:p>
        </p:txBody>
      </p:sp>
      <p:sp>
        <p:nvSpPr>
          <p:cNvPr id="5" name="slideTitle">
            <a:extLst>
              <a:ext uri="{FF2B5EF4-FFF2-40B4-BE49-F238E27FC236}">
                <a16:creationId xmlns:a16="http://schemas.microsoft.com/office/drawing/2014/main" id="{07E1F8AE-DFE1-ACF1-473F-579616D6C31B}"/>
              </a:ext>
            </a:extLst>
          </p:cNvPr>
          <p:cNvSpPr txBox="1">
            <a:spLocks/>
          </p:cNvSpPr>
          <p:nvPr/>
        </p:nvSpPr>
        <p:spPr>
          <a:xfrm>
            <a:off x="458898" y="1086704"/>
            <a:ext cx="11200000" cy="84024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222222"/>
              </a:lnSpc>
            </a:pPr>
            <a:r>
              <a:rPr lang="en-US" sz="2400" b="1" dirty="0">
                <a:solidFill>
                  <a:srgbClr val="0E2D69"/>
                </a:solidFill>
                <a:latin typeface="HSE Sans" panose="02000000000000000000" pitchFamily="2" charset="0"/>
              </a:rPr>
              <a:t>Limitations and Current Boundaries</a:t>
            </a:r>
          </a:p>
        </p:txBody>
      </p:sp>
      <p:sp>
        <p:nvSpPr>
          <p:cNvPr id="2" name="obj_bg_0">
            <a:extLst>
              <a:ext uri="{FF2B5EF4-FFF2-40B4-BE49-F238E27FC236}">
                <a16:creationId xmlns:a16="http://schemas.microsoft.com/office/drawing/2014/main" id="{1B9066A2-40DE-7A74-A67E-9EFEF4177E2B}"/>
              </a:ext>
            </a:extLst>
          </p:cNvPr>
          <p:cNvSpPr/>
          <p:nvPr/>
        </p:nvSpPr>
        <p:spPr>
          <a:xfrm>
            <a:off x="458896" y="2079000"/>
            <a:ext cx="3600000" cy="1350000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" name="obj_bg_0">
            <a:extLst>
              <a:ext uri="{FF2B5EF4-FFF2-40B4-BE49-F238E27FC236}">
                <a16:creationId xmlns:a16="http://schemas.microsoft.com/office/drawing/2014/main" id="{31A40575-6BEB-E1EA-FC74-6E649BBD0711}"/>
              </a:ext>
            </a:extLst>
          </p:cNvPr>
          <p:cNvSpPr/>
          <p:nvPr/>
        </p:nvSpPr>
        <p:spPr>
          <a:xfrm>
            <a:off x="4296000" y="2081972"/>
            <a:ext cx="3600000" cy="1350000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1" name="obj_bg_0">
            <a:extLst>
              <a:ext uri="{FF2B5EF4-FFF2-40B4-BE49-F238E27FC236}">
                <a16:creationId xmlns:a16="http://schemas.microsoft.com/office/drawing/2014/main" id="{0B4966E4-9042-CB4E-2969-A7F1A46F2546}"/>
              </a:ext>
            </a:extLst>
          </p:cNvPr>
          <p:cNvSpPr/>
          <p:nvPr/>
        </p:nvSpPr>
        <p:spPr>
          <a:xfrm>
            <a:off x="458896" y="3935242"/>
            <a:ext cx="2586493" cy="1836053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4" name="obj_bg_0">
            <a:extLst>
              <a:ext uri="{FF2B5EF4-FFF2-40B4-BE49-F238E27FC236}">
                <a16:creationId xmlns:a16="http://schemas.microsoft.com/office/drawing/2014/main" id="{2FE92A51-DB1E-4FFE-DFCB-82B95532E5E5}"/>
              </a:ext>
            </a:extLst>
          </p:cNvPr>
          <p:cNvSpPr/>
          <p:nvPr/>
        </p:nvSpPr>
        <p:spPr>
          <a:xfrm>
            <a:off x="8133104" y="2079000"/>
            <a:ext cx="3600000" cy="1350000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0" name="obj_bg_0">
            <a:extLst>
              <a:ext uri="{FF2B5EF4-FFF2-40B4-BE49-F238E27FC236}">
                <a16:creationId xmlns:a16="http://schemas.microsoft.com/office/drawing/2014/main" id="{206EEE3B-FCAD-478E-95A6-81FB72ACA050}"/>
              </a:ext>
            </a:extLst>
          </p:cNvPr>
          <p:cNvSpPr/>
          <p:nvPr/>
        </p:nvSpPr>
        <p:spPr>
          <a:xfrm>
            <a:off x="3345600" y="3935240"/>
            <a:ext cx="2586493" cy="1836053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1" name="obj_bg_0">
            <a:extLst>
              <a:ext uri="{FF2B5EF4-FFF2-40B4-BE49-F238E27FC236}">
                <a16:creationId xmlns:a16="http://schemas.microsoft.com/office/drawing/2014/main" id="{200D7B40-56D1-BDF0-DC17-5979817DE54A}"/>
              </a:ext>
            </a:extLst>
          </p:cNvPr>
          <p:cNvSpPr/>
          <p:nvPr/>
        </p:nvSpPr>
        <p:spPr>
          <a:xfrm>
            <a:off x="6259907" y="3935240"/>
            <a:ext cx="2586493" cy="1836053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2" name="obj_bg_0">
            <a:extLst>
              <a:ext uri="{FF2B5EF4-FFF2-40B4-BE49-F238E27FC236}">
                <a16:creationId xmlns:a16="http://schemas.microsoft.com/office/drawing/2014/main" id="{205666BF-59F4-88BF-F6F7-B7CF95E38BB0}"/>
              </a:ext>
            </a:extLst>
          </p:cNvPr>
          <p:cNvSpPr/>
          <p:nvPr/>
        </p:nvSpPr>
        <p:spPr>
          <a:xfrm>
            <a:off x="9146611" y="3935240"/>
            <a:ext cx="2586493" cy="1836053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4" name="card_a_hdr">
            <a:extLst>
              <a:ext uri="{FF2B5EF4-FFF2-40B4-BE49-F238E27FC236}">
                <a16:creationId xmlns:a16="http://schemas.microsoft.com/office/drawing/2014/main" id="{3F27DE13-BB4D-C2B2-258C-96F895E2AABD}"/>
              </a:ext>
            </a:extLst>
          </p:cNvPr>
          <p:cNvSpPr>
            <a:spLocks noGrp="1"/>
          </p:cNvSpPr>
          <p:nvPr/>
        </p:nvSpPr>
        <p:spPr>
          <a:xfrm>
            <a:off x="458896" y="2144500"/>
            <a:ext cx="3600000" cy="36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150000" tIns="0" rIns="0" bIns="0" anchor="ctr"/>
          <a:lstStyle/>
          <a:p>
            <a:pPr algn="l"/>
            <a:r>
              <a:rPr lang="en-US" sz="1500" b="1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A. Dataset Type Sensitivity</a:t>
            </a:r>
          </a:p>
        </p:txBody>
      </p:sp>
      <p:sp>
        <p:nvSpPr>
          <p:cNvPr id="25" name="card_b_hdr">
            <a:extLst>
              <a:ext uri="{FF2B5EF4-FFF2-40B4-BE49-F238E27FC236}">
                <a16:creationId xmlns:a16="http://schemas.microsoft.com/office/drawing/2014/main" id="{E3A00BFD-ECA5-C640-35A1-ADCE0296BEAF}"/>
              </a:ext>
            </a:extLst>
          </p:cNvPr>
          <p:cNvSpPr>
            <a:spLocks noGrp="1"/>
          </p:cNvSpPr>
          <p:nvPr/>
        </p:nvSpPr>
        <p:spPr>
          <a:xfrm>
            <a:off x="4306026" y="2144500"/>
            <a:ext cx="3589974" cy="36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150000" tIns="0" rIns="0" bIns="0" anchor="ctr"/>
          <a:lstStyle/>
          <a:p>
            <a:pPr algn="l"/>
            <a:r>
              <a:rPr lang="en-US" sz="1500" b="1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B. Follow-Up Reasoning</a:t>
            </a:r>
          </a:p>
        </p:txBody>
      </p:sp>
      <p:sp>
        <p:nvSpPr>
          <p:cNvPr id="26" name="card_c_hdr">
            <a:extLst>
              <a:ext uri="{FF2B5EF4-FFF2-40B4-BE49-F238E27FC236}">
                <a16:creationId xmlns:a16="http://schemas.microsoft.com/office/drawing/2014/main" id="{F47B81D1-D246-22D8-0F2F-D3936FE4573A}"/>
              </a:ext>
            </a:extLst>
          </p:cNvPr>
          <p:cNvSpPr>
            <a:spLocks noGrp="1"/>
          </p:cNvSpPr>
          <p:nvPr/>
        </p:nvSpPr>
        <p:spPr>
          <a:xfrm>
            <a:off x="8133105" y="2144500"/>
            <a:ext cx="3600000" cy="36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150000" tIns="0" rIns="0" bIns="0" anchor="ctr"/>
          <a:lstStyle/>
          <a:p>
            <a:pPr algn="l"/>
            <a:r>
              <a:rPr lang="en-US" sz="1500" b="1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C. Benchmark Scope</a:t>
            </a:r>
          </a:p>
        </p:txBody>
      </p:sp>
      <p:sp>
        <p:nvSpPr>
          <p:cNvPr id="27" name="card_d_hdr">
            <a:extLst>
              <a:ext uri="{FF2B5EF4-FFF2-40B4-BE49-F238E27FC236}">
                <a16:creationId xmlns:a16="http://schemas.microsoft.com/office/drawing/2014/main" id="{5C341EA4-AC7A-CD42-C921-4150F7B31832}"/>
              </a:ext>
            </a:extLst>
          </p:cNvPr>
          <p:cNvSpPr>
            <a:spLocks noGrp="1"/>
          </p:cNvSpPr>
          <p:nvPr/>
        </p:nvSpPr>
        <p:spPr>
          <a:xfrm>
            <a:off x="456063" y="4026981"/>
            <a:ext cx="2586493" cy="3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150000" tIns="0" rIns="0" bIns="0" anchor="ctr"/>
          <a:lstStyle/>
          <a:p>
            <a:pPr algn="l"/>
            <a:r>
              <a:rPr lang="en-US" sz="1500" b="1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D. Data Source Scope</a:t>
            </a:r>
          </a:p>
        </p:txBody>
      </p:sp>
      <p:sp>
        <p:nvSpPr>
          <p:cNvPr id="28" name="card_e_hdr">
            <a:extLst>
              <a:ext uri="{FF2B5EF4-FFF2-40B4-BE49-F238E27FC236}">
                <a16:creationId xmlns:a16="http://schemas.microsoft.com/office/drawing/2014/main" id="{D4544A31-279B-9D14-D159-8057F2161164}"/>
              </a:ext>
            </a:extLst>
          </p:cNvPr>
          <p:cNvSpPr>
            <a:spLocks noGrp="1"/>
          </p:cNvSpPr>
          <p:nvPr/>
        </p:nvSpPr>
        <p:spPr>
          <a:xfrm>
            <a:off x="3342767" y="4029071"/>
            <a:ext cx="2586493" cy="3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150000" tIns="0" rIns="0" bIns="0" anchor="ctr"/>
          <a:lstStyle/>
          <a:p>
            <a:pPr algn="l"/>
            <a:r>
              <a:rPr lang="en-US" sz="1500" b="1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E. Execution Safety</a:t>
            </a:r>
          </a:p>
        </p:txBody>
      </p:sp>
      <p:sp>
        <p:nvSpPr>
          <p:cNvPr id="29" name="card_f_hdr">
            <a:extLst>
              <a:ext uri="{FF2B5EF4-FFF2-40B4-BE49-F238E27FC236}">
                <a16:creationId xmlns:a16="http://schemas.microsoft.com/office/drawing/2014/main" id="{8DE0972E-3B16-6E64-B145-B2538732E33A}"/>
              </a:ext>
            </a:extLst>
          </p:cNvPr>
          <p:cNvSpPr>
            <a:spLocks noGrp="1"/>
          </p:cNvSpPr>
          <p:nvPr/>
        </p:nvSpPr>
        <p:spPr>
          <a:xfrm>
            <a:off x="6257074" y="4026981"/>
            <a:ext cx="2582500" cy="3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150000" tIns="0" rIns="0" bIns="0" anchor="ctr"/>
          <a:lstStyle/>
          <a:p>
            <a:pPr algn="l"/>
            <a:r>
              <a:rPr lang="en-US" sz="1500" b="1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F. Deployment Scope</a:t>
            </a:r>
          </a:p>
        </p:txBody>
      </p:sp>
      <p:sp>
        <p:nvSpPr>
          <p:cNvPr id="30" name="card_g_hdr">
            <a:extLst>
              <a:ext uri="{FF2B5EF4-FFF2-40B4-BE49-F238E27FC236}">
                <a16:creationId xmlns:a16="http://schemas.microsoft.com/office/drawing/2014/main" id="{6092A1FB-B8A1-6F5B-953C-21D298C7F18C}"/>
              </a:ext>
            </a:extLst>
          </p:cNvPr>
          <p:cNvSpPr>
            <a:spLocks noGrp="1"/>
          </p:cNvSpPr>
          <p:nvPr/>
        </p:nvSpPr>
        <p:spPr>
          <a:xfrm>
            <a:off x="9146611" y="4063845"/>
            <a:ext cx="2586493" cy="340000"/>
          </a:xfrm>
          <a:prstGeom prst="rect">
            <a:avLst/>
          </a:prstGeom>
          <a:solidFill>
            <a:srgbClr val="0E2D69"/>
          </a:solidFill>
          <a:ln>
            <a:noFill/>
          </a:ln>
        </p:spPr>
        <p:txBody>
          <a:bodyPr wrap="square" lIns="150000" tIns="0" rIns="0" bIns="0" anchor="ctr"/>
          <a:lstStyle/>
          <a:p>
            <a:pPr algn="l"/>
            <a:r>
              <a:rPr lang="en-US" sz="1500" b="1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G. Dataset Resolver</a:t>
            </a:r>
          </a:p>
        </p:txBody>
      </p:sp>
      <p:sp>
        <p:nvSpPr>
          <p:cNvPr id="31" name="lim_note">
            <a:extLst>
              <a:ext uri="{FF2B5EF4-FFF2-40B4-BE49-F238E27FC236}">
                <a16:creationId xmlns:a16="http://schemas.microsoft.com/office/drawing/2014/main" id="{CC27FD59-4FF3-F9FB-007F-266C19F05FB6}"/>
              </a:ext>
            </a:extLst>
          </p:cNvPr>
          <p:cNvSpPr>
            <a:spLocks noGrp="1"/>
          </p:cNvSpPr>
          <p:nvPr/>
        </p:nvSpPr>
        <p:spPr>
          <a:xfrm>
            <a:off x="535097" y="6016302"/>
            <a:ext cx="10788326" cy="350000"/>
          </a:xfrm>
          <a:prstGeom prst="rect">
            <a:avLst/>
          </a:prstGeom>
          <a:solidFill>
            <a:srgbClr val="0A2351"/>
          </a:solidFill>
          <a:ln>
            <a:noFill/>
          </a:ln>
        </p:spPr>
        <p:txBody>
          <a:bodyPr wrap="square" lIns="250000" tIns="0" rIns="0" bIns="0" anchor="ctr"/>
          <a:lstStyle/>
          <a:p>
            <a:pPr algn="ctr"/>
            <a:r>
              <a:rPr lang="en-US" b="0" dirty="0">
                <a:solidFill>
                  <a:srgbClr val="E8F0FD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These limitations define the current scope of the system and future engineering priorities.</a:t>
            </a:r>
          </a:p>
        </p:txBody>
      </p:sp>
      <p:sp>
        <p:nvSpPr>
          <p:cNvPr id="32" name="card_a_body">
            <a:extLst>
              <a:ext uri="{FF2B5EF4-FFF2-40B4-BE49-F238E27FC236}">
                <a16:creationId xmlns:a16="http://schemas.microsoft.com/office/drawing/2014/main" id="{CDD2369D-C38B-59BD-4DCE-763ED55A6426}"/>
              </a:ext>
            </a:extLst>
          </p:cNvPr>
          <p:cNvSpPr txBox="1"/>
          <p:nvPr/>
        </p:nvSpPr>
        <p:spPr>
          <a:xfrm>
            <a:off x="456063" y="2521308"/>
            <a:ext cx="3600000" cy="907692"/>
          </a:xfrm>
          <a:prstGeom prst="rect">
            <a:avLst/>
          </a:prstGeom>
          <a:noFill/>
          <a:ln>
            <a:noFill/>
          </a:ln>
        </p:spPr>
        <p:txBody>
          <a:bodyPr wrap="square" lIns="150000" tIns="80000" rIns="100000" bIns="100000" anchor="t"/>
          <a:lstStyle/>
          <a:p>
            <a:r>
              <a:rPr lang="en-US" sz="1300" b="0" dirty="0">
                <a:solidFill>
                  <a:srgbClr val="333333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Numeric and mixed business datasets perform reliably. Categorical-heavy datasets require stronger domain reasoning - key factor in healthcare-related errors.</a:t>
            </a:r>
          </a:p>
        </p:txBody>
      </p:sp>
      <p:sp>
        <p:nvSpPr>
          <p:cNvPr id="33" name="card_b_body">
            <a:extLst>
              <a:ext uri="{FF2B5EF4-FFF2-40B4-BE49-F238E27FC236}">
                <a16:creationId xmlns:a16="http://schemas.microsoft.com/office/drawing/2014/main" id="{7DDEDB9C-1793-4050-3FF5-4401974D414C}"/>
              </a:ext>
            </a:extLst>
          </p:cNvPr>
          <p:cNvSpPr txBox="1"/>
          <p:nvPr/>
        </p:nvSpPr>
        <p:spPr>
          <a:xfrm>
            <a:off x="4293167" y="2521308"/>
            <a:ext cx="3600000" cy="907692"/>
          </a:xfrm>
          <a:prstGeom prst="rect">
            <a:avLst/>
          </a:prstGeom>
          <a:noFill/>
          <a:ln>
            <a:noFill/>
          </a:ln>
        </p:spPr>
        <p:txBody>
          <a:bodyPr wrap="square" lIns="150000" tIns="80000" rIns="100000" bIns="100000" anchor="t"/>
          <a:lstStyle/>
          <a:p>
            <a:r>
              <a:rPr lang="en-US" sz="1300" b="0" dirty="0">
                <a:solidFill>
                  <a:srgbClr val="333333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Follow-up corrections are the weakest benchmark dimension (33.3%). Aggregation overrides and threshold filters need stronger constraint tracking.</a:t>
            </a:r>
          </a:p>
        </p:txBody>
      </p:sp>
      <p:sp>
        <p:nvSpPr>
          <p:cNvPr id="34" name="card_c_body">
            <a:extLst>
              <a:ext uri="{FF2B5EF4-FFF2-40B4-BE49-F238E27FC236}">
                <a16:creationId xmlns:a16="http://schemas.microsoft.com/office/drawing/2014/main" id="{89922812-1434-0D43-E017-6D14CEA8CA9E}"/>
              </a:ext>
            </a:extLst>
          </p:cNvPr>
          <p:cNvSpPr txBox="1"/>
          <p:nvPr/>
        </p:nvSpPr>
        <p:spPr>
          <a:xfrm>
            <a:off x="8127438" y="2521308"/>
            <a:ext cx="3608499" cy="907692"/>
          </a:xfrm>
          <a:prstGeom prst="rect">
            <a:avLst/>
          </a:prstGeom>
          <a:noFill/>
          <a:ln>
            <a:noFill/>
          </a:ln>
        </p:spPr>
        <p:txBody>
          <a:bodyPr wrap="square" lIns="150000" tIns="80000" rIns="100000" bIns="100000" anchor="t"/>
          <a:lstStyle/>
          <a:p>
            <a:r>
              <a:rPr lang="en-US" sz="1300" b="0" dirty="0">
                <a:solidFill>
                  <a:srgbClr val="333333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19 deterministic cases - focused validation, not full certification. Live LLM provider variability was not evaluated in the final benchmark.</a:t>
            </a:r>
          </a:p>
        </p:txBody>
      </p:sp>
      <p:sp>
        <p:nvSpPr>
          <p:cNvPr id="35" name="card_d_body">
            <a:extLst>
              <a:ext uri="{FF2B5EF4-FFF2-40B4-BE49-F238E27FC236}">
                <a16:creationId xmlns:a16="http://schemas.microsoft.com/office/drawing/2014/main" id="{B71B3CBB-9C9A-F556-36B6-63F683DE016D}"/>
              </a:ext>
            </a:extLst>
          </p:cNvPr>
          <p:cNvSpPr txBox="1"/>
          <p:nvPr/>
        </p:nvSpPr>
        <p:spPr>
          <a:xfrm>
            <a:off x="456063" y="4403845"/>
            <a:ext cx="2586493" cy="1367463"/>
          </a:xfrm>
          <a:prstGeom prst="rect">
            <a:avLst/>
          </a:prstGeom>
          <a:noFill/>
          <a:ln>
            <a:noFill/>
          </a:ln>
        </p:spPr>
        <p:txBody>
          <a:bodyPr wrap="square" lIns="150000" tIns="60000" rIns="100000" bIns="80000" anchor="t"/>
          <a:lstStyle/>
          <a:p>
            <a:r>
              <a:rPr lang="en-US" sz="1300" b="0" dirty="0">
                <a:solidFill>
                  <a:srgbClr val="333333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CSV-based analytical workflow. Database connectors and enterprise ingestion are future work.</a:t>
            </a:r>
          </a:p>
        </p:txBody>
      </p:sp>
      <p:sp>
        <p:nvSpPr>
          <p:cNvPr id="36" name="card_e_body">
            <a:extLst>
              <a:ext uri="{FF2B5EF4-FFF2-40B4-BE49-F238E27FC236}">
                <a16:creationId xmlns:a16="http://schemas.microsoft.com/office/drawing/2014/main" id="{C15B2E02-7002-981F-DA38-CF0B82DE2204}"/>
              </a:ext>
            </a:extLst>
          </p:cNvPr>
          <p:cNvSpPr txBox="1"/>
          <p:nvPr/>
        </p:nvSpPr>
        <p:spPr>
          <a:xfrm>
            <a:off x="3342767" y="4366981"/>
            <a:ext cx="2586494" cy="1404312"/>
          </a:xfrm>
          <a:prstGeom prst="rect">
            <a:avLst/>
          </a:prstGeom>
          <a:noFill/>
          <a:ln>
            <a:noFill/>
          </a:ln>
        </p:spPr>
        <p:txBody>
          <a:bodyPr wrap="square" lIns="150000" tIns="60000" rIns="100000" bIns="80000" anchor="t"/>
          <a:lstStyle/>
          <a:p>
            <a:r>
              <a:rPr lang="en-US" sz="1300" b="0" dirty="0">
                <a:solidFill>
                  <a:srgbClr val="333333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Application-level: AST checks, restricted built-ins, read-only SQL. Not an OS-level sandbox.</a:t>
            </a:r>
          </a:p>
        </p:txBody>
      </p:sp>
      <p:sp>
        <p:nvSpPr>
          <p:cNvPr id="37" name="card_f_body">
            <a:extLst>
              <a:ext uri="{FF2B5EF4-FFF2-40B4-BE49-F238E27FC236}">
                <a16:creationId xmlns:a16="http://schemas.microsoft.com/office/drawing/2014/main" id="{60BEF6A7-8993-A9F9-9EE6-D35E4049A184}"/>
              </a:ext>
            </a:extLst>
          </p:cNvPr>
          <p:cNvSpPr txBox="1"/>
          <p:nvPr/>
        </p:nvSpPr>
        <p:spPr>
          <a:xfrm>
            <a:off x="6257074" y="4366981"/>
            <a:ext cx="2582500" cy="1404312"/>
          </a:xfrm>
          <a:prstGeom prst="rect">
            <a:avLst/>
          </a:prstGeom>
          <a:noFill/>
          <a:ln>
            <a:noFill/>
          </a:ln>
        </p:spPr>
        <p:txBody>
          <a:bodyPr wrap="square" lIns="150000" tIns="60000" rIns="100000" bIns="80000" anchor="t"/>
          <a:lstStyle/>
          <a:p>
            <a:r>
              <a:rPr lang="en-US" sz="1300" b="0" dirty="0">
                <a:solidFill>
                  <a:srgbClr val="333333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SQLite/local prototype validated for coursework. Multi-tenant production deployment requires additional engineering.</a:t>
            </a:r>
          </a:p>
        </p:txBody>
      </p:sp>
      <p:sp>
        <p:nvSpPr>
          <p:cNvPr id="38" name="card_g_body">
            <a:extLst>
              <a:ext uri="{FF2B5EF4-FFF2-40B4-BE49-F238E27FC236}">
                <a16:creationId xmlns:a16="http://schemas.microsoft.com/office/drawing/2014/main" id="{D329AD4F-E242-5633-B24E-74BEB3B2B01B}"/>
              </a:ext>
            </a:extLst>
          </p:cNvPr>
          <p:cNvSpPr txBox="1"/>
          <p:nvPr/>
        </p:nvSpPr>
        <p:spPr>
          <a:xfrm>
            <a:off x="9146610" y="4411293"/>
            <a:ext cx="2586493" cy="1360000"/>
          </a:xfrm>
          <a:prstGeom prst="rect">
            <a:avLst/>
          </a:prstGeom>
          <a:noFill/>
          <a:ln>
            <a:noFill/>
          </a:ln>
        </p:spPr>
        <p:txBody>
          <a:bodyPr wrap="square" lIns="150000" tIns="60000" rIns="100000" bIns="80000" anchor="t"/>
          <a:lstStyle/>
          <a:p>
            <a:r>
              <a:rPr lang="en-US" sz="1300" b="0" dirty="0">
                <a:solidFill>
                  <a:srgbClr val="333333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Benchmark pre-selects IDs. Open-ended resolver accuracy is untested.</a:t>
            </a:r>
          </a:p>
        </p:txBody>
      </p:sp>
    </p:spTree>
    <p:extLst>
      <p:ext uri="{BB962C8B-B14F-4D97-AF65-F5344CB8AC3E}">
        <p14:creationId xmlns:p14="http://schemas.microsoft.com/office/powerpoint/2010/main" val="28605411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4"/>
          <p:cNvSpPr txBox="1">
            <a:spLocks noGrp="1"/>
          </p:cNvSpPr>
          <p:nvPr>
            <p:ph type="body" idx="3"/>
          </p:nvPr>
        </p:nvSpPr>
        <p:spPr>
          <a:xfrm>
            <a:off x="1143689" y="540904"/>
            <a:ext cx="1901700" cy="4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>
                <a:latin typeface="HSE Sans" panose="02000000000000000000" pitchFamily="2" charset="0"/>
              </a:rPr>
              <a:t>Faculty of Computer Science </a:t>
            </a:r>
            <a:endParaRPr sz="1400">
              <a:latin typeface="HSE Sans" panose="02000000000000000000" pitchFamily="2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>
              <a:latin typeface="HSE Sans" panose="02000000000000000000" pitchFamily="2" charset="0"/>
            </a:endParaRPr>
          </a:p>
        </p:txBody>
      </p:sp>
      <p:sp>
        <p:nvSpPr>
          <p:cNvPr id="333" name="Google Shape;333;p24"/>
          <p:cNvSpPr txBox="1">
            <a:spLocks noGrp="1"/>
          </p:cNvSpPr>
          <p:nvPr>
            <p:ph type="body" idx="4"/>
          </p:nvPr>
        </p:nvSpPr>
        <p:spPr>
          <a:xfrm>
            <a:off x="3459178" y="548725"/>
            <a:ext cx="25674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400"/>
              <a:buNone/>
            </a:pPr>
            <a:r>
              <a:rPr lang="ru-RU" sz="1400">
                <a:latin typeface="HSE Sans" panose="02000000000000000000" pitchFamily="2" charset="0"/>
              </a:rPr>
              <a:t>Data Science and Business Analytics </a:t>
            </a:r>
            <a:endParaRPr sz="1400">
              <a:latin typeface="HSE Sans" panose="02000000000000000000" pitchFamily="2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200"/>
              <a:buNone/>
            </a:pPr>
            <a:endParaRPr sz="1200">
              <a:latin typeface="HSE Sans" panose="02000000000000000000" pitchFamily="2" charset="0"/>
            </a:endParaRPr>
          </a:p>
        </p:txBody>
      </p:sp>
      <p:sp>
        <p:nvSpPr>
          <p:cNvPr id="334" name="Google Shape;334;p24"/>
          <p:cNvSpPr txBox="1">
            <a:spLocks noGrp="1"/>
          </p:cNvSpPr>
          <p:nvPr>
            <p:ph type="body" idx="5"/>
          </p:nvPr>
        </p:nvSpPr>
        <p:spPr>
          <a:xfrm>
            <a:off x="6259907" y="548725"/>
            <a:ext cx="39405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4300"/>
              <a:buFont typeface="Arial"/>
              <a:buNone/>
            </a:pPr>
            <a:r>
              <a:rPr lang="en-US" sz="1400" dirty="0">
                <a:latin typeface="HSE Sans" panose="02000000000000000000" pitchFamily="2" charset="0"/>
              </a:rPr>
              <a:t>Automated Data Analytics LLM Agent for Streamlining Business Operations</a:t>
            </a:r>
            <a:endParaRPr sz="1400" dirty="0">
              <a:latin typeface="HSE Sans" panose="02000000000000000000" pitchFamily="2" charset="0"/>
            </a:endParaRPr>
          </a:p>
        </p:txBody>
      </p:sp>
      <p:sp>
        <p:nvSpPr>
          <p:cNvPr id="5" name="slideTitle">
            <a:extLst>
              <a:ext uri="{FF2B5EF4-FFF2-40B4-BE49-F238E27FC236}">
                <a16:creationId xmlns:a16="http://schemas.microsoft.com/office/drawing/2014/main" id="{07E1F8AE-DFE1-ACF1-473F-579616D6C31B}"/>
              </a:ext>
            </a:extLst>
          </p:cNvPr>
          <p:cNvSpPr txBox="1">
            <a:spLocks/>
          </p:cNvSpPr>
          <p:nvPr/>
        </p:nvSpPr>
        <p:spPr>
          <a:xfrm>
            <a:off x="458898" y="1086704"/>
            <a:ext cx="11200000" cy="84024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222222"/>
              </a:lnSpc>
            </a:pPr>
            <a:r>
              <a:rPr lang="ru-RU" sz="2400" b="1" dirty="0" err="1">
                <a:solidFill>
                  <a:srgbClr val="0E2D69"/>
                </a:solidFill>
                <a:latin typeface="HSE Sans" panose="02000000000000000000" pitchFamily="2" charset="0"/>
              </a:rPr>
              <a:t>P</a:t>
            </a:r>
            <a:r>
              <a:rPr lang="en-US" sz="2400" b="1" dirty="0" err="1">
                <a:solidFill>
                  <a:srgbClr val="0E2D69"/>
                </a:solidFill>
                <a:latin typeface="HSE Sans" panose="02000000000000000000" pitchFamily="2" charset="0"/>
              </a:rPr>
              <a:t>roduct</a:t>
            </a:r>
            <a:r>
              <a:rPr lang="en-US" sz="2400" b="1" dirty="0">
                <a:solidFill>
                  <a:srgbClr val="0E2D69"/>
                </a:solidFill>
                <a:latin typeface="HSE Sans" panose="02000000000000000000" pitchFamily="2" charset="0"/>
              </a:rPr>
              <a:t> Walkthrough: End-to-End Investigation</a:t>
            </a:r>
          </a:p>
        </p:txBody>
      </p:sp>
      <p:sp>
        <p:nvSpPr>
          <p:cNvPr id="26" name="obj_bg_0">
            <a:extLst>
              <a:ext uri="{FF2B5EF4-FFF2-40B4-BE49-F238E27FC236}">
                <a16:creationId xmlns:a16="http://schemas.microsoft.com/office/drawing/2014/main" id="{FDFF8D55-66DE-2706-EA61-FC4037DBD754}"/>
              </a:ext>
            </a:extLst>
          </p:cNvPr>
          <p:cNvSpPr/>
          <p:nvPr/>
        </p:nvSpPr>
        <p:spPr>
          <a:xfrm>
            <a:off x="458896" y="2079000"/>
            <a:ext cx="3600000" cy="1350000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endParaRPr sz="1300"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7" name="obj_bg_0">
            <a:extLst>
              <a:ext uri="{FF2B5EF4-FFF2-40B4-BE49-F238E27FC236}">
                <a16:creationId xmlns:a16="http://schemas.microsoft.com/office/drawing/2014/main" id="{89A29277-0556-9F79-3612-FCFC5865C775}"/>
              </a:ext>
            </a:extLst>
          </p:cNvPr>
          <p:cNvSpPr/>
          <p:nvPr/>
        </p:nvSpPr>
        <p:spPr>
          <a:xfrm>
            <a:off x="4296000" y="2081972"/>
            <a:ext cx="3600000" cy="1350000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endParaRPr sz="1300"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8" name="obj_bg_0">
            <a:extLst>
              <a:ext uri="{FF2B5EF4-FFF2-40B4-BE49-F238E27FC236}">
                <a16:creationId xmlns:a16="http://schemas.microsoft.com/office/drawing/2014/main" id="{CC620C55-34DD-40D2-BC62-F3C9F56A4257}"/>
              </a:ext>
            </a:extLst>
          </p:cNvPr>
          <p:cNvSpPr/>
          <p:nvPr/>
        </p:nvSpPr>
        <p:spPr>
          <a:xfrm>
            <a:off x="8133104" y="2079000"/>
            <a:ext cx="3600000" cy="1350000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endParaRPr sz="1300"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9" name="obj_bg_0">
            <a:extLst>
              <a:ext uri="{FF2B5EF4-FFF2-40B4-BE49-F238E27FC236}">
                <a16:creationId xmlns:a16="http://schemas.microsoft.com/office/drawing/2014/main" id="{99D6C61D-2577-0046-F578-8080D5D3751D}"/>
              </a:ext>
            </a:extLst>
          </p:cNvPr>
          <p:cNvSpPr/>
          <p:nvPr/>
        </p:nvSpPr>
        <p:spPr>
          <a:xfrm>
            <a:off x="458896" y="3887206"/>
            <a:ext cx="3600000" cy="1350000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endParaRPr sz="1300"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0" name="obj_bg_0">
            <a:extLst>
              <a:ext uri="{FF2B5EF4-FFF2-40B4-BE49-F238E27FC236}">
                <a16:creationId xmlns:a16="http://schemas.microsoft.com/office/drawing/2014/main" id="{6C964C09-FE6D-EB9C-C88C-7A29BC3FE78F}"/>
              </a:ext>
            </a:extLst>
          </p:cNvPr>
          <p:cNvSpPr/>
          <p:nvPr/>
        </p:nvSpPr>
        <p:spPr>
          <a:xfrm>
            <a:off x="4296000" y="3890178"/>
            <a:ext cx="3600000" cy="1350000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endParaRPr sz="1300"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1" name="obj_bg_0">
            <a:extLst>
              <a:ext uri="{FF2B5EF4-FFF2-40B4-BE49-F238E27FC236}">
                <a16:creationId xmlns:a16="http://schemas.microsoft.com/office/drawing/2014/main" id="{46E5904B-7B29-6215-8B0D-8A6C7E49716A}"/>
              </a:ext>
            </a:extLst>
          </p:cNvPr>
          <p:cNvSpPr/>
          <p:nvPr/>
        </p:nvSpPr>
        <p:spPr>
          <a:xfrm>
            <a:off x="8133104" y="3887206"/>
            <a:ext cx="3600000" cy="1350000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endParaRPr sz="1300"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2" name="sp_num_0">
            <a:extLst>
              <a:ext uri="{FF2B5EF4-FFF2-40B4-BE49-F238E27FC236}">
                <a16:creationId xmlns:a16="http://schemas.microsoft.com/office/drawing/2014/main" id="{1693D54F-7235-E8BF-C693-224B79E37051}"/>
              </a:ext>
            </a:extLst>
          </p:cNvPr>
          <p:cNvSpPr txBox="1"/>
          <p:nvPr/>
        </p:nvSpPr>
        <p:spPr>
          <a:xfrm>
            <a:off x="458896" y="2188603"/>
            <a:ext cx="320000" cy="3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60960" tIns="60960" rIns="60960" bIns="6096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3" name="sp_hdr_0">
            <a:extLst>
              <a:ext uri="{FF2B5EF4-FFF2-40B4-BE49-F238E27FC236}">
                <a16:creationId xmlns:a16="http://schemas.microsoft.com/office/drawing/2014/main" id="{0E182829-24E1-B088-C735-7CCF61B430DD}"/>
              </a:ext>
            </a:extLst>
          </p:cNvPr>
          <p:cNvSpPr txBox="1"/>
          <p:nvPr/>
        </p:nvSpPr>
        <p:spPr>
          <a:xfrm>
            <a:off x="778896" y="2166950"/>
            <a:ext cx="3272898" cy="353050"/>
          </a:xfrm>
          <a:prstGeom prst="rect">
            <a:avLst/>
          </a:prstGeom>
          <a:noFill/>
          <a:ln>
            <a:noFill/>
          </a:ln>
        </p:spPr>
        <p:txBody>
          <a:bodyPr wrap="square" lIns="60960" tIns="60960" rIns="60960" bIns="6096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Upload CSV</a:t>
            </a:r>
          </a:p>
        </p:txBody>
      </p:sp>
      <p:sp>
        <p:nvSpPr>
          <p:cNvPr id="34" name="sp_body_0">
            <a:extLst>
              <a:ext uri="{FF2B5EF4-FFF2-40B4-BE49-F238E27FC236}">
                <a16:creationId xmlns:a16="http://schemas.microsoft.com/office/drawing/2014/main" id="{83ECF233-6A7C-10DB-6121-32439346E1CE}"/>
              </a:ext>
            </a:extLst>
          </p:cNvPr>
          <p:cNvSpPr txBox="1"/>
          <p:nvPr/>
        </p:nvSpPr>
        <p:spPr>
          <a:xfrm>
            <a:off x="458896" y="2600000"/>
            <a:ext cx="3600000" cy="816967"/>
          </a:xfrm>
          <a:prstGeom prst="rect">
            <a:avLst/>
          </a:prstGeom>
          <a:noFill/>
          <a:ln>
            <a:noFill/>
          </a:ln>
        </p:spPr>
        <p:txBody>
          <a:bodyPr wrap="square" lIns="60960" tIns="60960" rIns="60960" bIns="6096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Upload CSV files  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Schema profiling + SQLite runtime tables</a:t>
            </a:r>
          </a:p>
        </p:txBody>
      </p:sp>
      <p:sp>
        <p:nvSpPr>
          <p:cNvPr id="35" name="sp_num_1">
            <a:extLst>
              <a:ext uri="{FF2B5EF4-FFF2-40B4-BE49-F238E27FC236}">
                <a16:creationId xmlns:a16="http://schemas.microsoft.com/office/drawing/2014/main" id="{3AE432A7-BE21-1CAA-CB1B-2CE5D8AB16F2}"/>
              </a:ext>
            </a:extLst>
          </p:cNvPr>
          <p:cNvSpPr txBox="1"/>
          <p:nvPr/>
        </p:nvSpPr>
        <p:spPr>
          <a:xfrm>
            <a:off x="4288898" y="2185892"/>
            <a:ext cx="320000" cy="3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60960" tIns="60960" rIns="60960" bIns="6096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7" name="sp_body_1">
            <a:extLst>
              <a:ext uri="{FF2B5EF4-FFF2-40B4-BE49-F238E27FC236}">
                <a16:creationId xmlns:a16="http://schemas.microsoft.com/office/drawing/2014/main" id="{6A594C27-0242-17C2-78DF-27D30994E939}"/>
              </a:ext>
            </a:extLst>
          </p:cNvPr>
          <p:cNvSpPr txBox="1"/>
          <p:nvPr/>
        </p:nvSpPr>
        <p:spPr>
          <a:xfrm>
            <a:off x="4313898" y="2600000"/>
            <a:ext cx="3575000" cy="816967"/>
          </a:xfrm>
          <a:prstGeom prst="rect">
            <a:avLst/>
          </a:prstGeom>
          <a:noFill/>
          <a:ln>
            <a:noFill/>
          </a:ln>
        </p:spPr>
        <p:txBody>
          <a:bodyPr wrap="square" lIns="60960" tIns="60960" rIns="60960" bIns="6096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Ask analytical question  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Request enters investigation workspace</a:t>
            </a:r>
          </a:p>
        </p:txBody>
      </p:sp>
      <p:sp>
        <p:nvSpPr>
          <p:cNvPr id="38" name="sp_num_2">
            <a:extLst>
              <a:ext uri="{FF2B5EF4-FFF2-40B4-BE49-F238E27FC236}">
                <a16:creationId xmlns:a16="http://schemas.microsoft.com/office/drawing/2014/main" id="{E210409B-63D2-2E12-99D4-3F7528FBAF0A}"/>
              </a:ext>
            </a:extLst>
          </p:cNvPr>
          <p:cNvSpPr txBox="1"/>
          <p:nvPr/>
        </p:nvSpPr>
        <p:spPr>
          <a:xfrm>
            <a:off x="8133104" y="2185892"/>
            <a:ext cx="320000" cy="3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60960" tIns="60960" rIns="60960" bIns="6096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0" name="sp_body_2">
            <a:extLst>
              <a:ext uri="{FF2B5EF4-FFF2-40B4-BE49-F238E27FC236}">
                <a16:creationId xmlns:a16="http://schemas.microsoft.com/office/drawing/2014/main" id="{60AD22A5-B200-676D-A9E0-C6D2196FFBC9}"/>
              </a:ext>
            </a:extLst>
          </p:cNvPr>
          <p:cNvSpPr txBox="1"/>
          <p:nvPr/>
        </p:nvSpPr>
        <p:spPr>
          <a:xfrm>
            <a:off x="8126002" y="2600000"/>
            <a:ext cx="3600000" cy="840246"/>
          </a:xfrm>
          <a:prstGeom prst="rect">
            <a:avLst/>
          </a:prstGeom>
          <a:noFill/>
          <a:ln>
            <a:noFill/>
          </a:ln>
        </p:spPr>
        <p:txBody>
          <a:bodyPr wrap="square" lIns="60960" tIns="60960" rIns="60960" bIns="6096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Semantic intent routing  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Deterministic / KPI / Multi-DS path</a:t>
            </a:r>
          </a:p>
        </p:txBody>
      </p:sp>
      <p:sp>
        <p:nvSpPr>
          <p:cNvPr id="41" name="sp_num_3">
            <a:extLst>
              <a:ext uri="{FF2B5EF4-FFF2-40B4-BE49-F238E27FC236}">
                <a16:creationId xmlns:a16="http://schemas.microsoft.com/office/drawing/2014/main" id="{2AA0B4A3-09A8-840F-8E10-4960FC73732D}"/>
              </a:ext>
            </a:extLst>
          </p:cNvPr>
          <p:cNvSpPr txBox="1"/>
          <p:nvPr/>
        </p:nvSpPr>
        <p:spPr>
          <a:xfrm>
            <a:off x="458896" y="4020000"/>
            <a:ext cx="320000" cy="3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60960" tIns="60960" rIns="60960" bIns="6096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42" name="sp_hdr_3">
            <a:extLst>
              <a:ext uri="{FF2B5EF4-FFF2-40B4-BE49-F238E27FC236}">
                <a16:creationId xmlns:a16="http://schemas.microsoft.com/office/drawing/2014/main" id="{E836C387-DB8A-6F75-DB22-A375C0805EC9}"/>
              </a:ext>
            </a:extLst>
          </p:cNvPr>
          <p:cNvSpPr txBox="1"/>
          <p:nvPr/>
        </p:nvSpPr>
        <p:spPr>
          <a:xfrm>
            <a:off x="778896" y="4008603"/>
            <a:ext cx="3272898" cy="320000"/>
          </a:xfrm>
          <a:prstGeom prst="rect">
            <a:avLst/>
          </a:prstGeom>
          <a:noFill/>
          <a:ln>
            <a:noFill/>
          </a:ln>
        </p:spPr>
        <p:txBody>
          <a:bodyPr wrap="square" lIns="60960" tIns="60960" rIns="60960" bIns="6096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Execute</a:t>
            </a:r>
          </a:p>
        </p:txBody>
      </p:sp>
      <p:sp>
        <p:nvSpPr>
          <p:cNvPr id="43" name="sp_body_3">
            <a:extLst>
              <a:ext uri="{FF2B5EF4-FFF2-40B4-BE49-F238E27FC236}">
                <a16:creationId xmlns:a16="http://schemas.microsoft.com/office/drawing/2014/main" id="{9E150B57-7451-C2F0-E3AA-83563197614D}"/>
              </a:ext>
            </a:extLst>
          </p:cNvPr>
          <p:cNvSpPr txBox="1"/>
          <p:nvPr/>
        </p:nvSpPr>
        <p:spPr>
          <a:xfrm>
            <a:off x="458896" y="4449754"/>
            <a:ext cx="3600000" cy="787452"/>
          </a:xfrm>
          <a:prstGeom prst="rect">
            <a:avLst/>
          </a:prstGeom>
          <a:noFill/>
          <a:ln>
            <a:noFill/>
          </a:ln>
        </p:spPr>
        <p:txBody>
          <a:bodyPr wrap="square" lIns="60960" tIns="60960" rIns="60960" bIns="6096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Deterministic execution  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Computed over real data, not LLM inference</a:t>
            </a:r>
          </a:p>
        </p:txBody>
      </p:sp>
      <p:sp>
        <p:nvSpPr>
          <p:cNvPr id="44" name="sp_num_4">
            <a:extLst>
              <a:ext uri="{FF2B5EF4-FFF2-40B4-BE49-F238E27FC236}">
                <a16:creationId xmlns:a16="http://schemas.microsoft.com/office/drawing/2014/main" id="{20DB9B9D-2A81-FDAB-73DE-14FDB1F65DC1}"/>
              </a:ext>
            </a:extLst>
          </p:cNvPr>
          <p:cNvSpPr txBox="1"/>
          <p:nvPr/>
        </p:nvSpPr>
        <p:spPr>
          <a:xfrm>
            <a:off x="4298102" y="4008603"/>
            <a:ext cx="320000" cy="3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60960" tIns="60960" rIns="60960" bIns="6096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45" name="sp_hdr_4">
            <a:extLst>
              <a:ext uri="{FF2B5EF4-FFF2-40B4-BE49-F238E27FC236}">
                <a16:creationId xmlns:a16="http://schemas.microsoft.com/office/drawing/2014/main" id="{F7C3067C-2361-3AB4-7DDD-4D11985A088C}"/>
              </a:ext>
            </a:extLst>
          </p:cNvPr>
          <p:cNvSpPr txBox="1"/>
          <p:nvPr/>
        </p:nvSpPr>
        <p:spPr>
          <a:xfrm>
            <a:off x="4618102" y="3990000"/>
            <a:ext cx="3270796" cy="320000"/>
          </a:xfrm>
          <a:prstGeom prst="rect">
            <a:avLst/>
          </a:prstGeom>
          <a:noFill/>
          <a:ln>
            <a:noFill/>
          </a:ln>
        </p:spPr>
        <p:txBody>
          <a:bodyPr wrap="square" lIns="60960" tIns="60960" rIns="60960" bIns="6096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Critic Validates</a:t>
            </a:r>
          </a:p>
        </p:txBody>
      </p:sp>
      <p:sp>
        <p:nvSpPr>
          <p:cNvPr id="46" name="sp_body_4">
            <a:extLst>
              <a:ext uri="{FF2B5EF4-FFF2-40B4-BE49-F238E27FC236}">
                <a16:creationId xmlns:a16="http://schemas.microsoft.com/office/drawing/2014/main" id="{7CE7DF48-C349-80C9-F2D7-CEAD082E1FF1}"/>
              </a:ext>
            </a:extLst>
          </p:cNvPr>
          <p:cNvSpPr txBox="1"/>
          <p:nvPr/>
        </p:nvSpPr>
        <p:spPr>
          <a:xfrm>
            <a:off x="4313898" y="4447028"/>
            <a:ext cx="3582102" cy="790178"/>
          </a:xfrm>
          <a:prstGeom prst="rect">
            <a:avLst/>
          </a:prstGeom>
          <a:noFill/>
          <a:ln>
            <a:noFill/>
          </a:ln>
        </p:spPr>
        <p:txBody>
          <a:bodyPr wrap="square" lIns="60960" tIns="60960" rIns="60960" bIns="6096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Validation + grounding critic  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Checks metrics, constraints, and domain leakage</a:t>
            </a:r>
          </a:p>
        </p:txBody>
      </p:sp>
      <p:sp>
        <p:nvSpPr>
          <p:cNvPr id="47" name="sp_num_5">
            <a:extLst>
              <a:ext uri="{FF2B5EF4-FFF2-40B4-BE49-F238E27FC236}">
                <a16:creationId xmlns:a16="http://schemas.microsoft.com/office/drawing/2014/main" id="{A454B8DE-EAF6-B110-A840-10EE82B7A24C}"/>
              </a:ext>
            </a:extLst>
          </p:cNvPr>
          <p:cNvSpPr txBox="1"/>
          <p:nvPr/>
        </p:nvSpPr>
        <p:spPr>
          <a:xfrm>
            <a:off x="8133104" y="4014035"/>
            <a:ext cx="320000" cy="3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60960" tIns="60960" rIns="60960" bIns="6096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48" name="sp_hdr_5">
            <a:extLst>
              <a:ext uri="{FF2B5EF4-FFF2-40B4-BE49-F238E27FC236}">
                <a16:creationId xmlns:a16="http://schemas.microsoft.com/office/drawing/2014/main" id="{4DEA6392-F9E3-E19B-FC5A-876E0E5DD752}"/>
              </a:ext>
            </a:extLst>
          </p:cNvPr>
          <p:cNvSpPr txBox="1"/>
          <p:nvPr/>
        </p:nvSpPr>
        <p:spPr>
          <a:xfrm>
            <a:off x="8468898" y="4008603"/>
            <a:ext cx="3264206" cy="320000"/>
          </a:xfrm>
          <a:prstGeom prst="rect">
            <a:avLst/>
          </a:prstGeom>
          <a:noFill/>
          <a:ln>
            <a:noFill/>
          </a:ln>
        </p:spPr>
        <p:txBody>
          <a:bodyPr wrap="square" lIns="60960" tIns="60960" rIns="60960" bIns="6096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Deliver Artifacts</a:t>
            </a:r>
          </a:p>
        </p:txBody>
      </p:sp>
      <p:sp>
        <p:nvSpPr>
          <p:cNvPr id="49" name="sp_body_5">
            <a:extLst>
              <a:ext uri="{FF2B5EF4-FFF2-40B4-BE49-F238E27FC236}">
                <a16:creationId xmlns:a16="http://schemas.microsoft.com/office/drawing/2014/main" id="{14F83EE1-DDC9-87EE-D0E7-25EFE759BEDE}"/>
              </a:ext>
            </a:extLst>
          </p:cNvPr>
          <p:cNvSpPr txBox="1"/>
          <p:nvPr/>
        </p:nvSpPr>
        <p:spPr>
          <a:xfrm>
            <a:off x="8133104" y="4447028"/>
            <a:ext cx="3582102" cy="790178"/>
          </a:xfrm>
          <a:prstGeom prst="rect">
            <a:avLst/>
          </a:prstGeom>
          <a:noFill/>
          <a:ln>
            <a:noFill/>
          </a:ln>
        </p:spPr>
        <p:txBody>
          <a:bodyPr wrap="square" lIns="60960" tIns="60960" rIns="60960" bIns="6096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Deliver validated artifacts  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Charts, tables, reports + metadata</a:t>
            </a:r>
          </a:p>
        </p:txBody>
      </p:sp>
      <p:sp>
        <p:nvSpPr>
          <p:cNvPr id="50" name="stat_bg">
            <a:extLst>
              <a:ext uri="{FF2B5EF4-FFF2-40B4-BE49-F238E27FC236}">
                <a16:creationId xmlns:a16="http://schemas.microsoft.com/office/drawing/2014/main" id="{11F5BB8C-8C29-809C-E0AB-BEA1DDF544BE}"/>
              </a:ext>
            </a:extLst>
          </p:cNvPr>
          <p:cNvSpPr/>
          <p:nvPr/>
        </p:nvSpPr>
        <p:spPr>
          <a:xfrm>
            <a:off x="463104" y="5794056"/>
            <a:ext cx="11270000" cy="500000"/>
          </a:xfrm>
          <a:prstGeom prst="rect">
            <a:avLst/>
          </a:prstGeom>
          <a:solidFill>
            <a:srgbClr val="0E2D69"/>
          </a:solidFill>
          <a:ln>
            <a:noFill/>
          </a:ln>
        </p:spPr>
        <p:txBody>
          <a:bodyPr/>
          <a:lstStyle/>
          <a:p>
            <a:endParaRPr sz="1300" dirty="0">
              <a:solidFill>
                <a:schemeClr val="bg1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F5A7FF9-D7E4-CF4C-3DD0-BD8DE0BE43A9}"/>
              </a:ext>
            </a:extLst>
          </p:cNvPr>
          <p:cNvSpPr txBox="1"/>
          <p:nvPr/>
        </p:nvSpPr>
        <p:spPr>
          <a:xfrm>
            <a:off x="8007927" y="6511636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latin typeface="HSE Sans" panose="02000000000000000000" pitchFamily="2" charset="0"/>
            </a:endParaRPr>
          </a:p>
        </p:txBody>
      </p:sp>
      <p:sp>
        <p:nvSpPr>
          <p:cNvPr id="53" name="sp_hdr_0">
            <a:extLst>
              <a:ext uri="{FF2B5EF4-FFF2-40B4-BE49-F238E27FC236}">
                <a16:creationId xmlns:a16="http://schemas.microsoft.com/office/drawing/2014/main" id="{C28662D1-A1D6-2E0D-4C72-8046F7EA6FF2}"/>
              </a:ext>
            </a:extLst>
          </p:cNvPr>
          <p:cNvSpPr txBox="1"/>
          <p:nvPr/>
        </p:nvSpPr>
        <p:spPr>
          <a:xfrm>
            <a:off x="4649692" y="2164461"/>
            <a:ext cx="3272898" cy="353050"/>
          </a:xfrm>
          <a:prstGeom prst="rect">
            <a:avLst/>
          </a:prstGeom>
          <a:noFill/>
          <a:ln>
            <a:noFill/>
          </a:ln>
        </p:spPr>
        <p:txBody>
          <a:bodyPr wrap="square" lIns="60960" tIns="60960" rIns="60960" bIns="6096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Ask a Question</a:t>
            </a:r>
          </a:p>
        </p:txBody>
      </p:sp>
      <p:sp>
        <p:nvSpPr>
          <p:cNvPr id="54" name="sp_hdr_0">
            <a:extLst>
              <a:ext uri="{FF2B5EF4-FFF2-40B4-BE49-F238E27FC236}">
                <a16:creationId xmlns:a16="http://schemas.microsoft.com/office/drawing/2014/main" id="{4D86D4CC-BA07-0278-E8CD-DB0E06EE6971}"/>
              </a:ext>
            </a:extLst>
          </p:cNvPr>
          <p:cNvSpPr txBox="1"/>
          <p:nvPr/>
        </p:nvSpPr>
        <p:spPr>
          <a:xfrm>
            <a:off x="8456000" y="2159731"/>
            <a:ext cx="3272898" cy="353050"/>
          </a:xfrm>
          <a:prstGeom prst="rect">
            <a:avLst/>
          </a:prstGeom>
          <a:noFill/>
          <a:ln>
            <a:noFill/>
          </a:ln>
        </p:spPr>
        <p:txBody>
          <a:bodyPr wrap="square" lIns="60960" tIns="60960" rIns="60960" bIns="6096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Route &amp; Plan</a:t>
            </a:r>
          </a:p>
        </p:txBody>
      </p:sp>
      <p:sp>
        <p:nvSpPr>
          <p:cNvPr id="55" name="sv_0">
            <a:extLst>
              <a:ext uri="{FF2B5EF4-FFF2-40B4-BE49-F238E27FC236}">
                <a16:creationId xmlns:a16="http://schemas.microsoft.com/office/drawing/2014/main" id="{7C3E8C35-AC37-A7B0-3E44-59688CDA9A30}"/>
              </a:ext>
            </a:extLst>
          </p:cNvPr>
          <p:cNvSpPr txBox="1"/>
          <p:nvPr/>
        </p:nvSpPr>
        <p:spPr>
          <a:xfrm>
            <a:off x="663106" y="5791084"/>
            <a:ext cx="2600000" cy="502972"/>
          </a:xfrm>
          <a:prstGeom prst="rect">
            <a:avLst/>
          </a:prstGeom>
          <a:noFill/>
          <a:ln>
            <a:noFill/>
          </a:ln>
        </p:spPr>
        <p:txBody>
          <a:bodyPr wrap="square" lIns="60960" tIns="60960" rIns="60960" bIns="6096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>
                <a:solidFill>
                  <a:schemeClr val="bg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deterministic benchmark &amp; integration validation</a:t>
            </a:r>
          </a:p>
        </p:txBody>
      </p:sp>
      <p:sp>
        <p:nvSpPr>
          <p:cNvPr id="56" name="sv_1">
            <a:extLst>
              <a:ext uri="{FF2B5EF4-FFF2-40B4-BE49-F238E27FC236}">
                <a16:creationId xmlns:a16="http://schemas.microsoft.com/office/drawing/2014/main" id="{8090B3AE-0732-B554-8F7C-2665282B7DB9}"/>
              </a:ext>
            </a:extLst>
          </p:cNvPr>
          <p:cNvSpPr txBox="1"/>
          <p:nvPr/>
        </p:nvSpPr>
        <p:spPr>
          <a:xfrm>
            <a:off x="3363106" y="5812440"/>
            <a:ext cx="2600000" cy="481614"/>
          </a:xfrm>
          <a:prstGeom prst="rect">
            <a:avLst/>
          </a:prstGeom>
          <a:noFill/>
          <a:ln>
            <a:noFill/>
          </a:ln>
        </p:spPr>
        <p:txBody>
          <a:bodyPr wrap="square" lIns="60960" tIns="60960" rIns="60960" bIns="6096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>
                <a:solidFill>
                  <a:schemeClr val="bg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19  benchmark cases</a:t>
            </a:r>
          </a:p>
        </p:txBody>
      </p:sp>
      <p:sp>
        <p:nvSpPr>
          <p:cNvPr id="57" name="sv_2">
            <a:extLst>
              <a:ext uri="{FF2B5EF4-FFF2-40B4-BE49-F238E27FC236}">
                <a16:creationId xmlns:a16="http://schemas.microsoft.com/office/drawing/2014/main" id="{05419E87-8ABF-7241-430D-EDAB41F539D4}"/>
              </a:ext>
            </a:extLst>
          </p:cNvPr>
          <p:cNvSpPr txBox="1"/>
          <p:nvPr/>
        </p:nvSpPr>
        <p:spPr>
          <a:xfrm>
            <a:off x="6063106" y="5794054"/>
            <a:ext cx="2600000" cy="500000"/>
          </a:xfrm>
          <a:prstGeom prst="rect">
            <a:avLst/>
          </a:prstGeom>
          <a:noFill/>
          <a:ln>
            <a:noFill/>
          </a:ln>
        </p:spPr>
        <p:txBody>
          <a:bodyPr wrap="square" lIns="60960" tIns="60960" rIns="60960" bIns="6096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>
                <a:solidFill>
                  <a:schemeClr val="bg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100%  completion</a:t>
            </a:r>
          </a:p>
        </p:txBody>
      </p:sp>
      <p:sp>
        <p:nvSpPr>
          <p:cNvPr id="58" name="sv_3">
            <a:extLst>
              <a:ext uri="{FF2B5EF4-FFF2-40B4-BE49-F238E27FC236}">
                <a16:creationId xmlns:a16="http://schemas.microsoft.com/office/drawing/2014/main" id="{4975AC76-9315-1731-3A0B-D8F98A504545}"/>
              </a:ext>
            </a:extLst>
          </p:cNvPr>
          <p:cNvSpPr txBox="1"/>
          <p:nvPr/>
        </p:nvSpPr>
        <p:spPr>
          <a:xfrm>
            <a:off x="8763106" y="5791084"/>
            <a:ext cx="2600000" cy="502970"/>
          </a:xfrm>
          <a:prstGeom prst="rect">
            <a:avLst/>
          </a:prstGeom>
          <a:noFill/>
          <a:ln>
            <a:noFill/>
          </a:ln>
        </p:spPr>
        <p:txBody>
          <a:bodyPr wrap="square" lIns="60960" tIns="60960" rIns="60960" bIns="6096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>
                <a:solidFill>
                  <a:schemeClr val="bg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84.2% analytical correctness</a:t>
            </a:r>
          </a:p>
        </p:txBody>
      </p:sp>
      <p:cxnSp>
        <p:nvCxnSpPr>
          <p:cNvPr id="60" name="Прямая со стрелкой 59">
            <a:extLst>
              <a:ext uri="{FF2B5EF4-FFF2-40B4-BE49-F238E27FC236}">
                <a16:creationId xmlns:a16="http://schemas.microsoft.com/office/drawing/2014/main" id="{98822B06-361F-138A-73E6-8DAB63E6A846}"/>
              </a:ext>
            </a:extLst>
          </p:cNvPr>
          <p:cNvCxnSpPr>
            <a:endCxn id="27" idx="1"/>
          </p:cNvCxnSpPr>
          <p:nvPr/>
        </p:nvCxnSpPr>
        <p:spPr>
          <a:xfrm flipV="1">
            <a:off x="4058896" y="2756972"/>
            <a:ext cx="237104" cy="654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6" name="Прямая со стрелкой 325">
            <a:extLst>
              <a:ext uri="{FF2B5EF4-FFF2-40B4-BE49-F238E27FC236}">
                <a16:creationId xmlns:a16="http://schemas.microsoft.com/office/drawing/2014/main" id="{18D2F1C0-CF3D-8DA1-1938-2E98B4F10187}"/>
              </a:ext>
            </a:extLst>
          </p:cNvPr>
          <p:cNvCxnSpPr>
            <a:cxnSpLocks/>
            <a:stCxn id="27" idx="3"/>
          </p:cNvCxnSpPr>
          <p:nvPr/>
        </p:nvCxnSpPr>
        <p:spPr>
          <a:xfrm>
            <a:off x="7896000" y="2756972"/>
            <a:ext cx="20429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Прямая со стрелкой 330">
            <a:extLst>
              <a:ext uri="{FF2B5EF4-FFF2-40B4-BE49-F238E27FC236}">
                <a16:creationId xmlns:a16="http://schemas.microsoft.com/office/drawing/2014/main" id="{517D0244-090C-5547-6EA2-80F2A70A47E7}"/>
              </a:ext>
            </a:extLst>
          </p:cNvPr>
          <p:cNvCxnSpPr>
            <a:stCxn id="29" idx="3"/>
            <a:endCxn id="30" idx="1"/>
          </p:cNvCxnSpPr>
          <p:nvPr/>
        </p:nvCxnSpPr>
        <p:spPr>
          <a:xfrm>
            <a:off x="4058896" y="4562206"/>
            <a:ext cx="237104" cy="29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" name="Прямая со стрелкой 338">
            <a:extLst>
              <a:ext uri="{FF2B5EF4-FFF2-40B4-BE49-F238E27FC236}">
                <a16:creationId xmlns:a16="http://schemas.microsoft.com/office/drawing/2014/main" id="{4C7190D6-3ABE-D95E-73A6-9AF4D9C998AC}"/>
              </a:ext>
            </a:extLst>
          </p:cNvPr>
          <p:cNvCxnSpPr>
            <a:stCxn id="30" idx="3"/>
            <a:endCxn id="31" idx="1"/>
          </p:cNvCxnSpPr>
          <p:nvPr/>
        </p:nvCxnSpPr>
        <p:spPr>
          <a:xfrm flipV="1">
            <a:off x="7896000" y="4562206"/>
            <a:ext cx="237104" cy="29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13915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4"/>
          <p:cNvSpPr txBox="1">
            <a:spLocks noGrp="1"/>
          </p:cNvSpPr>
          <p:nvPr>
            <p:ph type="body" idx="3"/>
          </p:nvPr>
        </p:nvSpPr>
        <p:spPr>
          <a:xfrm>
            <a:off x="1143689" y="540904"/>
            <a:ext cx="1901700" cy="4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>
                <a:latin typeface="HSE Sans" panose="02000000000000000000" pitchFamily="2" charset="0"/>
              </a:rPr>
              <a:t>Faculty of Computer Science </a:t>
            </a:r>
            <a:endParaRPr sz="1400">
              <a:latin typeface="HSE Sans" panose="02000000000000000000" pitchFamily="2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>
              <a:latin typeface="HSE Sans" panose="02000000000000000000" pitchFamily="2" charset="0"/>
            </a:endParaRPr>
          </a:p>
        </p:txBody>
      </p:sp>
      <p:sp>
        <p:nvSpPr>
          <p:cNvPr id="333" name="Google Shape;333;p24"/>
          <p:cNvSpPr txBox="1">
            <a:spLocks noGrp="1"/>
          </p:cNvSpPr>
          <p:nvPr>
            <p:ph type="body" idx="4"/>
          </p:nvPr>
        </p:nvSpPr>
        <p:spPr>
          <a:xfrm>
            <a:off x="3459178" y="548725"/>
            <a:ext cx="25674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400"/>
              <a:buNone/>
            </a:pPr>
            <a:r>
              <a:rPr lang="ru-RU" sz="1400">
                <a:latin typeface="HSE Sans" panose="02000000000000000000" pitchFamily="2" charset="0"/>
              </a:rPr>
              <a:t>Data Science and Business Analytics </a:t>
            </a:r>
            <a:endParaRPr sz="1400">
              <a:latin typeface="HSE Sans" panose="02000000000000000000" pitchFamily="2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200"/>
              <a:buNone/>
            </a:pPr>
            <a:endParaRPr sz="1200">
              <a:latin typeface="HSE Sans" panose="02000000000000000000" pitchFamily="2" charset="0"/>
            </a:endParaRPr>
          </a:p>
        </p:txBody>
      </p:sp>
      <p:sp>
        <p:nvSpPr>
          <p:cNvPr id="334" name="Google Shape;334;p24"/>
          <p:cNvSpPr txBox="1">
            <a:spLocks noGrp="1"/>
          </p:cNvSpPr>
          <p:nvPr>
            <p:ph type="body" idx="5"/>
          </p:nvPr>
        </p:nvSpPr>
        <p:spPr>
          <a:xfrm>
            <a:off x="6259907" y="548725"/>
            <a:ext cx="39405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4300"/>
              <a:buFont typeface="Arial"/>
              <a:buNone/>
            </a:pPr>
            <a:r>
              <a:rPr lang="en-US" sz="1400" dirty="0">
                <a:latin typeface="HSE Sans" panose="02000000000000000000" pitchFamily="2" charset="0"/>
              </a:rPr>
              <a:t>Automated Data Analytics LLM Agent for Streamlining Business Operations</a:t>
            </a:r>
            <a:endParaRPr lang="en-US" sz="100" dirty="0">
              <a:latin typeface="HSE Sans" panose="02000000000000000000" pitchFamily="2" charset="0"/>
            </a:endParaRPr>
          </a:p>
        </p:txBody>
      </p:sp>
      <p:sp>
        <p:nvSpPr>
          <p:cNvPr id="5" name="slideTitle">
            <a:extLst>
              <a:ext uri="{FF2B5EF4-FFF2-40B4-BE49-F238E27FC236}">
                <a16:creationId xmlns:a16="http://schemas.microsoft.com/office/drawing/2014/main" id="{07E1F8AE-DFE1-ACF1-473F-579616D6C31B}"/>
              </a:ext>
            </a:extLst>
          </p:cNvPr>
          <p:cNvSpPr txBox="1">
            <a:spLocks/>
          </p:cNvSpPr>
          <p:nvPr/>
        </p:nvSpPr>
        <p:spPr>
          <a:xfrm>
            <a:off x="458898" y="1086704"/>
            <a:ext cx="11200000" cy="84024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222222"/>
              </a:lnSpc>
            </a:pPr>
            <a:r>
              <a:rPr lang="en-US" sz="2400" b="1" dirty="0">
                <a:solidFill>
                  <a:srgbClr val="0E2D69"/>
                </a:solidFill>
                <a:latin typeface="HSE Sans" panose="02000000000000000000" pitchFamily="2" charset="0"/>
              </a:rPr>
              <a:t>Interactive Investigation Workspace</a:t>
            </a: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9F154187-8D1F-5876-B9F5-DD0729F8B434}"/>
              </a:ext>
            </a:extLst>
          </p:cNvPr>
          <p:cNvSpPr/>
          <p:nvPr/>
        </p:nvSpPr>
        <p:spPr>
          <a:xfrm>
            <a:off x="458898" y="2256279"/>
            <a:ext cx="6176078" cy="393514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HSE Sans" panose="02000000000000000000" pitchFamily="2" charset="0"/>
            </a:endParaRPr>
          </a:p>
        </p:txBody>
      </p:sp>
      <p:sp>
        <p:nvSpPr>
          <p:cNvPr id="4" name="obj_bg_0">
            <a:extLst>
              <a:ext uri="{FF2B5EF4-FFF2-40B4-BE49-F238E27FC236}">
                <a16:creationId xmlns:a16="http://schemas.microsoft.com/office/drawing/2014/main" id="{93C16E76-E0BB-BFB1-CF08-5FE97FF929BA}"/>
              </a:ext>
            </a:extLst>
          </p:cNvPr>
          <p:cNvSpPr/>
          <p:nvPr/>
        </p:nvSpPr>
        <p:spPr>
          <a:xfrm>
            <a:off x="7527066" y="2225104"/>
            <a:ext cx="3646301" cy="840246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endParaRPr lang="ru-RU" sz="1300" b="1" dirty="0">
              <a:solidFill>
                <a:schemeClr val="tx1">
                  <a:lumMod val="75000"/>
                </a:schemeClr>
              </a:solidFill>
              <a:latin typeface="HSE Sans" panose="02000000000000000000" pitchFamily="2" charset="0"/>
            </a:endParaRPr>
          </a:p>
          <a:p>
            <a:endParaRPr lang="ru-RU" sz="1300" b="1" dirty="0">
              <a:solidFill>
                <a:schemeClr val="tx1">
                  <a:lumMod val="75000"/>
                </a:schemeClr>
              </a:solidFill>
              <a:latin typeface="HSE Sans" panose="02000000000000000000" pitchFamily="2" charset="0"/>
            </a:endParaRPr>
          </a:p>
          <a:p>
            <a:r>
              <a:rPr lang="en-GB" sz="1300" dirty="0">
                <a:solidFill>
                  <a:schemeClr val="tx1">
                    <a:lumMod val="75000"/>
                  </a:schemeClr>
                </a:solidFill>
                <a:latin typeface="HSE Sans" panose="02000000000000000000" pitchFamily="2" charset="0"/>
              </a:rPr>
              <a:t>Track analytical sessions and findings</a:t>
            </a:r>
          </a:p>
        </p:txBody>
      </p:sp>
      <p:sp>
        <p:nvSpPr>
          <p:cNvPr id="7" name="obj_bg_0">
            <a:extLst>
              <a:ext uri="{FF2B5EF4-FFF2-40B4-BE49-F238E27FC236}">
                <a16:creationId xmlns:a16="http://schemas.microsoft.com/office/drawing/2014/main" id="{4AD43713-5401-E8FC-B275-D54154416896}"/>
              </a:ext>
            </a:extLst>
          </p:cNvPr>
          <p:cNvSpPr/>
          <p:nvPr/>
        </p:nvSpPr>
        <p:spPr>
          <a:xfrm>
            <a:off x="7527066" y="3265604"/>
            <a:ext cx="3646301" cy="840246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endParaRPr lang="ru-RU" sz="1300" b="1" dirty="0">
              <a:solidFill>
                <a:schemeClr val="tx1">
                  <a:lumMod val="75000"/>
                </a:schemeClr>
              </a:solidFill>
              <a:latin typeface="HSE Sans" panose="02000000000000000000" pitchFamily="2" charset="0"/>
            </a:endParaRPr>
          </a:p>
          <a:p>
            <a:endParaRPr lang="ru-RU" sz="1300" dirty="0">
              <a:solidFill>
                <a:schemeClr val="tx1">
                  <a:lumMod val="75000"/>
                </a:schemeClr>
              </a:solidFill>
              <a:latin typeface="HSE Sans" panose="02000000000000000000" pitchFamily="2" charset="0"/>
            </a:endParaRPr>
          </a:p>
          <a:p>
            <a:r>
              <a:rPr lang="en-GB" sz="1300" dirty="0">
                <a:solidFill>
                  <a:schemeClr val="tx1">
                    <a:lumMod val="75000"/>
                  </a:schemeClr>
                </a:solidFill>
                <a:latin typeface="HSE Sans" panose="02000000000000000000" pitchFamily="2" charset="0"/>
              </a:rPr>
              <a:t>Validated KPI tables and grounded outputs</a:t>
            </a:r>
          </a:p>
        </p:txBody>
      </p:sp>
      <p:sp>
        <p:nvSpPr>
          <p:cNvPr id="8" name="obj_bg_0">
            <a:extLst>
              <a:ext uri="{FF2B5EF4-FFF2-40B4-BE49-F238E27FC236}">
                <a16:creationId xmlns:a16="http://schemas.microsoft.com/office/drawing/2014/main" id="{A154909D-A84A-80E5-A234-C579FF9C27BD}"/>
              </a:ext>
            </a:extLst>
          </p:cNvPr>
          <p:cNvSpPr/>
          <p:nvPr/>
        </p:nvSpPr>
        <p:spPr>
          <a:xfrm>
            <a:off x="7527067" y="4310673"/>
            <a:ext cx="3646301" cy="840246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endParaRPr lang="ru-RU" sz="1300" b="1" dirty="0">
              <a:solidFill>
                <a:schemeClr val="tx1">
                  <a:lumMod val="75000"/>
                </a:schemeClr>
              </a:solidFill>
              <a:latin typeface="HSE Sans" panose="02000000000000000000" pitchFamily="2" charset="0"/>
            </a:endParaRPr>
          </a:p>
          <a:p>
            <a:endParaRPr lang="ru-RU" sz="1300" b="1" dirty="0">
              <a:solidFill>
                <a:schemeClr val="tx1">
                  <a:lumMod val="75000"/>
                </a:schemeClr>
              </a:solidFill>
              <a:latin typeface="HSE Sans" panose="02000000000000000000" pitchFamily="2" charset="0"/>
            </a:endParaRPr>
          </a:p>
          <a:p>
            <a:r>
              <a:rPr lang="en-GB" sz="1300" dirty="0">
                <a:solidFill>
                  <a:schemeClr val="tx1">
                    <a:lumMod val="75000"/>
                  </a:schemeClr>
                </a:solidFill>
                <a:latin typeface="HSE Sans" panose="02000000000000000000" pitchFamily="2" charset="0"/>
              </a:rPr>
              <a:t>Isolated reasoning across datasets</a:t>
            </a:r>
          </a:p>
        </p:txBody>
      </p:sp>
      <p:sp>
        <p:nvSpPr>
          <p:cNvPr id="9" name="obj_bg_0">
            <a:extLst>
              <a:ext uri="{FF2B5EF4-FFF2-40B4-BE49-F238E27FC236}">
                <a16:creationId xmlns:a16="http://schemas.microsoft.com/office/drawing/2014/main" id="{DBABF6D1-9CA0-F520-E028-5F7C23E24CB0}"/>
              </a:ext>
            </a:extLst>
          </p:cNvPr>
          <p:cNvSpPr/>
          <p:nvPr/>
        </p:nvSpPr>
        <p:spPr>
          <a:xfrm>
            <a:off x="7527068" y="5351173"/>
            <a:ext cx="3646301" cy="840246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endParaRPr lang="ru-RU" sz="1300" b="1" dirty="0">
              <a:solidFill>
                <a:schemeClr val="tx1">
                  <a:lumMod val="75000"/>
                </a:schemeClr>
              </a:solidFill>
              <a:latin typeface="HSE Sans" panose="02000000000000000000" pitchFamily="2" charset="0"/>
            </a:endParaRPr>
          </a:p>
          <a:p>
            <a:endParaRPr lang="ru-RU" sz="1300" b="1" dirty="0">
              <a:solidFill>
                <a:schemeClr val="tx1">
                  <a:lumMod val="75000"/>
                </a:schemeClr>
              </a:solidFill>
              <a:latin typeface="HSE Sans" panose="02000000000000000000" pitchFamily="2" charset="0"/>
            </a:endParaRPr>
          </a:p>
          <a:p>
            <a:r>
              <a:rPr lang="en-GB" sz="1300" dirty="0">
                <a:solidFill>
                  <a:schemeClr val="tx1">
                    <a:lumMod val="75000"/>
                  </a:schemeClr>
                </a:solidFill>
                <a:latin typeface="HSE Sans" panose="02000000000000000000" pitchFamily="2" charset="0"/>
              </a:rPr>
              <a:t>Turn investigations into editable reports</a:t>
            </a:r>
          </a:p>
        </p:txBody>
      </p:sp>
      <p:sp>
        <p:nvSpPr>
          <p:cNvPr id="10" name="fe_hdr">
            <a:extLst>
              <a:ext uri="{FF2B5EF4-FFF2-40B4-BE49-F238E27FC236}">
                <a16:creationId xmlns:a16="http://schemas.microsoft.com/office/drawing/2014/main" id="{FE7630D7-CB55-62E2-FAB3-7C6C6C25DC4D}"/>
              </a:ext>
            </a:extLst>
          </p:cNvPr>
          <p:cNvSpPr>
            <a:spLocks noGrp="1"/>
          </p:cNvSpPr>
          <p:nvPr/>
        </p:nvSpPr>
        <p:spPr>
          <a:xfrm>
            <a:off x="7527066" y="2256277"/>
            <a:ext cx="3646301" cy="3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150000" tIns="0" rIns="0" bIns="0" anchor="ctr"/>
          <a:lstStyle/>
          <a:p>
            <a:r>
              <a:rPr lang="en-GB" sz="1500" b="1" dirty="0">
                <a:solidFill>
                  <a:schemeClr val="bg1"/>
                </a:solidFill>
                <a:latin typeface="HSE Sans" panose="02000000000000000000" pitchFamily="2" charset="0"/>
              </a:rPr>
              <a:t>Investigation Management</a:t>
            </a:r>
          </a:p>
        </p:txBody>
      </p:sp>
      <p:sp>
        <p:nvSpPr>
          <p:cNvPr id="11" name="fe_hdr">
            <a:extLst>
              <a:ext uri="{FF2B5EF4-FFF2-40B4-BE49-F238E27FC236}">
                <a16:creationId xmlns:a16="http://schemas.microsoft.com/office/drawing/2014/main" id="{850D1454-F181-F7C7-9BCB-82D5AC82942E}"/>
              </a:ext>
            </a:extLst>
          </p:cNvPr>
          <p:cNvSpPr>
            <a:spLocks noGrp="1"/>
          </p:cNvSpPr>
          <p:nvPr/>
        </p:nvSpPr>
        <p:spPr>
          <a:xfrm>
            <a:off x="7527065" y="3310540"/>
            <a:ext cx="3646301" cy="3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150000" tIns="0" rIns="0" bIns="0" anchor="ctr"/>
          <a:lstStyle/>
          <a:p>
            <a:r>
              <a:rPr lang="en-GB" sz="1500" b="1" dirty="0">
                <a:solidFill>
                  <a:schemeClr val="bg1"/>
                </a:solidFill>
                <a:latin typeface="HSE Sans" panose="02000000000000000000" pitchFamily="2" charset="0"/>
              </a:rPr>
              <a:t>Evidence-Based Analytics</a:t>
            </a:r>
          </a:p>
        </p:txBody>
      </p:sp>
      <p:sp>
        <p:nvSpPr>
          <p:cNvPr id="12" name="fe_hdr">
            <a:extLst>
              <a:ext uri="{FF2B5EF4-FFF2-40B4-BE49-F238E27FC236}">
                <a16:creationId xmlns:a16="http://schemas.microsoft.com/office/drawing/2014/main" id="{9CF084ED-BEF8-4989-26A3-4C399C3286C6}"/>
              </a:ext>
            </a:extLst>
          </p:cNvPr>
          <p:cNvSpPr>
            <a:spLocks noGrp="1"/>
          </p:cNvSpPr>
          <p:nvPr/>
        </p:nvSpPr>
        <p:spPr>
          <a:xfrm>
            <a:off x="7527065" y="4360889"/>
            <a:ext cx="3646301" cy="3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150000" tIns="0" rIns="0" bIns="0" anchor="ctr"/>
          <a:lstStyle/>
          <a:p>
            <a:r>
              <a:rPr lang="en-GB" sz="1500" b="1" dirty="0">
                <a:solidFill>
                  <a:schemeClr val="bg1"/>
                </a:solidFill>
                <a:latin typeface="HSE Sans" panose="02000000000000000000" pitchFamily="2" charset="0"/>
              </a:rPr>
              <a:t>Multi-Dataset Workflows</a:t>
            </a:r>
          </a:p>
        </p:txBody>
      </p:sp>
      <p:sp>
        <p:nvSpPr>
          <p:cNvPr id="13" name="fe_hdr">
            <a:extLst>
              <a:ext uri="{FF2B5EF4-FFF2-40B4-BE49-F238E27FC236}">
                <a16:creationId xmlns:a16="http://schemas.microsoft.com/office/drawing/2014/main" id="{D2E34E1F-B15C-6957-8784-EA9F115B5B69}"/>
              </a:ext>
            </a:extLst>
          </p:cNvPr>
          <p:cNvSpPr>
            <a:spLocks noGrp="1"/>
          </p:cNvSpPr>
          <p:nvPr/>
        </p:nvSpPr>
        <p:spPr>
          <a:xfrm>
            <a:off x="7527065" y="5405958"/>
            <a:ext cx="3646301" cy="3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150000" tIns="0" rIns="0" bIns="0" anchor="ctr"/>
          <a:lstStyle/>
          <a:p>
            <a:r>
              <a:rPr lang="en-GB" sz="1500" b="1" dirty="0">
                <a:solidFill>
                  <a:schemeClr val="bg1"/>
                </a:solidFill>
                <a:latin typeface="HSE Sans" panose="02000000000000000000" pitchFamily="2" charset="0"/>
              </a:rPr>
              <a:t>Human-in-the-Loop Reporting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2C2C0B4-A400-6D7A-20BB-8BA358C5E8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5621" y="2449501"/>
            <a:ext cx="5833112" cy="352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4456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Group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_bar"/>
          <p:cNvSpPr>
            <a:spLocks noGrp="1"/>
          </p:cNvSpPr>
          <p:nvPr/>
        </p:nvSpPr>
        <p:spPr>
          <a:xfrm>
            <a:off x="700000" y="2400000"/>
            <a:ext cx="120000" cy="2000000"/>
          </a:xfrm>
          <a:prstGeom prst="rect">
            <a:avLst/>
          </a:prstGeom>
          <a:solidFill>
            <a:srgbClr val="0B5ED7"/>
          </a:solidFill>
          <a:ln>
            <a:noFill/>
          </a:ln>
        </p:spPr>
        <p:txBody>
          <a:bodyPr/>
          <a:lstStyle/>
          <a:p>
            <a:endParaRPr>
              <a:latin typeface="HSE Sans" panose="02000000000000000000" pitchFamily="2" charset="0"/>
            </a:endParaRPr>
          </a:p>
        </p:txBody>
      </p:sp>
      <p:sp>
        <p:nvSpPr>
          <p:cNvPr id="3" name="divider_title"/>
          <p:cNvSpPr txBox="1"/>
          <p:nvPr/>
        </p:nvSpPr>
        <p:spPr>
          <a:xfrm>
            <a:off x="1100000" y="2500000"/>
            <a:ext cx="10500000" cy="11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lang="en-US" sz="6000" b="1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System Architecture</a:t>
            </a:r>
          </a:p>
        </p:txBody>
      </p:sp>
      <p:sp>
        <p:nvSpPr>
          <p:cNvPr id="4" name="divider_sub"/>
          <p:cNvSpPr txBox="1"/>
          <p:nvPr/>
        </p:nvSpPr>
        <p:spPr>
          <a:xfrm>
            <a:off x="1100000" y="3680000"/>
            <a:ext cx="10500000" cy="3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4300"/>
              <a:buFont typeface="Arial"/>
              <a:buNone/>
            </a:pPr>
            <a:r>
              <a:rPr lang="en-US" sz="1600" dirty="0">
                <a:solidFill>
                  <a:schemeClr val="tx1">
                    <a:lumMod val="60000"/>
                    <a:lumOff val="40000"/>
                  </a:schemeClr>
                </a:solidFill>
                <a:latin typeface="HSE Sans" panose="02000000000000000000" pitchFamily="2" charset="0"/>
              </a:rPr>
              <a:t>Automated Data Analytics LLM Agent for Streamlining Business Operations</a:t>
            </a:r>
            <a:endParaRPr lang="en-US" sz="200" dirty="0">
              <a:solidFill>
                <a:schemeClr val="tx1">
                  <a:lumMod val="60000"/>
                  <a:lumOff val="40000"/>
                </a:schemeClr>
              </a:solidFill>
              <a:latin typeface="HSE Sans" panose="02000000000000000000" pitchFamily="2" charset="0"/>
            </a:endParaRPr>
          </a:p>
        </p:txBody>
      </p:sp>
      <p:sp>
        <p:nvSpPr>
          <p:cNvPr id="5" name="top_line"/>
          <p:cNvSpPr>
            <a:spLocks noGrp="1"/>
          </p:cNvSpPr>
          <p:nvPr/>
        </p:nvSpPr>
        <p:spPr>
          <a:xfrm>
            <a:off x="0" y="0"/>
            <a:ext cx="12192000" cy="8000"/>
          </a:xfrm>
          <a:prstGeom prst="rect">
            <a:avLst/>
          </a:prstGeom>
          <a:solidFill>
            <a:srgbClr val="0B5ED7"/>
          </a:solidFill>
          <a:ln>
            <a:noFill/>
          </a:ln>
        </p:spPr>
        <p:txBody>
          <a:bodyPr/>
          <a:lstStyle/>
          <a:p>
            <a:endParaRPr>
              <a:latin typeface="HSE Sans" panose="02000000000000000000" pitchFamily="2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4"/>
          <p:cNvSpPr txBox="1">
            <a:spLocks noGrp="1"/>
          </p:cNvSpPr>
          <p:nvPr>
            <p:ph type="body" idx="3"/>
          </p:nvPr>
        </p:nvSpPr>
        <p:spPr>
          <a:xfrm>
            <a:off x="1143689" y="540904"/>
            <a:ext cx="1901700" cy="4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>
                <a:latin typeface="HSE Sans" panose="02000000000000000000" pitchFamily="2" charset="0"/>
              </a:rPr>
              <a:t>Faculty of Computer Science </a:t>
            </a:r>
            <a:endParaRPr sz="1400">
              <a:latin typeface="HSE Sans" panose="02000000000000000000" pitchFamily="2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>
              <a:latin typeface="HSE Sans" panose="02000000000000000000" pitchFamily="2" charset="0"/>
            </a:endParaRPr>
          </a:p>
        </p:txBody>
      </p:sp>
      <p:sp>
        <p:nvSpPr>
          <p:cNvPr id="333" name="Google Shape;333;p24"/>
          <p:cNvSpPr txBox="1">
            <a:spLocks noGrp="1"/>
          </p:cNvSpPr>
          <p:nvPr>
            <p:ph type="body" idx="4"/>
          </p:nvPr>
        </p:nvSpPr>
        <p:spPr>
          <a:xfrm>
            <a:off x="3459178" y="548725"/>
            <a:ext cx="25674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400"/>
              <a:buNone/>
            </a:pPr>
            <a:r>
              <a:rPr lang="ru-RU" sz="1400">
                <a:latin typeface="HSE Sans" panose="02000000000000000000" pitchFamily="2" charset="0"/>
              </a:rPr>
              <a:t>Data Science and Business Analytics </a:t>
            </a:r>
            <a:endParaRPr sz="1400">
              <a:latin typeface="HSE Sans" panose="02000000000000000000" pitchFamily="2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200"/>
              <a:buNone/>
            </a:pPr>
            <a:endParaRPr sz="1200">
              <a:latin typeface="HSE Sans" panose="02000000000000000000" pitchFamily="2" charset="0"/>
            </a:endParaRPr>
          </a:p>
        </p:txBody>
      </p:sp>
      <p:sp>
        <p:nvSpPr>
          <p:cNvPr id="334" name="Google Shape;334;p24"/>
          <p:cNvSpPr txBox="1">
            <a:spLocks noGrp="1"/>
          </p:cNvSpPr>
          <p:nvPr>
            <p:ph type="body" idx="5"/>
          </p:nvPr>
        </p:nvSpPr>
        <p:spPr>
          <a:xfrm>
            <a:off x="6259907" y="548725"/>
            <a:ext cx="39405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4300"/>
              <a:buFont typeface="Arial"/>
              <a:buNone/>
            </a:pPr>
            <a:r>
              <a:rPr lang="en-US" sz="1400" dirty="0">
                <a:latin typeface="HSE Sans" panose="02000000000000000000" pitchFamily="2" charset="0"/>
              </a:rPr>
              <a:t>Automated Data Analytics LLM Agent for Streamlining Business Operations</a:t>
            </a:r>
            <a:endParaRPr lang="en-US" sz="100" dirty="0">
              <a:latin typeface="HSE Sans" panose="02000000000000000000" pitchFamily="2" charset="0"/>
            </a:endParaRPr>
          </a:p>
        </p:txBody>
      </p:sp>
      <p:sp>
        <p:nvSpPr>
          <p:cNvPr id="5" name="slideTitle">
            <a:extLst>
              <a:ext uri="{FF2B5EF4-FFF2-40B4-BE49-F238E27FC236}">
                <a16:creationId xmlns:a16="http://schemas.microsoft.com/office/drawing/2014/main" id="{07E1F8AE-DFE1-ACF1-473F-579616D6C31B}"/>
              </a:ext>
            </a:extLst>
          </p:cNvPr>
          <p:cNvSpPr txBox="1">
            <a:spLocks/>
          </p:cNvSpPr>
          <p:nvPr/>
        </p:nvSpPr>
        <p:spPr>
          <a:xfrm>
            <a:off x="458898" y="1086704"/>
            <a:ext cx="11200000" cy="84024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222222"/>
              </a:lnSpc>
            </a:pPr>
            <a:r>
              <a:rPr lang="ru-RU" sz="2400" b="1" dirty="0" err="1">
                <a:solidFill>
                  <a:srgbClr val="0E2D69"/>
                </a:solidFill>
                <a:latin typeface="HSE Sans" panose="02000000000000000000" pitchFamily="2" charset="0"/>
              </a:rPr>
              <a:t>F</a:t>
            </a:r>
            <a:r>
              <a:rPr lang="en-US" sz="2400" b="1" dirty="0" err="1">
                <a:solidFill>
                  <a:srgbClr val="0E2D69"/>
                </a:solidFill>
                <a:latin typeface="HSE Sans" panose="02000000000000000000" pitchFamily="2" charset="0"/>
              </a:rPr>
              <a:t>ull</a:t>
            </a:r>
            <a:r>
              <a:rPr lang="en-US" sz="2400" b="1" dirty="0">
                <a:solidFill>
                  <a:srgbClr val="0E2D69"/>
                </a:solidFill>
                <a:latin typeface="HSE Sans" panose="02000000000000000000" pitchFamily="2" charset="0"/>
              </a:rPr>
              <a:t> System Architecture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51BF92B-2F80-109E-AD7A-3FDB9A8EC4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26" t="14504" r="1764" b="14505"/>
          <a:stretch/>
        </p:blipFill>
        <p:spPr>
          <a:xfrm>
            <a:off x="458898" y="1926949"/>
            <a:ext cx="11440724" cy="467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6795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4"/>
          <p:cNvSpPr txBox="1">
            <a:spLocks noGrp="1"/>
          </p:cNvSpPr>
          <p:nvPr>
            <p:ph type="body" idx="3"/>
          </p:nvPr>
        </p:nvSpPr>
        <p:spPr>
          <a:xfrm>
            <a:off x="1143689" y="540904"/>
            <a:ext cx="1901700" cy="4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>
                <a:latin typeface="HSE Sans" panose="02000000000000000000" pitchFamily="2" charset="0"/>
              </a:rPr>
              <a:t>Faculty of Computer Science </a:t>
            </a:r>
            <a:endParaRPr sz="1400">
              <a:latin typeface="HSE Sans" panose="02000000000000000000" pitchFamily="2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>
              <a:latin typeface="HSE Sans" panose="02000000000000000000" pitchFamily="2" charset="0"/>
            </a:endParaRPr>
          </a:p>
        </p:txBody>
      </p:sp>
      <p:sp>
        <p:nvSpPr>
          <p:cNvPr id="333" name="Google Shape;333;p24"/>
          <p:cNvSpPr txBox="1">
            <a:spLocks noGrp="1"/>
          </p:cNvSpPr>
          <p:nvPr>
            <p:ph type="body" idx="4"/>
          </p:nvPr>
        </p:nvSpPr>
        <p:spPr>
          <a:xfrm>
            <a:off x="3459178" y="548725"/>
            <a:ext cx="25674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400"/>
              <a:buNone/>
            </a:pPr>
            <a:r>
              <a:rPr lang="ru-RU" sz="1400" dirty="0">
                <a:latin typeface="HSE Sans" panose="02000000000000000000" pitchFamily="2" charset="0"/>
              </a:rPr>
              <a:t>Data Science </a:t>
            </a:r>
            <a:r>
              <a:rPr lang="ru-RU" sz="1400" dirty="0" err="1">
                <a:latin typeface="HSE Sans" panose="02000000000000000000" pitchFamily="2" charset="0"/>
              </a:rPr>
              <a:t>and</a:t>
            </a:r>
            <a:r>
              <a:rPr lang="ru-RU" sz="1400" dirty="0">
                <a:latin typeface="HSE Sans" panose="02000000000000000000" pitchFamily="2" charset="0"/>
              </a:rPr>
              <a:t> Business Analytics </a:t>
            </a:r>
            <a:endParaRPr sz="1400" dirty="0">
              <a:latin typeface="HSE Sans" panose="02000000000000000000" pitchFamily="2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200"/>
              <a:buNone/>
            </a:pPr>
            <a:endParaRPr sz="1200" dirty="0">
              <a:latin typeface="HSE Sans" panose="02000000000000000000" pitchFamily="2" charset="0"/>
            </a:endParaRPr>
          </a:p>
        </p:txBody>
      </p:sp>
      <p:sp>
        <p:nvSpPr>
          <p:cNvPr id="334" name="Google Shape;334;p24"/>
          <p:cNvSpPr txBox="1">
            <a:spLocks noGrp="1"/>
          </p:cNvSpPr>
          <p:nvPr>
            <p:ph type="body" idx="5"/>
          </p:nvPr>
        </p:nvSpPr>
        <p:spPr>
          <a:xfrm>
            <a:off x="6259907" y="548725"/>
            <a:ext cx="39405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4300"/>
              <a:buFont typeface="Arial"/>
              <a:buNone/>
            </a:pPr>
            <a:r>
              <a:rPr lang="en-US" sz="1400" dirty="0">
                <a:latin typeface="HSE Sans" panose="02000000000000000000" pitchFamily="2" charset="0"/>
              </a:rPr>
              <a:t>Automated Data Analytics LLM Agent for Streamlining Business Operations</a:t>
            </a:r>
            <a:endParaRPr lang="en-US" sz="100" dirty="0">
              <a:latin typeface="HSE Sans" panose="02000000000000000000" pitchFamily="2" charset="0"/>
            </a:endParaRPr>
          </a:p>
        </p:txBody>
      </p:sp>
      <p:sp>
        <p:nvSpPr>
          <p:cNvPr id="5" name="slideTitle">
            <a:extLst>
              <a:ext uri="{FF2B5EF4-FFF2-40B4-BE49-F238E27FC236}">
                <a16:creationId xmlns:a16="http://schemas.microsoft.com/office/drawing/2014/main" id="{07E1F8AE-DFE1-ACF1-473F-579616D6C31B}"/>
              </a:ext>
            </a:extLst>
          </p:cNvPr>
          <p:cNvSpPr txBox="1">
            <a:spLocks/>
          </p:cNvSpPr>
          <p:nvPr/>
        </p:nvSpPr>
        <p:spPr>
          <a:xfrm>
            <a:off x="458898" y="1086704"/>
            <a:ext cx="11200000" cy="84024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222222"/>
              </a:lnSpc>
            </a:pPr>
            <a:r>
              <a:rPr lang="ru-RU" sz="2400" b="1" dirty="0" err="1">
                <a:solidFill>
                  <a:srgbClr val="0E2D69"/>
                </a:solidFill>
                <a:latin typeface="HSE Sans" panose="02000000000000000000" pitchFamily="2" charset="0"/>
              </a:rPr>
              <a:t>T</a:t>
            </a:r>
            <a:r>
              <a:rPr lang="en-US" sz="2400" b="1" dirty="0" err="1">
                <a:solidFill>
                  <a:srgbClr val="0E2D69"/>
                </a:solidFill>
                <a:latin typeface="HSE Sans" panose="02000000000000000000" pitchFamily="2" charset="0"/>
              </a:rPr>
              <a:t>echnology</a:t>
            </a:r>
            <a:r>
              <a:rPr lang="en-US" sz="2400" b="1" dirty="0">
                <a:solidFill>
                  <a:srgbClr val="0E2D69"/>
                </a:solidFill>
                <a:latin typeface="HSE Sans" panose="02000000000000000000" pitchFamily="2" charset="0"/>
              </a:rPr>
              <a:t> Stack</a:t>
            </a:r>
          </a:p>
        </p:txBody>
      </p:sp>
      <p:sp>
        <p:nvSpPr>
          <p:cNvPr id="11" name="obj_bg_0">
            <a:extLst>
              <a:ext uri="{FF2B5EF4-FFF2-40B4-BE49-F238E27FC236}">
                <a16:creationId xmlns:a16="http://schemas.microsoft.com/office/drawing/2014/main" id="{EBAF3FB1-7922-9AC7-3B4D-8E88246EBC00}"/>
              </a:ext>
            </a:extLst>
          </p:cNvPr>
          <p:cNvSpPr/>
          <p:nvPr/>
        </p:nvSpPr>
        <p:spPr>
          <a:xfrm>
            <a:off x="458896" y="2079000"/>
            <a:ext cx="3600000" cy="1350000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endParaRPr sz="1300"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2" name="obj_bg_0">
            <a:extLst>
              <a:ext uri="{FF2B5EF4-FFF2-40B4-BE49-F238E27FC236}">
                <a16:creationId xmlns:a16="http://schemas.microsoft.com/office/drawing/2014/main" id="{5BFE4AF7-DC2C-FDC0-19C7-1A95E9C41D65}"/>
              </a:ext>
            </a:extLst>
          </p:cNvPr>
          <p:cNvSpPr/>
          <p:nvPr/>
        </p:nvSpPr>
        <p:spPr>
          <a:xfrm>
            <a:off x="4296000" y="2081972"/>
            <a:ext cx="3600000" cy="1350000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endParaRPr sz="1300"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3" name="obj_bg_0">
            <a:extLst>
              <a:ext uri="{FF2B5EF4-FFF2-40B4-BE49-F238E27FC236}">
                <a16:creationId xmlns:a16="http://schemas.microsoft.com/office/drawing/2014/main" id="{571C6B41-2712-1834-8165-73B6D3581A8D}"/>
              </a:ext>
            </a:extLst>
          </p:cNvPr>
          <p:cNvSpPr/>
          <p:nvPr/>
        </p:nvSpPr>
        <p:spPr>
          <a:xfrm>
            <a:off x="8133104" y="2079000"/>
            <a:ext cx="3600000" cy="1350000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endParaRPr sz="1300"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4" name="obj_bg_0">
            <a:extLst>
              <a:ext uri="{FF2B5EF4-FFF2-40B4-BE49-F238E27FC236}">
                <a16:creationId xmlns:a16="http://schemas.microsoft.com/office/drawing/2014/main" id="{66D31860-81C5-3892-AD8B-8DD9523988EC}"/>
              </a:ext>
            </a:extLst>
          </p:cNvPr>
          <p:cNvSpPr/>
          <p:nvPr/>
        </p:nvSpPr>
        <p:spPr>
          <a:xfrm>
            <a:off x="464457" y="3887206"/>
            <a:ext cx="3600000" cy="1350000"/>
          </a:xfrm>
          <a:prstGeom prst="roundRect">
            <a:avLst>
              <a:gd name="adj" fmla="val 8000"/>
            </a:avLst>
          </a:prstGeom>
          <a:solidFill>
            <a:schemeClr val="tx1">
              <a:lumMod val="60000"/>
              <a:lumOff val="40000"/>
              <a:alpha val="19274"/>
            </a:schemeClr>
          </a:solidFill>
          <a:ln w="31750">
            <a:solidFill>
              <a:schemeClr val="tx1">
                <a:lumMod val="75000"/>
              </a:schemeClr>
            </a:solidFill>
          </a:ln>
        </p:spPr>
        <p:txBody>
          <a:bodyPr/>
          <a:lstStyle/>
          <a:p>
            <a:endParaRPr sz="1300"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5" name="obj_bg_0">
            <a:extLst>
              <a:ext uri="{FF2B5EF4-FFF2-40B4-BE49-F238E27FC236}">
                <a16:creationId xmlns:a16="http://schemas.microsoft.com/office/drawing/2014/main" id="{5FA51833-9AC3-A79C-76AA-A6F117128493}"/>
              </a:ext>
            </a:extLst>
          </p:cNvPr>
          <p:cNvSpPr/>
          <p:nvPr/>
        </p:nvSpPr>
        <p:spPr>
          <a:xfrm>
            <a:off x="4301561" y="3890178"/>
            <a:ext cx="3600000" cy="1350000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endParaRPr sz="1300"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6" name="obj_bg_0">
            <a:extLst>
              <a:ext uri="{FF2B5EF4-FFF2-40B4-BE49-F238E27FC236}">
                <a16:creationId xmlns:a16="http://schemas.microsoft.com/office/drawing/2014/main" id="{E7B6D1C9-27A7-FEE2-7F9A-500D36922BBA}"/>
              </a:ext>
            </a:extLst>
          </p:cNvPr>
          <p:cNvSpPr/>
          <p:nvPr/>
        </p:nvSpPr>
        <p:spPr>
          <a:xfrm>
            <a:off x="8138665" y="3887206"/>
            <a:ext cx="3600000" cy="1350000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endParaRPr sz="1300"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7" name="fe_hdr">
            <a:extLst>
              <a:ext uri="{FF2B5EF4-FFF2-40B4-BE49-F238E27FC236}">
                <a16:creationId xmlns:a16="http://schemas.microsoft.com/office/drawing/2014/main" id="{4BD00E71-4A1A-1449-3348-4A0563B0C774}"/>
              </a:ext>
            </a:extLst>
          </p:cNvPr>
          <p:cNvSpPr>
            <a:spLocks noGrp="1"/>
          </p:cNvSpPr>
          <p:nvPr/>
        </p:nvSpPr>
        <p:spPr>
          <a:xfrm>
            <a:off x="458895" y="2197497"/>
            <a:ext cx="3599999" cy="3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150000" tIns="0" rIns="0" bIns="0" anchor="ctr"/>
          <a:lstStyle/>
          <a:p>
            <a:pPr algn="l"/>
            <a:r>
              <a:rPr lang="en-US" sz="1500" b="1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Frontend</a:t>
            </a:r>
          </a:p>
        </p:txBody>
      </p:sp>
      <p:sp>
        <p:nvSpPr>
          <p:cNvPr id="18" name="fe_body">
            <a:extLst>
              <a:ext uri="{FF2B5EF4-FFF2-40B4-BE49-F238E27FC236}">
                <a16:creationId xmlns:a16="http://schemas.microsoft.com/office/drawing/2014/main" id="{730BB040-946B-8C47-5116-54817DE4939D}"/>
              </a:ext>
            </a:extLst>
          </p:cNvPr>
          <p:cNvSpPr txBox="1"/>
          <p:nvPr/>
        </p:nvSpPr>
        <p:spPr>
          <a:xfrm>
            <a:off x="458894" y="2596551"/>
            <a:ext cx="3599999" cy="819627"/>
          </a:xfrm>
          <a:prstGeom prst="rect">
            <a:avLst/>
          </a:prstGeom>
          <a:noFill/>
          <a:ln w="15000">
            <a:noFill/>
          </a:ln>
        </p:spPr>
        <p:txBody>
          <a:bodyPr wrap="square" lIns="150000" tIns="0" rIns="100000" bIns="0" anchor="ctr"/>
          <a:lstStyle/>
          <a:p>
            <a:pPr algn="l"/>
            <a:r>
              <a:rPr lang="en-US" sz="1300" b="0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Next.js 14  ·  React / TypeScript  ·  Tailwind CSS  ·  Typed API Client</a:t>
            </a:r>
          </a:p>
        </p:txBody>
      </p:sp>
      <p:sp>
        <p:nvSpPr>
          <p:cNvPr id="19" name="be_hdr">
            <a:extLst>
              <a:ext uri="{FF2B5EF4-FFF2-40B4-BE49-F238E27FC236}">
                <a16:creationId xmlns:a16="http://schemas.microsoft.com/office/drawing/2014/main" id="{3DCF9D65-DF2C-680C-C75F-AA9C9D7216ED}"/>
              </a:ext>
            </a:extLst>
          </p:cNvPr>
          <p:cNvSpPr>
            <a:spLocks noGrp="1"/>
          </p:cNvSpPr>
          <p:nvPr/>
        </p:nvSpPr>
        <p:spPr>
          <a:xfrm>
            <a:off x="4295998" y="2197497"/>
            <a:ext cx="3600000" cy="340000"/>
          </a:xfrm>
          <a:prstGeom prst="rect">
            <a:avLst/>
          </a:prstGeom>
          <a:solidFill>
            <a:srgbClr val="0E2D69"/>
          </a:solidFill>
          <a:ln>
            <a:noFill/>
          </a:ln>
        </p:spPr>
        <p:txBody>
          <a:bodyPr wrap="square" lIns="150000" tIns="0" rIns="0" bIns="0" anchor="ctr"/>
          <a:lstStyle/>
          <a:p>
            <a:pPr algn="l"/>
            <a:r>
              <a:rPr lang="en-US" sz="1500" b="1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Backend</a:t>
            </a:r>
          </a:p>
        </p:txBody>
      </p:sp>
      <p:sp>
        <p:nvSpPr>
          <p:cNvPr id="20" name="be_body">
            <a:extLst>
              <a:ext uri="{FF2B5EF4-FFF2-40B4-BE49-F238E27FC236}">
                <a16:creationId xmlns:a16="http://schemas.microsoft.com/office/drawing/2014/main" id="{30AE8C2B-E611-A038-A735-31E1C16B90EC}"/>
              </a:ext>
            </a:extLst>
          </p:cNvPr>
          <p:cNvSpPr txBox="1"/>
          <p:nvPr/>
        </p:nvSpPr>
        <p:spPr>
          <a:xfrm>
            <a:off x="4295997" y="2596551"/>
            <a:ext cx="3600000" cy="840246"/>
          </a:xfrm>
          <a:prstGeom prst="rect">
            <a:avLst/>
          </a:prstGeom>
          <a:noFill/>
          <a:ln w="15000">
            <a:noFill/>
          </a:ln>
        </p:spPr>
        <p:txBody>
          <a:bodyPr wrap="square" lIns="150000" tIns="0" rIns="100000" bIns="0" anchor="ctr"/>
          <a:lstStyle/>
          <a:p>
            <a:pPr algn="l"/>
            <a:r>
              <a:rPr lang="en-US" sz="1300" b="0" dirty="0" err="1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FastAPI</a:t>
            </a:r>
            <a:r>
              <a:rPr lang="en-US" sz="1300" b="0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 · </a:t>
            </a:r>
            <a:r>
              <a:rPr lang="en-US" sz="1300" b="0" dirty="0" err="1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Pydantic</a:t>
            </a:r>
            <a:r>
              <a:rPr lang="en-US" sz="1300" b="0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 · </a:t>
            </a:r>
            <a:r>
              <a:rPr lang="en-US" sz="1300" b="0" dirty="0" err="1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LangChain</a:t>
            </a:r>
            <a:r>
              <a:rPr lang="en-US" sz="1300" b="0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 · AST-restricted execution</a:t>
            </a:r>
          </a:p>
        </p:txBody>
      </p:sp>
      <p:sp>
        <p:nvSpPr>
          <p:cNvPr id="21" name="db_hdr">
            <a:extLst>
              <a:ext uri="{FF2B5EF4-FFF2-40B4-BE49-F238E27FC236}">
                <a16:creationId xmlns:a16="http://schemas.microsoft.com/office/drawing/2014/main" id="{32217E0E-136E-105D-42D8-A95748E3A7BB}"/>
              </a:ext>
            </a:extLst>
          </p:cNvPr>
          <p:cNvSpPr>
            <a:spLocks noGrp="1"/>
          </p:cNvSpPr>
          <p:nvPr/>
        </p:nvSpPr>
        <p:spPr>
          <a:xfrm>
            <a:off x="8133104" y="2197497"/>
            <a:ext cx="3600000" cy="3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150000" tIns="0" rIns="0" bIns="0" anchor="ctr"/>
          <a:lstStyle/>
          <a:p>
            <a:pPr algn="l"/>
            <a:r>
              <a:rPr lang="en-US" sz="1500" b="1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Persistence</a:t>
            </a:r>
          </a:p>
        </p:txBody>
      </p:sp>
      <p:sp>
        <p:nvSpPr>
          <p:cNvPr id="22" name="db_body">
            <a:extLst>
              <a:ext uri="{FF2B5EF4-FFF2-40B4-BE49-F238E27FC236}">
                <a16:creationId xmlns:a16="http://schemas.microsoft.com/office/drawing/2014/main" id="{77C81656-A606-9EBE-9E6C-41F19C4F8E47}"/>
              </a:ext>
            </a:extLst>
          </p:cNvPr>
          <p:cNvSpPr txBox="1"/>
          <p:nvPr/>
        </p:nvSpPr>
        <p:spPr>
          <a:xfrm>
            <a:off x="8133098" y="2596550"/>
            <a:ext cx="3600000" cy="840246"/>
          </a:xfrm>
          <a:prstGeom prst="rect">
            <a:avLst/>
          </a:prstGeom>
          <a:noFill/>
          <a:ln w="15000">
            <a:noFill/>
          </a:ln>
        </p:spPr>
        <p:txBody>
          <a:bodyPr wrap="square" lIns="150000" tIns="0" rIns="100000" bIns="0" anchor="ctr"/>
          <a:lstStyle/>
          <a:p>
            <a:pPr algn="l"/>
            <a:r>
              <a:rPr lang="en-US" sz="1300" b="0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SQLite (Product Store)  ·  CSV Runtime Tables  ·  Agent Checkpointing</a:t>
            </a:r>
          </a:p>
        </p:txBody>
      </p:sp>
      <p:sp>
        <p:nvSpPr>
          <p:cNvPr id="23" name="ai_hdr">
            <a:extLst>
              <a:ext uri="{FF2B5EF4-FFF2-40B4-BE49-F238E27FC236}">
                <a16:creationId xmlns:a16="http://schemas.microsoft.com/office/drawing/2014/main" id="{64CB5F97-A462-C0DA-AF9A-A2DE5051DC92}"/>
              </a:ext>
            </a:extLst>
          </p:cNvPr>
          <p:cNvSpPr>
            <a:spLocks noGrp="1"/>
          </p:cNvSpPr>
          <p:nvPr/>
        </p:nvSpPr>
        <p:spPr>
          <a:xfrm>
            <a:off x="470019" y="4026725"/>
            <a:ext cx="3599999" cy="34000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txBody>
          <a:bodyPr wrap="square" lIns="150000" tIns="0" rIns="0" bIns="0" anchor="ctr"/>
          <a:lstStyle/>
          <a:p>
            <a:pPr algn="l"/>
            <a:r>
              <a:rPr lang="en-US" sz="1500" b="1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AI / Planning</a:t>
            </a:r>
          </a:p>
        </p:txBody>
      </p:sp>
      <p:sp>
        <p:nvSpPr>
          <p:cNvPr id="24" name="ai_body">
            <a:extLst>
              <a:ext uri="{FF2B5EF4-FFF2-40B4-BE49-F238E27FC236}">
                <a16:creationId xmlns:a16="http://schemas.microsoft.com/office/drawing/2014/main" id="{199C5EC1-965A-D1C1-3F7D-C44B9CC40E78}"/>
              </a:ext>
            </a:extLst>
          </p:cNvPr>
          <p:cNvSpPr txBox="1"/>
          <p:nvPr/>
        </p:nvSpPr>
        <p:spPr>
          <a:xfrm>
            <a:off x="464455" y="4366724"/>
            <a:ext cx="3594438" cy="870481"/>
          </a:xfrm>
          <a:prstGeom prst="rect">
            <a:avLst/>
          </a:prstGeom>
          <a:noFill/>
          <a:ln w="15875">
            <a:noFill/>
          </a:ln>
        </p:spPr>
        <p:txBody>
          <a:bodyPr wrap="square" lIns="150000" tIns="0" rIns="100000" bIns="0" anchor="ctr"/>
          <a:lstStyle/>
          <a:p>
            <a:pPr algn="l"/>
            <a:r>
              <a:rPr lang="en-US" sz="1300" b="0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Provider-configurable LLM layer ·  Semantic Plan Validator  ·  KPI Registry  ·  Grounding Critic</a:t>
            </a:r>
          </a:p>
        </p:txBody>
      </p:sp>
      <p:sp>
        <p:nvSpPr>
          <p:cNvPr id="25" name="ev_hdr">
            <a:extLst>
              <a:ext uri="{FF2B5EF4-FFF2-40B4-BE49-F238E27FC236}">
                <a16:creationId xmlns:a16="http://schemas.microsoft.com/office/drawing/2014/main" id="{93FA6ED5-017A-2C70-D6C2-8C0DCEA72042}"/>
              </a:ext>
            </a:extLst>
          </p:cNvPr>
          <p:cNvSpPr>
            <a:spLocks noGrp="1"/>
          </p:cNvSpPr>
          <p:nvPr/>
        </p:nvSpPr>
        <p:spPr>
          <a:xfrm>
            <a:off x="4314608" y="4026725"/>
            <a:ext cx="3581389" cy="3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150000" tIns="0" rIns="0" bIns="0" anchor="ctr"/>
          <a:lstStyle/>
          <a:p>
            <a:pPr algn="l"/>
            <a:r>
              <a:rPr lang="en-US" sz="1500" b="1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Evaluation</a:t>
            </a:r>
          </a:p>
        </p:txBody>
      </p:sp>
      <p:sp>
        <p:nvSpPr>
          <p:cNvPr id="26" name="ev_body">
            <a:extLst>
              <a:ext uri="{FF2B5EF4-FFF2-40B4-BE49-F238E27FC236}">
                <a16:creationId xmlns:a16="http://schemas.microsoft.com/office/drawing/2014/main" id="{80EF690B-7ADA-23C6-02A9-10814AC1B2BE}"/>
              </a:ext>
            </a:extLst>
          </p:cNvPr>
          <p:cNvSpPr txBox="1"/>
          <p:nvPr/>
        </p:nvSpPr>
        <p:spPr>
          <a:xfrm>
            <a:off x="4301559" y="4366723"/>
            <a:ext cx="3581389" cy="870481"/>
          </a:xfrm>
          <a:prstGeom prst="rect">
            <a:avLst/>
          </a:prstGeom>
          <a:noFill/>
          <a:ln w="15000">
            <a:noFill/>
          </a:ln>
        </p:spPr>
        <p:txBody>
          <a:bodyPr wrap="square" lIns="150000" tIns="0" rIns="100000" bIns="0" anchor="ctr"/>
          <a:lstStyle/>
          <a:p>
            <a:pPr algn="l"/>
            <a:r>
              <a:rPr lang="en-US" sz="1300" b="0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Deterministic benchmark  ·  Pandas reference validation  ·  Failure analysis CSV</a:t>
            </a:r>
          </a:p>
        </p:txBody>
      </p:sp>
      <p:sp>
        <p:nvSpPr>
          <p:cNvPr id="27" name="tst_hdr">
            <a:extLst>
              <a:ext uri="{FF2B5EF4-FFF2-40B4-BE49-F238E27FC236}">
                <a16:creationId xmlns:a16="http://schemas.microsoft.com/office/drawing/2014/main" id="{CF47459C-799D-87AF-8005-AE2D98532056}"/>
              </a:ext>
            </a:extLst>
          </p:cNvPr>
          <p:cNvSpPr>
            <a:spLocks noGrp="1"/>
          </p:cNvSpPr>
          <p:nvPr/>
        </p:nvSpPr>
        <p:spPr>
          <a:xfrm>
            <a:off x="8133103" y="4026725"/>
            <a:ext cx="3600000" cy="340000"/>
          </a:xfrm>
          <a:prstGeom prst="rect">
            <a:avLst/>
          </a:prstGeom>
          <a:solidFill>
            <a:srgbClr val="0E2D69"/>
          </a:solidFill>
          <a:ln>
            <a:noFill/>
          </a:ln>
        </p:spPr>
        <p:txBody>
          <a:bodyPr wrap="square" lIns="150000" tIns="0" rIns="0" bIns="0" anchor="ctr"/>
          <a:lstStyle/>
          <a:p>
            <a:pPr algn="l"/>
            <a:r>
              <a:rPr lang="en-US" sz="1500" b="1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Testing</a:t>
            </a:r>
          </a:p>
        </p:txBody>
      </p:sp>
      <p:sp>
        <p:nvSpPr>
          <p:cNvPr id="28" name="tst_body">
            <a:extLst>
              <a:ext uri="{FF2B5EF4-FFF2-40B4-BE49-F238E27FC236}">
                <a16:creationId xmlns:a16="http://schemas.microsoft.com/office/drawing/2014/main" id="{CEB0A04A-982D-F495-5DAF-DFE081C97F3E}"/>
              </a:ext>
            </a:extLst>
          </p:cNvPr>
          <p:cNvSpPr txBox="1"/>
          <p:nvPr/>
        </p:nvSpPr>
        <p:spPr>
          <a:xfrm>
            <a:off x="8144225" y="4366724"/>
            <a:ext cx="3600000" cy="870480"/>
          </a:xfrm>
          <a:prstGeom prst="rect">
            <a:avLst/>
          </a:prstGeom>
          <a:noFill/>
          <a:ln w="15000">
            <a:noFill/>
          </a:ln>
        </p:spPr>
        <p:txBody>
          <a:bodyPr wrap="square" lIns="150000" tIns="0" rIns="100000" bIns="0" anchor="ctr"/>
          <a:lstStyle/>
          <a:p>
            <a:pPr algn="l"/>
            <a:r>
              <a:rPr lang="en-US" sz="1300" b="0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Backend regression validation · Frontend integration tests</a:t>
            </a:r>
          </a:p>
        </p:txBody>
      </p:sp>
      <p:sp>
        <p:nvSpPr>
          <p:cNvPr id="29" name="deploy_note">
            <a:extLst>
              <a:ext uri="{FF2B5EF4-FFF2-40B4-BE49-F238E27FC236}">
                <a16:creationId xmlns:a16="http://schemas.microsoft.com/office/drawing/2014/main" id="{DA2E52DF-D2FC-FF17-F8C2-1144983B98A4}"/>
              </a:ext>
            </a:extLst>
          </p:cNvPr>
          <p:cNvSpPr>
            <a:spLocks noGrp="1"/>
          </p:cNvSpPr>
          <p:nvPr/>
        </p:nvSpPr>
        <p:spPr>
          <a:xfrm>
            <a:off x="271000" y="5765614"/>
            <a:ext cx="11650000" cy="350000"/>
          </a:xfrm>
          <a:prstGeom prst="rect">
            <a:avLst/>
          </a:prstGeom>
          <a:solidFill>
            <a:srgbClr val="E8F0FD"/>
          </a:solidFill>
          <a:ln>
            <a:noFill/>
          </a:ln>
        </p:spPr>
        <p:txBody>
          <a:bodyPr wrap="square" lIns="200000" tIns="0" rIns="0" bIns="0" anchor="ctr"/>
          <a:lstStyle/>
          <a:p>
            <a:pPr algn="ctr"/>
            <a:r>
              <a:rPr lang="en-US" sz="1500" b="1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Prototype deployment: </a:t>
            </a:r>
            <a:r>
              <a:rPr lang="en-US" sz="1500" b="1" dirty="0" err="1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FastAPI</a:t>
            </a:r>
            <a:r>
              <a:rPr lang="en-US" sz="1500" b="1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 + </a:t>
            </a:r>
            <a:r>
              <a:rPr lang="en-US" sz="1500" b="1" dirty="0" err="1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Next.js</a:t>
            </a:r>
            <a:r>
              <a:rPr lang="en-US" sz="1500" b="1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 · SQLite persistence · configurable LLM provider</a:t>
            </a:r>
            <a:endParaRPr lang="en-US" sz="1500" b="0" dirty="0">
              <a:solidFill>
                <a:srgbClr val="333333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6954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4"/>
          <p:cNvSpPr txBox="1">
            <a:spLocks noGrp="1"/>
          </p:cNvSpPr>
          <p:nvPr>
            <p:ph type="body" idx="3"/>
          </p:nvPr>
        </p:nvSpPr>
        <p:spPr>
          <a:xfrm>
            <a:off x="1143689" y="540904"/>
            <a:ext cx="1901700" cy="4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>
                <a:latin typeface="HSE Sans" panose="02000000000000000000" pitchFamily="2" charset="0"/>
              </a:rPr>
              <a:t>Faculty of Computer Science </a:t>
            </a:r>
            <a:endParaRPr sz="1400">
              <a:latin typeface="HSE Sans" panose="02000000000000000000" pitchFamily="2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>
              <a:latin typeface="HSE Sans" panose="02000000000000000000" pitchFamily="2" charset="0"/>
            </a:endParaRPr>
          </a:p>
        </p:txBody>
      </p:sp>
      <p:sp>
        <p:nvSpPr>
          <p:cNvPr id="333" name="Google Shape;333;p24"/>
          <p:cNvSpPr txBox="1">
            <a:spLocks noGrp="1"/>
          </p:cNvSpPr>
          <p:nvPr>
            <p:ph type="body" idx="4"/>
          </p:nvPr>
        </p:nvSpPr>
        <p:spPr>
          <a:xfrm>
            <a:off x="3459178" y="548725"/>
            <a:ext cx="25674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400"/>
              <a:buNone/>
            </a:pPr>
            <a:r>
              <a:rPr lang="ru-RU" sz="1400">
                <a:latin typeface="HSE Sans" panose="02000000000000000000" pitchFamily="2" charset="0"/>
              </a:rPr>
              <a:t>Data Science and Business Analytics </a:t>
            </a:r>
            <a:endParaRPr sz="1400">
              <a:latin typeface="HSE Sans" panose="02000000000000000000" pitchFamily="2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200"/>
              <a:buNone/>
            </a:pPr>
            <a:endParaRPr sz="1200">
              <a:latin typeface="HSE Sans" panose="02000000000000000000" pitchFamily="2" charset="0"/>
            </a:endParaRPr>
          </a:p>
        </p:txBody>
      </p:sp>
      <p:sp>
        <p:nvSpPr>
          <p:cNvPr id="334" name="Google Shape;334;p24"/>
          <p:cNvSpPr txBox="1">
            <a:spLocks noGrp="1"/>
          </p:cNvSpPr>
          <p:nvPr>
            <p:ph type="body" idx="5"/>
          </p:nvPr>
        </p:nvSpPr>
        <p:spPr>
          <a:xfrm>
            <a:off x="6259907" y="548725"/>
            <a:ext cx="39405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4300"/>
              <a:buFont typeface="Arial"/>
              <a:buNone/>
            </a:pPr>
            <a:r>
              <a:rPr lang="en-US" sz="1400" dirty="0">
                <a:latin typeface="HSE Sans" panose="02000000000000000000" pitchFamily="2" charset="0"/>
              </a:rPr>
              <a:t>Automated Data Analytics LLM Agent for Streamlining Business Operations</a:t>
            </a:r>
            <a:endParaRPr lang="en-US" sz="100" dirty="0">
              <a:latin typeface="HSE Sans" panose="02000000000000000000" pitchFamily="2" charset="0"/>
            </a:endParaRPr>
          </a:p>
        </p:txBody>
      </p:sp>
      <p:sp>
        <p:nvSpPr>
          <p:cNvPr id="5" name="slideTitle">
            <a:extLst>
              <a:ext uri="{FF2B5EF4-FFF2-40B4-BE49-F238E27FC236}">
                <a16:creationId xmlns:a16="http://schemas.microsoft.com/office/drawing/2014/main" id="{07E1F8AE-DFE1-ACF1-473F-579616D6C31B}"/>
              </a:ext>
            </a:extLst>
          </p:cNvPr>
          <p:cNvSpPr txBox="1">
            <a:spLocks/>
          </p:cNvSpPr>
          <p:nvPr/>
        </p:nvSpPr>
        <p:spPr>
          <a:xfrm>
            <a:off x="458898" y="1086704"/>
            <a:ext cx="11200000" cy="84024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222222"/>
              </a:lnSpc>
            </a:pPr>
            <a:r>
              <a:rPr lang="ru-RU" sz="2400" b="1" dirty="0" err="1">
                <a:solidFill>
                  <a:srgbClr val="0E2D69"/>
                </a:solidFill>
                <a:latin typeface="HSE Sans" panose="02000000000000000000" pitchFamily="2" charset="0"/>
              </a:rPr>
              <a:t>T</a:t>
            </a:r>
            <a:r>
              <a:rPr lang="en-US" sz="2400" b="1" dirty="0" err="1">
                <a:solidFill>
                  <a:srgbClr val="0E2D69"/>
                </a:solidFill>
                <a:latin typeface="HSE Sans" panose="02000000000000000000" pitchFamily="2" charset="0"/>
              </a:rPr>
              <a:t>eam</a:t>
            </a:r>
            <a:r>
              <a:rPr lang="en-US" sz="2400" b="1" dirty="0">
                <a:solidFill>
                  <a:srgbClr val="0E2D69"/>
                </a:solidFill>
                <a:latin typeface="HSE Sans" panose="02000000000000000000" pitchFamily="2" charset="0"/>
              </a:rPr>
              <a:t> Contribution</a:t>
            </a:r>
          </a:p>
        </p:txBody>
      </p:sp>
      <p:sp>
        <p:nvSpPr>
          <p:cNvPr id="2" name="gate_0">
            <a:extLst>
              <a:ext uri="{FF2B5EF4-FFF2-40B4-BE49-F238E27FC236}">
                <a16:creationId xmlns:a16="http://schemas.microsoft.com/office/drawing/2014/main" id="{948A6C59-8E15-A6D2-DCDB-A7DFFC546222}"/>
              </a:ext>
            </a:extLst>
          </p:cNvPr>
          <p:cNvSpPr/>
          <p:nvPr/>
        </p:nvSpPr>
        <p:spPr>
          <a:xfrm>
            <a:off x="458898" y="2309275"/>
            <a:ext cx="5305978" cy="4000000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22225">
            <a:solidFill>
              <a:srgbClr val="0B5ED7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" name="str_body">
            <a:extLst>
              <a:ext uri="{FF2B5EF4-FFF2-40B4-BE49-F238E27FC236}">
                <a16:creationId xmlns:a16="http://schemas.microsoft.com/office/drawing/2014/main" id="{DC0F33FA-9DFE-BAFF-7A58-AC226B50D350}"/>
              </a:ext>
            </a:extLst>
          </p:cNvPr>
          <p:cNvSpPr txBox="1"/>
          <p:nvPr/>
        </p:nvSpPr>
        <p:spPr>
          <a:xfrm>
            <a:off x="458898" y="3401809"/>
            <a:ext cx="5305978" cy="2907466"/>
          </a:xfrm>
          <a:prstGeom prst="rect">
            <a:avLst/>
          </a:prstGeom>
          <a:noFill/>
          <a:ln w="20000">
            <a:noFill/>
          </a:ln>
        </p:spPr>
        <p:txBody>
          <a:bodyPr wrap="square" lIns="200000" tIns="150000" rIns="150000" bIns="150000" anchor="t"/>
          <a:lstStyle/>
          <a:p>
            <a:r>
              <a:rPr lang="en-US" sz="1600" b="0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•  Analytical execution architecture</a:t>
            </a:r>
          </a:p>
          <a:p>
            <a:r>
              <a:rPr lang="en-US" sz="1600" b="0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•  Semantic routing</a:t>
            </a:r>
          </a:p>
          <a:p>
            <a:r>
              <a:rPr lang="en-US" sz="1600" b="0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•  Deterministic execution layer</a:t>
            </a:r>
          </a:p>
          <a:p>
            <a:r>
              <a:rPr lang="en-US" sz="1600" b="0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•  KPI planning and business-semantic reasoning</a:t>
            </a:r>
          </a:p>
          <a:p>
            <a:r>
              <a:rPr lang="en-US" sz="1600" b="0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•  Critic and validation logic</a:t>
            </a:r>
          </a:p>
          <a:p>
            <a:r>
              <a:rPr lang="en-US" sz="1600" b="0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•  Benchmark design and evaluation framework</a:t>
            </a:r>
          </a:p>
          <a:p>
            <a:r>
              <a:rPr lang="en-US" sz="1600" b="0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•  Multi-dataset reasoning workflows</a:t>
            </a:r>
            <a:endParaRPr lang="en-US" sz="1500" b="0" dirty="0">
              <a:solidFill>
                <a:srgbClr val="0E2D69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1" name="gate_0">
            <a:extLst>
              <a:ext uri="{FF2B5EF4-FFF2-40B4-BE49-F238E27FC236}">
                <a16:creationId xmlns:a16="http://schemas.microsoft.com/office/drawing/2014/main" id="{19F61378-AA77-A281-FBDA-4303068E6AC0}"/>
              </a:ext>
            </a:extLst>
          </p:cNvPr>
          <p:cNvSpPr/>
          <p:nvPr/>
        </p:nvSpPr>
        <p:spPr>
          <a:xfrm>
            <a:off x="6427126" y="2309275"/>
            <a:ext cx="5305978" cy="4000000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22225">
            <a:solidFill>
              <a:srgbClr val="0B5ED7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2" name="right_hdr">
            <a:extLst>
              <a:ext uri="{FF2B5EF4-FFF2-40B4-BE49-F238E27FC236}">
                <a16:creationId xmlns:a16="http://schemas.microsoft.com/office/drawing/2014/main" id="{0D4F8037-3DCF-FC49-4BD3-09116BEDF4C6}"/>
              </a:ext>
            </a:extLst>
          </p:cNvPr>
          <p:cNvSpPr>
            <a:spLocks noGrp="1"/>
          </p:cNvSpPr>
          <p:nvPr/>
        </p:nvSpPr>
        <p:spPr>
          <a:xfrm>
            <a:off x="6427126" y="2605542"/>
            <a:ext cx="5305976" cy="500000"/>
          </a:xfrm>
          <a:prstGeom prst="rect">
            <a:avLst/>
          </a:prstGeom>
          <a:solidFill>
            <a:srgbClr val="244998"/>
          </a:solidFill>
          <a:ln>
            <a:noFill/>
          </a:ln>
        </p:spPr>
        <p:txBody>
          <a:bodyPr wrap="square" lIns="200000" tIns="0" rIns="0" bIns="0" anchor="ctr"/>
          <a:lstStyle/>
          <a:p>
            <a:pPr algn="l"/>
            <a:r>
              <a:rPr lang="en-US" sz="1800" b="1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Anastasia Podoliakina</a:t>
            </a:r>
          </a:p>
          <a:p>
            <a:pPr algn="l"/>
            <a:r>
              <a:rPr lang="en-US" sz="1200" b="0" dirty="0">
                <a:solidFill>
                  <a:srgbClr val="E8F0FD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Product Platform</a:t>
            </a:r>
          </a:p>
        </p:txBody>
      </p:sp>
      <p:sp>
        <p:nvSpPr>
          <p:cNvPr id="15" name="left_hdr">
            <a:extLst>
              <a:ext uri="{FF2B5EF4-FFF2-40B4-BE49-F238E27FC236}">
                <a16:creationId xmlns:a16="http://schemas.microsoft.com/office/drawing/2014/main" id="{7988070F-E459-2C54-985A-128BAAC301A7}"/>
              </a:ext>
            </a:extLst>
          </p:cNvPr>
          <p:cNvSpPr>
            <a:spLocks noGrp="1"/>
          </p:cNvSpPr>
          <p:nvPr/>
        </p:nvSpPr>
        <p:spPr>
          <a:xfrm>
            <a:off x="458896" y="2605542"/>
            <a:ext cx="5305978" cy="500000"/>
          </a:xfrm>
          <a:prstGeom prst="rect">
            <a:avLst/>
          </a:prstGeom>
          <a:solidFill>
            <a:srgbClr val="0E2D69"/>
          </a:solidFill>
          <a:ln>
            <a:noFill/>
          </a:ln>
        </p:spPr>
        <p:txBody>
          <a:bodyPr wrap="square" lIns="200000" tIns="0" rIns="0" bIns="0" anchor="ctr"/>
          <a:lstStyle/>
          <a:p>
            <a:pPr algn="l"/>
            <a:r>
              <a:rPr lang="en-US" sz="1800" b="1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Irina Milova</a:t>
            </a:r>
          </a:p>
          <a:p>
            <a:pPr algn="l"/>
            <a:r>
              <a:rPr lang="en-US" sz="1200" b="0" dirty="0">
                <a:solidFill>
                  <a:srgbClr val="E8F0FD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Analytical Intelligence</a:t>
            </a:r>
          </a:p>
        </p:txBody>
      </p:sp>
      <p:sp>
        <p:nvSpPr>
          <p:cNvPr id="16" name="str_body">
            <a:extLst>
              <a:ext uri="{FF2B5EF4-FFF2-40B4-BE49-F238E27FC236}">
                <a16:creationId xmlns:a16="http://schemas.microsoft.com/office/drawing/2014/main" id="{52756F82-3791-BA68-F763-AF59014A3013}"/>
              </a:ext>
            </a:extLst>
          </p:cNvPr>
          <p:cNvSpPr txBox="1"/>
          <p:nvPr/>
        </p:nvSpPr>
        <p:spPr>
          <a:xfrm>
            <a:off x="6427126" y="3401809"/>
            <a:ext cx="5305978" cy="2907466"/>
          </a:xfrm>
          <a:prstGeom prst="rect">
            <a:avLst/>
          </a:prstGeom>
          <a:noFill/>
          <a:ln w="20000">
            <a:noFill/>
          </a:ln>
        </p:spPr>
        <p:txBody>
          <a:bodyPr wrap="square" lIns="200000" tIns="150000" rIns="150000" bIns="150000" anchor="t"/>
          <a:lstStyle/>
          <a:p>
            <a:r>
              <a:rPr lang="en-US" sz="1600" b="0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•  </a:t>
            </a:r>
            <a:r>
              <a:rPr lang="en-US" sz="1600" b="0" dirty="0" err="1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FastAPI</a:t>
            </a:r>
            <a:r>
              <a:rPr lang="en-US" sz="1600" b="0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 service integration and orchestration</a:t>
            </a:r>
          </a:p>
          <a:p>
            <a:r>
              <a:rPr lang="en-US" sz="1600" b="0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•  Persistence layer (SQLite, runtime tables)</a:t>
            </a:r>
          </a:p>
          <a:p>
            <a:r>
              <a:rPr lang="en-US" sz="1600" b="0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•  Artifact and report infrastructure</a:t>
            </a:r>
          </a:p>
          <a:p>
            <a:r>
              <a:rPr lang="en-US" sz="1600" b="0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•  Frontend workspace UI (</a:t>
            </a:r>
            <a:r>
              <a:rPr lang="en-US" sz="1600" b="0" dirty="0" err="1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Next.js</a:t>
            </a:r>
            <a:r>
              <a:rPr lang="en-US" sz="1600" b="0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 / React)</a:t>
            </a:r>
          </a:p>
          <a:p>
            <a:r>
              <a:rPr lang="en-US" sz="1600" b="0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•  Visualization infrastructure and deployment</a:t>
            </a:r>
          </a:p>
          <a:p>
            <a:r>
              <a:rPr lang="en-US" sz="1600" b="0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•  Integration testing and documentation</a:t>
            </a:r>
          </a:p>
          <a:p>
            <a:pPr marL="200000" indent="-200000" algn="l"/>
            <a:r>
              <a:rPr lang="en-US" sz="1600" b="0" dirty="0">
                <a:solidFill>
                  <a:srgbClr val="244998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•  Investigation workspace session model</a:t>
            </a:r>
          </a:p>
          <a:p>
            <a:pPr marL="200000" indent="-200000" algn="l"/>
            <a:endParaRPr lang="en-US" sz="1500" b="0" dirty="0">
              <a:solidFill>
                <a:srgbClr val="244998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6060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4"/>
          <p:cNvSpPr txBox="1">
            <a:spLocks noGrp="1"/>
          </p:cNvSpPr>
          <p:nvPr>
            <p:ph type="body" idx="3"/>
          </p:nvPr>
        </p:nvSpPr>
        <p:spPr>
          <a:xfrm>
            <a:off x="1143689" y="540904"/>
            <a:ext cx="1901700" cy="4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>
                <a:latin typeface="HSE Sans" panose="02000000000000000000" pitchFamily="2" charset="0"/>
              </a:rPr>
              <a:t>Faculty of Computer Science </a:t>
            </a:r>
            <a:endParaRPr sz="1400">
              <a:latin typeface="HSE Sans" panose="02000000000000000000" pitchFamily="2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>
              <a:latin typeface="HSE Sans" panose="02000000000000000000" pitchFamily="2" charset="0"/>
            </a:endParaRPr>
          </a:p>
        </p:txBody>
      </p:sp>
      <p:sp>
        <p:nvSpPr>
          <p:cNvPr id="333" name="Google Shape;333;p24"/>
          <p:cNvSpPr txBox="1">
            <a:spLocks noGrp="1"/>
          </p:cNvSpPr>
          <p:nvPr>
            <p:ph type="body" idx="4"/>
          </p:nvPr>
        </p:nvSpPr>
        <p:spPr>
          <a:xfrm>
            <a:off x="3459178" y="548725"/>
            <a:ext cx="25674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400"/>
              <a:buNone/>
            </a:pPr>
            <a:r>
              <a:rPr lang="ru-RU" sz="1400">
                <a:latin typeface="HSE Sans" panose="02000000000000000000" pitchFamily="2" charset="0"/>
              </a:rPr>
              <a:t>Data Science and Business Analytics </a:t>
            </a:r>
            <a:endParaRPr sz="1400">
              <a:latin typeface="HSE Sans" panose="02000000000000000000" pitchFamily="2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200"/>
              <a:buNone/>
            </a:pPr>
            <a:endParaRPr sz="1200">
              <a:latin typeface="HSE Sans" panose="02000000000000000000" pitchFamily="2" charset="0"/>
            </a:endParaRPr>
          </a:p>
        </p:txBody>
      </p:sp>
      <p:sp>
        <p:nvSpPr>
          <p:cNvPr id="334" name="Google Shape;334;p24"/>
          <p:cNvSpPr txBox="1">
            <a:spLocks noGrp="1"/>
          </p:cNvSpPr>
          <p:nvPr>
            <p:ph type="body" idx="5"/>
          </p:nvPr>
        </p:nvSpPr>
        <p:spPr>
          <a:xfrm>
            <a:off x="6259907" y="548725"/>
            <a:ext cx="39405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4300"/>
              <a:buFont typeface="Arial"/>
              <a:buNone/>
            </a:pPr>
            <a:r>
              <a:rPr lang="en-US" sz="1400" dirty="0">
                <a:latin typeface="HSE Sans" panose="02000000000000000000" pitchFamily="2" charset="0"/>
              </a:rPr>
              <a:t>Automated Data Analytics LLM Agent for Streamlining Business Operations</a:t>
            </a:r>
            <a:endParaRPr lang="en-US" sz="100" dirty="0">
              <a:latin typeface="HSE Sans" panose="02000000000000000000" pitchFamily="2" charset="0"/>
            </a:endParaRPr>
          </a:p>
        </p:txBody>
      </p:sp>
      <p:sp>
        <p:nvSpPr>
          <p:cNvPr id="5" name="slideTitle">
            <a:extLst>
              <a:ext uri="{FF2B5EF4-FFF2-40B4-BE49-F238E27FC236}">
                <a16:creationId xmlns:a16="http://schemas.microsoft.com/office/drawing/2014/main" id="{07E1F8AE-DFE1-ACF1-473F-579616D6C31B}"/>
              </a:ext>
            </a:extLst>
          </p:cNvPr>
          <p:cNvSpPr txBox="1">
            <a:spLocks/>
          </p:cNvSpPr>
          <p:nvPr/>
        </p:nvSpPr>
        <p:spPr>
          <a:xfrm>
            <a:off x="458898" y="1086704"/>
            <a:ext cx="11200000" cy="84024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222222"/>
              </a:lnSpc>
            </a:pPr>
            <a:r>
              <a:rPr lang="en-US" sz="2400" b="1" dirty="0">
                <a:solidFill>
                  <a:srgbClr val="0E2D69"/>
                </a:solidFill>
                <a:latin typeface="HSE Sans" panose="02000000000000000000" pitchFamily="2" charset="0"/>
              </a:rPr>
              <a:t>Conclusion &amp; Future Work</a:t>
            </a:r>
          </a:p>
        </p:txBody>
      </p:sp>
      <p:sp>
        <p:nvSpPr>
          <p:cNvPr id="12" name="statement">
            <a:extLst>
              <a:ext uri="{FF2B5EF4-FFF2-40B4-BE49-F238E27FC236}">
                <a16:creationId xmlns:a16="http://schemas.microsoft.com/office/drawing/2014/main" id="{BBCE7285-F94E-9B9B-5C2E-BB12C3A58BD0}"/>
              </a:ext>
            </a:extLst>
          </p:cNvPr>
          <p:cNvSpPr>
            <a:spLocks noGrp="1"/>
          </p:cNvSpPr>
          <p:nvPr/>
        </p:nvSpPr>
        <p:spPr>
          <a:xfrm>
            <a:off x="392000" y="3369775"/>
            <a:ext cx="11408000" cy="80000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txBody>
          <a:bodyPr wrap="square" lIns="300000" tIns="0" rIns="0" bIns="0" anchor="ctr"/>
          <a:lstStyle/>
          <a:p>
            <a:pPr algn="ctr"/>
            <a:r>
              <a:rPr lang="en-US" sz="1600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The benchmark results suggest that separating semantic reasoning from deterministic computation improves analytical reliability.</a:t>
            </a:r>
          </a:p>
        </p:txBody>
      </p:sp>
      <p:sp>
        <p:nvSpPr>
          <p:cNvPr id="13" name="future_hdr">
            <a:extLst>
              <a:ext uri="{FF2B5EF4-FFF2-40B4-BE49-F238E27FC236}">
                <a16:creationId xmlns:a16="http://schemas.microsoft.com/office/drawing/2014/main" id="{97C18D5F-CDE3-912D-E0CE-6765E9CC33DB}"/>
              </a:ext>
            </a:extLst>
          </p:cNvPr>
          <p:cNvSpPr txBox="1"/>
          <p:nvPr/>
        </p:nvSpPr>
        <p:spPr>
          <a:xfrm>
            <a:off x="458898" y="4550460"/>
            <a:ext cx="11341102" cy="3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lang="en-US" sz="1600" b="1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Future Work</a:t>
            </a:r>
          </a:p>
        </p:txBody>
      </p:sp>
      <p:sp>
        <p:nvSpPr>
          <p:cNvPr id="14" name="fw1">
            <a:extLst>
              <a:ext uri="{FF2B5EF4-FFF2-40B4-BE49-F238E27FC236}">
                <a16:creationId xmlns:a16="http://schemas.microsoft.com/office/drawing/2014/main" id="{6FB25E7C-ED94-3F81-EF42-2DB48C08F5C2}"/>
              </a:ext>
            </a:extLst>
          </p:cNvPr>
          <p:cNvSpPr>
            <a:spLocks noGrp="1"/>
          </p:cNvSpPr>
          <p:nvPr/>
        </p:nvSpPr>
        <p:spPr>
          <a:xfrm>
            <a:off x="392000" y="5071296"/>
            <a:ext cx="5600000" cy="380000"/>
          </a:xfrm>
          <a:prstGeom prst="rect">
            <a:avLst/>
          </a:prstGeom>
          <a:solidFill>
            <a:srgbClr val="E8F0FD"/>
          </a:solidFill>
          <a:ln w="15000">
            <a:solidFill>
              <a:srgbClr val="0B5ED7"/>
            </a:solidFill>
          </a:ln>
        </p:spPr>
        <p:txBody>
          <a:bodyPr wrap="square" lIns="180000" tIns="0" rIns="0" bIns="0" anchor="ctr"/>
          <a:lstStyle/>
          <a:p>
            <a:pPr algn="l"/>
            <a:r>
              <a:rPr lang="en-US" sz="1300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→  Improve follow-up consistency</a:t>
            </a:r>
          </a:p>
        </p:txBody>
      </p:sp>
      <p:sp>
        <p:nvSpPr>
          <p:cNvPr id="15" name="fw2">
            <a:extLst>
              <a:ext uri="{FF2B5EF4-FFF2-40B4-BE49-F238E27FC236}">
                <a16:creationId xmlns:a16="http://schemas.microsoft.com/office/drawing/2014/main" id="{7AA87B49-4FF5-7F9B-1BD2-14A6B9A547CE}"/>
              </a:ext>
            </a:extLst>
          </p:cNvPr>
          <p:cNvSpPr>
            <a:spLocks noGrp="1"/>
          </p:cNvSpPr>
          <p:nvPr/>
        </p:nvSpPr>
        <p:spPr>
          <a:xfrm>
            <a:off x="6100000" y="5071296"/>
            <a:ext cx="5700000" cy="380000"/>
          </a:xfrm>
          <a:prstGeom prst="rect">
            <a:avLst/>
          </a:prstGeom>
          <a:solidFill>
            <a:srgbClr val="E8F0FD"/>
          </a:solidFill>
          <a:ln w="15000">
            <a:solidFill>
              <a:srgbClr val="0B5ED7"/>
            </a:solidFill>
          </a:ln>
        </p:spPr>
        <p:txBody>
          <a:bodyPr wrap="square" lIns="180000" tIns="0" rIns="0" bIns="0" anchor="ctr"/>
          <a:lstStyle/>
          <a:p>
            <a:pPr algn="l"/>
            <a:r>
              <a:rPr lang="en-US" sz="1300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→  Strengthen healthcare / categorical-heavy semantics</a:t>
            </a:r>
          </a:p>
        </p:txBody>
      </p:sp>
      <p:sp>
        <p:nvSpPr>
          <p:cNvPr id="16" name="fw3">
            <a:extLst>
              <a:ext uri="{FF2B5EF4-FFF2-40B4-BE49-F238E27FC236}">
                <a16:creationId xmlns:a16="http://schemas.microsoft.com/office/drawing/2014/main" id="{A2ADEBDA-A628-E1C7-06D2-EE13C4EEF339}"/>
              </a:ext>
            </a:extLst>
          </p:cNvPr>
          <p:cNvSpPr>
            <a:spLocks noGrp="1"/>
          </p:cNvSpPr>
          <p:nvPr/>
        </p:nvSpPr>
        <p:spPr>
          <a:xfrm>
            <a:off x="392000" y="5581296"/>
            <a:ext cx="5600000" cy="380000"/>
          </a:xfrm>
          <a:prstGeom prst="rect">
            <a:avLst/>
          </a:prstGeom>
          <a:solidFill>
            <a:srgbClr val="E8F0FD"/>
          </a:solidFill>
          <a:ln w="15000">
            <a:solidFill>
              <a:srgbClr val="0B5ED7"/>
            </a:solidFill>
          </a:ln>
        </p:spPr>
        <p:txBody>
          <a:bodyPr wrap="square" lIns="180000" tIns="0" rIns="0" bIns="0" anchor="ctr"/>
          <a:lstStyle/>
          <a:p>
            <a:pPr algn="l"/>
            <a:r>
              <a:rPr lang="en-US" sz="1300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→  Add live LLM benchmarking with provider variability</a:t>
            </a:r>
          </a:p>
        </p:txBody>
      </p:sp>
      <p:sp>
        <p:nvSpPr>
          <p:cNvPr id="17" name="fw4">
            <a:extLst>
              <a:ext uri="{FF2B5EF4-FFF2-40B4-BE49-F238E27FC236}">
                <a16:creationId xmlns:a16="http://schemas.microsoft.com/office/drawing/2014/main" id="{520FB7DC-2AD6-7725-89F9-B958DC251D5C}"/>
              </a:ext>
            </a:extLst>
          </p:cNvPr>
          <p:cNvSpPr>
            <a:spLocks noGrp="1"/>
          </p:cNvSpPr>
          <p:nvPr/>
        </p:nvSpPr>
        <p:spPr>
          <a:xfrm>
            <a:off x="6100000" y="5581296"/>
            <a:ext cx="5700000" cy="380000"/>
          </a:xfrm>
          <a:prstGeom prst="rect">
            <a:avLst/>
          </a:prstGeom>
          <a:solidFill>
            <a:srgbClr val="E8F0FD"/>
          </a:solidFill>
          <a:ln w="15000">
            <a:solidFill>
              <a:srgbClr val="0B5ED7"/>
            </a:solidFill>
          </a:ln>
        </p:spPr>
        <p:txBody>
          <a:bodyPr wrap="square" lIns="180000" tIns="0" rIns="0" bIns="0" anchor="ctr"/>
          <a:lstStyle/>
          <a:p>
            <a:pPr algn="l"/>
            <a:r>
              <a:rPr lang="en-US" sz="1300" dirty="0">
                <a:solidFill>
                  <a:srgbClr val="0E2D69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→  Extend data ingestion beyond CSV</a:t>
            </a:r>
          </a:p>
        </p:txBody>
      </p:sp>
      <p:sp>
        <p:nvSpPr>
          <p:cNvPr id="20" name="obj_bg_0">
            <a:extLst>
              <a:ext uri="{FF2B5EF4-FFF2-40B4-BE49-F238E27FC236}">
                <a16:creationId xmlns:a16="http://schemas.microsoft.com/office/drawing/2014/main" id="{27A9C043-632D-A20C-F3C8-EB7FC7729264}"/>
              </a:ext>
            </a:extLst>
          </p:cNvPr>
          <p:cNvSpPr/>
          <p:nvPr/>
        </p:nvSpPr>
        <p:spPr>
          <a:xfrm>
            <a:off x="392000" y="2017175"/>
            <a:ext cx="2721184" cy="1218000"/>
          </a:xfrm>
          <a:prstGeom prst="roundRect">
            <a:avLst>
              <a:gd name="adj" fmla="val 8000"/>
            </a:avLst>
          </a:prstGeom>
          <a:solidFill>
            <a:schemeClr val="tx1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sz="5400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100%</a:t>
            </a:r>
          </a:p>
          <a:p>
            <a:pPr algn="ctr"/>
            <a:r>
              <a:rPr lang="en-US" sz="1400" dirty="0">
                <a:solidFill>
                  <a:srgbClr val="E8F0FD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Completion</a:t>
            </a:r>
            <a:endParaRPr lang="ru-RU" dirty="0"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1" name="obj_bg_0">
            <a:extLst>
              <a:ext uri="{FF2B5EF4-FFF2-40B4-BE49-F238E27FC236}">
                <a16:creationId xmlns:a16="http://schemas.microsoft.com/office/drawing/2014/main" id="{1FDDAF62-9E5D-DB50-C97D-AEA2918CF3C8}"/>
              </a:ext>
            </a:extLst>
          </p:cNvPr>
          <p:cNvSpPr/>
          <p:nvPr/>
        </p:nvSpPr>
        <p:spPr>
          <a:xfrm>
            <a:off x="3270817" y="2017175"/>
            <a:ext cx="2721184" cy="1218000"/>
          </a:xfrm>
          <a:prstGeom prst="roundRect">
            <a:avLst>
              <a:gd name="adj" fmla="val 8000"/>
            </a:avLst>
          </a:prstGeom>
          <a:solidFill>
            <a:schemeClr val="tx1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sz="5400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84.2%</a:t>
            </a:r>
          </a:p>
          <a:p>
            <a:pPr algn="ctr"/>
            <a:r>
              <a:rPr lang="en-US" sz="1400" dirty="0">
                <a:solidFill>
                  <a:srgbClr val="E8F0FD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Analytical Correctness</a:t>
            </a:r>
            <a:endParaRPr dirty="0"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2" name="obj_bg_0">
            <a:extLst>
              <a:ext uri="{FF2B5EF4-FFF2-40B4-BE49-F238E27FC236}">
                <a16:creationId xmlns:a16="http://schemas.microsoft.com/office/drawing/2014/main" id="{A7FF873A-326C-FADB-B5FD-E197D093322A}"/>
              </a:ext>
            </a:extLst>
          </p:cNvPr>
          <p:cNvSpPr/>
          <p:nvPr/>
        </p:nvSpPr>
        <p:spPr>
          <a:xfrm>
            <a:off x="6199999" y="2017175"/>
            <a:ext cx="2721184" cy="1218000"/>
          </a:xfrm>
          <a:prstGeom prst="roundRect">
            <a:avLst>
              <a:gd name="adj" fmla="val 8000"/>
            </a:avLst>
          </a:prstGeom>
          <a:solidFill>
            <a:schemeClr val="tx1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sz="5400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100%</a:t>
            </a:r>
          </a:p>
          <a:p>
            <a:pPr algn="ctr"/>
            <a:r>
              <a:rPr lang="en-US" sz="1400" dirty="0">
                <a:solidFill>
                  <a:srgbClr val="E8F0FD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KPI Correctness</a:t>
            </a:r>
          </a:p>
        </p:txBody>
      </p:sp>
      <p:sp>
        <p:nvSpPr>
          <p:cNvPr id="23" name="obj_bg_0">
            <a:extLst>
              <a:ext uri="{FF2B5EF4-FFF2-40B4-BE49-F238E27FC236}">
                <a16:creationId xmlns:a16="http://schemas.microsoft.com/office/drawing/2014/main" id="{134BCAC1-7642-71E2-7740-9F220E3F46C8}"/>
              </a:ext>
            </a:extLst>
          </p:cNvPr>
          <p:cNvSpPr/>
          <p:nvPr/>
        </p:nvSpPr>
        <p:spPr>
          <a:xfrm>
            <a:off x="9078816" y="2005474"/>
            <a:ext cx="2721184" cy="1218000"/>
          </a:xfrm>
          <a:prstGeom prst="roundRect">
            <a:avLst>
              <a:gd name="adj" fmla="val 8000"/>
            </a:avLst>
          </a:prstGeom>
          <a:solidFill>
            <a:schemeClr val="tx1"/>
          </a:solidFill>
          <a:ln w="19050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sz="5400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100%</a:t>
            </a:r>
          </a:p>
          <a:p>
            <a:pPr algn="ctr"/>
            <a:r>
              <a:rPr lang="en-GB" dirty="0">
                <a:solidFill>
                  <a:srgbClr val="FFFFFF"/>
                </a:solidFill>
                <a:effectLst/>
                <a:latin typeface="HSE Sans" panose="02000000000000000000" pitchFamily="2" charset="0"/>
                <a:cs typeface="Arial" panose="020B0604020202020204" pitchFamily="34" charset="0"/>
              </a:rPr>
              <a:t>Benchmark </a:t>
            </a:r>
            <a:r>
              <a:rPr lang="en-GB" dirty="0" err="1">
                <a:solidFill>
                  <a:srgbClr val="FFFFFF"/>
                </a:solidFill>
                <a:effectLst/>
                <a:latin typeface="HSE Sans" panose="02000000000000000000" pitchFamily="2" charset="0"/>
                <a:cs typeface="Arial" panose="020B0604020202020204" pitchFamily="34" charset="0"/>
              </a:rPr>
              <a:t>Groundness</a:t>
            </a:r>
            <a:endParaRPr lang="en-US" sz="1400" dirty="0">
              <a:solidFill>
                <a:srgbClr val="E8F0FD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7643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1"/>
          <p:cNvSpPr txBox="1">
            <a:spLocks noGrp="1"/>
          </p:cNvSpPr>
          <p:nvPr>
            <p:ph type="body" idx="1"/>
          </p:nvPr>
        </p:nvSpPr>
        <p:spPr>
          <a:xfrm>
            <a:off x="458898" y="2010438"/>
            <a:ext cx="6399102" cy="4522442"/>
          </a:xfrm>
          <a:prstGeom prst="rect">
            <a:avLst/>
          </a:prstGeom>
        </p:spPr>
        <p:txBody>
          <a:bodyPr spcFirstLastPara="1" wrap="square" lIns="0" tIns="0" rIns="0" bIns="45700" anchor="t" anchorCtr="0">
            <a:normAutofit fontScale="25000" lnSpcReduction="20000"/>
          </a:bodyPr>
          <a:lstStyle/>
          <a:p>
            <a:r>
              <a:rPr lang="en-GB" sz="4800" dirty="0">
                <a:latin typeface="HSE Sans" panose="02000000000000000000" pitchFamily="2" charset="0"/>
              </a:rPr>
              <a:t>References</a:t>
            </a:r>
          </a:p>
          <a:p>
            <a:r>
              <a:rPr lang="en-GB" sz="4800" dirty="0">
                <a:latin typeface="HSE Sans" panose="02000000000000000000" pitchFamily="2" charset="0"/>
              </a:rPr>
              <a:t>[1] </a:t>
            </a:r>
            <a:r>
              <a:rPr lang="en-GB" sz="4800" dirty="0" err="1">
                <a:latin typeface="HSE Sans" panose="02000000000000000000" pitchFamily="2" charset="0"/>
              </a:rPr>
              <a:t>crazycloud</a:t>
            </a:r>
            <a:r>
              <a:rPr lang="en-GB" sz="4800" dirty="0">
                <a:latin typeface="HSE Sans" panose="02000000000000000000" pitchFamily="2" charset="0"/>
              </a:rPr>
              <a:t>. Data Analysis LLM Agent. GitHub Repository, 2023.</a:t>
            </a:r>
          </a:p>
          <a:p>
            <a:r>
              <a:rPr lang="en-GB" sz="4800" dirty="0">
                <a:latin typeface="HSE Sans" panose="02000000000000000000" pitchFamily="2" charset="0"/>
              </a:rPr>
              <a:t>[2] Egg et al. </a:t>
            </a:r>
            <a:r>
              <a:rPr lang="en-GB" sz="4800" dirty="0" err="1">
                <a:latin typeface="HSE Sans" panose="02000000000000000000" pitchFamily="2" charset="0"/>
              </a:rPr>
              <a:t>DABstep</a:t>
            </a:r>
            <a:r>
              <a:rPr lang="en-GB" sz="4800" dirty="0">
                <a:latin typeface="HSE Sans" panose="02000000000000000000" pitchFamily="2" charset="0"/>
              </a:rPr>
              <a:t>: Data Agent Benchmark for Multi-step Reasoning. </a:t>
            </a:r>
            <a:r>
              <a:rPr lang="en-GB" sz="4800" dirty="0" err="1">
                <a:latin typeface="HSE Sans" panose="02000000000000000000" pitchFamily="2" charset="0"/>
              </a:rPr>
              <a:t>arXiv</a:t>
            </a:r>
            <a:r>
              <a:rPr lang="en-GB" sz="4800" dirty="0">
                <a:latin typeface="HSE Sans" panose="02000000000000000000" pitchFamily="2" charset="0"/>
              </a:rPr>
              <a:t>, 2025.</a:t>
            </a:r>
          </a:p>
          <a:p>
            <a:r>
              <a:rPr lang="en-GB" sz="4800" dirty="0">
                <a:latin typeface="HSE Sans" panose="02000000000000000000" pitchFamily="2" charset="0"/>
              </a:rPr>
              <a:t>[3] </a:t>
            </a:r>
            <a:r>
              <a:rPr lang="en-GB" sz="4800" dirty="0" err="1">
                <a:latin typeface="HSE Sans" panose="02000000000000000000" pitchFamily="2" charset="0"/>
              </a:rPr>
              <a:t>Ferrag</a:t>
            </a:r>
            <a:r>
              <a:rPr lang="en-GB" sz="4800" dirty="0">
                <a:latin typeface="HSE Sans" panose="02000000000000000000" pitchFamily="2" charset="0"/>
              </a:rPr>
              <a:t> et al. From LLM Reasoning to Autonomous AI Agents: A Comprehensive Review. </a:t>
            </a:r>
            <a:r>
              <a:rPr lang="en-GB" sz="4800" dirty="0" err="1">
                <a:latin typeface="HSE Sans" panose="02000000000000000000" pitchFamily="2" charset="0"/>
              </a:rPr>
              <a:t>arXiv</a:t>
            </a:r>
            <a:r>
              <a:rPr lang="en-GB" sz="4800" dirty="0">
                <a:latin typeface="HSE Sans" panose="02000000000000000000" pitchFamily="2" charset="0"/>
              </a:rPr>
              <a:t>, 2025.</a:t>
            </a:r>
          </a:p>
          <a:p>
            <a:r>
              <a:rPr lang="en-GB" sz="4800" dirty="0">
                <a:latin typeface="HSE Sans" panose="02000000000000000000" pitchFamily="2" charset="0"/>
              </a:rPr>
              <a:t>[4] Lei et al. </a:t>
            </a:r>
            <a:r>
              <a:rPr lang="en-GB" sz="4800" dirty="0" err="1">
                <a:latin typeface="HSE Sans" panose="02000000000000000000" pitchFamily="2" charset="0"/>
              </a:rPr>
              <a:t>DAComp</a:t>
            </a:r>
            <a:r>
              <a:rPr lang="en-GB" sz="4800" dirty="0">
                <a:latin typeface="HSE Sans" panose="02000000000000000000" pitchFamily="2" charset="0"/>
              </a:rPr>
              <a:t>: Benchmarking Data Agents Across the Full Data Intelligence Lifecycle. ICLR, 2026.</a:t>
            </a:r>
          </a:p>
          <a:p>
            <a:r>
              <a:rPr lang="en-GB" sz="4800" dirty="0">
                <a:latin typeface="HSE Sans" panose="02000000000000000000" pitchFamily="2" charset="0"/>
              </a:rPr>
              <a:t>[5] Liang and Tong. LLM-Powered AI Agent Systems and Their Applications in Industry. </a:t>
            </a:r>
            <a:r>
              <a:rPr lang="en-GB" sz="4800" dirty="0" err="1">
                <a:latin typeface="HSE Sans" panose="02000000000000000000" pitchFamily="2" charset="0"/>
              </a:rPr>
              <a:t>arXiv</a:t>
            </a:r>
            <a:r>
              <a:rPr lang="en-GB" sz="4800" dirty="0">
                <a:latin typeface="HSE Sans" panose="02000000000000000000" pitchFamily="2" charset="0"/>
              </a:rPr>
              <a:t>, 2025.</a:t>
            </a:r>
          </a:p>
          <a:p>
            <a:r>
              <a:rPr lang="en-GB" sz="4800" dirty="0">
                <a:latin typeface="HSE Sans" panose="02000000000000000000" pitchFamily="2" charset="0"/>
              </a:rPr>
              <a:t>[6] NVIDIA. </a:t>
            </a:r>
            <a:r>
              <a:rPr lang="en-GB" sz="4800" dirty="0" err="1">
                <a:latin typeface="HSE Sans" panose="02000000000000000000" pitchFamily="2" charset="0"/>
              </a:rPr>
              <a:t>GenerativeAIExamples</a:t>
            </a:r>
            <a:r>
              <a:rPr lang="en-GB" sz="4800" dirty="0">
                <a:latin typeface="HSE Sans" panose="02000000000000000000" pitchFamily="2" charset="0"/>
              </a:rPr>
              <a:t>: Data Analysis Agent. GitHub Repository, 2025.</a:t>
            </a:r>
          </a:p>
          <a:p>
            <a:r>
              <a:rPr lang="en-GB" sz="4800" dirty="0">
                <a:latin typeface="HSE Sans" panose="02000000000000000000" pitchFamily="2" charset="0"/>
              </a:rPr>
              <a:t>[7] </a:t>
            </a:r>
            <a:r>
              <a:rPr lang="en-GB" sz="4800" dirty="0" err="1">
                <a:latin typeface="HSE Sans" panose="02000000000000000000" pitchFamily="2" charset="0"/>
              </a:rPr>
              <a:t>Pantiukhin</a:t>
            </a:r>
            <a:r>
              <a:rPr lang="en-GB" sz="4800" dirty="0">
                <a:latin typeface="HSE Sans" panose="02000000000000000000" pitchFamily="2" charset="0"/>
              </a:rPr>
              <a:t> et al. A Hierarchical Multi-Agent System for Autonomous Discovery in Geoscientific Data Archives. </a:t>
            </a:r>
            <a:r>
              <a:rPr lang="en-GB" sz="4800" dirty="0" err="1">
                <a:latin typeface="HSE Sans" panose="02000000000000000000" pitchFamily="2" charset="0"/>
              </a:rPr>
              <a:t>arXiv</a:t>
            </a:r>
            <a:r>
              <a:rPr lang="en-GB" sz="4800" dirty="0">
                <a:latin typeface="HSE Sans" panose="02000000000000000000" pitchFamily="2" charset="0"/>
              </a:rPr>
              <a:t>, 2026.</a:t>
            </a:r>
          </a:p>
          <a:p>
            <a:r>
              <a:rPr lang="en-GB" sz="4800" dirty="0">
                <a:latin typeface="HSE Sans" panose="02000000000000000000" pitchFamily="2" charset="0"/>
              </a:rPr>
              <a:t>[8] Rahman et al. LLM-Based Data Science Agents: Capabilities, Challenges, and Future Directions. </a:t>
            </a:r>
            <a:r>
              <a:rPr lang="en-GB" sz="4800" dirty="0" err="1">
                <a:latin typeface="HSE Sans" panose="02000000000000000000" pitchFamily="2" charset="0"/>
              </a:rPr>
              <a:t>arXiv</a:t>
            </a:r>
            <a:r>
              <a:rPr lang="en-GB" sz="4800" dirty="0">
                <a:latin typeface="HSE Sans" panose="02000000000000000000" pitchFamily="2" charset="0"/>
              </a:rPr>
              <a:t>, 2025.</a:t>
            </a:r>
          </a:p>
          <a:p>
            <a:r>
              <a:rPr lang="en-GB" sz="4800" dirty="0">
                <a:latin typeface="HSE Sans" panose="02000000000000000000" pitchFamily="2" charset="0"/>
              </a:rPr>
              <a:t>[9] Tang et al. LLM/Agent-as-Data-Analyst: A Survey. </a:t>
            </a:r>
            <a:r>
              <a:rPr lang="en-GB" sz="4800" dirty="0" err="1">
                <a:latin typeface="HSE Sans" panose="02000000000000000000" pitchFamily="2" charset="0"/>
              </a:rPr>
              <a:t>arXiv</a:t>
            </a:r>
            <a:r>
              <a:rPr lang="en-GB" sz="4800" dirty="0">
                <a:latin typeface="HSE Sans" panose="02000000000000000000" pitchFamily="2" charset="0"/>
              </a:rPr>
              <a:t>, 2025.</a:t>
            </a:r>
          </a:p>
          <a:p>
            <a:r>
              <a:rPr lang="en-GB" sz="4800" dirty="0">
                <a:latin typeface="HSE Sans" panose="02000000000000000000" pitchFamily="2" charset="0"/>
              </a:rPr>
              <a:t>[10] Wang et al. LLM and Agent-Driven Data Analysis for Enterprise Applications. </a:t>
            </a:r>
            <a:r>
              <a:rPr lang="en-GB" sz="4800" dirty="0" err="1">
                <a:latin typeface="HSE Sans" panose="02000000000000000000" pitchFamily="2" charset="0"/>
              </a:rPr>
              <a:t>arXiv</a:t>
            </a:r>
            <a:r>
              <a:rPr lang="en-GB" sz="4800" dirty="0">
                <a:latin typeface="HSE Sans" panose="02000000000000000000" pitchFamily="2" charset="0"/>
              </a:rPr>
              <a:t>, 2025.</a:t>
            </a:r>
          </a:p>
          <a:p>
            <a:r>
              <a:rPr lang="en-GB" sz="4800" dirty="0">
                <a:latin typeface="HSE Sans" panose="02000000000000000000" pitchFamily="2" charset="0"/>
              </a:rPr>
              <a:t>[11] Weng et al. </a:t>
            </a:r>
            <a:r>
              <a:rPr lang="en-GB" sz="4800" dirty="0" err="1">
                <a:latin typeface="HSE Sans" panose="02000000000000000000" pitchFamily="2" charset="0"/>
              </a:rPr>
              <a:t>DataLab</a:t>
            </a:r>
            <a:r>
              <a:rPr lang="en-GB" sz="4800" dirty="0">
                <a:latin typeface="HSE Sans" panose="02000000000000000000" pitchFamily="2" charset="0"/>
              </a:rPr>
              <a:t>: A Unified Platform for LLM-Powered Business Intelligence. </a:t>
            </a:r>
            <a:r>
              <a:rPr lang="en-GB" sz="4800" dirty="0" err="1">
                <a:latin typeface="HSE Sans" panose="02000000000000000000" pitchFamily="2" charset="0"/>
              </a:rPr>
              <a:t>arXiv</a:t>
            </a:r>
            <a:r>
              <a:rPr lang="en-GB" sz="4800" dirty="0">
                <a:latin typeface="HSE Sans" panose="02000000000000000000" pitchFamily="2" charset="0"/>
              </a:rPr>
              <a:t>, 2024.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ru-RU" dirty="0">
              <a:latin typeface="HSE Sans" panose="02000000000000000000" pitchFamily="2" charset="0"/>
            </a:endParaRPr>
          </a:p>
        </p:txBody>
      </p:sp>
      <p:sp>
        <p:nvSpPr>
          <p:cNvPr id="413" name="Google Shape;413;p31"/>
          <p:cNvSpPr txBox="1">
            <a:spLocks noGrp="1"/>
          </p:cNvSpPr>
          <p:nvPr>
            <p:ph type="body" idx="3"/>
          </p:nvPr>
        </p:nvSpPr>
        <p:spPr>
          <a:xfrm>
            <a:off x="1143689" y="540904"/>
            <a:ext cx="1901700" cy="41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>
                <a:latin typeface="HSE Sans" panose="02000000000000000000" pitchFamily="2" charset="0"/>
              </a:rPr>
              <a:t>Faculty of Computer Science </a:t>
            </a:r>
            <a:endParaRPr>
              <a:latin typeface="HSE Sans" panose="02000000000000000000" pitchFamily="2" charset="0"/>
            </a:endParaRPr>
          </a:p>
        </p:txBody>
      </p:sp>
      <p:sp>
        <p:nvSpPr>
          <p:cNvPr id="414" name="Google Shape;414;p31"/>
          <p:cNvSpPr txBox="1">
            <a:spLocks noGrp="1"/>
          </p:cNvSpPr>
          <p:nvPr>
            <p:ph type="body" idx="4"/>
          </p:nvPr>
        </p:nvSpPr>
        <p:spPr>
          <a:xfrm>
            <a:off x="3459163" y="548720"/>
            <a:ext cx="2070000" cy="40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400"/>
              <a:buFont typeface="Arial"/>
              <a:buNone/>
            </a:pPr>
            <a:r>
              <a:rPr lang="ru-RU" sz="1400">
                <a:latin typeface="HSE Sans" panose="02000000000000000000" pitchFamily="2" charset="0"/>
              </a:rPr>
              <a:t>Data Science and Business Analytics </a:t>
            </a:r>
            <a:endParaRPr>
              <a:latin typeface="HSE Sans" panose="02000000000000000000" pitchFamily="2" charset="0"/>
            </a:endParaRPr>
          </a:p>
        </p:txBody>
      </p:sp>
      <p:sp>
        <p:nvSpPr>
          <p:cNvPr id="415" name="Google Shape;415;p31"/>
          <p:cNvSpPr txBox="1">
            <a:spLocks noGrp="1"/>
          </p:cNvSpPr>
          <p:nvPr>
            <p:ph type="body" idx="5"/>
          </p:nvPr>
        </p:nvSpPr>
        <p:spPr>
          <a:xfrm>
            <a:off x="6205575" y="548725"/>
            <a:ext cx="4034100" cy="40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4300"/>
              <a:buFont typeface="Arial"/>
              <a:buNone/>
            </a:pPr>
            <a:r>
              <a:rPr lang="en-US" sz="1400" dirty="0">
                <a:latin typeface="HSE Sans" panose="02000000000000000000" pitchFamily="2" charset="0"/>
              </a:rPr>
              <a:t>Automated Data Analytics LLM Agent for Streamlining Business Operations</a:t>
            </a:r>
          </a:p>
        </p:txBody>
      </p:sp>
      <p:pic>
        <p:nvPicPr>
          <p:cNvPr id="416" name="Google Shape;416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60911" y="1695550"/>
            <a:ext cx="3189764" cy="370820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ideTitle">
            <a:extLst>
              <a:ext uri="{FF2B5EF4-FFF2-40B4-BE49-F238E27FC236}">
                <a16:creationId xmlns:a16="http://schemas.microsoft.com/office/drawing/2014/main" id="{D50EF1F7-A6EF-1701-BD98-814691288827}"/>
              </a:ext>
            </a:extLst>
          </p:cNvPr>
          <p:cNvSpPr txBox="1">
            <a:spLocks/>
          </p:cNvSpPr>
          <p:nvPr/>
        </p:nvSpPr>
        <p:spPr>
          <a:xfrm>
            <a:off x="458898" y="1086704"/>
            <a:ext cx="11200000" cy="84024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222222"/>
              </a:lnSpc>
            </a:pPr>
            <a:r>
              <a:rPr lang="en-US" sz="2400" b="1" dirty="0">
                <a:solidFill>
                  <a:srgbClr val="0E2D69"/>
                </a:solidFill>
                <a:latin typeface="HSE Sans" panose="02000000000000000000" pitchFamily="2" charset="0"/>
              </a:rPr>
              <a:t>References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5"/>
          <p:cNvSpPr txBox="1">
            <a:spLocks noGrp="1"/>
          </p:cNvSpPr>
          <p:nvPr>
            <p:ph type="body" idx="3"/>
          </p:nvPr>
        </p:nvSpPr>
        <p:spPr>
          <a:xfrm>
            <a:off x="1143689" y="540904"/>
            <a:ext cx="1901825" cy="415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dirty="0" err="1">
                <a:latin typeface="HSE Sans" panose="02000000000000000000" pitchFamily="2" charset="0"/>
              </a:rPr>
              <a:t>Faculty</a:t>
            </a:r>
            <a:r>
              <a:rPr lang="ru-RU" sz="1400" dirty="0">
                <a:latin typeface="HSE Sans" panose="02000000000000000000" pitchFamily="2" charset="0"/>
              </a:rPr>
              <a:t> </a:t>
            </a:r>
            <a:r>
              <a:rPr lang="ru-RU" sz="1400" dirty="0" err="1">
                <a:latin typeface="HSE Sans" panose="02000000000000000000" pitchFamily="2" charset="0"/>
              </a:rPr>
              <a:t>of</a:t>
            </a:r>
            <a:r>
              <a:rPr lang="ru-RU" sz="1400" dirty="0">
                <a:latin typeface="HSE Sans" panose="02000000000000000000" pitchFamily="2" charset="0"/>
              </a:rPr>
              <a:t> Computer Science </a:t>
            </a:r>
            <a:endParaRPr sz="1400" dirty="0">
              <a:latin typeface="HSE Sans" panose="02000000000000000000" pitchFamily="2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dirty="0">
              <a:latin typeface="HSE Sans" panose="02000000000000000000" pitchFamily="2" charset="0"/>
            </a:endParaRPr>
          </a:p>
        </p:txBody>
      </p:sp>
      <p:sp>
        <p:nvSpPr>
          <p:cNvPr id="190" name="Google Shape;190;p15"/>
          <p:cNvSpPr txBox="1">
            <a:spLocks noGrp="1"/>
          </p:cNvSpPr>
          <p:nvPr>
            <p:ph type="body" idx="4"/>
          </p:nvPr>
        </p:nvSpPr>
        <p:spPr>
          <a:xfrm>
            <a:off x="3459178" y="548725"/>
            <a:ext cx="25674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400"/>
              <a:buNone/>
            </a:pPr>
            <a:r>
              <a:rPr lang="ru-RU" sz="1400">
                <a:latin typeface="HSE Sans" panose="02000000000000000000" pitchFamily="2" charset="0"/>
              </a:rPr>
              <a:t>Data Science and Business Analytics </a:t>
            </a:r>
            <a:endParaRPr sz="1400">
              <a:latin typeface="HSE Sans" panose="02000000000000000000" pitchFamily="2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200"/>
              <a:buNone/>
            </a:pPr>
            <a:endParaRPr sz="1200">
              <a:latin typeface="HSE Sans" panose="02000000000000000000" pitchFamily="2" charset="0"/>
            </a:endParaRPr>
          </a:p>
        </p:txBody>
      </p:sp>
      <p:sp>
        <p:nvSpPr>
          <p:cNvPr id="191" name="Google Shape;191;p15"/>
          <p:cNvSpPr txBox="1">
            <a:spLocks noGrp="1"/>
          </p:cNvSpPr>
          <p:nvPr>
            <p:ph type="body" idx="5"/>
          </p:nvPr>
        </p:nvSpPr>
        <p:spPr>
          <a:xfrm>
            <a:off x="6259907" y="548725"/>
            <a:ext cx="39405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4300"/>
              <a:buFont typeface="Arial"/>
              <a:buNone/>
            </a:pPr>
            <a:r>
              <a:rPr lang="en-US" sz="1400" dirty="0">
                <a:latin typeface="HSE Sans" panose="02000000000000000000" pitchFamily="2" charset="0"/>
              </a:rPr>
              <a:t>Automated Data Analytics LLM Agent for Streamlining Business Operations</a:t>
            </a:r>
            <a:endParaRPr sz="100" dirty="0">
              <a:latin typeface="HSE Sans" panose="02000000000000000000" pitchFamily="2" charset="0"/>
            </a:endParaRPr>
          </a:p>
        </p:txBody>
      </p:sp>
      <p:sp>
        <p:nvSpPr>
          <p:cNvPr id="20" name="slideTitle">
            <a:extLst>
              <a:ext uri="{FF2B5EF4-FFF2-40B4-BE49-F238E27FC236}">
                <a16:creationId xmlns:a16="http://schemas.microsoft.com/office/drawing/2014/main" id="{A6785FA2-232F-C320-8F00-73E2DBB6BA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8898" y="1086704"/>
            <a:ext cx="11200000" cy="84024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algn="l">
              <a:lnSpc>
                <a:spcPct val="2222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E2D69"/>
                </a:solidFill>
                <a:latin typeface="HSE Sans" panose="02000000000000000000" pitchFamily="2" charset="0"/>
              </a:rPr>
              <a:t>Key Terms and Definitions</a:t>
            </a:r>
            <a:endParaRPr lang="en-US" b="1" dirty="0">
              <a:solidFill>
                <a:srgbClr val="0E2D69"/>
              </a:solidFill>
              <a:latin typeface="HSE Sans" panose="02000000000000000000" pitchFamily="2" charset="0"/>
            </a:endParaRPr>
          </a:p>
        </p:txBody>
      </p:sp>
      <p:sp>
        <p:nvSpPr>
          <p:cNvPr id="5" name="gate_0">
            <a:extLst>
              <a:ext uri="{FF2B5EF4-FFF2-40B4-BE49-F238E27FC236}">
                <a16:creationId xmlns:a16="http://schemas.microsoft.com/office/drawing/2014/main" id="{B162F6CD-DCE7-7818-AA62-DE7ADE57E063}"/>
              </a:ext>
            </a:extLst>
          </p:cNvPr>
          <p:cNvSpPr/>
          <p:nvPr/>
        </p:nvSpPr>
        <p:spPr>
          <a:xfrm>
            <a:off x="458898" y="2057821"/>
            <a:ext cx="5153333" cy="4536592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22225">
            <a:solidFill>
              <a:schemeClr val="tx1"/>
            </a:solidFill>
          </a:ln>
        </p:spPr>
        <p:txBody>
          <a:bodyPr/>
          <a:lstStyle/>
          <a:p>
            <a:endParaRPr lang="ru-RU" dirty="0">
              <a:latin typeface="HSE Sans" panose="02000000000000000000" pitchFamily="2" charset="0"/>
            </a:endParaRPr>
          </a:p>
          <a:p>
            <a:endParaRPr lang="ru-RU" dirty="0">
              <a:latin typeface="HSE Sans" panose="02000000000000000000" pitchFamily="2" charset="0"/>
            </a:endParaRPr>
          </a:p>
          <a:p>
            <a:endParaRPr lang="ru-RU" dirty="0">
              <a:latin typeface="HSE Sans" panose="02000000000000000000" pitchFamily="2" charset="0"/>
            </a:endParaRPr>
          </a:p>
          <a:p>
            <a:endParaRPr dirty="0">
              <a:latin typeface="HSE Sans" panose="02000000000000000000" pitchFamily="2" charset="0"/>
            </a:endParaRPr>
          </a:p>
        </p:txBody>
      </p:sp>
      <p:sp>
        <p:nvSpPr>
          <p:cNvPr id="6" name="gate_title_0">
            <a:extLst>
              <a:ext uri="{FF2B5EF4-FFF2-40B4-BE49-F238E27FC236}">
                <a16:creationId xmlns:a16="http://schemas.microsoft.com/office/drawing/2014/main" id="{9F25AF61-9016-DE41-CBB2-CA89B465D15D}"/>
              </a:ext>
            </a:extLst>
          </p:cNvPr>
          <p:cNvSpPr txBox="1"/>
          <p:nvPr/>
        </p:nvSpPr>
        <p:spPr>
          <a:xfrm>
            <a:off x="466800" y="2270672"/>
            <a:ext cx="5138326" cy="3612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>
                <a:solidFill>
                  <a:schemeClr val="bg1"/>
                </a:solidFill>
                <a:latin typeface="HSE Sans" panose="02000000000000000000" pitchFamily="2" charset="0"/>
              </a:rPr>
              <a:t>Analytical Concepts</a:t>
            </a:r>
            <a:endParaRPr lang="en-US" sz="1300" b="1" dirty="0">
              <a:solidFill>
                <a:schemeClr val="bg1"/>
              </a:solidFill>
              <a:latin typeface="HSE Sans" panose="02000000000000000000" pitchFamily="2" charset="0"/>
            </a:endParaRPr>
          </a:p>
        </p:txBody>
      </p:sp>
      <p:sp>
        <p:nvSpPr>
          <p:cNvPr id="8" name="gate_0">
            <a:extLst>
              <a:ext uri="{FF2B5EF4-FFF2-40B4-BE49-F238E27FC236}">
                <a16:creationId xmlns:a16="http://schemas.microsoft.com/office/drawing/2014/main" id="{ACC38F9A-5F06-A120-8DBC-03225685BE74}"/>
              </a:ext>
            </a:extLst>
          </p:cNvPr>
          <p:cNvSpPr/>
          <p:nvPr/>
        </p:nvSpPr>
        <p:spPr>
          <a:xfrm>
            <a:off x="6579770" y="2057821"/>
            <a:ext cx="5079128" cy="4536592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22225">
            <a:solidFill>
              <a:schemeClr val="tx1"/>
            </a:solidFill>
          </a:ln>
        </p:spPr>
        <p:txBody>
          <a:bodyPr/>
          <a:lstStyle/>
          <a:p>
            <a:endParaRPr lang="ru-RU" dirty="0">
              <a:latin typeface="HSE Sans" panose="02000000000000000000" pitchFamily="2" charset="0"/>
            </a:endParaRPr>
          </a:p>
          <a:p>
            <a:endParaRPr lang="ru-RU" dirty="0">
              <a:latin typeface="HSE Sans" panose="02000000000000000000" pitchFamily="2" charset="0"/>
            </a:endParaRPr>
          </a:p>
          <a:p>
            <a:endParaRPr lang="ru-RU" dirty="0">
              <a:latin typeface="HSE Sans" panose="02000000000000000000" pitchFamily="2" charset="0"/>
            </a:endParaRPr>
          </a:p>
          <a:p>
            <a:endParaRPr dirty="0">
              <a:latin typeface="HSE Sans" panose="02000000000000000000" pitchFamily="2" charset="0"/>
            </a:endParaRPr>
          </a:p>
        </p:txBody>
      </p:sp>
      <p:sp>
        <p:nvSpPr>
          <p:cNvPr id="9" name="gate_title_0">
            <a:extLst>
              <a:ext uri="{FF2B5EF4-FFF2-40B4-BE49-F238E27FC236}">
                <a16:creationId xmlns:a16="http://schemas.microsoft.com/office/drawing/2014/main" id="{F7AAB4FE-813C-B534-124F-1ACA611FE4F2}"/>
              </a:ext>
            </a:extLst>
          </p:cNvPr>
          <p:cNvSpPr txBox="1"/>
          <p:nvPr/>
        </p:nvSpPr>
        <p:spPr>
          <a:xfrm>
            <a:off x="6587669" y="2263784"/>
            <a:ext cx="5064123" cy="3750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>
                <a:solidFill>
                  <a:schemeClr val="bg1"/>
                </a:solidFill>
                <a:latin typeface="HSE Sans" panose="02000000000000000000" pitchFamily="2" charset="0"/>
              </a:rPr>
              <a:t>System &amp; Infrastructure Terms</a:t>
            </a:r>
            <a:endParaRPr lang="en-US" sz="1300" b="1" dirty="0">
              <a:solidFill>
                <a:schemeClr val="bg1"/>
              </a:solidFill>
              <a:latin typeface="HSE Sans" panose="02000000000000000000" pitchFamily="2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1202E7F-4803-02F3-CFF2-961990F009B5}"/>
              </a:ext>
            </a:extLst>
          </p:cNvPr>
          <p:cNvSpPr/>
          <p:nvPr/>
        </p:nvSpPr>
        <p:spPr>
          <a:xfrm>
            <a:off x="6579768" y="2631916"/>
            <a:ext cx="5079130" cy="36851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30805D52-DF1A-1E54-36F5-924DF81B0C56}"/>
              </a:ext>
            </a:extLst>
          </p:cNvPr>
          <p:cNvSpPr/>
          <p:nvPr/>
        </p:nvSpPr>
        <p:spPr>
          <a:xfrm>
            <a:off x="654756" y="2764240"/>
            <a:ext cx="316088" cy="36124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33889444-E319-BAE5-B016-360DFA38BD62}"/>
              </a:ext>
            </a:extLst>
          </p:cNvPr>
          <p:cNvSpPr/>
          <p:nvPr/>
        </p:nvSpPr>
        <p:spPr>
          <a:xfrm>
            <a:off x="654756" y="3529062"/>
            <a:ext cx="316088" cy="36124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8C0113CB-4972-2647-6D65-9F9D161A2971}"/>
              </a:ext>
            </a:extLst>
          </p:cNvPr>
          <p:cNvSpPr/>
          <p:nvPr/>
        </p:nvSpPr>
        <p:spPr>
          <a:xfrm>
            <a:off x="654756" y="4293884"/>
            <a:ext cx="316088" cy="36124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id="{FA695BDB-45A6-F5E3-9911-0049AEC964DC}"/>
              </a:ext>
            </a:extLst>
          </p:cNvPr>
          <p:cNvSpPr/>
          <p:nvPr/>
        </p:nvSpPr>
        <p:spPr>
          <a:xfrm>
            <a:off x="654756" y="5058706"/>
            <a:ext cx="316088" cy="36124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4</a:t>
            </a:r>
          </a:p>
        </p:txBody>
      </p:sp>
      <p:sp>
        <p:nvSpPr>
          <p:cNvPr id="48" name="Скругленный прямоугольник 47">
            <a:extLst>
              <a:ext uri="{FF2B5EF4-FFF2-40B4-BE49-F238E27FC236}">
                <a16:creationId xmlns:a16="http://schemas.microsoft.com/office/drawing/2014/main" id="{37C66F46-B796-4B18-66F5-0898B8C5ABC1}"/>
              </a:ext>
            </a:extLst>
          </p:cNvPr>
          <p:cNvSpPr/>
          <p:nvPr/>
        </p:nvSpPr>
        <p:spPr>
          <a:xfrm>
            <a:off x="654756" y="5823528"/>
            <a:ext cx="316088" cy="36124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5</a:t>
            </a:r>
          </a:p>
        </p:txBody>
      </p:sp>
      <p:sp>
        <p:nvSpPr>
          <p:cNvPr id="60" name="Скругленный прямоугольник 59">
            <a:extLst>
              <a:ext uri="{FF2B5EF4-FFF2-40B4-BE49-F238E27FC236}">
                <a16:creationId xmlns:a16="http://schemas.microsoft.com/office/drawing/2014/main" id="{08FB2B23-7E13-32A9-3A2C-BFD4B4E48C7D}"/>
              </a:ext>
            </a:extLst>
          </p:cNvPr>
          <p:cNvSpPr/>
          <p:nvPr/>
        </p:nvSpPr>
        <p:spPr>
          <a:xfrm>
            <a:off x="6835314" y="2764240"/>
            <a:ext cx="316088" cy="36124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</a:p>
        </p:txBody>
      </p:sp>
      <p:sp>
        <p:nvSpPr>
          <p:cNvPr id="61" name="Скругленный прямоугольник 60">
            <a:extLst>
              <a:ext uri="{FF2B5EF4-FFF2-40B4-BE49-F238E27FC236}">
                <a16:creationId xmlns:a16="http://schemas.microsoft.com/office/drawing/2014/main" id="{F7C87EF7-8B8A-A795-E7FD-4D64C3AEE186}"/>
              </a:ext>
            </a:extLst>
          </p:cNvPr>
          <p:cNvSpPr/>
          <p:nvPr/>
        </p:nvSpPr>
        <p:spPr>
          <a:xfrm>
            <a:off x="6835314" y="3529062"/>
            <a:ext cx="316088" cy="36124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</a:p>
        </p:txBody>
      </p:sp>
      <p:sp>
        <p:nvSpPr>
          <p:cNvPr id="62" name="Скругленный прямоугольник 61">
            <a:extLst>
              <a:ext uri="{FF2B5EF4-FFF2-40B4-BE49-F238E27FC236}">
                <a16:creationId xmlns:a16="http://schemas.microsoft.com/office/drawing/2014/main" id="{455014A0-0FD1-C854-21A1-8A9AC8056926}"/>
              </a:ext>
            </a:extLst>
          </p:cNvPr>
          <p:cNvSpPr/>
          <p:nvPr/>
        </p:nvSpPr>
        <p:spPr>
          <a:xfrm>
            <a:off x="6835314" y="4293884"/>
            <a:ext cx="316088" cy="36124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</a:p>
        </p:txBody>
      </p:sp>
      <p:sp>
        <p:nvSpPr>
          <p:cNvPr id="63" name="Скругленный прямоугольник 62">
            <a:extLst>
              <a:ext uri="{FF2B5EF4-FFF2-40B4-BE49-F238E27FC236}">
                <a16:creationId xmlns:a16="http://schemas.microsoft.com/office/drawing/2014/main" id="{9F0D9C47-60C8-F6E2-A8D4-33F11CC768FD}"/>
              </a:ext>
            </a:extLst>
          </p:cNvPr>
          <p:cNvSpPr/>
          <p:nvPr/>
        </p:nvSpPr>
        <p:spPr>
          <a:xfrm>
            <a:off x="6835314" y="5058706"/>
            <a:ext cx="316088" cy="36124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4</a:t>
            </a:r>
          </a:p>
        </p:txBody>
      </p:sp>
      <p:sp>
        <p:nvSpPr>
          <p:cNvPr id="128" name="Скругленный прямоугольник 127">
            <a:extLst>
              <a:ext uri="{FF2B5EF4-FFF2-40B4-BE49-F238E27FC236}">
                <a16:creationId xmlns:a16="http://schemas.microsoft.com/office/drawing/2014/main" id="{CEAD566E-1881-AEA5-B253-2FC90E58F811}"/>
              </a:ext>
            </a:extLst>
          </p:cNvPr>
          <p:cNvSpPr/>
          <p:nvPr/>
        </p:nvSpPr>
        <p:spPr>
          <a:xfrm>
            <a:off x="6835314" y="5823528"/>
            <a:ext cx="316088" cy="36124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5</a:t>
            </a:r>
          </a:p>
        </p:txBody>
      </p:sp>
      <p:sp>
        <p:nvSpPr>
          <p:cNvPr id="129" name="Прямоугольник 128">
            <a:extLst>
              <a:ext uri="{FF2B5EF4-FFF2-40B4-BE49-F238E27FC236}">
                <a16:creationId xmlns:a16="http://schemas.microsoft.com/office/drawing/2014/main" id="{A5B14AE4-EBD6-DDD5-4B04-049AF3BE33B4}"/>
              </a:ext>
            </a:extLst>
          </p:cNvPr>
          <p:cNvSpPr/>
          <p:nvPr/>
        </p:nvSpPr>
        <p:spPr>
          <a:xfrm>
            <a:off x="1143687" y="2762787"/>
            <a:ext cx="4471761" cy="5674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dirty="0">
                <a:solidFill>
                  <a:schemeClr val="tx1">
                    <a:lumMod val="75000"/>
                  </a:schemeClr>
                </a:solidFill>
                <a:latin typeface="HSE Sans" panose="02000000000000000000" pitchFamily="2" charset="0"/>
              </a:rPr>
              <a:t>LLM (Large Language Model)</a:t>
            </a:r>
          </a:p>
          <a:p>
            <a:r>
              <a:rPr lang="en-GB" sz="1200" dirty="0">
                <a:solidFill>
                  <a:schemeClr val="tx1">
                    <a:lumMod val="75000"/>
                  </a:schemeClr>
                </a:solidFill>
                <a:latin typeface="HSE Sans" panose="02000000000000000000" pitchFamily="2" charset="0"/>
              </a:rPr>
              <a:t>Neural language model trained to perform natural language understanding and generation tasks.</a:t>
            </a:r>
          </a:p>
        </p:txBody>
      </p:sp>
      <p:sp>
        <p:nvSpPr>
          <p:cNvPr id="130" name="Прямоугольник 129">
            <a:extLst>
              <a:ext uri="{FF2B5EF4-FFF2-40B4-BE49-F238E27FC236}">
                <a16:creationId xmlns:a16="http://schemas.microsoft.com/office/drawing/2014/main" id="{6E8341D1-BE6F-5AB7-6FF4-5D841B4CF5F5}"/>
              </a:ext>
            </a:extLst>
          </p:cNvPr>
          <p:cNvSpPr/>
          <p:nvPr/>
        </p:nvSpPr>
        <p:spPr>
          <a:xfrm>
            <a:off x="1140471" y="3527079"/>
            <a:ext cx="4471760" cy="5674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dirty="0">
                <a:solidFill>
                  <a:schemeClr val="tx1">
                    <a:lumMod val="75000"/>
                  </a:schemeClr>
                </a:solidFill>
                <a:latin typeface="HSE Sans" panose="02000000000000000000" pitchFamily="2" charset="0"/>
              </a:rPr>
              <a:t>Deterministic Execution</a:t>
            </a:r>
          </a:p>
          <a:p>
            <a:r>
              <a:rPr lang="en-GB" sz="1200" dirty="0">
                <a:solidFill>
                  <a:schemeClr val="tx1">
                    <a:lumMod val="75000"/>
                  </a:schemeClr>
                </a:solidFill>
                <a:latin typeface="HSE Sans" panose="02000000000000000000" pitchFamily="2" charset="0"/>
              </a:rPr>
              <a:t>Computational process in which analytical outputs are produced directly from structured data through predefined operations.</a:t>
            </a:r>
          </a:p>
        </p:txBody>
      </p:sp>
      <p:sp>
        <p:nvSpPr>
          <p:cNvPr id="131" name="Прямоугольник 130">
            <a:extLst>
              <a:ext uri="{FF2B5EF4-FFF2-40B4-BE49-F238E27FC236}">
                <a16:creationId xmlns:a16="http://schemas.microsoft.com/office/drawing/2014/main" id="{33449350-722A-5786-2839-2C054769EA9E}"/>
              </a:ext>
            </a:extLst>
          </p:cNvPr>
          <p:cNvSpPr/>
          <p:nvPr/>
        </p:nvSpPr>
        <p:spPr>
          <a:xfrm>
            <a:off x="1140471" y="4291371"/>
            <a:ext cx="4471760" cy="5674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dirty="0">
                <a:solidFill>
                  <a:schemeClr val="tx1">
                    <a:lumMod val="75000"/>
                  </a:schemeClr>
                </a:solidFill>
                <a:latin typeface="HSE Sans" panose="02000000000000000000" pitchFamily="2" charset="0"/>
              </a:rPr>
              <a:t>KPI (Key Performance Indicator)</a:t>
            </a:r>
          </a:p>
          <a:p>
            <a:r>
              <a:rPr lang="en-GB" sz="1200" dirty="0">
                <a:solidFill>
                  <a:schemeClr val="tx1">
                    <a:lumMod val="75000"/>
                  </a:schemeClr>
                </a:solidFill>
                <a:latin typeface="HSE Sans" panose="02000000000000000000" pitchFamily="2" charset="0"/>
              </a:rPr>
              <a:t>Quantitative metric used to evaluate operational or business performance.</a:t>
            </a:r>
          </a:p>
        </p:txBody>
      </p:sp>
      <p:sp>
        <p:nvSpPr>
          <p:cNvPr id="132" name="Прямоугольник 131">
            <a:extLst>
              <a:ext uri="{FF2B5EF4-FFF2-40B4-BE49-F238E27FC236}">
                <a16:creationId xmlns:a16="http://schemas.microsoft.com/office/drawing/2014/main" id="{E070D1BD-C728-4611-FE17-CB8C8AFC8573}"/>
              </a:ext>
            </a:extLst>
          </p:cNvPr>
          <p:cNvSpPr/>
          <p:nvPr/>
        </p:nvSpPr>
        <p:spPr>
          <a:xfrm>
            <a:off x="1133365" y="5052643"/>
            <a:ext cx="4471760" cy="5674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dirty="0">
                <a:solidFill>
                  <a:schemeClr val="tx1">
                    <a:lumMod val="75000"/>
                  </a:schemeClr>
                </a:solidFill>
                <a:latin typeface="HSE Sans" panose="02000000000000000000" pitchFamily="2" charset="0"/>
              </a:rPr>
              <a:t>Semantic Routing</a:t>
            </a:r>
          </a:p>
          <a:p>
            <a:r>
              <a:rPr lang="en-GB" sz="1200" dirty="0">
                <a:solidFill>
                  <a:schemeClr val="tx1">
                    <a:lumMod val="75000"/>
                  </a:schemeClr>
                </a:solidFill>
                <a:latin typeface="HSE Sans" panose="02000000000000000000" pitchFamily="2" charset="0"/>
              </a:rPr>
              <a:t>Process of selecting an analytical execution path based on inferred user intent.</a:t>
            </a:r>
          </a:p>
        </p:txBody>
      </p:sp>
      <p:sp>
        <p:nvSpPr>
          <p:cNvPr id="133" name="Прямоугольник 132">
            <a:extLst>
              <a:ext uri="{FF2B5EF4-FFF2-40B4-BE49-F238E27FC236}">
                <a16:creationId xmlns:a16="http://schemas.microsoft.com/office/drawing/2014/main" id="{7688CC1E-350B-D5A0-25AC-D40935C9263E}"/>
              </a:ext>
            </a:extLst>
          </p:cNvPr>
          <p:cNvSpPr/>
          <p:nvPr/>
        </p:nvSpPr>
        <p:spPr>
          <a:xfrm>
            <a:off x="1133365" y="5840179"/>
            <a:ext cx="4471760" cy="5674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dirty="0">
                <a:solidFill>
                  <a:schemeClr val="tx1">
                    <a:lumMod val="75000"/>
                  </a:schemeClr>
                </a:solidFill>
                <a:latin typeface="HSE Sans" panose="02000000000000000000" pitchFamily="2" charset="0"/>
              </a:rPr>
              <a:t>Evidence-Based Analytics</a:t>
            </a:r>
          </a:p>
          <a:p>
            <a:r>
              <a:rPr lang="en-GB" sz="1200" dirty="0">
                <a:solidFill>
                  <a:schemeClr val="tx1">
                    <a:lumMod val="75000"/>
                  </a:schemeClr>
                </a:solidFill>
                <a:latin typeface="HSE Sans" panose="02000000000000000000" pitchFamily="2" charset="0"/>
              </a:rPr>
              <a:t>Analytical approach where conclusions are supported by computed and validated evidence.</a:t>
            </a:r>
          </a:p>
        </p:txBody>
      </p:sp>
      <p:sp>
        <p:nvSpPr>
          <p:cNvPr id="134" name="Прямоугольник 133">
            <a:extLst>
              <a:ext uri="{FF2B5EF4-FFF2-40B4-BE49-F238E27FC236}">
                <a16:creationId xmlns:a16="http://schemas.microsoft.com/office/drawing/2014/main" id="{711756EF-7FE2-674A-A8AE-E84C0ED06CBC}"/>
              </a:ext>
            </a:extLst>
          </p:cNvPr>
          <p:cNvSpPr/>
          <p:nvPr/>
        </p:nvSpPr>
        <p:spPr>
          <a:xfrm>
            <a:off x="7265483" y="2722126"/>
            <a:ext cx="4396632" cy="5674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dirty="0">
                <a:solidFill>
                  <a:schemeClr val="tx1">
                    <a:lumMod val="75000"/>
                  </a:schemeClr>
                </a:solidFill>
                <a:latin typeface="HSE Sans" panose="02000000000000000000" pitchFamily="2" charset="0"/>
              </a:rPr>
              <a:t>Grounding Critic</a:t>
            </a:r>
          </a:p>
          <a:p>
            <a:r>
              <a:rPr lang="en-GB" sz="1200" dirty="0">
                <a:solidFill>
                  <a:schemeClr val="tx1">
                    <a:lumMod val="75000"/>
                  </a:schemeClr>
                </a:solidFill>
                <a:latin typeface="HSE Sans" panose="02000000000000000000" pitchFamily="2" charset="0"/>
              </a:rPr>
              <a:t>Validation component used to verify consistency between analytical outputs and computed evidence.</a:t>
            </a:r>
          </a:p>
        </p:txBody>
      </p:sp>
      <p:sp>
        <p:nvSpPr>
          <p:cNvPr id="135" name="Прямоугольник 134">
            <a:extLst>
              <a:ext uri="{FF2B5EF4-FFF2-40B4-BE49-F238E27FC236}">
                <a16:creationId xmlns:a16="http://schemas.microsoft.com/office/drawing/2014/main" id="{78345F4A-37D2-DD95-3306-2E1EB3103C40}"/>
              </a:ext>
            </a:extLst>
          </p:cNvPr>
          <p:cNvSpPr/>
          <p:nvPr/>
        </p:nvSpPr>
        <p:spPr>
          <a:xfrm>
            <a:off x="7262266" y="3486418"/>
            <a:ext cx="4396632" cy="5674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dirty="0">
                <a:solidFill>
                  <a:schemeClr val="tx1">
                    <a:lumMod val="75000"/>
                  </a:schemeClr>
                </a:solidFill>
                <a:latin typeface="HSE Sans" panose="02000000000000000000" pitchFamily="2" charset="0"/>
              </a:rPr>
              <a:t>Validation Layer</a:t>
            </a:r>
          </a:p>
          <a:p>
            <a:r>
              <a:rPr lang="en-GB" sz="1200" dirty="0">
                <a:solidFill>
                  <a:schemeClr val="tx1">
                    <a:lumMod val="75000"/>
                  </a:schemeClr>
                </a:solidFill>
                <a:latin typeface="HSE Sans" panose="02000000000000000000" pitchFamily="2" charset="0"/>
              </a:rPr>
              <a:t>System layer responsible for execution verification and aggregation consistency checks.</a:t>
            </a:r>
          </a:p>
        </p:txBody>
      </p:sp>
      <p:sp>
        <p:nvSpPr>
          <p:cNvPr id="136" name="Прямоугольник 135">
            <a:extLst>
              <a:ext uri="{FF2B5EF4-FFF2-40B4-BE49-F238E27FC236}">
                <a16:creationId xmlns:a16="http://schemas.microsoft.com/office/drawing/2014/main" id="{3B1968C2-C8FE-7A58-B0FD-CF75C8AB40C3}"/>
              </a:ext>
            </a:extLst>
          </p:cNvPr>
          <p:cNvSpPr/>
          <p:nvPr/>
        </p:nvSpPr>
        <p:spPr>
          <a:xfrm>
            <a:off x="7262266" y="4250710"/>
            <a:ext cx="4396632" cy="5674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dirty="0">
                <a:solidFill>
                  <a:schemeClr val="tx1">
                    <a:lumMod val="75000"/>
                  </a:schemeClr>
                </a:solidFill>
                <a:latin typeface="HSE Sans" panose="02000000000000000000" pitchFamily="2" charset="0"/>
              </a:rPr>
              <a:t>Multi-Dataset Workflow</a:t>
            </a:r>
          </a:p>
          <a:p>
            <a:r>
              <a:rPr lang="en-GB" sz="1200" dirty="0">
                <a:solidFill>
                  <a:schemeClr val="tx1">
                    <a:lumMod val="75000"/>
                  </a:schemeClr>
                </a:solidFill>
                <a:latin typeface="HSE Sans" panose="02000000000000000000" pitchFamily="2" charset="0"/>
              </a:rPr>
              <a:t>Analytical process involving isolated reasoning across multiple datasets.</a:t>
            </a:r>
          </a:p>
        </p:txBody>
      </p:sp>
      <p:sp>
        <p:nvSpPr>
          <p:cNvPr id="137" name="Прямоугольник 136">
            <a:extLst>
              <a:ext uri="{FF2B5EF4-FFF2-40B4-BE49-F238E27FC236}">
                <a16:creationId xmlns:a16="http://schemas.microsoft.com/office/drawing/2014/main" id="{0F2C8633-DED5-F6D9-00F8-99DFAC7DBB31}"/>
              </a:ext>
            </a:extLst>
          </p:cNvPr>
          <p:cNvSpPr/>
          <p:nvPr/>
        </p:nvSpPr>
        <p:spPr>
          <a:xfrm>
            <a:off x="7255160" y="5011982"/>
            <a:ext cx="4396632" cy="5674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dirty="0">
                <a:solidFill>
                  <a:schemeClr val="tx1">
                    <a:lumMod val="75000"/>
                  </a:schemeClr>
                </a:solidFill>
                <a:latin typeface="HSE Sans" panose="02000000000000000000" pitchFamily="2" charset="0"/>
              </a:rPr>
              <a:t>Artifact</a:t>
            </a:r>
          </a:p>
          <a:p>
            <a:r>
              <a:rPr lang="en-GB" sz="1200" dirty="0">
                <a:solidFill>
                  <a:schemeClr val="tx1">
                    <a:lumMod val="75000"/>
                  </a:schemeClr>
                </a:solidFill>
                <a:latin typeface="HSE Sans" panose="02000000000000000000" pitchFamily="2" charset="0"/>
              </a:rPr>
              <a:t>Persisted analytical output generated during system execution.</a:t>
            </a:r>
          </a:p>
        </p:txBody>
      </p:sp>
      <p:sp>
        <p:nvSpPr>
          <p:cNvPr id="138" name="Прямоугольник 137">
            <a:extLst>
              <a:ext uri="{FF2B5EF4-FFF2-40B4-BE49-F238E27FC236}">
                <a16:creationId xmlns:a16="http://schemas.microsoft.com/office/drawing/2014/main" id="{76D0920D-4661-BF66-DC26-EB38E67CB645}"/>
              </a:ext>
            </a:extLst>
          </p:cNvPr>
          <p:cNvSpPr/>
          <p:nvPr/>
        </p:nvSpPr>
        <p:spPr>
          <a:xfrm>
            <a:off x="7255160" y="5799518"/>
            <a:ext cx="4396632" cy="5674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dirty="0">
                <a:solidFill>
                  <a:schemeClr val="tx1">
                    <a:lumMod val="75000"/>
                  </a:schemeClr>
                </a:solidFill>
                <a:latin typeface="HSE Sans" panose="02000000000000000000" pitchFamily="2" charset="0"/>
              </a:rPr>
              <a:t>SQLite Runtime Tables</a:t>
            </a:r>
          </a:p>
          <a:p>
            <a:r>
              <a:rPr lang="en-GB" sz="1200" dirty="0">
                <a:solidFill>
                  <a:schemeClr val="tx1">
                    <a:lumMod val="75000"/>
                  </a:schemeClr>
                </a:solidFill>
                <a:latin typeface="HSE Sans" panose="02000000000000000000" pitchFamily="2" charset="0"/>
              </a:rPr>
              <a:t>Temporary relational tables used during deterministic analytical execution.</a:t>
            </a:r>
          </a:p>
        </p:txBody>
      </p:sp>
    </p:spTree>
    <p:extLst>
      <p:ext uri="{BB962C8B-B14F-4D97-AF65-F5344CB8AC3E}">
        <p14:creationId xmlns:p14="http://schemas.microsoft.com/office/powerpoint/2010/main" val="2382425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6"/>
          <p:cNvSpPr txBox="1">
            <a:spLocks noGrp="1"/>
          </p:cNvSpPr>
          <p:nvPr>
            <p:ph type="body" idx="3"/>
          </p:nvPr>
        </p:nvSpPr>
        <p:spPr>
          <a:xfrm>
            <a:off x="1143689" y="540904"/>
            <a:ext cx="1901700" cy="4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>
                <a:latin typeface="HSE Sans" panose="02000000000000000000" pitchFamily="2" charset="0"/>
              </a:rPr>
              <a:t>Faculty of Computer Science </a:t>
            </a:r>
            <a:endParaRPr sz="1400">
              <a:latin typeface="HSE Sans" panose="02000000000000000000" pitchFamily="2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>
              <a:latin typeface="HSE Sans" panose="02000000000000000000" pitchFamily="2" charset="0"/>
            </a:endParaRPr>
          </a:p>
        </p:txBody>
      </p:sp>
      <p:sp>
        <p:nvSpPr>
          <p:cNvPr id="200" name="Google Shape;200;p16"/>
          <p:cNvSpPr txBox="1">
            <a:spLocks noGrp="1"/>
          </p:cNvSpPr>
          <p:nvPr>
            <p:ph type="body" idx="4"/>
          </p:nvPr>
        </p:nvSpPr>
        <p:spPr>
          <a:xfrm>
            <a:off x="3459178" y="548725"/>
            <a:ext cx="25674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400"/>
              <a:buNone/>
            </a:pPr>
            <a:r>
              <a:rPr lang="ru-RU" sz="1400">
                <a:latin typeface="HSE Sans" panose="02000000000000000000" pitchFamily="2" charset="0"/>
              </a:rPr>
              <a:t>Data Science and Business Analytics </a:t>
            </a:r>
            <a:endParaRPr sz="1400">
              <a:latin typeface="HSE Sans" panose="02000000000000000000" pitchFamily="2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200"/>
              <a:buNone/>
            </a:pPr>
            <a:endParaRPr sz="1200">
              <a:latin typeface="HSE Sans" panose="02000000000000000000" pitchFamily="2" charset="0"/>
            </a:endParaRPr>
          </a:p>
        </p:txBody>
      </p:sp>
      <p:sp>
        <p:nvSpPr>
          <p:cNvPr id="201" name="Google Shape;201;p16"/>
          <p:cNvSpPr txBox="1">
            <a:spLocks noGrp="1"/>
          </p:cNvSpPr>
          <p:nvPr>
            <p:ph type="body" idx="5"/>
          </p:nvPr>
        </p:nvSpPr>
        <p:spPr>
          <a:xfrm>
            <a:off x="6259907" y="548725"/>
            <a:ext cx="39405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4300"/>
              <a:buFont typeface="Arial"/>
              <a:buNone/>
            </a:pPr>
            <a:r>
              <a:rPr lang="en-US" sz="1400" dirty="0">
                <a:latin typeface="HSE Sans" panose="02000000000000000000" pitchFamily="2" charset="0"/>
              </a:rPr>
              <a:t>Automated Data Analytics LLM Agent for Streamlining Business Operations</a:t>
            </a:r>
            <a:endParaRPr sz="1400" dirty="0">
              <a:latin typeface="HSE Sans" panose="02000000000000000000" pitchFamily="2" charset="0"/>
            </a:endParaRPr>
          </a:p>
        </p:txBody>
      </p:sp>
      <p:sp>
        <p:nvSpPr>
          <p:cNvPr id="3" name="slideTitle">
            <a:extLst>
              <a:ext uri="{FF2B5EF4-FFF2-40B4-BE49-F238E27FC236}">
                <a16:creationId xmlns:a16="http://schemas.microsoft.com/office/drawing/2014/main" id="{96908C42-E15B-2982-ABE0-3DA58B21F02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8898" y="1086704"/>
            <a:ext cx="11200000" cy="84024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algn="l">
              <a:lnSpc>
                <a:spcPct val="2222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E2D69"/>
                </a:solidFill>
                <a:latin typeface="HSE Sans" panose="02000000000000000000" pitchFamily="2" charset="0"/>
              </a:rPr>
              <a:t>Why Existing Data Agents Fail</a:t>
            </a:r>
          </a:p>
        </p:txBody>
      </p:sp>
      <p:sp>
        <p:nvSpPr>
          <p:cNvPr id="19" name="sol_bg">
            <a:extLst>
              <a:ext uri="{FF2B5EF4-FFF2-40B4-BE49-F238E27FC236}">
                <a16:creationId xmlns:a16="http://schemas.microsoft.com/office/drawing/2014/main" id="{45774D34-5AF3-A40F-E929-D41300B31DC8}"/>
              </a:ext>
            </a:extLst>
          </p:cNvPr>
          <p:cNvSpPr/>
          <p:nvPr/>
        </p:nvSpPr>
        <p:spPr>
          <a:xfrm>
            <a:off x="458898" y="5223200"/>
            <a:ext cx="11270000" cy="900000"/>
          </a:xfrm>
          <a:prstGeom prst="roundRect">
            <a:avLst>
              <a:gd name="adj" fmla="val 8000"/>
            </a:avLst>
          </a:prstGeom>
          <a:solidFill>
            <a:srgbClr val="244998"/>
          </a:solidFill>
          <a:ln w="19050">
            <a:solidFill>
              <a:srgbClr val="0E2D69"/>
            </a:solidFill>
          </a:ln>
        </p:spPr>
        <p:txBody>
          <a:bodyPr/>
          <a:lstStyle/>
          <a:p>
            <a:endParaRPr dirty="0">
              <a:solidFill>
                <a:schemeClr val="bg1"/>
              </a:solidFill>
              <a:latin typeface="HSE Sans" panose="02000000000000000000" pitchFamily="2" charset="0"/>
            </a:endParaRPr>
          </a:p>
        </p:txBody>
      </p:sp>
      <p:sp>
        <p:nvSpPr>
          <p:cNvPr id="23" name="sol_sub">
            <a:extLst>
              <a:ext uri="{FF2B5EF4-FFF2-40B4-BE49-F238E27FC236}">
                <a16:creationId xmlns:a16="http://schemas.microsoft.com/office/drawing/2014/main" id="{04CC3AB2-0270-00A7-AFE4-523BB8891F6D}"/>
              </a:ext>
            </a:extLst>
          </p:cNvPr>
          <p:cNvSpPr txBox="1"/>
          <p:nvPr/>
        </p:nvSpPr>
        <p:spPr>
          <a:xfrm>
            <a:off x="1350000" y="5680150"/>
            <a:ext cx="9700000" cy="3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rgbClr val="E8F0FD"/>
                </a:solidFill>
                <a:latin typeface="HSE Sans" panose="02000000000000000000" pitchFamily="2" charset="0"/>
              </a:rPr>
              <a:t>Core principle: LLMs plan and explain - deterministic modules compute and validate. Result: 84.2% correctness over 19 benchmark cases.</a:t>
            </a:r>
          </a:p>
        </p:txBody>
      </p:sp>
      <p:sp>
        <p:nvSpPr>
          <p:cNvPr id="24" name="sol_hdr">
            <a:extLst>
              <a:ext uri="{FF2B5EF4-FFF2-40B4-BE49-F238E27FC236}">
                <a16:creationId xmlns:a16="http://schemas.microsoft.com/office/drawing/2014/main" id="{4808AEB6-F8EA-5BF2-4509-8416879AC61E}"/>
              </a:ext>
            </a:extLst>
          </p:cNvPr>
          <p:cNvSpPr txBox="1"/>
          <p:nvPr/>
        </p:nvSpPr>
        <p:spPr>
          <a:xfrm>
            <a:off x="1350000" y="5333200"/>
            <a:ext cx="9700000" cy="3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00" b="1" dirty="0" err="1">
                <a:solidFill>
                  <a:srgbClr val="FFFFFF"/>
                </a:solidFill>
                <a:latin typeface="HSE Sans" panose="02000000000000000000" pitchFamily="2" charset="0"/>
              </a:rPr>
              <a:t>T</a:t>
            </a:r>
            <a:r>
              <a:rPr lang="en-US" sz="1300" b="1" dirty="0">
                <a:solidFill>
                  <a:srgbClr val="FFFFFF"/>
                </a:solidFill>
                <a:latin typeface="HSE Sans" panose="02000000000000000000" pitchFamily="2" charset="0"/>
              </a:rPr>
              <a:t>he System’s Answer: Separate NL interpretation from deterministic computation, validate everything, track evidence.</a:t>
            </a:r>
          </a:p>
        </p:txBody>
      </p:sp>
      <p:sp>
        <p:nvSpPr>
          <p:cNvPr id="33" name="card_bg_0">
            <a:extLst>
              <a:ext uri="{FF2B5EF4-FFF2-40B4-BE49-F238E27FC236}">
                <a16:creationId xmlns:a16="http://schemas.microsoft.com/office/drawing/2014/main" id="{0AF0831D-6447-2A14-087B-6646B9DBBB70}"/>
              </a:ext>
            </a:extLst>
          </p:cNvPr>
          <p:cNvSpPr/>
          <p:nvPr/>
        </p:nvSpPr>
        <p:spPr>
          <a:xfrm>
            <a:off x="458898" y="2253200"/>
            <a:ext cx="5530000" cy="1350000"/>
          </a:xfrm>
          <a:prstGeom prst="roundRect">
            <a:avLst>
              <a:gd name="adj" fmla="val 10000"/>
            </a:avLst>
          </a:prstGeom>
          <a:solidFill>
            <a:srgbClr val="E8F0FD"/>
          </a:solidFill>
          <a:ln w="19050">
            <a:solidFill>
              <a:srgbClr val="0E2D69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</a:endParaRPr>
          </a:p>
        </p:txBody>
      </p:sp>
      <p:sp>
        <p:nvSpPr>
          <p:cNvPr id="34" name="card_bg_0">
            <a:extLst>
              <a:ext uri="{FF2B5EF4-FFF2-40B4-BE49-F238E27FC236}">
                <a16:creationId xmlns:a16="http://schemas.microsoft.com/office/drawing/2014/main" id="{C3521E35-BAD9-F9D6-663E-ABD7751EDFDA}"/>
              </a:ext>
            </a:extLst>
          </p:cNvPr>
          <p:cNvSpPr/>
          <p:nvPr/>
        </p:nvSpPr>
        <p:spPr>
          <a:xfrm>
            <a:off x="6200000" y="2248200"/>
            <a:ext cx="5530000" cy="1350000"/>
          </a:xfrm>
          <a:prstGeom prst="roundRect">
            <a:avLst>
              <a:gd name="adj" fmla="val 10000"/>
            </a:avLst>
          </a:prstGeom>
          <a:solidFill>
            <a:srgbClr val="E8F0FD"/>
          </a:solidFill>
          <a:ln w="19050">
            <a:solidFill>
              <a:srgbClr val="0E2D69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</a:endParaRPr>
          </a:p>
        </p:txBody>
      </p:sp>
      <p:sp>
        <p:nvSpPr>
          <p:cNvPr id="35" name="card_bg_0">
            <a:extLst>
              <a:ext uri="{FF2B5EF4-FFF2-40B4-BE49-F238E27FC236}">
                <a16:creationId xmlns:a16="http://schemas.microsoft.com/office/drawing/2014/main" id="{88C1E4CC-1CDE-07CD-2A30-55E07CBCC9E3}"/>
              </a:ext>
            </a:extLst>
          </p:cNvPr>
          <p:cNvSpPr/>
          <p:nvPr/>
        </p:nvSpPr>
        <p:spPr>
          <a:xfrm>
            <a:off x="458898" y="3716250"/>
            <a:ext cx="5530000" cy="1350000"/>
          </a:xfrm>
          <a:prstGeom prst="roundRect">
            <a:avLst>
              <a:gd name="adj" fmla="val 10000"/>
            </a:avLst>
          </a:prstGeom>
          <a:solidFill>
            <a:srgbClr val="E8F0FD"/>
          </a:solidFill>
          <a:ln w="19050">
            <a:solidFill>
              <a:srgbClr val="0E2D69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</a:endParaRPr>
          </a:p>
        </p:txBody>
      </p:sp>
      <p:sp>
        <p:nvSpPr>
          <p:cNvPr id="36" name="card_bg_0">
            <a:extLst>
              <a:ext uri="{FF2B5EF4-FFF2-40B4-BE49-F238E27FC236}">
                <a16:creationId xmlns:a16="http://schemas.microsoft.com/office/drawing/2014/main" id="{F13CE1DE-DCCD-26C3-CD83-1403CDFBB038}"/>
              </a:ext>
            </a:extLst>
          </p:cNvPr>
          <p:cNvSpPr/>
          <p:nvPr/>
        </p:nvSpPr>
        <p:spPr>
          <a:xfrm>
            <a:off x="6200000" y="3716250"/>
            <a:ext cx="5530000" cy="1350000"/>
          </a:xfrm>
          <a:prstGeom prst="roundRect">
            <a:avLst>
              <a:gd name="adj" fmla="val 10000"/>
            </a:avLst>
          </a:prstGeom>
          <a:solidFill>
            <a:srgbClr val="E8F0FD"/>
          </a:solidFill>
          <a:ln w="19050">
            <a:solidFill>
              <a:srgbClr val="0E2D69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</a:endParaRPr>
          </a:p>
        </p:txBody>
      </p:sp>
      <p:sp>
        <p:nvSpPr>
          <p:cNvPr id="37" name="fb_b_0">
            <a:extLst>
              <a:ext uri="{FF2B5EF4-FFF2-40B4-BE49-F238E27FC236}">
                <a16:creationId xmlns:a16="http://schemas.microsoft.com/office/drawing/2014/main" id="{79C303CF-2643-882A-5547-6EAE65DDAC5F}"/>
              </a:ext>
            </a:extLst>
          </p:cNvPr>
          <p:cNvSpPr txBox="1"/>
          <p:nvPr/>
        </p:nvSpPr>
        <p:spPr>
          <a:xfrm>
            <a:off x="573898" y="2779904"/>
            <a:ext cx="5360000" cy="713296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rm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244998"/>
                </a:solidFill>
                <a:latin typeface="HSE Sans" panose="02000000000000000000" pitchFamily="2" charset="0"/>
              </a:rPr>
              <a:t>No formal validation </a:t>
            </a:r>
            <a:r>
              <a:rPr lang="ru-RU" sz="1300" dirty="0">
                <a:solidFill>
                  <a:srgbClr val="244998"/>
                </a:solidFill>
                <a:latin typeface="HSE Sans" panose="02000000000000000000" pitchFamily="2" charset="0"/>
              </a:rPr>
              <a:t>-</a:t>
            </a:r>
            <a:r>
              <a:rPr lang="en-US" sz="1300" dirty="0">
                <a:solidFill>
                  <a:srgbClr val="244998"/>
                </a:solidFill>
                <a:latin typeface="HSE Sans" panose="02000000000000000000" pitchFamily="2" charset="0"/>
              </a:rPr>
              <a:t> LLM generates analytical code; correctness depends entirely on model behaviour.</a:t>
            </a:r>
          </a:p>
        </p:txBody>
      </p:sp>
      <p:sp>
        <p:nvSpPr>
          <p:cNvPr id="38" name="fb_b_1">
            <a:extLst>
              <a:ext uri="{FF2B5EF4-FFF2-40B4-BE49-F238E27FC236}">
                <a16:creationId xmlns:a16="http://schemas.microsoft.com/office/drawing/2014/main" id="{A1799ED1-F00E-CC22-2B94-D57ECDB0C743}"/>
              </a:ext>
            </a:extLst>
          </p:cNvPr>
          <p:cNvSpPr txBox="1"/>
          <p:nvPr/>
        </p:nvSpPr>
        <p:spPr>
          <a:xfrm>
            <a:off x="6315000" y="2779904"/>
            <a:ext cx="5360000" cy="713296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rm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244998"/>
                </a:solidFill>
                <a:latin typeface="HSE Sans" panose="02000000000000000000" pitchFamily="2" charset="0"/>
              </a:rPr>
              <a:t>High platform complexity. Tightly coupled to notebook UX </a:t>
            </a:r>
            <a:r>
              <a:rPr lang="ru-RU" sz="1300" dirty="0">
                <a:solidFill>
                  <a:srgbClr val="244998"/>
                </a:solidFill>
                <a:latin typeface="HSE Sans" panose="02000000000000000000" pitchFamily="2" charset="0"/>
              </a:rPr>
              <a:t>-</a:t>
            </a:r>
            <a:r>
              <a:rPr lang="en-US" sz="1300" dirty="0">
                <a:solidFill>
                  <a:srgbClr val="244998"/>
                </a:solidFill>
                <a:latin typeface="HSE Sans" panose="02000000000000000000" pitchFamily="2" charset="0"/>
              </a:rPr>
              <a:t> difficult to embed as a modular component.</a:t>
            </a:r>
          </a:p>
        </p:txBody>
      </p:sp>
      <p:sp>
        <p:nvSpPr>
          <p:cNvPr id="39" name="fb_b_2">
            <a:extLst>
              <a:ext uri="{FF2B5EF4-FFF2-40B4-BE49-F238E27FC236}">
                <a16:creationId xmlns:a16="http://schemas.microsoft.com/office/drawing/2014/main" id="{3E8B3322-F63C-106F-515F-0A14BA7BC403}"/>
              </a:ext>
            </a:extLst>
          </p:cNvPr>
          <p:cNvSpPr txBox="1"/>
          <p:nvPr/>
        </p:nvSpPr>
        <p:spPr>
          <a:xfrm>
            <a:off x="573898" y="4252954"/>
            <a:ext cx="5360000" cy="660246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rm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244998"/>
                </a:solidFill>
                <a:latin typeface="HSE Sans" panose="02000000000000000000" pitchFamily="2" charset="0"/>
              </a:rPr>
              <a:t>LLM SQL can be syntactically valid but semantically wrong. No metric-level business constraints.</a:t>
            </a:r>
          </a:p>
        </p:txBody>
      </p:sp>
      <p:sp>
        <p:nvSpPr>
          <p:cNvPr id="40" name="fb_b_3">
            <a:extLst>
              <a:ext uri="{FF2B5EF4-FFF2-40B4-BE49-F238E27FC236}">
                <a16:creationId xmlns:a16="http://schemas.microsoft.com/office/drawing/2014/main" id="{5DA8D714-2CF1-6E08-5D40-58B6B7A22493}"/>
              </a:ext>
            </a:extLst>
          </p:cNvPr>
          <p:cNvSpPr txBox="1"/>
          <p:nvPr/>
        </p:nvSpPr>
        <p:spPr>
          <a:xfrm>
            <a:off x="6315000" y="4252954"/>
            <a:ext cx="5360000" cy="660246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rm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244998"/>
                </a:solidFill>
                <a:latin typeface="HSE Sans" panose="02000000000000000000" pitchFamily="2" charset="0"/>
              </a:rPr>
              <a:t>Flexibility alone does not guarantee correctness. Lack execution validation, grounded evidence tracking, and KPI logic.</a:t>
            </a:r>
          </a:p>
        </p:txBody>
      </p:sp>
      <p:sp>
        <p:nvSpPr>
          <p:cNvPr id="41" name="fb_h_1">
            <a:extLst>
              <a:ext uri="{FF2B5EF4-FFF2-40B4-BE49-F238E27FC236}">
                <a16:creationId xmlns:a16="http://schemas.microsoft.com/office/drawing/2014/main" id="{45679142-B65F-975C-231A-489EAF924CBF}"/>
              </a:ext>
            </a:extLst>
          </p:cNvPr>
          <p:cNvSpPr txBox="1"/>
          <p:nvPr/>
        </p:nvSpPr>
        <p:spPr>
          <a:xfrm>
            <a:off x="6315000" y="2343200"/>
            <a:ext cx="5360000" cy="436704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schemeClr val="tx1"/>
                </a:solidFill>
                <a:latin typeface="HSE Sans" panose="02000000000000000000" pitchFamily="2" charset="0"/>
              </a:rPr>
              <a:t>Notebook BI Platforms (DataLab)</a:t>
            </a:r>
          </a:p>
        </p:txBody>
      </p:sp>
      <p:sp>
        <p:nvSpPr>
          <p:cNvPr id="42" name="fb_h_0">
            <a:extLst>
              <a:ext uri="{FF2B5EF4-FFF2-40B4-BE49-F238E27FC236}">
                <a16:creationId xmlns:a16="http://schemas.microsoft.com/office/drawing/2014/main" id="{45D71CAC-D372-764C-0F22-36741830ED25}"/>
              </a:ext>
            </a:extLst>
          </p:cNvPr>
          <p:cNvSpPr txBox="1"/>
          <p:nvPr/>
        </p:nvSpPr>
        <p:spPr>
          <a:xfrm>
            <a:off x="573898" y="2343200"/>
            <a:ext cx="5360000" cy="436704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schemeClr val="tx1"/>
                </a:solidFill>
                <a:latin typeface="HSE Sans" panose="02000000000000000000" pitchFamily="2" charset="0"/>
              </a:rPr>
              <a:t>Code-Generation Agents (NVIDIA)</a:t>
            </a:r>
          </a:p>
        </p:txBody>
      </p:sp>
      <p:sp>
        <p:nvSpPr>
          <p:cNvPr id="43" name="fb_h_2">
            <a:extLst>
              <a:ext uri="{FF2B5EF4-FFF2-40B4-BE49-F238E27FC236}">
                <a16:creationId xmlns:a16="http://schemas.microsoft.com/office/drawing/2014/main" id="{A4D6A3C7-5840-9B4C-35CD-B69B8986E180}"/>
              </a:ext>
            </a:extLst>
          </p:cNvPr>
          <p:cNvSpPr txBox="1"/>
          <p:nvPr/>
        </p:nvSpPr>
        <p:spPr>
          <a:xfrm>
            <a:off x="573898" y="3763200"/>
            <a:ext cx="5360000" cy="489754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schemeClr val="tx1"/>
                </a:solidFill>
                <a:latin typeface="HSE Sans" panose="02000000000000000000" pitchFamily="2" charset="0"/>
              </a:rPr>
              <a:t>SQL Function-Calling Agents</a:t>
            </a:r>
          </a:p>
        </p:txBody>
      </p:sp>
      <p:sp>
        <p:nvSpPr>
          <p:cNvPr id="44" name="fb_h_3">
            <a:extLst>
              <a:ext uri="{FF2B5EF4-FFF2-40B4-BE49-F238E27FC236}">
                <a16:creationId xmlns:a16="http://schemas.microsoft.com/office/drawing/2014/main" id="{E8611517-C597-2DAD-E6A7-FEE3E88E3831}"/>
              </a:ext>
            </a:extLst>
          </p:cNvPr>
          <p:cNvSpPr txBox="1"/>
          <p:nvPr/>
        </p:nvSpPr>
        <p:spPr>
          <a:xfrm>
            <a:off x="6315000" y="3763200"/>
            <a:ext cx="5360000" cy="489754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schemeClr val="tx1"/>
                </a:solidFill>
                <a:latin typeface="HSE Sans" panose="02000000000000000000" pitchFamily="2" charset="0"/>
              </a:rPr>
              <a:t>General LLM Agent Frameworks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7"/>
          <p:cNvSpPr txBox="1">
            <a:spLocks noGrp="1"/>
          </p:cNvSpPr>
          <p:nvPr>
            <p:ph type="body" idx="3"/>
          </p:nvPr>
        </p:nvSpPr>
        <p:spPr>
          <a:xfrm>
            <a:off x="1143689" y="540904"/>
            <a:ext cx="1901700" cy="4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>
                <a:latin typeface="HSE Sans" panose="02000000000000000000" pitchFamily="2" charset="0"/>
              </a:rPr>
              <a:t>Faculty of Computer Science </a:t>
            </a:r>
            <a:endParaRPr sz="1400">
              <a:latin typeface="HSE Sans" panose="02000000000000000000" pitchFamily="2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>
              <a:latin typeface="HSE Sans" panose="02000000000000000000" pitchFamily="2" charset="0"/>
            </a:endParaRPr>
          </a:p>
        </p:txBody>
      </p:sp>
      <p:sp>
        <p:nvSpPr>
          <p:cNvPr id="209" name="Google Shape;209;p17"/>
          <p:cNvSpPr txBox="1">
            <a:spLocks noGrp="1"/>
          </p:cNvSpPr>
          <p:nvPr>
            <p:ph type="body" idx="4"/>
          </p:nvPr>
        </p:nvSpPr>
        <p:spPr>
          <a:xfrm>
            <a:off x="3459178" y="548725"/>
            <a:ext cx="25674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400"/>
              <a:buNone/>
            </a:pPr>
            <a:r>
              <a:rPr lang="ru-RU" sz="1400">
                <a:latin typeface="HSE Sans" panose="02000000000000000000" pitchFamily="2" charset="0"/>
              </a:rPr>
              <a:t>Data Science and Business Analytics </a:t>
            </a:r>
            <a:endParaRPr sz="1400">
              <a:latin typeface="HSE Sans" panose="02000000000000000000" pitchFamily="2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200"/>
              <a:buNone/>
            </a:pPr>
            <a:endParaRPr sz="1200">
              <a:latin typeface="HSE Sans" panose="02000000000000000000" pitchFamily="2" charset="0"/>
            </a:endParaRPr>
          </a:p>
        </p:txBody>
      </p:sp>
      <p:sp>
        <p:nvSpPr>
          <p:cNvPr id="210" name="Google Shape;210;p17"/>
          <p:cNvSpPr txBox="1">
            <a:spLocks noGrp="1"/>
          </p:cNvSpPr>
          <p:nvPr>
            <p:ph type="body" idx="5"/>
          </p:nvPr>
        </p:nvSpPr>
        <p:spPr>
          <a:xfrm>
            <a:off x="6259907" y="548725"/>
            <a:ext cx="39405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4300"/>
              <a:buFont typeface="Arial"/>
              <a:buNone/>
            </a:pPr>
            <a:r>
              <a:rPr lang="en-US" sz="1400" dirty="0">
                <a:latin typeface="HSE Sans" panose="02000000000000000000" pitchFamily="2" charset="0"/>
              </a:rPr>
              <a:t>Automated Data Analytics LLM Agent for Streamlining Business Operations</a:t>
            </a:r>
            <a:endParaRPr sz="1400" dirty="0">
              <a:latin typeface="HSE Sans" panose="02000000000000000000" pitchFamily="2" charset="0"/>
            </a:endParaRPr>
          </a:p>
        </p:txBody>
      </p:sp>
      <p:sp>
        <p:nvSpPr>
          <p:cNvPr id="20" name="l_arr1">
            <a:extLst>
              <a:ext uri="{FF2B5EF4-FFF2-40B4-BE49-F238E27FC236}">
                <a16:creationId xmlns:a16="http://schemas.microsoft.com/office/drawing/2014/main" id="{52428456-8D35-6A28-C681-06705FC1F20D}"/>
              </a:ext>
            </a:extLst>
          </p:cNvPr>
          <p:cNvSpPr txBox="1"/>
          <p:nvPr/>
        </p:nvSpPr>
        <p:spPr>
          <a:xfrm>
            <a:off x="2758898" y="2870000"/>
            <a:ext cx="40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ctr"/>
            <a:endParaRPr lang="en-US" sz="2400" b="0" dirty="0">
              <a:solidFill>
                <a:srgbClr val="0B5ED7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1" name="slideTitle">
            <a:extLst>
              <a:ext uri="{FF2B5EF4-FFF2-40B4-BE49-F238E27FC236}">
                <a16:creationId xmlns:a16="http://schemas.microsoft.com/office/drawing/2014/main" id="{A82F874F-C834-A464-CB3C-497A264CB5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8898" y="1086704"/>
            <a:ext cx="11200000" cy="84024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algn="l">
              <a:lnSpc>
                <a:spcPct val="2222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E2D69"/>
                </a:solidFill>
                <a:latin typeface="HSE Sans" panose="02000000000000000000" pitchFamily="2" charset="0"/>
              </a:rPr>
              <a:t>Why Deterministic Execution Matters</a:t>
            </a:r>
          </a:p>
        </p:txBody>
      </p:sp>
      <p:sp>
        <p:nvSpPr>
          <p:cNvPr id="34" name="gate_0">
            <a:extLst>
              <a:ext uri="{FF2B5EF4-FFF2-40B4-BE49-F238E27FC236}">
                <a16:creationId xmlns:a16="http://schemas.microsoft.com/office/drawing/2014/main" id="{4F22E3F4-8285-60F5-B484-C78BBF770B81}"/>
              </a:ext>
            </a:extLst>
          </p:cNvPr>
          <p:cNvSpPr/>
          <p:nvPr/>
        </p:nvSpPr>
        <p:spPr>
          <a:xfrm>
            <a:off x="458898" y="2309275"/>
            <a:ext cx="5305978" cy="4000000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22225">
            <a:solidFill>
              <a:schemeClr val="tx1"/>
            </a:solidFill>
          </a:ln>
        </p:spPr>
        <p:txBody>
          <a:bodyPr/>
          <a:lstStyle/>
          <a:p>
            <a:endParaRPr lang="ru-RU" dirty="0"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5" name="gate_0">
            <a:extLst>
              <a:ext uri="{FF2B5EF4-FFF2-40B4-BE49-F238E27FC236}">
                <a16:creationId xmlns:a16="http://schemas.microsoft.com/office/drawing/2014/main" id="{1C7D364C-1832-8FD1-D3BF-285AF97D2443}"/>
              </a:ext>
            </a:extLst>
          </p:cNvPr>
          <p:cNvSpPr/>
          <p:nvPr/>
        </p:nvSpPr>
        <p:spPr>
          <a:xfrm>
            <a:off x="6427124" y="2309275"/>
            <a:ext cx="5305978" cy="4000000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22225">
            <a:solidFill>
              <a:schemeClr val="tx1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6" name="c1_hdr">
            <a:extLst>
              <a:ext uri="{FF2B5EF4-FFF2-40B4-BE49-F238E27FC236}">
                <a16:creationId xmlns:a16="http://schemas.microsoft.com/office/drawing/2014/main" id="{E1AC3EB9-AE6B-29D5-5F0A-C5633B96D0A5}"/>
              </a:ext>
            </a:extLst>
          </p:cNvPr>
          <p:cNvSpPr txBox="1"/>
          <p:nvPr/>
        </p:nvSpPr>
        <p:spPr>
          <a:xfrm>
            <a:off x="458898" y="2528832"/>
            <a:ext cx="5305978" cy="350000"/>
          </a:xfrm>
          <a:prstGeom prst="rect">
            <a:avLst/>
          </a:prstGeom>
          <a:solidFill>
            <a:srgbClr val="0E2D69"/>
          </a:solidFill>
          <a:ln>
            <a:noFill/>
          </a:ln>
        </p:spPr>
        <p:txBody>
          <a:bodyPr wrap="square" lIns="200000" tIns="0" rIns="0" bIns="0" anchor="ctr"/>
          <a:lstStyle/>
          <a:p>
            <a:pPr algn="ctr"/>
            <a:r>
              <a:rPr lang="en-GB" sz="1500" b="1" dirty="0">
                <a:solidFill>
                  <a:schemeClr val="bg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Standard LLM Pipeline</a:t>
            </a:r>
            <a:endParaRPr lang="en-US" sz="1500" b="1" dirty="0">
              <a:solidFill>
                <a:schemeClr val="bg1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7" name="c1_hdr">
            <a:extLst>
              <a:ext uri="{FF2B5EF4-FFF2-40B4-BE49-F238E27FC236}">
                <a16:creationId xmlns:a16="http://schemas.microsoft.com/office/drawing/2014/main" id="{88CF0145-A4AF-06AA-E9FD-7EFBD9CD46CF}"/>
              </a:ext>
            </a:extLst>
          </p:cNvPr>
          <p:cNvSpPr txBox="1"/>
          <p:nvPr/>
        </p:nvSpPr>
        <p:spPr>
          <a:xfrm>
            <a:off x="6427124" y="2528832"/>
            <a:ext cx="5305978" cy="350000"/>
          </a:xfrm>
          <a:prstGeom prst="rect">
            <a:avLst/>
          </a:prstGeom>
          <a:solidFill>
            <a:srgbClr val="0E2D69"/>
          </a:solidFill>
          <a:ln>
            <a:noFill/>
          </a:ln>
        </p:spPr>
        <p:txBody>
          <a:bodyPr wrap="square" lIns="200000" tIns="0" rIns="0" bIns="0" anchor="ctr"/>
          <a:lstStyle/>
          <a:p>
            <a:pPr algn="ctr"/>
            <a:r>
              <a:rPr lang="en-GB" sz="1500" b="1" dirty="0">
                <a:solidFill>
                  <a:schemeClr val="bg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Deterministic Analytical Pipeline</a:t>
            </a:r>
            <a:endParaRPr lang="en-US" sz="1500" b="1" dirty="0">
              <a:solidFill>
                <a:schemeClr val="bg1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8" name="query_bg">
            <a:extLst>
              <a:ext uri="{FF2B5EF4-FFF2-40B4-BE49-F238E27FC236}">
                <a16:creationId xmlns:a16="http://schemas.microsoft.com/office/drawing/2014/main" id="{CAA2F8EC-5294-DE20-AFAB-B06A1FE10899}"/>
              </a:ext>
            </a:extLst>
          </p:cNvPr>
          <p:cNvSpPr/>
          <p:nvPr/>
        </p:nvSpPr>
        <p:spPr>
          <a:xfrm>
            <a:off x="463102" y="3144109"/>
            <a:ext cx="5301774" cy="484324"/>
          </a:xfrm>
          <a:prstGeom prst="roundRect">
            <a:avLst>
              <a:gd name="adj" fmla="val 5000"/>
            </a:avLst>
          </a:prstGeom>
          <a:noFill/>
          <a:ln w="22225">
            <a:noFill/>
          </a:ln>
        </p:spPr>
        <p:txBody>
          <a:bodyPr/>
          <a:lstStyle/>
          <a:p>
            <a:pPr algn="ctr"/>
            <a:r>
              <a:rPr lang="en-GB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Prompt → LLM → Answer</a:t>
            </a:r>
            <a:endParaRPr dirty="0">
              <a:solidFill>
                <a:schemeClr val="tx1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0" name="query_bg">
            <a:extLst>
              <a:ext uri="{FF2B5EF4-FFF2-40B4-BE49-F238E27FC236}">
                <a16:creationId xmlns:a16="http://schemas.microsoft.com/office/drawing/2014/main" id="{1AA229B9-1D10-7AF8-487F-C764A71B4DBF}"/>
              </a:ext>
            </a:extLst>
          </p:cNvPr>
          <p:cNvSpPr/>
          <p:nvPr/>
        </p:nvSpPr>
        <p:spPr>
          <a:xfrm>
            <a:off x="466255" y="3609034"/>
            <a:ext cx="5301774" cy="484324"/>
          </a:xfrm>
          <a:prstGeom prst="roundRect">
            <a:avLst>
              <a:gd name="adj" fmla="val 5000"/>
            </a:avLst>
          </a:prstGeom>
          <a:noFill/>
          <a:ln w="22225">
            <a:noFill/>
          </a:ln>
        </p:spPr>
        <p:txBody>
          <a:bodyPr/>
          <a:lstStyle/>
          <a:p>
            <a:pPr algn="ctr"/>
            <a:r>
              <a:rPr lang="en-GB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Probabilistic reasoning</a:t>
            </a:r>
            <a:endParaRPr dirty="0">
              <a:solidFill>
                <a:schemeClr val="tx1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1" name="query_bg">
            <a:extLst>
              <a:ext uri="{FF2B5EF4-FFF2-40B4-BE49-F238E27FC236}">
                <a16:creationId xmlns:a16="http://schemas.microsoft.com/office/drawing/2014/main" id="{22122082-66F2-5A5E-BD9B-D8DF4C6FCC52}"/>
              </a:ext>
            </a:extLst>
          </p:cNvPr>
          <p:cNvSpPr/>
          <p:nvPr/>
        </p:nvSpPr>
        <p:spPr>
          <a:xfrm>
            <a:off x="466255" y="4071702"/>
            <a:ext cx="5301774" cy="484324"/>
          </a:xfrm>
          <a:prstGeom prst="roundRect">
            <a:avLst>
              <a:gd name="adj" fmla="val 5000"/>
            </a:avLst>
          </a:prstGeom>
          <a:noFill/>
          <a:ln w="22225">
            <a:noFill/>
          </a:ln>
        </p:spPr>
        <p:txBody>
          <a:bodyPr/>
          <a:lstStyle/>
          <a:p>
            <a:pPr algn="ctr"/>
            <a:r>
              <a:rPr lang="en-GB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Hallucinations possible</a:t>
            </a:r>
            <a:endParaRPr dirty="0">
              <a:solidFill>
                <a:schemeClr val="tx1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2" name="query_bg">
            <a:extLst>
              <a:ext uri="{FF2B5EF4-FFF2-40B4-BE49-F238E27FC236}">
                <a16:creationId xmlns:a16="http://schemas.microsoft.com/office/drawing/2014/main" id="{14FD2B22-93C1-0F10-8F14-0DC61DBED5D0}"/>
              </a:ext>
            </a:extLst>
          </p:cNvPr>
          <p:cNvSpPr/>
          <p:nvPr/>
        </p:nvSpPr>
        <p:spPr>
          <a:xfrm>
            <a:off x="473612" y="4532392"/>
            <a:ext cx="5301774" cy="484324"/>
          </a:xfrm>
          <a:prstGeom prst="roundRect">
            <a:avLst>
              <a:gd name="adj" fmla="val 5000"/>
            </a:avLst>
          </a:prstGeom>
          <a:noFill/>
          <a:ln w="22225">
            <a:noFill/>
          </a:ln>
        </p:spPr>
        <p:txBody>
          <a:bodyPr/>
          <a:lstStyle/>
          <a:p>
            <a:pPr algn="ctr"/>
            <a:r>
              <a:rPr lang="en-GB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Weak validation</a:t>
            </a:r>
            <a:endParaRPr dirty="0">
              <a:solidFill>
                <a:schemeClr val="tx1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3" name="query_bg">
            <a:extLst>
              <a:ext uri="{FF2B5EF4-FFF2-40B4-BE49-F238E27FC236}">
                <a16:creationId xmlns:a16="http://schemas.microsoft.com/office/drawing/2014/main" id="{A17058D7-897D-34DA-8A19-0A36D97FAC7B}"/>
              </a:ext>
            </a:extLst>
          </p:cNvPr>
          <p:cNvSpPr/>
          <p:nvPr/>
        </p:nvSpPr>
        <p:spPr>
          <a:xfrm>
            <a:off x="466255" y="4993082"/>
            <a:ext cx="5301774" cy="484324"/>
          </a:xfrm>
          <a:prstGeom prst="roundRect">
            <a:avLst>
              <a:gd name="adj" fmla="val 5000"/>
            </a:avLst>
          </a:prstGeom>
          <a:noFill/>
          <a:ln w="22225">
            <a:noFill/>
          </a:ln>
        </p:spPr>
        <p:txBody>
          <a:bodyPr/>
          <a:lstStyle/>
          <a:p>
            <a:pPr algn="ctr"/>
            <a:r>
              <a:rPr lang="en-GB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Limited traceability</a:t>
            </a:r>
            <a:endParaRPr dirty="0">
              <a:solidFill>
                <a:schemeClr val="tx1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4" name="query_bg">
            <a:extLst>
              <a:ext uri="{FF2B5EF4-FFF2-40B4-BE49-F238E27FC236}">
                <a16:creationId xmlns:a16="http://schemas.microsoft.com/office/drawing/2014/main" id="{D48DD3E0-1990-E9D2-67A7-66567398588E}"/>
              </a:ext>
            </a:extLst>
          </p:cNvPr>
          <p:cNvSpPr/>
          <p:nvPr/>
        </p:nvSpPr>
        <p:spPr>
          <a:xfrm>
            <a:off x="6429226" y="3137971"/>
            <a:ext cx="5301774" cy="484324"/>
          </a:xfrm>
          <a:prstGeom prst="roundRect">
            <a:avLst>
              <a:gd name="adj" fmla="val 5000"/>
            </a:avLst>
          </a:prstGeom>
          <a:noFill/>
          <a:ln w="22225">
            <a:noFill/>
          </a:ln>
        </p:spPr>
        <p:txBody>
          <a:bodyPr/>
          <a:lstStyle/>
          <a:p>
            <a:pPr algn="ctr"/>
            <a:r>
              <a:rPr lang="en-GB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Question → Semantic Plan</a:t>
            </a:r>
            <a:endParaRPr dirty="0">
              <a:solidFill>
                <a:schemeClr val="tx1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5" name="query_bg">
            <a:extLst>
              <a:ext uri="{FF2B5EF4-FFF2-40B4-BE49-F238E27FC236}">
                <a16:creationId xmlns:a16="http://schemas.microsoft.com/office/drawing/2014/main" id="{3976FAFB-28E1-B279-48EC-0812C8A0B316}"/>
              </a:ext>
            </a:extLst>
          </p:cNvPr>
          <p:cNvSpPr/>
          <p:nvPr/>
        </p:nvSpPr>
        <p:spPr>
          <a:xfrm>
            <a:off x="6431328" y="3611584"/>
            <a:ext cx="5301774" cy="484324"/>
          </a:xfrm>
          <a:prstGeom prst="roundRect">
            <a:avLst>
              <a:gd name="adj" fmla="val 5000"/>
            </a:avLst>
          </a:prstGeom>
          <a:noFill/>
          <a:ln w="22225">
            <a:noFill/>
          </a:ln>
        </p:spPr>
        <p:txBody>
          <a:bodyPr/>
          <a:lstStyle/>
          <a:p>
            <a:pPr algn="ctr"/>
            <a:r>
              <a:rPr lang="en-GB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Deterministic computation</a:t>
            </a:r>
            <a:endParaRPr dirty="0">
              <a:solidFill>
                <a:schemeClr val="tx1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6" name="query_bg">
            <a:extLst>
              <a:ext uri="{FF2B5EF4-FFF2-40B4-BE49-F238E27FC236}">
                <a16:creationId xmlns:a16="http://schemas.microsoft.com/office/drawing/2014/main" id="{54FCB0D1-6DDE-B548-980B-B10B247FBAE3}"/>
              </a:ext>
            </a:extLst>
          </p:cNvPr>
          <p:cNvSpPr/>
          <p:nvPr/>
        </p:nvSpPr>
        <p:spPr>
          <a:xfrm>
            <a:off x="6429226" y="4067113"/>
            <a:ext cx="5301774" cy="484324"/>
          </a:xfrm>
          <a:prstGeom prst="roundRect">
            <a:avLst>
              <a:gd name="adj" fmla="val 5000"/>
            </a:avLst>
          </a:prstGeom>
          <a:noFill/>
          <a:ln w="22225">
            <a:noFill/>
          </a:ln>
        </p:spPr>
        <p:txBody>
          <a:bodyPr/>
          <a:lstStyle/>
          <a:p>
            <a:pPr algn="ctr"/>
            <a:r>
              <a:rPr lang="en-GB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Validation + grounding critic</a:t>
            </a:r>
            <a:endParaRPr dirty="0">
              <a:solidFill>
                <a:schemeClr val="tx1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7" name="query_bg">
            <a:extLst>
              <a:ext uri="{FF2B5EF4-FFF2-40B4-BE49-F238E27FC236}">
                <a16:creationId xmlns:a16="http://schemas.microsoft.com/office/drawing/2014/main" id="{8B79D014-A4EE-CC85-B81E-380F78424BCB}"/>
              </a:ext>
            </a:extLst>
          </p:cNvPr>
          <p:cNvSpPr/>
          <p:nvPr/>
        </p:nvSpPr>
        <p:spPr>
          <a:xfrm>
            <a:off x="6431328" y="4518977"/>
            <a:ext cx="5301774" cy="484324"/>
          </a:xfrm>
          <a:prstGeom prst="roundRect">
            <a:avLst>
              <a:gd name="adj" fmla="val 5000"/>
            </a:avLst>
          </a:prstGeom>
          <a:noFill/>
          <a:ln w="22225">
            <a:noFill/>
          </a:ln>
        </p:spPr>
        <p:txBody>
          <a:bodyPr/>
          <a:lstStyle/>
          <a:p>
            <a:pPr algn="ctr"/>
            <a:r>
              <a:rPr lang="en-GB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Evidence-backed outputs</a:t>
            </a:r>
            <a:endParaRPr dirty="0">
              <a:solidFill>
                <a:schemeClr val="tx1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8" name="query_bg">
            <a:extLst>
              <a:ext uri="{FF2B5EF4-FFF2-40B4-BE49-F238E27FC236}">
                <a16:creationId xmlns:a16="http://schemas.microsoft.com/office/drawing/2014/main" id="{302F2E20-A240-6EAB-7A22-AA85A1892002}"/>
              </a:ext>
            </a:extLst>
          </p:cNvPr>
          <p:cNvSpPr/>
          <p:nvPr/>
        </p:nvSpPr>
        <p:spPr>
          <a:xfrm>
            <a:off x="6431328" y="4974506"/>
            <a:ext cx="5301774" cy="484324"/>
          </a:xfrm>
          <a:prstGeom prst="roundRect">
            <a:avLst>
              <a:gd name="adj" fmla="val 5000"/>
            </a:avLst>
          </a:prstGeom>
          <a:noFill/>
          <a:ln w="22225">
            <a:noFill/>
          </a:ln>
        </p:spPr>
        <p:txBody>
          <a:bodyPr/>
          <a:lstStyle/>
          <a:p>
            <a:pPr algn="ctr"/>
            <a:r>
              <a:rPr lang="en-GB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Traceable execution</a:t>
            </a:r>
            <a:endParaRPr dirty="0">
              <a:solidFill>
                <a:schemeClr val="tx1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0" name="query_bg">
            <a:extLst>
              <a:ext uri="{FF2B5EF4-FFF2-40B4-BE49-F238E27FC236}">
                <a16:creationId xmlns:a16="http://schemas.microsoft.com/office/drawing/2014/main" id="{0835F3A2-7342-8FEE-EFFF-821CE6DAE03B}"/>
              </a:ext>
            </a:extLst>
          </p:cNvPr>
          <p:cNvSpPr/>
          <p:nvPr/>
        </p:nvSpPr>
        <p:spPr>
          <a:xfrm>
            <a:off x="458898" y="5577840"/>
            <a:ext cx="5301774" cy="484325"/>
          </a:xfrm>
          <a:prstGeom prst="roundRect">
            <a:avLst>
              <a:gd name="adj" fmla="val 5000"/>
            </a:avLst>
          </a:prstGeom>
          <a:noFill/>
          <a:ln w="22225">
            <a:solidFill>
              <a:schemeClr val="tx1">
                <a:lumMod val="75000"/>
              </a:schemeClr>
            </a:solidFill>
          </a:ln>
        </p:spPr>
        <p:txBody>
          <a:bodyPr/>
          <a:lstStyle/>
          <a:p>
            <a:pPr algn="ctr"/>
            <a:r>
              <a:rPr lang="en-GB" sz="1500" dirty="0">
                <a:solidFill>
                  <a:schemeClr val="tx2">
                    <a:lumMod val="25000"/>
                  </a:schemeClr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Fluent, but not necessarily correct</a:t>
            </a:r>
            <a:endParaRPr sz="1500" dirty="0">
              <a:solidFill>
                <a:schemeClr val="tx2">
                  <a:lumMod val="25000"/>
                </a:schemeClr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2" name="query_bg">
            <a:extLst>
              <a:ext uri="{FF2B5EF4-FFF2-40B4-BE49-F238E27FC236}">
                <a16:creationId xmlns:a16="http://schemas.microsoft.com/office/drawing/2014/main" id="{83B34C29-FD24-94E6-06D4-3F51C4041A1B}"/>
              </a:ext>
            </a:extLst>
          </p:cNvPr>
          <p:cNvSpPr/>
          <p:nvPr/>
        </p:nvSpPr>
        <p:spPr>
          <a:xfrm>
            <a:off x="6430277" y="5577840"/>
            <a:ext cx="5301774" cy="484325"/>
          </a:xfrm>
          <a:prstGeom prst="roundRect">
            <a:avLst>
              <a:gd name="adj" fmla="val 5000"/>
            </a:avLst>
          </a:prstGeom>
          <a:noFill/>
          <a:ln w="22225">
            <a:solidFill>
              <a:schemeClr val="tx1">
                <a:lumMod val="75000"/>
              </a:schemeClr>
            </a:solidFill>
          </a:ln>
        </p:spPr>
        <p:txBody>
          <a:bodyPr/>
          <a:lstStyle/>
          <a:p>
            <a:pPr algn="ctr"/>
            <a:r>
              <a:rPr lang="en-GB" sz="1500" b="1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Computed, checked, and grounded</a:t>
            </a:r>
            <a:endParaRPr sz="1500" b="1" dirty="0">
              <a:solidFill>
                <a:schemeClr val="tx1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8"/>
          <p:cNvSpPr txBox="1">
            <a:spLocks noGrp="1"/>
          </p:cNvSpPr>
          <p:nvPr>
            <p:ph type="body" idx="3"/>
          </p:nvPr>
        </p:nvSpPr>
        <p:spPr>
          <a:xfrm>
            <a:off x="1143689" y="540904"/>
            <a:ext cx="1901700" cy="4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dirty="0" err="1">
                <a:latin typeface="HSE Sans" panose="02000000000000000000" pitchFamily="2" charset="0"/>
              </a:rPr>
              <a:t>Faculty</a:t>
            </a:r>
            <a:r>
              <a:rPr lang="ru-RU" sz="1400" dirty="0">
                <a:latin typeface="HSE Sans" panose="02000000000000000000" pitchFamily="2" charset="0"/>
              </a:rPr>
              <a:t> </a:t>
            </a:r>
            <a:r>
              <a:rPr lang="ru-RU" sz="1400" dirty="0" err="1">
                <a:latin typeface="HSE Sans" panose="02000000000000000000" pitchFamily="2" charset="0"/>
              </a:rPr>
              <a:t>of</a:t>
            </a:r>
            <a:r>
              <a:rPr lang="ru-RU" sz="1400" dirty="0">
                <a:latin typeface="HSE Sans" panose="02000000000000000000" pitchFamily="2" charset="0"/>
              </a:rPr>
              <a:t> Computer Science </a:t>
            </a:r>
            <a:endParaRPr sz="1400" dirty="0">
              <a:latin typeface="HSE Sans" panose="02000000000000000000" pitchFamily="2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dirty="0">
              <a:latin typeface="HSE Sans" panose="02000000000000000000" pitchFamily="2" charset="0"/>
            </a:endParaRPr>
          </a:p>
        </p:txBody>
      </p:sp>
      <p:sp>
        <p:nvSpPr>
          <p:cNvPr id="219" name="Google Shape;219;p18"/>
          <p:cNvSpPr txBox="1">
            <a:spLocks noGrp="1"/>
          </p:cNvSpPr>
          <p:nvPr>
            <p:ph type="body" idx="4"/>
          </p:nvPr>
        </p:nvSpPr>
        <p:spPr>
          <a:xfrm>
            <a:off x="3459178" y="548725"/>
            <a:ext cx="25674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400"/>
              <a:buNone/>
            </a:pPr>
            <a:r>
              <a:rPr lang="ru-RU" sz="1400" dirty="0">
                <a:latin typeface="HSE Sans" panose="02000000000000000000" pitchFamily="2" charset="0"/>
              </a:rPr>
              <a:t>Data Science </a:t>
            </a:r>
            <a:r>
              <a:rPr lang="ru-RU" sz="1400" dirty="0" err="1">
                <a:latin typeface="HSE Sans" panose="02000000000000000000" pitchFamily="2" charset="0"/>
              </a:rPr>
              <a:t>and</a:t>
            </a:r>
            <a:r>
              <a:rPr lang="ru-RU" sz="1400" dirty="0">
                <a:latin typeface="HSE Sans" panose="02000000000000000000" pitchFamily="2" charset="0"/>
              </a:rPr>
              <a:t> Business Analytics </a:t>
            </a:r>
            <a:endParaRPr sz="1400" dirty="0">
              <a:latin typeface="HSE Sans" panose="02000000000000000000" pitchFamily="2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200"/>
              <a:buNone/>
            </a:pPr>
            <a:endParaRPr sz="1200" dirty="0">
              <a:latin typeface="HSE Sans" panose="02000000000000000000" pitchFamily="2" charset="0"/>
            </a:endParaRPr>
          </a:p>
        </p:txBody>
      </p:sp>
      <p:sp>
        <p:nvSpPr>
          <p:cNvPr id="220" name="Google Shape;220;p18"/>
          <p:cNvSpPr txBox="1">
            <a:spLocks noGrp="1"/>
          </p:cNvSpPr>
          <p:nvPr>
            <p:ph type="body" idx="5"/>
          </p:nvPr>
        </p:nvSpPr>
        <p:spPr>
          <a:xfrm>
            <a:off x="6259907" y="548725"/>
            <a:ext cx="39405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4300"/>
              <a:buFont typeface="Arial"/>
              <a:buNone/>
            </a:pPr>
            <a:r>
              <a:rPr lang="en-US" sz="1400" dirty="0">
                <a:latin typeface="HSE Sans" panose="02000000000000000000" pitchFamily="2" charset="0"/>
              </a:rPr>
              <a:t>Automated Data Analytics LLM Agent for Streamlining Business Operations</a:t>
            </a:r>
            <a:endParaRPr sz="1400" dirty="0">
              <a:latin typeface="HSE Sans" panose="02000000000000000000" pitchFamily="2" charset="0"/>
            </a:endParaRPr>
          </a:p>
        </p:txBody>
      </p:sp>
      <p:sp>
        <p:nvSpPr>
          <p:cNvPr id="7" name="obj_bg_0">
            <a:extLst>
              <a:ext uri="{FF2B5EF4-FFF2-40B4-BE49-F238E27FC236}">
                <a16:creationId xmlns:a16="http://schemas.microsoft.com/office/drawing/2014/main" id="{1691A1E5-1BBD-733A-0452-DB046586300C}"/>
              </a:ext>
            </a:extLst>
          </p:cNvPr>
          <p:cNvSpPr/>
          <p:nvPr/>
        </p:nvSpPr>
        <p:spPr>
          <a:xfrm>
            <a:off x="454907" y="3109313"/>
            <a:ext cx="3600000" cy="1493563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19050">
            <a:solidFill>
              <a:srgbClr val="112ABF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</a:endParaRPr>
          </a:p>
        </p:txBody>
      </p:sp>
      <p:sp>
        <p:nvSpPr>
          <p:cNvPr id="9" name="obj_bg_2">
            <a:extLst>
              <a:ext uri="{FF2B5EF4-FFF2-40B4-BE49-F238E27FC236}">
                <a16:creationId xmlns:a16="http://schemas.microsoft.com/office/drawing/2014/main" id="{0372EAF1-D5B8-B49A-2B22-C39BA1B7E52A}"/>
              </a:ext>
            </a:extLst>
          </p:cNvPr>
          <p:cNvSpPr/>
          <p:nvPr/>
        </p:nvSpPr>
        <p:spPr>
          <a:xfrm>
            <a:off x="7990267" y="3109313"/>
            <a:ext cx="3600000" cy="1493563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19050">
            <a:solidFill>
              <a:srgbClr val="112ABF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</a:endParaRPr>
          </a:p>
        </p:txBody>
      </p:sp>
      <p:sp>
        <p:nvSpPr>
          <p:cNvPr id="10" name="obj_bg_3">
            <a:extLst>
              <a:ext uri="{FF2B5EF4-FFF2-40B4-BE49-F238E27FC236}">
                <a16:creationId xmlns:a16="http://schemas.microsoft.com/office/drawing/2014/main" id="{9C682475-4B22-5CE8-2A89-ECF63055F723}"/>
              </a:ext>
            </a:extLst>
          </p:cNvPr>
          <p:cNvSpPr/>
          <p:nvPr/>
        </p:nvSpPr>
        <p:spPr>
          <a:xfrm>
            <a:off x="454907" y="4887431"/>
            <a:ext cx="3600000" cy="1350000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19050">
            <a:solidFill>
              <a:srgbClr val="112ABF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</a:endParaRPr>
          </a:p>
        </p:txBody>
      </p:sp>
      <p:sp>
        <p:nvSpPr>
          <p:cNvPr id="11" name="obj_bg_3">
            <a:extLst>
              <a:ext uri="{FF2B5EF4-FFF2-40B4-BE49-F238E27FC236}">
                <a16:creationId xmlns:a16="http://schemas.microsoft.com/office/drawing/2014/main" id="{01772606-5C03-837D-BCA8-95E7C4C3A148}"/>
              </a:ext>
            </a:extLst>
          </p:cNvPr>
          <p:cNvSpPr/>
          <p:nvPr/>
        </p:nvSpPr>
        <p:spPr>
          <a:xfrm>
            <a:off x="4222587" y="3109313"/>
            <a:ext cx="3600000" cy="1493563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19050">
            <a:solidFill>
              <a:srgbClr val="112ABF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</a:endParaRPr>
          </a:p>
        </p:txBody>
      </p:sp>
      <p:sp>
        <p:nvSpPr>
          <p:cNvPr id="12" name="obj_bg_3">
            <a:extLst>
              <a:ext uri="{FF2B5EF4-FFF2-40B4-BE49-F238E27FC236}">
                <a16:creationId xmlns:a16="http://schemas.microsoft.com/office/drawing/2014/main" id="{8CCEEF81-671C-BAE2-B121-A6310B20EEA2}"/>
              </a:ext>
            </a:extLst>
          </p:cNvPr>
          <p:cNvSpPr/>
          <p:nvPr/>
        </p:nvSpPr>
        <p:spPr>
          <a:xfrm>
            <a:off x="4222587" y="4891591"/>
            <a:ext cx="3600000" cy="1350000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19050">
            <a:solidFill>
              <a:srgbClr val="112ABF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</a:endParaRPr>
          </a:p>
        </p:txBody>
      </p:sp>
      <p:sp>
        <p:nvSpPr>
          <p:cNvPr id="13" name="obj_bg_3">
            <a:extLst>
              <a:ext uri="{FF2B5EF4-FFF2-40B4-BE49-F238E27FC236}">
                <a16:creationId xmlns:a16="http://schemas.microsoft.com/office/drawing/2014/main" id="{691E6F83-2C23-F7CF-B7CD-9AFC9A24FD3B}"/>
              </a:ext>
            </a:extLst>
          </p:cNvPr>
          <p:cNvSpPr/>
          <p:nvPr/>
        </p:nvSpPr>
        <p:spPr>
          <a:xfrm>
            <a:off x="7990267" y="4887431"/>
            <a:ext cx="3600000" cy="1350000"/>
          </a:xfrm>
          <a:prstGeom prst="roundRect">
            <a:avLst>
              <a:gd name="adj" fmla="val 8000"/>
            </a:avLst>
          </a:prstGeom>
          <a:solidFill>
            <a:srgbClr val="E8F0FD"/>
          </a:solidFill>
          <a:ln w="19050">
            <a:solidFill>
              <a:srgbClr val="112ABF"/>
            </a:solidFill>
          </a:ln>
        </p:spPr>
        <p:txBody>
          <a:bodyPr/>
          <a:lstStyle/>
          <a:p>
            <a:endParaRPr dirty="0">
              <a:latin typeface="HSE Sans" panose="02000000000000000000" pitchFamily="2" charset="0"/>
            </a:endParaRPr>
          </a:p>
        </p:txBody>
      </p:sp>
      <p:sp>
        <p:nvSpPr>
          <p:cNvPr id="14" name="obj_hdr_0">
            <a:extLst>
              <a:ext uri="{FF2B5EF4-FFF2-40B4-BE49-F238E27FC236}">
                <a16:creationId xmlns:a16="http://schemas.microsoft.com/office/drawing/2014/main" id="{0EA9AB3B-CB81-86C5-D4BD-CB2321FC4BBA}"/>
              </a:ext>
            </a:extLst>
          </p:cNvPr>
          <p:cNvSpPr txBox="1"/>
          <p:nvPr/>
        </p:nvSpPr>
        <p:spPr>
          <a:xfrm>
            <a:off x="984907" y="3189313"/>
            <a:ext cx="3070000" cy="486791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srgbClr val="244998"/>
                </a:solidFill>
                <a:latin typeface="HSE Sans" panose="02000000000000000000" pitchFamily="2" charset="0"/>
              </a:rPr>
              <a:t>Deterministic Analytical Execution</a:t>
            </a:r>
          </a:p>
        </p:txBody>
      </p:sp>
      <p:sp>
        <p:nvSpPr>
          <p:cNvPr id="15" name="obj_hdr_1">
            <a:extLst>
              <a:ext uri="{FF2B5EF4-FFF2-40B4-BE49-F238E27FC236}">
                <a16:creationId xmlns:a16="http://schemas.microsoft.com/office/drawing/2014/main" id="{670FC3CA-0270-1E67-1749-763B4F286F7D}"/>
              </a:ext>
            </a:extLst>
          </p:cNvPr>
          <p:cNvSpPr txBox="1"/>
          <p:nvPr/>
        </p:nvSpPr>
        <p:spPr>
          <a:xfrm>
            <a:off x="4764907" y="3189313"/>
            <a:ext cx="2990000" cy="486791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srgbClr val="244998"/>
                </a:solidFill>
                <a:latin typeface="HSE Sans" panose="02000000000000000000" pitchFamily="2" charset="0"/>
              </a:rPr>
              <a:t>Validation Layer</a:t>
            </a:r>
          </a:p>
        </p:txBody>
      </p:sp>
      <p:sp>
        <p:nvSpPr>
          <p:cNvPr id="16" name="obj_hdr_2">
            <a:extLst>
              <a:ext uri="{FF2B5EF4-FFF2-40B4-BE49-F238E27FC236}">
                <a16:creationId xmlns:a16="http://schemas.microsoft.com/office/drawing/2014/main" id="{4EB3B8A5-779B-26AC-51B6-E305536AE641}"/>
              </a:ext>
            </a:extLst>
          </p:cNvPr>
          <p:cNvSpPr txBox="1"/>
          <p:nvPr/>
        </p:nvSpPr>
        <p:spPr>
          <a:xfrm>
            <a:off x="8544907" y="3189313"/>
            <a:ext cx="3045360" cy="486791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srgbClr val="244998"/>
                </a:solidFill>
                <a:latin typeface="HSE Sans" panose="02000000000000000000" pitchFamily="2" charset="0"/>
              </a:rPr>
              <a:t>Business-Semantic KPI Reasoning</a:t>
            </a:r>
          </a:p>
        </p:txBody>
      </p:sp>
      <p:sp>
        <p:nvSpPr>
          <p:cNvPr id="17" name="obj_hdr_5">
            <a:extLst>
              <a:ext uri="{FF2B5EF4-FFF2-40B4-BE49-F238E27FC236}">
                <a16:creationId xmlns:a16="http://schemas.microsoft.com/office/drawing/2014/main" id="{1E688777-70D5-4BA8-B240-9BD69F9B9052}"/>
              </a:ext>
            </a:extLst>
          </p:cNvPr>
          <p:cNvSpPr txBox="1"/>
          <p:nvPr/>
        </p:nvSpPr>
        <p:spPr>
          <a:xfrm>
            <a:off x="8544907" y="4935154"/>
            <a:ext cx="2990000" cy="44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srgbClr val="244998"/>
                </a:solidFill>
                <a:latin typeface="HSE Sans" panose="02000000000000000000" pitchFamily="2" charset="0"/>
              </a:rPr>
              <a:t>Rigorous Evaluation</a:t>
            </a:r>
          </a:p>
        </p:txBody>
      </p:sp>
      <p:sp>
        <p:nvSpPr>
          <p:cNvPr id="18" name="obj_hdr_4">
            <a:extLst>
              <a:ext uri="{FF2B5EF4-FFF2-40B4-BE49-F238E27FC236}">
                <a16:creationId xmlns:a16="http://schemas.microsoft.com/office/drawing/2014/main" id="{5849C8F6-294A-6A5F-E1B5-D1638F9ABA89}"/>
              </a:ext>
            </a:extLst>
          </p:cNvPr>
          <p:cNvSpPr txBox="1"/>
          <p:nvPr/>
        </p:nvSpPr>
        <p:spPr>
          <a:xfrm>
            <a:off x="4764907" y="4935154"/>
            <a:ext cx="2990000" cy="44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srgbClr val="244998"/>
                </a:solidFill>
                <a:latin typeface="HSE Sans" panose="02000000000000000000" pitchFamily="2" charset="0"/>
              </a:rPr>
              <a:t>Analytical Artifact Generation</a:t>
            </a:r>
          </a:p>
        </p:txBody>
      </p:sp>
      <p:sp>
        <p:nvSpPr>
          <p:cNvPr id="19" name="obj_hdr_3">
            <a:extLst>
              <a:ext uri="{FF2B5EF4-FFF2-40B4-BE49-F238E27FC236}">
                <a16:creationId xmlns:a16="http://schemas.microsoft.com/office/drawing/2014/main" id="{E45FC150-B063-0720-63F1-E88A129F496D}"/>
              </a:ext>
            </a:extLst>
          </p:cNvPr>
          <p:cNvSpPr txBox="1"/>
          <p:nvPr/>
        </p:nvSpPr>
        <p:spPr>
          <a:xfrm>
            <a:off x="984907" y="4935154"/>
            <a:ext cx="2990000" cy="44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srgbClr val="244998"/>
                </a:solidFill>
                <a:latin typeface="HSE Sans" panose="02000000000000000000" pitchFamily="2" charset="0"/>
              </a:rPr>
              <a:t>Multi-Dataset Orchestration</a:t>
            </a:r>
          </a:p>
        </p:txBody>
      </p:sp>
      <p:sp>
        <p:nvSpPr>
          <p:cNvPr id="20" name="obj_body_0">
            <a:extLst>
              <a:ext uri="{FF2B5EF4-FFF2-40B4-BE49-F238E27FC236}">
                <a16:creationId xmlns:a16="http://schemas.microsoft.com/office/drawing/2014/main" id="{65E9E528-E87F-999E-33A6-105475AF8627}"/>
              </a:ext>
            </a:extLst>
          </p:cNvPr>
          <p:cNvSpPr txBox="1"/>
          <p:nvPr/>
        </p:nvSpPr>
        <p:spPr>
          <a:xfrm>
            <a:off x="534907" y="3629314"/>
            <a:ext cx="3440000" cy="851884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244998"/>
                </a:solidFill>
                <a:latin typeface="HSE Sans" panose="02000000000000000000" pitchFamily="2" charset="0"/>
              </a:rPr>
              <a:t>Implement deterministic analytical execution over CSV datasets.</a:t>
            </a:r>
          </a:p>
        </p:txBody>
      </p:sp>
      <p:sp>
        <p:nvSpPr>
          <p:cNvPr id="21" name="obj_body_1">
            <a:extLst>
              <a:ext uri="{FF2B5EF4-FFF2-40B4-BE49-F238E27FC236}">
                <a16:creationId xmlns:a16="http://schemas.microsoft.com/office/drawing/2014/main" id="{7A0EA67C-31F8-DA5A-3A56-8DEFC3D10E1E}"/>
              </a:ext>
            </a:extLst>
          </p:cNvPr>
          <p:cNvSpPr txBox="1"/>
          <p:nvPr/>
        </p:nvSpPr>
        <p:spPr>
          <a:xfrm>
            <a:off x="4314907" y="3629314"/>
            <a:ext cx="3440000" cy="851884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244998"/>
                </a:solidFill>
                <a:latin typeface="HSE Sans" panose="02000000000000000000" pitchFamily="2" charset="0"/>
              </a:rPr>
              <a:t>Implement grounding and validation mechanisms for analytical outputs.</a:t>
            </a:r>
          </a:p>
        </p:txBody>
      </p:sp>
      <p:sp>
        <p:nvSpPr>
          <p:cNvPr id="22" name="obj_body_2">
            <a:extLst>
              <a:ext uri="{FF2B5EF4-FFF2-40B4-BE49-F238E27FC236}">
                <a16:creationId xmlns:a16="http://schemas.microsoft.com/office/drawing/2014/main" id="{B6509438-D097-8153-25C9-177B27A0958A}"/>
              </a:ext>
            </a:extLst>
          </p:cNvPr>
          <p:cNvSpPr txBox="1"/>
          <p:nvPr/>
        </p:nvSpPr>
        <p:spPr>
          <a:xfrm>
            <a:off x="8094907" y="3629314"/>
            <a:ext cx="3440000" cy="851884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244998"/>
                </a:solidFill>
                <a:latin typeface="HSE Sans" panose="02000000000000000000" pitchFamily="2" charset="0"/>
              </a:rPr>
              <a:t>Develop schema-driven KPI reasoning workflows.</a:t>
            </a:r>
          </a:p>
        </p:txBody>
      </p:sp>
      <p:sp>
        <p:nvSpPr>
          <p:cNvPr id="23" name="obj_body_3">
            <a:extLst>
              <a:ext uri="{FF2B5EF4-FFF2-40B4-BE49-F238E27FC236}">
                <a16:creationId xmlns:a16="http://schemas.microsoft.com/office/drawing/2014/main" id="{0E22F9B7-F4EF-2572-7686-08C5FF04D00D}"/>
              </a:ext>
            </a:extLst>
          </p:cNvPr>
          <p:cNvSpPr txBox="1"/>
          <p:nvPr/>
        </p:nvSpPr>
        <p:spPr>
          <a:xfrm>
            <a:off x="534907" y="5375154"/>
            <a:ext cx="3440000" cy="77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244998"/>
                </a:solidFill>
                <a:latin typeface="HSE Sans" panose="02000000000000000000" pitchFamily="2" charset="0"/>
              </a:rPr>
              <a:t>Implement isolated multi-dataset analytical orchestration.</a:t>
            </a:r>
          </a:p>
        </p:txBody>
      </p:sp>
      <p:sp>
        <p:nvSpPr>
          <p:cNvPr id="24" name="obj_body_4">
            <a:extLst>
              <a:ext uri="{FF2B5EF4-FFF2-40B4-BE49-F238E27FC236}">
                <a16:creationId xmlns:a16="http://schemas.microsoft.com/office/drawing/2014/main" id="{FB6C557A-591B-2C18-56CD-D5FB534A6E28}"/>
              </a:ext>
            </a:extLst>
          </p:cNvPr>
          <p:cNvSpPr txBox="1"/>
          <p:nvPr/>
        </p:nvSpPr>
        <p:spPr>
          <a:xfrm>
            <a:off x="4314907" y="5375154"/>
            <a:ext cx="3440000" cy="77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244998"/>
                </a:solidFill>
                <a:latin typeface="HSE Sans" panose="02000000000000000000" pitchFamily="2" charset="0"/>
              </a:rPr>
              <a:t>Generate structured analytical artifacts and reports.</a:t>
            </a:r>
          </a:p>
        </p:txBody>
      </p:sp>
      <p:sp>
        <p:nvSpPr>
          <p:cNvPr id="25" name="obj_body_5">
            <a:extLst>
              <a:ext uri="{FF2B5EF4-FFF2-40B4-BE49-F238E27FC236}">
                <a16:creationId xmlns:a16="http://schemas.microsoft.com/office/drawing/2014/main" id="{AEC4BCCB-EC9C-6340-30AC-BB0A54A9A5BA}"/>
              </a:ext>
            </a:extLst>
          </p:cNvPr>
          <p:cNvSpPr txBox="1"/>
          <p:nvPr/>
        </p:nvSpPr>
        <p:spPr>
          <a:xfrm>
            <a:off x="8094907" y="5375154"/>
            <a:ext cx="3440000" cy="77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244998"/>
                </a:solidFill>
                <a:latin typeface="HSE Sans" panose="02000000000000000000" pitchFamily="2" charset="0"/>
              </a:rPr>
              <a:t>Evaluate analytical correctness using a deterministic benchmark.</a:t>
            </a:r>
          </a:p>
        </p:txBody>
      </p:sp>
      <p:sp>
        <p:nvSpPr>
          <p:cNvPr id="26" name="obj_num_0">
            <a:extLst>
              <a:ext uri="{FF2B5EF4-FFF2-40B4-BE49-F238E27FC236}">
                <a16:creationId xmlns:a16="http://schemas.microsoft.com/office/drawing/2014/main" id="{06FC76BE-74D7-2CDC-1B91-3500D5E858D3}"/>
              </a:ext>
            </a:extLst>
          </p:cNvPr>
          <p:cNvSpPr txBox="1"/>
          <p:nvPr/>
        </p:nvSpPr>
        <p:spPr>
          <a:xfrm>
            <a:off x="534907" y="3189314"/>
            <a:ext cx="380000" cy="420410"/>
          </a:xfrm>
          <a:prstGeom prst="rect">
            <a:avLst/>
          </a:prstGeom>
          <a:solidFill>
            <a:srgbClr val="244998"/>
          </a:solidFill>
          <a:ln>
            <a:solidFill>
              <a:srgbClr val="112ABF"/>
            </a:solidFill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FFFFFF"/>
                </a:solidFill>
                <a:latin typeface="HSE Sans" panose="02000000000000000000" pitchFamily="2" charset="0"/>
              </a:rPr>
              <a:t>1</a:t>
            </a:r>
          </a:p>
        </p:txBody>
      </p:sp>
      <p:sp>
        <p:nvSpPr>
          <p:cNvPr id="27" name="obj_num_1">
            <a:extLst>
              <a:ext uri="{FF2B5EF4-FFF2-40B4-BE49-F238E27FC236}">
                <a16:creationId xmlns:a16="http://schemas.microsoft.com/office/drawing/2014/main" id="{F1032330-8EF7-A51A-6003-F76DF49AD101}"/>
              </a:ext>
            </a:extLst>
          </p:cNvPr>
          <p:cNvSpPr txBox="1"/>
          <p:nvPr/>
        </p:nvSpPr>
        <p:spPr>
          <a:xfrm>
            <a:off x="4314907" y="3189314"/>
            <a:ext cx="380000" cy="420410"/>
          </a:xfrm>
          <a:prstGeom prst="rect">
            <a:avLst/>
          </a:prstGeom>
          <a:solidFill>
            <a:srgbClr val="244998"/>
          </a:solidFill>
          <a:ln>
            <a:solidFill>
              <a:srgbClr val="112ABF"/>
            </a:solidFill>
          </a:ln>
        </p:spPr>
        <p:txBody>
          <a:bodyPr wrap="square" lIns="91440" tIns="91440" rIns="91440" bIns="91440" anchor="t" anchorCtr="0">
            <a:no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HSE Sans" panose="02000000000000000000" pitchFamily="2" charset="0"/>
              </a:rPr>
              <a:t>2</a:t>
            </a:r>
          </a:p>
        </p:txBody>
      </p:sp>
      <p:sp>
        <p:nvSpPr>
          <p:cNvPr id="28" name="obj_num_2">
            <a:extLst>
              <a:ext uri="{FF2B5EF4-FFF2-40B4-BE49-F238E27FC236}">
                <a16:creationId xmlns:a16="http://schemas.microsoft.com/office/drawing/2014/main" id="{DAC2D1D7-4A61-D201-8C1E-54B61CBDEBD5}"/>
              </a:ext>
            </a:extLst>
          </p:cNvPr>
          <p:cNvSpPr txBox="1"/>
          <p:nvPr/>
        </p:nvSpPr>
        <p:spPr>
          <a:xfrm>
            <a:off x="8094907" y="3189314"/>
            <a:ext cx="380000" cy="420410"/>
          </a:xfrm>
          <a:prstGeom prst="rect">
            <a:avLst/>
          </a:prstGeom>
          <a:solidFill>
            <a:srgbClr val="244998"/>
          </a:solidFill>
          <a:ln>
            <a:solidFill>
              <a:srgbClr val="112ABF"/>
            </a:solidFill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FFFFFF"/>
                </a:solidFill>
                <a:latin typeface="HSE Sans" panose="02000000000000000000" pitchFamily="2" charset="0"/>
              </a:rPr>
              <a:t>3</a:t>
            </a:r>
          </a:p>
        </p:txBody>
      </p:sp>
      <p:sp>
        <p:nvSpPr>
          <p:cNvPr id="29" name="obj_num_3">
            <a:extLst>
              <a:ext uri="{FF2B5EF4-FFF2-40B4-BE49-F238E27FC236}">
                <a16:creationId xmlns:a16="http://schemas.microsoft.com/office/drawing/2014/main" id="{4217AD1F-D0C5-75E9-007F-B7BA66802284}"/>
              </a:ext>
            </a:extLst>
          </p:cNvPr>
          <p:cNvSpPr txBox="1"/>
          <p:nvPr/>
        </p:nvSpPr>
        <p:spPr>
          <a:xfrm>
            <a:off x="534907" y="4935154"/>
            <a:ext cx="380000" cy="380000"/>
          </a:xfrm>
          <a:prstGeom prst="rect">
            <a:avLst/>
          </a:prstGeom>
          <a:solidFill>
            <a:srgbClr val="244998"/>
          </a:solidFill>
          <a:ln>
            <a:solidFill>
              <a:srgbClr val="112ABF"/>
            </a:solidFill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FFFFFF"/>
                </a:solidFill>
                <a:latin typeface="HSE Sans" panose="02000000000000000000" pitchFamily="2" charset="0"/>
              </a:rPr>
              <a:t>4</a:t>
            </a:r>
          </a:p>
        </p:txBody>
      </p:sp>
      <p:sp>
        <p:nvSpPr>
          <p:cNvPr id="30" name="obj_num_4">
            <a:extLst>
              <a:ext uri="{FF2B5EF4-FFF2-40B4-BE49-F238E27FC236}">
                <a16:creationId xmlns:a16="http://schemas.microsoft.com/office/drawing/2014/main" id="{E63B7341-3676-57CC-EE40-59911FF8EF79}"/>
              </a:ext>
            </a:extLst>
          </p:cNvPr>
          <p:cNvSpPr txBox="1"/>
          <p:nvPr/>
        </p:nvSpPr>
        <p:spPr>
          <a:xfrm>
            <a:off x="4314907" y="4935154"/>
            <a:ext cx="380000" cy="380000"/>
          </a:xfrm>
          <a:prstGeom prst="rect">
            <a:avLst/>
          </a:prstGeom>
          <a:solidFill>
            <a:srgbClr val="244998"/>
          </a:solidFill>
          <a:ln>
            <a:solidFill>
              <a:srgbClr val="112ABF"/>
            </a:solidFill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FFFFFF"/>
                </a:solidFill>
                <a:latin typeface="HSE Sans" panose="02000000000000000000" pitchFamily="2" charset="0"/>
              </a:rPr>
              <a:t>5</a:t>
            </a:r>
          </a:p>
        </p:txBody>
      </p:sp>
      <p:sp>
        <p:nvSpPr>
          <p:cNvPr id="31" name="obj_num_5">
            <a:extLst>
              <a:ext uri="{FF2B5EF4-FFF2-40B4-BE49-F238E27FC236}">
                <a16:creationId xmlns:a16="http://schemas.microsoft.com/office/drawing/2014/main" id="{45119965-0470-188D-7A3A-31075741676D}"/>
              </a:ext>
            </a:extLst>
          </p:cNvPr>
          <p:cNvSpPr txBox="1"/>
          <p:nvPr/>
        </p:nvSpPr>
        <p:spPr>
          <a:xfrm>
            <a:off x="8094907" y="4935154"/>
            <a:ext cx="380000" cy="380000"/>
          </a:xfrm>
          <a:prstGeom prst="rect">
            <a:avLst/>
          </a:prstGeom>
          <a:solidFill>
            <a:srgbClr val="244998"/>
          </a:solidFill>
          <a:ln>
            <a:solidFill>
              <a:srgbClr val="112ABF"/>
            </a:solidFill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FFFFFF"/>
                </a:solidFill>
                <a:latin typeface="HSE Sans" panose="02000000000000000000" pitchFamily="2" charset="0"/>
              </a:rPr>
              <a:t>6</a:t>
            </a:r>
          </a:p>
        </p:txBody>
      </p:sp>
      <p:sp>
        <p:nvSpPr>
          <p:cNvPr id="34" name="slideTitle">
            <a:extLst>
              <a:ext uri="{FF2B5EF4-FFF2-40B4-BE49-F238E27FC236}">
                <a16:creationId xmlns:a16="http://schemas.microsoft.com/office/drawing/2014/main" id="{C71D3B69-1D77-A0AD-C67D-995C61BD3C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8898" y="1086704"/>
            <a:ext cx="11200000" cy="84024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algn="l">
              <a:lnSpc>
                <a:spcPct val="2222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E2D69"/>
                </a:solidFill>
                <a:latin typeface="HSE Sans" panose="02000000000000000000" pitchFamily="2" charset="0"/>
              </a:rPr>
              <a:t>Goal and Engineering Tasks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4FA48112-AFF7-5FB5-BA1C-9D3B3AD49133}"/>
              </a:ext>
            </a:extLst>
          </p:cNvPr>
          <p:cNvSpPr/>
          <p:nvPr/>
        </p:nvSpPr>
        <p:spPr>
          <a:xfrm>
            <a:off x="454907" y="2211505"/>
            <a:ext cx="11080000" cy="51483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Goal:</a:t>
            </a:r>
            <a:r>
              <a:rPr lang="ru-RU" dirty="0"/>
              <a:t> </a:t>
            </a:r>
            <a:r>
              <a:rPr lang="en-GB" dirty="0"/>
              <a:t>Develop a deterministic analytical agent platform for validated business analytics over structured tabular data.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0"/>
          <p:cNvSpPr txBox="1">
            <a:spLocks noGrp="1"/>
          </p:cNvSpPr>
          <p:nvPr>
            <p:ph type="body" idx="3"/>
          </p:nvPr>
        </p:nvSpPr>
        <p:spPr>
          <a:xfrm>
            <a:off x="1143689" y="540904"/>
            <a:ext cx="1901700" cy="4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>
                <a:latin typeface="HSE Sans" panose="02000000000000000000" pitchFamily="2" charset="0"/>
              </a:rPr>
              <a:t>Faculty of Computer Science </a:t>
            </a:r>
            <a:endParaRPr sz="1400">
              <a:latin typeface="HSE Sans" panose="02000000000000000000" pitchFamily="2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>
              <a:latin typeface="HSE Sans" panose="02000000000000000000" pitchFamily="2" charset="0"/>
            </a:endParaRPr>
          </a:p>
        </p:txBody>
      </p:sp>
      <p:sp>
        <p:nvSpPr>
          <p:cNvPr id="293" name="Google Shape;293;p20"/>
          <p:cNvSpPr txBox="1">
            <a:spLocks noGrp="1"/>
          </p:cNvSpPr>
          <p:nvPr>
            <p:ph type="body" idx="4"/>
          </p:nvPr>
        </p:nvSpPr>
        <p:spPr>
          <a:xfrm>
            <a:off x="3459178" y="548725"/>
            <a:ext cx="25674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400"/>
              <a:buNone/>
            </a:pPr>
            <a:r>
              <a:rPr lang="ru-RU" sz="1400">
                <a:latin typeface="HSE Sans" panose="02000000000000000000" pitchFamily="2" charset="0"/>
              </a:rPr>
              <a:t>Data Science and Business Analytics </a:t>
            </a:r>
            <a:endParaRPr sz="1400">
              <a:latin typeface="HSE Sans" panose="02000000000000000000" pitchFamily="2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200"/>
              <a:buNone/>
            </a:pPr>
            <a:endParaRPr sz="1200">
              <a:latin typeface="HSE Sans" panose="02000000000000000000" pitchFamily="2" charset="0"/>
            </a:endParaRPr>
          </a:p>
        </p:txBody>
      </p:sp>
      <p:sp>
        <p:nvSpPr>
          <p:cNvPr id="294" name="Google Shape;294;p20"/>
          <p:cNvSpPr txBox="1">
            <a:spLocks noGrp="1"/>
          </p:cNvSpPr>
          <p:nvPr>
            <p:ph type="body" idx="5"/>
          </p:nvPr>
        </p:nvSpPr>
        <p:spPr>
          <a:xfrm>
            <a:off x="6259907" y="548725"/>
            <a:ext cx="39405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4300"/>
              <a:buFont typeface="Arial"/>
              <a:buNone/>
            </a:pPr>
            <a:r>
              <a:rPr lang="en-US" sz="1400" dirty="0">
                <a:latin typeface="HSE Sans" panose="02000000000000000000" pitchFamily="2" charset="0"/>
              </a:rPr>
              <a:t>Automated Data Analytics LLM Agent for Streamlining Business Operations</a:t>
            </a:r>
            <a:endParaRPr sz="1400" dirty="0">
              <a:latin typeface="HSE Sans" panose="02000000000000000000" pitchFamily="2" charset="0"/>
            </a:endParaRPr>
          </a:p>
        </p:txBody>
      </p:sp>
      <p:sp>
        <p:nvSpPr>
          <p:cNvPr id="4" name="slideTitle">
            <a:extLst>
              <a:ext uri="{FF2B5EF4-FFF2-40B4-BE49-F238E27FC236}">
                <a16:creationId xmlns:a16="http://schemas.microsoft.com/office/drawing/2014/main" id="{A07B3D8F-F52F-55AA-2F4C-2979067533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8898" y="1086704"/>
            <a:ext cx="11200000" cy="84024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algn="l">
              <a:lnSpc>
                <a:spcPct val="2222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err="1">
                <a:solidFill>
                  <a:srgbClr val="0E2D69"/>
                </a:solidFill>
                <a:latin typeface="HSE Sans" panose="02000000000000000000" pitchFamily="2" charset="0"/>
              </a:rPr>
              <a:t>A</a:t>
            </a:r>
            <a:r>
              <a:rPr lang="en-GB" b="1" dirty="0" err="1">
                <a:solidFill>
                  <a:srgbClr val="0E2D69"/>
                </a:solidFill>
                <a:latin typeface="HSE Sans" panose="02000000000000000000" pitchFamily="2" charset="0"/>
              </a:rPr>
              <a:t>nalytical</a:t>
            </a:r>
            <a:r>
              <a:rPr lang="en-US" b="1" dirty="0">
                <a:solidFill>
                  <a:srgbClr val="0E2D69"/>
                </a:solidFill>
                <a:latin typeface="HSE Sans" panose="02000000000000000000" pitchFamily="2" charset="0"/>
              </a:rPr>
              <a:t> Intelligence </a:t>
            </a:r>
            <a:r>
              <a:rPr lang="ru-RU" b="1" dirty="0">
                <a:solidFill>
                  <a:srgbClr val="0E2D69"/>
                </a:solidFill>
                <a:latin typeface="HSE Sans" panose="02000000000000000000" pitchFamily="2" charset="0"/>
              </a:rPr>
              <a:t>-</a:t>
            </a:r>
            <a:r>
              <a:rPr lang="en-US" b="1" dirty="0">
                <a:solidFill>
                  <a:srgbClr val="0E2D69"/>
                </a:solidFill>
                <a:latin typeface="HSE Sans" panose="02000000000000000000" pitchFamily="2" charset="0"/>
              </a:rPr>
              <a:t> Core Capabilities</a:t>
            </a:r>
          </a:p>
        </p:txBody>
      </p:sp>
      <p:sp>
        <p:nvSpPr>
          <p:cNvPr id="5" name="card_bg_0">
            <a:extLst>
              <a:ext uri="{FF2B5EF4-FFF2-40B4-BE49-F238E27FC236}">
                <a16:creationId xmlns:a16="http://schemas.microsoft.com/office/drawing/2014/main" id="{BF942EAF-6AC8-F5FF-A5A5-F964C82180F3}"/>
              </a:ext>
            </a:extLst>
          </p:cNvPr>
          <p:cNvSpPr/>
          <p:nvPr/>
        </p:nvSpPr>
        <p:spPr>
          <a:xfrm>
            <a:off x="930688" y="2774303"/>
            <a:ext cx="4237364" cy="1085309"/>
          </a:xfrm>
          <a:prstGeom prst="roundRect">
            <a:avLst>
              <a:gd name="adj" fmla="val 10000"/>
            </a:avLst>
          </a:prstGeom>
          <a:solidFill>
            <a:srgbClr val="E8F0FD"/>
          </a:solidFill>
          <a:ln w="19050">
            <a:solidFill>
              <a:srgbClr val="0E2D69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1" name="c1_hdr">
            <a:extLst>
              <a:ext uri="{FF2B5EF4-FFF2-40B4-BE49-F238E27FC236}">
                <a16:creationId xmlns:a16="http://schemas.microsoft.com/office/drawing/2014/main" id="{14DE3227-423D-CB3F-331E-CA6294B2ACD3}"/>
              </a:ext>
            </a:extLst>
          </p:cNvPr>
          <p:cNvSpPr txBox="1"/>
          <p:nvPr/>
        </p:nvSpPr>
        <p:spPr>
          <a:xfrm>
            <a:off x="943034" y="2965269"/>
            <a:ext cx="4237364" cy="286639"/>
          </a:xfrm>
          <a:prstGeom prst="rect">
            <a:avLst/>
          </a:prstGeom>
          <a:solidFill>
            <a:srgbClr val="0E2D69"/>
          </a:solidFill>
          <a:ln>
            <a:noFill/>
          </a:ln>
        </p:spPr>
        <p:txBody>
          <a:bodyPr wrap="square" lIns="200000" tIns="0" rIns="0" bIns="0" anchor="ctr"/>
          <a:lstStyle/>
          <a:p>
            <a:pPr algn="ctr"/>
            <a:r>
              <a:rPr lang="en-US" sz="1500" b="1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Semantic Routing</a:t>
            </a:r>
          </a:p>
        </p:txBody>
      </p:sp>
      <p:sp>
        <p:nvSpPr>
          <p:cNvPr id="16" name="c1_body">
            <a:extLst>
              <a:ext uri="{FF2B5EF4-FFF2-40B4-BE49-F238E27FC236}">
                <a16:creationId xmlns:a16="http://schemas.microsoft.com/office/drawing/2014/main" id="{D0FBDE90-649C-13B6-5D0B-871C400AB9C3}"/>
              </a:ext>
            </a:extLst>
          </p:cNvPr>
          <p:cNvSpPr txBox="1"/>
          <p:nvPr/>
        </p:nvSpPr>
        <p:spPr>
          <a:xfrm>
            <a:off x="942136" y="3306124"/>
            <a:ext cx="4231232" cy="553488"/>
          </a:xfrm>
          <a:prstGeom prst="rect">
            <a:avLst/>
          </a:prstGeom>
          <a:noFill/>
          <a:ln>
            <a:noFill/>
          </a:ln>
        </p:spPr>
        <p:txBody>
          <a:bodyPr wrap="square" lIns="200000" tIns="80000" rIns="150000" bIns="80000" anchor="t"/>
          <a:lstStyle/>
          <a:p>
            <a:r>
              <a:rPr lang="en-GB" sz="1300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Intent classification and analytical path selection</a:t>
            </a:r>
            <a:endParaRPr lang="en-US" sz="1300" dirty="0">
              <a:solidFill>
                <a:schemeClr val="tx1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0" name="card_bg_0">
            <a:extLst>
              <a:ext uri="{FF2B5EF4-FFF2-40B4-BE49-F238E27FC236}">
                <a16:creationId xmlns:a16="http://schemas.microsoft.com/office/drawing/2014/main" id="{9D2B8BC0-0ED9-E1C7-7326-187712EF79E7}"/>
              </a:ext>
            </a:extLst>
          </p:cNvPr>
          <p:cNvSpPr/>
          <p:nvPr/>
        </p:nvSpPr>
        <p:spPr>
          <a:xfrm>
            <a:off x="6864841" y="2774303"/>
            <a:ext cx="4237364" cy="1085309"/>
          </a:xfrm>
          <a:prstGeom prst="roundRect">
            <a:avLst>
              <a:gd name="adj" fmla="val 10000"/>
            </a:avLst>
          </a:prstGeom>
          <a:solidFill>
            <a:srgbClr val="E8F0FD"/>
          </a:solidFill>
          <a:ln w="19050">
            <a:solidFill>
              <a:srgbClr val="0E2D69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1" name="c1_hdr">
            <a:extLst>
              <a:ext uri="{FF2B5EF4-FFF2-40B4-BE49-F238E27FC236}">
                <a16:creationId xmlns:a16="http://schemas.microsoft.com/office/drawing/2014/main" id="{9C25E1D8-159A-4EB4-0247-0F96CD4E682A}"/>
              </a:ext>
            </a:extLst>
          </p:cNvPr>
          <p:cNvSpPr txBox="1"/>
          <p:nvPr/>
        </p:nvSpPr>
        <p:spPr>
          <a:xfrm>
            <a:off x="6877187" y="2965270"/>
            <a:ext cx="4237364" cy="286639"/>
          </a:xfrm>
          <a:prstGeom prst="rect">
            <a:avLst/>
          </a:prstGeom>
          <a:solidFill>
            <a:srgbClr val="0E2D69"/>
          </a:solidFill>
          <a:ln>
            <a:noFill/>
          </a:ln>
        </p:spPr>
        <p:txBody>
          <a:bodyPr wrap="square" lIns="200000" tIns="0" rIns="0" bIns="0" anchor="ctr"/>
          <a:lstStyle/>
          <a:p>
            <a:pPr algn="ctr"/>
            <a:r>
              <a:rPr lang="en-GB" sz="1500" b="1" dirty="0">
                <a:solidFill>
                  <a:schemeClr val="bg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Validation Layer</a:t>
            </a:r>
            <a:endParaRPr lang="en-US" sz="1500" b="1" dirty="0">
              <a:solidFill>
                <a:schemeClr val="bg1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2" name="c1_body">
            <a:extLst>
              <a:ext uri="{FF2B5EF4-FFF2-40B4-BE49-F238E27FC236}">
                <a16:creationId xmlns:a16="http://schemas.microsoft.com/office/drawing/2014/main" id="{BE38325F-6BE6-E14E-723E-B6D01485EC6C}"/>
              </a:ext>
            </a:extLst>
          </p:cNvPr>
          <p:cNvSpPr txBox="1"/>
          <p:nvPr/>
        </p:nvSpPr>
        <p:spPr>
          <a:xfrm>
            <a:off x="6876299" y="3306124"/>
            <a:ext cx="4231232" cy="553489"/>
          </a:xfrm>
          <a:prstGeom prst="rect">
            <a:avLst/>
          </a:prstGeom>
          <a:noFill/>
          <a:ln>
            <a:noFill/>
          </a:ln>
        </p:spPr>
        <p:txBody>
          <a:bodyPr wrap="square" lIns="200000" tIns="80000" rIns="150000" bIns="80000" anchor="t"/>
          <a:lstStyle/>
          <a:p>
            <a:r>
              <a:rPr lang="en-GB" sz="1300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Grounding critic and execution verification</a:t>
            </a:r>
            <a:endParaRPr lang="en-US" sz="1300" dirty="0">
              <a:solidFill>
                <a:schemeClr val="tx1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3" name="card_bg_0">
            <a:extLst>
              <a:ext uri="{FF2B5EF4-FFF2-40B4-BE49-F238E27FC236}">
                <a16:creationId xmlns:a16="http://schemas.microsoft.com/office/drawing/2014/main" id="{49246258-56BE-17AC-7DEE-E0516CA17BD3}"/>
              </a:ext>
            </a:extLst>
          </p:cNvPr>
          <p:cNvSpPr/>
          <p:nvPr/>
        </p:nvSpPr>
        <p:spPr>
          <a:xfrm>
            <a:off x="905995" y="3998662"/>
            <a:ext cx="4262057" cy="1085309"/>
          </a:xfrm>
          <a:prstGeom prst="roundRect">
            <a:avLst>
              <a:gd name="adj" fmla="val 10000"/>
            </a:avLst>
          </a:prstGeom>
          <a:solidFill>
            <a:srgbClr val="E8F0FD"/>
          </a:solidFill>
          <a:ln w="19050">
            <a:solidFill>
              <a:srgbClr val="0E2D69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4" name="c1_hdr">
            <a:extLst>
              <a:ext uri="{FF2B5EF4-FFF2-40B4-BE49-F238E27FC236}">
                <a16:creationId xmlns:a16="http://schemas.microsoft.com/office/drawing/2014/main" id="{6F34BCE5-0CB8-EC73-EF34-84AFCED0E62E}"/>
              </a:ext>
            </a:extLst>
          </p:cNvPr>
          <p:cNvSpPr txBox="1"/>
          <p:nvPr/>
        </p:nvSpPr>
        <p:spPr>
          <a:xfrm>
            <a:off x="918341" y="4189628"/>
            <a:ext cx="4262057" cy="286639"/>
          </a:xfrm>
          <a:prstGeom prst="rect">
            <a:avLst/>
          </a:prstGeom>
          <a:solidFill>
            <a:srgbClr val="0E2D69"/>
          </a:solidFill>
          <a:ln>
            <a:noFill/>
          </a:ln>
        </p:spPr>
        <p:txBody>
          <a:bodyPr wrap="square" lIns="200000" tIns="0" rIns="0" bIns="0" anchor="ctr"/>
          <a:lstStyle/>
          <a:p>
            <a:pPr algn="ctr"/>
            <a:r>
              <a:rPr lang="en-GB" sz="1500" b="1" dirty="0">
                <a:solidFill>
                  <a:schemeClr val="bg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Deterministic Execution</a:t>
            </a:r>
            <a:endParaRPr lang="en-US" sz="1500" b="1" dirty="0">
              <a:solidFill>
                <a:schemeClr val="bg1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5" name="c1_body">
            <a:extLst>
              <a:ext uri="{FF2B5EF4-FFF2-40B4-BE49-F238E27FC236}">
                <a16:creationId xmlns:a16="http://schemas.microsoft.com/office/drawing/2014/main" id="{B0B73637-6F3F-F0E2-8938-5B97FB2BED13}"/>
              </a:ext>
            </a:extLst>
          </p:cNvPr>
          <p:cNvSpPr txBox="1"/>
          <p:nvPr/>
        </p:nvSpPr>
        <p:spPr>
          <a:xfrm>
            <a:off x="917444" y="4530483"/>
            <a:ext cx="4255890" cy="553488"/>
          </a:xfrm>
          <a:prstGeom prst="rect">
            <a:avLst/>
          </a:prstGeom>
          <a:noFill/>
          <a:ln>
            <a:noFill/>
          </a:ln>
        </p:spPr>
        <p:txBody>
          <a:bodyPr wrap="square" lIns="200000" tIns="80000" rIns="150000" bIns="80000" anchor="t"/>
          <a:lstStyle/>
          <a:p>
            <a:r>
              <a:rPr lang="en-GB" sz="1300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Restricted computation over real tabular data</a:t>
            </a:r>
            <a:endParaRPr lang="en-US" sz="1300" dirty="0">
              <a:solidFill>
                <a:schemeClr val="tx1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9" name="card_bg_0">
            <a:extLst>
              <a:ext uri="{FF2B5EF4-FFF2-40B4-BE49-F238E27FC236}">
                <a16:creationId xmlns:a16="http://schemas.microsoft.com/office/drawing/2014/main" id="{5D6010C3-7CB1-2E3E-FF90-CAB06C241290}"/>
              </a:ext>
            </a:extLst>
          </p:cNvPr>
          <p:cNvSpPr/>
          <p:nvPr/>
        </p:nvSpPr>
        <p:spPr>
          <a:xfrm>
            <a:off x="6882420" y="3998662"/>
            <a:ext cx="4219785" cy="1085309"/>
          </a:xfrm>
          <a:prstGeom prst="roundRect">
            <a:avLst>
              <a:gd name="adj" fmla="val 10000"/>
            </a:avLst>
          </a:prstGeom>
          <a:solidFill>
            <a:srgbClr val="E8F0FD"/>
          </a:solidFill>
          <a:ln w="19050">
            <a:solidFill>
              <a:srgbClr val="0E2D69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0" name="c1_hdr">
            <a:extLst>
              <a:ext uri="{FF2B5EF4-FFF2-40B4-BE49-F238E27FC236}">
                <a16:creationId xmlns:a16="http://schemas.microsoft.com/office/drawing/2014/main" id="{45D7BC3A-1024-9DF1-7E28-0E3FE8AD5975}"/>
              </a:ext>
            </a:extLst>
          </p:cNvPr>
          <p:cNvSpPr txBox="1"/>
          <p:nvPr/>
        </p:nvSpPr>
        <p:spPr>
          <a:xfrm>
            <a:off x="6883318" y="4189628"/>
            <a:ext cx="4231233" cy="286639"/>
          </a:xfrm>
          <a:prstGeom prst="rect">
            <a:avLst/>
          </a:prstGeom>
          <a:solidFill>
            <a:srgbClr val="0E2D69"/>
          </a:solidFill>
          <a:ln>
            <a:noFill/>
          </a:ln>
        </p:spPr>
        <p:txBody>
          <a:bodyPr wrap="square" lIns="200000" tIns="0" rIns="0" bIns="0" anchor="ctr"/>
          <a:lstStyle/>
          <a:p>
            <a:pPr algn="ctr"/>
            <a:r>
              <a:rPr lang="en-GB" sz="1500" b="1" dirty="0">
                <a:solidFill>
                  <a:schemeClr val="bg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Multi-Dataset Branching</a:t>
            </a:r>
            <a:endParaRPr lang="en-US" sz="1500" b="1" dirty="0">
              <a:solidFill>
                <a:schemeClr val="bg1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1" name="c1_body">
            <a:extLst>
              <a:ext uri="{FF2B5EF4-FFF2-40B4-BE49-F238E27FC236}">
                <a16:creationId xmlns:a16="http://schemas.microsoft.com/office/drawing/2014/main" id="{B594AECF-46F7-9901-3F81-946FE9D257AC}"/>
              </a:ext>
            </a:extLst>
          </p:cNvPr>
          <p:cNvSpPr txBox="1"/>
          <p:nvPr/>
        </p:nvSpPr>
        <p:spPr>
          <a:xfrm>
            <a:off x="6893868" y="4530483"/>
            <a:ext cx="4213679" cy="553488"/>
          </a:xfrm>
          <a:prstGeom prst="rect">
            <a:avLst/>
          </a:prstGeom>
          <a:noFill/>
          <a:ln>
            <a:noFill/>
          </a:ln>
        </p:spPr>
        <p:txBody>
          <a:bodyPr wrap="square" lIns="200000" tIns="80000" rIns="150000" bIns="80000" anchor="t"/>
          <a:lstStyle/>
          <a:p>
            <a:r>
              <a:rPr lang="en-GB" sz="1300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Isolated evidence generation across datasets</a:t>
            </a:r>
            <a:endParaRPr lang="en-US" sz="1300" dirty="0">
              <a:solidFill>
                <a:schemeClr val="tx1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5" name="card_bg_0">
            <a:extLst>
              <a:ext uri="{FF2B5EF4-FFF2-40B4-BE49-F238E27FC236}">
                <a16:creationId xmlns:a16="http://schemas.microsoft.com/office/drawing/2014/main" id="{66969DA2-9B4A-2F16-4AF2-22AE47F521B7}"/>
              </a:ext>
            </a:extLst>
          </p:cNvPr>
          <p:cNvSpPr/>
          <p:nvPr/>
        </p:nvSpPr>
        <p:spPr>
          <a:xfrm>
            <a:off x="894546" y="5223965"/>
            <a:ext cx="4250609" cy="1085309"/>
          </a:xfrm>
          <a:prstGeom prst="roundRect">
            <a:avLst>
              <a:gd name="adj" fmla="val 10000"/>
            </a:avLst>
          </a:prstGeom>
          <a:solidFill>
            <a:srgbClr val="E8F0FD"/>
          </a:solidFill>
          <a:ln w="19050">
            <a:solidFill>
              <a:srgbClr val="0E2D69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6" name="c1_hdr">
            <a:extLst>
              <a:ext uri="{FF2B5EF4-FFF2-40B4-BE49-F238E27FC236}">
                <a16:creationId xmlns:a16="http://schemas.microsoft.com/office/drawing/2014/main" id="{9EBA77F5-BBFA-3F36-5CAD-DC427B3504DD}"/>
              </a:ext>
            </a:extLst>
          </p:cNvPr>
          <p:cNvSpPr txBox="1"/>
          <p:nvPr/>
        </p:nvSpPr>
        <p:spPr>
          <a:xfrm>
            <a:off x="894546" y="5414931"/>
            <a:ext cx="4262955" cy="286639"/>
          </a:xfrm>
          <a:prstGeom prst="rect">
            <a:avLst/>
          </a:prstGeom>
          <a:solidFill>
            <a:srgbClr val="0E2D69"/>
          </a:solidFill>
          <a:ln>
            <a:noFill/>
          </a:ln>
        </p:spPr>
        <p:txBody>
          <a:bodyPr wrap="square" lIns="200000" tIns="0" rIns="0" bIns="0" anchor="ctr"/>
          <a:lstStyle/>
          <a:p>
            <a:pPr algn="ctr"/>
            <a:r>
              <a:rPr lang="en-GB" sz="1500" b="1" dirty="0">
                <a:solidFill>
                  <a:schemeClr val="bg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KPI Reasoning</a:t>
            </a:r>
            <a:endParaRPr lang="en-US" sz="1500" b="1" dirty="0">
              <a:solidFill>
                <a:schemeClr val="bg1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7" name="c1_body">
            <a:extLst>
              <a:ext uri="{FF2B5EF4-FFF2-40B4-BE49-F238E27FC236}">
                <a16:creationId xmlns:a16="http://schemas.microsoft.com/office/drawing/2014/main" id="{51F66270-0120-B63D-AFAF-694518BBED94}"/>
              </a:ext>
            </a:extLst>
          </p:cNvPr>
          <p:cNvSpPr txBox="1"/>
          <p:nvPr/>
        </p:nvSpPr>
        <p:spPr>
          <a:xfrm>
            <a:off x="905995" y="5755786"/>
            <a:ext cx="4244458" cy="553488"/>
          </a:xfrm>
          <a:prstGeom prst="rect">
            <a:avLst/>
          </a:prstGeom>
          <a:noFill/>
          <a:ln>
            <a:noFill/>
          </a:ln>
        </p:spPr>
        <p:txBody>
          <a:bodyPr wrap="square" lIns="200000" tIns="80000" rIns="150000" bIns="80000" anchor="t"/>
          <a:lstStyle/>
          <a:p>
            <a:r>
              <a:rPr lang="en-GB" sz="1300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Schema-driven KPI registry with business constraints</a:t>
            </a:r>
          </a:p>
        </p:txBody>
      </p:sp>
      <p:sp>
        <p:nvSpPr>
          <p:cNvPr id="48" name="card_bg_0">
            <a:extLst>
              <a:ext uri="{FF2B5EF4-FFF2-40B4-BE49-F238E27FC236}">
                <a16:creationId xmlns:a16="http://schemas.microsoft.com/office/drawing/2014/main" id="{9E8F7933-779B-E07E-0B73-0CE000E6A9D2}"/>
              </a:ext>
            </a:extLst>
          </p:cNvPr>
          <p:cNvSpPr/>
          <p:nvPr/>
        </p:nvSpPr>
        <p:spPr>
          <a:xfrm>
            <a:off x="6865739" y="5217257"/>
            <a:ext cx="4233029" cy="1092018"/>
          </a:xfrm>
          <a:prstGeom prst="roundRect">
            <a:avLst>
              <a:gd name="adj" fmla="val 10000"/>
            </a:avLst>
          </a:prstGeom>
          <a:solidFill>
            <a:srgbClr val="E8F0FD"/>
          </a:solidFill>
          <a:ln w="19050">
            <a:solidFill>
              <a:srgbClr val="0E2D69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9" name="c1_hdr">
            <a:extLst>
              <a:ext uri="{FF2B5EF4-FFF2-40B4-BE49-F238E27FC236}">
                <a16:creationId xmlns:a16="http://schemas.microsoft.com/office/drawing/2014/main" id="{4463E7F1-9B26-77B8-1EBE-DC9F7822408D}"/>
              </a:ext>
            </a:extLst>
          </p:cNvPr>
          <p:cNvSpPr txBox="1"/>
          <p:nvPr/>
        </p:nvSpPr>
        <p:spPr>
          <a:xfrm>
            <a:off x="6860507" y="5408222"/>
            <a:ext cx="4250608" cy="286639"/>
          </a:xfrm>
          <a:prstGeom prst="rect">
            <a:avLst/>
          </a:prstGeom>
          <a:solidFill>
            <a:srgbClr val="0E2D69"/>
          </a:solidFill>
          <a:ln>
            <a:noFill/>
          </a:ln>
        </p:spPr>
        <p:txBody>
          <a:bodyPr wrap="square" lIns="200000" tIns="0" rIns="0" bIns="0" anchor="ctr"/>
          <a:lstStyle/>
          <a:p>
            <a:pPr algn="ctr"/>
            <a:r>
              <a:rPr lang="en-GB" sz="1500" b="1" dirty="0">
                <a:solidFill>
                  <a:schemeClr val="bg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Evidence Output</a:t>
            </a:r>
            <a:endParaRPr lang="en-US" sz="1500" b="1" dirty="0">
              <a:solidFill>
                <a:schemeClr val="bg1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0" name="c1_body">
            <a:extLst>
              <a:ext uri="{FF2B5EF4-FFF2-40B4-BE49-F238E27FC236}">
                <a16:creationId xmlns:a16="http://schemas.microsoft.com/office/drawing/2014/main" id="{1CD5735E-D6B0-7BA0-9FF2-F2B7F9ACBAF1}"/>
              </a:ext>
            </a:extLst>
          </p:cNvPr>
          <p:cNvSpPr txBox="1"/>
          <p:nvPr/>
        </p:nvSpPr>
        <p:spPr>
          <a:xfrm>
            <a:off x="6877188" y="5749077"/>
            <a:ext cx="4226904" cy="553488"/>
          </a:xfrm>
          <a:prstGeom prst="rect">
            <a:avLst/>
          </a:prstGeom>
          <a:noFill/>
          <a:ln>
            <a:noFill/>
          </a:ln>
        </p:spPr>
        <p:txBody>
          <a:bodyPr wrap="square" lIns="200000" tIns="80000" rIns="150000" bIns="80000" anchor="t"/>
          <a:lstStyle/>
          <a:p>
            <a:r>
              <a:rPr lang="en-GB" sz="1300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Validated charts, KPI tables, and analytical findings</a:t>
            </a:r>
            <a:endParaRPr lang="en-US" sz="1300" dirty="0">
              <a:solidFill>
                <a:schemeClr val="tx1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1" name="c1_hdr">
            <a:extLst>
              <a:ext uri="{FF2B5EF4-FFF2-40B4-BE49-F238E27FC236}">
                <a16:creationId xmlns:a16="http://schemas.microsoft.com/office/drawing/2014/main" id="{328095AB-E5C4-35D0-D760-78F065BD0F35}"/>
              </a:ext>
            </a:extLst>
          </p:cNvPr>
          <p:cNvSpPr txBox="1"/>
          <p:nvPr/>
        </p:nvSpPr>
        <p:spPr>
          <a:xfrm>
            <a:off x="917444" y="2306732"/>
            <a:ext cx="4237364" cy="286639"/>
          </a:xfrm>
          <a:prstGeom prst="rect">
            <a:avLst/>
          </a:prstGeom>
          <a:noFill/>
          <a:ln>
            <a:noFill/>
          </a:ln>
        </p:spPr>
        <p:txBody>
          <a:bodyPr wrap="square" lIns="200000" tIns="0" rIns="0" bIns="0" anchor="ctr"/>
          <a:lstStyle/>
          <a:p>
            <a:pPr algn="ctr"/>
            <a:r>
              <a:rPr lang="en-GB" sz="1500" b="1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Core Analytical Reasoning</a:t>
            </a:r>
            <a:endParaRPr lang="en-US" sz="1500" b="1" dirty="0">
              <a:solidFill>
                <a:schemeClr val="tx1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2" name="c1_hdr">
            <a:extLst>
              <a:ext uri="{FF2B5EF4-FFF2-40B4-BE49-F238E27FC236}">
                <a16:creationId xmlns:a16="http://schemas.microsoft.com/office/drawing/2014/main" id="{9AD88925-6034-6199-A527-38D7522393B9}"/>
              </a:ext>
            </a:extLst>
          </p:cNvPr>
          <p:cNvSpPr txBox="1"/>
          <p:nvPr/>
        </p:nvSpPr>
        <p:spPr>
          <a:xfrm>
            <a:off x="6835814" y="2310113"/>
            <a:ext cx="4237364" cy="286639"/>
          </a:xfrm>
          <a:prstGeom prst="rect">
            <a:avLst/>
          </a:prstGeom>
          <a:noFill/>
          <a:ln>
            <a:noFill/>
          </a:ln>
        </p:spPr>
        <p:txBody>
          <a:bodyPr wrap="square" lIns="200000" tIns="0" rIns="0" bIns="0" anchor="ctr"/>
          <a:lstStyle/>
          <a:p>
            <a:pPr algn="ctr"/>
            <a:r>
              <a:rPr lang="en-GB" sz="1500" b="1" dirty="0">
                <a:solidFill>
                  <a:schemeClr val="tx1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Reliability &amp; Evidence</a:t>
            </a:r>
            <a:endParaRPr lang="en-US" sz="1500" b="1" dirty="0">
              <a:solidFill>
                <a:schemeClr val="tx1"/>
              </a:solidFill>
              <a:latin typeface="HSE Sans" panose="02000000000000000000" pitchFamily="2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1"/>
          <p:cNvSpPr txBox="1">
            <a:spLocks noGrp="1"/>
          </p:cNvSpPr>
          <p:nvPr>
            <p:ph type="body" idx="3"/>
          </p:nvPr>
        </p:nvSpPr>
        <p:spPr>
          <a:xfrm>
            <a:off x="1143689" y="540904"/>
            <a:ext cx="1901700" cy="4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>
                <a:latin typeface="HSE Sans" panose="02000000000000000000" pitchFamily="2" charset="0"/>
              </a:rPr>
              <a:t>Faculty of Computer Science </a:t>
            </a:r>
            <a:endParaRPr sz="1400">
              <a:latin typeface="HSE Sans" panose="02000000000000000000" pitchFamily="2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>
              <a:latin typeface="HSE Sans" panose="02000000000000000000" pitchFamily="2" charset="0"/>
            </a:endParaRPr>
          </a:p>
        </p:txBody>
      </p:sp>
      <p:sp>
        <p:nvSpPr>
          <p:cNvPr id="302" name="Google Shape;302;p21"/>
          <p:cNvSpPr txBox="1">
            <a:spLocks noGrp="1"/>
          </p:cNvSpPr>
          <p:nvPr>
            <p:ph type="body" idx="4"/>
          </p:nvPr>
        </p:nvSpPr>
        <p:spPr>
          <a:xfrm>
            <a:off x="3459178" y="548725"/>
            <a:ext cx="25674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400"/>
              <a:buNone/>
            </a:pPr>
            <a:r>
              <a:rPr lang="ru-RU" sz="1400">
                <a:latin typeface="HSE Sans" panose="02000000000000000000" pitchFamily="2" charset="0"/>
              </a:rPr>
              <a:t>Data Science and Business Analytics </a:t>
            </a:r>
            <a:endParaRPr sz="1400">
              <a:latin typeface="HSE Sans" panose="02000000000000000000" pitchFamily="2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1200"/>
              <a:buNone/>
            </a:pPr>
            <a:endParaRPr sz="1200">
              <a:latin typeface="HSE Sans" panose="02000000000000000000" pitchFamily="2" charset="0"/>
            </a:endParaRPr>
          </a:p>
        </p:txBody>
      </p:sp>
      <p:sp>
        <p:nvSpPr>
          <p:cNvPr id="303" name="Google Shape;303;p21"/>
          <p:cNvSpPr txBox="1">
            <a:spLocks noGrp="1"/>
          </p:cNvSpPr>
          <p:nvPr>
            <p:ph type="body" idx="5"/>
          </p:nvPr>
        </p:nvSpPr>
        <p:spPr>
          <a:xfrm>
            <a:off x="6259907" y="548725"/>
            <a:ext cx="3940500" cy="4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E2D69"/>
              </a:buClr>
              <a:buSzPts val="4300"/>
              <a:buFont typeface="Arial"/>
              <a:buNone/>
            </a:pPr>
            <a:r>
              <a:rPr lang="en-US" sz="1400" dirty="0">
                <a:latin typeface="HSE Sans" panose="02000000000000000000" pitchFamily="2" charset="0"/>
              </a:rPr>
              <a:t>Automated Data Analytics LLM Agent for Streamlining Business Operations</a:t>
            </a:r>
            <a:endParaRPr sz="1400" dirty="0">
              <a:latin typeface="HSE Sans" panose="02000000000000000000" pitchFamily="2" charset="0"/>
            </a:endParaRPr>
          </a:p>
        </p:txBody>
      </p:sp>
      <p:sp>
        <p:nvSpPr>
          <p:cNvPr id="4" name="slideTitle">
            <a:extLst>
              <a:ext uri="{FF2B5EF4-FFF2-40B4-BE49-F238E27FC236}">
                <a16:creationId xmlns:a16="http://schemas.microsoft.com/office/drawing/2014/main" id="{75510C21-B56F-9758-0AB4-5241D2C937A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8898" y="1086704"/>
            <a:ext cx="11200000" cy="84024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noAutofit/>
          </a:bodyPr>
          <a:lstStyle/>
          <a:p>
            <a:pPr algn="l">
              <a:lnSpc>
                <a:spcPct val="2222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E2D69"/>
                </a:solidFill>
                <a:latin typeface="HSE Sans" panose="02000000000000000000" pitchFamily="2" charset="0"/>
              </a:rPr>
              <a:t>End-to-End Example: Deterministic KPI Analysis</a:t>
            </a:r>
          </a:p>
        </p:txBody>
      </p:sp>
      <p:sp>
        <p:nvSpPr>
          <p:cNvPr id="5" name="query_bg">
            <a:extLst>
              <a:ext uri="{FF2B5EF4-FFF2-40B4-BE49-F238E27FC236}">
                <a16:creationId xmlns:a16="http://schemas.microsoft.com/office/drawing/2014/main" id="{A5E1DAD1-5E39-383B-4993-5B17C2296EDD}"/>
              </a:ext>
            </a:extLst>
          </p:cNvPr>
          <p:cNvSpPr/>
          <p:nvPr/>
        </p:nvSpPr>
        <p:spPr>
          <a:xfrm>
            <a:off x="458898" y="2050000"/>
            <a:ext cx="11270000" cy="620000"/>
          </a:xfrm>
          <a:prstGeom prst="roundRect">
            <a:avLst>
              <a:gd name="adj" fmla="val 5000"/>
            </a:avLst>
          </a:prstGeom>
          <a:solidFill>
            <a:srgbClr val="E8F0FD"/>
          </a:solidFill>
          <a:ln w="22225">
            <a:solidFill>
              <a:srgbClr val="0E2D69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</a:endParaRPr>
          </a:p>
        </p:txBody>
      </p:sp>
      <p:sp>
        <p:nvSpPr>
          <p:cNvPr id="6" name="st_bg_0">
            <a:extLst>
              <a:ext uri="{FF2B5EF4-FFF2-40B4-BE49-F238E27FC236}">
                <a16:creationId xmlns:a16="http://schemas.microsoft.com/office/drawing/2014/main" id="{55FA1F39-CCD4-9325-E420-3FBD27287E7B}"/>
              </a:ext>
            </a:extLst>
          </p:cNvPr>
          <p:cNvSpPr/>
          <p:nvPr/>
        </p:nvSpPr>
        <p:spPr>
          <a:xfrm>
            <a:off x="458898" y="2790000"/>
            <a:ext cx="11270000" cy="480000"/>
          </a:xfrm>
          <a:prstGeom prst="roundRect">
            <a:avLst>
              <a:gd name="adj" fmla="val 5000"/>
            </a:avLst>
          </a:prstGeom>
          <a:solidFill>
            <a:srgbClr val="E8F0FD"/>
          </a:solidFill>
          <a:ln w="15875">
            <a:solidFill>
              <a:srgbClr val="0B5ED7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</a:endParaRPr>
          </a:p>
        </p:txBody>
      </p:sp>
      <p:sp>
        <p:nvSpPr>
          <p:cNvPr id="7" name="st_bg_2">
            <a:extLst>
              <a:ext uri="{FF2B5EF4-FFF2-40B4-BE49-F238E27FC236}">
                <a16:creationId xmlns:a16="http://schemas.microsoft.com/office/drawing/2014/main" id="{F6C5D0CF-65BE-3AC3-8B90-3E66C506EA6C}"/>
              </a:ext>
            </a:extLst>
          </p:cNvPr>
          <p:cNvSpPr/>
          <p:nvPr/>
        </p:nvSpPr>
        <p:spPr>
          <a:xfrm>
            <a:off x="458898" y="3890000"/>
            <a:ext cx="11270000" cy="480000"/>
          </a:xfrm>
          <a:prstGeom prst="roundRect">
            <a:avLst>
              <a:gd name="adj" fmla="val 5000"/>
            </a:avLst>
          </a:prstGeom>
          <a:solidFill>
            <a:srgbClr val="E8F0FD"/>
          </a:solidFill>
          <a:ln w="15875">
            <a:solidFill>
              <a:srgbClr val="0E2D69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</a:endParaRPr>
          </a:p>
        </p:txBody>
      </p:sp>
      <p:sp>
        <p:nvSpPr>
          <p:cNvPr id="8" name="st_bg_5">
            <a:extLst>
              <a:ext uri="{FF2B5EF4-FFF2-40B4-BE49-F238E27FC236}">
                <a16:creationId xmlns:a16="http://schemas.microsoft.com/office/drawing/2014/main" id="{0E18D870-20A2-D50A-C436-10393F9BEC0A}"/>
              </a:ext>
            </a:extLst>
          </p:cNvPr>
          <p:cNvSpPr/>
          <p:nvPr/>
        </p:nvSpPr>
        <p:spPr>
          <a:xfrm>
            <a:off x="458898" y="5540000"/>
            <a:ext cx="11270000" cy="480000"/>
          </a:xfrm>
          <a:prstGeom prst="roundRect">
            <a:avLst>
              <a:gd name="adj" fmla="val 5000"/>
            </a:avLst>
          </a:prstGeom>
          <a:solidFill>
            <a:srgbClr val="E8F0FD"/>
          </a:solidFill>
          <a:ln w="15875">
            <a:solidFill>
              <a:srgbClr val="0E2D69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</a:endParaRPr>
          </a:p>
        </p:txBody>
      </p:sp>
      <p:sp>
        <p:nvSpPr>
          <p:cNvPr id="9" name="st_bg_4">
            <a:extLst>
              <a:ext uri="{FF2B5EF4-FFF2-40B4-BE49-F238E27FC236}">
                <a16:creationId xmlns:a16="http://schemas.microsoft.com/office/drawing/2014/main" id="{B62C61BF-537E-6F5E-D8BB-066945563231}"/>
              </a:ext>
            </a:extLst>
          </p:cNvPr>
          <p:cNvSpPr/>
          <p:nvPr/>
        </p:nvSpPr>
        <p:spPr>
          <a:xfrm>
            <a:off x="458898" y="4990000"/>
            <a:ext cx="11270000" cy="480000"/>
          </a:xfrm>
          <a:prstGeom prst="roundRect">
            <a:avLst>
              <a:gd name="adj" fmla="val 5000"/>
            </a:avLst>
          </a:prstGeom>
          <a:solidFill>
            <a:srgbClr val="E8F0FD"/>
          </a:solidFill>
          <a:ln w="15875">
            <a:solidFill>
              <a:srgbClr val="0B5ED7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</a:endParaRPr>
          </a:p>
        </p:txBody>
      </p:sp>
      <p:sp>
        <p:nvSpPr>
          <p:cNvPr id="10" name="st_bg_3">
            <a:extLst>
              <a:ext uri="{FF2B5EF4-FFF2-40B4-BE49-F238E27FC236}">
                <a16:creationId xmlns:a16="http://schemas.microsoft.com/office/drawing/2014/main" id="{AA9782D0-721A-4B29-9FB3-ECBC8F72A9C7}"/>
              </a:ext>
            </a:extLst>
          </p:cNvPr>
          <p:cNvSpPr/>
          <p:nvPr/>
        </p:nvSpPr>
        <p:spPr>
          <a:xfrm>
            <a:off x="458898" y="4440000"/>
            <a:ext cx="11270000" cy="480000"/>
          </a:xfrm>
          <a:prstGeom prst="roundRect">
            <a:avLst>
              <a:gd name="adj" fmla="val 5000"/>
            </a:avLst>
          </a:prstGeom>
          <a:solidFill>
            <a:srgbClr val="E8F0FD"/>
          </a:solidFill>
          <a:ln w="15875">
            <a:solidFill>
              <a:srgbClr val="0E2D69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</a:endParaRPr>
          </a:p>
        </p:txBody>
      </p:sp>
      <p:sp>
        <p:nvSpPr>
          <p:cNvPr id="12" name="st_bg_1">
            <a:extLst>
              <a:ext uri="{FF2B5EF4-FFF2-40B4-BE49-F238E27FC236}">
                <a16:creationId xmlns:a16="http://schemas.microsoft.com/office/drawing/2014/main" id="{4D0CF53F-AAA5-6B2A-5499-F6F7A49D7AB5}"/>
              </a:ext>
            </a:extLst>
          </p:cNvPr>
          <p:cNvSpPr/>
          <p:nvPr/>
        </p:nvSpPr>
        <p:spPr>
          <a:xfrm>
            <a:off x="458898" y="3340000"/>
            <a:ext cx="11270000" cy="480000"/>
          </a:xfrm>
          <a:prstGeom prst="roundRect">
            <a:avLst>
              <a:gd name="adj" fmla="val 5000"/>
            </a:avLst>
          </a:prstGeom>
          <a:solidFill>
            <a:srgbClr val="E8F0FD"/>
          </a:solidFill>
          <a:ln w="15875">
            <a:solidFill>
              <a:srgbClr val="0B5ED7"/>
            </a:solidFill>
          </a:ln>
        </p:spPr>
        <p:txBody>
          <a:bodyPr/>
          <a:lstStyle/>
          <a:p>
            <a:endParaRPr>
              <a:latin typeface="HSE Sans" panose="02000000000000000000" pitchFamily="2" charset="0"/>
            </a:endParaRPr>
          </a:p>
        </p:txBody>
      </p:sp>
      <p:sp>
        <p:nvSpPr>
          <p:cNvPr id="19" name="st_badge_0">
            <a:extLst>
              <a:ext uri="{FF2B5EF4-FFF2-40B4-BE49-F238E27FC236}">
                <a16:creationId xmlns:a16="http://schemas.microsoft.com/office/drawing/2014/main" id="{59A63660-52BA-B482-DABB-686E876E5E89}"/>
              </a:ext>
            </a:extLst>
          </p:cNvPr>
          <p:cNvSpPr/>
          <p:nvPr/>
        </p:nvSpPr>
        <p:spPr>
          <a:xfrm>
            <a:off x="579999" y="2219999"/>
            <a:ext cx="1170423" cy="288069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0">
            <a:solidFill>
              <a:srgbClr val="0B5ED7"/>
            </a:solidFill>
          </a:ln>
        </p:spPr>
        <p:txBody>
          <a:bodyPr/>
          <a:lstStyle/>
          <a:p>
            <a:endParaRPr dirty="0">
              <a:latin typeface="HSE Sans" panose="02000000000000000000" pitchFamily="2" charset="0"/>
            </a:endParaRPr>
          </a:p>
        </p:txBody>
      </p:sp>
      <p:sp>
        <p:nvSpPr>
          <p:cNvPr id="25" name="query_txt">
            <a:extLst>
              <a:ext uri="{FF2B5EF4-FFF2-40B4-BE49-F238E27FC236}">
                <a16:creationId xmlns:a16="http://schemas.microsoft.com/office/drawing/2014/main" id="{1785DB46-FCAE-F335-DA1E-587285E6C3C5}"/>
              </a:ext>
            </a:extLst>
          </p:cNvPr>
          <p:cNvSpPr txBox="1"/>
          <p:nvPr/>
        </p:nvSpPr>
        <p:spPr>
          <a:xfrm>
            <a:off x="2442754" y="2056929"/>
            <a:ext cx="9157246" cy="613071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rmAutofit/>
          </a:bodyPr>
          <a:lstStyle/>
          <a:p>
            <a:pPr algn="l">
              <a:lnSpc>
                <a:spcPct val="2222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E2D69"/>
                </a:solidFill>
                <a:latin typeface="HSE Sans" panose="02000000000000000000" pitchFamily="2" charset="0"/>
              </a:rPr>
              <a:t>“Which regions have the highest total sales and profit?”</a:t>
            </a:r>
          </a:p>
        </p:txBody>
      </p:sp>
      <p:sp>
        <p:nvSpPr>
          <p:cNvPr id="29" name="query_lbl">
            <a:extLst>
              <a:ext uri="{FF2B5EF4-FFF2-40B4-BE49-F238E27FC236}">
                <a16:creationId xmlns:a16="http://schemas.microsoft.com/office/drawing/2014/main" id="{CA38B77E-6DA8-A2F1-381F-241EB1EF59BE}"/>
              </a:ext>
            </a:extLst>
          </p:cNvPr>
          <p:cNvSpPr txBox="1"/>
          <p:nvPr/>
        </p:nvSpPr>
        <p:spPr>
          <a:xfrm>
            <a:off x="579998" y="2214172"/>
            <a:ext cx="1170423" cy="295957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>
                <a:solidFill>
                  <a:schemeClr val="bg1"/>
                </a:solidFill>
                <a:latin typeface="HSE Sans" panose="02000000000000000000" pitchFamily="2" charset="0"/>
              </a:rPr>
              <a:t>USER QUERY</a:t>
            </a:r>
          </a:p>
        </p:txBody>
      </p:sp>
      <p:sp>
        <p:nvSpPr>
          <p:cNvPr id="30" name="st_badge_0">
            <a:extLst>
              <a:ext uri="{FF2B5EF4-FFF2-40B4-BE49-F238E27FC236}">
                <a16:creationId xmlns:a16="http://schemas.microsoft.com/office/drawing/2014/main" id="{8F706D0B-2120-845C-AD93-6ABEE024F20F}"/>
              </a:ext>
            </a:extLst>
          </p:cNvPr>
          <p:cNvSpPr/>
          <p:nvPr/>
        </p:nvSpPr>
        <p:spPr>
          <a:xfrm>
            <a:off x="582615" y="2885965"/>
            <a:ext cx="1170423" cy="288069"/>
          </a:xfrm>
          <a:prstGeom prst="roundRect">
            <a:avLst>
              <a:gd name="adj" fmla="val 50000"/>
            </a:avLst>
          </a:prstGeom>
          <a:solidFill>
            <a:srgbClr val="244998"/>
          </a:solidFill>
          <a:ln w="0">
            <a:solidFill>
              <a:srgbClr val="0B5ED7"/>
            </a:solidFill>
          </a:ln>
        </p:spPr>
        <p:txBody>
          <a:bodyPr/>
          <a:lstStyle/>
          <a:p>
            <a:endParaRPr dirty="0">
              <a:latin typeface="HSE Sans" panose="02000000000000000000" pitchFamily="2" charset="0"/>
            </a:endParaRPr>
          </a:p>
        </p:txBody>
      </p:sp>
      <p:sp>
        <p:nvSpPr>
          <p:cNvPr id="31" name="st_badge_0">
            <a:extLst>
              <a:ext uri="{FF2B5EF4-FFF2-40B4-BE49-F238E27FC236}">
                <a16:creationId xmlns:a16="http://schemas.microsoft.com/office/drawing/2014/main" id="{24A7C3AF-6DE4-F273-B34C-006F94B0F7AD}"/>
              </a:ext>
            </a:extLst>
          </p:cNvPr>
          <p:cNvSpPr/>
          <p:nvPr/>
        </p:nvSpPr>
        <p:spPr>
          <a:xfrm>
            <a:off x="579999" y="3442062"/>
            <a:ext cx="1170423" cy="288069"/>
          </a:xfrm>
          <a:prstGeom prst="roundRect">
            <a:avLst>
              <a:gd name="adj" fmla="val 50000"/>
            </a:avLst>
          </a:prstGeom>
          <a:solidFill>
            <a:srgbClr val="244998"/>
          </a:solidFill>
          <a:ln w="0">
            <a:solidFill>
              <a:srgbClr val="0B5ED7"/>
            </a:solidFill>
          </a:ln>
        </p:spPr>
        <p:txBody>
          <a:bodyPr/>
          <a:lstStyle/>
          <a:p>
            <a:endParaRPr dirty="0">
              <a:latin typeface="HSE Sans" panose="02000000000000000000" pitchFamily="2" charset="0"/>
            </a:endParaRPr>
          </a:p>
        </p:txBody>
      </p:sp>
      <p:sp>
        <p:nvSpPr>
          <p:cNvPr id="32" name="st_badge_0">
            <a:extLst>
              <a:ext uri="{FF2B5EF4-FFF2-40B4-BE49-F238E27FC236}">
                <a16:creationId xmlns:a16="http://schemas.microsoft.com/office/drawing/2014/main" id="{97C0FD91-3767-5778-6458-08150690C0B0}"/>
              </a:ext>
            </a:extLst>
          </p:cNvPr>
          <p:cNvSpPr/>
          <p:nvPr/>
        </p:nvSpPr>
        <p:spPr>
          <a:xfrm>
            <a:off x="579999" y="3985965"/>
            <a:ext cx="1170423" cy="288069"/>
          </a:xfrm>
          <a:prstGeom prst="roundRect">
            <a:avLst>
              <a:gd name="adj" fmla="val 50000"/>
            </a:avLst>
          </a:prstGeom>
          <a:solidFill>
            <a:srgbClr val="244998"/>
          </a:solidFill>
          <a:ln w="0">
            <a:solidFill>
              <a:srgbClr val="0B5ED7"/>
            </a:solidFill>
          </a:ln>
        </p:spPr>
        <p:txBody>
          <a:bodyPr/>
          <a:lstStyle/>
          <a:p>
            <a:endParaRPr dirty="0">
              <a:latin typeface="HSE Sans" panose="02000000000000000000" pitchFamily="2" charset="0"/>
            </a:endParaRPr>
          </a:p>
        </p:txBody>
      </p:sp>
      <p:sp>
        <p:nvSpPr>
          <p:cNvPr id="33" name="st_badge_0">
            <a:extLst>
              <a:ext uri="{FF2B5EF4-FFF2-40B4-BE49-F238E27FC236}">
                <a16:creationId xmlns:a16="http://schemas.microsoft.com/office/drawing/2014/main" id="{CA8674B0-C51E-DFD2-E1EA-CC15981DA0FD}"/>
              </a:ext>
            </a:extLst>
          </p:cNvPr>
          <p:cNvSpPr/>
          <p:nvPr/>
        </p:nvSpPr>
        <p:spPr>
          <a:xfrm>
            <a:off x="579999" y="4535965"/>
            <a:ext cx="1170423" cy="288069"/>
          </a:xfrm>
          <a:prstGeom prst="roundRect">
            <a:avLst>
              <a:gd name="adj" fmla="val 50000"/>
            </a:avLst>
          </a:prstGeom>
          <a:solidFill>
            <a:srgbClr val="244998"/>
          </a:solidFill>
          <a:ln w="0">
            <a:solidFill>
              <a:srgbClr val="0B5ED7"/>
            </a:solidFill>
          </a:ln>
        </p:spPr>
        <p:txBody>
          <a:bodyPr/>
          <a:lstStyle/>
          <a:p>
            <a:endParaRPr dirty="0">
              <a:latin typeface="HSE Sans" panose="02000000000000000000" pitchFamily="2" charset="0"/>
            </a:endParaRPr>
          </a:p>
        </p:txBody>
      </p:sp>
      <p:sp>
        <p:nvSpPr>
          <p:cNvPr id="34" name="st_badge_0">
            <a:extLst>
              <a:ext uri="{FF2B5EF4-FFF2-40B4-BE49-F238E27FC236}">
                <a16:creationId xmlns:a16="http://schemas.microsoft.com/office/drawing/2014/main" id="{CDC12F6B-C531-60B1-776F-35C1AD80E0DD}"/>
              </a:ext>
            </a:extLst>
          </p:cNvPr>
          <p:cNvSpPr/>
          <p:nvPr/>
        </p:nvSpPr>
        <p:spPr>
          <a:xfrm>
            <a:off x="579999" y="5085965"/>
            <a:ext cx="1170423" cy="288069"/>
          </a:xfrm>
          <a:prstGeom prst="roundRect">
            <a:avLst>
              <a:gd name="adj" fmla="val 50000"/>
            </a:avLst>
          </a:prstGeom>
          <a:solidFill>
            <a:srgbClr val="244998"/>
          </a:solidFill>
          <a:ln w="0">
            <a:solidFill>
              <a:srgbClr val="0B5ED7"/>
            </a:solidFill>
          </a:ln>
        </p:spPr>
        <p:txBody>
          <a:bodyPr/>
          <a:lstStyle/>
          <a:p>
            <a:endParaRPr dirty="0">
              <a:latin typeface="HSE Sans" panose="02000000000000000000" pitchFamily="2" charset="0"/>
            </a:endParaRPr>
          </a:p>
        </p:txBody>
      </p:sp>
      <p:sp>
        <p:nvSpPr>
          <p:cNvPr id="35" name="st_badge_0">
            <a:extLst>
              <a:ext uri="{FF2B5EF4-FFF2-40B4-BE49-F238E27FC236}">
                <a16:creationId xmlns:a16="http://schemas.microsoft.com/office/drawing/2014/main" id="{F3C322FD-4455-B980-ECF1-3D8B821691C3}"/>
              </a:ext>
            </a:extLst>
          </p:cNvPr>
          <p:cNvSpPr/>
          <p:nvPr/>
        </p:nvSpPr>
        <p:spPr>
          <a:xfrm>
            <a:off x="579998" y="5635965"/>
            <a:ext cx="1170423" cy="288069"/>
          </a:xfrm>
          <a:prstGeom prst="roundRect">
            <a:avLst>
              <a:gd name="adj" fmla="val 50000"/>
            </a:avLst>
          </a:prstGeom>
          <a:solidFill>
            <a:srgbClr val="244998"/>
          </a:solidFill>
          <a:ln w="0">
            <a:solidFill>
              <a:srgbClr val="0B5ED7"/>
            </a:solidFill>
          </a:ln>
        </p:spPr>
        <p:txBody>
          <a:bodyPr/>
          <a:lstStyle/>
          <a:p>
            <a:endParaRPr dirty="0">
              <a:latin typeface="HSE Sans" panose="02000000000000000000" pitchFamily="2" charset="0"/>
            </a:endParaRPr>
          </a:p>
        </p:txBody>
      </p:sp>
      <p:sp>
        <p:nvSpPr>
          <p:cNvPr id="36" name="st_badge_t_0">
            <a:extLst>
              <a:ext uri="{FF2B5EF4-FFF2-40B4-BE49-F238E27FC236}">
                <a16:creationId xmlns:a16="http://schemas.microsoft.com/office/drawing/2014/main" id="{52776EA8-BA77-BE51-AA9A-D60F442ED31F}"/>
              </a:ext>
            </a:extLst>
          </p:cNvPr>
          <p:cNvSpPr txBox="1"/>
          <p:nvPr/>
        </p:nvSpPr>
        <p:spPr>
          <a:xfrm>
            <a:off x="579999" y="2885965"/>
            <a:ext cx="1167402" cy="28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>
                <a:solidFill>
                  <a:srgbClr val="FFFFFF"/>
                </a:solidFill>
                <a:latin typeface="HSE Sans" panose="02000000000000000000" pitchFamily="2" charset="0"/>
              </a:rPr>
              <a:t>ROUTE</a:t>
            </a:r>
          </a:p>
        </p:txBody>
      </p:sp>
      <p:sp>
        <p:nvSpPr>
          <p:cNvPr id="38" name="st_badge_t_1">
            <a:extLst>
              <a:ext uri="{FF2B5EF4-FFF2-40B4-BE49-F238E27FC236}">
                <a16:creationId xmlns:a16="http://schemas.microsoft.com/office/drawing/2014/main" id="{4C753F09-A4AC-4228-A022-7C95816070A4}"/>
              </a:ext>
            </a:extLst>
          </p:cNvPr>
          <p:cNvSpPr txBox="1"/>
          <p:nvPr/>
        </p:nvSpPr>
        <p:spPr>
          <a:xfrm>
            <a:off x="579999" y="3438028"/>
            <a:ext cx="1167402" cy="281972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>
                <a:solidFill>
                  <a:srgbClr val="FFFFFF"/>
                </a:solidFill>
                <a:latin typeface="HSE Sans" panose="02000000000000000000" pitchFamily="2" charset="0"/>
              </a:rPr>
              <a:t>PLAN</a:t>
            </a:r>
          </a:p>
        </p:txBody>
      </p:sp>
      <p:sp>
        <p:nvSpPr>
          <p:cNvPr id="39" name="st_badge_t_2">
            <a:extLst>
              <a:ext uri="{FF2B5EF4-FFF2-40B4-BE49-F238E27FC236}">
                <a16:creationId xmlns:a16="http://schemas.microsoft.com/office/drawing/2014/main" id="{D3A86513-D326-FF70-8864-32C36A411172}"/>
              </a:ext>
            </a:extLst>
          </p:cNvPr>
          <p:cNvSpPr txBox="1"/>
          <p:nvPr/>
        </p:nvSpPr>
        <p:spPr>
          <a:xfrm>
            <a:off x="579999" y="3981931"/>
            <a:ext cx="1167401" cy="288069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>
                <a:solidFill>
                  <a:srgbClr val="FFFFFF"/>
                </a:solidFill>
                <a:latin typeface="HSE Sans" panose="02000000000000000000" pitchFamily="2" charset="0"/>
              </a:rPr>
              <a:t>EXECUTE</a:t>
            </a:r>
          </a:p>
        </p:txBody>
      </p:sp>
      <p:sp>
        <p:nvSpPr>
          <p:cNvPr id="40" name="st_badge_t_3">
            <a:extLst>
              <a:ext uri="{FF2B5EF4-FFF2-40B4-BE49-F238E27FC236}">
                <a16:creationId xmlns:a16="http://schemas.microsoft.com/office/drawing/2014/main" id="{849BAD70-8F56-7761-6947-BA13AD303E2D}"/>
              </a:ext>
            </a:extLst>
          </p:cNvPr>
          <p:cNvSpPr txBox="1"/>
          <p:nvPr/>
        </p:nvSpPr>
        <p:spPr>
          <a:xfrm>
            <a:off x="579999" y="4531931"/>
            <a:ext cx="1167401" cy="288069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>
                <a:solidFill>
                  <a:srgbClr val="FFFFFF"/>
                </a:solidFill>
                <a:latin typeface="HSE Sans" panose="02000000000000000000" pitchFamily="2" charset="0"/>
              </a:rPr>
              <a:t>VALIDATE</a:t>
            </a:r>
          </a:p>
        </p:txBody>
      </p:sp>
      <p:sp>
        <p:nvSpPr>
          <p:cNvPr id="41" name="st_badge_t_4">
            <a:extLst>
              <a:ext uri="{FF2B5EF4-FFF2-40B4-BE49-F238E27FC236}">
                <a16:creationId xmlns:a16="http://schemas.microsoft.com/office/drawing/2014/main" id="{1CC60F7A-7FBC-4167-31C0-8CA73ABD6A78}"/>
              </a:ext>
            </a:extLst>
          </p:cNvPr>
          <p:cNvSpPr txBox="1"/>
          <p:nvPr/>
        </p:nvSpPr>
        <p:spPr>
          <a:xfrm>
            <a:off x="580000" y="5081931"/>
            <a:ext cx="1167400" cy="288069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>
                <a:solidFill>
                  <a:srgbClr val="FFFFFF"/>
                </a:solidFill>
                <a:latin typeface="HSE Sans" panose="02000000000000000000" pitchFamily="2" charset="0"/>
              </a:rPr>
              <a:t>RESULT</a:t>
            </a:r>
          </a:p>
        </p:txBody>
      </p:sp>
      <p:sp>
        <p:nvSpPr>
          <p:cNvPr id="42" name="st_badge_t_5">
            <a:extLst>
              <a:ext uri="{FF2B5EF4-FFF2-40B4-BE49-F238E27FC236}">
                <a16:creationId xmlns:a16="http://schemas.microsoft.com/office/drawing/2014/main" id="{DB7A1FBB-3C77-B9FB-A43D-4317F3652300}"/>
              </a:ext>
            </a:extLst>
          </p:cNvPr>
          <p:cNvSpPr txBox="1"/>
          <p:nvPr/>
        </p:nvSpPr>
        <p:spPr>
          <a:xfrm>
            <a:off x="580000" y="5631931"/>
            <a:ext cx="1167400" cy="288069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>
                <a:solidFill>
                  <a:srgbClr val="FFFFFF"/>
                </a:solidFill>
                <a:latin typeface="HSE Sans" panose="02000000000000000000" pitchFamily="2" charset="0"/>
              </a:rPr>
              <a:t>RESPONSE</a:t>
            </a:r>
          </a:p>
        </p:txBody>
      </p:sp>
      <p:sp>
        <p:nvSpPr>
          <p:cNvPr id="44" name="st_hdr_0">
            <a:extLst>
              <a:ext uri="{FF2B5EF4-FFF2-40B4-BE49-F238E27FC236}">
                <a16:creationId xmlns:a16="http://schemas.microsoft.com/office/drawing/2014/main" id="{502CD8FB-08EE-829A-D1F1-005FEAA26E65}"/>
              </a:ext>
            </a:extLst>
          </p:cNvPr>
          <p:cNvSpPr txBox="1"/>
          <p:nvPr/>
        </p:nvSpPr>
        <p:spPr>
          <a:xfrm>
            <a:off x="1876299" y="2885965"/>
            <a:ext cx="3231564" cy="3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>
                <a:solidFill>
                  <a:srgbClr val="244998"/>
                </a:solidFill>
                <a:latin typeface="HSE Sans" panose="02000000000000000000" pitchFamily="2" charset="0"/>
              </a:rPr>
              <a:t>Business aggregation analysis</a:t>
            </a:r>
          </a:p>
        </p:txBody>
      </p:sp>
      <p:sp>
        <p:nvSpPr>
          <p:cNvPr id="45" name="st_hdr_1">
            <a:extLst>
              <a:ext uri="{FF2B5EF4-FFF2-40B4-BE49-F238E27FC236}">
                <a16:creationId xmlns:a16="http://schemas.microsoft.com/office/drawing/2014/main" id="{BB8659FD-4CCE-F51A-9F6F-8A1F515B50EF}"/>
              </a:ext>
            </a:extLst>
          </p:cNvPr>
          <p:cNvSpPr txBox="1"/>
          <p:nvPr/>
        </p:nvSpPr>
        <p:spPr>
          <a:xfrm>
            <a:off x="1876299" y="3440000"/>
            <a:ext cx="3231564" cy="3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>
                <a:solidFill>
                  <a:srgbClr val="244998"/>
                </a:solidFill>
                <a:latin typeface="HSE Sans" panose="02000000000000000000" pitchFamily="2" charset="0"/>
              </a:rPr>
              <a:t>Regional sales and profit ranking</a:t>
            </a:r>
          </a:p>
        </p:txBody>
      </p:sp>
      <p:sp>
        <p:nvSpPr>
          <p:cNvPr id="46" name="st_hdr_2">
            <a:extLst>
              <a:ext uri="{FF2B5EF4-FFF2-40B4-BE49-F238E27FC236}">
                <a16:creationId xmlns:a16="http://schemas.microsoft.com/office/drawing/2014/main" id="{B3B97395-DCA6-62D1-8652-47002387B042}"/>
              </a:ext>
            </a:extLst>
          </p:cNvPr>
          <p:cNvSpPr txBox="1"/>
          <p:nvPr/>
        </p:nvSpPr>
        <p:spPr>
          <a:xfrm>
            <a:off x="1876299" y="3985965"/>
            <a:ext cx="3231564" cy="3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>
                <a:solidFill>
                  <a:srgbClr val="244998"/>
                </a:solidFill>
                <a:latin typeface="HSE Sans" panose="02000000000000000000" pitchFamily="2" charset="0"/>
              </a:rPr>
              <a:t>Deterministic Computation</a:t>
            </a:r>
          </a:p>
        </p:txBody>
      </p:sp>
      <p:sp>
        <p:nvSpPr>
          <p:cNvPr id="47" name="st_hdr_3">
            <a:extLst>
              <a:ext uri="{FF2B5EF4-FFF2-40B4-BE49-F238E27FC236}">
                <a16:creationId xmlns:a16="http://schemas.microsoft.com/office/drawing/2014/main" id="{12AE5BA1-8229-CC42-DD26-112B2CECD179}"/>
              </a:ext>
            </a:extLst>
          </p:cNvPr>
          <p:cNvSpPr txBox="1"/>
          <p:nvPr/>
        </p:nvSpPr>
        <p:spPr>
          <a:xfrm>
            <a:off x="1876299" y="4535965"/>
            <a:ext cx="3231564" cy="3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>
                <a:solidFill>
                  <a:srgbClr val="244998"/>
                </a:solidFill>
                <a:latin typeface="HSE Sans" panose="02000000000000000000" pitchFamily="2" charset="0"/>
              </a:rPr>
              <a:t>Execution verification</a:t>
            </a:r>
          </a:p>
        </p:txBody>
      </p:sp>
      <p:sp>
        <p:nvSpPr>
          <p:cNvPr id="48" name="st_hdr_4">
            <a:extLst>
              <a:ext uri="{FF2B5EF4-FFF2-40B4-BE49-F238E27FC236}">
                <a16:creationId xmlns:a16="http://schemas.microsoft.com/office/drawing/2014/main" id="{018622C1-8DC8-9CA5-E9C5-E8AF30BD4B0C}"/>
              </a:ext>
            </a:extLst>
          </p:cNvPr>
          <p:cNvSpPr txBox="1"/>
          <p:nvPr/>
        </p:nvSpPr>
        <p:spPr>
          <a:xfrm>
            <a:off x="1876299" y="5085965"/>
            <a:ext cx="3231564" cy="3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>
                <a:solidFill>
                  <a:srgbClr val="244998"/>
                </a:solidFill>
                <a:latin typeface="HSE Sans" panose="02000000000000000000" pitchFamily="2" charset="0"/>
              </a:rPr>
              <a:t>Validated regional summary</a:t>
            </a:r>
          </a:p>
        </p:txBody>
      </p:sp>
      <p:sp>
        <p:nvSpPr>
          <p:cNvPr id="49" name="st_hdr_5">
            <a:extLst>
              <a:ext uri="{FF2B5EF4-FFF2-40B4-BE49-F238E27FC236}">
                <a16:creationId xmlns:a16="http://schemas.microsoft.com/office/drawing/2014/main" id="{C7D2CB41-CED9-3B34-6ED4-30F49F2A5A5D}"/>
              </a:ext>
            </a:extLst>
          </p:cNvPr>
          <p:cNvSpPr txBox="1"/>
          <p:nvPr/>
        </p:nvSpPr>
        <p:spPr>
          <a:xfrm>
            <a:off x="1876299" y="5636205"/>
            <a:ext cx="3231564" cy="3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>
                <a:solidFill>
                  <a:srgbClr val="244998"/>
                </a:solidFill>
                <a:latin typeface="HSE Sans" panose="02000000000000000000" pitchFamily="2" charset="0"/>
              </a:rPr>
              <a:t>Grounded analytical synthesis</a:t>
            </a:r>
          </a:p>
        </p:txBody>
      </p:sp>
      <p:sp>
        <p:nvSpPr>
          <p:cNvPr id="50" name="st_body_0">
            <a:extLst>
              <a:ext uri="{FF2B5EF4-FFF2-40B4-BE49-F238E27FC236}">
                <a16:creationId xmlns:a16="http://schemas.microsoft.com/office/drawing/2014/main" id="{1005CF04-703E-59FE-747D-E2DFDD95EB0D}"/>
              </a:ext>
            </a:extLst>
          </p:cNvPr>
          <p:cNvSpPr txBox="1"/>
          <p:nvPr/>
        </p:nvSpPr>
        <p:spPr>
          <a:xfrm>
            <a:off x="5110480" y="2870000"/>
            <a:ext cx="6489520" cy="3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244998"/>
                </a:solidFill>
                <a:latin typeface="HSE Sans" panose="02000000000000000000" pitchFamily="2" charset="0"/>
              </a:rPr>
              <a:t>Regional KPI aggregation detected</a:t>
            </a:r>
          </a:p>
        </p:txBody>
      </p:sp>
      <p:sp>
        <p:nvSpPr>
          <p:cNvPr id="51" name="st_body_1">
            <a:extLst>
              <a:ext uri="{FF2B5EF4-FFF2-40B4-BE49-F238E27FC236}">
                <a16:creationId xmlns:a16="http://schemas.microsoft.com/office/drawing/2014/main" id="{D65D4EF2-CF6B-2AED-977C-B3DCB4FB029B}"/>
              </a:ext>
            </a:extLst>
          </p:cNvPr>
          <p:cNvSpPr txBox="1"/>
          <p:nvPr/>
        </p:nvSpPr>
        <p:spPr>
          <a:xfrm>
            <a:off x="5110480" y="3420000"/>
            <a:ext cx="6489520" cy="3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244998"/>
                </a:solidFill>
                <a:latin typeface="HSE Sans" panose="02000000000000000000" pitchFamily="2" charset="0"/>
              </a:rPr>
              <a:t>Group by Region · Sum Sales · Sum Profit · Rank descending</a:t>
            </a:r>
          </a:p>
        </p:txBody>
      </p:sp>
      <p:sp>
        <p:nvSpPr>
          <p:cNvPr id="52" name="st_body_2">
            <a:extLst>
              <a:ext uri="{FF2B5EF4-FFF2-40B4-BE49-F238E27FC236}">
                <a16:creationId xmlns:a16="http://schemas.microsoft.com/office/drawing/2014/main" id="{F8F5373D-9C39-1CD8-9209-24F5A7A3C697}"/>
              </a:ext>
            </a:extLst>
          </p:cNvPr>
          <p:cNvSpPr txBox="1"/>
          <p:nvPr/>
        </p:nvSpPr>
        <p:spPr>
          <a:xfrm>
            <a:off x="5110480" y="3970000"/>
            <a:ext cx="6489520" cy="3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244998"/>
                </a:solidFill>
                <a:latin typeface="HSE Sans" panose="02000000000000000000" pitchFamily="2" charset="0"/>
              </a:rPr>
              <a:t>Deterministic pandas aggregation over runtime tables</a:t>
            </a:r>
          </a:p>
        </p:txBody>
      </p:sp>
      <p:sp>
        <p:nvSpPr>
          <p:cNvPr id="53" name="st_body_3">
            <a:extLst>
              <a:ext uri="{FF2B5EF4-FFF2-40B4-BE49-F238E27FC236}">
                <a16:creationId xmlns:a16="http://schemas.microsoft.com/office/drawing/2014/main" id="{E4248BFF-7D61-8A56-82D8-6C2B35944F99}"/>
              </a:ext>
            </a:extLst>
          </p:cNvPr>
          <p:cNvSpPr txBox="1"/>
          <p:nvPr/>
        </p:nvSpPr>
        <p:spPr>
          <a:xfrm>
            <a:off x="5110480" y="4520000"/>
            <a:ext cx="6489520" cy="3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244998"/>
                </a:solidFill>
                <a:latin typeface="HSE Sans" panose="02000000000000000000" pitchFamily="2" charset="0"/>
              </a:rPr>
              <a:t>Columns verified · aggregation checked · ranking validated</a:t>
            </a:r>
          </a:p>
        </p:txBody>
      </p:sp>
      <p:sp>
        <p:nvSpPr>
          <p:cNvPr id="54" name="st_body_4">
            <a:extLst>
              <a:ext uri="{FF2B5EF4-FFF2-40B4-BE49-F238E27FC236}">
                <a16:creationId xmlns:a16="http://schemas.microsoft.com/office/drawing/2014/main" id="{B9BAF1A6-E912-1E86-C901-D3F3B8D51E64}"/>
              </a:ext>
            </a:extLst>
          </p:cNvPr>
          <p:cNvSpPr txBox="1"/>
          <p:nvPr/>
        </p:nvSpPr>
        <p:spPr>
          <a:xfrm>
            <a:off x="5110480" y="5070000"/>
            <a:ext cx="6489520" cy="3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244998"/>
                </a:solidFill>
                <a:latin typeface="HSE Sans" panose="02000000000000000000" pitchFamily="2" charset="0"/>
              </a:rPr>
              <a:t>EMEA: highest total sales ($13.6K) and strongest profit ($1.2K)</a:t>
            </a:r>
          </a:p>
        </p:txBody>
      </p:sp>
      <p:sp>
        <p:nvSpPr>
          <p:cNvPr id="55" name="st_body_5">
            <a:extLst>
              <a:ext uri="{FF2B5EF4-FFF2-40B4-BE49-F238E27FC236}">
                <a16:creationId xmlns:a16="http://schemas.microsoft.com/office/drawing/2014/main" id="{27B083BB-8D31-2758-3D14-70015F4E5523}"/>
              </a:ext>
            </a:extLst>
          </p:cNvPr>
          <p:cNvSpPr txBox="1"/>
          <p:nvPr/>
        </p:nvSpPr>
        <p:spPr>
          <a:xfrm>
            <a:off x="5110480" y="5620000"/>
            <a:ext cx="6489520" cy="32000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i="0" dirty="0">
                <a:solidFill>
                  <a:srgbClr val="244998"/>
                </a:solidFill>
                <a:effectLst/>
                <a:latin typeface="HSE Sans" panose="02000000000000000000" pitchFamily="2" charset="0"/>
              </a:rPr>
              <a:t>APAC follows with total sales ($7.3K) and profit ($0.84K) across fewer transactions</a:t>
            </a:r>
            <a:endParaRPr lang="en-US" sz="1200" dirty="0">
              <a:solidFill>
                <a:srgbClr val="244998"/>
              </a:solidFill>
              <a:latin typeface="HSE Sans" panose="02000000000000000000" pitchFamily="2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Group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_bar"/>
          <p:cNvSpPr>
            <a:spLocks noGrp="1"/>
          </p:cNvSpPr>
          <p:nvPr/>
        </p:nvSpPr>
        <p:spPr>
          <a:xfrm>
            <a:off x="700000" y="2400000"/>
            <a:ext cx="120000" cy="2000000"/>
          </a:xfrm>
          <a:prstGeom prst="rect">
            <a:avLst/>
          </a:prstGeom>
          <a:solidFill>
            <a:srgbClr val="0B5ED7"/>
          </a:solidFill>
          <a:ln>
            <a:noFill/>
          </a:ln>
        </p:spPr>
        <p:txBody>
          <a:bodyPr/>
          <a:lstStyle/>
          <a:p>
            <a:endParaRPr>
              <a:latin typeface="HSE Sans" panose="02000000000000000000" pitchFamily="2" charset="0"/>
            </a:endParaRPr>
          </a:p>
        </p:txBody>
      </p:sp>
      <p:sp>
        <p:nvSpPr>
          <p:cNvPr id="3" name="divider_title"/>
          <p:cNvSpPr txBox="1"/>
          <p:nvPr/>
        </p:nvSpPr>
        <p:spPr>
          <a:xfrm>
            <a:off x="1100000" y="2500000"/>
            <a:ext cx="10500000" cy="11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lang="en-US" sz="6000" b="1" dirty="0">
                <a:solidFill>
                  <a:srgbClr val="FFFFFF"/>
                </a:solidFill>
                <a:latin typeface="HSE Sans" panose="02000000000000000000" pitchFamily="2" charset="0"/>
                <a:cs typeface="Arial" panose="020B0604020202020204" pitchFamily="34" charset="0"/>
              </a:rPr>
              <a:t>Analytical Reasoning</a:t>
            </a:r>
          </a:p>
        </p:txBody>
      </p:sp>
      <p:sp>
        <p:nvSpPr>
          <p:cNvPr id="4" name="divider_sub"/>
          <p:cNvSpPr txBox="1"/>
          <p:nvPr/>
        </p:nvSpPr>
        <p:spPr>
          <a:xfrm>
            <a:off x="1100000" y="3680000"/>
            <a:ext cx="10500000" cy="3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lang="en-US" sz="1600" dirty="0">
                <a:solidFill>
                  <a:schemeClr val="tx1">
                    <a:lumMod val="60000"/>
                    <a:lumOff val="40000"/>
                  </a:schemeClr>
                </a:solidFill>
                <a:latin typeface="HSE Sans" panose="02000000000000000000" pitchFamily="2" charset="0"/>
              </a:rPr>
              <a:t>Automated Data Analytics LLM Agent for Streamlining Business Operations</a:t>
            </a:r>
            <a:endParaRPr lang="en-US" sz="1600" b="0" dirty="0">
              <a:solidFill>
                <a:schemeClr val="tx1">
                  <a:lumMod val="60000"/>
                  <a:lumOff val="40000"/>
                </a:schemeClr>
              </a:solidFill>
              <a:latin typeface="HSE Sans" panose="02000000000000000000" pitchFamily="2" charset="0"/>
            </a:endParaRPr>
          </a:p>
        </p:txBody>
      </p:sp>
      <p:sp>
        <p:nvSpPr>
          <p:cNvPr id="5" name="top_line"/>
          <p:cNvSpPr>
            <a:spLocks noGrp="1"/>
          </p:cNvSpPr>
          <p:nvPr/>
        </p:nvSpPr>
        <p:spPr>
          <a:xfrm>
            <a:off x="0" y="0"/>
            <a:ext cx="12192000" cy="8000"/>
          </a:xfrm>
          <a:prstGeom prst="rect">
            <a:avLst/>
          </a:prstGeom>
          <a:solidFill>
            <a:srgbClr val="0B5ED7"/>
          </a:solidFill>
          <a:ln>
            <a:noFill/>
          </a:ln>
        </p:spPr>
        <p:txBody>
          <a:bodyPr/>
          <a:lstStyle/>
          <a:p>
            <a:endParaRPr>
              <a:latin typeface="HSE Sans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60190B-589B-5FAB-9F1F-5E9D87907CDB}"/>
              </a:ext>
            </a:extLst>
          </p:cNvPr>
          <p:cNvSpPr txBox="1"/>
          <p:nvPr/>
        </p:nvSpPr>
        <p:spPr>
          <a:xfrm>
            <a:off x="2050473" y="1413164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latin typeface="HSE Sans" panose="02000000000000000000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Пользовательские 1">
      <a:dk1>
        <a:srgbClr val="0F2C68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7576</TotalTime>
  <Words>2491</Words>
  <Application>Microsoft Macintosh PowerPoint</Application>
  <PresentationFormat>Широкоэкранный</PresentationFormat>
  <Paragraphs>452</Paragraphs>
  <Slides>28</Slides>
  <Notes>24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Calibri</vt:lpstr>
      <vt:lpstr>HSE Sans</vt:lpstr>
      <vt:lpstr>Office Theme</vt:lpstr>
      <vt:lpstr>Automated Data Analytics LLM Agent for Streamlining Business Operations  Автоматизированный агент аналитики данных для оптимизации бизнес-операций на основе больших языковых моделей</vt:lpstr>
      <vt:lpstr>Why This Problem Matters</vt:lpstr>
      <vt:lpstr>Key Terms and Definitions</vt:lpstr>
      <vt:lpstr>Why Existing Data Agents Fail</vt:lpstr>
      <vt:lpstr>Why Deterministic Execution Matters</vt:lpstr>
      <vt:lpstr>Goal and Engineering Tasks</vt:lpstr>
      <vt:lpstr>Analytical Intelligence - Core Capabilities</vt:lpstr>
      <vt:lpstr>End-to-End Example: Deterministic KPI Analysis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Analysis of the News Impact on the Share Price</dc:title>
  <cp:lastModifiedBy>Irina Milova</cp:lastModifiedBy>
  <cp:revision>13</cp:revision>
  <dcterms:modified xsi:type="dcterms:W3CDTF">2026-06-06T17:39:20Z</dcterms:modified>
</cp:coreProperties>
</file>