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</p:sldIdLst>
  <p:sldSz cy="6858000" cx="12191675"/>
  <p:notesSz cx="6858000" cy="12191675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6" Type="http://schemas.openxmlformats.org/officeDocument/2006/relationships/slide" Target="slides/slide2.xml"/><Relationship Id="rId18" Type="http://schemas.openxmlformats.org/officeDocument/2006/relationships/slide" Target="slides/slide14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" name="Google Shape;13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" name="Google Shape;14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" name="Google Shape;27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" name="Google Shape;28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9" name="Google Shape;59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8" name="Google Shape;98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8" name="Google Shape;138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" name="Google Shape;139;p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1" name="Google Shape;171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" name="Google Shape;172;p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5" name="Google Shape;205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6" name="Google Shape;206;p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1" name="Google Shape;241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2" name="Google Shape;242;p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5" name="Google Shape;275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6" name="Google Shape;276;p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8" name="Google Shape;308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9" name="Google Shape;309;p1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39" name="Google Shape;339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0" name="Google Shape;340;p1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73" name="Google Shape;373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4" name="Google Shape;374;p1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0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02" name="Google Shape;402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3" name="Google Shape;403;p1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5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47" name="Google Shape;447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8" name="Google Shape;448;p1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1" name="Shape 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Google Shape;472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73" name="Google Shape;473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4" name="Google Shape;474;p1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3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Google Shape;494;p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95" name="Google Shape;495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6" name="Google Shape;496;p1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Relationship Id="rId4" Type="http://schemas.openxmlformats.org/officeDocument/2006/relationships/image" Target="../media/image12.png"/><Relationship Id="rId5" Type="http://schemas.openxmlformats.org/officeDocument/2006/relationships/image" Target="../media/image1.png"/><Relationship Id="rId6" Type="http://schemas.openxmlformats.org/officeDocument/2006/relationships/image" Target="../media/image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Relationship Id="rId4" Type="http://schemas.openxmlformats.org/officeDocument/2006/relationships/image" Target="../media/image39.png"/><Relationship Id="rId9" Type="http://schemas.openxmlformats.org/officeDocument/2006/relationships/image" Target="../media/image4.png"/><Relationship Id="rId5" Type="http://schemas.openxmlformats.org/officeDocument/2006/relationships/image" Target="../media/image1.png"/><Relationship Id="rId6" Type="http://schemas.openxmlformats.org/officeDocument/2006/relationships/image" Target="../media/image59.png"/><Relationship Id="rId7" Type="http://schemas.openxmlformats.org/officeDocument/2006/relationships/image" Target="../media/image6.png"/><Relationship Id="rId8" Type="http://schemas.openxmlformats.org/officeDocument/2006/relationships/image" Target="../media/image7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6.png"/><Relationship Id="rId4" Type="http://schemas.openxmlformats.org/officeDocument/2006/relationships/image" Target="../media/image28.png"/><Relationship Id="rId9" Type="http://schemas.openxmlformats.org/officeDocument/2006/relationships/image" Target="../media/image4.png"/><Relationship Id="rId5" Type="http://schemas.openxmlformats.org/officeDocument/2006/relationships/image" Target="../media/image2.png"/><Relationship Id="rId6" Type="http://schemas.openxmlformats.org/officeDocument/2006/relationships/image" Target="../media/image12.png"/><Relationship Id="rId7" Type="http://schemas.openxmlformats.org/officeDocument/2006/relationships/image" Target="../media/image10.png"/><Relationship Id="rId8" Type="http://schemas.openxmlformats.org/officeDocument/2006/relationships/image" Target="../media/image1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5.png"/><Relationship Id="rId4" Type="http://schemas.openxmlformats.org/officeDocument/2006/relationships/image" Target="../media/image20.png"/><Relationship Id="rId5" Type="http://schemas.openxmlformats.org/officeDocument/2006/relationships/image" Target="../media/image3.png"/><Relationship Id="rId6" Type="http://schemas.openxmlformats.org/officeDocument/2006/relationships/image" Target="../media/image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2.png"/><Relationship Id="rId4" Type="http://schemas.openxmlformats.org/officeDocument/2006/relationships/image" Target="../media/image56.png"/><Relationship Id="rId5" Type="http://schemas.openxmlformats.org/officeDocument/2006/relationships/image" Target="../media/image1.png"/><Relationship Id="rId6" Type="http://schemas.openxmlformats.org/officeDocument/2006/relationships/image" Target="../media/image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1.png"/><Relationship Id="rId4" Type="http://schemas.openxmlformats.org/officeDocument/2006/relationships/image" Target="../media/image25.png"/><Relationship Id="rId5" Type="http://schemas.openxmlformats.org/officeDocument/2006/relationships/image" Target="../media/image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8.png"/><Relationship Id="rId4" Type="http://schemas.openxmlformats.org/officeDocument/2006/relationships/image" Target="../media/image4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4.png"/><Relationship Id="rId4" Type="http://schemas.openxmlformats.org/officeDocument/2006/relationships/image" Target="../media/image7.png"/><Relationship Id="rId5" Type="http://schemas.openxmlformats.org/officeDocument/2006/relationships/image" Target="../media/image54.png"/><Relationship Id="rId6" Type="http://schemas.openxmlformats.org/officeDocument/2006/relationships/image" Target="../media/image4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1.png"/><Relationship Id="rId4" Type="http://schemas.openxmlformats.org/officeDocument/2006/relationships/image" Target="../media/image41.png"/><Relationship Id="rId5" Type="http://schemas.openxmlformats.org/officeDocument/2006/relationships/image" Target="../media/image15.png"/><Relationship Id="rId6" Type="http://schemas.openxmlformats.org/officeDocument/2006/relationships/image" Target="../media/image10.png"/><Relationship Id="rId7" Type="http://schemas.openxmlformats.org/officeDocument/2006/relationships/image" Target="../media/image14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6.png"/><Relationship Id="rId4" Type="http://schemas.openxmlformats.org/officeDocument/2006/relationships/image" Target="../media/image45.png"/><Relationship Id="rId5" Type="http://schemas.openxmlformats.org/officeDocument/2006/relationships/image" Target="../media/image22.png"/><Relationship Id="rId6" Type="http://schemas.openxmlformats.org/officeDocument/2006/relationships/image" Target="../media/image4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47.png"/><Relationship Id="rId4" Type="http://schemas.openxmlformats.org/officeDocument/2006/relationships/image" Target="../media/image4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48.png"/><Relationship Id="rId4" Type="http://schemas.openxmlformats.org/officeDocument/2006/relationships/image" Target="../media/image39.png"/><Relationship Id="rId5" Type="http://schemas.openxmlformats.org/officeDocument/2006/relationships/image" Target="../media/image4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1.png"/><Relationship Id="rId4" Type="http://schemas.openxmlformats.org/officeDocument/2006/relationships/image" Target="../media/image52.png"/><Relationship Id="rId5" Type="http://schemas.openxmlformats.org/officeDocument/2006/relationships/image" Target="../media/image49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71717"/>
        </a:solid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/>
          <p:nvPr/>
        </p:nvSpPr>
        <p:spPr>
          <a:xfrm>
            <a:off x="8549640" y="914400"/>
            <a:ext cx="4755000" cy="4755000"/>
          </a:xfrm>
          <a:prstGeom prst="roundRect">
            <a:avLst>
              <a:gd fmla="val 24038" name="adj"/>
            </a:avLst>
          </a:prstGeom>
          <a:solidFill>
            <a:srgbClr val="FFDD2D">
              <a:alpha val="12156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logo_badge.png" id="17" name="Google Shape;17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5800" y="640080"/>
            <a:ext cx="2743200" cy="1075334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8;p3"/>
          <p:cNvSpPr/>
          <p:nvPr/>
        </p:nvSpPr>
        <p:spPr>
          <a:xfrm>
            <a:off x="722376" y="1825142"/>
            <a:ext cx="64008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A9A9A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rgbClr val="9A9A9A"/>
                </a:solidFill>
                <a:latin typeface="Arial"/>
                <a:ea typeface="Arial"/>
                <a:cs typeface="Arial"/>
                <a:sym typeface="Arial"/>
              </a:rPr>
              <a:t>× HSE University · Faculty of Computer Science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" name="Google Shape;19;p3"/>
          <p:cNvSpPr/>
          <p:nvPr/>
        </p:nvSpPr>
        <p:spPr>
          <a:xfrm>
            <a:off x="685800" y="2286000"/>
            <a:ext cx="8778240" cy="1691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Route Planner</a:t>
            </a:r>
            <a:endParaRPr b="0" i="0" sz="4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for T-Travel</a:t>
            </a:r>
            <a:endParaRPr b="0" i="0" sz="4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20;p3"/>
          <p:cNvSpPr/>
          <p:nvPr/>
        </p:nvSpPr>
        <p:spPr>
          <a:xfrm>
            <a:off x="704088" y="4041648"/>
            <a:ext cx="502920" cy="109728"/>
          </a:xfrm>
          <a:prstGeom prst="rect">
            <a:avLst/>
          </a:prstGeom>
          <a:solidFill>
            <a:srgbClr val="FFDD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21" name="Google Shape;21;p3"/>
          <p:cNvCxnSpPr/>
          <p:nvPr/>
        </p:nvCxnSpPr>
        <p:spPr>
          <a:xfrm>
            <a:off x="685800" y="5806440"/>
            <a:ext cx="6949440" cy="0"/>
          </a:xfrm>
          <a:prstGeom prst="straightConnector1">
            <a:avLst/>
          </a:prstGeom>
          <a:noFill/>
          <a:ln cap="flat" cmpd="sng" w="12700">
            <a:solidFill>
              <a:srgbClr val="3A3A3A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2" name="Google Shape;22;p3"/>
          <p:cNvSpPr/>
          <p:nvPr/>
        </p:nvSpPr>
        <p:spPr>
          <a:xfrm>
            <a:off x="685800" y="5943600"/>
            <a:ext cx="82296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A8A8A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8A8A8A"/>
                </a:solidFill>
                <a:latin typeface="Arial"/>
                <a:ea typeface="Arial"/>
                <a:cs typeface="Arial"/>
                <a:sym typeface="Arial"/>
              </a:rPr>
              <a:t>Author:  </a:t>
            </a:r>
            <a:r>
              <a:rPr b="1" i="0" lang="en-US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</a:t>
            </a:r>
            <a:r>
              <a:rPr b="1" lang="en-US" sz="1200">
                <a:solidFill>
                  <a:srgbClr val="FFFFFF"/>
                </a:solidFill>
              </a:rPr>
              <a:t>.</a:t>
            </a:r>
            <a:r>
              <a:rPr b="1" i="0" lang="en-US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V. Budygin </a:t>
            </a:r>
            <a:r>
              <a:rPr b="1" lang="en-US" sz="1200">
                <a:solidFill>
                  <a:srgbClr val="FFFFFF"/>
                </a:solidFill>
              </a:rPr>
              <a:t>-</a:t>
            </a:r>
            <a:r>
              <a:rPr b="1" i="0" lang="en-US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group БПАД231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" name="Google Shape;23;p3"/>
          <p:cNvSpPr/>
          <p:nvPr/>
        </p:nvSpPr>
        <p:spPr>
          <a:xfrm>
            <a:off x="685800" y="6236208"/>
            <a:ext cx="82296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A8A8A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8A8A8A"/>
                </a:solidFill>
                <a:latin typeface="Arial"/>
                <a:ea typeface="Arial"/>
                <a:cs typeface="Arial"/>
                <a:sym typeface="Arial"/>
              </a:rPr>
              <a:t>Supervisor:  </a:t>
            </a:r>
            <a:r>
              <a:rPr b="0" i="0" lang="en-US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r>
              <a:rPr lang="en-US" sz="1200">
                <a:solidFill>
                  <a:srgbClr val="FFFFFF"/>
                </a:solidFill>
              </a:rPr>
              <a:t>.</a:t>
            </a:r>
            <a:r>
              <a:rPr b="0" i="0" lang="en-US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L. Zorin </a:t>
            </a:r>
            <a:r>
              <a:rPr lang="en-US" sz="1200">
                <a:solidFill>
                  <a:srgbClr val="FFFFFF"/>
                </a:solidFill>
              </a:rPr>
              <a:t>-</a:t>
            </a:r>
            <a:r>
              <a:rPr b="0" i="0" lang="en-US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Team Lead, T-Bank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" name="Google Shape;24;p3"/>
          <p:cNvSpPr/>
          <p:nvPr/>
        </p:nvSpPr>
        <p:spPr>
          <a:xfrm>
            <a:off x="7391095" y="6236208"/>
            <a:ext cx="41148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FFDD2D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rgbClr val="FFDD2D"/>
                </a:solidFill>
                <a:latin typeface="Arial"/>
                <a:ea typeface="Arial"/>
                <a:cs typeface="Arial"/>
                <a:sym typeface="Arial"/>
              </a:rPr>
              <a:t>Moscow · 2026   ·   trip.svbudygin.ru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4"/>
          <p:cNvSpPr/>
          <p:nvPr/>
        </p:nvSpPr>
        <p:spPr>
          <a:xfrm>
            <a:off x="685800" y="512064"/>
            <a:ext cx="82296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B9971F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B9971F"/>
                </a:solidFill>
                <a:latin typeface="Arial"/>
                <a:ea typeface="Arial"/>
                <a:cs typeface="Arial"/>
                <a:sym typeface="Arial"/>
              </a:rPr>
              <a:t>OVERVIEW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" name="Google Shape;31;p4"/>
          <p:cNvSpPr/>
          <p:nvPr/>
        </p:nvSpPr>
        <p:spPr>
          <a:xfrm>
            <a:off x="685800" y="786384"/>
            <a:ext cx="8412480" cy="777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3000"/>
              <a:buFont typeface="Arial"/>
              <a:buNone/>
            </a:pPr>
            <a:r>
              <a:rPr b="1" i="0" lang="en-US" sz="3000" u="none" cap="none" strike="noStrik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Goal &amp; contribution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" name="Google Shape;32;p4"/>
          <p:cNvSpPr/>
          <p:nvPr/>
        </p:nvSpPr>
        <p:spPr>
          <a:xfrm>
            <a:off x="685800" y="1783080"/>
            <a:ext cx="6400800" cy="1097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550"/>
              <a:buFont typeface="Arial"/>
              <a:buNone/>
            </a:pPr>
            <a:r>
              <a:rPr b="0" i="0" lang="en-US" sz="1550" u="none" cap="none" strike="noStrik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A transparent routing core: arbitrary map coordinates in, ranked multi-leg rail itineraries out </a:t>
            </a:r>
            <a:r>
              <a:rPr lang="en-US" sz="1550">
                <a:solidFill>
                  <a:srgbClr val="1A1A1A"/>
                </a:solidFill>
              </a:rPr>
              <a:t>-</a:t>
            </a:r>
            <a:r>
              <a:rPr b="0" i="0" lang="en-US" sz="1550" u="none" cap="none" strike="noStrik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 with explicit transfer and timetable handling.</a:t>
            </a:r>
            <a:endParaRPr b="0" i="0" sz="15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" name="Google Shape;33;p4"/>
          <p:cNvSpPr/>
          <p:nvPr/>
        </p:nvSpPr>
        <p:spPr>
          <a:xfrm>
            <a:off x="685800" y="3063240"/>
            <a:ext cx="566928" cy="566928"/>
          </a:xfrm>
          <a:prstGeom prst="roundRect">
            <a:avLst>
              <a:gd fmla="val 28000" name="adj"/>
            </a:avLst>
          </a:prstGeom>
          <a:solidFill>
            <a:srgbClr val="FFDD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34" name="Google Shape;34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27532" y="3204972"/>
            <a:ext cx="283464" cy="283464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4"/>
          <p:cNvSpPr/>
          <p:nvPr/>
        </p:nvSpPr>
        <p:spPr>
          <a:xfrm>
            <a:off x="1463040" y="3026664"/>
            <a:ext cx="5852160" cy="31089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450"/>
              <a:buFont typeface="Arial"/>
              <a:buNone/>
            </a:pPr>
            <a:r>
              <a:rPr b="1" i="0" lang="en-US" sz="1450" u="none" cap="none" strike="noStrik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Automatic station selection</a:t>
            </a:r>
            <a:endParaRPr b="0" i="0" sz="14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" name="Google Shape;36;p4"/>
          <p:cNvSpPr/>
          <p:nvPr/>
        </p:nvSpPr>
        <p:spPr>
          <a:xfrm>
            <a:off x="1463040" y="3355848"/>
            <a:ext cx="585216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555555"/>
              </a:buClr>
              <a:buSzPts val="1150"/>
              <a:buFont typeface="Arial"/>
              <a:buNone/>
            </a:pPr>
            <a:r>
              <a:rPr b="0" i="0" lang="en-US" sz="1150" u="none" cap="none" strike="noStrike">
                <a:solidFill>
                  <a:srgbClr val="555555"/>
                </a:solidFill>
                <a:latin typeface="Arial"/>
                <a:ea typeface="Arial"/>
                <a:cs typeface="Arial"/>
                <a:sym typeface="Arial"/>
              </a:rPr>
              <a:t>Users don't pick stations: the system finds the nearest connected stations from the coordinates.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" name="Google Shape;37;p4"/>
          <p:cNvSpPr/>
          <p:nvPr/>
        </p:nvSpPr>
        <p:spPr>
          <a:xfrm>
            <a:off x="685800" y="4087368"/>
            <a:ext cx="566928" cy="566928"/>
          </a:xfrm>
          <a:prstGeom prst="roundRect">
            <a:avLst>
              <a:gd fmla="val 28000" name="adj"/>
            </a:avLst>
          </a:prstGeom>
          <a:solidFill>
            <a:srgbClr val="FFDD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38" name="Google Shape;38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27532" y="4229100"/>
            <a:ext cx="283464" cy="283464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Google Shape;39;p4"/>
          <p:cNvSpPr/>
          <p:nvPr/>
        </p:nvSpPr>
        <p:spPr>
          <a:xfrm>
            <a:off x="1463040" y="4050792"/>
            <a:ext cx="5852160" cy="31089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450"/>
              <a:buFont typeface="Arial"/>
              <a:buNone/>
            </a:pPr>
            <a:r>
              <a:rPr b="1" i="0" lang="en-US" sz="1450" u="none" cap="none" strike="noStrik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Product graph bounds transfers</a:t>
            </a:r>
            <a:endParaRPr b="0" i="0" sz="14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" name="Google Shape;40;p4"/>
          <p:cNvSpPr/>
          <p:nvPr/>
        </p:nvSpPr>
        <p:spPr>
          <a:xfrm>
            <a:off x="1463040" y="4379976"/>
            <a:ext cx="585216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555555"/>
              </a:buClr>
              <a:buSzPts val="1150"/>
              <a:buFont typeface="Arial"/>
              <a:buNone/>
            </a:pPr>
            <a:r>
              <a:rPr b="0" i="0" lang="en-US" sz="1150" u="none" cap="none" strike="noStrike">
                <a:solidFill>
                  <a:srgbClr val="555555"/>
                </a:solidFill>
                <a:latin typeface="Arial"/>
                <a:ea typeface="Arial"/>
                <a:cs typeface="Arial"/>
                <a:sym typeface="Arial"/>
              </a:rPr>
              <a:t>The number of transfers is bounded by the graph formulation.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4"/>
          <p:cNvSpPr/>
          <p:nvPr/>
        </p:nvSpPr>
        <p:spPr>
          <a:xfrm>
            <a:off x="685800" y="5111496"/>
            <a:ext cx="566928" cy="566928"/>
          </a:xfrm>
          <a:prstGeom prst="roundRect">
            <a:avLst>
              <a:gd fmla="val 28000" name="adj"/>
            </a:avLst>
          </a:prstGeom>
          <a:solidFill>
            <a:srgbClr val="FFDD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42" name="Google Shape;42;p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27532" y="5253228"/>
            <a:ext cx="283464" cy="283464"/>
          </a:xfrm>
          <a:prstGeom prst="rect">
            <a:avLst/>
          </a:prstGeom>
          <a:noFill/>
          <a:ln>
            <a:noFill/>
          </a:ln>
        </p:spPr>
      </p:pic>
      <p:sp>
        <p:nvSpPr>
          <p:cNvPr id="43" name="Google Shape;43;p4"/>
          <p:cNvSpPr/>
          <p:nvPr/>
        </p:nvSpPr>
        <p:spPr>
          <a:xfrm>
            <a:off x="1463040" y="5074920"/>
            <a:ext cx="5852160" cy="31089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450"/>
              <a:buFont typeface="Arial"/>
              <a:buNone/>
            </a:pPr>
            <a:r>
              <a:rPr b="1" i="0" lang="en-US" sz="1450" u="none" cap="none" strike="noStrik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Timetable-aware</a:t>
            </a:r>
            <a:endParaRPr b="0" i="0" sz="14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" name="Google Shape;44;p4"/>
          <p:cNvSpPr/>
          <p:nvPr/>
        </p:nvSpPr>
        <p:spPr>
          <a:xfrm>
            <a:off x="1463040" y="5404104"/>
            <a:ext cx="585216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555555"/>
              </a:buClr>
              <a:buSzPts val="1150"/>
              <a:buFont typeface="Arial"/>
              <a:buNone/>
            </a:pPr>
            <a:r>
              <a:rPr b="0" i="0" lang="en-US" sz="1150" u="none" cap="none" strike="noStrike">
                <a:solidFill>
                  <a:srgbClr val="555555"/>
                </a:solidFill>
                <a:latin typeface="Arial"/>
                <a:ea typeface="Arial"/>
                <a:cs typeface="Arial"/>
                <a:sym typeface="Arial"/>
              </a:rPr>
              <a:t>Dijkstra over per-train schedules.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4"/>
          <p:cNvSpPr/>
          <p:nvPr/>
        </p:nvSpPr>
        <p:spPr>
          <a:xfrm>
            <a:off x="7635240" y="1783080"/>
            <a:ext cx="3886200" cy="4297680"/>
          </a:xfrm>
          <a:prstGeom prst="roundRect">
            <a:avLst>
              <a:gd fmla="val 3765" name="adj"/>
            </a:avLst>
          </a:prstGeom>
          <a:solidFill>
            <a:srgbClr val="171717"/>
          </a:solidFill>
          <a:ln>
            <a:noFill/>
          </a:ln>
          <a:effectLst>
            <a:outerShdw blurRad="114300" rotWithShape="0" algn="bl" dir="5400000" dist="38100">
              <a:srgbClr val="000000">
                <a:alpha val="10196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" name="Google Shape;46;p4"/>
          <p:cNvSpPr/>
          <p:nvPr/>
        </p:nvSpPr>
        <p:spPr>
          <a:xfrm>
            <a:off x="7955280" y="2057400"/>
            <a:ext cx="329184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DD2D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rgbClr val="FFDD2D"/>
                </a:solidFill>
                <a:latin typeface="Arial"/>
                <a:ea typeface="Arial"/>
                <a:cs typeface="Arial"/>
                <a:sym typeface="Arial"/>
              </a:rPr>
              <a:t>Not a ticketing service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" name="Google Shape;47;p4"/>
          <p:cNvSpPr/>
          <p:nvPr/>
        </p:nvSpPr>
        <p:spPr>
          <a:xfrm>
            <a:off x="7955280" y="2542032"/>
            <a:ext cx="329184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  <a:buClr>
                <a:srgbClr val="CFCFCF"/>
              </a:buClr>
              <a:buSzPts val="1150"/>
              <a:buFont typeface="Arial"/>
              <a:buNone/>
            </a:pPr>
            <a:r>
              <a:rPr b="0" i="0" lang="en-US" sz="1150" u="none" cap="none" strike="noStrike">
                <a:solidFill>
                  <a:srgbClr val="CFCFCF"/>
                </a:solidFill>
                <a:latin typeface="Arial"/>
                <a:ea typeface="Arial"/>
                <a:cs typeface="Arial"/>
                <a:sym typeface="Arial"/>
              </a:rPr>
              <a:t>The goal isn't to copy RZD.ru, Tutu.ru or Yandex.Travel — it's a clean algorithmic routing core.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48" name="Google Shape;48;p4"/>
          <p:cNvCxnSpPr/>
          <p:nvPr/>
        </p:nvCxnSpPr>
        <p:spPr>
          <a:xfrm>
            <a:off x="7955280" y="3611880"/>
            <a:ext cx="3246120" cy="0"/>
          </a:xfrm>
          <a:prstGeom prst="straightConnector1">
            <a:avLst/>
          </a:prstGeom>
          <a:noFill/>
          <a:ln cap="flat" cmpd="sng" w="12700">
            <a:solidFill>
              <a:srgbClr val="3A3A3A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9" name="Google Shape;49;p4"/>
          <p:cNvSpPr/>
          <p:nvPr/>
        </p:nvSpPr>
        <p:spPr>
          <a:xfrm>
            <a:off x="7955280" y="3840480"/>
            <a:ext cx="3291840" cy="31089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Arial"/>
              <a:buNone/>
            </a:pPr>
            <a:r>
              <a:rPr b="1" i="0" lang="en-US" sz="15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coord-to-coord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" name="Google Shape;50;p4"/>
          <p:cNvSpPr/>
          <p:nvPr/>
        </p:nvSpPr>
        <p:spPr>
          <a:xfrm>
            <a:off x="7955280" y="4133088"/>
            <a:ext cx="329184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A9A9A"/>
              </a:buClr>
              <a:buSzPts val="1050"/>
              <a:buFont typeface="Arial"/>
              <a:buNone/>
            </a:pPr>
            <a:r>
              <a:rPr b="0" i="0" lang="en-US" sz="1050" u="none" cap="none" strike="noStrike">
                <a:solidFill>
                  <a:srgbClr val="9A9A9A"/>
                </a:solidFill>
                <a:latin typeface="Arial"/>
                <a:ea typeface="Arial"/>
                <a:cs typeface="Arial"/>
                <a:sym typeface="Arial"/>
              </a:rPr>
              <a:t>coordinate input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" name="Google Shape;51;p4"/>
          <p:cNvSpPr/>
          <p:nvPr/>
        </p:nvSpPr>
        <p:spPr>
          <a:xfrm>
            <a:off x="7955280" y="4572000"/>
            <a:ext cx="3291840" cy="31089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Arial"/>
              <a:buNone/>
            </a:pPr>
            <a:r>
              <a:rPr b="1" i="0" lang="en-US" sz="15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≤ 3 trains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" name="Google Shape;52;p4"/>
          <p:cNvSpPr/>
          <p:nvPr/>
        </p:nvSpPr>
        <p:spPr>
          <a:xfrm>
            <a:off x="7955280" y="4864608"/>
            <a:ext cx="329184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A9A9A"/>
              </a:buClr>
              <a:buSzPts val="1050"/>
              <a:buFont typeface="Arial"/>
              <a:buNone/>
            </a:pPr>
            <a:r>
              <a:rPr b="0" i="0" lang="en-US" sz="1050" u="none" cap="none" strike="noStrike">
                <a:solidFill>
                  <a:srgbClr val="9A9A9A"/>
                </a:solidFill>
                <a:latin typeface="Arial"/>
                <a:ea typeface="Arial"/>
                <a:cs typeface="Arial"/>
                <a:sym typeface="Arial"/>
              </a:rPr>
              <a:t>at most 2 transfers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" name="Google Shape;53;p4"/>
          <p:cNvSpPr/>
          <p:nvPr/>
        </p:nvSpPr>
        <p:spPr>
          <a:xfrm>
            <a:off x="7955280" y="5303520"/>
            <a:ext cx="3291840" cy="31089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Arial"/>
              <a:buNone/>
            </a:pPr>
            <a:r>
              <a:rPr b="1" i="0" lang="en-US" sz="15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time / cost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" name="Google Shape;54;p4"/>
          <p:cNvSpPr/>
          <p:nvPr/>
        </p:nvSpPr>
        <p:spPr>
          <a:xfrm>
            <a:off x="7955280" y="5596128"/>
            <a:ext cx="329184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A9A9A"/>
              </a:buClr>
              <a:buSzPts val="1050"/>
              <a:buFont typeface="Arial"/>
              <a:buNone/>
            </a:pPr>
            <a:r>
              <a:rPr b="0" i="0" lang="en-US" sz="1050" u="none" cap="none" strike="noStrike">
                <a:solidFill>
                  <a:srgbClr val="9A9A9A"/>
                </a:solidFill>
                <a:latin typeface="Arial"/>
                <a:ea typeface="Arial"/>
                <a:cs typeface="Arial"/>
                <a:sym typeface="Arial"/>
              </a:rPr>
              <a:t>two optimization criteria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logo_flat.png" id="55" name="Google Shape;55;p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134295" y="475488"/>
            <a:ext cx="1371600" cy="422453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4"/>
          <p:cNvSpPr/>
          <p:nvPr/>
        </p:nvSpPr>
        <p:spPr>
          <a:xfrm>
            <a:off x="10957255" y="6400800"/>
            <a:ext cx="54864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900"/>
              <a:buFont typeface="Arial"/>
              <a:buNone/>
            </a:pPr>
            <a:r>
              <a:rPr b="1" i="0" lang="en-US" sz="900" u="none" cap="none" strike="noStrik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5"/>
          <p:cNvSpPr/>
          <p:nvPr/>
        </p:nvSpPr>
        <p:spPr>
          <a:xfrm>
            <a:off x="685800" y="512064"/>
            <a:ext cx="82296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B9971F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B9971F"/>
                </a:solidFill>
                <a:latin typeface="Arial"/>
                <a:ea typeface="Arial"/>
                <a:cs typeface="Arial"/>
                <a:sym typeface="Arial"/>
              </a:rPr>
              <a:t>CAPABILITIES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5"/>
          <p:cNvSpPr/>
          <p:nvPr/>
        </p:nvSpPr>
        <p:spPr>
          <a:xfrm>
            <a:off x="685800" y="786384"/>
            <a:ext cx="8412480" cy="777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3000"/>
              <a:buFont typeface="Arial"/>
              <a:buNone/>
            </a:pPr>
            <a:r>
              <a:rPr b="1" i="0" lang="en-US" sz="3000" u="none" cap="none" strike="noStrik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What the system does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" name="Google Shape;64;p5"/>
          <p:cNvSpPr/>
          <p:nvPr/>
        </p:nvSpPr>
        <p:spPr>
          <a:xfrm>
            <a:off x="685800" y="1874520"/>
            <a:ext cx="3456432" cy="1783080"/>
          </a:xfrm>
          <a:prstGeom prst="roundRect">
            <a:avLst>
              <a:gd fmla="val 7179" name="adj"/>
            </a:avLst>
          </a:prstGeom>
          <a:solidFill>
            <a:srgbClr val="F7F7F5"/>
          </a:solidFill>
          <a:ln cap="flat" cmpd="sng" w="12700">
            <a:solidFill>
              <a:srgbClr val="E6E6E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" name="Google Shape;65;p5"/>
          <p:cNvSpPr/>
          <p:nvPr/>
        </p:nvSpPr>
        <p:spPr>
          <a:xfrm>
            <a:off x="960120" y="2148840"/>
            <a:ext cx="566928" cy="566928"/>
          </a:xfrm>
          <a:prstGeom prst="roundRect">
            <a:avLst>
              <a:gd fmla="val 28000" name="adj"/>
            </a:avLst>
          </a:prstGeom>
          <a:solidFill>
            <a:srgbClr val="FFDD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66" name="Google Shape;66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01852" y="2290572"/>
            <a:ext cx="283464" cy="283464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5"/>
          <p:cNvSpPr/>
          <p:nvPr/>
        </p:nvSpPr>
        <p:spPr>
          <a:xfrm>
            <a:off x="960120" y="2807208"/>
            <a:ext cx="2907792" cy="31089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450"/>
              <a:buFont typeface="Arial"/>
              <a:buNone/>
            </a:pPr>
            <a:r>
              <a:rPr b="1" i="0" lang="en-US" sz="1450" u="none" cap="none" strike="noStrik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Interactive map</a:t>
            </a:r>
            <a:endParaRPr b="0" i="0" sz="14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" name="Google Shape;68;p5"/>
          <p:cNvSpPr/>
          <p:nvPr/>
        </p:nvSpPr>
        <p:spPr>
          <a:xfrm>
            <a:off x="960120" y="3136392"/>
            <a:ext cx="2953512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5C5C5C"/>
              </a:buClr>
              <a:buSzPts val="1080"/>
              <a:buFont typeface="Arial"/>
              <a:buNone/>
            </a:pPr>
            <a:r>
              <a:rPr b="0" i="0" lang="en-US" sz="1080" u="none" cap="none" strike="noStrike">
                <a:solidFill>
                  <a:srgbClr val="5C5C5C"/>
                </a:solidFill>
                <a:latin typeface="Arial"/>
                <a:ea typeface="Arial"/>
                <a:cs typeface="Arial"/>
                <a:sym typeface="Arial"/>
              </a:rPr>
              <a:t>Click the map to place A and B; or type coordinates.</a:t>
            </a:r>
            <a:endParaRPr b="0" i="0" sz="108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" name="Google Shape;69;p5"/>
          <p:cNvSpPr/>
          <p:nvPr/>
        </p:nvSpPr>
        <p:spPr>
          <a:xfrm>
            <a:off x="4306824" y="1874520"/>
            <a:ext cx="3456432" cy="1783080"/>
          </a:xfrm>
          <a:prstGeom prst="roundRect">
            <a:avLst>
              <a:gd fmla="val 7179" name="adj"/>
            </a:avLst>
          </a:prstGeom>
          <a:solidFill>
            <a:srgbClr val="F7F7F5"/>
          </a:solidFill>
          <a:ln cap="flat" cmpd="sng" w="12700">
            <a:solidFill>
              <a:srgbClr val="E6E6E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" name="Google Shape;70;p5"/>
          <p:cNvSpPr/>
          <p:nvPr/>
        </p:nvSpPr>
        <p:spPr>
          <a:xfrm>
            <a:off x="4581144" y="2148840"/>
            <a:ext cx="566928" cy="566928"/>
          </a:xfrm>
          <a:prstGeom prst="roundRect">
            <a:avLst>
              <a:gd fmla="val 28000" name="adj"/>
            </a:avLst>
          </a:prstGeom>
          <a:solidFill>
            <a:srgbClr val="FFDD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71" name="Google Shape;71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722876" y="2290572"/>
            <a:ext cx="283464" cy="283464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5"/>
          <p:cNvSpPr/>
          <p:nvPr/>
        </p:nvSpPr>
        <p:spPr>
          <a:xfrm>
            <a:off x="4581144" y="2807208"/>
            <a:ext cx="2907792" cy="31089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450"/>
              <a:buFont typeface="Arial"/>
              <a:buNone/>
            </a:pPr>
            <a:r>
              <a:rPr b="1" i="0" lang="en-US" sz="1450" u="none" cap="none" strike="noStrik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Up to 10 routes</a:t>
            </a:r>
            <a:endParaRPr b="0" i="0" sz="14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" name="Google Shape;73;p5"/>
          <p:cNvSpPr/>
          <p:nvPr/>
        </p:nvSpPr>
        <p:spPr>
          <a:xfrm>
            <a:off x="4581144" y="3136392"/>
            <a:ext cx="2953512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5C5C5C"/>
              </a:buClr>
              <a:buSzPts val="1080"/>
              <a:buFont typeface="Arial"/>
              <a:buNone/>
            </a:pPr>
            <a:r>
              <a:rPr b="0" i="0" lang="en-US" sz="1080" u="none" cap="none" strike="noStrike">
                <a:solidFill>
                  <a:srgbClr val="5C5C5C"/>
                </a:solidFill>
                <a:latin typeface="Arial"/>
                <a:ea typeface="Arial"/>
                <a:cs typeface="Arial"/>
                <a:sym typeface="Arial"/>
              </a:rPr>
              <a:t>Ranked candidates by the chosen criterion.</a:t>
            </a:r>
            <a:endParaRPr b="0" i="0" sz="108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" name="Google Shape;74;p5"/>
          <p:cNvSpPr/>
          <p:nvPr/>
        </p:nvSpPr>
        <p:spPr>
          <a:xfrm>
            <a:off x="7927848" y="1874520"/>
            <a:ext cx="3456432" cy="1783080"/>
          </a:xfrm>
          <a:prstGeom prst="roundRect">
            <a:avLst>
              <a:gd fmla="val 7179" name="adj"/>
            </a:avLst>
          </a:prstGeom>
          <a:solidFill>
            <a:srgbClr val="F7F7F5"/>
          </a:solidFill>
          <a:ln cap="flat" cmpd="sng" w="12700">
            <a:solidFill>
              <a:srgbClr val="E6E6E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" name="Google Shape;75;p5"/>
          <p:cNvSpPr/>
          <p:nvPr/>
        </p:nvSpPr>
        <p:spPr>
          <a:xfrm>
            <a:off x="8202168" y="2148840"/>
            <a:ext cx="566928" cy="566928"/>
          </a:xfrm>
          <a:prstGeom prst="roundRect">
            <a:avLst>
              <a:gd fmla="val 28000" name="adj"/>
            </a:avLst>
          </a:prstGeom>
          <a:solidFill>
            <a:srgbClr val="FFDD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76" name="Google Shape;76;p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343900" y="2290572"/>
            <a:ext cx="283464" cy="283464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Google Shape;77;p5"/>
          <p:cNvSpPr/>
          <p:nvPr/>
        </p:nvSpPr>
        <p:spPr>
          <a:xfrm>
            <a:off x="8202168" y="2807208"/>
            <a:ext cx="2907792" cy="31089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450"/>
              <a:buFont typeface="Arial"/>
              <a:buNone/>
            </a:pPr>
            <a:r>
              <a:rPr b="1" i="0" lang="en-US" sz="1450" u="none" cap="none" strike="noStrik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Optimize by time</a:t>
            </a:r>
            <a:endParaRPr b="0" i="0" sz="14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" name="Google Shape;78;p5"/>
          <p:cNvSpPr/>
          <p:nvPr/>
        </p:nvSpPr>
        <p:spPr>
          <a:xfrm>
            <a:off x="8202168" y="3136392"/>
            <a:ext cx="2953512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5C5C5C"/>
              </a:buClr>
              <a:buSzPts val="1080"/>
              <a:buFont typeface="Arial"/>
              <a:buNone/>
            </a:pPr>
            <a:r>
              <a:rPr b="0" i="0" lang="en-US" sz="1080" u="none" cap="none" strike="noStrike">
                <a:solidFill>
                  <a:srgbClr val="5C5C5C"/>
                </a:solidFill>
                <a:latin typeface="Arial"/>
                <a:ea typeface="Arial"/>
                <a:cs typeface="Arial"/>
                <a:sym typeface="Arial"/>
              </a:rPr>
              <a:t>Minimize the actual arrival time.</a:t>
            </a:r>
            <a:endParaRPr b="0" i="0" sz="108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" name="Google Shape;79;p5"/>
          <p:cNvSpPr/>
          <p:nvPr/>
        </p:nvSpPr>
        <p:spPr>
          <a:xfrm>
            <a:off x="685800" y="3950208"/>
            <a:ext cx="3456432" cy="1783080"/>
          </a:xfrm>
          <a:prstGeom prst="roundRect">
            <a:avLst>
              <a:gd fmla="val 7179" name="adj"/>
            </a:avLst>
          </a:prstGeom>
          <a:solidFill>
            <a:srgbClr val="F7F7F5"/>
          </a:solidFill>
          <a:ln cap="flat" cmpd="sng" w="12700">
            <a:solidFill>
              <a:srgbClr val="E6E6E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" name="Google Shape;80;p5"/>
          <p:cNvSpPr/>
          <p:nvPr/>
        </p:nvSpPr>
        <p:spPr>
          <a:xfrm>
            <a:off x="960120" y="4224528"/>
            <a:ext cx="566928" cy="566928"/>
          </a:xfrm>
          <a:prstGeom prst="roundRect">
            <a:avLst>
              <a:gd fmla="val 28000" name="adj"/>
            </a:avLst>
          </a:prstGeom>
          <a:solidFill>
            <a:srgbClr val="FFDD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81" name="Google Shape;81;p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101852" y="4366260"/>
            <a:ext cx="283464" cy="283464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5"/>
          <p:cNvSpPr/>
          <p:nvPr/>
        </p:nvSpPr>
        <p:spPr>
          <a:xfrm>
            <a:off x="960120" y="4882896"/>
            <a:ext cx="2907792" cy="31089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450"/>
              <a:buFont typeface="Arial"/>
              <a:buNone/>
            </a:pPr>
            <a:r>
              <a:rPr b="1" i="0" lang="en-US" sz="1450" u="none" cap="none" strike="noStrik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Optimize by cost</a:t>
            </a:r>
            <a:endParaRPr b="0" i="0" sz="14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" name="Google Shape;83;p5"/>
          <p:cNvSpPr/>
          <p:nvPr/>
        </p:nvSpPr>
        <p:spPr>
          <a:xfrm>
            <a:off x="960120" y="5212080"/>
            <a:ext cx="2953512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5C5C5C"/>
              </a:buClr>
              <a:buSzPts val="1080"/>
              <a:buFont typeface="Arial"/>
              <a:buNone/>
            </a:pPr>
            <a:r>
              <a:rPr b="0" i="0" lang="en-US" sz="1080" u="none" cap="none" strike="noStrike">
                <a:solidFill>
                  <a:srgbClr val="5C5C5C"/>
                </a:solidFill>
                <a:latin typeface="Arial"/>
                <a:ea typeface="Arial"/>
                <a:cs typeface="Arial"/>
                <a:sym typeface="Arial"/>
              </a:rPr>
              <a:t>Rank by total ticket price.</a:t>
            </a:r>
            <a:endParaRPr b="0" i="0" sz="108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" name="Google Shape;84;p5"/>
          <p:cNvSpPr/>
          <p:nvPr/>
        </p:nvSpPr>
        <p:spPr>
          <a:xfrm>
            <a:off x="4306824" y="3950208"/>
            <a:ext cx="3456432" cy="1783080"/>
          </a:xfrm>
          <a:prstGeom prst="roundRect">
            <a:avLst>
              <a:gd fmla="val 7179" name="adj"/>
            </a:avLst>
          </a:prstGeom>
          <a:solidFill>
            <a:srgbClr val="F7F7F5"/>
          </a:solidFill>
          <a:ln cap="flat" cmpd="sng" w="12700">
            <a:solidFill>
              <a:srgbClr val="E6E6E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" name="Google Shape;85;p5"/>
          <p:cNvSpPr/>
          <p:nvPr/>
        </p:nvSpPr>
        <p:spPr>
          <a:xfrm>
            <a:off x="4581144" y="4224528"/>
            <a:ext cx="566928" cy="566928"/>
          </a:xfrm>
          <a:prstGeom prst="roundRect">
            <a:avLst>
              <a:gd fmla="val 28000" name="adj"/>
            </a:avLst>
          </a:prstGeom>
          <a:solidFill>
            <a:srgbClr val="FFDD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86" name="Google Shape;86;p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722876" y="4366260"/>
            <a:ext cx="283464" cy="283464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5"/>
          <p:cNvSpPr/>
          <p:nvPr/>
        </p:nvSpPr>
        <p:spPr>
          <a:xfrm>
            <a:off x="4581144" y="4882896"/>
            <a:ext cx="2907792" cy="31089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450"/>
              <a:buFont typeface="Arial"/>
              <a:buNone/>
            </a:pPr>
            <a:r>
              <a:rPr b="1" i="0" lang="en-US" sz="1450" u="none" cap="none" strike="noStrik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Date &amp; time</a:t>
            </a:r>
            <a:endParaRPr b="0" i="0" sz="14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5"/>
          <p:cNvSpPr/>
          <p:nvPr/>
        </p:nvSpPr>
        <p:spPr>
          <a:xfrm>
            <a:off x="4581144" y="5212080"/>
            <a:ext cx="2953512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5C5C5C"/>
              </a:buClr>
              <a:buSzPts val="1080"/>
              <a:buFont typeface="Arial"/>
              <a:buNone/>
            </a:pPr>
            <a:r>
              <a:rPr b="0" i="0" lang="en-US" sz="1080" u="none" cap="none" strike="noStrike">
                <a:solidFill>
                  <a:srgbClr val="5C5C5C"/>
                </a:solidFill>
                <a:latin typeface="Arial"/>
                <a:ea typeface="Arial"/>
                <a:cs typeface="Arial"/>
                <a:sym typeface="Arial"/>
              </a:rPr>
              <a:t>Timetable-aware search</a:t>
            </a:r>
            <a:endParaRPr b="0" i="0" sz="108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5"/>
          <p:cNvSpPr/>
          <p:nvPr/>
        </p:nvSpPr>
        <p:spPr>
          <a:xfrm>
            <a:off x="7927848" y="3950208"/>
            <a:ext cx="3456432" cy="1783080"/>
          </a:xfrm>
          <a:prstGeom prst="roundRect">
            <a:avLst>
              <a:gd fmla="val 7179" name="adj"/>
            </a:avLst>
          </a:prstGeom>
          <a:solidFill>
            <a:srgbClr val="F7F7F5"/>
          </a:solidFill>
          <a:ln cap="flat" cmpd="sng" w="12700">
            <a:solidFill>
              <a:srgbClr val="E6E6E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" name="Google Shape;90;p5"/>
          <p:cNvSpPr/>
          <p:nvPr/>
        </p:nvSpPr>
        <p:spPr>
          <a:xfrm>
            <a:off x="8202168" y="4224528"/>
            <a:ext cx="566928" cy="566928"/>
          </a:xfrm>
          <a:prstGeom prst="roundRect">
            <a:avLst>
              <a:gd fmla="val 28000" name="adj"/>
            </a:avLst>
          </a:prstGeom>
          <a:solidFill>
            <a:srgbClr val="FFDD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91" name="Google Shape;91;p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8343900" y="4366260"/>
            <a:ext cx="283464" cy="283464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5"/>
          <p:cNvSpPr/>
          <p:nvPr/>
        </p:nvSpPr>
        <p:spPr>
          <a:xfrm>
            <a:off x="8202168" y="4882896"/>
            <a:ext cx="2907792" cy="31089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450"/>
              <a:buFont typeface="Arial"/>
              <a:buNone/>
            </a:pPr>
            <a:r>
              <a:rPr b="1" i="0" lang="en-US" sz="1450" u="none" cap="none" strike="noStrik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Production + HTTPS</a:t>
            </a:r>
            <a:endParaRPr b="0" i="0" sz="14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p5"/>
          <p:cNvSpPr/>
          <p:nvPr/>
        </p:nvSpPr>
        <p:spPr>
          <a:xfrm>
            <a:off x="8202168" y="5212080"/>
            <a:ext cx="2953512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5C5C5C"/>
              </a:buClr>
              <a:buSzPts val="1080"/>
              <a:buFont typeface="Arial"/>
              <a:buNone/>
            </a:pPr>
            <a:r>
              <a:rPr b="0" i="0" lang="en-US" sz="1080" u="none" cap="none" strike="noStrike">
                <a:solidFill>
                  <a:srgbClr val="5C5C5C"/>
                </a:solidFill>
                <a:latin typeface="Arial"/>
                <a:ea typeface="Arial"/>
                <a:cs typeface="Arial"/>
                <a:sym typeface="Arial"/>
              </a:rPr>
              <a:t>Behind Nginx with a Let's Encrypt certificate.</a:t>
            </a:r>
            <a:endParaRPr b="0" i="0" sz="108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logo_flat.png" id="94" name="Google Shape;94;p5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0134295" y="475488"/>
            <a:ext cx="1371600" cy="422453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5"/>
          <p:cNvSpPr/>
          <p:nvPr/>
        </p:nvSpPr>
        <p:spPr>
          <a:xfrm>
            <a:off x="10957255" y="6400800"/>
            <a:ext cx="54864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900"/>
              <a:buFont typeface="Arial"/>
              <a:buNone/>
            </a:pPr>
            <a:r>
              <a:rPr b="1" i="0" lang="en-US" sz="900" u="none" cap="none" strike="noStrik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6"/>
          <p:cNvSpPr/>
          <p:nvPr/>
        </p:nvSpPr>
        <p:spPr>
          <a:xfrm>
            <a:off x="685800" y="512064"/>
            <a:ext cx="82296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B9971F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B9971F"/>
                </a:solidFill>
                <a:latin typeface="Arial"/>
                <a:ea typeface="Arial"/>
                <a:cs typeface="Arial"/>
                <a:sym typeface="Arial"/>
              </a:rPr>
              <a:t>ARCHITECTURE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6"/>
          <p:cNvSpPr/>
          <p:nvPr/>
        </p:nvSpPr>
        <p:spPr>
          <a:xfrm>
            <a:off x="685800" y="786384"/>
            <a:ext cx="8412480" cy="777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3000"/>
              <a:buFont typeface="Arial"/>
              <a:buNone/>
            </a:pPr>
            <a:r>
              <a:rPr b="1" i="0" lang="en-US" sz="3000" u="none" cap="none" strike="noStrik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Data flow: from sources to a route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6"/>
          <p:cNvSpPr/>
          <p:nvPr/>
        </p:nvSpPr>
        <p:spPr>
          <a:xfrm>
            <a:off x="685800" y="2032733"/>
            <a:ext cx="1874400" cy="2286000"/>
          </a:xfrm>
          <a:prstGeom prst="roundRect">
            <a:avLst>
              <a:gd fmla="val 6829" name="adj"/>
            </a:avLst>
          </a:prstGeom>
          <a:solidFill>
            <a:srgbClr val="F7F7F5"/>
          </a:solidFill>
          <a:ln cap="flat" cmpd="sng" w="12700">
            <a:solidFill>
              <a:srgbClr val="E6E6E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6"/>
          <p:cNvSpPr/>
          <p:nvPr/>
        </p:nvSpPr>
        <p:spPr>
          <a:xfrm>
            <a:off x="1321308" y="2325341"/>
            <a:ext cx="603600" cy="603600"/>
          </a:xfrm>
          <a:prstGeom prst="roundRect">
            <a:avLst>
              <a:gd fmla="val 28000" name="adj"/>
            </a:avLst>
          </a:prstGeom>
          <a:solidFill>
            <a:srgbClr val="FFDD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105" name="Google Shape;105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72184" y="2476217"/>
            <a:ext cx="301752" cy="301752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6"/>
          <p:cNvSpPr/>
          <p:nvPr/>
        </p:nvSpPr>
        <p:spPr>
          <a:xfrm>
            <a:off x="685800" y="3056861"/>
            <a:ext cx="1874400" cy="32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500"/>
              <a:buFont typeface="Arial"/>
              <a:buNone/>
            </a:pPr>
            <a:r>
              <a:rPr b="1" i="0" lang="en-US" sz="1500" u="none" cap="none" strike="noStrik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Sources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6"/>
          <p:cNvSpPr/>
          <p:nvPr/>
        </p:nvSpPr>
        <p:spPr>
          <a:xfrm>
            <a:off x="777240" y="3404333"/>
            <a:ext cx="1691700" cy="73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5C5C5C"/>
              </a:buClr>
              <a:buSzPts val="1050"/>
              <a:buFont typeface="Arial"/>
              <a:buNone/>
            </a:pPr>
            <a:r>
              <a:rPr b="0" i="0" lang="en-US" sz="1050" u="none" cap="none" strike="noStrike">
                <a:solidFill>
                  <a:srgbClr val="5C5C5C"/>
                </a:solidFill>
                <a:latin typeface="Arial"/>
                <a:ea typeface="Arial"/>
                <a:cs typeface="Arial"/>
                <a:sym typeface="Arial"/>
              </a:rPr>
              <a:t>OSM · RZD Excel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5C5C5C"/>
              </a:buClr>
              <a:buSzPts val="1050"/>
              <a:buFont typeface="Arial"/>
              <a:buNone/>
            </a:pPr>
            <a:r>
              <a:rPr b="0" i="0" lang="en-US" sz="1050" u="none" cap="none" strike="noStrike">
                <a:solidFill>
                  <a:srgbClr val="5C5C5C"/>
                </a:solidFill>
                <a:latin typeface="Arial"/>
                <a:ea typeface="Arial"/>
                <a:cs typeface="Arial"/>
                <a:sym typeface="Arial"/>
              </a:rPr>
              <a:t>· schedule CSV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108" name="Google Shape;108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585809" y="3020285"/>
            <a:ext cx="310896" cy="310896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6"/>
          <p:cNvSpPr/>
          <p:nvPr/>
        </p:nvSpPr>
        <p:spPr>
          <a:xfrm>
            <a:off x="2922194" y="2032733"/>
            <a:ext cx="1874400" cy="2286000"/>
          </a:xfrm>
          <a:prstGeom prst="roundRect">
            <a:avLst>
              <a:gd fmla="val 6829" name="adj"/>
            </a:avLst>
          </a:prstGeom>
          <a:solidFill>
            <a:srgbClr val="F7F7F5"/>
          </a:solidFill>
          <a:ln cap="flat" cmpd="sng" w="12700">
            <a:solidFill>
              <a:srgbClr val="E6E6E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6"/>
          <p:cNvSpPr/>
          <p:nvPr/>
        </p:nvSpPr>
        <p:spPr>
          <a:xfrm>
            <a:off x="3557702" y="2325341"/>
            <a:ext cx="603600" cy="603600"/>
          </a:xfrm>
          <a:prstGeom prst="roundRect">
            <a:avLst>
              <a:gd fmla="val 28000" name="adj"/>
            </a:avLst>
          </a:prstGeom>
          <a:solidFill>
            <a:srgbClr val="FFDD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111" name="Google Shape;111;p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708578" y="2476217"/>
            <a:ext cx="301752" cy="301752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6"/>
          <p:cNvSpPr/>
          <p:nvPr/>
        </p:nvSpPr>
        <p:spPr>
          <a:xfrm>
            <a:off x="2922194" y="3056861"/>
            <a:ext cx="1874400" cy="32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500"/>
              <a:buFont typeface="Arial"/>
              <a:buNone/>
            </a:pPr>
            <a:r>
              <a:rPr b="1" i="0" lang="en-US" sz="1500" u="none" cap="none" strike="noStrik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PostGIS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6"/>
          <p:cNvSpPr/>
          <p:nvPr/>
        </p:nvSpPr>
        <p:spPr>
          <a:xfrm>
            <a:off x="3013634" y="3404333"/>
            <a:ext cx="1691700" cy="73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5C5C5C"/>
              </a:buClr>
              <a:buSzPts val="1050"/>
              <a:buFont typeface="Arial"/>
              <a:buNone/>
            </a:pPr>
            <a:r>
              <a:rPr b="0" i="0" lang="en-US" sz="1050" u="none" cap="none" strike="noStrike">
                <a:solidFill>
                  <a:srgbClr val="5C5C5C"/>
                </a:solidFill>
                <a:latin typeface="Arial"/>
                <a:ea typeface="Arial"/>
                <a:cs typeface="Arial"/>
                <a:sym typeface="Arial"/>
              </a:rPr>
              <a:t>PostgreSQL 16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5C5C5C"/>
              </a:buClr>
              <a:buSzPts val="1050"/>
              <a:buFont typeface="Arial"/>
              <a:buNone/>
            </a:pPr>
            <a:r>
              <a:rPr b="0" i="0" lang="en-US" sz="1050" u="none" cap="none" strike="noStrike">
                <a:solidFill>
                  <a:srgbClr val="5C5C5C"/>
                </a:solidFill>
                <a:latin typeface="Arial"/>
                <a:ea typeface="Arial"/>
                <a:cs typeface="Arial"/>
                <a:sym typeface="Arial"/>
              </a:rPr>
              <a:t>+ PostGIS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114" name="Google Shape;114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822203" y="3020285"/>
            <a:ext cx="310896" cy="310896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6"/>
          <p:cNvSpPr/>
          <p:nvPr/>
        </p:nvSpPr>
        <p:spPr>
          <a:xfrm>
            <a:off x="5158588" y="2032733"/>
            <a:ext cx="1874400" cy="2286000"/>
          </a:xfrm>
          <a:prstGeom prst="roundRect">
            <a:avLst>
              <a:gd fmla="val 6829" name="adj"/>
            </a:avLst>
          </a:prstGeom>
          <a:solidFill>
            <a:srgbClr val="171717"/>
          </a:solidFill>
          <a:ln>
            <a:noFill/>
          </a:ln>
          <a:effectLst>
            <a:outerShdw blurRad="114300" rotWithShape="0" algn="bl" dir="5400000" dist="38100">
              <a:srgbClr val="000000">
                <a:alpha val="10196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p6"/>
          <p:cNvSpPr/>
          <p:nvPr/>
        </p:nvSpPr>
        <p:spPr>
          <a:xfrm>
            <a:off x="5794096" y="2325341"/>
            <a:ext cx="603600" cy="603600"/>
          </a:xfrm>
          <a:prstGeom prst="roundRect">
            <a:avLst>
              <a:gd fmla="val 28000" name="adj"/>
            </a:avLst>
          </a:prstGeom>
          <a:solidFill>
            <a:srgbClr val="FFDD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117" name="Google Shape;117;p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944972" y="2476217"/>
            <a:ext cx="301752" cy="301752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6"/>
          <p:cNvSpPr/>
          <p:nvPr/>
        </p:nvSpPr>
        <p:spPr>
          <a:xfrm>
            <a:off x="5158588" y="3056861"/>
            <a:ext cx="1874400" cy="32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DD2D"/>
              </a:buClr>
              <a:buSzPts val="1500"/>
              <a:buFont typeface="Arial"/>
              <a:buNone/>
            </a:pPr>
            <a:r>
              <a:rPr b="1" i="0" lang="en-US" sz="1500" u="none" cap="none" strike="noStrike">
                <a:solidFill>
                  <a:srgbClr val="FFDD2D"/>
                </a:solidFill>
                <a:latin typeface="Arial"/>
                <a:ea typeface="Arial"/>
                <a:cs typeface="Arial"/>
                <a:sym typeface="Arial"/>
              </a:rPr>
              <a:t>RouteGraph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p6"/>
          <p:cNvSpPr/>
          <p:nvPr/>
        </p:nvSpPr>
        <p:spPr>
          <a:xfrm>
            <a:off x="5250028" y="3404333"/>
            <a:ext cx="1691700" cy="73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CFCFCF"/>
              </a:buClr>
              <a:buSzPts val="1050"/>
              <a:buFont typeface="Arial"/>
              <a:buNone/>
            </a:pPr>
            <a:r>
              <a:rPr b="0" i="0" lang="en-US" sz="1050" u="none" cap="none" strike="noStrike">
                <a:solidFill>
                  <a:srgbClr val="CFCFCF"/>
                </a:solidFill>
                <a:latin typeface="Arial"/>
                <a:ea typeface="Arial"/>
                <a:cs typeface="Arial"/>
                <a:sym typeface="Arial"/>
              </a:rPr>
              <a:t>in-memory graph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CFCFCF"/>
              </a:buClr>
              <a:buSzPts val="1050"/>
              <a:buFont typeface="Arial"/>
              <a:buNone/>
            </a:pPr>
            <a:r>
              <a:rPr b="0" i="0" lang="en-US" sz="1050" u="none" cap="none" strike="noStrike">
                <a:solidFill>
                  <a:srgbClr val="CFCFCF"/>
                </a:solidFill>
                <a:latin typeface="Arial"/>
                <a:ea typeface="Arial"/>
                <a:cs typeface="Arial"/>
                <a:sym typeface="Arial"/>
              </a:rPr>
              <a:t>+ R-tree indexes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120" name="Google Shape;120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058596" y="3020285"/>
            <a:ext cx="310896" cy="310896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6"/>
          <p:cNvSpPr/>
          <p:nvPr/>
        </p:nvSpPr>
        <p:spPr>
          <a:xfrm>
            <a:off x="7394981" y="2032733"/>
            <a:ext cx="1874400" cy="2286000"/>
          </a:xfrm>
          <a:prstGeom prst="roundRect">
            <a:avLst>
              <a:gd fmla="val 6829" name="adj"/>
            </a:avLst>
          </a:prstGeom>
          <a:solidFill>
            <a:srgbClr val="F7F7F5"/>
          </a:solidFill>
          <a:ln cap="flat" cmpd="sng" w="12700">
            <a:solidFill>
              <a:srgbClr val="E6E6E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" name="Google Shape;122;p6"/>
          <p:cNvSpPr/>
          <p:nvPr/>
        </p:nvSpPr>
        <p:spPr>
          <a:xfrm>
            <a:off x="8030489" y="2325341"/>
            <a:ext cx="603600" cy="603600"/>
          </a:xfrm>
          <a:prstGeom prst="roundRect">
            <a:avLst>
              <a:gd fmla="val 28000" name="adj"/>
            </a:avLst>
          </a:prstGeom>
          <a:solidFill>
            <a:srgbClr val="FFDD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123" name="Google Shape;123;p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181365" y="2476217"/>
            <a:ext cx="301752" cy="301752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6"/>
          <p:cNvSpPr/>
          <p:nvPr/>
        </p:nvSpPr>
        <p:spPr>
          <a:xfrm>
            <a:off x="7394981" y="3056861"/>
            <a:ext cx="1874400" cy="32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500"/>
              <a:buFont typeface="Arial"/>
              <a:buNone/>
            </a:pPr>
            <a:r>
              <a:rPr b="1" i="0" lang="en-US" sz="1500" u="none" cap="none" strike="noStrik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FastAPI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p6"/>
          <p:cNvSpPr/>
          <p:nvPr/>
        </p:nvSpPr>
        <p:spPr>
          <a:xfrm>
            <a:off x="7486421" y="3404333"/>
            <a:ext cx="1691700" cy="73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5C5C5C"/>
              </a:buClr>
              <a:buSzPts val="1050"/>
              <a:buFont typeface="Arial"/>
              <a:buNone/>
            </a:pPr>
            <a:r>
              <a:rPr b="0" i="0" lang="en-US" sz="1050" u="none" cap="none" strike="noStrike">
                <a:solidFill>
                  <a:srgbClr val="5C5C5C"/>
                </a:solidFill>
                <a:latin typeface="Arial"/>
                <a:ea typeface="Arial"/>
                <a:cs typeface="Arial"/>
                <a:sym typeface="Arial"/>
              </a:rPr>
              <a:t>POST /search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5C5C5C"/>
              </a:buClr>
              <a:buSzPts val="1050"/>
              <a:buFont typeface="Arial"/>
              <a:buNone/>
            </a:pPr>
            <a:r>
              <a:rPr b="0" i="0" lang="en-US" sz="1050" u="none" cap="none" strike="noStrike">
                <a:solidFill>
                  <a:srgbClr val="5C5C5C"/>
                </a:solidFill>
                <a:latin typeface="Arial"/>
                <a:ea typeface="Arial"/>
                <a:cs typeface="Arial"/>
                <a:sym typeface="Arial"/>
              </a:rPr>
              <a:t>Dijkstra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126" name="Google Shape;126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294990" y="3020285"/>
            <a:ext cx="310896" cy="310896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6"/>
          <p:cNvSpPr/>
          <p:nvPr/>
        </p:nvSpPr>
        <p:spPr>
          <a:xfrm>
            <a:off x="9631375" y="2032733"/>
            <a:ext cx="1874400" cy="2286000"/>
          </a:xfrm>
          <a:prstGeom prst="roundRect">
            <a:avLst>
              <a:gd fmla="val 6829" name="adj"/>
            </a:avLst>
          </a:prstGeom>
          <a:solidFill>
            <a:srgbClr val="F7F7F5"/>
          </a:solidFill>
          <a:ln cap="flat" cmpd="sng" w="12700">
            <a:solidFill>
              <a:srgbClr val="E6E6E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" name="Google Shape;128;p6"/>
          <p:cNvSpPr/>
          <p:nvPr/>
        </p:nvSpPr>
        <p:spPr>
          <a:xfrm>
            <a:off x="10266883" y="2325341"/>
            <a:ext cx="603600" cy="603600"/>
          </a:xfrm>
          <a:prstGeom prst="roundRect">
            <a:avLst>
              <a:gd fmla="val 28000" name="adj"/>
            </a:avLst>
          </a:prstGeom>
          <a:solidFill>
            <a:srgbClr val="FFDD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129" name="Google Shape;129;p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0417759" y="2476217"/>
            <a:ext cx="301752" cy="301752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6"/>
          <p:cNvSpPr/>
          <p:nvPr/>
        </p:nvSpPr>
        <p:spPr>
          <a:xfrm>
            <a:off x="9631375" y="3056861"/>
            <a:ext cx="1874400" cy="32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500"/>
              <a:buFont typeface="Arial"/>
              <a:buNone/>
            </a:pPr>
            <a:r>
              <a:rPr b="1" i="0" lang="en-US" sz="1500" u="none" cap="none" strike="noStrik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Streamlit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6"/>
          <p:cNvSpPr/>
          <p:nvPr/>
        </p:nvSpPr>
        <p:spPr>
          <a:xfrm>
            <a:off x="9722815" y="3404333"/>
            <a:ext cx="1691700" cy="73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5C5C5C"/>
              </a:buClr>
              <a:buSzPts val="1050"/>
              <a:buFont typeface="Arial"/>
              <a:buNone/>
            </a:pPr>
            <a:r>
              <a:rPr b="0" i="0" lang="en-US" sz="1050" u="none" cap="none" strike="noStrike">
                <a:solidFill>
                  <a:srgbClr val="5C5C5C"/>
                </a:solidFill>
                <a:latin typeface="Arial"/>
                <a:ea typeface="Arial"/>
                <a:cs typeface="Arial"/>
                <a:sym typeface="Arial"/>
              </a:rPr>
              <a:t>Folium map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5C5C5C"/>
              </a:buClr>
              <a:buSzPts val="1050"/>
              <a:buFont typeface="Arial"/>
              <a:buNone/>
            </a:pPr>
            <a:r>
              <a:rPr b="0" i="0" lang="en-US" sz="1050" u="none" cap="none" strike="noStrike">
                <a:solidFill>
                  <a:srgbClr val="5C5C5C"/>
                </a:solidFill>
                <a:latin typeface="Arial"/>
                <a:ea typeface="Arial"/>
                <a:cs typeface="Arial"/>
                <a:sym typeface="Arial"/>
              </a:rPr>
              <a:t>+ routes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p6"/>
          <p:cNvSpPr/>
          <p:nvPr/>
        </p:nvSpPr>
        <p:spPr>
          <a:xfrm>
            <a:off x="685800" y="4821653"/>
            <a:ext cx="10820100" cy="868800"/>
          </a:xfrm>
          <a:prstGeom prst="roundRect">
            <a:avLst>
              <a:gd fmla="val 12632" name="adj"/>
            </a:avLst>
          </a:prstGeom>
          <a:solidFill>
            <a:srgbClr val="FFF3B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" name="Google Shape;133;p6"/>
          <p:cNvSpPr/>
          <p:nvPr/>
        </p:nvSpPr>
        <p:spPr>
          <a:xfrm>
            <a:off x="960120" y="4913093"/>
            <a:ext cx="102714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200"/>
              <a:buFont typeface="Arial"/>
              <a:buNone/>
            </a:pPr>
            <a:r>
              <a:rPr b="1" i="0" lang="en-US" sz="1300" u="none" cap="none" strike="noStrik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Key decision:  </a:t>
            </a:r>
            <a:r>
              <a:rPr lang="en-US" sz="1200">
                <a:solidFill>
                  <a:schemeClr val="dk1"/>
                </a:solidFill>
              </a:rPr>
              <a:t>the graph runs in memory, enabling train-count states, transfer penalties, and timetable relaxation without per-request SQL calls.</a:t>
            </a:r>
            <a:endParaRPr sz="1300">
              <a:solidFill>
                <a:srgbClr val="3A3A3A"/>
              </a:solidFill>
            </a:endParaRPr>
          </a:p>
        </p:txBody>
      </p:sp>
      <p:pic>
        <p:nvPicPr>
          <p:cNvPr descr="logo_flat.png" id="134" name="Google Shape;134;p6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0134295" y="475488"/>
            <a:ext cx="1371600" cy="422453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6"/>
          <p:cNvSpPr/>
          <p:nvPr/>
        </p:nvSpPr>
        <p:spPr>
          <a:xfrm>
            <a:off x="10957255" y="6400800"/>
            <a:ext cx="54864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900"/>
              <a:buFont typeface="Arial"/>
              <a:buNone/>
            </a:pPr>
            <a:r>
              <a:rPr b="1" i="0" lang="en-US" sz="900" u="none" cap="none" strike="noStrik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04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7"/>
          <p:cNvSpPr/>
          <p:nvPr/>
        </p:nvSpPr>
        <p:spPr>
          <a:xfrm>
            <a:off x="685800" y="512064"/>
            <a:ext cx="82296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B9971F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B9971F"/>
                </a:solidFill>
                <a:latin typeface="Arial"/>
                <a:ea typeface="Arial"/>
                <a:cs typeface="Arial"/>
                <a:sym typeface="Arial"/>
              </a:rPr>
              <a:t>TECHNOLOGY CHOICE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42;p7"/>
          <p:cNvSpPr/>
          <p:nvPr/>
        </p:nvSpPr>
        <p:spPr>
          <a:xfrm>
            <a:off x="685800" y="786384"/>
            <a:ext cx="8412480" cy="777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3000"/>
              <a:buFont typeface="Arial"/>
              <a:buNone/>
            </a:pPr>
            <a:r>
              <a:rPr b="1" i="0" lang="en-US" sz="3000" u="none" cap="none" strike="noStrik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Why PostgreSQL + PostGIS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Google Shape;143;p7"/>
          <p:cNvSpPr/>
          <p:nvPr/>
        </p:nvSpPr>
        <p:spPr>
          <a:xfrm>
            <a:off x="685800" y="1755648"/>
            <a:ext cx="1078992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1300"/>
              <a:buFont typeface="Arial"/>
              <a:buNone/>
            </a:pPr>
            <a:r>
              <a:rPr lang="en-US" sz="1300">
                <a:solidFill>
                  <a:srgbClr val="444444"/>
                </a:solidFill>
              </a:rPr>
              <a:t>We need direct support for the full routing flow: coordinates → nearest station → transfer links → best route. </a:t>
            </a:r>
            <a:endParaRPr sz="1300">
              <a:solidFill>
                <a:srgbClr val="444444"/>
              </a:solidFill>
            </a:endParaRPr>
          </a:p>
        </p:txBody>
      </p:sp>
      <p:sp>
        <p:nvSpPr>
          <p:cNvPr id="144" name="Google Shape;144;p7"/>
          <p:cNvSpPr/>
          <p:nvPr/>
        </p:nvSpPr>
        <p:spPr>
          <a:xfrm>
            <a:off x="685800" y="2423160"/>
            <a:ext cx="6126600" cy="3657600"/>
          </a:xfrm>
          <a:prstGeom prst="roundRect">
            <a:avLst>
              <a:gd fmla="val 4000" name="adj"/>
            </a:avLst>
          </a:prstGeom>
          <a:solidFill>
            <a:srgbClr val="171717"/>
          </a:solidFill>
          <a:ln>
            <a:noFill/>
          </a:ln>
          <a:effectLst>
            <a:outerShdw blurRad="114300" rotWithShape="0" algn="bl" dir="5400000" dist="38100">
              <a:srgbClr val="000000">
                <a:alpha val="10196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" name="Google Shape;145;p7"/>
          <p:cNvSpPr/>
          <p:nvPr/>
        </p:nvSpPr>
        <p:spPr>
          <a:xfrm>
            <a:off x="1051560" y="2697480"/>
            <a:ext cx="54864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DD2D"/>
              </a:buClr>
              <a:buSzPts val="1900"/>
              <a:buFont typeface="Arial"/>
              <a:buNone/>
            </a:pPr>
            <a:r>
              <a:rPr b="1" i="0" lang="en-US" sz="1900" u="none" cap="none" strike="noStrike">
                <a:solidFill>
                  <a:srgbClr val="FFDD2D"/>
                </a:solidFill>
                <a:latin typeface="Arial"/>
                <a:ea typeface="Arial"/>
                <a:cs typeface="Arial"/>
                <a:sym typeface="Arial"/>
              </a:rPr>
              <a:t>PostgreSQL + PostGIS</a:t>
            </a:r>
            <a:r>
              <a:rPr b="0" i="1" lang="en-US" sz="1900" u="none" cap="none" strike="noStrike">
                <a:solidFill>
                  <a:srgbClr val="8A8A8A"/>
                </a:solidFill>
                <a:latin typeface="Arial"/>
                <a:ea typeface="Arial"/>
                <a:cs typeface="Arial"/>
                <a:sym typeface="Arial"/>
              </a:rPr>
              <a:t>   chosen</a:t>
            </a:r>
            <a:endParaRPr b="0" i="0" sz="1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p7"/>
          <p:cNvSpPr/>
          <p:nvPr/>
        </p:nvSpPr>
        <p:spPr>
          <a:xfrm>
            <a:off x="1051560" y="3246120"/>
            <a:ext cx="457200" cy="457200"/>
          </a:xfrm>
          <a:prstGeom prst="roundRect">
            <a:avLst>
              <a:gd fmla="val 28000" name="adj"/>
            </a:avLst>
          </a:prstGeom>
          <a:solidFill>
            <a:srgbClr val="FFDD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147" name="Google Shape;147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65860" y="3360420"/>
            <a:ext cx="228600" cy="228600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7"/>
          <p:cNvSpPr/>
          <p:nvPr/>
        </p:nvSpPr>
        <p:spPr>
          <a:xfrm>
            <a:off x="1645920" y="3209544"/>
            <a:ext cx="48463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50"/>
              <a:buFont typeface="Arial"/>
              <a:buNone/>
            </a:pPr>
            <a:r>
              <a:rPr b="1" i="0" lang="en-US" sz="13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Spatial types &amp; indexes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p7"/>
          <p:cNvSpPr/>
          <p:nvPr/>
        </p:nvSpPr>
        <p:spPr>
          <a:xfrm>
            <a:off x="1645920" y="3493008"/>
            <a:ext cx="48463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B6B6B6"/>
              </a:buClr>
              <a:buSzPts val="1050"/>
              <a:buFont typeface="Arial"/>
              <a:buNone/>
            </a:pPr>
            <a:r>
              <a:rPr b="0" i="0" lang="en-US" sz="1050" u="none" cap="none" strike="noStrike">
                <a:solidFill>
                  <a:srgbClr val="B6B6B6"/>
                </a:solidFill>
                <a:latin typeface="Arial"/>
                <a:ea typeface="Arial"/>
                <a:cs typeface="Arial"/>
                <a:sym typeface="Arial"/>
              </a:rPr>
              <a:t>geometry / geography + GiST spatial index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p7"/>
          <p:cNvSpPr/>
          <p:nvPr/>
        </p:nvSpPr>
        <p:spPr>
          <a:xfrm>
            <a:off x="1051560" y="3995928"/>
            <a:ext cx="457200" cy="457200"/>
          </a:xfrm>
          <a:prstGeom prst="roundRect">
            <a:avLst>
              <a:gd fmla="val 28000" name="adj"/>
            </a:avLst>
          </a:prstGeom>
          <a:solidFill>
            <a:srgbClr val="FFDD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151" name="Google Shape;151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65860" y="4110228"/>
            <a:ext cx="228600" cy="228600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7"/>
          <p:cNvSpPr/>
          <p:nvPr/>
        </p:nvSpPr>
        <p:spPr>
          <a:xfrm>
            <a:off x="1645920" y="3959352"/>
            <a:ext cx="48463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50"/>
              <a:buFont typeface="Arial"/>
              <a:buNone/>
            </a:pPr>
            <a:r>
              <a:rPr b="1" i="0" lang="en-US" sz="13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KNN nearest-neighbour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7"/>
          <p:cNvSpPr/>
          <p:nvPr/>
        </p:nvSpPr>
        <p:spPr>
          <a:xfrm>
            <a:off x="1645920" y="4242816"/>
            <a:ext cx="48463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B6B6B6"/>
              </a:buClr>
              <a:buSzPts val="1050"/>
              <a:buFont typeface="Arial"/>
              <a:buNone/>
            </a:pPr>
            <a:r>
              <a:rPr b="0" i="0" lang="en-US" sz="1050" u="none" cap="none" strike="noStrike">
                <a:solidFill>
                  <a:srgbClr val="B6B6B6"/>
                </a:solidFill>
                <a:latin typeface="Arial"/>
                <a:ea typeface="Arial"/>
                <a:cs typeface="Arial"/>
                <a:sym typeface="Arial"/>
              </a:rPr>
              <a:t>index-assisted  &lt;-&gt;  operator for “nearest station”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" name="Google Shape;154;p7"/>
          <p:cNvSpPr/>
          <p:nvPr/>
        </p:nvSpPr>
        <p:spPr>
          <a:xfrm>
            <a:off x="1051560" y="4745736"/>
            <a:ext cx="457200" cy="457200"/>
          </a:xfrm>
          <a:prstGeom prst="roundRect">
            <a:avLst>
              <a:gd fmla="val 28000" name="adj"/>
            </a:avLst>
          </a:prstGeom>
          <a:solidFill>
            <a:srgbClr val="FFDD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155" name="Google Shape;155;p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65860" y="4860036"/>
            <a:ext cx="228600" cy="228600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7"/>
          <p:cNvSpPr/>
          <p:nvPr/>
        </p:nvSpPr>
        <p:spPr>
          <a:xfrm>
            <a:off x="1645920" y="4709160"/>
            <a:ext cx="48463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50"/>
              <a:buFont typeface="Arial"/>
              <a:buNone/>
            </a:pPr>
            <a:r>
              <a:rPr b="1" i="0" lang="en-US" sz="13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Distance &amp; radius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" name="Google Shape;157;p7"/>
          <p:cNvSpPr/>
          <p:nvPr/>
        </p:nvSpPr>
        <p:spPr>
          <a:xfrm>
            <a:off x="1645920" y="4992624"/>
            <a:ext cx="48463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B6B6B6"/>
              </a:buClr>
              <a:buSzPts val="1050"/>
              <a:buFont typeface="Arial"/>
              <a:buNone/>
            </a:pPr>
            <a:r>
              <a:rPr b="0" i="0" lang="en-US" sz="1050" u="none" cap="none" strike="noStrike">
                <a:solidFill>
                  <a:srgbClr val="B6B6B6"/>
                </a:solidFill>
                <a:latin typeface="Arial"/>
                <a:ea typeface="Arial"/>
                <a:cs typeface="Arial"/>
                <a:sym typeface="Arial"/>
              </a:rPr>
              <a:t>ST_Distance (geodesic metres) · ST_DWithin (within X m)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" name="Google Shape;158;p7"/>
          <p:cNvSpPr/>
          <p:nvPr/>
        </p:nvSpPr>
        <p:spPr>
          <a:xfrm>
            <a:off x="7178040" y="2395728"/>
            <a:ext cx="429768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250"/>
              <a:buFont typeface="Arial"/>
              <a:buNone/>
            </a:pPr>
            <a:r>
              <a:rPr b="1" i="0" lang="en-US" sz="1250" u="none" cap="none" strike="noStrik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Alternatives considered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" name="Google Shape;159;p7"/>
          <p:cNvSpPr/>
          <p:nvPr/>
        </p:nvSpPr>
        <p:spPr>
          <a:xfrm>
            <a:off x="7178040" y="2788920"/>
            <a:ext cx="4343400" cy="1572768"/>
          </a:xfrm>
          <a:prstGeom prst="roundRect">
            <a:avLst>
              <a:gd fmla="val 8140" name="adj"/>
            </a:avLst>
          </a:prstGeom>
          <a:solidFill>
            <a:srgbClr val="F7F7F5"/>
          </a:solidFill>
          <a:ln cap="flat" cmpd="sng" w="12700">
            <a:solidFill>
              <a:srgbClr val="E6E6E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" name="Google Shape;160;p7"/>
          <p:cNvSpPr/>
          <p:nvPr/>
        </p:nvSpPr>
        <p:spPr>
          <a:xfrm>
            <a:off x="7178040" y="2788920"/>
            <a:ext cx="73152" cy="1572768"/>
          </a:xfrm>
          <a:prstGeom prst="rect">
            <a:avLst/>
          </a:prstGeom>
          <a:solidFill>
            <a:srgbClr val="C9C9C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p7"/>
          <p:cNvSpPr/>
          <p:nvPr/>
        </p:nvSpPr>
        <p:spPr>
          <a:xfrm>
            <a:off x="7452360" y="2990088"/>
            <a:ext cx="3840480" cy="31089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450"/>
              <a:buFont typeface="Arial"/>
              <a:buNone/>
            </a:pPr>
            <a:r>
              <a:rPr b="1" i="0" lang="en-US" sz="1450" u="none" cap="none" strike="noStrik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ClickHouse</a:t>
            </a:r>
            <a:endParaRPr b="0" i="0" sz="14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" name="Google Shape;162;p7"/>
          <p:cNvSpPr/>
          <p:nvPr/>
        </p:nvSpPr>
        <p:spPr>
          <a:xfrm>
            <a:off x="7452360" y="3355848"/>
            <a:ext cx="38862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  <a:buClr>
                <a:srgbClr val="555555"/>
              </a:buClr>
              <a:buSzPts val="1100"/>
              <a:buFont typeface="Arial"/>
              <a:buNone/>
            </a:pPr>
            <a:r>
              <a:rPr b="0" i="0" lang="en-US" sz="1300" u="none" cap="none" strike="noStrike">
                <a:solidFill>
                  <a:srgbClr val="555555"/>
                </a:solidFill>
                <a:latin typeface="Arial"/>
                <a:ea typeface="Arial"/>
                <a:cs typeface="Arial"/>
                <a:sym typeface="Arial"/>
              </a:rPr>
              <a:t>OLAP columnar store, built for analytics — not for operational geospatial lookups + graph access patterns.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Google Shape;163;p7"/>
          <p:cNvSpPr/>
          <p:nvPr/>
        </p:nvSpPr>
        <p:spPr>
          <a:xfrm>
            <a:off x="7178040" y="4526280"/>
            <a:ext cx="4343400" cy="1572768"/>
          </a:xfrm>
          <a:prstGeom prst="roundRect">
            <a:avLst>
              <a:gd fmla="val 8140" name="adj"/>
            </a:avLst>
          </a:prstGeom>
          <a:solidFill>
            <a:srgbClr val="F7F7F5"/>
          </a:solidFill>
          <a:ln cap="flat" cmpd="sng" w="12700">
            <a:solidFill>
              <a:srgbClr val="E6E6E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" name="Google Shape;164;p7"/>
          <p:cNvSpPr/>
          <p:nvPr/>
        </p:nvSpPr>
        <p:spPr>
          <a:xfrm>
            <a:off x="7178040" y="4526280"/>
            <a:ext cx="73152" cy="1572768"/>
          </a:xfrm>
          <a:prstGeom prst="rect">
            <a:avLst/>
          </a:prstGeom>
          <a:solidFill>
            <a:srgbClr val="C9C9C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" name="Google Shape;165;p7"/>
          <p:cNvSpPr/>
          <p:nvPr/>
        </p:nvSpPr>
        <p:spPr>
          <a:xfrm>
            <a:off x="7452360" y="4727448"/>
            <a:ext cx="3840480" cy="31089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450"/>
              <a:buFont typeface="Arial"/>
              <a:buNone/>
            </a:pPr>
            <a:r>
              <a:rPr b="1" i="0" lang="en-US" sz="1450" u="none" cap="none" strike="noStrik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Oracle Spatial</a:t>
            </a:r>
            <a:endParaRPr b="0" i="0" sz="14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" name="Google Shape;166;p7"/>
          <p:cNvSpPr/>
          <p:nvPr/>
        </p:nvSpPr>
        <p:spPr>
          <a:xfrm>
            <a:off x="7452360" y="5093208"/>
            <a:ext cx="38862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  <a:buClr>
                <a:srgbClr val="555555"/>
              </a:buClr>
              <a:buSzPts val="1100"/>
              <a:buFont typeface="Arial"/>
              <a:buNone/>
            </a:pPr>
            <a:r>
              <a:rPr b="0" i="0" lang="en-US" sz="1300" u="none" cap="none" strike="noStrike">
                <a:solidFill>
                  <a:srgbClr val="555555"/>
                </a:solidFill>
                <a:latin typeface="Arial"/>
                <a:ea typeface="Arial"/>
                <a:cs typeface="Arial"/>
                <a:sym typeface="Arial"/>
              </a:rPr>
              <a:t>Strong spatial features, but heavier to operate and less container-friendly for fast developer iteration.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logo_flat.png" id="167" name="Google Shape;167;p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134295" y="475488"/>
            <a:ext cx="1371600" cy="422453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7"/>
          <p:cNvSpPr/>
          <p:nvPr/>
        </p:nvSpPr>
        <p:spPr>
          <a:xfrm>
            <a:off x="10957255" y="6400800"/>
            <a:ext cx="54864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900"/>
              <a:buFont typeface="Arial"/>
              <a:buNone/>
            </a:pPr>
            <a:r>
              <a:rPr b="1" i="0" lang="en-US" sz="900" u="none" cap="none" strike="noStrik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05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8"/>
          <p:cNvSpPr/>
          <p:nvPr/>
        </p:nvSpPr>
        <p:spPr>
          <a:xfrm>
            <a:off x="685800" y="512064"/>
            <a:ext cx="82296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B9971F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B9971F"/>
                </a:solidFill>
                <a:latin typeface="Arial"/>
                <a:ea typeface="Arial"/>
                <a:cs typeface="Arial"/>
                <a:sym typeface="Arial"/>
              </a:rPr>
              <a:t>DATA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" name="Google Shape;175;p8"/>
          <p:cNvSpPr/>
          <p:nvPr/>
        </p:nvSpPr>
        <p:spPr>
          <a:xfrm>
            <a:off x="685800" y="786384"/>
            <a:ext cx="8412480" cy="777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3000"/>
              <a:buFont typeface="Arial"/>
              <a:buNone/>
            </a:pPr>
            <a:r>
              <a:rPr b="1" i="0" lang="en-US" sz="3000" u="none" cap="none" strike="noStrik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Sources &amp; UIC matching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p8"/>
          <p:cNvSpPr/>
          <p:nvPr/>
        </p:nvSpPr>
        <p:spPr>
          <a:xfrm>
            <a:off x="685800" y="1908984"/>
            <a:ext cx="54864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Three data sources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p8"/>
          <p:cNvSpPr/>
          <p:nvPr/>
        </p:nvSpPr>
        <p:spPr>
          <a:xfrm>
            <a:off x="685800" y="2274744"/>
            <a:ext cx="502800" cy="502800"/>
          </a:xfrm>
          <a:prstGeom prst="roundRect">
            <a:avLst>
              <a:gd fmla="val 28000" name="adj"/>
            </a:avLst>
          </a:prstGeom>
          <a:solidFill>
            <a:srgbClr val="FFDD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178" name="Google Shape;178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11530" y="2400474"/>
            <a:ext cx="251460" cy="251460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8"/>
          <p:cNvSpPr/>
          <p:nvPr/>
        </p:nvSpPr>
        <p:spPr>
          <a:xfrm>
            <a:off x="1371600" y="2256456"/>
            <a:ext cx="55779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350"/>
              <a:buFont typeface="Arial"/>
              <a:buNone/>
            </a:pPr>
            <a:r>
              <a:rPr b="1" i="0" lang="en-US" sz="1350" u="none" cap="none" strike="noStrik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OpenStreetMap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p8"/>
          <p:cNvSpPr/>
          <p:nvPr/>
        </p:nvSpPr>
        <p:spPr>
          <a:xfrm>
            <a:off x="1371600" y="2530776"/>
            <a:ext cx="55779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5C5C5C"/>
              </a:buClr>
              <a:buSzPts val="1080"/>
              <a:buFont typeface="Arial"/>
              <a:buNone/>
            </a:pPr>
            <a:r>
              <a:rPr b="0" i="0" lang="en-US" sz="1080" u="none" cap="none" strike="noStrike">
                <a:solidFill>
                  <a:srgbClr val="5C5C5C"/>
                </a:solidFill>
                <a:latin typeface="Arial"/>
                <a:ea typeface="Arial"/>
                <a:cs typeface="Arial"/>
                <a:sym typeface="Arial"/>
              </a:rPr>
              <a:t>imported via osm2pgsql into PostGIS; tags stored as hstore</a:t>
            </a:r>
            <a:endParaRPr b="0" i="0" sz="108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p8"/>
          <p:cNvSpPr/>
          <p:nvPr/>
        </p:nvSpPr>
        <p:spPr>
          <a:xfrm>
            <a:off x="685800" y="3189144"/>
            <a:ext cx="502800" cy="502800"/>
          </a:xfrm>
          <a:prstGeom prst="roundRect">
            <a:avLst>
              <a:gd fmla="val 28000" name="adj"/>
            </a:avLst>
          </a:prstGeom>
          <a:solidFill>
            <a:srgbClr val="FFDD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182" name="Google Shape;182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11530" y="3314874"/>
            <a:ext cx="251460" cy="251460"/>
          </a:xfrm>
          <a:prstGeom prst="rect">
            <a:avLst/>
          </a:prstGeom>
          <a:noFill/>
          <a:ln>
            <a:noFill/>
          </a:ln>
        </p:spPr>
      </p:pic>
      <p:sp>
        <p:nvSpPr>
          <p:cNvPr id="183" name="Google Shape;183;p8"/>
          <p:cNvSpPr/>
          <p:nvPr/>
        </p:nvSpPr>
        <p:spPr>
          <a:xfrm>
            <a:off x="1371600" y="3170856"/>
            <a:ext cx="55779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350"/>
              <a:buFont typeface="Arial"/>
              <a:buNone/>
            </a:pPr>
            <a:r>
              <a:rPr b="1" i="0" lang="en-US" sz="1350" u="none" cap="none" strike="noStrik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RZD Excel — from the T-Train team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" name="Google Shape;184;p8"/>
          <p:cNvSpPr/>
          <p:nvPr/>
        </p:nvSpPr>
        <p:spPr>
          <a:xfrm>
            <a:off x="1371600" y="3445176"/>
            <a:ext cx="55779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5C5C5C"/>
              </a:buClr>
              <a:buSzPts val="1080"/>
              <a:buFont typeface="Arial"/>
              <a:buNone/>
            </a:pPr>
            <a:r>
              <a:rPr b="0" i="0" lang="en-US" sz="1080" u="none" cap="none" strike="noStrike">
                <a:solidFill>
                  <a:srgbClr val="5C5C5C"/>
                </a:solidFill>
                <a:latin typeface="Arial"/>
                <a:ea typeface="Arial"/>
                <a:cs typeface="Arial"/>
                <a:sym typeface="Arial"/>
              </a:rPr>
              <a:t>32,000+ directed connections: station codes, duration, price</a:t>
            </a:r>
            <a:endParaRPr b="0" i="0" sz="108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8"/>
          <p:cNvSpPr/>
          <p:nvPr/>
        </p:nvSpPr>
        <p:spPr>
          <a:xfrm>
            <a:off x="685800" y="4103544"/>
            <a:ext cx="502800" cy="502800"/>
          </a:xfrm>
          <a:prstGeom prst="roundRect">
            <a:avLst>
              <a:gd fmla="val 28000" name="adj"/>
            </a:avLst>
          </a:prstGeom>
          <a:solidFill>
            <a:srgbClr val="FFDD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186" name="Google Shape;186;p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11530" y="4229274"/>
            <a:ext cx="251460" cy="251460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p8"/>
          <p:cNvSpPr/>
          <p:nvPr/>
        </p:nvSpPr>
        <p:spPr>
          <a:xfrm>
            <a:off x="1371600" y="4085256"/>
            <a:ext cx="55779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350"/>
              <a:buFont typeface="Arial"/>
              <a:buNone/>
            </a:pPr>
            <a:r>
              <a:rPr b="1" i="0" lang="en-US" sz="1350" u="none" cap="none" strike="noStrik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Per-train schedule CSV — from T-Train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p8"/>
          <p:cNvSpPr/>
          <p:nvPr/>
        </p:nvSpPr>
        <p:spPr>
          <a:xfrm>
            <a:off x="1371600" y="4359576"/>
            <a:ext cx="55779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5C5C5C"/>
              </a:buClr>
              <a:buSzPts val="1080"/>
              <a:buFont typeface="Arial"/>
              <a:buNone/>
            </a:pPr>
            <a:r>
              <a:rPr b="0" i="0" lang="en-US" sz="1080" u="none" cap="none" strike="noStrike">
                <a:solidFill>
                  <a:srgbClr val="5C5C5C"/>
                </a:solidFill>
                <a:latin typeface="Arial"/>
                <a:ea typeface="Arial"/>
                <a:cs typeface="Arial"/>
                <a:sym typeface="Arial"/>
              </a:rPr>
              <a:t>train numbers, clock times, regularity rules, average price</a:t>
            </a:r>
            <a:endParaRPr b="0" i="0" sz="108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" name="Google Shape;189;p8"/>
          <p:cNvSpPr/>
          <p:nvPr/>
        </p:nvSpPr>
        <p:spPr>
          <a:xfrm>
            <a:off x="6736613" y="1783080"/>
            <a:ext cx="2395800" cy="1965900"/>
          </a:xfrm>
          <a:prstGeom prst="roundRect">
            <a:avLst>
              <a:gd fmla="val 6512" name="adj"/>
            </a:avLst>
          </a:prstGeom>
          <a:solidFill>
            <a:srgbClr val="FFDD2D"/>
          </a:solidFill>
          <a:ln>
            <a:noFill/>
          </a:ln>
          <a:effectLst>
            <a:outerShdw blurRad="114300" rotWithShape="0" algn="bl" dir="5400000" dist="38100">
              <a:srgbClr val="000000">
                <a:alpha val="10196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0" name="Google Shape;190;p8"/>
          <p:cNvSpPr/>
          <p:nvPr/>
        </p:nvSpPr>
        <p:spPr>
          <a:xfrm>
            <a:off x="6846341" y="2194560"/>
            <a:ext cx="21762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3000"/>
              <a:buFont typeface="Arial"/>
              <a:buNone/>
            </a:pPr>
            <a:r>
              <a:rPr b="1" i="0" lang="en-US" sz="3000" u="none" cap="none" strike="noStrik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14,774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" name="Google Shape;191;p8"/>
          <p:cNvSpPr/>
          <p:nvPr/>
        </p:nvSpPr>
        <p:spPr>
          <a:xfrm>
            <a:off x="6846341" y="2971800"/>
            <a:ext cx="2176200" cy="64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3A3A3A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rgbClr val="3A3A3A"/>
                </a:solidFill>
                <a:latin typeface="Arial"/>
                <a:ea typeface="Arial"/>
                <a:cs typeface="Arial"/>
                <a:sym typeface="Arial"/>
              </a:rPr>
              <a:t>geocoded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3A3A3A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rgbClr val="3A3A3A"/>
                </a:solidFill>
                <a:latin typeface="Arial"/>
                <a:ea typeface="Arial"/>
                <a:cs typeface="Arial"/>
                <a:sym typeface="Arial"/>
              </a:rPr>
              <a:t>stations (|V|)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p8"/>
          <p:cNvSpPr/>
          <p:nvPr/>
        </p:nvSpPr>
        <p:spPr>
          <a:xfrm>
            <a:off x="9315221" y="1783080"/>
            <a:ext cx="2395800" cy="1965900"/>
          </a:xfrm>
          <a:prstGeom prst="roundRect">
            <a:avLst>
              <a:gd fmla="val 6512" name="adj"/>
            </a:avLst>
          </a:prstGeom>
          <a:solidFill>
            <a:srgbClr val="171717"/>
          </a:solidFill>
          <a:ln>
            <a:noFill/>
          </a:ln>
          <a:effectLst>
            <a:outerShdw blurRad="114300" rotWithShape="0" algn="bl" dir="5400000" dist="38100">
              <a:srgbClr val="000000">
                <a:alpha val="10196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3" name="Google Shape;193;p8"/>
          <p:cNvSpPr/>
          <p:nvPr/>
        </p:nvSpPr>
        <p:spPr>
          <a:xfrm>
            <a:off x="9424949" y="2194560"/>
            <a:ext cx="21762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DD2D"/>
              </a:buClr>
              <a:buSzPts val="3000"/>
              <a:buFont typeface="Arial"/>
              <a:buNone/>
            </a:pPr>
            <a:r>
              <a:rPr b="1" i="0" lang="en-US" sz="3000" u="none" cap="none" strike="noStrike">
                <a:solidFill>
                  <a:srgbClr val="FFDD2D"/>
                </a:solidFill>
                <a:latin typeface="Arial"/>
                <a:ea typeface="Arial"/>
                <a:cs typeface="Arial"/>
                <a:sym typeface="Arial"/>
              </a:rPr>
              <a:t>32,174+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" name="Google Shape;194;p8"/>
          <p:cNvSpPr/>
          <p:nvPr/>
        </p:nvSpPr>
        <p:spPr>
          <a:xfrm>
            <a:off x="9424949" y="2971800"/>
            <a:ext cx="2176200" cy="64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FCFCF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rgbClr val="CFCFCF"/>
                </a:solidFill>
                <a:latin typeface="Arial"/>
                <a:ea typeface="Arial"/>
                <a:cs typeface="Arial"/>
                <a:sym typeface="Arial"/>
              </a:rPr>
              <a:t>aggregated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FCFCF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rgbClr val="CFCFCF"/>
                </a:solidFill>
                <a:latin typeface="Arial"/>
                <a:ea typeface="Arial"/>
                <a:cs typeface="Arial"/>
                <a:sym typeface="Arial"/>
              </a:rPr>
              <a:t>edges (static)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" name="Google Shape;195;p8"/>
          <p:cNvSpPr/>
          <p:nvPr/>
        </p:nvSpPr>
        <p:spPr>
          <a:xfrm>
            <a:off x="6736613" y="3931920"/>
            <a:ext cx="2395800" cy="1965900"/>
          </a:xfrm>
          <a:prstGeom prst="roundRect">
            <a:avLst>
              <a:gd fmla="val 6512" name="adj"/>
            </a:avLst>
          </a:prstGeom>
          <a:solidFill>
            <a:srgbClr val="171717"/>
          </a:solidFill>
          <a:ln>
            <a:noFill/>
          </a:ln>
          <a:effectLst>
            <a:outerShdw blurRad="114300" rotWithShape="0" algn="bl" dir="5400000" dist="38100">
              <a:srgbClr val="000000">
                <a:alpha val="10196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6" name="Google Shape;196;p8"/>
          <p:cNvSpPr/>
          <p:nvPr/>
        </p:nvSpPr>
        <p:spPr>
          <a:xfrm>
            <a:off x="6846341" y="4343400"/>
            <a:ext cx="21762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DD2D"/>
              </a:buClr>
              <a:buSzPts val="3000"/>
              <a:buFont typeface="Arial"/>
              <a:buNone/>
            </a:pPr>
            <a:r>
              <a:rPr b="1" i="0" lang="en-US" sz="3000" u="none" cap="none" strike="noStrike">
                <a:solidFill>
                  <a:srgbClr val="FFDD2D"/>
                </a:solidFill>
                <a:latin typeface="Arial"/>
                <a:ea typeface="Arial"/>
                <a:cs typeface="Arial"/>
                <a:sym typeface="Arial"/>
              </a:rPr>
              <a:t>~35,000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p8"/>
          <p:cNvSpPr/>
          <p:nvPr/>
        </p:nvSpPr>
        <p:spPr>
          <a:xfrm>
            <a:off x="6846341" y="5120640"/>
            <a:ext cx="2176200" cy="64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FCFCF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rgbClr val="CFCFCF"/>
                </a:solidFill>
                <a:latin typeface="Arial"/>
                <a:ea typeface="Arial"/>
                <a:cs typeface="Arial"/>
                <a:sym typeface="Arial"/>
              </a:rPr>
              <a:t>schedule edges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FCFCF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rgbClr val="CFCFCF"/>
                </a:solidFill>
                <a:latin typeface="Arial"/>
                <a:ea typeface="Arial"/>
                <a:cs typeface="Arial"/>
                <a:sym typeface="Arial"/>
              </a:rPr>
              <a:t>(production)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p8"/>
          <p:cNvSpPr/>
          <p:nvPr/>
        </p:nvSpPr>
        <p:spPr>
          <a:xfrm>
            <a:off x="9315221" y="3931920"/>
            <a:ext cx="2395800" cy="1965900"/>
          </a:xfrm>
          <a:prstGeom prst="roundRect">
            <a:avLst>
              <a:gd fmla="val 6512" name="adj"/>
            </a:avLst>
          </a:prstGeom>
          <a:solidFill>
            <a:srgbClr val="171717"/>
          </a:solidFill>
          <a:ln>
            <a:noFill/>
          </a:ln>
          <a:effectLst>
            <a:outerShdw blurRad="114300" rotWithShape="0" algn="bl" dir="5400000" dist="38100">
              <a:srgbClr val="000000">
                <a:alpha val="10196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" name="Google Shape;199;p8"/>
          <p:cNvSpPr/>
          <p:nvPr/>
        </p:nvSpPr>
        <p:spPr>
          <a:xfrm>
            <a:off x="9424949" y="4343400"/>
            <a:ext cx="21762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DD2D"/>
              </a:buClr>
              <a:buSzPts val="3000"/>
              <a:buFont typeface="Arial"/>
              <a:buNone/>
            </a:pPr>
            <a:r>
              <a:rPr b="1" i="0" lang="en-US" sz="3000" u="none" cap="none" strike="noStrike">
                <a:solidFill>
                  <a:srgbClr val="FFDD2D"/>
                </a:solidFill>
                <a:latin typeface="Arial"/>
                <a:ea typeface="Arial"/>
                <a:cs typeface="Arial"/>
                <a:sym typeface="Arial"/>
              </a:rPr>
              <a:t>prefix 20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p8"/>
          <p:cNvSpPr/>
          <p:nvPr/>
        </p:nvSpPr>
        <p:spPr>
          <a:xfrm>
            <a:off x="9424949" y="5120640"/>
            <a:ext cx="2176200" cy="64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FCFCF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rgbClr val="CFCFCF"/>
                </a:solidFill>
                <a:latin typeface="Arial"/>
                <a:ea typeface="Arial"/>
                <a:cs typeface="Arial"/>
                <a:sym typeface="Arial"/>
              </a:rPr>
              <a:t>UIC filter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FCFCF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rgbClr val="CFCFCF"/>
                </a:solidFill>
                <a:latin typeface="Arial"/>
                <a:ea typeface="Arial"/>
                <a:cs typeface="Arial"/>
                <a:sym typeface="Arial"/>
              </a:rPr>
              <a:t>for Russia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logo_flat.png" id="201" name="Google Shape;201;p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134295" y="475488"/>
            <a:ext cx="1371600" cy="422453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8"/>
          <p:cNvSpPr/>
          <p:nvPr/>
        </p:nvSpPr>
        <p:spPr>
          <a:xfrm>
            <a:off x="10957255" y="6400800"/>
            <a:ext cx="54864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900"/>
              <a:buFont typeface="Arial"/>
              <a:buNone/>
            </a:pPr>
            <a:r>
              <a:rPr b="1" i="0" lang="en-US" sz="900" u="none" cap="none" strike="noStrik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06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9"/>
          <p:cNvSpPr/>
          <p:nvPr/>
        </p:nvSpPr>
        <p:spPr>
          <a:xfrm>
            <a:off x="685800" y="512064"/>
            <a:ext cx="82296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B9971F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B9971F"/>
                </a:solidFill>
                <a:latin typeface="Arial"/>
                <a:ea typeface="Arial"/>
                <a:cs typeface="Arial"/>
                <a:sym typeface="Arial"/>
              </a:rPr>
              <a:t>DATA ACQUISITION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9" name="Google Shape;209;p9"/>
          <p:cNvSpPr/>
          <p:nvPr/>
        </p:nvSpPr>
        <p:spPr>
          <a:xfrm>
            <a:off x="685800" y="786384"/>
            <a:ext cx="8412480" cy="777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3000"/>
              <a:buFont typeface="Arial"/>
              <a:buNone/>
            </a:pPr>
            <a:r>
              <a:rPr b="1" i="0" lang="en-US" sz="3000" u="none" cap="none" strike="noStrik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Taming planet-scale OSM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" name="Google Shape;210;p9"/>
          <p:cNvSpPr/>
          <p:nvPr/>
        </p:nvSpPr>
        <p:spPr>
          <a:xfrm>
            <a:off x="685800" y="2080969"/>
            <a:ext cx="457200" cy="457200"/>
          </a:xfrm>
          <a:prstGeom prst="roundRect">
            <a:avLst>
              <a:gd fmla="val 24000" name="adj"/>
            </a:avLst>
          </a:prstGeom>
          <a:solidFill>
            <a:srgbClr val="FFDD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1" name="Google Shape;211;p9"/>
          <p:cNvSpPr/>
          <p:nvPr/>
        </p:nvSpPr>
        <p:spPr>
          <a:xfrm>
            <a:off x="685800" y="2062681"/>
            <a:ext cx="457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" name="Google Shape;212;p9"/>
          <p:cNvSpPr/>
          <p:nvPr/>
        </p:nvSpPr>
        <p:spPr>
          <a:xfrm>
            <a:off x="1344168" y="2053537"/>
            <a:ext cx="58521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Filter locally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3" name="Google Shape;213;p9"/>
          <p:cNvSpPr/>
          <p:nvPr/>
        </p:nvSpPr>
        <p:spPr>
          <a:xfrm>
            <a:off x="1344168" y="2327857"/>
            <a:ext cx="5898000" cy="50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555555"/>
              </a:buClr>
              <a:buSzPts val="1070"/>
              <a:buFont typeface="Arial"/>
              <a:buNone/>
            </a:pPr>
            <a:r>
              <a:rPr b="0" i="0" lang="en-US" sz="1070" u="none" cap="none" strike="noStrike">
                <a:solidFill>
                  <a:srgbClr val="555555"/>
                </a:solidFill>
                <a:latin typeface="Arial"/>
                <a:ea typeface="Arial"/>
                <a:cs typeface="Arial"/>
                <a:sym typeface="Arial"/>
              </a:rPr>
              <a:t>osmium tags-filter keeps only stations, the rail network and boundaries — everything else is dropped before import.</a:t>
            </a:r>
            <a:endParaRPr b="0" i="0" sz="107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4" name="Google Shape;214;p9"/>
          <p:cNvSpPr/>
          <p:nvPr/>
        </p:nvSpPr>
        <p:spPr>
          <a:xfrm>
            <a:off x="685800" y="2922217"/>
            <a:ext cx="457200" cy="457200"/>
          </a:xfrm>
          <a:prstGeom prst="roundRect">
            <a:avLst>
              <a:gd fmla="val 24000" name="adj"/>
            </a:avLst>
          </a:prstGeom>
          <a:solidFill>
            <a:srgbClr val="FFDD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5" name="Google Shape;215;p9"/>
          <p:cNvSpPr/>
          <p:nvPr/>
        </p:nvSpPr>
        <p:spPr>
          <a:xfrm>
            <a:off x="685800" y="2903929"/>
            <a:ext cx="457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6" name="Google Shape;216;p9"/>
          <p:cNvSpPr/>
          <p:nvPr/>
        </p:nvSpPr>
        <p:spPr>
          <a:xfrm>
            <a:off x="1344168" y="2894785"/>
            <a:ext cx="58521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Import to PostGIS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" name="Google Shape;217;p9"/>
          <p:cNvSpPr/>
          <p:nvPr/>
        </p:nvSpPr>
        <p:spPr>
          <a:xfrm>
            <a:off x="1344168" y="3169105"/>
            <a:ext cx="5898000" cy="50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555555"/>
              </a:buClr>
              <a:buSzPts val="1070"/>
              <a:buFont typeface="Arial"/>
              <a:buNone/>
            </a:pPr>
            <a:r>
              <a:rPr b="0" i="0" lang="en-US" sz="1070" u="none" cap="none" strike="noStrike">
                <a:solidFill>
                  <a:srgbClr val="555555"/>
                </a:solidFill>
                <a:latin typeface="Arial"/>
                <a:ea typeface="Arial"/>
                <a:cs typeface="Arial"/>
                <a:sym typeface="Arial"/>
              </a:rPr>
              <a:t>osm2pgsql --slim --hstore --latlong builds the spatial tables from the filtered extract.</a:t>
            </a:r>
            <a:endParaRPr b="0" i="0" sz="107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8" name="Google Shape;218;p9"/>
          <p:cNvSpPr/>
          <p:nvPr/>
        </p:nvSpPr>
        <p:spPr>
          <a:xfrm>
            <a:off x="685800" y="3763465"/>
            <a:ext cx="457200" cy="457200"/>
          </a:xfrm>
          <a:prstGeom prst="roundRect">
            <a:avLst>
              <a:gd fmla="val 24000" name="adj"/>
            </a:avLst>
          </a:prstGeom>
          <a:solidFill>
            <a:srgbClr val="FFDD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9" name="Google Shape;219;p9"/>
          <p:cNvSpPr/>
          <p:nvPr/>
        </p:nvSpPr>
        <p:spPr>
          <a:xfrm>
            <a:off x="685800" y="3745177"/>
            <a:ext cx="457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" name="Google Shape;220;p9"/>
          <p:cNvSpPr/>
          <p:nvPr/>
        </p:nvSpPr>
        <p:spPr>
          <a:xfrm>
            <a:off x="1344168" y="3736033"/>
            <a:ext cx="58521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Clean up &amp; compress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" name="Google Shape;221;p9"/>
          <p:cNvSpPr/>
          <p:nvPr/>
        </p:nvSpPr>
        <p:spPr>
          <a:xfrm>
            <a:off x="1344168" y="4010353"/>
            <a:ext cx="5898000" cy="50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555555"/>
              </a:buClr>
              <a:buSzPts val="1070"/>
              <a:buFont typeface="Arial"/>
              <a:buNone/>
            </a:pPr>
            <a:r>
              <a:rPr b="0" i="0" lang="en-US" sz="1070" u="none" cap="none" strike="noStrike">
                <a:solidFill>
                  <a:srgbClr val="555555"/>
                </a:solidFill>
                <a:latin typeface="Arial"/>
                <a:ea typeface="Arial"/>
                <a:cs typeface="Arial"/>
                <a:sym typeface="Arial"/>
              </a:rPr>
              <a:t>Drop staging layers, then export a compressed pg_dump (custom format).</a:t>
            </a:r>
            <a:endParaRPr b="0" i="0" sz="107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" name="Google Shape;222;p9"/>
          <p:cNvSpPr/>
          <p:nvPr/>
        </p:nvSpPr>
        <p:spPr>
          <a:xfrm>
            <a:off x="685800" y="4604713"/>
            <a:ext cx="457200" cy="457200"/>
          </a:xfrm>
          <a:prstGeom prst="roundRect">
            <a:avLst>
              <a:gd fmla="val 24000" name="adj"/>
            </a:avLst>
          </a:prstGeom>
          <a:solidFill>
            <a:srgbClr val="1A1A1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3" name="Google Shape;223;p9"/>
          <p:cNvSpPr/>
          <p:nvPr/>
        </p:nvSpPr>
        <p:spPr>
          <a:xfrm>
            <a:off x="685800" y="4586425"/>
            <a:ext cx="457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DD2D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FFDD2D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4" name="Google Shape;224;p9"/>
          <p:cNvSpPr/>
          <p:nvPr/>
        </p:nvSpPr>
        <p:spPr>
          <a:xfrm>
            <a:off x="1344168" y="4577281"/>
            <a:ext cx="58521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Ship &amp; restore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5" name="Google Shape;225;p9"/>
          <p:cNvSpPr/>
          <p:nvPr/>
        </p:nvSpPr>
        <p:spPr>
          <a:xfrm>
            <a:off x="1344168" y="4851601"/>
            <a:ext cx="5898000" cy="50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555555"/>
              </a:buClr>
              <a:buSzPts val="1070"/>
              <a:buFont typeface="Arial"/>
              <a:buNone/>
            </a:pPr>
            <a:r>
              <a:rPr b="0" i="0" lang="en-US" sz="1070" u="none" cap="none" strike="noStrike">
                <a:solidFill>
                  <a:srgbClr val="555555"/>
                </a:solidFill>
                <a:latin typeface="Arial"/>
                <a:ea typeface="Arial"/>
                <a:cs typeface="Arial"/>
                <a:sym typeface="Arial"/>
              </a:rPr>
              <a:t>Upload the dump over SSH and restore it into the PostGIS container — no planet parsing on the server.</a:t>
            </a:r>
            <a:endParaRPr b="0" i="0" sz="107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" name="Google Shape;226;p9"/>
          <p:cNvSpPr/>
          <p:nvPr/>
        </p:nvSpPr>
        <p:spPr>
          <a:xfrm>
            <a:off x="7269480" y="2080969"/>
            <a:ext cx="4251900" cy="3383400"/>
          </a:xfrm>
          <a:prstGeom prst="roundRect">
            <a:avLst>
              <a:gd fmla="val 4324" name="adj"/>
            </a:avLst>
          </a:prstGeom>
          <a:solidFill>
            <a:srgbClr val="F7F7F5"/>
          </a:solidFill>
          <a:ln cap="flat" cmpd="sng" w="12700">
            <a:solidFill>
              <a:srgbClr val="E6E6E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7" name="Google Shape;227;p9"/>
          <p:cNvSpPr/>
          <p:nvPr/>
        </p:nvSpPr>
        <p:spPr>
          <a:xfrm>
            <a:off x="7543800" y="2263849"/>
            <a:ext cx="36576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350"/>
              <a:buFont typeface="Arial"/>
              <a:buNone/>
            </a:pPr>
            <a:r>
              <a:rPr b="1" i="0" lang="en-US" sz="1350" u="none" cap="none" strike="noStrik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Data footprint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8" name="Google Shape;228;p9"/>
          <p:cNvSpPr/>
          <p:nvPr/>
        </p:nvSpPr>
        <p:spPr>
          <a:xfrm>
            <a:off x="7543800" y="2684473"/>
            <a:ext cx="3703200" cy="567000"/>
          </a:xfrm>
          <a:prstGeom prst="roundRect">
            <a:avLst>
              <a:gd fmla="val 16129" name="adj"/>
            </a:avLst>
          </a:prstGeom>
          <a:solidFill>
            <a:srgbClr val="1A1A1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9" name="Google Shape;229;p9"/>
          <p:cNvSpPr/>
          <p:nvPr/>
        </p:nvSpPr>
        <p:spPr>
          <a:xfrm>
            <a:off x="7726680" y="2684473"/>
            <a:ext cx="3429000" cy="567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200+ GB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" name="Google Shape;230;p9"/>
          <p:cNvSpPr/>
          <p:nvPr/>
        </p:nvSpPr>
        <p:spPr>
          <a:xfrm>
            <a:off x="7589520" y="3260545"/>
            <a:ext cx="3749100" cy="21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B6B"/>
              </a:buClr>
              <a:buSzPts val="950"/>
              <a:buFont typeface="Arial"/>
              <a:buNone/>
            </a:pPr>
            <a:r>
              <a:rPr b="0" i="0" lang="en-US" sz="950" u="none" cap="none" strike="noStrike">
                <a:solidFill>
                  <a:srgbClr val="6B6B6B"/>
                </a:solidFill>
                <a:latin typeface="Arial"/>
                <a:ea typeface="Arial"/>
                <a:cs typeface="Arial"/>
                <a:sym typeface="Arial"/>
              </a:rPr>
              <a:t>raw OSM planet PBF</a:t>
            </a:r>
            <a:endParaRPr b="0" i="0" sz="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" name="Google Shape;231;p9"/>
          <p:cNvSpPr/>
          <p:nvPr/>
        </p:nvSpPr>
        <p:spPr>
          <a:xfrm>
            <a:off x="7543800" y="3553153"/>
            <a:ext cx="2926200" cy="567000"/>
          </a:xfrm>
          <a:prstGeom prst="roundRect">
            <a:avLst>
              <a:gd fmla="val 16129" name="adj"/>
            </a:avLst>
          </a:prstGeom>
          <a:solidFill>
            <a:srgbClr val="5A5A5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2" name="Google Shape;232;p9"/>
          <p:cNvSpPr/>
          <p:nvPr/>
        </p:nvSpPr>
        <p:spPr>
          <a:xfrm>
            <a:off x="7726680" y="3553153"/>
            <a:ext cx="2651700" cy="567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~100 GB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" name="Google Shape;233;p9"/>
          <p:cNvSpPr/>
          <p:nvPr/>
        </p:nvSpPr>
        <p:spPr>
          <a:xfrm>
            <a:off x="7589520" y="4129225"/>
            <a:ext cx="3749100" cy="21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B6B"/>
              </a:buClr>
              <a:buSzPts val="950"/>
              <a:buFont typeface="Arial"/>
              <a:buNone/>
            </a:pPr>
            <a:r>
              <a:rPr b="0" i="0" lang="en-US" sz="950" u="none" cap="none" strike="noStrike">
                <a:solidFill>
                  <a:srgbClr val="6B6B6B"/>
                </a:solidFill>
                <a:latin typeface="Arial"/>
                <a:ea typeface="Arial"/>
                <a:cs typeface="Arial"/>
                <a:sym typeface="Arial"/>
              </a:rPr>
              <a:t>local build (staging + indexes)</a:t>
            </a:r>
            <a:endParaRPr b="0" i="0" sz="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4" name="Google Shape;234;p9"/>
          <p:cNvSpPr/>
          <p:nvPr/>
        </p:nvSpPr>
        <p:spPr>
          <a:xfrm>
            <a:off x="7543800" y="4421833"/>
            <a:ext cx="2103000" cy="567000"/>
          </a:xfrm>
          <a:prstGeom prst="roundRect">
            <a:avLst>
              <a:gd fmla="val 16129" name="adj"/>
            </a:avLst>
          </a:prstGeom>
          <a:solidFill>
            <a:srgbClr val="FFDD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5" name="Google Shape;235;p9"/>
          <p:cNvSpPr/>
          <p:nvPr/>
        </p:nvSpPr>
        <p:spPr>
          <a:xfrm>
            <a:off x="7726680" y="4421833"/>
            <a:ext cx="1828800" cy="567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~20 GB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6" name="Google Shape;236;p9"/>
          <p:cNvSpPr/>
          <p:nvPr/>
        </p:nvSpPr>
        <p:spPr>
          <a:xfrm>
            <a:off x="7589520" y="4997905"/>
            <a:ext cx="3749100" cy="21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B6B"/>
              </a:buClr>
              <a:buSzPts val="950"/>
              <a:buFont typeface="Arial"/>
              <a:buNone/>
            </a:pPr>
            <a:r>
              <a:rPr b="0" i="0" lang="en-US" sz="950" u="none" cap="none" strike="noStrike">
                <a:solidFill>
                  <a:srgbClr val="6B6B6B"/>
                </a:solidFill>
                <a:latin typeface="Arial"/>
                <a:ea typeface="Arial"/>
                <a:cs typeface="Arial"/>
                <a:sym typeface="Arial"/>
              </a:rPr>
              <a:t>compressed dump shipped to server</a:t>
            </a:r>
            <a:endParaRPr b="0" i="0" sz="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logo_flat.png" id="237" name="Google Shape;237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134295" y="475488"/>
            <a:ext cx="1371600" cy="422453"/>
          </a:xfrm>
          <a:prstGeom prst="rect">
            <a:avLst/>
          </a:prstGeom>
          <a:noFill/>
          <a:ln>
            <a:noFill/>
          </a:ln>
        </p:spPr>
      </p:pic>
      <p:sp>
        <p:nvSpPr>
          <p:cNvPr id="238" name="Google Shape;238;p9"/>
          <p:cNvSpPr/>
          <p:nvPr/>
        </p:nvSpPr>
        <p:spPr>
          <a:xfrm>
            <a:off x="10957255" y="6400800"/>
            <a:ext cx="54864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900"/>
              <a:buFont typeface="Arial"/>
              <a:buNone/>
            </a:pPr>
            <a:r>
              <a:rPr b="1" i="0" lang="en-US" sz="900" u="none" cap="none" strike="noStrik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07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10"/>
          <p:cNvSpPr/>
          <p:nvPr/>
        </p:nvSpPr>
        <p:spPr>
          <a:xfrm>
            <a:off x="685800" y="512064"/>
            <a:ext cx="82296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B9971F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B9971F"/>
                </a:solidFill>
                <a:latin typeface="Arial"/>
                <a:ea typeface="Arial"/>
                <a:cs typeface="Arial"/>
                <a:sym typeface="Arial"/>
              </a:rPr>
              <a:t>FORMALIZATION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5" name="Google Shape;245;p10"/>
          <p:cNvSpPr/>
          <p:nvPr/>
        </p:nvSpPr>
        <p:spPr>
          <a:xfrm>
            <a:off x="685800" y="786384"/>
            <a:ext cx="8412480" cy="777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3000"/>
              <a:buFont typeface="Arial"/>
              <a:buNone/>
            </a:pPr>
            <a:r>
              <a:rPr b="1" i="0" lang="en-US" sz="3000" u="none" cap="none" strike="noStrik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Graph model of the problem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6" name="Google Shape;246;p10"/>
          <p:cNvSpPr/>
          <p:nvPr/>
        </p:nvSpPr>
        <p:spPr>
          <a:xfrm>
            <a:off x="685800" y="1783080"/>
            <a:ext cx="5029200" cy="1874520"/>
          </a:xfrm>
          <a:prstGeom prst="roundRect">
            <a:avLst>
              <a:gd fmla="val 6829" name="adj"/>
            </a:avLst>
          </a:prstGeom>
          <a:solidFill>
            <a:srgbClr val="171717"/>
          </a:solidFill>
          <a:ln>
            <a:noFill/>
          </a:ln>
          <a:effectLst>
            <a:outerShdw blurRad="114300" rotWithShape="0" algn="bl" dir="5400000" dist="38100">
              <a:srgbClr val="000000">
                <a:alpha val="10196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7" name="Google Shape;247;p10"/>
          <p:cNvSpPr/>
          <p:nvPr/>
        </p:nvSpPr>
        <p:spPr>
          <a:xfrm>
            <a:off x="978408" y="1993392"/>
            <a:ext cx="448056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DD2D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FFDD2D"/>
                </a:solidFill>
                <a:latin typeface="Arial"/>
                <a:ea typeface="Arial"/>
                <a:cs typeface="Arial"/>
                <a:sym typeface="Arial"/>
              </a:rPr>
              <a:t>Weighted directed graph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" name="Google Shape;248;p10"/>
          <p:cNvSpPr/>
          <p:nvPr/>
        </p:nvSpPr>
        <p:spPr>
          <a:xfrm>
            <a:off x="978408" y="2340864"/>
            <a:ext cx="4480560" cy="31089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Arial"/>
              <a:buNone/>
            </a:pPr>
            <a:r>
              <a:rPr b="1" i="0" lang="en-US" sz="13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G = (V, E)</a:t>
            </a:r>
            <a:r>
              <a:rPr b="0" i="0" lang="en-US" sz="1300" u="none" cap="none" strike="noStrike">
                <a:solidFill>
                  <a:srgbClr val="C9C9C9"/>
                </a:solidFill>
                <a:latin typeface="Arial"/>
                <a:ea typeface="Arial"/>
                <a:cs typeface="Arial"/>
                <a:sym typeface="Arial"/>
              </a:rPr>
              <a:t>   —   V: stations (UIC code),  E: rail links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9" name="Google Shape;249;p10"/>
          <p:cNvSpPr/>
          <p:nvPr/>
        </p:nvSpPr>
        <p:spPr>
          <a:xfrm>
            <a:off x="978408" y="2761488"/>
            <a:ext cx="448056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50"/>
              <a:buFont typeface="Arial"/>
              <a:buNone/>
            </a:pPr>
            <a:r>
              <a:rPr b="1" i="0" lang="en-US" sz="12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wₜ : E → ℝ₊</a:t>
            </a:r>
            <a:r>
              <a:rPr b="0" i="0" lang="en-US" sz="1250" u="none" cap="none" strike="noStrike">
                <a:solidFill>
                  <a:srgbClr val="C9C9C9"/>
                </a:solidFill>
                <a:latin typeface="Arial"/>
                <a:ea typeface="Arial"/>
                <a:cs typeface="Arial"/>
                <a:sym typeface="Arial"/>
              </a:rPr>
              <a:t>  travel duration (minutes)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0" name="Google Shape;250;p10"/>
          <p:cNvSpPr/>
          <p:nvPr/>
        </p:nvSpPr>
        <p:spPr>
          <a:xfrm>
            <a:off x="978408" y="3108960"/>
            <a:ext cx="448056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50"/>
              <a:buFont typeface="Arial"/>
              <a:buNone/>
            </a:pPr>
            <a:r>
              <a:rPr b="1" i="0" lang="en-US" sz="12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w_c : E → ℝ₊</a:t>
            </a:r>
            <a:r>
              <a:rPr b="0" i="0" lang="en-US" sz="1250" u="none" cap="none" strike="noStrike">
                <a:solidFill>
                  <a:srgbClr val="C9C9C9"/>
                </a:solidFill>
                <a:latin typeface="Arial"/>
                <a:ea typeface="Arial"/>
                <a:cs typeface="Arial"/>
                <a:sym typeface="Arial"/>
              </a:rPr>
              <a:t>  ticket price (rubles)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1" name="Google Shape;251;p10"/>
          <p:cNvSpPr/>
          <p:nvPr/>
        </p:nvSpPr>
        <p:spPr>
          <a:xfrm>
            <a:off x="685800" y="3840480"/>
            <a:ext cx="5029200" cy="2240280"/>
          </a:xfrm>
          <a:prstGeom prst="roundRect">
            <a:avLst>
              <a:gd fmla="val 5714" name="adj"/>
            </a:avLst>
          </a:prstGeom>
          <a:solidFill>
            <a:srgbClr val="F7F7F5"/>
          </a:solidFill>
          <a:ln cap="flat" cmpd="sng" w="12700">
            <a:solidFill>
              <a:srgbClr val="E6E6E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2" name="Google Shape;252;p10"/>
          <p:cNvSpPr/>
          <p:nvPr/>
        </p:nvSpPr>
        <p:spPr>
          <a:xfrm>
            <a:off x="978408" y="4023360"/>
            <a:ext cx="448056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Virtual access edges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3" name="Google Shape;253;p10"/>
          <p:cNvSpPr/>
          <p:nvPr/>
        </p:nvSpPr>
        <p:spPr>
          <a:xfrm>
            <a:off x="978408" y="4334256"/>
            <a:ext cx="448056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555555"/>
              </a:buClr>
              <a:buSzPts val="1150"/>
              <a:buFont typeface="Arial"/>
              <a:buNone/>
            </a:pPr>
            <a:r>
              <a:rPr b="0" i="0" lang="en-US" sz="1150" u="none" cap="none" strike="noStrike">
                <a:solidFill>
                  <a:srgbClr val="555555"/>
                </a:solidFill>
                <a:latin typeface="Arial"/>
                <a:ea typeface="Arial"/>
                <a:cs typeface="Arial"/>
                <a:sym typeface="Arial"/>
              </a:rPr>
              <a:t>Points A and B are arbitrary coordinates, so virtual access edges connect them to the graph: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4" name="Google Shape;254;p10"/>
          <p:cNvSpPr/>
          <p:nvPr/>
        </p:nvSpPr>
        <p:spPr>
          <a:xfrm>
            <a:off x="978408" y="5029200"/>
            <a:ext cx="457200" cy="457200"/>
          </a:xfrm>
          <a:prstGeom prst="roundRect">
            <a:avLst>
              <a:gd fmla="val 28000" name="adj"/>
            </a:avLst>
          </a:prstGeom>
          <a:solidFill>
            <a:srgbClr val="FFDD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255" name="Google Shape;255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92708" y="5143500"/>
            <a:ext cx="228600" cy="228600"/>
          </a:xfrm>
          <a:prstGeom prst="rect">
            <a:avLst/>
          </a:prstGeom>
          <a:noFill/>
          <a:ln>
            <a:noFill/>
          </a:ln>
        </p:spPr>
      </p:pic>
      <p:sp>
        <p:nvSpPr>
          <p:cNvPr id="256" name="Google Shape;256;p10"/>
          <p:cNvSpPr/>
          <p:nvPr/>
        </p:nvSpPr>
        <p:spPr>
          <a:xfrm>
            <a:off x="1554480" y="5102352"/>
            <a:ext cx="39319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Walk </a:t>
            </a:r>
            <a:r>
              <a:rPr b="0" i="0" lang="en-US" sz="1200" u="none" cap="none" strike="noStrike">
                <a:solidFill>
                  <a:srgbClr val="555555"/>
                </a:solidFill>
                <a:latin typeface="Arial"/>
                <a:ea typeface="Arial"/>
                <a:cs typeface="Arial"/>
                <a:sym typeface="Arial"/>
              </a:rPr>
              <a:t>≤ 3 km · 5 km/h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7" name="Google Shape;257;p10"/>
          <p:cNvSpPr/>
          <p:nvPr/>
        </p:nvSpPr>
        <p:spPr>
          <a:xfrm>
            <a:off x="978408" y="5532120"/>
            <a:ext cx="457200" cy="457200"/>
          </a:xfrm>
          <a:prstGeom prst="roundRect">
            <a:avLst>
              <a:gd fmla="val 28000" name="adj"/>
            </a:avLst>
          </a:prstGeom>
          <a:solidFill>
            <a:srgbClr val="FFDD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258" name="Google Shape;258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92708" y="5646420"/>
            <a:ext cx="228600" cy="228600"/>
          </a:xfrm>
          <a:prstGeom prst="rect">
            <a:avLst/>
          </a:prstGeom>
          <a:noFill/>
          <a:ln>
            <a:noFill/>
          </a:ln>
        </p:spPr>
      </p:pic>
      <p:sp>
        <p:nvSpPr>
          <p:cNvPr id="259" name="Google Shape;259;p10"/>
          <p:cNvSpPr/>
          <p:nvPr/>
        </p:nvSpPr>
        <p:spPr>
          <a:xfrm>
            <a:off x="1554480" y="5605272"/>
            <a:ext cx="39319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Taxi </a:t>
            </a:r>
            <a:r>
              <a:rPr b="0" i="0" lang="en-US" sz="1200" u="none" cap="none" strike="noStrike">
                <a:solidFill>
                  <a:srgbClr val="555555"/>
                </a:solidFill>
                <a:latin typeface="Arial"/>
                <a:ea typeface="Arial"/>
                <a:cs typeface="Arial"/>
                <a:sym typeface="Arial"/>
              </a:rPr>
              <a:t>&gt; 3 km · 30 km/h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0" name="Google Shape;260;p10"/>
          <p:cNvSpPr/>
          <p:nvPr/>
        </p:nvSpPr>
        <p:spPr>
          <a:xfrm>
            <a:off x="6126480" y="1783080"/>
            <a:ext cx="5394960" cy="4297680"/>
          </a:xfrm>
          <a:prstGeom prst="roundRect">
            <a:avLst>
              <a:gd fmla="val 3404" name="adj"/>
            </a:avLst>
          </a:prstGeom>
          <a:solidFill>
            <a:srgbClr val="FFDD2D"/>
          </a:solidFill>
          <a:ln>
            <a:noFill/>
          </a:ln>
          <a:effectLst>
            <a:outerShdw blurRad="114300" rotWithShape="0" algn="bl" dir="5400000" dist="38100">
              <a:srgbClr val="000000">
                <a:alpha val="10196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1" name="Google Shape;261;p10"/>
          <p:cNvSpPr/>
          <p:nvPr/>
        </p:nvSpPr>
        <p:spPr>
          <a:xfrm>
            <a:off x="6446520" y="2057400"/>
            <a:ext cx="475488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Product graph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2" name="Google Shape;262;p10"/>
          <p:cNvSpPr/>
          <p:nvPr/>
        </p:nvSpPr>
        <p:spPr>
          <a:xfrm>
            <a:off x="6446520" y="2487168"/>
            <a:ext cx="475488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2200"/>
              <a:buFont typeface="Arial"/>
              <a:buNone/>
            </a:pPr>
            <a:r>
              <a:rPr b="1" i="0" lang="en-US" sz="2200" u="none" cap="none" strike="noStrik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G′ = V × {0, …, L_max}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" name="Google Shape;263;p10"/>
          <p:cNvSpPr/>
          <p:nvPr/>
        </p:nvSpPr>
        <p:spPr>
          <a:xfrm>
            <a:off x="6446520" y="3063240"/>
            <a:ext cx="475488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2A2A2A"/>
              </a:buClr>
              <a:buSzPts val="1300"/>
              <a:buFont typeface="Arial"/>
              <a:buNone/>
            </a:pPr>
            <a:r>
              <a:rPr b="0" i="0" lang="en-US" sz="1300" u="none" cap="none" strike="noStrike">
                <a:solidFill>
                  <a:srgbClr val="2A2A2A"/>
                </a:solidFill>
                <a:latin typeface="Arial"/>
                <a:ea typeface="Arial"/>
                <a:cs typeface="Arial"/>
                <a:sym typeface="Arial"/>
              </a:rPr>
              <a:t>Each state = (station, trains taken so far). Edges never exceed L_max — the number of transfers is bounded by the graph structure itself.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64" name="Google Shape;264;p10"/>
          <p:cNvCxnSpPr/>
          <p:nvPr/>
        </p:nvCxnSpPr>
        <p:spPr>
          <a:xfrm>
            <a:off x="6446520" y="4160520"/>
            <a:ext cx="4754880" cy="0"/>
          </a:xfrm>
          <a:prstGeom prst="straightConnector1">
            <a:avLst/>
          </a:prstGeom>
          <a:noFill/>
          <a:ln cap="flat" cmpd="sng" w="12700">
            <a:solidFill>
              <a:srgbClr val="C9A91E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65" name="Google Shape;265;p10"/>
          <p:cNvSpPr/>
          <p:nvPr/>
        </p:nvSpPr>
        <p:spPr>
          <a:xfrm>
            <a:off x="6446520" y="4343400"/>
            <a:ext cx="265176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|V′| = 14,774 × 4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6" name="Google Shape;266;p10"/>
          <p:cNvSpPr/>
          <p:nvPr/>
        </p:nvSpPr>
        <p:spPr>
          <a:xfrm>
            <a:off x="8915400" y="4361688"/>
            <a:ext cx="23317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3A3A3A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3A3A3A"/>
                </a:solidFill>
                <a:latin typeface="Arial"/>
                <a:ea typeface="Arial"/>
                <a:cs typeface="Arial"/>
                <a:sym typeface="Arial"/>
              </a:rPr>
              <a:t>= 59,096 states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7" name="Google Shape;267;p10"/>
          <p:cNvSpPr/>
          <p:nvPr/>
        </p:nvSpPr>
        <p:spPr>
          <a:xfrm>
            <a:off x="6446520" y="4910328"/>
            <a:ext cx="265176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L_max = 3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8" name="Google Shape;268;p10"/>
          <p:cNvSpPr/>
          <p:nvPr/>
        </p:nvSpPr>
        <p:spPr>
          <a:xfrm>
            <a:off x="8915400" y="4928616"/>
            <a:ext cx="23317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3A3A3A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3A3A3A"/>
                </a:solidFill>
                <a:latin typeface="Arial"/>
                <a:ea typeface="Arial"/>
                <a:cs typeface="Arial"/>
                <a:sym typeface="Arial"/>
              </a:rPr>
              <a:t>at most 2 transfers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9" name="Google Shape;269;p10"/>
          <p:cNvSpPr/>
          <p:nvPr/>
        </p:nvSpPr>
        <p:spPr>
          <a:xfrm>
            <a:off x="6446520" y="5477256"/>
            <a:ext cx="265176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k = 10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0" name="Google Shape;270;p10"/>
          <p:cNvSpPr/>
          <p:nvPr/>
        </p:nvSpPr>
        <p:spPr>
          <a:xfrm>
            <a:off x="8915400" y="5495544"/>
            <a:ext cx="23317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3A3A3A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3A3A3A"/>
                </a:solidFill>
                <a:latin typeface="Arial"/>
                <a:ea typeface="Arial"/>
                <a:cs typeface="Arial"/>
                <a:sym typeface="Arial"/>
              </a:rPr>
              <a:t>candidates per route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logo_flat.png" id="271" name="Google Shape;271;p1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134295" y="475488"/>
            <a:ext cx="1371600" cy="422453"/>
          </a:xfrm>
          <a:prstGeom prst="rect">
            <a:avLst/>
          </a:prstGeom>
          <a:noFill/>
          <a:ln>
            <a:noFill/>
          </a:ln>
        </p:spPr>
      </p:pic>
      <p:sp>
        <p:nvSpPr>
          <p:cNvPr id="272" name="Google Shape;272;p10"/>
          <p:cNvSpPr/>
          <p:nvPr/>
        </p:nvSpPr>
        <p:spPr>
          <a:xfrm>
            <a:off x="10957255" y="6400800"/>
            <a:ext cx="54864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900"/>
              <a:buFont typeface="Arial"/>
              <a:buNone/>
            </a:pPr>
            <a:r>
              <a:rPr b="1" i="0" lang="en-US" sz="900" u="none" cap="none" strike="noStrik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08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11"/>
          <p:cNvSpPr/>
          <p:nvPr/>
        </p:nvSpPr>
        <p:spPr>
          <a:xfrm>
            <a:off x="685800" y="512064"/>
            <a:ext cx="82296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B9971F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B9971F"/>
                </a:solidFill>
                <a:latin typeface="Arial"/>
                <a:ea typeface="Arial"/>
                <a:cs typeface="Arial"/>
                <a:sym typeface="Arial"/>
              </a:rPr>
              <a:t>ALGORITHM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9" name="Google Shape;279;p11"/>
          <p:cNvSpPr/>
          <p:nvPr/>
        </p:nvSpPr>
        <p:spPr>
          <a:xfrm>
            <a:off x="685800" y="786384"/>
            <a:ext cx="10515600" cy="777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3000"/>
              <a:buFont typeface="Arial"/>
              <a:buNone/>
            </a:pPr>
            <a:r>
              <a:rPr b="1" i="0" lang="en-US" sz="3000" u="none" cap="none" strike="noStrik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Modified Dijkstra · two modes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0" name="Google Shape;280;p11"/>
          <p:cNvSpPr/>
          <p:nvPr/>
        </p:nvSpPr>
        <p:spPr>
          <a:xfrm>
            <a:off x="685800" y="2079913"/>
            <a:ext cx="5257800" cy="3657600"/>
          </a:xfrm>
          <a:prstGeom prst="roundRect">
            <a:avLst>
              <a:gd fmla="val 4000" name="adj"/>
            </a:avLst>
          </a:prstGeom>
          <a:solidFill>
            <a:srgbClr val="F7F7F5"/>
          </a:solidFill>
          <a:ln cap="flat" cmpd="sng" w="12700">
            <a:solidFill>
              <a:srgbClr val="E6E6E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1" name="Google Shape;281;p11"/>
          <p:cNvSpPr/>
          <p:nvPr/>
        </p:nvSpPr>
        <p:spPr>
          <a:xfrm>
            <a:off x="1005840" y="2354233"/>
            <a:ext cx="46176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2200"/>
              <a:buFont typeface="Arial"/>
              <a:buNone/>
            </a:pPr>
            <a:r>
              <a:rPr b="1" i="0" lang="en-US" sz="2200" u="none" cap="none" strike="noStrik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STATIC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2" name="Google Shape;282;p11"/>
          <p:cNvSpPr/>
          <p:nvPr/>
        </p:nvSpPr>
        <p:spPr>
          <a:xfrm>
            <a:off x="1005840" y="2793145"/>
            <a:ext cx="46176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7A7A7A"/>
              </a:buClr>
              <a:buSzPts val="1150"/>
              <a:buFont typeface="Arial"/>
              <a:buNone/>
            </a:pPr>
            <a:r>
              <a:rPr b="0" i="1" lang="en-US" sz="1150" u="none" cap="none" strike="noStrike">
                <a:solidFill>
                  <a:srgbClr val="7A7A7A"/>
                </a:solidFill>
                <a:latin typeface="Arial"/>
                <a:ea typeface="Arial"/>
                <a:cs typeface="Arial"/>
                <a:sym typeface="Arial"/>
              </a:rPr>
              <a:t>no departure time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83" name="Google Shape;283;p11"/>
          <p:cNvCxnSpPr/>
          <p:nvPr/>
        </p:nvCxnSpPr>
        <p:spPr>
          <a:xfrm>
            <a:off x="1005840" y="3158905"/>
            <a:ext cx="4617600" cy="0"/>
          </a:xfrm>
          <a:prstGeom prst="straightConnector1">
            <a:avLst/>
          </a:prstGeom>
          <a:noFill/>
          <a:ln cap="flat" cmpd="sng" w="12700">
            <a:solidFill>
              <a:srgbClr val="E6E6E3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84" name="Google Shape;284;p11"/>
          <p:cNvSpPr/>
          <p:nvPr/>
        </p:nvSpPr>
        <p:spPr>
          <a:xfrm>
            <a:off x="1051560" y="3396649"/>
            <a:ext cx="91500" cy="91500"/>
          </a:xfrm>
          <a:prstGeom prst="ellipse">
            <a:avLst/>
          </a:prstGeom>
          <a:solidFill>
            <a:srgbClr val="FFDD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5" name="Google Shape;285;p11"/>
          <p:cNvSpPr/>
          <p:nvPr/>
        </p:nvSpPr>
        <p:spPr>
          <a:xfrm>
            <a:off x="1307592" y="3305209"/>
            <a:ext cx="42978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50"/>
              <a:buFont typeface="Arial"/>
              <a:buNone/>
            </a:pPr>
            <a:r>
              <a:rPr b="0" i="0" lang="en-US" sz="115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Relax by wₜ (time) or w_c (cost)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6" name="Google Shape;286;p11"/>
          <p:cNvSpPr/>
          <p:nvPr/>
        </p:nvSpPr>
        <p:spPr>
          <a:xfrm>
            <a:off x="1051560" y="3991009"/>
            <a:ext cx="91500" cy="91500"/>
          </a:xfrm>
          <a:prstGeom prst="ellipse">
            <a:avLst/>
          </a:prstGeom>
          <a:solidFill>
            <a:srgbClr val="FFDD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7" name="Google Shape;287;p11"/>
          <p:cNvSpPr/>
          <p:nvPr/>
        </p:nvSpPr>
        <p:spPr>
          <a:xfrm>
            <a:off x="1307592" y="3899569"/>
            <a:ext cx="42978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50"/>
              <a:buFont typeface="Arial"/>
              <a:buNone/>
            </a:pPr>
            <a:r>
              <a:rPr b="0" i="0" lang="en-US" sz="115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Fixed δ = 15 min transfer penalty (from the 2nd train, time mode)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8" name="Google Shape;288;p11"/>
          <p:cNvSpPr/>
          <p:nvPr/>
        </p:nvSpPr>
        <p:spPr>
          <a:xfrm>
            <a:off x="1051560" y="4585369"/>
            <a:ext cx="91500" cy="91500"/>
          </a:xfrm>
          <a:prstGeom prst="ellipse">
            <a:avLst/>
          </a:prstGeom>
          <a:solidFill>
            <a:srgbClr val="FFDD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9" name="Google Shape;289;p11"/>
          <p:cNvSpPr/>
          <p:nvPr/>
        </p:nvSpPr>
        <p:spPr>
          <a:xfrm>
            <a:off x="1307592" y="4493929"/>
            <a:ext cx="42978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50"/>
              <a:buFont typeface="Arial"/>
              <a:buNone/>
            </a:pPr>
            <a:r>
              <a:rPr b="0" i="0" lang="en-US" sz="115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Edges from train_schedules, or aggregated train_directions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0" name="Google Shape;290;p11"/>
          <p:cNvSpPr/>
          <p:nvPr/>
        </p:nvSpPr>
        <p:spPr>
          <a:xfrm>
            <a:off x="1051560" y="5179729"/>
            <a:ext cx="91500" cy="91500"/>
          </a:xfrm>
          <a:prstGeom prst="ellipse">
            <a:avLst/>
          </a:prstGeom>
          <a:solidFill>
            <a:srgbClr val="FFDD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1" name="Google Shape;291;p11"/>
          <p:cNvSpPr/>
          <p:nvPr/>
        </p:nvSpPr>
        <p:spPr>
          <a:xfrm>
            <a:off x="1307592" y="5088289"/>
            <a:ext cx="42978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50"/>
              <a:buFont typeface="Arial"/>
              <a:buNone/>
            </a:pPr>
            <a:r>
              <a:rPr b="0" i="0" lang="en-US" sz="115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Optimal on G′ — all weights are non-negative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2" name="Google Shape;292;p11"/>
          <p:cNvSpPr/>
          <p:nvPr/>
        </p:nvSpPr>
        <p:spPr>
          <a:xfrm>
            <a:off x="6263640" y="2079913"/>
            <a:ext cx="5257800" cy="3657600"/>
          </a:xfrm>
          <a:prstGeom prst="roundRect">
            <a:avLst>
              <a:gd fmla="val 4000" name="adj"/>
            </a:avLst>
          </a:prstGeom>
          <a:solidFill>
            <a:srgbClr val="171717"/>
          </a:solidFill>
          <a:ln>
            <a:noFill/>
          </a:ln>
          <a:effectLst>
            <a:outerShdw blurRad="114300" rotWithShape="0" algn="bl" dir="5400000" dist="38100">
              <a:srgbClr val="000000">
                <a:alpha val="10196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3" name="Google Shape;293;p11"/>
          <p:cNvSpPr/>
          <p:nvPr/>
        </p:nvSpPr>
        <p:spPr>
          <a:xfrm>
            <a:off x="6583680" y="2354233"/>
            <a:ext cx="46176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DD2D"/>
              </a:buClr>
              <a:buSzPts val="2200"/>
              <a:buFont typeface="Arial"/>
              <a:buNone/>
            </a:pPr>
            <a:r>
              <a:rPr b="1" i="0" lang="en-US" sz="2200" u="none" cap="none" strike="noStrike">
                <a:solidFill>
                  <a:srgbClr val="FFDD2D"/>
                </a:solidFill>
                <a:latin typeface="Arial"/>
                <a:ea typeface="Arial"/>
                <a:cs typeface="Arial"/>
                <a:sym typeface="Arial"/>
              </a:rPr>
              <a:t>SCHEDULED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4" name="Google Shape;294;p11"/>
          <p:cNvSpPr/>
          <p:nvPr/>
        </p:nvSpPr>
        <p:spPr>
          <a:xfrm>
            <a:off x="6583680" y="2793145"/>
            <a:ext cx="46176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BDBDBD"/>
              </a:buClr>
              <a:buSzPts val="1150"/>
              <a:buFont typeface="Arial"/>
              <a:buNone/>
            </a:pPr>
            <a:r>
              <a:rPr b="0" i="1" lang="en-US" sz="1150" u="none" cap="none" strike="noStrike">
                <a:solidFill>
                  <a:srgbClr val="BDBDBD"/>
                </a:solidFill>
                <a:latin typeface="Arial"/>
                <a:ea typeface="Arial"/>
                <a:cs typeface="Arial"/>
                <a:sym typeface="Arial"/>
              </a:rPr>
              <a:t>production default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95" name="Google Shape;295;p11"/>
          <p:cNvCxnSpPr/>
          <p:nvPr/>
        </p:nvCxnSpPr>
        <p:spPr>
          <a:xfrm>
            <a:off x="6583680" y="3158905"/>
            <a:ext cx="4617600" cy="0"/>
          </a:xfrm>
          <a:prstGeom prst="straightConnector1">
            <a:avLst/>
          </a:prstGeom>
          <a:noFill/>
          <a:ln cap="flat" cmpd="sng" w="12700">
            <a:solidFill>
              <a:srgbClr val="3A3A3A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96" name="Google Shape;296;p11"/>
          <p:cNvSpPr/>
          <p:nvPr/>
        </p:nvSpPr>
        <p:spPr>
          <a:xfrm>
            <a:off x="6629400" y="3396649"/>
            <a:ext cx="91500" cy="91500"/>
          </a:xfrm>
          <a:prstGeom prst="ellipse">
            <a:avLst/>
          </a:prstGeom>
          <a:solidFill>
            <a:srgbClr val="FFDD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7" name="Google Shape;297;p11"/>
          <p:cNvSpPr/>
          <p:nvPr/>
        </p:nvSpPr>
        <p:spPr>
          <a:xfrm>
            <a:off x="6885432" y="3305209"/>
            <a:ext cx="42978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DADADA"/>
              </a:buClr>
              <a:buSzPts val="1150"/>
              <a:buFont typeface="Arial"/>
              <a:buNone/>
            </a:pPr>
            <a:r>
              <a:rPr b="0" i="0" lang="en-US" sz="1150" u="none" cap="none" strike="noStrike">
                <a:solidFill>
                  <a:srgbClr val="DADADA"/>
                </a:solidFill>
                <a:latin typeface="Arial"/>
                <a:ea typeface="Arial"/>
                <a:cs typeface="Arial"/>
                <a:sym typeface="Arial"/>
              </a:rPr>
              <a:t>Time-dependent Dijkstra over per-train schedules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8" name="Google Shape;298;p11"/>
          <p:cNvSpPr/>
          <p:nvPr/>
        </p:nvSpPr>
        <p:spPr>
          <a:xfrm>
            <a:off x="6629400" y="3991009"/>
            <a:ext cx="91500" cy="91500"/>
          </a:xfrm>
          <a:prstGeom prst="ellipse">
            <a:avLst/>
          </a:prstGeom>
          <a:solidFill>
            <a:srgbClr val="FFDD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9" name="Google Shape;299;p11"/>
          <p:cNvSpPr/>
          <p:nvPr/>
        </p:nvSpPr>
        <p:spPr>
          <a:xfrm>
            <a:off x="6885432" y="3899569"/>
            <a:ext cx="42978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DADADA"/>
              </a:buClr>
              <a:buSzPts val="1150"/>
              <a:buFont typeface="Arial"/>
              <a:buNone/>
            </a:pPr>
            <a:r>
              <a:rPr b="0" i="0" lang="en-US" sz="1150" u="none" cap="none" strike="noStrike">
                <a:solidFill>
                  <a:srgbClr val="DADADA"/>
                </a:solidFill>
                <a:latin typeface="Arial"/>
                <a:ea typeface="Arial"/>
                <a:cs typeface="Arial"/>
                <a:sym typeface="Arial"/>
              </a:rPr>
              <a:t>ready = arrival + min_transfer (15 min); board the earliest feasible train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0" name="Google Shape;300;p11"/>
          <p:cNvSpPr/>
          <p:nvPr/>
        </p:nvSpPr>
        <p:spPr>
          <a:xfrm>
            <a:off x="6629400" y="4585369"/>
            <a:ext cx="91500" cy="91500"/>
          </a:xfrm>
          <a:prstGeom prst="ellipse">
            <a:avLst/>
          </a:prstGeom>
          <a:solidFill>
            <a:srgbClr val="FFDD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1" name="Google Shape;301;p11"/>
          <p:cNvSpPr/>
          <p:nvPr/>
        </p:nvSpPr>
        <p:spPr>
          <a:xfrm>
            <a:off x="6885432" y="4493929"/>
            <a:ext cx="42978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DADADA"/>
              </a:buClr>
              <a:buSzPts val="1150"/>
              <a:buFont typeface="Arial"/>
              <a:buNone/>
            </a:pPr>
            <a:r>
              <a:rPr b="0" i="0" lang="en-US" sz="1150" u="none" cap="none" strike="noStrike">
                <a:solidFill>
                  <a:srgbClr val="DADADA"/>
                </a:solidFill>
                <a:latin typeface="Arial"/>
                <a:ea typeface="Arial"/>
                <a:cs typeface="Arial"/>
                <a:sym typeface="Arial"/>
              </a:rPr>
              <a:t>Regularity check: EveryDay / Odd / Even / Days / DaysOfWeek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2" name="Google Shape;302;p11"/>
          <p:cNvSpPr/>
          <p:nvPr/>
        </p:nvSpPr>
        <p:spPr>
          <a:xfrm>
            <a:off x="6629400" y="5179729"/>
            <a:ext cx="91500" cy="91500"/>
          </a:xfrm>
          <a:prstGeom prst="ellipse">
            <a:avLst/>
          </a:prstGeom>
          <a:solidFill>
            <a:srgbClr val="FFDD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3" name="Google Shape;303;p11"/>
          <p:cNvSpPr/>
          <p:nvPr/>
        </p:nvSpPr>
        <p:spPr>
          <a:xfrm>
            <a:off x="6885432" y="5088289"/>
            <a:ext cx="42978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DADADA"/>
              </a:buClr>
              <a:buSzPts val="1150"/>
              <a:buFont typeface="Arial"/>
              <a:buNone/>
            </a:pPr>
            <a:r>
              <a:rPr b="0" i="0" lang="en-US" sz="1150" u="none" cap="none" strike="noStrike">
                <a:solidFill>
                  <a:srgbClr val="DADADA"/>
                </a:solidFill>
                <a:latin typeface="Arial"/>
                <a:ea typeface="Arial"/>
                <a:cs typeface="Arial"/>
                <a:sym typeface="Arial"/>
              </a:rPr>
              <a:t>Time mode optimal; cost mode is heuristic (single price label)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logo_flat.png" id="304" name="Google Shape;304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134295" y="475488"/>
            <a:ext cx="1371600" cy="422453"/>
          </a:xfrm>
          <a:prstGeom prst="rect">
            <a:avLst/>
          </a:prstGeom>
          <a:noFill/>
          <a:ln>
            <a:noFill/>
          </a:ln>
        </p:spPr>
      </p:pic>
      <p:sp>
        <p:nvSpPr>
          <p:cNvPr id="305" name="Google Shape;305;p11"/>
          <p:cNvSpPr/>
          <p:nvPr/>
        </p:nvSpPr>
        <p:spPr>
          <a:xfrm>
            <a:off x="10957255" y="6400800"/>
            <a:ext cx="54864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900"/>
              <a:buFont typeface="Arial"/>
              <a:buNone/>
            </a:pPr>
            <a:r>
              <a:rPr b="1" i="0" lang="en-US" sz="900" u="none" cap="none" strike="noStrik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09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12"/>
          <p:cNvSpPr/>
          <p:nvPr/>
        </p:nvSpPr>
        <p:spPr>
          <a:xfrm>
            <a:off x="685800" y="512064"/>
            <a:ext cx="82296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B9971F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B9971F"/>
                </a:solidFill>
                <a:latin typeface="Arial"/>
                <a:ea typeface="Arial"/>
                <a:cs typeface="Arial"/>
                <a:sym typeface="Arial"/>
              </a:rPr>
              <a:t>OPTIMIZATION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2" name="Google Shape;312;p12"/>
          <p:cNvSpPr/>
          <p:nvPr/>
        </p:nvSpPr>
        <p:spPr>
          <a:xfrm>
            <a:off x="685800" y="786384"/>
            <a:ext cx="8412480" cy="777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3000"/>
              <a:buFont typeface="Arial"/>
              <a:buNone/>
            </a:pPr>
            <a:r>
              <a:rPr b="1" i="0" lang="en-US" sz="3000" u="none" cap="none" strike="noStrik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R-tree: nearest-station lookup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3" name="Google Shape;313;p12"/>
          <p:cNvSpPr/>
          <p:nvPr/>
        </p:nvSpPr>
        <p:spPr>
          <a:xfrm>
            <a:off x="685800" y="1992989"/>
            <a:ext cx="3657600" cy="2651700"/>
          </a:xfrm>
          <a:prstGeom prst="roundRect">
            <a:avLst>
              <a:gd fmla="val 4828" name="adj"/>
            </a:avLst>
          </a:prstGeom>
          <a:solidFill>
            <a:srgbClr val="F7F7F5"/>
          </a:solidFill>
          <a:ln cap="flat" cmpd="sng" w="12700">
            <a:solidFill>
              <a:srgbClr val="E6E6E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4" name="Google Shape;314;p12"/>
          <p:cNvSpPr/>
          <p:nvPr/>
        </p:nvSpPr>
        <p:spPr>
          <a:xfrm>
            <a:off x="978408" y="2249021"/>
            <a:ext cx="31089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7A7A7A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7A7A7A"/>
                </a:solidFill>
                <a:latin typeface="Arial"/>
                <a:ea typeface="Arial"/>
                <a:cs typeface="Arial"/>
                <a:sym typeface="Arial"/>
              </a:rPr>
              <a:t>BEFORE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5" name="Google Shape;315;p12"/>
          <p:cNvSpPr/>
          <p:nvPr/>
        </p:nvSpPr>
        <p:spPr>
          <a:xfrm>
            <a:off x="978408" y="2541629"/>
            <a:ext cx="3108900" cy="32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500"/>
              <a:buFont typeface="Arial"/>
              <a:buNone/>
            </a:pPr>
            <a:r>
              <a:rPr b="1" i="0" lang="en-US" sz="1500" u="none" cap="none" strike="noStrik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Brute force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6" name="Google Shape;316;p12"/>
          <p:cNvSpPr/>
          <p:nvPr/>
        </p:nvSpPr>
        <p:spPr>
          <a:xfrm>
            <a:off x="978408" y="2998829"/>
            <a:ext cx="3108900" cy="64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3400"/>
              <a:buFont typeface="Arial"/>
              <a:buNone/>
            </a:pPr>
            <a:r>
              <a:rPr b="1" i="0" lang="en-US" sz="3400" u="none" cap="none" strike="noStrik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O(n)</a:t>
            </a:r>
            <a:endParaRPr b="0" i="0" sz="3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7" name="Google Shape;317;p12"/>
          <p:cNvSpPr/>
          <p:nvPr/>
        </p:nvSpPr>
        <p:spPr>
          <a:xfrm>
            <a:off x="978408" y="3776069"/>
            <a:ext cx="3108900" cy="73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5C5C5C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rgbClr val="5C5C5C"/>
                </a:solidFill>
                <a:latin typeface="Arial"/>
                <a:ea typeface="Arial"/>
                <a:cs typeface="Arial"/>
                <a:sym typeface="Arial"/>
              </a:rPr>
              <a:t>scan all stations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5C5C5C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rgbClr val="5C5C5C"/>
                </a:solidFill>
                <a:latin typeface="Arial"/>
                <a:ea typeface="Arial"/>
                <a:cs typeface="Arial"/>
                <a:sym typeface="Arial"/>
              </a:rPr>
              <a:t>+ sort on every query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8" name="Google Shape;318;p12"/>
          <p:cNvSpPr/>
          <p:nvPr/>
        </p:nvSpPr>
        <p:spPr>
          <a:xfrm>
            <a:off x="4754880" y="1992989"/>
            <a:ext cx="3657600" cy="2651700"/>
          </a:xfrm>
          <a:prstGeom prst="roundRect">
            <a:avLst>
              <a:gd fmla="val 4828" name="adj"/>
            </a:avLst>
          </a:prstGeom>
          <a:solidFill>
            <a:srgbClr val="171717"/>
          </a:solidFill>
          <a:ln>
            <a:noFill/>
          </a:ln>
          <a:effectLst>
            <a:outerShdw blurRad="114300" rotWithShape="0" algn="bl" dir="5400000" dist="38100">
              <a:srgbClr val="000000">
                <a:alpha val="10196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9" name="Google Shape;319;p12"/>
          <p:cNvSpPr/>
          <p:nvPr/>
        </p:nvSpPr>
        <p:spPr>
          <a:xfrm>
            <a:off x="5047488" y="2249021"/>
            <a:ext cx="31089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DD2D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FFDD2D"/>
                </a:solidFill>
                <a:latin typeface="Arial"/>
                <a:ea typeface="Arial"/>
                <a:cs typeface="Arial"/>
                <a:sym typeface="Arial"/>
              </a:rPr>
              <a:t>AFTER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0" name="Google Shape;320;p12"/>
          <p:cNvSpPr/>
          <p:nvPr/>
        </p:nvSpPr>
        <p:spPr>
          <a:xfrm>
            <a:off x="5047488" y="2541629"/>
            <a:ext cx="3108900" cy="32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Arial"/>
              <a:buNone/>
            </a:pPr>
            <a:r>
              <a:rPr b="1" i="0" lang="en-US" sz="15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R-tree (libspatialindex)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1" name="Google Shape;321;p12"/>
          <p:cNvSpPr/>
          <p:nvPr/>
        </p:nvSpPr>
        <p:spPr>
          <a:xfrm>
            <a:off x="5047488" y="2998829"/>
            <a:ext cx="3108900" cy="64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DD2D"/>
              </a:buClr>
              <a:buSzPts val="3400"/>
              <a:buFont typeface="Arial"/>
              <a:buNone/>
            </a:pPr>
            <a:r>
              <a:rPr b="1" i="0" lang="en-US" sz="3400" u="none" cap="none" strike="noStrike">
                <a:solidFill>
                  <a:srgbClr val="FFDD2D"/>
                </a:solidFill>
                <a:latin typeface="Arial"/>
                <a:ea typeface="Arial"/>
                <a:cs typeface="Arial"/>
                <a:sym typeface="Arial"/>
              </a:rPr>
              <a:t>O(k · log n)</a:t>
            </a:r>
            <a:endParaRPr b="0" i="0" sz="3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2" name="Google Shape;322;p12"/>
          <p:cNvSpPr/>
          <p:nvPr/>
        </p:nvSpPr>
        <p:spPr>
          <a:xfrm>
            <a:off x="5047488" y="3776069"/>
            <a:ext cx="3108900" cy="73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C9C9C9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rgbClr val="C9C9C9"/>
                </a:solidFill>
                <a:latin typeface="Arial"/>
                <a:ea typeface="Arial"/>
                <a:cs typeface="Arial"/>
                <a:sym typeface="Arial"/>
              </a:rPr>
              <a:t>indexed k-NN retrieval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C9C9C9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rgbClr val="C9C9C9"/>
                </a:solidFill>
                <a:latin typeface="Arial"/>
                <a:ea typeface="Arial"/>
                <a:cs typeface="Arial"/>
                <a:sym typeface="Arial"/>
              </a:rPr>
              <a:t>+ Haversine on k candidates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323" name="Google Shape;323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98264" y="3172565"/>
            <a:ext cx="301752" cy="301752"/>
          </a:xfrm>
          <a:prstGeom prst="rect">
            <a:avLst/>
          </a:prstGeom>
          <a:noFill/>
          <a:ln>
            <a:noFill/>
          </a:ln>
        </p:spPr>
      </p:pic>
      <p:sp>
        <p:nvSpPr>
          <p:cNvPr id="324" name="Google Shape;324;p12"/>
          <p:cNvSpPr/>
          <p:nvPr/>
        </p:nvSpPr>
        <p:spPr>
          <a:xfrm>
            <a:off x="8503920" y="1992989"/>
            <a:ext cx="3017400" cy="2651700"/>
          </a:xfrm>
          <a:prstGeom prst="roundRect">
            <a:avLst>
              <a:gd fmla="val 4828" name="adj"/>
            </a:avLst>
          </a:prstGeom>
          <a:solidFill>
            <a:srgbClr val="FFF3B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5" name="Google Shape;325;p12"/>
          <p:cNvSpPr/>
          <p:nvPr/>
        </p:nvSpPr>
        <p:spPr>
          <a:xfrm>
            <a:off x="8778240" y="2175869"/>
            <a:ext cx="24690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300"/>
              <a:buFont typeface="Arial"/>
              <a:buNone/>
            </a:pPr>
            <a:r>
              <a:rPr b="1" i="0" lang="en-US" sz="1300" u="none" cap="none" strike="noStrik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Three indexes at startup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6" name="Google Shape;326;p12"/>
          <p:cNvSpPr/>
          <p:nvPr/>
        </p:nvSpPr>
        <p:spPr>
          <a:xfrm>
            <a:off x="8778240" y="2541629"/>
            <a:ext cx="24690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A7A00"/>
              </a:buClr>
              <a:buSzPts val="1250"/>
              <a:buFont typeface="Consolas"/>
              <a:buNone/>
            </a:pPr>
            <a:r>
              <a:rPr b="1" i="0" lang="en-US" sz="1250" u="none" cap="none" strike="noStrike">
                <a:solidFill>
                  <a:srgbClr val="9A7A00"/>
                </a:solidFill>
                <a:latin typeface="Consolas"/>
                <a:ea typeface="Consolas"/>
                <a:cs typeface="Consolas"/>
                <a:sym typeface="Consolas"/>
              </a:rPr>
              <a:t>_idx_all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7" name="Google Shape;327;p12"/>
          <p:cNvSpPr/>
          <p:nvPr/>
        </p:nvSpPr>
        <p:spPr>
          <a:xfrm>
            <a:off x="8778240" y="2788517"/>
            <a:ext cx="24690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C5C5C"/>
              </a:buClr>
              <a:buSzPts val="1050"/>
              <a:buFont typeface="Arial"/>
              <a:buNone/>
            </a:pPr>
            <a:r>
              <a:rPr b="0" i="0" lang="en-US" sz="1050" u="none" cap="none" strike="noStrike">
                <a:solidFill>
                  <a:srgbClr val="5C5C5C"/>
                </a:solidFill>
                <a:latin typeface="Arial"/>
                <a:ea typeface="Arial"/>
                <a:cs typeface="Arial"/>
                <a:sym typeface="Arial"/>
              </a:rPr>
              <a:t>all stations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8" name="Google Shape;328;p12"/>
          <p:cNvSpPr/>
          <p:nvPr/>
        </p:nvSpPr>
        <p:spPr>
          <a:xfrm>
            <a:off x="8778240" y="3108557"/>
            <a:ext cx="24690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A7A00"/>
              </a:buClr>
              <a:buSzPts val="1250"/>
              <a:buFont typeface="Consolas"/>
              <a:buNone/>
            </a:pPr>
            <a:r>
              <a:rPr b="1" i="0" lang="en-US" sz="1250" u="none" cap="none" strike="noStrike">
                <a:solidFill>
                  <a:srgbClr val="9A7A00"/>
                </a:solidFill>
                <a:latin typeface="Consolas"/>
                <a:ea typeface="Consolas"/>
                <a:cs typeface="Consolas"/>
                <a:sym typeface="Consolas"/>
              </a:rPr>
              <a:t>_idx_outgoing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9" name="Google Shape;329;p12"/>
          <p:cNvSpPr/>
          <p:nvPr/>
        </p:nvSpPr>
        <p:spPr>
          <a:xfrm>
            <a:off x="8778240" y="3355445"/>
            <a:ext cx="24690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C5C5C"/>
              </a:buClr>
              <a:buSzPts val="1050"/>
              <a:buFont typeface="Arial"/>
              <a:buNone/>
            </a:pPr>
            <a:r>
              <a:rPr b="0" i="0" lang="en-US" sz="1050" u="none" cap="none" strike="noStrike">
                <a:solidFill>
                  <a:srgbClr val="5C5C5C"/>
                </a:solidFill>
                <a:latin typeface="Arial"/>
                <a:ea typeface="Arial"/>
                <a:cs typeface="Arial"/>
                <a:sym typeface="Arial"/>
              </a:rPr>
              <a:t>departure near A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0" name="Google Shape;330;p12"/>
          <p:cNvSpPr/>
          <p:nvPr/>
        </p:nvSpPr>
        <p:spPr>
          <a:xfrm>
            <a:off x="8778240" y="3675485"/>
            <a:ext cx="24690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A7A00"/>
              </a:buClr>
              <a:buSzPts val="1250"/>
              <a:buFont typeface="Consolas"/>
              <a:buNone/>
            </a:pPr>
            <a:r>
              <a:rPr b="1" i="0" lang="en-US" sz="1250" u="none" cap="none" strike="noStrike">
                <a:solidFill>
                  <a:srgbClr val="9A7A00"/>
                </a:solidFill>
                <a:latin typeface="Consolas"/>
                <a:ea typeface="Consolas"/>
                <a:cs typeface="Consolas"/>
                <a:sym typeface="Consolas"/>
              </a:rPr>
              <a:t>_idx_incoming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1" name="Google Shape;331;p12"/>
          <p:cNvSpPr/>
          <p:nvPr/>
        </p:nvSpPr>
        <p:spPr>
          <a:xfrm>
            <a:off x="8778240" y="3922373"/>
            <a:ext cx="24690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C5C5C"/>
              </a:buClr>
              <a:buSzPts val="1050"/>
              <a:buFont typeface="Arial"/>
              <a:buNone/>
            </a:pPr>
            <a:r>
              <a:rPr b="0" i="0" lang="en-US" sz="1050" u="none" cap="none" strike="noStrike">
                <a:solidFill>
                  <a:srgbClr val="5C5C5C"/>
                </a:solidFill>
                <a:latin typeface="Arial"/>
                <a:ea typeface="Arial"/>
                <a:cs typeface="Arial"/>
                <a:sym typeface="Arial"/>
              </a:rPr>
              <a:t>arrival near B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2" name="Google Shape;332;p12"/>
          <p:cNvSpPr/>
          <p:nvPr/>
        </p:nvSpPr>
        <p:spPr>
          <a:xfrm>
            <a:off x="8778240" y="4251557"/>
            <a:ext cx="24690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Station lookup &lt; 1 ms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3" name="Google Shape;333;p12"/>
          <p:cNvSpPr/>
          <p:nvPr/>
        </p:nvSpPr>
        <p:spPr>
          <a:xfrm>
            <a:off x="685800" y="4919069"/>
            <a:ext cx="10820100" cy="914400"/>
          </a:xfrm>
          <a:prstGeom prst="roundRect">
            <a:avLst>
              <a:gd fmla="val 12000" name="adj"/>
            </a:avLst>
          </a:prstGeom>
          <a:solidFill>
            <a:srgbClr val="F7F7F5"/>
          </a:solidFill>
          <a:ln cap="flat" cmpd="sng" w="12700">
            <a:solidFill>
              <a:srgbClr val="E6E6E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4" name="Google Shape;334;p12"/>
          <p:cNvSpPr/>
          <p:nvPr/>
        </p:nvSpPr>
        <p:spPr>
          <a:xfrm>
            <a:off x="960120" y="5010509"/>
            <a:ext cx="10271400" cy="73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Index rebuild:  </a:t>
            </a:r>
            <a:r>
              <a:rPr b="0" i="0" lang="en-US" sz="1200" u="none" cap="none" strike="noStrike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&lt; 100 ms for 15,000 stations.   </a:t>
            </a:r>
            <a:r>
              <a:rPr b="1" i="0" lang="en-US" sz="1200" u="none" cap="none" strike="noStrik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Overall per-request cost:  </a:t>
            </a:r>
            <a:r>
              <a:rPr b="1" i="0" lang="en-US" sz="1200" u="none" cap="none" strike="noStrike">
                <a:solidFill>
                  <a:srgbClr val="9A7A00"/>
                </a:solidFill>
                <a:latin typeface="Consolas"/>
                <a:ea typeface="Consolas"/>
                <a:cs typeface="Consolas"/>
                <a:sym typeface="Consolas"/>
              </a:rPr>
              <a:t>O(S · (V + E) · log V)</a:t>
            </a:r>
            <a:r>
              <a:rPr b="0" i="0" lang="en-US" sz="1200" u="none" cap="none" strike="noStrike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  ≈ 2.8 × 10⁷ operations — under 1 s on a 2-core VM.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logo_flat.png" id="335" name="Google Shape;335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134295" y="475488"/>
            <a:ext cx="1371600" cy="422453"/>
          </a:xfrm>
          <a:prstGeom prst="rect">
            <a:avLst/>
          </a:prstGeom>
          <a:noFill/>
          <a:ln>
            <a:noFill/>
          </a:ln>
        </p:spPr>
      </p:pic>
      <p:sp>
        <p:nvSpPr>
          <p:cNvPr id="336" name="Google Shape;336;p12"/>
          <p:cNvSpPr/>
          <p:nvPr/>
        </p:nvSpPr>
        <p:spPr>
          <a:xfrm>
            <a:off x="10957255" y="6400800"/>
            <a:ext cx="54864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900"/>
              <a:buFont typeface="Arial"/>
              <a:buNone/>
            </a:pPr>
            <a:r>
              <a:rPr b="1" i="0" lang="en-US" sz="900" u="none" cap="none" strike="noStrik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10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13"/>
          <p:cNvSpPr/>
          <p:nvPr/>
        </p:nvSpPr>
        <p:spPr>
          <a:xfrm>
            <a:off x="685800" y="512064"/>
            <a:ext cx="82296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B9971F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B9971F"/>
                </a:solidFill>
                <a:latin typeface="Arial"/>
                <a:ea typeface="Arial"/>
                <a:cs typeface="Arial"/>
                <a:sym typeface="Arial"/>
              </a:rPr>
              <a:t>DEPLOYMENT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3" name="Google Shape;343;p13"/>
          <p:cNvSpPr/>
          <p:nvPr/>
        </p:nvSpPr>
        <p:spPr>
          <a:xfrm>
            <a:off x="685800" y="786384"/>
            <a:ext cx="8412480" cy="777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3000"/>
              <a:buFont typeface="Arial"/>
              <a:buNone/>
            </a:pPr>
            <a:r>
              <a:rPr b="1" i="0" lang="en-US" sz="3000" u="none" cap="none" strike="noStrik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Docker Compose · Nginx · HTTPS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4" name="Google Shape;344;p13"/>
          <p:cNvSpPr/>
          <p:nvPr/>
        </p:nvSpPr>
        <p:spPr>
          <a:xfrm>
            <a:off x="685800" y="1783080"/>
            <a:ext cx="5486400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Docker Compose services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5" name="Google Shape;345;p13"/>
          <p:cNvSpPr/>
          <p:nvPr/>
        </p:nvSpPr>
        <p:spPr>
          <a:xfrm>
            <a:off x="685800" y="2194560"/>
            <a:ext cx="6126480" cy="676656"/>
          </a:xfrm>
          <a:prstGeom prst="roundRect">
            <a:avLst>
              <a:gd fmla="val 13514" name="adj"/>
            </a:avLst>
          </a:prstGeom>
          <a:solidFill>
            <a:srgbClr val="F7F7F5"/>
          </a:solidFill>
          <a:ln cap="flat" cmpd="sng" w="12700">
            <a:solidFill>
              <a:srgbClr val="E6E6E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6" name="Google Shape;346;p13"/>
          <p:cNvSpPr/>
          <p:nvPr/>
        </p:nvSpPr>
        <p:spPr>
          <a:xfrm>
            <a:off x="914400" y="2304288"/>
            <a:ext cx="219456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A7A00"/>
              </a:buClr>
              <a:buSzPts val="1300"/>
              <a:buFont typeface="Consolas"/>
              <a:buNone/>
            </a:pPr>
            <a:r>
              <a:rPr b="1" i="0" lang="en-US" sz="1300" u="none" cap="none" strike="noStrike">
                <a:solidFill>
                  <a:srgbClr val="9A7A00"/>
                </a:solidFill>
                <a:latin typeface="Consolas"/>
                <a:ea typeface="Consolas"/>
                <a:cs typeface="Consolas"/>
                <a:sym typeface="Consolas"/>
              </a:rPr>
              <a:t>db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7" name="Google Shape;347;p13"/>
          <p:cNvSpPr/>
          <p:nvPr/>
        </p:nvSpPr>
        <p:spPr>
          <a:xfrm>
            <a:off x="3063240" y="2304288"/>
            <a:ext cx="3657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4A4A"/>
              </a:buClr>
              <a:buSzPts val="1080"/>
              <a:buFont typeface="Arial"/>
              <a:buNone/>
            </a:pPr>
            <a:r>
              <a:rPr b="0" i="0" lang="en-US" sz="1080" u="none" cap="none" strike="noStrike">
                <a:solidFill>
                  <a:srgbClr val="4A4A4A"/>
                </a:solidFill>
                <a:latin typeface="Arial"/>
                <a:ea typeface="Arial"/>
                <a:cs typeface="Arial"/>
                <a:sym typeface="Arial"/>
              </a:rPr>
              <a:t>postgis/postgis:16-3.4 · persistent volume</a:t>
            </a:r>
            <a:endParaRPr b="0" i="0" sz="108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8" name="Google Shape;348;p13"/>
          <p:cNvSpPr/>
          <p:nvPr/>
        </p:nvSpPr>
        <p:spPr>
          <a:xfrm>
            <a:off x="685800" y="2980944"/>
            <a:ext cx="6126480" cy="676656"/>
          </a:xfrm>
          <a:prstGeom prst="roundRect">
            <a:avLst>
              <a:gd fmla="val 13514" name="adj"/>
            </a:avLst>
          </a:prstGeom>
          <a:solidFill>
            <a:srgbClr val="F7F7F5"/>
          </a:solidFill>
          <a:ln cap="flat" cmpd="sng" w="12700">
            <a:solidFill>
              <a:srgbClr val="E6E6E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9" name="Google Shape;349;p13"/>
          <p:cNvSpPr/>
          <p:nvPr/>
        </p:nvSpPr>
        <p:spPr>
          <a:xfrm>
            <a:off x="914400" y="3090672"/>
            <a:ext cx="219456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A7A00"/>
              </a:buClr>
              <a:buSzPts val="1300"/>
              <a:buFont typeface="Consolas"/>
              <a:buNone/>
            </a:pPr>
            <a:r>
              <a:rPr b="1" i="0" lang="en-US" sz="1300" u="none" cap="none" strike="noStrike">
                <a:solidFill>
                  <a:srgbClr val="9A7A00"/>
                </a:solidFill>
                <a:latin typeface="Consolas"/>
                <a:ea typeface="Consolas"/>
                <a:cs typeface="Consolas"/>
                <a:sym typeface="Consolas"/>
              </a:rPr>
              <a:t>backend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0" name="Google Shape;350;p13"/>
          <p:cNvSpPr/>
          <p:nvPr/>
        </p:nvSpPr>
        <p:spPr>
          <a:xfrm>
            <a:off x="3063240" y="3090672"/>
            <a:ext cx="3657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4A4A"/>
              </a:buClr>
              <a:buSzPts val="1080"/>
              <a:buFont typeface="Arial"/>
              <a:buNone/>
            </a:pPr>
            <a:r>
              <a:rPr b="0" i="0" lang="en-US" sz="1080" u="none" cap="none" strike="noStrike">
                <a:solidFill>
                  <a:srgbClr val="4A4A4A"/>
                </a:solidFill>
                <a:latin typeface="Arial"/>
                <a:ea typeface="Arial"/>
                <a:cs typeface="Arial"/>
                <a:sym typeface="Arial"/>
              </a:rPr>
              <a:t>FastAPI + Uvicorn (Python 3.12)</a:t>
            </a:r>
            <a:endParaRPr b="0" i="0" sz="108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1" name="Google Shape;351;p13"/>
          <p:cNvSpPr/>
          <p:nvPr/>
        </p:nvSpPr>
        <p:spPr>
          <a:xfrm>
            <a:off x="685800" y="3767328"/>
            <a:ext cx="6126480" cy="676656"/>
          </a:xfrm>
          <a:prstGeom prst="roundRect">
            <a:avLst>
              <a:gd fmla="val 13514" name="adj"/>
            </a:avLst>
          </a:prstGeom>
          <a:solidFill>
            <a:srgbClr val="F7F7F5"/>
          </a:solidFill>
          <a:ln cap="flat" cmpd="sng" w="12700">
            <a:solidFill>
              <a:srgbClr val="E6E6E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2" name="Google Shape;352;p13"/>
          <p:cNvSpPr/>
          <p:nvPr/>
        </p:nvSpPr>
        <p:spPr>
          <a:xfrm>
            <a:off x="914400" y="3877056"/>
            <a:ext cx="219456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A7A00"/>
              </a:buClr>
              <a:buSzPts val="1300"/>
              <a:buFont typeface="Consolas"/>
              <a:buNone/>
            </a:pPr>
            <a:r>
              <a:rPr b="1" i="0" lang="en-US" sz="1300" u="none" cap="none" strike="noStrike">
                <a:solidFill>
                  <a:srgbClr val="9A7A00"/>
                </a:solidFill>
                <a:latin typeface="Consolas"/>
                <a:ea typeface="Consolas"/>
                <a:cs typeface="Consolas"/>
                <a:sym typeface="Consolas"/>
              </a:rPr>
              <a:t>frontend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3" name="Google Shape;353;p13"/>
          <p:cNvSpPr/>
          <p:nvPr/>
        </p:nvSpPr>
        <p:spPr>
          <a:xfrm>
            <a:off x="3063240" y="3877056"/>
            <a:ext cx="3657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4A4A"/>
              </a:buClr>
              <a:buSzPts val="1080"/>
              <a:buFont typeface="Arial"/>
              <a:buNone/>
            </a:pPr>
            <a:r>
              <a:rPr b="0" i="0" lang="en-US" sz="1080" u="none" cap="none" strike="noStrike">
                <a:solidFill>
                  <a:srgbClr val="4A4A4A"/>
                </a:solidFill>
                <a:latin typeface="Arial"/>
                <a:ea typeface="Arial"/>
                <a:cs typeface="Arial"/>
                <a:sym typeface="Arial"/>
              </a:rPr>
              <a:t>Streamlit (python:3.12-slim)</a:t>
            </a:r>
            <a:endParaRPr b="0" i="0" sz="108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4" name="Google Shape;354;p13"/>
          <p:cNvSpPr/>
          <p:nvPr/>
        </p:nvSpPr>
        <p:spPr>
          <a:xfrm>
            <a:off x="685800" y="4553712"/>
            <a:ext cx="6126480" cy="676656"/>
          </a:xfrm>
          <a:prstGeom prst="roundRect">
            <a:avLst>
              <a:gd fmla="val 13514" name="adj"/>
            </a:avLst>
          </a:prstGeom>
          <a:solidFill>
            <a:srgbClr val="F7F7F5"/>
          </a:solidFill>
          <a:ln cap="flat" cmpd="sng" w="12700">
            <a:solidFill>
              <a:srgbClr val="E6E6E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5" name="Google Shape;355;p13"/>
          <p:cNvSpPr/>
          <p:nvPr/>
        </p:nvSpPr>
        <p:spPr>
          <a:xfrm>
            <a:off x="914400" y="4663440"/>
            <a:ext cx="219456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A7A00"/>
              </a:buClr>
              <a:buSzPts val="1300"/>
              <a:buFont typeface="Consolas"/>
              <a:buNone/>
            </a:pPr>
            <a:r>
              <a:rPr b="1" i="0" lang="en-US" sz="1300" u="none" cap="none" strike="noStrike">
                <a:solidFill>
                  <a:srgbClr val="9A7A00"/>
                </a:solidFill>
                <a:latin typeface="Consolas"/>
                <a:ea typeface="Consolas"/>
                <a:cs typeface="Consolas"/>
                <a:sym typeface="Consolas"/>
              </a:rPr>
              <a:t>loader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6" name="Google Shape;356;p13"/>
          <p:cNvSpPr/>
          <p:nvPr/>
        </p:nvSpPr>
        <p:spPr>
          <a:xfrm>
            <a:off x="3063240" y="4663440"/>
            <a:ext cx="3657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4A4A"/>
              </a:buClr>
              <a:buSzPts val="1080"/>
              <a:buFont typeface="Arial"/>
              <a:buNone/>
            </a:pPr>
            <a:r>
              <a:rPr b="0" i="0" lang="en-US" sz="1080" u="none" cap="none" strike="noStrike">
                <a:solidFill>
                  <a:srgbClr val="4A4A4A"/>
                </a:solidFill>
                <a:latin typeface="Arial"/>
                <a:ea typeface="Arial"/>
                <a:cs typeface="Arial"/>
                <a:sym typeface="Arial"/>
              </a:rPr>
              <a:t>one-shot stations + directions ETL</a:t>
            </a:r>
            <a:endParaRPr b="0" i="0" sz="108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7" name="Google Shape;357;p13"/>
          <p:cNvSpPr/>
          <p:nvPr/>
        </p:nvSpPr>
        <p:spPr>
          <a:xfrm>
            <a:off x="685800" y="5340096"/>
            <a:ext cx="6126480" cy="676656"/>
          </a:xfrm>
          <a:prstGeom prst="roundRect">
            <a:avLst>
              <a:gd fmla="val 13514" name="adj"/>
            </a:avLst>
          </a:prstGeom>
          <a:solidFill>
            <a:srgbClr val="F7F7F5"/>
          </a:solidFill>
          <a:ln cap="flat" cmpd="sng" w="12700">
            <a:solidFill>
              <a:srgbClr val="E6E6E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8" name="Google Shape;358;p13"/>
          <p:cNvSpPr/>
          <p:nvPr/>
        </p:nvSpPr>
        <p:spPr>
          <a:xfrm>
            <a:off x="914400" y="5449824"/>
            <a:ext cx="219456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A7A00"/>
              </a:buClr>
              <a:buSzPts val="1300"/>
              <a:buFont typeface="Consolas"/>
              <a:buNone/>
            </a:pPr>
            <a:r>
              <a:rPr b="1" i="0" lang="en-US" sz="1300" u="none" cap="none" strike="noStrike">
                <a:solidFill>
                  <a:srgbClr val="9A7A00"/>
                </a:solidFill>
                <a:latin typeface="Consolas"/>
                <a:ea typeface="Consolas"/>
                <a:cs typeface="Consolas"/>
                <a:sym typeface="Consolas"/>
              </a:rPr>
              <a:t>schedule-loader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9" name="Google Shape;359;p13"/>
          <p:cNvSpPr/>
          <p:nvPr/>
        </p:nvSpPr>
        <p:spPr>
          <a:xfrm>
            <a:off x="3063240" y="5449824"/>
            <a:ext cx="3657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4A4A"/>
              </a:buClr>
              <a:buSzPts val="1080"/>
              <a:buFont typeface="Arial"/>
              <a:buNone/>
            </a:pPr>
            <a:r>
              <a:rPr b="0" i="0" lang="en-US" sz="1080" u="none" cap="none" strike="noStrike">
                <a:solidFill>
                  <a:srgbClr val="4A4A4A"/>
                </a:solidFill>
                <a:latin typeface="Arial"/>
                <a:ea typeface="Arial"/>
                <a:cs typeface="Arial"/>
                <a:sym typeface="Arial"/>
              </a:rPr>
              <a:t>one-shot timetable CSV load</a:t>
            </a:r>
            <a:endParaRPr b="0" i="0" sz="108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0" name="Google Shape;360;p13"/>
          <p:cNvSpPr/>
          <p:nvPr/>
        </p:nvSpPr>
        <p:spPr>
          <a:xfrm>
            <a:off x="7304725" y="2194543"/>
            <a:ext cx="548700" cy="548700"/>
          </a:xfrm>
          <a:prstGeom prst="roundRect">
            <a:avLst>
              <a:gd fmla="val 28000" name="adj"/>
            </a:avLst>
          </a:prstGeom>
          <a:solidFill>
            <a:srgbClr val="FFDD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361" name="Google Shape;361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441885" y="2331703"/>
            <a:ext cx="274320" cy="274320"/>
          </a:xfrm>
          <a:prstGeom prst="rect">
            <a:avLst/>
          </a:prstGeom>
          <a:noFill/>
          <a:ln>
            <a:noFill/>
          </a:ln>
        </p:spPr>
      </p:pic>
      <p:sp>
        <p:nvSpPr>
          <p:cNvPr id="362" name="Google Shape;362;p13"/>
          <p:cNvSpPr/>
          <p:nvPr/>
        </p:nvSpPr>
        <p:spPr>
          <a:xfrm>
            <a:off x="7990525" y="2240263"/>
            <a:ext cx="3657600" cy="31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450"/>
              <a:buFont typeface="Arial"/>
              <a:buNone/>
            </a:pPr>
            <a:r>
              <a:rPr b="1" i="0" lang="en-US" sz="1450" u="none" cap="none" strike="noStrik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Reverse proxy &amp; SSL</a:t>
            </a:r>
            <a:endParaRPr b="0" i="0" sz="14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3" name="Google Shape;363;p13"/>
          <p:cNvSpPr/>
          <p:nvPr/>
        </p:nvSpPr>
        <p:spPr>
          <a:xfrm>
            <a:off x="7304725" y="2980933"/>
            <a:ext cx="548700" cy="548700"/>
          </a:xfrm>
          <a:prstGeom prst="roundRect">
            <a:avLst>
              <a:gd fmla="val 28000" name="adj"/>
            </a:avLst>
          </a:prstGeom>
          <a:solidFill>
            <a:srgbClr val="FFDD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364" name="Google Shape;364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441885" y="3118092"/>
            <a:ext cx="274320" cy="274320"/>
          </a:xfrm>
          <a:prstGeom prst="rect">
            <a:avLst/>
          </a:prstGeom>
          <a:noFill/>
          <a:ln>
            <a:noFill/>
          </a:ln>
        </p:spPr>
      </p:pic>
      <p:sp>
        <p:nvSpPr>
          <p:cNvPr id="365" name="Google Shape;365;p13"/>
          <p:cNvSpPr/>
          <p:nvPr/>
        </p:nvSpPr>
        <p:spPr>
          <a:xfrm>
            <a:off x="7990525" y="3026653"/>
            <a:ext cx="3657600" cy="31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450"/>
              <a:buFont typeface="Arial"/>
              <a:buNone/>
            </a:pPr>
            <a:r>
              <a:rPr b="1" i="0" lang="en-US" sz="1450" u="none" cap="none" strike="noStrik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Database security</a:t>
            </a:r>
            <a:endParaRPr b="0" i="0" sz="14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6" name="Google Shape;366;p13"/>
          <p:cNvSpPr/>
          <p:nvPr/>
        </p:nvSpPr>
        <p:spPr>
          <a:xfrm>
            <a:off x="7304725" y="3767298"/>
            <a:ext cx="548700" cy="548700"/>
          </a:xfrm>
          <a:prstGeom prst="roundRect">
            <a:avLst>
              <a:gd fmla="val 28000" name="adj"/>
            </a:avLst>
          </a:prstGeom>
          <a:solidFill>
            <a:srgbClr val="FFDD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367" name="Google Shape;367;p1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441885" y="3904458"/>
            <a:ext cx="274320" cy="274320"/>
          </a:xfrm>
          <a:prstGeom prst="rect">
            <a:avLst/>
          </a:prstGeom>
          <a:noFill/>
          <a:ln>
            <a:noFill/>
          </a:ln>
        </p:spPr>
      </p:pic>
      <p:sp>
        <p:nvSpPr>
          <p:cNvPr id="368" name="Google Shape;368;p13"/>
          <p:cNvSpPr/>
          <p:nvPr/>
        </p:nvSpPr>
        <p:spPr>
          <a:xfrm>
            <a:off x="7990525" y="3813018"/>
            <a:ext cx="3657600" cy="31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450"/>
              <a:buFont typeface="Arial"/>
              <a:buNone/>
            </a:pPr>
            <a:r>
              <a:rPr b="1" i="0" lang="en-US" sz="1450" u="none" cap="none" strike="noStrik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Health checks</a:t>
            </a:r>
            <a:endParaRPr b="0" i="0" sz="14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logo_flat.png" id="369" name="Google Shape;369;p1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134295" y="475488"/>
            <a:ext cx="1371600" cy="422453"/>
          </a:xfrm>
          <a:prstGeom prst="rect">
            <a:avLst/>
          </a:prstGeom>
          <a:noFill/>
          <a:ln>
            <a:noFill/>
          </a:ln>
        </p:spPr>
      </p:pic>
      <p:sp>
        <p:nvSpPr>
          <p:cNvPr id="370" name="Google Shape;370;p13"/>
          <p:cNvSpPr/>
          <p:nvPr/>
        </p:nvSpPr>
        <p:spPr>
          <a:xfrm>
            <a:off x="10957255" y="6400800"/>
            <a:ext cx="54864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900"/>
              <a:buFont typeface="Arial"/>
              <a:buNone/>
            </a:pPr>
            <a:r>
              <a:rPr b="1" i="0" lang="en-US" sz="900" u="none" cap="none" strike="noStrik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11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71717"/>
        </a:solidFill>
      </p:bgPr>
    </p:bg>
    <p:spTree>
      <p:nvGrpSpPr>
        <p:cNvPr id="375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14"/>
          <p:cNvSpPr/>
          <p:nvPr/>
        </p:nvSpPr>
        <p:spPr>
          <a:xfrm>
            <a:off x="685800" y="512064"/>
            <a:ext cx="82296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DD2D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FFDD2D"/>
                </a:solidFill>
                <a:latin typeface="Arial"/>
                <a:ea typeface="Arial"/>
                <a:cs typeface="Arial"/>
                <a:sym typeface="Arial"/>
              </a:rPr>
              <a:t>CHALLENGES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7" name="Google Shape;377;p14"/>
          <p:cNvSpPr/>
          <p:nvPr/>
        </p:nvSpPr>
        <p:spPr>
          <a:xfrm>
            <a:off x="685800" y="786384"/>
            <a:ext cx="960120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Arial"/>
              <a:buNone/>
            </a:pPr>
            <a:r>
              <a:rPr b="1" i="0" lang="en-US" sz="3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What broke and how </a:t>
            </a:r>
            <a:r>
              <a:rPr b="1" lang="en-US" sz="3000">
                <a:solidFill>
                  <a:srgbClr val="FFFFFF"/>
                </a:solidFill>
              </a:rPr>
              <a:t>I</a:t>
            </a:r>
            <a:r>
              <a:rPr b="1" i="0" lang="en-US" sz="3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fixed it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logo_badge.png" id="378" name="Google Shape;378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180015" y="457200"/>
            <a:ext cx="1325880" cy="519745"/>
          </a:xfrm>
          <a:prstGeom prst="rect">
            <a:avLst/>
          </a:prstGeom>
          <a:noFill/>
          <a:ln>
            <a:noFill/>
          </a:ln>
        </p:spPr>
      </p:pic>
      <p:sp>
        <p:nvSpPr>
          <p:cNvPr id="379" name="Google Shape;379;p14"/>
          <p:cNvSpPr/>
          <p:nvPr/>
        </p:nvSpPr>
        <p:spPr>
          <a:xfrm>
            <a:off x="2496313" y="1856225"/>
            <a:ext cx="3456300" cy="1828800"/>
          </a:xfrm>
          <a:prstGeom prst="roundRect">
            <a:avLst>
              <a:gd fmla="val 7000" name="adj"/>
            </a:avLst>
          </a:prstGeom>
          <a:solidFill>
            <a:srgbClr val="242424"/>
          </a:solidFill>
          <a:ln cap="flat" cmpd="sng" w="12700">
            <a:solidFill>
              <a:srgbClr val="33333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0" name="Google Shape;380;p14"/>
          <p:cNvSpPr/>
          <p:nvPr/>
        </p:nvSpPr>
        <p:spPr>
          <a:xfrm>
            <a:off x="2752345" y="2093969"/>
            <a:ext cx="457200" cy="457200"/>
          </a:xfrm>
          <a:prstGeom prst="roundRect">
            <a:avLst>
              <a:gd fmla="val 28000" name="adj"/>
            </a:avLst>
          </a:prstGeom>
          <a:solidFill>
            <a:srgbClr val="FFDD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381" name="Google Shape;381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866645" y="2208269"/>
            <a:ext cx="228600" cy="228600"/>
          </a:xfrm>
          <a:prstGeom prst="rect">
            <a:avLst/>
          </a:prstGeom>
          <a:noFill/>
          <a:ln>
            <a:noFill/>
          </a:ln>
        </p:spPr>
      </p:pic>
      <p:sp>
        <p:nvSpPr>
          <p:cNvPr id="382" name="Google Shape;382;p14"/>
          <p:cNvSpPr/>
          <p:nvPr/>
        </p:nvSpPr>
        <p:spPr>
          <a:xfrm>
            <a:off x="3319273" y="2112257"/>
            <a:ext cx="24507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DD2D"/>
              </a:buClr>
              <a:buSzPts val="1300"/>
              <a:buFont typeface="Arial"/>
              <a:buNone/>
            </a:pPr>
            <a:r>
              <a:rPr b="1" i="0" lang="en-US" sz="1300" u="none" cap="none" strike="noStrike">
                <a:solidFill>
                  <a:srgbClr val="FFDD2D"/>
                </a:solidFill>
                <a:latin typeface="Arial"/>
                <a:ea typeface="Arial"/>
                <a:cs typeface="Arial"/>
                <a:sym typeface="Arial"/>
              </a:rPr>
              <a:t>Security incident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3" name="Google Shape;383;p14"/>
          <p:cNvSpPr/>
          <p:nvPr/>
        </p:nvSpPr>
        <p:spPr>
          <a:xfrm>
            <a:off x="2752345" y="2697473"/>
            <a:ext cx="2953500" cy="86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C4C4C4"/>
              </a:buClr>
              <a:buSzPts val="1030"/>
              <a:buFont typeface="Arial"/>
              <a:buNone/>
            </a:pPr>
            <a:r>
              <a:rPr b="0" i="0" lang="en-US" sz="1030" u="none" cap="none" strike="noStrike">
                <a:solidFill>
                  <a:srgbClr val="C4C4C4"/>
                </a:solidFill>
                <a:latin typeface="Arial"/>
                <a:ea typeface="Arial"/>
                <a:cs typeface="Arial"/>
                <a:sym typeface="Arial"/>
              </a:rPr>
              <a:t>PostgreSQL was exposed with trust auth. A scanner dropped the DB and left a ransom note.</a:t>
            </a:r>
            <a:endParaRPr b="0" i="0" sz="103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4" name="Google Shape;384;p14"/>
          <p:cNvSpPr/>
          <p:nvPr/>
        </p:nvSpPr>
        <p:spPr>
          <a:xfrm>
            <a:off x="6117411" y="1856225"/>
            <a:ext cx="3456300" cy="1828800"/>
          </a:xfrm>
          <a:prstGeom prst="roundRect">
            <a:avLst>
              <a:gd fmla="val 7000" name="adj"/>
            </a:avLst>
          </a:prstGeom>
          <a:solidFill>
            <a:srgbClr val="242424"/>
          </a:solidFill>
          <a:ln cap="flat" cmpd="sng" w="12700">
            <a:solidFill>
              <a:srgbClr val="33333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5" name="Google Shape;385;p14"/>
          <p:cNvSpPr/>
          <p:nvPr/>
        </p:nvSpPr>
        <p:spPr>
          <a:xfrm>
            <a:off x="6373443" y="2093969"/>
            <a:ext cx="457200" cy="457200"/>
          </a:xfrm>
          <a:prstGeom prst="roundRect">
            <a:avLst>
              <a:gd fmla="val 28000" name="adj"/>
            </a:avLst>
          </a:prstGeom>
          <a:solidFill>
            <a:srgbClr val="FFDD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386" name="Google Shape;386;p1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487743" y="2208269"/>
            <a:ext cx="228600" cy="228600"/>
          </a:xfrm>
          <a:prstGeom prst="rect">
            <a:avLst/>
          </a:prstGeom>
          <a:noFill/>
          <a:ln>
            <a:noFill/>
          </a:ln>
        </p:spPr>
      </p:pic>
      <p:sp>
        <p:nvSpPr>
          <p:cNvPr id="387" name="Google Shape;387;p14"/>
          <p:cNvSpPr/>
          <p:nvPr/>
        </p:nvSpPr>
        <p:spPr>
          <a:xfrm>
            <a:off x="6940371" y="2112257"/>
            <a:ext cx="24507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DD2D"/>
              </a:buClr>
              <a:buSzPts val="1300"/>
              <a:buFont typeface="Arial"/>
              <a:buNone/>
            </a:pPr>
            <a:r>
              <a:rPr b="1" i="0" lang="en-US" sz="1300" u="none" cap="none" strike="noStrike">
                <a:solidFill>
                  <a:srgbClr val="FFDD2D"/>
                </a:solidFill>
                <a:latin typeface="Arial"/>
                <a:ea typeface="Arial"/>
                <a:cs typeface="Arial"/>
                <a:sym typeface="Arial"/>
              </a:rPr>
              <a:t>Duplicate uic_ref keys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8" name="Google Shape;388;p14"/>
          <p:cNvSpPr/>
          <p:nvPr/>
        </p:nvSpPr>
        <p:spPr>
          <a:xfrm>
            <a:off x="6373443" y="2697473"/>
            <a:ext cx="2953500" cy="86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C4C4C4"/>
              </a:buClr>
              <a:buSzPts val="1030"/>
              <a:buFont typeface="Arial"/>
              <a:buNone/>
            </a:pPr>
            <a:r>
              <a:rPr b="0" i="0" lang="en-US" sz="1030" u="none" cap="none" strike="noStrike">
                <a:solidFill>
                  <a:srgbClr val="C4C4C4"/>
                </a:solidFill>
                <a:latin typeface="Arial"/>
                <a:ea typeface="Arial"/>
                <a:cs typeface="Arial"/>
                <a:sym typeface="Arial"/>
              </a:rPr>
              <a:t>Several OSM nodes shared one uic_ref and broke INSERT. Fix — DISTINCT ON (tags -&gt; 'uic_ref').</a:t>
            </a:r>
            <a:endParaRPr b="0" i="0" sz="103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9" name="Google Shape;389;p14"/>
          <p:cNvSpPr/>
          <p:nvPr/>
        </p:nvSpPr>
        <p:spPr>
          <a:xfrm>
            <a:off x="2496312" y="3913632"/>
            <a:ext cx="3456432" cy="1828800"/>
          </a:xfrm>
          <a:prstGeom prst="roundRect">
            <a:avLst>
              <a:gd fmla="val 7000" name="adj"/>
            </a:avLst>
          </a:prstGeom>
          <a:solidFill>
            <a:srgbClr val="242424"/>
          </a:solidFill>
          <a:ln cap="flat" cmpd="sng" w="12700">
            <a:solidFill>
              <a:srgbClr val="33333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0" name="Google Shape;390;p14"/>
          <p:cNvSpPr/>
          <p:nvPr/>
        </p:nvSpPr>
        <p:spPr>
          <a:xfrm>
            <a:off x="2752344" y="4151376"/>
            <a:ext cx="457200" cy="457200"/>
          </a:xfrm>
          <a:prstGeom prst="roundRect">
            <a:avLst>
              <a:gd fmla="val 28000" name="adj"/>
            </a:avLst>
          </a:prstGeom>
          <a:solidFill>
            <a:srgbClr val="FFDD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391" name="Google Shape;391;p1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866644" y="4265676"/>
            <a:ext cx="228600" cy="228600"/>
          </a:xfrm>
          <a:prstGeom prst="rect">
            <a:avLst/>
          </a:prstGeom>
          <a:noFill/>
          <a:ln>
            <a:noFill/>
          </a:ln>
        </p:spPr>
      </p:pic>
      <p:sp>
        <p:nvSpPr>
          <p:cNvPr id="392" name="Google Shape;392;p14"/>
          <p:cNvSpPr/>
          <p:nvPr/>
        </p:nvSpPr>
        <p:spPr>
          <a:xfrm>
            <a:off x="3319272" y="4169664"/>
            <a:ext cx="2450592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DD2D"/>
              </a:buClr>
              <a:buSzPts val="1300"/>
              <a:buFont typeface="Arial"/>
              <a:buNone/>
            </a:pPr>
            <a:r>
              <a:rPr b="1" i="0" lang="en-US" sz="1300" u="none" cap="none" strike="noStrike">
                <a:solidFill>
                  <a:srgbClr val="FFDD2D"/>
                </a:solidFill>
                <a:latin typeface="Arial"/>
                <a:ea typeface="Arial"/>
                <a:cs typeface="Arial"/>
                <a:sym typeface="Arial"/>
              </a:rPr>
              <a:t>OOM on the 21 GB dump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3" name="Google Shape;393;p14"/>
          <p:cNvSpPr/>
          <p:nvPr/>
        </p:nvSpPr>
        <p:spPr>
          <a:xfrm>
            <a:off x="2752344" y="4754880"/>
            <a:ext cx="2953512" cy="868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C4C4C4"/>
              </a:buClr>
              <a:buSzPts val="1030"/>
              <a:buFont typeface="Arial"/>
              <a:buNone/>
            </a:pPr>
            <a:r>
              <a:rPr b="0" i="0" lang="en-US" sz="1030" u="none" cap="none" strike="noStrike">
                <a:solidFill>
                  <a:srgbClr val="C4C4C4"/>
                </a:solidFill>
                <a:latin typeface="Arial"/>
                <a:ea typeface="Arial"/>
                <a:cs typeface="Arial"/>
                <a:sym typeface="Arial"/>
              </a:rPr>
              <a:t>pg_restore was OOM-killed. Fix: mem_limit 3g, cpus 2, and copy the dump into the container before restoring.</a:t>
            </a:r>
            <a:endParaRPr b="0" i="0" sz="103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4" name="Google Shape;394;p14"/>
          <p:cNvSpPr/>
          <p:nvPr/>
        </p:nvSpPr>
        <p:spPr>
          <a:xfrm>
            <a:off x="6117336" y="3913632"/>
            <a:ext cx="3456432" cy="1828800"/>
          </a:xfrm>
          <a:prstGeom prst="roundRect">
            <a:avLst>
              <a:gd fmla="val 7000" name="adj"/>
            </a:avLst>
          </a:prstGeom>
          <a:solidFill>
            <a:srgbClr val="242424"/>
          </a:solidFill>
          <a:ln cap="flat" cmpd="sng" w="12700">
            <a:solidFill>
              <a:srgbClr val="33333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5" name="Google Shape;395;p14"/>
          <p:cNvSpPr/>
          <p:nvPr/>
        </p:nvSpPr>
        <p:spPr>
          <a:xfrm>
            <a:off x="6373368" y="4151376"/>
            <a:ext cx="457200" cy="457200"/>
          </a:xfrm>
          <a:prstGeom prst="roundRect">
            <a:avLst>
              <a:gd fmla="val 28000" name="adj"/>
            </a:avLst>
          </a:prstGeom>
          <a:solidFill>
            <a:srgbClr val="FFDD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396" name="Google Shape;396;p1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487668" y="4265676"/>
            <a:ext cx="228600" cy="228600"/>
          </a:xfrm>
          <a:prstGeom prst="rect">
            <a:avLst/>
          </a:prstGeom>
          <a:noFill/>
          <a:ln>
            <a:noFill/>
          </a:ln>
        </p:spPr>
      </p:pic>
      <p:sp>
        <p:nvSpPr>
          <p:cNvPr id="397" name="Google Shape;397;p14"/>
          <p:cNvSpPr/>
          <p:nvPr/>
        </p:nvSpPr>
        <p:spPr>
          <a:xfrm>
            <a:off x="6940296" y="4169664"/>
            <a:ext cx="2450592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DD2D"/>
              </a:buClr>
              <a:buSzPts val="1300"/>
              <a:buFont typeface="Arial"/>
              <a:buNone/>
            </a:pPr>
            <a:r>
              <a:rPr b="1" i="0" lang="en-US" sz="1300" u="none" cap="none" strike="noStrike">
                <a:solidFill>
                  <a:srgbClr val="FFDD2D"/>
                </a:solidFill>
                <a:latin typeface="Arial"/>
                <a:ea typeface="Arial"/>
                <a:cs typeface="Arial"/>
                <a:sym typeface="Arial"/>
              </a:rPr>
              <a:t>Streamlit + map clicks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8" name="Google Shape;398;p14"/>
          <p:cNvSpPr/>
          <p:nvPr/>
        </p:nvSpPr>
        <p:spPr>
          <a:xfrm>
            <a:off x="6373368" y="4754880"/>
            <a:ext cx="2953512" cy="868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C4C4C4"/>
              </a:buClr>
              <a:buSzPts val="1030"/>
              <a:buFont typeface="Arial"/>
              <a:buNone/>
            </a:pPr>
            <a:r>
              <a:rPr b="0" i="0" lang="en-US" sz="1030" u="none" cap="none" strike="noStrike">
                <a:solidFill>
                  <a:srgbClr val="C4C4C4"/>
                </a:solidFill>
                <a:latin typeface="Arial"/>
                <a:ea typeface="Arial"/>
                <a:cs typeface="Arial"/>
                <a:sym typeface="Arial"/>
              </a:rPr>
              <a:t>Widget keys can't change after creation. A “pending click” pattern stores coordinates and applies them before render on the next rerun.</a:t>
            </a:r>
            <a:endParaRPr b="0" i="0" sz="103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9" name="Google Shape;399;p14"/>
          <p:cNvSpPr/>
          <p:nvPr/>
        </p:nvSpPr>
        <p:spPr>
          <a:xfrm>
            <a:off x="10957255" y="6400800"/>
            <a:ext cx="54864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FFDD2D"/>
              </a:buClr>
              <a:buSzPts val="900"/>
              <a:buFont typeface="Arial"/>
              <a:buNone/>
            </a:pPr>
            <a:r>
              <a:rPr b="1" i="0" lang="en-US" sz="900" u="none" cap="none" strike="noStrike">
                <a:solidFill>
                  <a:srgbClr val="FFDD2D"/>
                </a:solidFill>
                <a:latin typeface="Arial"/>
                <a:ea typeface="Arial"/>
                <a:cs typeface="Arial"/>
                <a:sym typeface="Arial"/>
              </a:rPr>
              <a:t>12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404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15"/>
          <p:cNvSpPr/>
          <p:nvPr/>
        </p:nvSpPr>
        <p:spPr>
          <a:xfrm>
            <a:off x="685800" y="512064"/>
            <a:ext cx="82296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B9971F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B9971F"/>
                </a:solidFill>
                <a:latin typeface="Arial"/>
                <a:ea typeface="Arial"/>
                <a:cs typeface="Arial"/>
                <a:sym typeface="Arial"/>
              </a:rPr>
              <a:t>TESTING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6" name="Google Shape;406;p15"/>
          <p:cNvSpPr/>
          <p:nvPr/>
        </p:nvSpPr>
        <p:spPr>
          <a:xfrm>
            <a:off x="685800" y="786384"/>
            <a:ext cx="8412480" cy="777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3000"/>
              <a:buFont typeface="Arial"/>
              <a:buNone/>
            </a:pPr>
            <a:r>
              <a:rPr b="1" i="0" lang="en-US" sz="3000" u="none" cap="none" strike="noStrik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Correctness validation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7" name="Google Shape;407;p15"/>
          <p:cNvSpPr/>
          <p:nvPr/>
        </p:nvSpPr>
        <p:spPr>
          <a:xfrm>
            <a:off x="685800" y="1828800"/>
            <a:ext cx="3456432" cy="1783080"/>
          </a:xfrm>
          <a:prstGeom prst="roundRect">
            <a:avLst>
              <a:gd fmla="val 7179" name="adj"/>
            </a:avLst>
          </a:prstGeom>
          <a:solidFill>
            <a:srgbClr val="F7F7F5"/>
          </a:solidFill>
          <a:ln cap="flat" cmpd="sng" w="12700">
            <a:solidFill>
              <a:srgbClr val="E6E6E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8" name="Google Shape;408;p15"/>
          <p:cNvSpPr/>
          <p:nvPr/>
        </p:nvSpPr>
        <p:spPr>
          <a:xfrm>
            <a:off x="960120" y="2103120"/>
            <a:ext cx="548640" cy="548640"/>
          </a:xfrm>
          <a:prstGeom prst="roundRect">
            <a:avLst>
              <a:gd fmla="val 28000" name="adj"/>
            </a:avLst>
          </a:prstGeom>
          <a:solidFill>
            <a:srgbClr val="FFDD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409" name="Google Shape;409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97280" y="2240280"/>
            <a:ext cx="274320" cy="274320"/>
          </a:xfrm>
          <a:prstGeom prst="rect">
            <a:avLst/>
          </a:prstGeom>
          <a:noFill/>
          <a:ln>
            <a:noFill/>
          </a:ln>
        </p:spPr>
      </p:pic>
      <p:sp>
        <p:nvSpPr>
          <p:cNvPr id="410" name="Google Shape;410;p15"/>
          <p:cNvSpPr/>
          <p:nvPr/>
        </p:nvSpPr>
        <p:spPr>
          <a:xfrm>
            <a:off x="960120" y="2743200"/>
            <a:ext cx="2907792" cy="31089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450"/>
              <a:buFont typeface="Arial"/>
              <a:buNone/>
            </a:pPr>
            <a:r>
              <a:rPr b="1" i="0" lang="en-US" sz="1450" u="none" cap="none" strike="noStrik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50 OD tests</a:t>
            </a:r>
            <a:endParaRPr b="0" i="0" sz="14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1" name="Google Shape;411;p15"/>
          <p:cNvSpPr/>
          <p:nvPr/>
        </p:nvSpPr>
        <p:spPr>
          <a:xfrm>
            <a:off x="960120" y="3072384"/>
            <a:ext cx="2953500" cy="50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5C5C5C"/>
              </a:buClr>
              <a:buSzPts val="1060"/>
              <a:buFont typeface="Arial"/>
              <a:buNone/>
            </a:pPr>
            <a:r>
              <a:rPr b="0" i="0" lang="en-US" sz="1060" u="none" cap="none" strike="noStrike">
                <a:solidFill>
                  <a:srgbClr val="5C5C5C"/>
                </a:solidFill>
                <a:latin typeface="Arial"/>
                <a:ea typeface="Arial"/>
                <a:cs typeface="Arial"/>
                <a:sym typeface="Arial"/>
              </a:rPr>
              <a:t>Parametrized integration tests </a:t>
            </a:r>
            <a:r>
              <a:rPr b="0" i="0" lang="en-US" sz="1060" u="none" cap="none" strike="noStrike">
                <a:solidFill>
                  <a:srgbClr val="5C5C5C"/>
                </a:solidFill>
                <a:latin typeface="Arial"/>
                <a:ea typeface="Arial"/>
                <a:cs typeface="Arial"/>
                <a:sym typeface="Arial"/>
              </a:rPr>
              <a:t>against POST /search on origin-destination pairs.</a:t>
            </a:r>
            <a:endParaRPr b="0" i="0" sz="106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2" name="Google Shape;412;p15"/>
          <p:cNvSpPr/>
          <p:nvPr/>
        </p:nvSpPr>
        <p:spPr>
          <a:xfrm>
            <a:off x="4306824" y="1828800"/>
            <a:ext cx="3456432" cy="1783080"/>
          </a:xfrm>
          <a:prstGeom prst="roundRect">
            <a:avLst>
              <a:gd fmla="val 7179" name="adj"/>
            </a:avLst>
          </a:prstGeom>
          <a:solidFill>
            <a:srgbClr val="F7F7F5"/>
          </a:solidFill>
          <a:ln cap="flat" cmpd="sng" w="12700">
            <a:solidFill>
              <a:srgbClr val="E6E6E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3" name="Google Shape;413;p15"/>
          <p:cNvSpPr/>
          <p:nvPr/>
        </p:nvSpPr>
        <p:spPr>
          <a:xfrm>
            <a:off x="4581144" y="2103120"/>
            <a:ext cx="548640" cy="548640"/>
          </a:xfrm>
          <a:prstGeom prst="roundRect">
            <a:avLst>
              <a:gd fmla="val 28000" name="adj"/>
            </a:avLst>
          </a:prstGeom>
          <a:solidFill>
            <a:srgbClr val="FFDD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414" name="Google Shape;414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718304" y="2240280"/>
            <a:ext cx="274320" cy="274320"/>
          </a:xfrm>
          <a:prstGeom prst="rect">
            <a:avLst/>
          </a:prstGeom>
          <a:noFill/>
          <a:ln>
            <a:noFill/>
          </a:ln>
        </p:spPr>
      </p:pic>
      <p:sp>
        <p:nvSpPr>
          <p:cNvPr id="415" name="Google Shape;415;p15"/>
          <p:cNvSpPr/>
          <p:nvPr/>
        </p:nvSpPr>
        <p:spPr>
          <a:xfrm>
            <a:off x="4581144" y="2743200"/>
            <a:ext cx="2907792" cy="31089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450"/>
              <a:buFont typeface="Arial"/>
              <a:buNone/>
            </a:pPr>
            <a:r>
              <a:rPr b="1" i="0" lang="en-US" sz="1450" u="none" cap="none" strike="noStrik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Oracle tests</a:t>
            </a:r>
            <a:endParaRPr b="0" i="0" sz="14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6" name="Google Shape;416;p15"/>
          <p:cNvSpPr/>
          <p:nvPr/>
        </p:nvSpPr>
        <p:spPr>
          <a:xfrm>
            <a:off x="4581144" y="3072384"/>
            <a:ext cx="2953512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5C5C5C"/>
              </a:buClr>
              <a:buSzPts val="1060"/>
              <a:buFont typeface="Arial"/>
              <a:buNone/>
            </a:pPr>
            <a:r>
              <a:rPr b="0" i="0" lang="en-US" sz="1060" u="none" cap="none" strike="noStrike">
                <a:solidFill>
                  <a:srgbClr val="5C5C5C"/>
                </a:solidFill>
                <a:latin typeface="Arial"/>
                <a:ea typeface="Arial"/>
                <a:cs typeface="Arial"/>
                <a:sym typeface="Arial"/>
              </a:rPr>
              <a:t>Synthetic graphs with hand-checked shortest paths.</a:t>
            </a:r>
            <a:endParaRPr b="0" i="0" sz="106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7" name="Google Shape;417;p15"/>
          <p:cNvSpPr/>
          <p:nvPr/>
        </p:nvSpPr>
        <p:spPr>
          <a:xfrm>
            <a:off x="7927848" y="1828800"/>
            <a:ext cx="3456432" cy="1783080"/>
          </a:xfrm>
          <a:prstGeom prst="roundRect">
            <a:avLst>
              <a:gd fmla="val 7179" name="adj"/>
            </a:avLst>
          </a:prstGeom>
          <a:solidFill>
            <a:srgbClr val="F7F7F5"/>
          </a:solidFill>
          <a:ln cap="flat" cmpd="sng" w="12700">
            <a:solidFill>
              <a:srgbClr val="E6E6E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8" name="Google Shape;418;p15"/>
          <p:cNvSpPr/>
          <p:nvPr/>
        </p:nvSpPr>
        <p:spPr>
          <a:xfrm>
            <a:off x="8202168" y="2103120"/>
            <a:ext cx="548640" cy="548640"/>
          </a:xfrm>
          <a:prstGeom prst="roundRect">
            <a:avLst>
              <a:gd fmla="val 28000" name="adj"/>
            </a:avLst>
          </a:prstGeom>
          <a:solidFill>
            <a:srgbClr val="FFDD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419" name="Google Shape;419;p1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339328" y="2240280"/>
            <a:ext cx="274320" cy="274320"/>
          </a:xfrm>
          <a:prstGeom prst="rect">
            <a:avLst/>
          </a:prstGeom>
          <a:noFill/>
          <a:ln>
            <a:noFill/>
          </a:ln>
        </p:spPr>
      </p:pic>
      <p:sp>
        <p:nvSpPr>
          <p:cNvPr id="420" name="Google Shape;420;p15"/>
          <p:cNvSpPr/>
          <p:nvPr/>
        </p:nvSpPr>
        <p:spPr>
          <a:xfrm>
            <a:off x="8202168" y="2743200"/>
            <a:ext cx="2907792" cy="31089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450"/>
              <a:buFont typeface="Arial"/>
              <a:buNone/>
            </a:pPr>
            <a:r>
              <a:rPr b="1" i="0" lang="en-US" sz="1450" u="none" cap="none" strike="noStrik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Manual smoke tests</a:t>
            </a:r>
            <a:endParaRPr b="0" i="0" sz="14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1" name="Google Shape;421;p15"/>
          <p:cNvSpPr/>
          <p:nvPr/>
        </p:nvSpPr>
        <p:spPr>
          <a:xfrm>
            <a:off x="8202168" y="3072384"/>
            <a:ext cx="2953512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5C5C5C"/>
              </a:buClr>
              <a:buSzPts val="1060"/>
              <a:buFont typeface="Arial"/>
              <a:buNone/>
            </a:pPr>
            <a:r>
              <a:rPr b="0" i="0" lang="en-US" sz="1060" u="none" cap="none" strike="noStrike">
                <a:solidFill>
                  <a:srgbClr val="5C5C5C"/>
                </a:solidFill>
                <a:latin typeface="Arial"/>
                <a:ea typeface="Arial"/>
                <a:cs typeface="Arial"/>
                <a:sym typeface="Arial"/>
              </a:rPr>
              <a:t>Interactive checks on production at trip.svbudygin.ru.</a:t>
            </a:r>
            <a:endParaRPr b="0" i="0" sz="106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2" name="Google Shape;422;p15"/>
          <p:cNvSpPr/>
          <p:nvPr/>
        </p:nvSpPr>
        <p:spPr>
          <a:xfrm>
            <a:off x="685800" y="3886200"/>
            <a:ext cx="107899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350"/>
              <a:buFont typeface="Arial"/>
              <a:buNone/>
            </a:pPr>
            <a:r>
              <a:rPr b="1" i="0" lang="en-US" sz="1350" u="none" cap="none" strike="noStrik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OD suite categories (50 cases · all pass, ~20 s)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3" name="Google Shape;423;p15"/>
          <p:cNvSpPr/>
          <p:nvPr/>
        </p:nvSpPr>
        <p:spPr>
          <a:xfrm>
            <a:off x="685800" y="4279392"/>
            <a:ext cx="10820095" cy="402336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4" name="Google Shape;424;p15"/>
          <p:cNvSpPr/>
          <p:nvPr/>
        </p:nvSpPr>
        <p:spPr>
          <a:xfrm>
            <a:off x="685800" y="4279392"/>
            <a:ext cx="73152" cy="402336"/>
          </a:xfrm>
          <a:prstGeom prst="rect">
            <a:avLst/>
          </a:prstGeom>
          <a:solidFill>
            <a:srgbClr val="FFDD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5" name="Google Shape;425;p15"/>
          <p:cNvSpPr/>
          <p:nvPr/>
        </p:nvSpPr>
        <p:spPr>
          <a:xfrm>
            <a:off x="960120" y="4297680"/>
            <a:ext cx="292608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150"/>
              <a:buFont typeface="Consolas"/>
              <a:buNone/>
            </a:pPr>
            <a:r>
              <a:rPr b="1" i="0" lang="en-US" sz="1150" u="none" cap="none" strike="noStrike">
                <a:solidFill>
                  <a:srgbClr val="1A1A1A"/>
                </a:solidFill>
                <a:latin typeface="Consolas"/>
                <a:ea typeface="Consolas"/>
                <a:cs typeface="Consolas"/>
                <a:sym typeface="Consolas"/>
              </a:rPr>
              <a:t>direct / transfer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6" name="Google Shape;426;p15"/>
          <p:cNvSpPr/>
          <p:nvPr/>
        </p:nvSpPr>
        <p:spPr>
          <a:xfrm>
            <a:off x="3977640" y="4297680"/>
            <a:ext cx="7253935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4A4A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rgbClr val="4A4A4A"/>
                </a:solidFill>
                <a:latin typeface="Arial"/>
                <a:ea typeface="Arial"/>
                <a:cs typeface="Arial"/>
                <a:sym typeface="Arial"/>
              </a:rPr>
              <a:t>major city pairs — route found; duration and transfer bounds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7" name="Google Shape;427;p15"/>
          <p:cNvSpPr/>
          <p:nvPr/>
        </p:nvSpPr>
        <p:spPr>
          <a:xfrm>
            <a:off x="685800" y="4681728"/>
            <a:ext cx="10820095" cy="40233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8" name="Google Shape;428;p15"/>
          <p:cNvSpPr/>
          <p:nvPr/>
        </p:nvSpPr>
        <p:spPr>
          <a:xfrm>
            <a:off x="685800" y="4681728"/>
            <a:ext cx="73152" cy="402336"/>
          </a:xfrm>
          <a:prstGeom prst="rect">
            <a:avLst/>
          </a:prstGeom>
          <a:solidFill>
            <a:srgbClr val="FFDD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9" name="Google Shape;429;p15"/>
          <p:cNvSpPr/>
          <p:nvPr/>
        </p:nvSpPr>
        <p:spPr>
          <a:xfrm>
            <a:off x="960120" y="4700016"/>
            <a:ext cx="292608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150"/>
              <a:buFont typeface="Consolas"/>
              <a:buNone/>
            </a:pPr>
            <a:r>
              <a:rPr b="1" i="0" lang="en-US" sz="1150" u="none" cap="none" strike="noStrike">
                <a:solidFill>
                  <a:srgbClr val="1A1A1A"/>
                </a:solidFill>
                <a:latin typeface="Consolas"/>
                <a:ea typeface="Consolas"/>
                <a:cs typeface="Consolas"/>
                <a:sym typeface="Consolas"/>
              </a:rPr>
              <a:t>long_haul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0" name="Google Shape;430;p15"/>
          <p:cNvSpPr/>
          <p:nvPr/>
        </p:nvSpPr>
        <p:spPr>
          <a:xfrm>
            <a:off x="3977640" y="4700016"/>
            <a:ext cx="7253935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4A4A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rgbClr val="4A4A4A"/>
                </a:solidFill>
                <a:latin typeface="Arial"/>
                <a:ea typeface="Arial"/>
                <a:cs typeface="Arial"/>
                <a:sym typeface="Arial"/>
              </a:rPr>
              <a:t>cross-country pairs — multi-hour trips, up to 2 transfers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1" name="Google Shape;431;p15"/>
          <p:cNvSpPr/>
          <p:nvPr/>
        </p:nvSpPr>
        <p:spPr>
          <a:xfrm>
            <a:off x="685800" y="5084064"/>
            <a:ext cx="10820095" cy="402336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2" name="Google Shape;432;p15"/>
          <p:cNvSpPr/>
          <p:nvPr/>
        </p:nvSpPr>
        <p:spPr>
          <a:xfrm>
            <a:off x="685800" y="5084064"/>
            <a:ext cx="73152" cy="402336"/>
          </a:xfrm>
          <a:prstGeom prst="rect">
            <a:avLst/>
          </a:prstGeom>
          <a:solidFill>
            <a:srgbClr val="FFDD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3" name="Google Shape;433;p15"/>
          <p:cNvSpPr/>
          <p:nvPr/>
        </p:nvSpPr>
        <p:spPr>
          <a:xfrm>
            <a:off x="960120" y="5102352"/>
            <a:ext cx="292608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150"/>
              <a:buFont typeface="Consolas"/>
              <a:buNone/>
            </a:pPr>
            <a:r>
              <a:rPr b="1" i="0" lang="en-US" sz="1150" u="none" cap="none" strike="noStrike">
                <a:solidFill>
                  <a:srgbClr val="1A1A1A"/>
                </a:solidFill>
                <a:latin typeface="Consolas"/>
                <a:ea typeface="Consolas"/>
                <a:cs typeface="Consolas"/>
                <a:sym typeface="Consolas"/>
              </a:rPr>
              <a:t>remote / edge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4" name="Google Shape;434;p15"/>
          <p:cNvSpPr/>
          <p:nvPr/>
        </p:nvSpPr>
        <p:spPr>
          <a:xfrm>
            <a:off x="3977640" y="5102352"/>
            <a:ext cx="7253935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4A4A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rgbClr val="4A4A4A"/>
                </a:solidFill>
                <a:latin typeface="Arial"/>
                <a:ea typeface="Arial"/>
                <a:cs typeface="Arial"/>
                <a:sym typeface="Arial"/>
              </a:rPr>
              <a:t>villages, ocean coordinates — nearest-station fallback, HTTP errors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5" name="Google Shape;435;p15"/>
          <p:cNvSpPr/>
          <p:nvPr/>
        </p:nvSpPr>
        <p:spPr>
          <a:xfrm>
            <a:off x="685800" y="5486400"/>
            <a:ext cx="10820095" cy="40233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6" name="Google Shape;436;p15"/>
          <p:cNvSpPr/>
          <p:nvPr/>
        </p:nvSpPr>
        <p:spPr>
          <a:xfrm>
            <a:off x="685800" y="5486400"/>
            <a:ext cx="73152" cy="402336"/>
          </a:xfrm>
          <a:prstGeom prst="rect">
            <a:avLst/>
          </a:prstGeom>
          <a:solidFill>
            <a:srgbClr val="FFDD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7" name="Google Shape;437;p15"/>
          <p:cNvSpPr/>
          <p:nvPr/>
        </p:nvSpPr>
        <p:spPr>
          <a:xfrm>
            <a:off x="960120" y="5504688"/>
            <a:ext cx="292608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150"/>
              <a:buFont typeface="Consolas"/>
              <a:buNone/>
            </a:pPr>
            <a:r>
              <a:rPr b="1" i="0" lang="en-US" sz="1150" u="none" cap="none" strike="noStrike">
                <a:solidFill>
                  <a:srgbClr val="1A1A1A"/>
                </a:solidFill>
                <a:latin typeface="Consolas"/>
                <a:ea typeface="Consolas"/>
                <a:cs typeface="Consolas"/>
                <a:sym typeface="Consolas"/>
              </a:rPr>
              <a:t>static / cost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8" name="Google Shape;438;p15"/>
          <p:cNvSpPr/>
          <p:nvPr/>
        </p:nvSpPr>
        <p:spPr>
          <a:xfrm>
            <a:off x="3977640" y="5504688"/>
            <a:ext cx="7253935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4A4A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rgbClr val="4A4A4A"/>
                </a:solidFill>
                <a:latin typeface="Arial"/>
                <a:ea typeface="Arial"/>
                <a:cs typeface="Arial"/>
                <a:sym typeface="Arial"/>
              </a:rPr>
              <a:t>no departure time — static mode, price ordering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9" name="Google Shape;439;p15"/>
          <p:cNvSpPr/>
          <p:nvPr/>
        </p:nvSpPr>
        <p:spPr>
          <a:xfrm>
            <a:off x="685800" y="5888736"/>
            <a:ext cx="10820095" cy="402336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0" name="Google Shape;440;p15"/>
          <p:cNvSpPr/>
          <p:nvPr/>
        </p:nvSpPr>
        <p:spPr>
          <a:xfrm>
            <a:off x="685800" y="5888736"/>
            <a:ext cx="73152" cy="402336"/>
          </a:xfrm>
          <a:prstGeom prst="rect">
            <a:avLst/>
          </a:prstGeom>
          <a:solidFill>
            <a:srgbClr val="FFDD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1" name="Google Shape;441;p15"/>
          <p:cNvSpPr/>
          <p:nvPr/>
        </p:nvSpPr>
        <p:spPr>
          <a:xfrm>
            <a:off x="960120" y="5907024"/>
            <a:ext cx="292608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150"/>
              <a:buFont typeface="Consolas"/>
              <a:buNone/>
            </a:pPr>
            <a:r>
              <a:rPr b="1" i="0" lang="en-US" sz="1150" u="none" cap="none" strike="noStrike">
                <a:solidFill>
                  <a:srgbClr val="1A1A1A"/>
                </a:solidFill>
                <a:latin typeface="Consolas"/>
                <a:ea typeface="Consolas"/>
                <a:cs typeface="Consolas"/>
                <a:sym typeface="Consolas"/>
              </a:rPr>
              <a:t>scheduled_time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2" name="Google Shape;442;p15"/>
          <p:cNvSpPr/>
          <p:nvPr/>
        </p:nvSpPr>
        <p:spPr>
          <a:xfrm>
            <a:off x="3977640" y="5907024"/>
            <a:ext cx="7253935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4A4A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rgbClr val="4A4A4A"/>
                </a:solidFill>
                <a:latin typeface="Arial"/>
                <a:ea typeface="Arial"/>
                <a:cs typeface="Arial"/>
                <a:sym typeface="Arial"/>
              </a:rPr>
              <a:t>date + time (MSK) — timetable labels, scheduled: true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logo_flat.png" id="443" name="Google Shape;443;p1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134295" y="475488"/>
            <a:ext cx="1371600" cy="422453"/>
          </a:xfrm>
          <a:prstGeom prst="rect">
            <a:avLst/>
          </a:prstGeom>
          <a:noFill/>
          <a:ln>
            <a:noFill/>
          </a:ln>
        </p:spPr>
      </p:pic>
      <p:sp>
        <p:nvSpPr>
          <p:cNvPr id="444" name="Google Shape;444;p15"/>
          <p:cNvSpPr/>
          <p:nvPr/>
        </p:nvSpPr>
        <p:spPr>
          <a:xfrm>
            <a:off x="10957255" y="6400800"/>
            <a:ext cx="54864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900"/>
              <a:buFont typeface="Arial"/>
              <a:buNone/>
            </a:pPr>
            <a:r>
              <a:rPr b="1" i="0" lang="en-US" sz="900" u="none" cap="none" strike="noStrik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13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449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Google Shape;450;p16"/>
          <p:cNvSpPr/>
          <p:nvPr/>
        </p:nvSpPr>
        <p:spPr>
          <a:xfrm>
            <a:off x="685800" y="512064"/>
            <a:ext cx="82296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B9971F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B9971F"/>
                </a:solidFill>
                <a:latin typeface="Arial"/>
                <a:ea typeface="Arial"/>
                <a:cs typeface="Arial"/>
                <a:sym typeface="Arial"/>
              </a:rPr>
              <a:t>PERFORMANCE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1" name="Google Shape;451;p16"/>
          <p:cNvSpPr/>
          <p:nvPr/>
        </p:nvSpPr>
        <p:spPr>
          <a:xfrm>
            <a:off x="685800" y="786384"/>
            <a:ext cx="8412480" cy="777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3000"/>
              <a:buFont typeface="Arial"/>
              <a:buNone/>
            </a:pPr>
            <a:r>
              <a:rPr b="1" i="0" lang="en-US" sz="3000" u="none" cap="none" strike="noStrik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Latency on a 2-core VM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2" name="Google Shape;452;p16"/>
          <p:cNvSpPr/>
          <p:nvPr/>
        </p:nvSpPr>
        <p:spPr>
          <a:xfrm>
            <a:off x="685800" y="2034957"/>
            <a:ext cx="2606100" cy="1691700"/>
          </a:xfrm>
          <a:prstGeom prst="roundRect">
            <a:avLst>
              <a:gd fmla="val 7568" name="adj"/>
            </a:avLst>
          </a:prstGeom>
          <a:solidFill>
            <a:srgbClr val="FFDD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3" name="Google Shape;453;p16"/>
          <p:cNvSpPr/>
          <p:nvPr/>
        </p:nvSpPr>
        <p:spPr>
          <a:xfrm>
            <a:off x="777240" y="2354997"/>
            <a:ext cx="2423100" cy="82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4400"/>
              <a:buFont typeface="Arial"/>
              <a:buNone/>
            </a:pPr>
            <a:r>
              <a:rPr b="1" i="0" lang="en-US" sz="4400" u="none" cap="none" strike="noStrik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453</a:t>
            </a:r>
            <a:r>
              <a:rPr b="1" i="0" lang="en-US" sz="1800" u="none" cap="none" strike="noStrike">
                <a:solidFill>
                  <a:srgbClr val="7A7A7A"/>
                </a:solidFill>
                <a:latin typeface="Arial"/>
                <a:ea typeface="Arial"/>
                <a:cs typeface="Arial"/>
                <a:sym typeface="Arial"/>
              </a:rPr>
              <a:t> ms</a:t>
            </a:r>
            <a:endParaRPr b="0" i="0" sz="4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4" name="Google Shape;454;p16"/>
          <p:cNvSpPr/>
          <p:nvPr/>
        </p:nvSpPr>
        <p:spPr>
          <a:xfrm>
            <a:off x="777240" y="3223677"/>
            <a:ext cx="2423100" cy="31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5C5C5C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5C5C5C"/>
                </a:solidFill>
                <a:latin typeface="Arial"/>
                <a:ea typeface="Arial"/>
                <a:cs typeface="Arial"/>
                <a:sym typeface="Arial"/>
              </a:rPr>
              <a:t>p50 /search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5" name="Google Shape;455;p16"/>
          <p:cNvSpPr/>
          <p:nvPr/>
        </p:nvSpPr>
        <p:spPr>
          <a:xfrm>
            <a:off x="3456432" y="2034957"/>
            <a:ext cx="2606100" cy="1691700"/>
          </a:xfrm>
          <a:prstGeom prst="roundRect">
            <a:avLst>
              <a:gd fmla="val 7568" name="adj"/>
            </a:avLst>
          </a:prstGeom>
          <a:solidFill>
            <a:srgbClr val="171717"/>
          </a:solidFill>
          <a:ln>
            <a:noFill/>
          </a:ln>
          <a:effectLst>
            <a:outerShdw blurRad="114300" rotWithShape="0" algn="bl" dir="5400000" dist="38100">
              <a:srgbClr val="000000">
                <a:alpha val="10196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6" name="Google Shape;456;p16"/>
          <p:cNvSpPr/>
          <p:nvPr/>
        </p:nvSpPr>
        <p:spPr>
          <a:xfrm>
            <a:off x="3547872" y="2354997"/>
            <a:ext cx="2423100" cy="82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DD2D"/>
              </a:buClr>
              <a:buSzPts val="4400"/>
              <a:buFont typeface="Arial"/>
              <a:buNone/>
            </a:pPr>
            <a:r>
              <a:rPr b="1" i="0" lang="en-US" sz="4400" u="none" cap="none" strike="noStrike">
                <a:solidFill>
                  <a:srgbClr val="FFDD2D"/>
                </a:solidFill>
                <a:latin typeface="Arial"/>
                <a:ea typeface="Arial"/>
                <a:cs typeface="Arial"/>
                <a:sym typeface="Arial"/>
              </a:rPr>
              <a:t>510</a:t>
            </a:r>
            <a:r>
              <a:rPr b="1" i="0" lang="en-US" sz="1800" u="none" cap="none" strike="noStrike">
                <a:solidFill>
                  <a:srgbClr val="BDBDBD"/>
                </a:solidFill>
                <a:latin typeface="Arial"/>
                <a:ea typeface="Arial"/>
                <a:cs typeface="Arial"/>
                <a:sym typeface="Arial"/>
              </a:rPr>
              <a:t> ms</a:t>
            </a:r>
            <a:endParaRPr b="0" i="0" sz="4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7" name="Google Shape;457;p16"/>
          <p:cNvSpPr/>
          <p:nvPr/>
        </p:nvSpPr>
        <p:spPr>
          <a:xfrm>
            <a:off x="3547872" y="3223677"/>
            <a:ext cx="2423100" cy="31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CFCFCF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CFCFCF"/>
                </a:solidFill>
                <a:latin typeface="Arial"/>
                <a:ea typeface="Arial"/>
                <a:cs typeface="Arial"/>
                <a:sym typeface="Arial"/>
              </a:rPr>
              <a:t>p95 /search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8" name="Google Shape;458;p16"/>
          <p:cNvSpPr/>
          <p:nvPr/>
        </p:nvSpPr>
        <p:spPr>
          <a:xfrm>
            <a:off x="6227064" y="2034957"/>
            <a:ext cx="2606100" cy="1691700"/>
          </a:xfrm>
          <a:prstGeom prst="roundRect">
            <a:avLst>
              <a:gd fmla="val 7568" name="adj"/>
            </a:avLst>
          </a:prstGeom>
          <a:solidFill>
            <a:srgbClr val="F7F7F5"/>
          </a:solidFill>
          <a:ln cap="flat" cmpd="sng" w="12700">
            <a:solidFill>
              <a:srgbClr val="E6E6E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9" name="Google Shape;459;p16"/>
          <p:cNvSpPr/>
          <p:nvPr/>
        </p:nvSpPr>
        <p:spPr>
          <a:xfrm>
            <a:off x="6318504" y="2354997"/>
            <a:ext cx="2423100" cy="82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4400"/>
              <a:buFont typeface="Arial"/>
              <a:buNone/>
            </a:pPr>
            <a:r>
              <a:rPr b="1" i="0" lang="en-US" sz="4400" u="none" cap="none" strike="noStrik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341</a:t>
            </a:r>
            <a:r>
              <a:rPr b="1" i="0" lang="en-US" sz="1800" u="none" cap="none" strike="noStrike">
                <a:solidFill>
                  <a:srgbClr val="7A7A7A"/>
                </a:solidFill>
                <a:latin typeface="Arial"/>
                <a:ea typeface="Arial"/>
                <a:cs typeface="Arial"/>
                <a:sym typeface="Arial"/>
              </a:rPr>
              <a:t> ms</a:t>
            </a:r>
            <a:endParaRPr b="0" i="0" sz="4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0" name="Google Shape;460;p16"/>
          <p:cNvSpPr/>
          <p:nvPr/>
        </p:nvSpPr>
        <p:spPr>
          <a:xfrm>
            <a:off x="6318504" y="3223677"/>
            <a:ext cx="2423100" cy="31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5C5C5C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5C5C5C"/>
                </a:solidFill>
                <a:latin typeface="Arial"/>
                <a:ea typeface="Arial"/>
                <a:cs typeface="Arial"/>
                <a:sym typeface="Arial"/>
              </a:rPr>
              <a:t>mean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1" name="Google Shape;461;p16"/>
          <p:cNvSpPr/>
          <p:nvPr/>
        </p:nvSpPr>
        <p:spPr>
          <a:xfrm>
            <a:off x="8997696" y="2034957"/>
            <a:ext cx="2606100" cy="1691700"/>
          </a:xfrm>
          <a:prstGeom prst="roundRect">
            <a:avLst>
              <a:gd fmla="val 7568" name="adj"/>
            </a:avLst>
          </a:prstGeom>
          <a:solidFill>
            <a:srgbClr val="171717"/>
          </a:solidFill>
          <a:ln>
            <a:noFill/>
          </a:ln>
          <a:effectLst>
            <a:outerShdw blurRad="114300" rotWithShape="0" algn="bl" dir="5400000" dist="38100">
              <a:srgbClr val="000000">
                <a:alpha val="10196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2" name="Google Shape;462;p16"/>
          <p:cNvSpPr/>
          <p:nvPr/>
        </p:nvSpPr>
        <p:spPr>
          <a:xfrm>
            <a:off x="9089136" y="2354997"/>
            <a:ext cx="2423100" cy="82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DD2D"/>
              </a:buClr>
              <a:buSzPts val="4400"/>
              <a:buFont typeface="Arial"/>
              <a:buNone/>
            </a:pPr>
            <a:r>
              <a:rPr b="1" i="0" lang="en-US" sz="4400" u="none" cap="none" strike="noStrike">
                <a:solidFill>
                  <a:srgbClr val="FFDD2D"/>
                </a:solidFill>
                <a:latin typeface="Arial"/>
                <a:ea typeface="Arial"/>
                <a:cs typeface="Arial"/>
                <a:sym typeface="Arial"/>
              </a:rPr>
              <a:t>&lt; 1</a:t>
            </a:r>
            <a:r>
              <a:rPr b="1" i="0" lang="en-US" sz="1800" u="none" cap="none" strike="noStrike">
                <a:solidFill>
                  <a:srgbClr val="BDBDBD"/>
                </a:solidFill>
                <a:latin typeface="Arial"/>
                <a:ea typeface="Arial"/>
                <a:cs typeface="Arial"/>
                <a:sym typeface="Arial"/>
              </a:rPr>
              <a:t> ms</a:t>
            </a:r>
            <a:endParaRPr b="0" i="0" sz="4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3" name="Google Shape;463;p16"/>
          <p:cNvSpPr/>
          <p:nvPr/>
        </p:nvSpPr>
        <p:spPr>
          <a:xfrm>
            <a:off x="9089136" y="3223677"/>
            <a:ext cx="2423100" cy="31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CFCFCF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CFCFCF"/>
                </a:solidFill>
                <a:latin typeface="Arial"/>
                <a:ea typeface="Arial"/>
                <a:cs typeface="Arial"/>
                <a:sym typeface="Arial"/>
              </a:rPr>
              <a:t>R-tree lookup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4" name="Google Shape;464;p16"/>
          <p:cNvSpPr/>
          <p:nvPr/>
        </p:nvSpPr>
        <p:spPr>
          <a:xfrm>
            <a:off x="685800" y="4046637"/>
            <a:ext cx="54864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250"/>
              <a:buFont typeface="Arial"/>
              <a:buNone/>
            </a:pPr>
            <a:r>
              <a:rPr b="1" i="0" lang="en-US" sz="1250" u="none" cap="none" strike="noStrik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/search latency distribution, ms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65" name="Google Shape;465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5800" y="4320957"/>
            <a:ext cx="6583800" cy="1691700"/>
          </a:xfrm>
          <a:prstGeom prst="rect">
            <a:avLst/>
          </a:prstGeom>
          <a:noFill/>
          <a:ln>
            <a:noFill/>
          </a:ln>
        </p:spPr>
      </p:pic>
      <p:sp>
        <p:nvSpPr>
          <p:cNvPr id="466" name="Google Shape;466;p16"/>
          <p:cNvSpPr/>
          <p:nvPr/>
        </p:nvSpPr>
        <p:spPr>
          <a:xfrm>
            <a:off x="7315200" y="4046637"/>
            <a:ext cx="4206300" cy="1965900"/>
          </a:xfrm>
          <a:prstGeom prst="roundRect">
            <a:avLst>
              <a:gd fmla="val 6512" name="adj"/>
            </a:avLst>
          </a:prstGeom>
          <a:solidFill>
            <a:srgbClr val="FFF3B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7" name="Google Shape;467;p16"/>
          <p:cNvSpPr/>
          <p:nvPr/>
        </p:nvSpPr>
        <p:spPr>
          <a:xfrm>
            <a:off x="7589520" y="4229517"/>
            <a:ext cx="36576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300"/>
              <a:buFont typeface="Arial"/>
              <a:buNone/>
            </a:pPr>
            <a:r>
              <a:rPr b="1" i="0" lang="en-US" sz="1300" u="none" cap="none" strike="noStrik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Where the time goes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8" name="Google Shape;468;p16"/>
          <p:cNvSpPr/>
          <p:nvPr/>
        </p:nvSpPr>
        <p:spPr>
          <a:xfrm>
            <a:off x="7589520" y="4549557"/>
            <a:ext cx="37032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Clr>
                <a:srgbClr val="3A3A3A"/>
              </a:buClr>
              <a:buSzPts val="1150"/>
              <a:buFont typeface="Arial"/>
              <a:buNone/>
            </a:pPr>
            <a:r>
              <a:rPr b="0" i="0" lang="en-US" sz="1150" u="none" cap="none" strike="noStrike">
                <a:solidFill>
                  <a:srgbClr val="3A3A3A"/>
                </a:solidFill>
                <a:latin typeface="Arial"/>
                <a:ea typeface="Arial"/>
                <a:cs typeface="Arial"/>
                <a:sym typeface="Arial"/>
              </a:rPr>
              <a:t>Most /search wall-time is multi-source scheduled Dijkstra. The R-tree nearest-station lookup stays below 1 ms.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logo_flat.png" id="469" name="Google Shape;469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134295" y="475488"/>
            <a:ext cx="1371600" cy="422453"/>
          </a:xfrm>
          <a:prstGeom prst="rect">
            <a:avLst/>
          </a:prstGeom>
          <a:noFill/>
          <a:ln>
            <a:noFill/>
          </a:ln>
        </p:spPr>
      </p:pic>
      <p:sp>
        <p:nvSpPr>
          <p:cNvPr id="470" name="Google Shape;470;p16"/>
          <p:cNvSpPr/>
          <p:nvPr/>
        </p:nvSpPr>
        <p:spPr>
          <a:xfrm>
            <a:off x="10957255" y="6400800"/>
            <a:ext cx="54864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900"/>
              <a:buFont typeface="Arial"/>
              <a:buNone/>
            </a:pPr>
            <a:r>
              <a:rPr b="1" i="0" lang="en-US" sz="900" u="none" cap="none" strike="noStrik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14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475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Google Shape;476;p17"/>
          <p:cNvSpPr/>
          <p:nvPr/>
        </p:nvSpPr>
        <p:spPr>
          <a:xfrm>
            <a:off x="685800" y="512064"/>
            <a:ext cx="82296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B9971F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B9971F"/>
                </a:solidFill>
                <a:latin typeface="Arial"/>
                <a:ea typeface="Arial"/>
                <a:cs typeface="Arial"/>
                <a:sym typeface="Arial"/>
              </a:rPr>
              <a:t>ROADMAP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7" name="Google Shape;477;p17"/>
          <p:cNvSpPr/>
          <p:nvPr/>
        </p:nvSpPr>
        <p:spPr>
          <a:xfrm>
            <a:off x="685800" y="786384"/>
            <a:ext cx="8412480" cy="777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3000"/>
              <a:buFont typeface="Arial"/>
              <a:buNone/>
            </a:pPr>
            <a:r>
              <a:rPr b="1" i="0" lang="en-US" sz="3000" u="none" cap="none" strike="noStrik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Directions for future work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8" name="Google Shape;478;p17"/>
          <p:cNvSpPr/>
          <p:nvPr/>
        </p:nvSpPr>
        <p:spPr>
          <a:xfrm>
            <a:off x="685800" y="2011680"/>
            <a:ext cx="6583680" cy="3383280"/>
          </a:xfrm>
          <a:prstGeom prst="roundRect">
            <a:avLst>
              <a:gd fmla="val 4324" name="adj"/>
            </a:avLst>
          </a:prstGeom>
          <a:solidFill>
            <a:srgbClr val="171717"/>
          </a:solidFill>
          <a:ln>
            <a:noFill/>
          </a:ln>
          <a:effectLst>
            <a:outerShdw blurRad="114300" rotWithShape="0" algn="bl" dir="5400000" dist="38100">
              <a:srgbClr val="000000">
                <a:alpha val="10196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9" name="Google Shape;479;p17"/>
          <p:cNvSpPr/>
          <p:nvPr/>
        </p:nvSpPr>
        <p:spPr>
          <a:xfrm>
            <a:off x="1097280" y="2377440"/>
            <a:ext cx="777240" cy="777240"/>
          </a:xfrm>
          <a:prstGeom prst="roundRect">
            <a:avLst>
              <a:gd fmla="val 28000" name="adj"/>
            </a:avLst>
          </a:prstGeom>
          <a:solidFill>
            <a:srgbClr val="FFDD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480" name="Google Shape;480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91590" y="2571750"/>
            <a:ext cx="388620" cy="388620"/>
          </a:xfrm>
          <a:prstGeom prst="rect">
            <a:avLst/>
          </a:prstGeom>
          <a:noFill/>
          <a:ln>
            <a:noFill/>
          </a:ln>
        </p:spPr>
      </p:pic>
      <p:sp>
        <p:nvSpPr>
          <p:cNvPr id="481" name="Google Shape;481;p17"/>
          <p:cNvSpPr/>
          <p:nvPr/>
        </p:nvSpPr>
        <p:spPr>
          <a:xfrm>
            <a:off x="2057400" y="2487168"/>
            <a:ext cx="5029200" cy="594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DD2D"/>
              </a:buClr>
              <a:buSzPts val="1900"/>
              <a:buFont typeface="Arial"/>
              <a:buNone/>
            </a:pPr>
            <a:r>
              <a:rPr b="1" i="0" lang="en-US" sz="1900" u="none" cap="none" strike="noStrike">
                <a:solidFill>
                  <a:srgbClr val="FFDD2D"/>
                </a:solidFill>
                <a:latin typeface="Arial"/>
                <a:ea typeface="Arial"/>
                <a:cs typeface="Arial"/>
                <a:sym typeface="Arial"/>
              </a:rPr>
              <a:t>Multimodal: add air transport</a:t>
            </a:r>
            <a:endParaRPr b="0" i="0" sz="1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2" name="Google Shape;482;p17"/>
          <p:cNvSpPr/>
          <p:nvPr/>
        </p:nvSpPr>
        <p:spPr>
          <a:xfrm>
            <a:off x="1097280" y="3429000"/>
            <a:ext cx="5852160" cy="731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  <a:buClr>
                <a:srgbClr val="D2D2D2"/>
              </a:buClr>
              <a:buSzPts val="1350"/>
              <a:buFont typeface="Arial"/>
              <a:buNone/>
            </a:pPr>
            <a:r>
              <a:rPr b="0" i="0" lang="en-US" sz="1350" u="none" cap="none" strike="noStrike">
                <a:solidFill>
                  <a:srgbClr val="D2D2D2"/>
                </a:solidFill>
                <a:latin typeface="Arial"/>
                <a:ea typeface="Arial"/>
                <a:cs typeface="Arial"/>
                <a:sym typeface="Arial"/>
              </a:rPr>
              <a:t>Airport nodes, flight edges and hub transfers — so long-haul queries combine trains and flights in one search.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483" name="Google Shape;483;p17"/>
          <p:cNvCxnSpPr/>
          <p:nvPr/>
        </p:nvCxnSpPr>
        <p:spPr>
          <a:xfrm>
            <a:off x="1097280" y="4343400"/>
            <a:ext cx="5760720" cy="0"/>
          </a:xfrm>
          <a:prstGeom prst="straightConnector1">
            <a:avLst/>
          </a:prstGeom>
          <a:noFill/>
          <a:ln cap="flat" cmpd="sng" w="12700">
            <a:solidFill>
              <a:srgbClr val="3A3A3A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84" name="Google Shape;484;p17"/>
          <p:cNvSpPr/>
          <p:nvPr/>
        </p:nvSpPr>
        <p:spPr>
          <a:xfrm>
            <a:off x="1097280" y="4526280"/>
            <a:ext cx="585216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  <a:buClr>
                <a:srgbClr val="9E9E9E"/>
              </a:buClr>
              <a:buSzPts val="1150"/>
              <a:buFont typeface="Arial"/>
              <a:buNone/>
            </a:pPr>
            <a:r>
              <a:rPr b="0" i="1" lang="en-US" sz="1150" u="none" cap="none" strike="noStrike">
                <a:solidFill>
                  <a:srgbClr val="9E9E9E"/>
                </a:solidFill>
                <a:latin typeface="Arial"/>
                <a:ea typeface="Arial"/>
                <a:cs typeface="Arial"/>
                <a:sym typeface="Arial"/>
              </a:rPr>
              <a:t>Rail-only for now </a:t>
            </a:r>
            <a:r>
              <a:rPr i="1" lang="en-US" sz="1150">
                <a:solidFill>
                  <a:srgbClr val="9E9E9E"/>
                </a:solidFill>
              </a:rPr>
              <a:t>-</a:t>
            </a:r>
            <a:r>
              <a:rPr b="0" i="1" lang="en-US" sz="1150" u="none" cap="none" strike="noStrike">
                <a:solidFill>
                  <a:srgbClr val="9E9E9E"/>
                </a:solidFill>
                <a:latin typeface="Arial"/>
                <a:ea typeface="Arial"/>
                <a:cs typeface="Arial"/>
                <a:sym typeface="Arial"/>
              </a:rPr>
              <a:t> the T-Train team provided rail data only. The product graph already accepts new edge types.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5" name="Google Shape;485;p17"/>
          <p:cNvSpPr/>
          <p:nvPr/>
        </p:nvSpPr>
        <p:spPr>
          <a:xfrm>
            <a:off x="7406640" y="2011680"/>
            <a:ext cx="4114800" cy="3383280"/>
          </a:xfrm>
          <a:prstGeom prst="roundRect">
            <a:avLst>
              <a:gd fmla="val 4324" name="adj"/>
            </a:avLst>
          </a:prstGeom>
          <a:solidFill>
            <a:srgbClr val="F7F7F5"/>
          </a:solidFill>
          <a:ln cap="flat" cmpd="sng" w="12700">
            <a:solidFill>
              <a:srgbClr val="E6E6E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6" name="Google Shape;486;p17"/>
          <p:cNvSpPr/>
          <p:nvPr/>
        </p:nvSpPr>
        <p:spPr>
          <a:xfrm>
            <a:off x="7726680" y="2377440"/>
            <a:ext cx="777240" cy="777240"/>
          </a:xfrm>
          <a:prstGeom prst="roundRect">
            <a:avLst>
              <a:gd fmla="val 28000" name="adj"/>
            </a:avLst>
          </a:prstGeom>
          <a:solidFill>
            <a:srgbClr val="FFDD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487" name="Google Shape;487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920990" y="2571750"/>
            <a:ext cx="388620" cy="388620"/>
          </a:xfrm>
          <a:prstGeom prst="rect">
            <a:avLst/>
          </a:prstGeom>
          <a:noFill/>
          <a:ln>
            <a:noFill/>
          </a:ln>
        </p:spPr>
      </p:pic>
      <p:sp>
        <p:nvSpPr>
          <p:cNvPr id="488" name="Google Shape;488;p17"/>
          <p:cNvSpPr/>
          <p:nvPr/>
        </p:nvSpPr>
        <p:spPr>
          <a:xfrm>
            <a:off x="7726680" y="3291840"/>
            <a:ext cx="352044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Real track geometry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9" name="Google Shape;489;p17"/>
          <p:cNvSpPr/>
          <p:nvPr/>
        </p:nvSpPr>
        <p:spPr>
          <a:xfrm>
            <a:off x="7726680" y="3703320"/>
            <a:ext cx="352044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A4A4A"/>
              </a:buClr>
              <a:buSzPts val="1300"/>
              <a:buFont typeface="Arial"/>
              <a:buNone/>
            </a:pPr>
            <a:r>
              <a:rPr b="0" i="0" lang="en-US" sz="1300" u="none" cap="none" strike="noStrike">
                <a:solidFill>
                  <a:srgbClr val="4A4A4A"/>
                </a:solidFill>
                <a:latin typeface="Arial"/>
                <a:ea typeface="Arial"/>
                <a:cs typeface="Arial"/>
                <a:sym typeface="Arial"/>
              </a:rPr>
              <a:t>Draw polylines along OSM railway ways so routes follow real track geometry on the map.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0" name="Google Shape;490;p17"/>
          <p:cNvSpPr/>
          <p:nvPr/>
        </p:nvSpPr>
        <p:spPr>
          <a:xfrm>
            <a:off x="7726680" y="4709160"/>
            <a:ext cx="352044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8A8A8A"/>
              </a:buClr>
              <a:buSzPts val="1100"/>
              <a:buFont typeface="Arial"/>
              <a:buNone/>
            </a:pPr>
            <a:r>
              <a:rPr b="0" i="1" lang="en-US" sz="1100" u="none" cap="none" strike="noStrike">
                <a:solidFill>
                  <a:srgbClr val="8A8A8A"/>
                </a:solidFill>
                <a:latin typeface="Arial"/>
                <a:ea typeface="Arial"/>
                <a:cs typeface="Arial"/>
                <a:sym typeface="Arial"/>
              </a:rPr>
              <a:t>Routing weights and timings are unaffected.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logo_flat.png" id="491" name="Google Shape;491;p1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134295" y="475488"/>
            <a:ext cx="1371600" cy="422453"/>
          </a:xfrm>
          <a:prstGeom prst="rect">
            <a:avLst/>
          </a:prstGeom>
          <a:noFill/>
          <a:ln>
            <a:noFill/>
          </a:ln>
        </p:spPr>
      </p:pic>
      <p:sp>
        <p:nvSpPr>
          <p:cNvPr id="492" name="Google Shape;492;p17"/>
          <p:cNvSpPr/>
          <p:nvPr/>
        </p:nvSpPr>
        <p:spPr>
          <a:xfrm>
            <a:off x="10957255" y="6400800"/>
            <a:ext cx="54864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900"/>
              <a:buFont typeface="Arial"/>
              <a:buNone/>
            </a:pPr>
            <a:r>
              <a:rPr b="1" i="0" lang="en-US" sz="900" u="none" cap="none" strike="noStrik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15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71717"/>
        </a:solidFill>
      </p:bgPr>
    </p:bg>
    <p:spTree>
      <p:nvGrpSpPr>
        <p:cNvPr id="497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p18"/>
          <p:cNvSpPr/>
          <p:nvPr/>
        </p:nvSpPr>
        <p:spPr>
          <a:xfrm>
            <a:off x="8778240" y="822960"/>
            <a:ext cx="4572000" cy="4572000"/>
          </a:xfrm>
          <a:prstGeom prst="roundRect">
            <a:avLst>
              <a:gd fmla="val 24000" name="adj"/>
            </a:avLst>
          </a:prstGeom>
          <a:solidFill>
            <a:srgbClr val="FFDD2D">
              <a:alpha val="10196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logo_badge.png" id="499" name="Google Shape;499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5800" y="502920"/>
            <a:ext cx="1554480" cy="609356"/>
          </a:xfrm>
          <a:prstGeom prst="rect">
            <a:avLst/>
          </a:prstGeom>
          <a:noFill/>
          <a:ln>
            <a:noFill/>
          </a:ln>
        </p:spPr>
      </p:pic>
      <p:sp>
        <p:nvSpPr>
          <p:cNvPr id="500" name="Google Shape;500;p18"/>
          <p:cNvSpPr/>
          <p:nvPr/>
        </p:nvSpPr>
        <p:spPr>
          <a:xfrm>
            <a:off x="685800" y="1325880"/>
            <a:ext cx="5486400" cy="31089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DD2D"/>
              </a:buClr>
              <a:buSzPts val="1300"/>
              <a:buFont typeface="Arial"/>
              <a:buNone/>
            </a:pPr>
            <a:r>
              <a:rPr b="1" i="0" lang="en-US" sz="1300" u="none" cap="none" strike="noStrike">
                <a:solidFill>
                  <a:srgbClr val="FFDD2D"/>
                </a:solidFill>
                <a:latin typeface="Arial"/>
                <a:ea typeface="Arial"/>
                <a:cs typeface="Arial"/>
                <a:sym typeface="Arial"/>
              </a:rPr>
              <a:t>SUMMARY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1" name="Google Shape;501;p18"/>
          <p:cNvSpPr/>
          <p:nvPr/>
        </p:nvSpPr>
        <p:spPr>
          <a:xfrm>
            <a:off x="685800" y="1645920"/>
            <a:ext cx="86868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The T-Travel router is</a:t>
            </a:r>
            <a:endParaRPr b="0" i="0" sz="3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live in production</a:t>
            </a:r>
            <a:endParaRPr b="0" i="0" sz="3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502" name="Google Shape;502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85800" y="3264408"/>
            <a:ext cx="310896" cy="310896"/>
          </a:xfrm>
          <a:prstGeom prst="rect">
            <a:avLst/>
          </a:prstGeom>
          <a:noFill/>
          <a:ln>
            <a:noFill/>
          </a:ln>
        </p:spPr>
      </p:pic>
      <p:sp>
        <p:nvSpPr>
          <p:cNvPr id="503" name="Google Shape;503;p18"/>
          <p:cNvSpPr/>
          <p:nvPr/>
        </p:nvSpPr>
        <p:spPr>
          <a:xfrm>
            <a:off x="1188725" y="3209550"/>
            <a:ext cx="7589400" cy="731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Clr>
                <a:srgbClr val="DADADA"/>
              </a:buClr>
              <a:buSzPts val="1350"/>
              <a:buFont typeface="Arial"/>
              <a:buNone/>
            </a:pPr>
            <a:r>
              <a:rPr b="0" i="0" lang="en-US" sz="1350" u="none" cap="none" strike="noStrike">
                <a:solidFill>
                  <a:srgbClr val="DADADA"/>
                </a:solidFill>
                <a:latin typeface="Arial"/>
                <a:ea typeface="Arial"/>
                <a:cs typeface="Arial"/>
                <a:sym typeface="Arial"/>
              </a:rPr>
              <a:t>Accepts coordinates and a time, searches the RZD timetable in memory, and returns ranked routes with train numbers and waits.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504" name="Google Shape;504;p1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85800" y="4105656"/>
            <a:ext cx="310896" cy="310896"/>
          </a:xfrm>
          <a:prstGeom prst="rect">
            <a:avLst/>
          </a:prstGeom>
          <a:noFill/>
          <a:ln>
            <a:noFill/>
          </a:ln>
        </p:spPr>
      </p:pic>
      <p:sp>
        <p:nvSpPr>
          <p:cNvPr id="505" name="Google Shape;505;p18"/>
          <p:cNvSpPr/>
          <p:nvPr/>
        </p:nvSpPr>
        <p:spPr>
          <a:xfrm>
            <a:off x="1188725" y="4172850"/>
            <a:ext cx="7589400" cy="60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Clr>
                <a:srgbClr val="DADADA"/>
              </a:buClr>
              <a:buSzPts val="1350"/>
              <a:buFont typeface="Arial"/>
              <a:buNone/>
            </a:pPr>
            <a:r>
              <a:rPr b="0" i="0" lang="en-US" sz="1350" u="none" cap="none" strike="noStrike">
                <a:solidFill>
                  <a:srgbClr val="DADADA"/>
                </a:solidFill>
                <a:latin typeface="Arial"/>
                <a:ea typeface="Arial"/>
                <a:cs typeface="Arial"/>
                <a:sym typeface="Arial"/>
              </a:rPr>
              <a:t>In-memory graph instead of pgRouting: (v, ℓ) states, time-only penalties, timetable edges.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506" name="Google Shape;506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85800" y="4946904"/>
            <a:ext cx="310896" cy="310896"/>
          </a:xfrm>
          <a:prstGeom prst="rect">
            <a:avLst/>
          </a:prstGeom>
          <a:noFill/>
          <a:ln>
            <a:noFill/>
          </a:ln>
        </p:spPr>
      </p:pic>
      <p:sp>
        <p:nvSpPr>
          <p:cNvPr id="507" name="Google Shape;507;p18"/>
          <p:cNvSpPr/>
          <p:nvPr/>
        </p:nvSpPr>
        <p:spPr>
          <a:xfrm>
            <a:off x="1188725" y="4965075"/>
            <a:ext cx="7955400" cy="65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Clr>
                <a:srgbClr val="DADADA"/>
              </a:buClr>
              <a:buSzPts val="1350"/>
              <a:buFont typeface="Arial"/>
              <a:buNone/>
            </a:pPr>
            <a:r>
              <a:rPr b="0" i="0" lang="en-US" sz="1350" u="none" cap="none" strike="noStrike">
                <a:solidFill>
                  <a:srgbClr val="DADADA"/>
                </a:solidFill>
                <a:latin typeface="Arial"/>
                <a:ea typeface="Arial"/>
                <a:cs typeface="Arial"/>
                <a:sym typeface="Arial"/>
              </a:rPr>
              <a:t>/search latency under 1 s. Correctness backed by 50 OD tests + oracle tests on synthetic graphs.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8" name="Google Shape;508;p18"/>
          <p:cNvSpPr/>
          <p:nvPr/>
        </p:nvSpPr>
        <p:spPr>
          <a:xfrm>
            <a:off x="685800" y="5852160"/>
            <a:ext cx="8595360" cy="658368"/>
          </a:xfrm>
          <a:prstGeom prst="roundRect">
            <a:avLst>
              <a:gd fmla="val 16667" name="adj"/>
            </a:avLst>
          </a:prstGeom>
          <a:solidFill>
            <a:srgbClr val="FFDD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9" name="Google Shape;509;p18"/>
          <p:cNvSpPr/>
          <p:nvPr/>
        </p:nvSpPr>
        <p:spPr>
          <a:xfrm>
            <a:off x="1051560" y="5852160"/>
            <a:ext cx="7863840" cy="6583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A3A3A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3A3A3A"/>
                </a:solidFill>
                <a:latin typeface="Arial"/>
                <a:ea typeface="Arial"/>
                <a:cs typeface="Arial"/>
                <a:sym typeface="Arial"/>
              </a:rPr>
              <a:t>Live:   </a:t>
            </a:r>
            <a:r>
              <a:rPr b="1" i="0" lang="en-US" sz="1800" u="none" cap="none" strike="noStrik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trip.svbudygin.ru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0" name="Google Shape;510;p18"/>
          <p:cNvSpPr/>
          <p:nvPr/>
        </p:nvSpPr>
        <p:spPr>
          <a:xfrm>
            <a:off x="7391095" y="6355080"/>
            <a:ext cx="41148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8A8A8A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8A8A8A"/>
                </a:solidFill>
                <a:latin typeface="Arial"/>
                <a:ea typeface="Arial"/>
                <a:cs typeface="Arial"/>
                <a:sym typeface="Arial"/>
              </a:rPr>
              <a:t>Thank you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