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2" r:id="rId4"/>
    <p:sldId id="272" r:id="rId5"/>
    <p:sldId id="269" r:id="rId6"/>
    <p:sldId id="270" r:id="rId7"/>
    <p:sldId id="259" r:id="rId8"/>
    <p:sldId id="291" r:id="rId9"/>
    <p:sldId id="292" r:id="rId10"/>
    <p:sldId id="293" r:id="rId11"/>
    <p:sldId id="294" r:id="rId12"/>
    <p:sldId id="297" r:id="rId13"/>
    <p:sldId id="298" r:id="rId14"/>
    <p:sldId id="299" r:id="rId15"/>
    <p:sldId id="301" r:id="rId16"/>
    <p:sldId id="302" r:id="rId17"/>
    <p:sldId id="296" r:id="rId18"/>
    <p:sldId id="286" r:id="rId19"/>
    <p:sldId id="300" r:id="rId20"/>
    <p:sldId id="267" r:id="rId2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84"/>
    </p:cViewPr>
  </p:sorterViewPr>
  <p:notesViewPr>
    <p:cSldViewPr snapToGrid="0">
      <p:cViewPr varScale="1">
        <p:scale>
          <a:sx n="49" d="100"/>
          <a:sy n="49" d="100"/>
        </p:scale>
        <p:origin x="274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47A5E-BD81-4EF5-9F15-DCD73366FE40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F41A-8FE9-4679-B40A-4C7B47E5B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30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80003-CF56-224F-ADAF-617020E44E5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8BE17-8A19-504E-80E6-9F6EAE1E1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6FEA8-6903-8645-8710-DD4536E6C5A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11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72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94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3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46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6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7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83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46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14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96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22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67DF-989F-4636-9759-24AD04395AB5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09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yakovlev@hse.ru" TargetMode="External"/><Relationship Id="rId7" Type="http://schemas.openxmlformats.org/officeDocument/2006/relationships/hyperlink" Target="mailto:eesidorova@edu.hse.ru" TargetMode="External"/><Relationship Id="rId2" Type="http://schemas.openxmlformats.org/officeDocument/2006/relationships/hyperlink" Target="https://iims.hse.ru/prohod?_r=77001476692680.11527&amp;__t=2564369&amp;__r=O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kazun@hse.ru" TargetMode="External"/><Relationship Id="rId5" Type="http://schemas.openxmlformats.org/officeDocument/2006/relationships/hyperlink" Target="mailto:imarques@hse.ru" TargetMode="External"/><Relationship Id="rId4" Type="http://schemas.openxmlformats.org/officeDocument/2006/relationships/hyperlink" Target="mailto:tkachenko_av@hse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tp://ftp.zakupki.gov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4048" y="667512"/>
            <a:ext cx="11292840" cy="547725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Презентация </a:t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Института анализа предприятий и рынков и Международного центра изучения институтов и развития</a:t>
            </a:r>
            <a:br>
              <a:rPr lang="ru-RU" sz="4000" b="1" dirty="0">
                <a:solidFill>
                  <a:srgbClr val="002060"/>
                </a:solidFill>
              </a:rPr>
            </a:br>
            <a:br>
              <a:rPr lang="ru-RU" sz="4800" b="1" dirty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Прикладные междисциплинарные задачи с применением методов машинного обучения в экономике, политологии и социологии</a:t>
            </a:r>
            <a:br>
              <a:rPr lang="ru-RU" sz="4800" dirty="0"/>
            </a:br>
            <a:br>
              <a:rPr lang="en-US" sz="4800" b="1" dirty="0">
                <a:solidFill>
                  <a:srgbClr val="002060"/>
                </a:solidFill>
              </a:rPr>
            </a:br>
            <a:r>
              <a:rPr lang="ru-RU" sz="4000" b="1" i="1" dirty="0">
                <a:solidFill>
                  <a:srgbClr val="002060"/>
                </a:solidFill>
              </a:rPr>
              <a:t>к семинару на ФКН 3.10.2018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67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779" y="215001"/>
            <a:ext cx="10939818" cy="5356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Пример решения задачи</a:t>
            </a:r>
            <a:endParaRPr lang="ru-RU" sz="28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785" y="805218"/>
            <a:ext cx="10958015" cy="5772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err="1">
                <a:latin typeface="Helvetica" pitchFamily="2" charset="0"/>
              </a:rPr>
              <a:t>Hjort</a:t>
            </a:r>
            <a:r>
              <a:rPr lang="en-US" sz="2600" b="1" dirty="0">
                <a:latin typeface="Helvetica" pitchFamily="2" charset="0"/>
              </a:rPr>
              <a:t>, Best, </a:t>
            </a:r>
            <a:r>
              <a:rPr lang="en-US" sz="2600" b="1" dirty="0" err="1">
                <a:latin typeface="Helvetica" pitchFamily="2" charset="0"/>
              </a:rPr>
              <a:t>Szakonyi</a:t>
            </a:r>
            <a:r>
              <a:rPr lang="en-US" sz="2600" b="1" dirty="0">
                <a:latin typeface="Helvetica" pitchFamily="2" charset="0"/>
              </a:rPr>
              <a:t> 2017</a:t>
            </a:r>
            <a:r>
              <a:rPr lang="en-US" sz="2600" dirty="0">
                <a:latin typeface="Helvetica" pitchFamily="2" charset="0"/>
              </a:rPr>
              <a:t> </a:t>
            </a:r>
            <a:r>
              <a:rPr lang="ru-RU" sz="2600" dirty="0">
                <a:latin typeface="Helvetica" pitchFamily="2" charset="0"/>
              </a:rPr>
              <a:t>предложили следующее решение:</a:t>
            </a:r>
          </a:p>
          <a:p>
            <a:pPr marL="514350" indent="-514350">
              <a:buAutoNum type="arabicParenR"/>
            </a:pPr>
            <a:r>
              <a:rPr lang="ru-RU" sz="2600" dirty="0">
                <a:latin typeface="Helvetica" pitchFamily="2" charset="0"/>
              </a:rPr>
              <a:t>Обучить классификационную модель на данных таможенной службы по импорту и экспорту. Таможенные данные содержат текстовое описание и 10-значный код каждого товара, пересекающего границу РФ. 10-значный код достаточно хорошо определяет группу гомогенных товаров.</a:t>
            </a:r>
          </a:p>
          <a:p>
            <a:pPr marL="514350" indent="-514350">
              <a:buAutoNum type="arabicParenR"/>
            </a:pPr>
            <a:r>
              <a:rPr lang="ru-RU" sz="2600" dirty="0">
                <a:latin typeface="Helvetica" pitchFamily="2" charset="0"/>
              </a:rPr>
              <a:t>Выделяются наблюдения, которые были плохо классифицированы (</a:t>
            </a:r>
            <a:r>
              <a:rPr lang="en-US" sz="2600" dirty="0">
                <a:latin typeface="Helvetica" pitchFamily="2" charset="0"/>
              </a:rPr>
              <a:t>~40% </a:t>
            </a:r>
            <a:r>
              <a:rPr lang="ru-RU" sz="2600" dirty="0">
                <a:latin typeface="Helvetica" pitchFamily="2" charset="0"/>
              </a:rPr>
              <a:t>из 15 млн.) (вероятно подобные товары не идут на экспорт/импорт). Для этих наблюдений проводится кластеризация (без обучения) на основе схожести самих описаний продуктов в базе контрактов.</a:t>
            </a:r>
          </a:p>
          <a:p>
            <a:pPr marL="514350" indent="-514350">
              <a:buAutoNum type="arabicParenR"/>
            </a:pPr>
            <a:r>
              <a:rPr lang="ru-RU" sz="2600" dirty="0">
                <a:latin typeface="Helvetica" pitchFamily="2" charset="0"/>
              </a:rPr>
              <a:t>Полученные классы и кластеры используются как гомогенные несвязанные группы. Анализируется разброс цены в каждой из групп в зависимости от характеристик заказчика и аукциона.</a:t>
            </a:r>
          </a:p>
        </p:txBody>
      </p:sp>
    </p:spTree>
    <p:extLst>
      <p:ext uri="{BB962C8B-B14F-4D97-AF65-F5344CB8AC3E}">
        <p14:creationId xmlns:p14="http://schemas.microsoft.com/office/powerpoint/2010/main" val="314885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847" y="174057"/>
            <a:ext cx="10939818" cy="9450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Тема 2: «</a:t>
            </a:r>
            <a:r>
              <a:rPr lang="ru-RU" sz="2800" dirty="0">
                <a:latin typeface="Helvetica" panose="020B0604020202020204" pitchFamily="34" charset="0"/>
                <a:cs typeface="Helvetica" panose="020B0604020202020204" pitchFamily="34" charset="0"/>
              </a:rPr>
              <a:t>Текстовый анализ ошибок в извещениях о торгах и выделение кластеров с преднамеренными ошибками</a:t>
            </a:r>
            <a:r>
              <a:rPr lang="ru-RU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785" y="1252728"/>
            <a:ext cx="11573302" cy="53245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Извещение о торгах</a:t>
            </a:r>
            <a:r>
              <a:rPr lang="ru-RU" sz="2600" dirty="0">
                <a:latin typeface="Helvetica" pitchFamily="2" charset="0"/>
              </a:rPr>
              <a:t> описывает группу закупаемых товаров. Это описание используется поисковым алгоритмом при поиске аукционов потенциальными участниками. Поисковый алгоритм базовый (до 2014 г.), поэтому он пропускает аукционы с сильным расхождением поискового запроса и описания аукциона.</a:t>
            </a: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Проблема:</a:t>
            </a:r>
            <a:r>
              <a:rPr lang="ru-RU" sz="2600" dirty="0">
                <a:latin typeface="Helvetica" pitchFamily="2" charset="0"/>
              </a:rPr>
              <a:t> Заказчики использовали слабость поискового алгоритма для снижения конкуренции. В извещении о торгах подставлялись латинские буквы, аналогичны кириллице, что затрудняло поиск этого аукциона в системе для независимых участников (</a:t>
            </a:r>
            <a:r>
              <a:rPr lang="ru-RU" sz="2600" dirty="0" err="1">
                <a:latin typeface="Helvetica" pitchFamily="2" charset="0"/>
              </a:rPr>
              <a:t>Бегтин</a:t>
            </a:r>
            <a:r>
              <a:rPr lang="ru-RU" sz="2600" dirty="0">
                <a:latin typeface="Helvetica" pitchFamily="2" charset="0"/>
              </a:rPr>
              <a:t> 2013, «Слепые закупки»)</a:t>
            </a: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Задача:</a:t>
            </a:r>
            <a:r>
              <a:rPr lang="ru-RU" sz="2600" dirty="0">
                <a:latin typeface="Helvetica" pitchFamily="2" charset="0"/>
              </a:rPr>
              <a:t> 1) на основе текстового описания извещений, выявить те извещения, в которых были сделаны ошибки (латиница, опечатки). </a:t>
            </a:r>
          </a:p>
          <a:p>
            <a:pPr marL="0" indent="0">
              <a:buNone/>
            </a:pPr>
            <a:r>
              <a:rPr lang="ru-RU" sz="2600" dirty="0">
                <a:latin typeface="Helvetica" pitchFamily="2" charset="0"/>
              </a:rPr>
              <a:t>2) На основе количества ошибок в извещении и частоты ошибок в предыдущих извещениях заказчика, </a:t>
            </a:r>
            <a:r>
              <a:rPr lang="ru-RU" sz="2600" dirty="0" err="1">
                <a:latin typeface="Helvetica" pitchFamily="2" charset="0"/>
              </a:rPr>
              <a:t>кластеризовать</a:t>
            </a:r>
            <a:r>
              <a:rPr lang="ru-RU" sz="2600" dirty="0">
                <a:latin typeface="Helvetica" pitchFamily="2" charset="0"/>
              </a:rPr>
              <a:t> на извещения а) с преднамеренными ошибками, б) сомнительные и в) с непреднамеренными ошибками.</a:t>
            </a:r>
          </a:p>
          <a:p>
            <a:pPr marL="0" indent="0">
              <a:buNone/>
            </a:pPr>
            <a:r>
              <a:rPr lang="ru-RU" sz="2600" dirty="0">
                <a:latin typeface="Helvetica" pitchFamily="2" charset="0"/>
              </a:rPr>
              <a:t>3) Оценить влияние ошибок в извещениях на конкуренцию и снижение цены.</a:t>
            </a:r>
          </a:p>
        </p:txBody>
      </p:sp>
    </p:spTree>
    <p:extLst>
      <p:ext uri="{BB962C8B-B14F-4D97-AF65-F5344CB8AC3E}">
        <p14:creationId xmlns:p14="http://schemas.microsoft.com/office/powerpoint/2010/main" val="3513989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Helvetica" pitchFamily="2" charset="0"/>
              </a:rPr>
              <a:t>Как ГЧП представляют в СПО: что говорят данные?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68096" y="1825625"/>
            <a:ext cx="10585704" cy="4751638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Aft>
                <a:spcPts val="1200"/>
              </a:spcAft>
              <a:buNone/>
              <a:defRPr/>
            </a:pPr>
            <a:r>
              <a:rPr lang="ru-RU" sz="3200" b="1" dirty="0">
                <a:solidFill>
                  <a:srgbClr val="002060"/>
                </a:solidFill>
                <a:latin typeface="Helvetica" pitchFamily="2" charset="0"/>
              </a:rPr>
              <a:t>Постановка задачи: </a:t>
            </a:r>
            <a:r>
              <a:rPr lang="ru-RU" sz="3200" i="1" dirty="0">
                <a:solidFill>
                  <a:srgbClr val="002060"/>
                </a:solidFill>
                <a:latin typeface="Helvetica" pitchFamily="2" charset="0"/>
              </a:rPr>
              <a:t>на основе существующей выборки отчетов учреждений среднего профессионального образования (СПО) оценить лексику (дискурс) в отношении государственно-частного партнерства (ГЧП)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  <a:defRPr/>
            </a:pPr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Data</a:t>
            </a:r>
            <a:r>
              <a:rPr lang="ru-RU" sz="3200" b="1" dirty="0">
                <a:solidFill>
                  <a:srgbClr val="002060"/>
                </a:solidFill>
                <a:latin typeface="Helvetica" pitchFamily="2" charset="0"/>
              </a:rPr>
              <a:t>: </a:t>
            </a:r>
            <a:r>
              <a:rPr lang="ru-RU" sz="3200" i="1" dirty="0">
                <a:solidFill>
                  <a:srgbClr val="002060"/>
                </a:solidFill>
                <a:latin typeface="Helvetica" pitchFamily="2" charset="0"/>
              </a:rPr>
              <a:t>база отчетов СПО МЦИИР</a:t>
            </a:r>
            <a:endParaRPr lang="ru-RU" sz="3200" i="1" dirty="0">
              <a:latin typeface="Helvetica" pitchFamily="2" charset="0"/>
            </a:endParaRPr>
          </a:p>
          <a:p>
            <a:pPr marL="0" lvl="0" indent="0">
              <a:lnSpc>
                <a:spcPct val="100000"/>
              </a:lnSpc>
              <a:spcAft>
                <a:spcPts val="1200"/>
              </a:spcAft>
              <a:buNone/>
              <a:defRPr/>
            </a:pPr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Data Science</a:t>
            </a:r>
            <a:r>
              <a:rPr lang="ru-RU" sz="3200" b="1" dirty="0">
                <a:solidFill>
                  <a:srgbClr val="002060"/>
                </a:solidFill>
                <a:latin typeface="Helvetica" pitchFamily="2" charset="0"/>
              </a:rPr>
              <a:t>: </a:t>
            </a:r>
            <a:r>
              <a:rPr lang="en-US" sz="3200" i="1" dirty="0">
                <a:solidFill>
                  <a:srgbClr val="002060"/>
                </a:solidFill>
                <a:latin typeface="Helvetica" pitchFamily="2" charset="0"/>
              </a:rPr>
              <a:t>Supervised/Unsupervised Machine Learning, Topic Modeling</a:t>
            </a:r>
            <a:endParaRPr lang="ru-RU" i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12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" y="210312"/>
            <a:ext cx="11595138" cy="10998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Тема 1: «</a:t>
            </a:r>
            <a:r>
              <a:rPr lang="ru-RU" sz="2800" b="1" dirty="0"/>
              <a:t>Использование машинного обучения для анализа дискурса о государственно-частном партнерстве в среднем профессиональном образовании»</a:t>
            </a:r>
            <a:endParaRPr lang="ru-RU" sz="28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48036" y="1439059"/>
            <a:ext cx="10958015" cy="48885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Исследовательский вопрос</a:t>
            </a:r>
            <a:r>
              <a:rPr lang="en-US" sz="2600" b="1" dirty="0">
                <a:latin typeface="Helvetica" pitchFamily="2" charset="0"/>
              </a:rPr>
              <a:t>:</a:t>
            </a:r>
            <a:r>
              <a:rPr lang="ru-RU" sz="2600" b="1" dirty="0">
                <a:latin typeface="Helvetica" pitchFamily="2" charset="0"/>
              </a:rPr>
              <a:t> </a:t>
            </a:r>
            <a:r>
              <a:rPr lang="ru-RU" sz="2600" dirty="0">
                <a:latin typeface="Helvetica" pitchFamily="2" charset="0"/>
              </a:rPr>
              <a:t>В какой мере российские регионы различаются в управлении средним профессиональным образованием и его реформированием?</a:t>
            </a:r>
            <a:endParaRPr lang="en-US" sz="2600" b="1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Содержательная значимость</a:t>
            </a:r>
            <a:r>
              <a:rPr lang="en-US" sz="2600" b="1" dirty="0">
                <a:latin typeface="Helvetica" pitchFamily="2" charset="0"/>
              </a:rPr>
              <a:t>: </a:t>
            </a:r>
            <a:r>
              <a:rPr lang="ru-RU" sz="2600" dirty="0">
                <a:latin typeface="Helvetica" pitchFamily="2" charset="0"/>
              </a:rPr>
              <a:t>Понимание стимулов у региональных чиновников для обеспечения экономического развития</a:t>
            </a:r>
            <a:endParaRPr lang="en-US" sz="2600" b="1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Ежегодные отчеты о деятельности</a:t>
            </a:r>
            <a:r>
              <a:rPr lang="en-US" sz="2600" b="1" dirty="0">
                <a:latin typeface="Helvetica" pitchFamily="2" charset="0"/>
              </a:rPr>
              <a:t>: </a:t>
            </a:r>
            <a:r>
              <a:rPr lang="ru-RU" sz="2600" dirty="0">
                <a:latin typeface="Helvetica" pitchFamily="2" charset="0"/>
              </a:rPr>
              <a:t>Неструктурированные </a:t>
            </a:r>
            <a:r>
              <a:rPr lang="ru-RU" sz="2600" dirty="0" err="1">
                <a:latin typeface="Helvetica" pitchFamily="2" charset="0"/>
              </a:rPr>
              <a:t>нестандартизированные</a:t>
            </a:r>
            <a:r>
              <a:rPr lang="ru-RU" sz="2600" dirty="0">
                <a:latin typeface="Helvetica" pitchFamily="2" charset="0"/>
              </a:rPr>
              <a:t> текстовые описания школ, их программ, видов деятельности за год, их социальных партнерств с коммерческими и неправительственными организациями, суть этих партнерств</a:t>
            </a: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Дизайн исследования:</a:t>
            </a:r>
            <a:r>
              <a:rPr lang="ru-RU" sz="2600" dirty="0">
                <a:latin typeface="Helvetica" pitchFamily="2" charset="0"/>
              </a:rPr>
              <a:t> Тип используемой в отчетах о государственно-частном партнерстве лексики (дискурса) должен быть связан с видами реформ в этом регионе</a:t>
            </a: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Проблема</a:t>
            </a:r>
            <a:r>
              <a:rPr lang="en-US" sz="2600" b="1" dirty="0">
                <a:latin typeface="Helvetica" pitchFamily="2" charset="0"/>
              </a:rPr>
              <a:t>:</a:t>
            </a:r>
            <a:r>
              <a:rPr lang="ru-RU" sz="2600" dirty="0">
                <a:latin typeface="Helvetica" pitchFamily="2" charset="0"/>
              </a:rPr>
              <a:t> Количество отчетов </a:t>
            </a:r>
            <a:r>
              <a:rPr lang="en-US" sz="2600" dirty="0">
                <a:latin typeface="Helvetica" pitchFamily="2" charset="0"/>
              </a:rPr>
              <a:t>(6500+)</a:t>
            </a:r>
            <a:r>
              <a:rPr lang="ru-RU" sz="2600" dirty="0">
                <a:latin typeface="Helvetica" pitchFamily="2" charset="0"/>
              </a:rPr>
              <a:t> затрудняет классический качественный анализ</a:t>
            </a: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Задача:</a:t>
            </a:r>
            <a:r>
              <a:rPr lang="ru-RU" sz="2600" dirty="0">
                <a:latin typeface="Helvetica" pitchFamily="2" charset="0"/>
              </a:rPr>
              <a:t> Используя отчеты, сделать классификацию по типу социальных партнерств и характеру их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3018083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779" y="215001"/>
            <a:ext cx="10939818" cy="5356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Пример решения задачи</a:t>
            </a:r>
            <a:endParaRPr lang="ru-RU" sz="28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37744" y="805218"/>
            <a:ext cx="11548871" cy="5772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latin typeface="Helvetica" pitchFamily="2" charset="0"/>
              </a:rPr>
              <a:t>Martin 2018</a:t>
            </a:r>
            <a:r>
              <a:rPr lang="en-US" sz="2600" dirty="0">
                <a:latin typeface="Helvetica" pitchFamily="2" charset="0"/>
              </a:rPr>
              <a:t> </a:t>
            </a:r>
            <a:r>
              <a:rPr lang="ru-RU" sz="2600" dirty="0">
                <a:latin typeface="Helvetica" pitchFamily="2" charset="0"/>
              </a:rPr>
              <a:t>осуществил похожий анализ на выборке</a:t>
            </a:r>
            <a:r>
              <a:rPr lang="en-US" sz="2600" dirty="0">
                <a:latin typeface="Helvetica" pitchFamily="2" charset="0"/>
              </a:rPr>
              <a:t> 1000+ </a:t>
            </a:r>
            <a:r>
              <a:rPr lang="ru-RU" sz="2600" dirty="0">
                <a:latin typeface="Helvetica" pitchFamily="2" charset="0"/>
              </a:rPr>
              <a:t>(отрывки из литературы), чтобы понять образовательные реформы в Британии и Дании:</a:t>
            </a:r>
            <a:r>
              <a:rPr lang="en-US" sz="2600" dirty="0">
                <a:latin typeface="Helvetica" pitchFamily="2" charset="0"/>
              </a:rPr>
              <a:t> </a:t>
            </a:r>
            <a:endParaRPr lang="ru-RU" sz="2600" dirty="0">
              <a:latin typeface="Helvetica" pitchFamily="2" charset="0"/>
            </a:endParaRPr>
          </a:p>
          <a:p>
            <a:pPr marL="514350" indent="-514350">
              <a:buAutoNum type="arabicParenR"/>
            </a:pPr>
            <a:r>
              <a:rPr lang="ru-RU" sz="2600" b="1" dirty="0">
                <a:latin typeface="Helvetica" pitchFamily="2" charset="0"/>
              </a:rPr>
              <a:t>Исследовательский вопрос</a:t>
            </a:r>
            <a:r>
              <a:rPr lang="en-US" sz="2600" b="1" dirty="0">
                <a:latin typeface="Helvetica" pitchFamily="2" charset="0"/>
              </a:rPr>
              <a:t>: </a:t>
            </a:r>
            <a:r>
              <a:rPr lang="ru-RU" sz="2600" dirty="0">
                <a:latin typeface="Helvetica" pitchFamily="2" charset="0"/>
              </a:rPr>
              <a:t>Формируют ли литературные нарративы об образовании, индивидах и обществе изначальный выбор </a:t>
            </a:r>
            <a:r>
              <a:rPr lang="en-US" sz="2600" dirty="0">
                <a:latin typeface="Helvetica" pitchFamily="2" charset="0"/>
              </a:rPr>
              <a:t>[initial choice] </a:t>
            </a:r>
            <a:r>
              <a:rPr lang="ru-RU" sz="2600" dirty="0">
                <a:latin typeface="Helvetica" pitchFamily="2" charset="0"/>
              </a:rPr>
              <a:t>типа образовательной политики</a:t>
            </a:r>
            <a:r>
              <a:rPr lang="en-US" sz="2600" dirty="0">
                <a:latin typeface="Helvetica" pitchFamily="2" charset="0"/>
              </a:rPr>
              <a:t>?</a:t>
            </a:r>
          </a:p>
          <a:p>
            <a:pPr marL="514350" indent="-514350">
              <a:buAutoNum type="arabicParenR"/>
            </a:pPr>
            <a:r>
              <a:rPr lang="ru-RU" sz="2600" b="1" dirty="0">
                <a:latin typeface="Helvetica" pitchFamily="2" charset="0"/>
              </a:rPr>
              <a:t>Дизайн исследования</a:t>
            </a:r>
            <a:r>
              <a:rPr lang="en-US" sz="2600" b="1" dirty="0">
                <a:latin typeface="Helvetica" pitchFamily="2" charset="0"/>
              </a:rPr>
              <a:t>:</a:t>
            </a:r>
            <a:r>
              <a:rPr lang="en-US" sz="2600" dirty="0">
                <a:latin typeface="Helvetica" pitchFamily="2" charset="0"/>
              </a:rPr>
              <a:t> </a:t>
            </a:r>
            <a:r>
              <a:rPr lang="ru-RU" sz="2600" dirty="0">
                <a:latin typeface="Helvetica" pitchFamily="2" charset="0"/>
              </a:rPr>
              <a:t>Изучить вариацию между двумя странами и внутри них во времени в два шага</a:t>
            </a:r>
            <a:r>
              <a:rPr lang="en-US" sz="2600" dirty="0">
                <a:latin typeface="Helvetica" pitchFamily="2" charset="0"/>
              </a:rPr>
              <a:t>:</a:t>
            </a:r>
            <a:endParaRPr lang="en-US" sz="2600" b="1" dirty="0">
              <a:latin typeface="Helvetica" pitchFamily="2" charset="0"/>
            </a:endParaRPr>
          </a:p>
          <a:p>
            <a:pPr marL="971550" lvl="1" indent="-514350">
              <a:buAutoNum type="arabicParenR"/>
            </a:pPr>
            <a:r>
              <a:rPr lang="ru-RU" sz="2200" b="1" dirty="0">
                <a:latin typeface="Helvetica" pitchFamily="2" charset="0"/>
              </a:rPr>
              <a:t>Шаг</a:t>
            </a:r>
            <a:r>
              <a:rPr lang="en-US" sz="2200" b="1" dirty="0">
                <a:latin typeface="Helvetica" pitchFamily="2" charset="0"/>
              </a:rPr>
              <a:t> 1:</a:t>
            </a:r>
            <a:r>
              <a:rPr lang="en-US" sz="2200" dirty="0">
                <a:latin typeface="Helvetica" pitchFamily="2" charset="0"/>
              </a:rPr>
              <a:t> </a:t>
            </a:r>
            <a:r>
              <a:rPr lang="ru-RU" sz="2200" dirty="0">
                <a:latin typeface="Helvetica" pitchFamily="2" charset="0"/>
              </a:rPr>
              <a:t>Анализ подмножества произведений был использован для создания схемы классификации слов, указывающих на «индивидуализм», «индивидуальные чувства», «коллективизм» и «этатизм». Автоматический анализ этих слов и их частот вблизи слова «образование»</a:t>
            </a:r>
          </a:p>
          <a:p>
            <a:pPr marL="971550" lvl="1" indent="-514350">
              <a:buAutoNum type="arabicParenR"/>
            </a:pPr>
            <a:r>
              <a:rPr lang="ru-RU" sz="2200" b="1" dirty="0">
                <a:latin typeface="Helvetica" pitchFamily="2" charset="0"/>
              </a:rPr>
              <a:t>Шаг</a:t>
            </a:r>
            <a:r>
              <a:rPr lang="en-US" sz="2200" b="1" dirty="0">
                <a:latin typeface="Helvetica" pitchFamily="2" charset="0"/>
              </a:rPr>
              <a:t> 2:</a:t>
            </a:r>
            <a:r>
              <a:rPr lang="en-US" sz="2200" dirty="0">
                <a:latin typeface="Helvetica" pitchFamily="2" charset="0"/>
              </a:rPr>
              <a:t> </a:t>
            </a:r>
            <a:r>
              <a:rPr lang="ru-RU" sz="2200" dirty="0">
                <a:latin typeface="Helvetica" pitchFamily="2" charset="0"/>
              </a:rPr>
              <a:t>Затем используется латентное размещение Дирихле (</a:t>
            </a:r>
            <a:r>
              <a:rPr lang="en-US" sz="2200" dirty="0">
                <a:latin typeface="Helvetica" pitchFamily="2" charset="0"/>
              </a:rPr>
              <a:t>LDA</a:t>
            </a:r>
            <a:r>
              <a:rPr lang="ru-RU" sz="2200" dirty="0">
                <a:latin typeface="Helvetica" pitchFamily="2" charset="0"/>
              </a:rPr>
              <a:t>),</a:t>
            </a:r>
            <a:r>
              <a:rPr lang="en-US" sz="2200" dirty="0">
                <a:latin typeface="Helvetica" pitchFamily="2" charset="0"/>
              </a:rPr>
              <a:t> </a:t>
            </a:r>
            <a:r>
              <a:rPr lang="ru-RU" sz="2200" dirty="0">
                <a:latin typeface="Helvetica" pitchFamily="2" charset="0"/>
              </a:rPr>
              <a:t>чтобы проверить, есть ли фокус в британских работах на индивидуалистическое образование и в датских – фокус на государство, роль общества и структуру сообществ</a:t>
            </a:r>
          </a:p>
        </p:txBody>
      </p:sp>
    </p:spTree>
    <p:extLst>
      <p:ext uri="{BB962C8B-B14F-4D97-AF65-F5344CB8AC3E}">
        <p14:creationId xmlns:p14="http://schemas.microsoft.com/office/powerpoint/2010/main" val="2004016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Helvetica" pitchFamily="2" charset="0"/>
              </a:rPr>
              <a:t>Судебные дела: кто выигрывает дела об оспаривании административных решений?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75726" y="1343148"/>
            <a:ext cx="10978427" cy="5251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Постановка задачи:</a:t>
            </a:r>
            <a:r>
              <a:rPr lang="ru-RU" sz="2400" b="1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в России решения о нарушении многих видов законов выносят службы – Федеральная налоговая служба, Федеральная таможенная служба, Федеральная антимонопольная служба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Что влияет на вероятность отмены решения о нарушении?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Характеристики дела;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Характеристики решения;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Характеристики судьи;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Характеристики компании;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Характеристики конкретного управления в составе службы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Data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ru-RU" sz="2400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базы карточек судебных дел, базы карточек биографий судеб, сервисы СПАРК </a:t>
            </a:r>
            <a:r>
              <a:rPr lang="en-US" sz="2400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/ FIRA-PRO </a:t>
            </a:r>
            <a:endParaRPr lang="ru-RU" sz="2400" i="1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pPr marL="0" lvl="0" indent="0"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Data Science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ru-RU" sz="2400" i="1" dirty="0" err="1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парсинг</a:t>
            </a:r>
            <a:r>
              <a:rPr lang="ru-RU" sz="2400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веб-страниц, сопоставление биографических карточек судей и карточек судебных дел, факторный анализ </a:t>
            </a:r>
            <a:r>
              <a:rPr lang="en-US" sz="2400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(SEM)</a:t>
            </a:r>
            <a:endParaRPr lang="ru-RU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37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1"/>
          <a:stretch/>
        </p:blipFill>
        <p:spPr>
          <a:xfrm>
            <a:off x="1" y="0"/>
            <a:ext cx="1153550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00132" y="0"/>
            <a:ext cx="9035376" cy="685800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50442" y="689729"/>
            <a:ext cx="2384385" cy="4514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50442" y="1291613"/>
            <a:ext cx="2384385" cy="4514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50441" y="1893497"/>
            <a:ext cx="2384385" cy="4514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950441" y="653826"/>
            <a:ext cx="2384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антимонопольное законодательство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0440" y="1352970"/>
            <a:ext cx="2384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>
                <a:latin typeface="Arial" charset="0"/>
                <a:ea typeface="Arial" charset="0"/>
                <a:cs typeface="Arial" charset="0"/>
              </a:rPr>
              <a:t>госзакупки</a:t>
            </a:r>
            <a:endParaRPr lang="ru-RU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50440" y="1844830"/>
            <a:ext cx="2384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таможенное законодательство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00132" y="145726"/>
            <a:ext cx="2384385" cy="451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500130" y="95875"/>
            <a:ext cx="2384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судебные дела в таких сферах, как: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00132" y="2525889"/>
            <a:ext cx="2384385" cy="700536"/>
          </a:xfrm>
          <a:prstGeom prst="rect">
            <a:avLst/>
          </a:prstGeom>
          <a:solidFill>
            <a:srgbClr val="E1D0FF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538202" y="2501584"/>
            <a:ext cx="23843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дополнительный автоматизированный сбор таких данных, как: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085684" y="931808"/>
            <a:ext cx="5836684" cy="4238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6218646" y="936353"/>
            <a:ext cx="59547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номер судебного дела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нарушенный закон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статья обвинения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код арбитражного суда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истец (истцы) (ИНН, КПП и </a:t>
            </a:r>
            <a:r>
              <a:rPr lang="ru-RU" sz="1400" dirty="0" err="1">
                <a:latin typeface="Arial" charset="0"/>
                <a:ea typeface="Arial" charset="0"/>
                <a:cs typeface="Arial" charset="0"/>
              </a:rPr>
              <a:t>др</a:t>
            </a: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ответчик (ответчики) (ИНН, КПП и </a:t>
            </a:r>
            <a:r>
              <a:rPr lang="ru-RU" sz="1400" dirty="0" err="1">
                <a:latin typeface="Arial" charset="0"/>
                <a:ea typeface="Arial" charset="0"/>
                <a:cs typeface="Arial" charset="0"/>
              </a:rPr>
              <a:t>др</a:t>
            </a: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наличие/ присутствие на слушании в суде третьих лиц 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дата возбуждения дела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дата принятия решения последней инстанцией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решение суда первой инстанции (указать варианты формулировок)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решение суда последней инстанции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число инстанций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дело подавалось в высший суд (до какого-то момента это был Высший арбитражный, а потом Верховный суд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решение суда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наличие/отсутствие штрафа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фамилия судьи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и т.д.</a:t>
            </a:r>
          </a:p>
          <a:p>
            <a:pPr marL="285750" indent="-285750">
              <a:buFont typeface="Wingdings" charset="2"/>
              <a:buChar char="§"/>
            </a:pPr>
            <a:endParaRPr lang="ru-RU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72873" y="145726"/>
            <a:ext cx="2384385" cy="700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5808040" y="107598"/>
            <a:ext cx="23843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анализ текста дел и автоматизация сбора таких данных, как: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950442" y="3416267"/>
            <a:ext cx="2384385" cy="80002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2950440" y="3442455"/>
            <a:ext cx="23843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характеристики судьи (опыт, образование, квалификация и пр.)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950442" y="4392307"/>
            <a:ext cx="2384385" cy="80002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2950440" y="4418495"/>
            <a:ext cx="23843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характеристики обвиняемой компании (ОКВЭД, выручка и пр.)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0" y="5271680"/>
            <a:ext cx="12192000" cy="1586319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Треугольник 49"/>
          <p:cNvSpPr/>
          <p:nvPr/>
        </p:nvSpPr>
        <p:spPr>
          <a:xfrm rot="10800000">
            <a:off x="3440723" y="5280341"/>
            <a:ext cx="5310554" cy="264906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2608540" y="5737020"/>
            <a:ext cx="75019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определение переменных, характеризующих контракт, заказчика и поставщика, которые </a:t>
            </a:r>
            <a:r>
              <a:rPr lang="ru-RU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влияют на победу государственного заказчика в споре с поставщиком</a:t>
            </a:r>
            <a:r>
              <a:rPr lang="ru-RU" b="1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8761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Helvetica" pitchFamily="2" charset="0"/>
              </a:rPr>
              <a:t>«Силовое» давление на бизнес: каковы реальные масштабы?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68096" y="1825625"/>
            <a:ext cx="10585704" cy="4751638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r>
              <a:rPr lang="ru-RU" sz="3200" b="1" dirty="0">
                <a:solidFill>
                  <a:srgbClr val="002060"/>
                </a:solidFill>
                <a:latin typeface="Helvetica" pitchFamily="2" charset="0"/>
              </a:rPr>
              <a:t>Постановка задачи:</a:t>
            </a:r>
            <a:r>
              <a:rPr lang="ru-RU" sz="3200" b="1" i="1" dirty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ru-RU" sz="3200" i="1" dirty="0">
                <a:solidFill>
                  <a:srgbClr val="002060"/>
                </a:solidFill>
                <a:latin typeface="Helvetica" pitchFamily="2" charset="0"/>
              </a:rPr>
              <a:t>на основе существующей выборки дел об уголовном преследовании предпринимателей найти уголовные дела, обладающие сходными признаками, но по которым не было обращений</a:t>
            </a:r>
          </a:p>
          <a:p>
            <a:pPr marL="0" lvl="0" indent="0">
              <a:buNone/>
              <a:defRPr/>
            </a:pPr>
            <a:endParaRPr lang="ru-RU" sz="3200" i="1" dirty="0">
              <a:latin typeface="Helvetica" pitchFamily="2" charset="0"/>
            </a:endParaRPr>
          </a:p>
          <a:p>
            <a:pPr marL="0" indent="0">
              <a:buNone/>
              <a:defRPr/>
            </a:pPr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Data</a:t>
            </a:r>
            <a:r>
              <a:rPr lang="ru-RU" sz="3200" b="1" dirty="0">
                <a:solidFill>
                  <a:srgbClr val="002060"/>
                </a:solidFill>
                <a:latin typeface="Helvetica" pitchFamily="2" charset="0"/>
              </a:rPr>
              <a:t>: </a:t>
            </a:r>
            <a:r>
              <a:rPr lang="ru-RU" sz="3200" i="1" dirty="0">
                <a:solidFill>
                  <a:srgbClr val="002060"/>
                </a:solidFill>
                <a:latin typeface="Helvetica" pitchFamily="2" charset="0"/>
              </a:rPr>
              <a:t>база ЦОП «БПК», система ГАС «Правосудие»</a:t>
            </a:r>
          </a:p>
          <a:p>
            <a:pPr marL="0" lvl="0" indent="0">
              <a:buNone/>
              <a:defRPr/>
            </a:pPr>
            <a:endParaRPr lang="ru-RU" sz="3200" i="1" dirty="0">
              <a:latin typeface="Helvetica" pitchFamily="2" charset="0"/>
            </a:endParaRPr>
          </a:p>
          <a:p>
            <a:pPr marL="0" lvl="0" indent="0">
              <a:buNone/>
              <a:defRPr/>
            </a:pPr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Data Science</a:t>
            </a:r>
            <a:r>
              <a:rPr lang="ru-RU" sz="3200" b="1" dirty="0">
                <a:solidFill>
                  <a:srgbClr val="002060"/>
                </a:solidFill>
                <a:latin typeface="Helvetica" pitchFamily="2" charset="0"/>
              </a:rPr>
              <a:t>: </a:t>
            </a:r>
            <a:r>
              <a:rPr lang="ru-RU" sz="3200" i="1" dirty="0">
                <a:solidFill>
                  <a:srgbClr val="002060"/>
                </a:solidFill>
                <a:latin typeface="Helvetica" pitchFamily="2" charset="0"/>
              </a:rPr>
              <a:t>глубинное обучение</a:t>
            </a:r>
            <a:endParaRPr lang="ru-RU" i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16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847" y="174057"/>
            <a:ext cx="10939818" cy="9450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Тема: «</a:t>
            </a:r>
            <a:r>
              <a:rPr lang="ru-RU" sz="2800" dirty="0">
                <a:latin typeface="Helvetica" panose="020B0604020202020204" pitchFamily="34" charset="0"/>
                <a:cs typeface="Helvetica" panose="020B0604020202020204" pitchFamily="34" charset="0"/>
              </a:rPr>
              <a:t>Идентификация кейсов силового давления на бизнес в базе судебных дел за 2011-2017 гг.</a:t>
            </a:r>
            <a:r>
              <a:rPr lang="ru-RU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785" y="1037230"/>
            <a:ext cx="11573302" cy="55400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Проблема:</a:t>
            </a:r>
            <a:r>
              <a:rPr lang="ru-RU" sz="2600" dirty="0">
                <a:latin typeface="Helvetica" pitchFamily="2" charset="0"/>
              </a:rPr>
              <a:t> в базу данных об уголовных делах по экономическим преступлениям попадают как реальные преступления, так и кейсы, когда уголовное дело использовалось для давления на предпринимателей</a:t>
            </a:r>
            <a:r>
              <a:rPr lang="en-US" sz="2600" dirty="0">
                <a:latin typeface="Helvetica" pitchFamily="2" charset="0"/>
              </a:rPr>
              <a:t>;</a:t>
            </a:r>
            <a:endParaRPr lang="ru-RU" sz="26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Задача: </a:t>
            </a:r>
            <a:r>
              <a:rPr lang="ru-RU" sz="2600" dirty="0">
                <a:latin typeface="Helvetica" pitchFamily="2" charset="0"/>
              </a:rPr>
              <a:t>на основе подтверждённых случаев научиться идентифицировать дела, в которых могло иметь место силовое давление не бизнес</a:t>
            </a:r>
            <a:r>
              <a:rPr lang="en-US" sz="2600" dirty="0">
                <a:latin typeface="Helvetica" pitchFamily="2" charset="0"/>
              </a:rPr>
              <a:t>;</a:t>
            </a:r>
            <a:endParaRPr lang="ru-RU" sz="2600" b="1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Примерный алгоритм решения:</a:t>
            </a:r>
            <a:r>
              <a:rPr lang="ru-RU" sz="2600" dirty="0">
                <a:latin typeface="Helvetica" pitchFamily="2" charset="0"/>
              </a:rPr>
              <a:t> 1) Выгрузить из базы ГАС Правосудие информацию об уголовных делах по заданным статьям УК РФ за заданный период времени</a:t>
            </a:r>
            <a:r>
              <a:rPr lang="en-US" sz="2600" dirty="0">
                <a:latin typeface="Helvetica" pitchFamily="2" charset="0"/>
              </a:rPr>
              <a:t>;</a:t>
            </a:r>
            <a:endParaRPr lang="ru-RU" sz="26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600" dirty="0">
                <a:latin typeface="Helvetica" pitchFamily="2" charset="0"/>
              </a:rPr>
              <a:t>2) Среди этих дел есть 555 наблюдений, про которые мы знаем, что имело место давление на бизнес</a:t>
            </a:r>
            <a:r>
              <a:rPr lang="en-US" sz="2600" dirty="0">
                <a:latin typeface="Helvetica" pitchFamily="2" charset="0"/>
              </a:rPr>
              <a:t>;</a:t>
            </a:r>
            <a:endParaRPr lang="ru-RU" sz="26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600" dirty="0">
                <a:latin typeface="Helvetica" pitchFamily="2" charset="0"/>
              </a:rPr>
              <a:t>3) Необходимо выделить атрибуты судебных дел (продолжительность, место, имя судьи, число участников и пр.), на основе которых можно проводить сравнение</a:t>
            </a:r>
            <a:r>
              <a:rPr lang="en-US" sz="2600" dirty="0">
                <a:latin typeface="Helvetica" pitchFamily="2" charset="0"/>
              </a:rPr>
              <a:t>;</a:t>
            </a:r>
          </a:p>
          <a:p>
            <a:pPr marL="0" indent="0">
              <a:buNone/>
            </a:pPr>
            <a:r>
              <a:rPr lang="ru-RU" sz="2600" dirty="0">
                <a:latin typeface="Helvetica" pitchFamily="2" charset="0"/>
              </a:rPr>
              <a:t>4) Провести обучение и классифицировать все дела из базы на случаи реальных преступлений и случаи силового давления на бизнес</a:t>
            </a:r>
            <a:r>
              <a:rPr lang="en-US" sz="2600" dirty="0">
                <a:latin typeface="Helvetica" pitchFamily="2" charset="0"/>
              </a:rPr>
              <a:t> (c </a:t>
            </a:r>
            <a:r>
              <a:rPr lang="ru-RU" sz="2600" dirty="0">
                <a:latin typeface="Helvetica" pitchFamily="2" charset="0"/>
              </a:rPr>
              <a:t>указанием степени погрешности)</a:t>
            </a:r>
            <a:r>
              <a:rPr lang="en-US" sz="2600" dirty="0">
                <a:latin typeface="Helvetica" pitchFamily="2" charset="0"/>
              </a:rPr>
              <a:t>;</a:t>
            </a:r>
            <a:endParaRPr lang="ru-RU" sz="26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Социальная значимость задачи: </a:t>
            </a:r>
            <a:r>
              <a:rPr lang="ru-RU" sz="2600" dirty="0">
                <a:latin typeface="Helvetica" pitchFamily="2" charset="0"/>
              </a:rPr>
              <a:t>точные масштабы проблемы не известны никому, в том числе представителям власти. Можно стать первым, кто даст ответ на этот вопрос</a:t>
            </a:r>
            <a:r>
              <a:rPr lang="en-US" sz="2600" dirty="0">
                <a:latin typeface="Helvetica" pitchFamily="2" charset="0"/>
              </a:rPr>
              <a:t>.</a:t>
            </a:r>
            <a:endParaRPr lang="ru-RU" sz="26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767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847" y="174057"/>
            <a:ext cx="10939818" cy="53562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Общий перечень тем, предлагаемых ИАПР и МЦИИР</a:t>
            </a:r>
            <a:endParaRPr lang="ru-RU" sz="28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785" y="1060704"/>
            <a:ext cx="11573302" cy="5276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1) </a:t>
            </a:r>
            <a:r>
              <a:rPr lang="ru-RU" sz="2400" dirty="0"/>
              <a:t>Классификация стандартизованных товаров на основе их текстового описания</a:t>
            </a:r>
          </a:p>
          <a:p>
            <a:pPr marL="0" indent="0">
              <a:buNone/>
            </a:pPr>
            <a:r>
              <a:rPr lang="en-US" sz="2400" dirty="0"/>
              <a:t>2) </a:t>
            </a:r>
            <a:r>
              <a:rPr lang="ru-RU" sz="2400" dirty="0"/>
              <a:t>Текстовый анализ ошибок в извещениях о торгах и выделение кластеров с преднамеренными ошибками</a:t>
            </a:r>
          </a:p>
          <a:p>
            <a:pPr marL="0" indent="0">
              <a:buNone/>
            </a:pPr>
            <a:r>
              <a:rPr lang="en-US" sz="2400" dirty="0"/>
              <a:t>3) </a:t>
            </a:r>
            <a:r>
              <a:rPr lang="ru-RU" sz="2400" dirty="0"/>
              <a:t>Текстовый анализ жесткости требований к поставщикам в рамках </a:t>
            </a:r>
            <a:r>
              <a:rPr lang="ru-RU" sz="2400" dirty="0" err="1"/>
              <a:t>госзакупок</a:t>
            </a:r>
            <a:r>
              <a:rPr lang="ru-RU" sz="2400" dirty="0"/>
              <a:t> и определение ее влияния на результаты торгов</a:t>
            </a:r>
          </a:p>
          <a:p>
            <a:pPr marL="0" indent="0">
              <a:buNone/>
            </a:pPr>
            <a:r>
              <a:rPr lang="en-US" sz="2400" dirty="0"/>
              <a:t>4) </a:t>
            </a:r>
            <a:r>
              <a:rPr lang="ru-RU" sz="2400" dirty="0"/>
              <a:t>Прогнозирование снижения цены на торгах и построение индикаторов потенциального сговора</a:t>
            </a:r>
          </a:p>
          <a:p>
            <a:pPr marL="0" indent="0">
              <a:buNone/>
            </a:pPr>
            <a:r>
              <a:rPr lang="ru-RU" sz="2400" dirty="0"/>
              <a:t>5) Использование машинного обучения для анализа дискурса о государственно-частном партнерстве в среднем профессиональном образовании</a:t>
            </a:r>
          </a:p>
          <a:p>
            <a:pPr marL="0" indent="0">
              <a:buNone/>
            </a:pPr>
            <a:r>
              <a:rPr lang="ru-RU" sz="2400" dirty="0"/>
              <a:t>6</a:t>
            </a:r>
            <a:r>
              <a:rPr lang="en-US" sz="2400" dirty="0"/>
              <a:t>) </a:t>
            </a:r>
            <a:r>
              <a:rPr lang="ru-RU" sz="2400" dirty="0"/>
              <a:t>Судебные дела: кто выигрывает административные споры?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/>
              <a:t>7) Идентификация кейсов силового давления на бизнес в базе судебных дел</a:t>
            </a:r>
          </a:p>
          <a:p>
            <a:pPr marL="0" indent="0">
              <a:buNone/>
            </a:pPr>
            <a:r>
              <a:rPr lang="ru-RU" sz="2400" dirty="0"/>
              <a:t>8</a:t>
            </a:r>
            <a:r>
              <a:rPr lang="en-US" sz="2400" dirty="0"/>
              <a:t>) </a:t>
            </a:r>
            <a:r>
              <a:rPr lang="ru-RU" sz="2400" dirty="0"/>
              <a:t>Текстовый анализ публикаций о силовом давлении на бизнес и их влияния на результаты уголовного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97615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Кто мы?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2148" y="1225296"/>
            <a:ext cx="11347704" cy="5458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ИАПР – один из первых научных институтов ВШЭ (с 1997 года)</a:t>
            </a:r>
          </a:p>
          <a:p>
            <a:pPr marL="0" indent="0">
              <a:buNone/>
            </a:pPr>
            <a:r>
              <a:rPr lang="ru-RU" dirty="0"/>
              <a:t>МЦИИР – международная лаборатория ВШЭ в составе ИАПР (с 2011 года), созданная в кооперации с группой коллег из </a:t>
            </a:r>
            <a:r>
              <a:rPr lang="en-US" dirty="0"/>
              <a:t>Columbia University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Наши особенности:</a:t>
            </a:r>
          </a:p>
          <a:p>
            <a:r>
              <a:rPr lang="ru-RU" dirty="0"/>
              <a:t>Акцент на эмпирические исследования, развитие новых методов исследований и применение их на практике</a:t>
            </a:r>
          </a:p>
          <a:p>
            <a:r>
              <a:rPr lang="ru-RU" dirty="0"/>
              <a:t>Формирование собственных массивов данных и предоставление открытого доступа к ним </a:t>
            </a:r>
          </a:p>
          <a:p>
            <a:r>
              <a:rPr lang="ru-RU" dirty="0"/>
              <a:t>Междисциплинарный фокус – экономика, политология, социология, государственное и муниципальное управление</a:t>
            </a:r>
          </a:p>
          <a:p>
            <a:r>
              <a:rPr lang="ru-RU" dirty="0"/>
              <a:t>Собственная международная конференция </a:t>
            </a:r>
          </a:p>
          <a:p>
            <a:r>
              <a:rPr lang="ru-RU" dirty="0"/>
              <a:t>Обширная сеть международных партнерств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333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Контакты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hlinkClick r:id="rId2"/>
              </a:rPr>
              <a:t>119049, Москва, ул. Шаболовка 28/11, стр. 9 (уч. корпус 1)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Сайты ИАПР и МЦИИР: </a:t>
            </a:r>
            <a:r>
              <a:rPr lang="en-US" dirty="0"/>
              <a:t>iims.hse.ru</a:t>
            </a:r>
            <a:r>
              <a:rPr lang="ru-RU" dirty="0"/>
              <a:t> и </a:t>
            </a:r>
            <a:r>
              <a:rPr lang="en-US" dirty="0"/>
              <a:t>iims.hse.ru/</a:t>
            </a:r>
            <a:r>
              <a:rPr lang="en-US" dirty="0" err="1"/>
              <a:t>csid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Яковлев Андрей Александрович - </a:t>
            </a:r>
            <a:r>
              <a:rPr lang="en-US" dirty="0" err="1">
                <a:hlinkClick r:id="rId3"/>
              </a:rPr>
              <a:t>ayakovlev</a:t>
            </a:r>
            <a:r>
              <a:rPr lang="ru-RU" dirty="0">
                <a:hlinkClick r:id="rId3"/>
              </a:rPr>
              <a:t>@hse.ru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Ткаченко Андрей Викторович - </a:t>
            </a:r>
            <a:r>
              <a:rPr lang="en-US" dirty="0">
                <a:hlinkClick r:id="rId4"/>
              </a:rPr>
              <a:t>tkachenko_av@hse.ru</a:t>
            </a:r>
            <a:r>
              <a:rPr lang="ru-RU" dirty="0"/>
              <a:t> 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Израэл</a:t>
            </a:r>
            <a:r>
              <a:rPr lang="ru-RU" dirty="0"/>
              <a:t> Маркес </a:t>
            </a:r>
            <a:r>
              <a:rPr lang="en-US" dirty="0"/>
              <a:t>II - </a:t>
            </a:r>
            <a:r>
              <a:rPr lang="en-US" dirty="0">
                <a:hlinkClick r:id="rId5"/>
              </a:rPr>
              <a:t>imarques@hse.ru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ru-RU" dirty="0" err="1"/>
              <a:t>Казун</a:t>
            </a:r>
            <a:r>
              <a:rPr lang="ru-RU" dirty="0"/>
              <a:t> Антон Павлович </a:t>
            </a:r>
            <a:r>
              <a:rPr lang="en-US" dirty="0"/>
              <a:t>- </a:t>
            </a:r>
            <a:r>
              <a:rPr lang="en-US" dirty="0">
                <a:hlinkClick r:id="rId6"/>
              </a:rPr>
              <a:t>akazun@hse.ru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Сидорова Елена </a:t>
            </a:r>
            <a:r>
              <a:rPr lang="mr-IN" dirty="0"/>
              <a:t>–</a:t>
            </a:r>
            <a:r>
              <a:rPr lang="ru-RU" dirty="0"/>
              <a:t> </a:t>
            </a:r>
            <a:r>
              <a:rPr lang="en-US">
                <a:hlinkClick r:id="rId7"/>
              </a:rPr>
              <a:t>eesidorova@edu.hse.ru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07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887" y="365125"/>
            <a:ext cx="11292840" cy="787019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ИАПР и МЦИИР в цифрах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273" y="1332481"/>
            <a:ext cx="11292840" cy="48762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400" b="1" dirty="0"/>
              <a:t>Научный коллектив по состоянию на 2018 год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ru-RU" sz="2400" dirty="0"/>
              <a:t>29 научных сотрудников, в том числе 8 сотрудников со степенью </a:t>
            </a:r>
            <a:r>
              <a:rPr lang="en-US" sz="2400" dirty="0"/>
              <a:t>PhD</a:t>
            </a:r>
            <a:endParaRPr lang="ru-RU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ru-RU" sz="2400" dirty="0"/>
              <a:t>кроме того, 22 стажера-исследователя, из них 5 аспирантов и 12 студентов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400" b="1" dirty="0"/>
              <a:t>Образовательная деятельность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400" dirty="0"/>
              <a:t>Учебные курсы на факультетах социальных, экономических наук, бизнеса и менеджмента; коммуникаций, медиа и дизайна; мировой экономики и политики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400" b="1" dirty="0"/>
              <a:t>В период с 2013 по 2018 год: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 78 публикаций в международных журналах, индексируемых в </a:t>
            </a:r>
            <a:r>
              <a:rPr lang="en-US" sz="2400" dirty="0"/>
              <a:t>SCOPUS</a:t>
            </a:r>
            <a:r>
              <a:rPr lang="ru-RU" sz="2400" dirty="0"/>
              <a:t> / </a:t>
            </a:r>
            <a:r>
              <a:rPr lang="en-US" sz="2400" dirty="0" err="1"/>
              <a:t>WoS</a:t>
            </a:r>
            <a:endParaRPr lang="ru-RU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 25 получателей грантов МЦИИР для молодых исследователей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 4 сотрудника поступили на </a:t>
            </a:r>
            <a:r>
              <a:rPr lang="en-US" sz="2400" dirty="0"/>
              <a:t>PhD</a:t>
            </a:r>
            <a:r>
              <a:rPr lang="ru-RU" sz="2400" dirty="0"/>
              <a:t> в зарубежные университеты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 Руководство подготовкой КР, ВКР, диссертаций. Число защищенных ВКР: </a:t>
            </a:r>
            <a:r>
              <a:rPr lang="ru-RU" sz="2400" dirty="0" err="1"/>
              <a:t>бакалавриат</a:t>
            </a:r>
            <a:r>
              <a:rPr lang="ru-RU" sz="2400" dirty="0"/>
              <a:t> – 38, магистратура – 51. Защищенные кандидатские диссертации – 9.</a:t>
            </a:r>
            <a:endParaRPr lang="ru-RU" sz="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Наши партнеры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69" y="2208848"/>
            <a:ext cx="1953140" cy="19531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369" y="4906934"/>
            <a:ext cx="2487492" cy="82379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778" y="4564158"/>
            <a:ext cx="1194655" cy="175846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09" y="2708910"/>
            <a:ext cx="1809750" cy="8572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7" y="4443046"/>
            <a:ext cx="2078502" cy="203981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49" y="1148861"/>
            <a:ext cx="3892061" cy="179674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Постоянные академические партнеры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Партнеры в рамках проектов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156" y="2560211"/>
            <a:ext cx="2203938" cy="12175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117" y="2551747"/>
            <a:ext cx="1676400" cy="11715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52" y="2795663"/>
            <a:ext cx="3193057" cy="13335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572" y="4575882"/>
            <a:ext cx="30765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16338"/>
            <a:ext cx="9128245" cy="6500017"/>
          </a:xfrm>
        </p:spPr>
      </p:pic>
      <p:sp>
        <p:nvSpPr>
          <p:cNvPr id="6" name="Овал 5"/>
          <p:cNvSpPr/>
          <p:nvPr/>
        </p:nvSpPr>
        <p:spPr>
          <a:xfrm>
            <a:off x="5159896" y="2636912"/>
            <a:ext cx="1080120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608168" y="2852936"/>
            <a:ext cx="1296144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83130" y="4077072"/>
            <a:ext cx="1725238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138999" y="3804219"/>
            <a:ext cx="1893105" cy="3448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567608" y="2924944"/>
            <a:ext cx="122413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4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E08D-C9ED-45FF-A5BC-9DBF34B67E45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8480"/>
            <a:ext cx="9144000" cy="6481041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2567608" y="2996952"/>
            <a:ext cx="1152128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159896" y="2348880"/>
            <a:ext cx="1296144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40856" y="3068959"/>
            <a:ext cx="1296144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752184" y="3861048"/>
            <a:ext cx="1800200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15880" y="3861048"/>
            <a:ext cx="2448272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28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Основные направления исследований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38912" y="1825625"/>
            <a:ext cx="11365992" cy="4351338"/>
          </a:xfrm>
        </p:spPr>
        <p:txBody>
          <a:bodyPr/>
          <a:lstStyle/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3600" dirty="0"/>
              <a:t>  Анализ поведения предприятий (включая отношения бизнеса и власти )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ru-RU" sz="3600" dirty="0"/>
              <a:t>  Анализ функционирования рынков (включая развитие конкуренции, исследования </a:t>
            </a:r>
            <a:r>
              <a:rPr lang="ru-RU" sz="3600" dirty="0" err="1"/>
              <a:t>госзакупок</a:t>
            </a:r>
            <a:r>
              <a:rPr lang="ru-RU" sz="3600" dirty="0"/>
              <a:t> и т.д.)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ru-RU" sz="3600" dirty="0"/>
              <a:t>  Политэкономический анализ институтов (на базе проекта МЦИИР)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5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Helvetica" pitchFamily="2" charset="0"/>
              </a:rPr>
              <a:t>Государственные закупки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68095" y="1583140"/>
            <a:ext cx="11037217" cy="4994123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r>
              <a:rPr lang="ru-RU" sz="3200" b="1" dirty="0">
                <a:solidFill>
                  <a:srgbClr val="002060"/>
                </a:solidFill>
                <a:latin typeface="Helvetica" pitchFamily="2" charset="0"/>
              </a:rPr>
              <a:t>Класс возможных задач: </a:t>
            </a:r>
            <a:r>
              <a:rPr lang="ru-RU" sz="3200" i="1" dirty="0">
                <a:solidFill>
                  <a:srgbClr val="002060"/>
                </a:solidFill>
                <a:latin typeface="Helvetica" pitchFamily="2" charset="0"/>
              </a:rPr>
              <a:t>на основе атрибутов закупок (числовых и текстовых) и последующих контрактов</a:t>
            </a:r>
          </a:p>
          <a:p>
            <a:pPr>
              <a:defRPr/>
            </a:pPr>
            <a:r>
              <a:rPr lang="ru-RU" sz="3200" i="1" dirty="0">
                <a:solidFill>
                  <a:srgbClr val="002060"/>
                </a:solidFill>
                <a:latin typeface="Helvetica" pitchFamily="2" charset="0"/>
              </a:rPr>
              <a:t>построить показатели эффективности закупок; </a:t>
            </a:r>
          </a:p>
          <a:p>
            <a:pPr>
              <a:defRPr/>
            </a:pPr>
            <a:r>
              <a:rPr lang="ru-RU" sz="3200" i="1" dirty="0">
                <a:solidFill>
                  <a:srgbClr val="002060"/>
                </a:solidFill>
                <a:latin typeface="Helvetica" pitchFamily="2" charset="0"/>
              </a:rPr>
              <a:t>выделить группы закупок, проведенных с недобросовестными стимулами</a:t>
            </a:r>
          </a:p>
          <a:p>
            <a:pPr marL="0" lvl="0" indent="0">
              <a:buNone/>
              <a:defRPr/>
            </a:pPr>
            <a:endParaRPr lang="en-US" sz="3200" i="1" dirty="0">
              <a:solidFill>
                <a:srgbClr val="002060"/>
              </a:solidFill>
              <a:latin typeface="Helvetica" pitchFamily="2" charset="0"/>
            </a:endParaRPr>
          </a:p>
          <a:p>
            <a:pPr marL="0" indent="0">
              <a:buNone/>
              <a:defRPr/>
            </a:pPr>
            <a:r>
              <a:rPr lang="ru-RU" sz="3200" b="1" dirty="0">
                <a:solidFill>
                  <a:srgbClr val="002060"/>
                </a:solidFill>
                <a:latin typeface="Helvetica" pitchFamily="2" charset="0"/>
              </a:rPr>
              <a:t>Данные: </a:t>
            </a:r>
            <a:r>
              <a:rPr lang="ru-RU" sz="3200" i="1" dirty="0">
                <a:solidFill>
                  <a:srgbClr val="002060"/>
                </a:solidFill>
                <a:latin typeface="Helvetica" pitchFamily="2" charset="0"/>
              </a:rPr>
              <a:t>открытые данные о закупках и контрактах в машиночитаемом виде </a:t>
            </a:r>
            <a:r>
              <a:rPr lang="ru-RU" sz="3200" u="sng" dirty="0">
                <a:hlinkClick r:id="rId2"/>
              </a:rPr>
              <a:t>ftp://ftp.zakupki.gov.ru/</a:t>
            </a:r>
            <a:endParaRPr lang="en-US" sz="3200" i="1" dirty="0">
              <a:solidFill>
                <a:srgbClr val="002060"/>
              </a:solidFill>
              <a:latin typeface="Helvetica" pitchFamily="2" charset="0"/>
            </a:endParaRPr>
          </a:p>
          <a:p>
            <a:pPr marL="0" lvl="0" indent="0">
              <a:buNone/>
              <a:defRPr/>
            </a:pPr>
            <a:endParaRPr lang="ru-RU" sz="3200" i="1" dirty="0">
              <a:solidFill>
                <a:srgbClr val="002060"/>
              </a:solidFill>
              <a:latin typeface="Helvetica" pitchFamily="2" charset="0"/>
            </a:endParaRPr>
          </a:p>
          <a:p>
            <a:endParaRPr lang="ru-RU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52" y="335921"/>
            <a:ext cx="10939818" cy="9450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Тема 1: «</a:t>
            </a:r>
            <a:r>
              <a:rPr lang="ru-RU" sz="2800" dirty="0">
                <a:latin typeface="Helvetica" panose="020B0604020202020204" pitchFamily="34" charset="0"/>
                <a:cs typeface="Helvetica" panose="020B0604020202020204" pitchFamily="34" charset="0"/>
              </a:rPr>
              <a:t>Задача классификации стандартизованных товаров на основе их текстового описания</a:t>
            </a:r>
            <a:r>
              <a:rPr lang="ru-RU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2752" y="1753875"/>
            <a:ext cx="10958015" cy="4336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Контракт содержит информацию</a:t>
            </a:r>
            <a:r>
              <a:rPr lang="en-US" sz="2600" b="1" dirty="0">
                <a:latin typeface="Helvetica" pitchFamily="2" charset="0"/>
              </a:rPr>
              <a:t>:</a:t>
            </a:r>
            <a:r>
              <a:rPr lang="ru-RU" sz="2600" dirty="0">
                <a:latin typeface="Helvetica" pitchFamily="2" charset="0"/>
              </a:rPr>
              <a:t> текстовое описание закупаемого продукта, единица измерения, классификация ОКПД, количество единиц товара, цена за единицу для каждого закупаемого продукта</a:t>
            </a: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Цена за единицу</a:t>
            </a:r>
            <a:r>
              <a:rPr lang="ru-RU" sz="2600" dirty="0">
                <a:latin typeface="Helvetica" pitchFamily="2" charset="0"/>
              </a:rPr>
              <a:t> – отличный показатель эффективности закупки для стандартизованного товара</a:t>
            </a: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Проблема:</a:t>
            </a:r>
            <a:r>
              <a:rPr lang="ru-RU" sz="2600" dirty="0">
                <a:latin typeface="Helvetica" pitchFamily="2" charset="0"/>
              </a:rPr>
              <a:t> классификатор ОКПД слишком общий, его не достаточно для того, чтобы отнести конкретный товар к гомогенной группе</a:t>
            </a:r>
          </a:p>
          <a:p>
            <a:pPr marL="0" indent="0">
              <a:buNone/>
            </a:pPr>
            <a:r>
              <a:rPr lang="ru-RU" sz="2600" b="1" dirty="0">
                <a:latin typeface="Helvetica" pitchFamily="2" charset="0"/>
              </a:rPr>
              <a:t>Задача:</a:t>
            </a:r>
            <a:r>
              <a:rPr lang="ru-RU" sz="2600" dirty="0">
                <a:latin typeface="Helvetica" pitchFamily="2" charset="0"/>
              </a:rPr>
              <a:t> на основе текстового описания продукта построить гомогенные группы товаров и классифицировать каждый товар в одну из групп.</a:t>
            </a:r>
          </a:p>
        </p:txBody>
      </p:sp>
    </p:spTree>
    <p:extLst>
      <p:ext uri="{BB962C8B-B14F-4D97-AF65-F5344CB8AC3E}">
        <p14:creationId xmlns:p14="http://schemas.microsoft.com/office/powerpoint/2010/main" val="2040171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30912</TotalTime>
  <Words>1641</Words>
  <Application>Microsoft Office PowerPoint</Application>
  <PresentationFormat>Широкоэкранный</PresentationFormat>
  <Paragraphs>140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Helvetica</vt:lpstr>
      <vt:lpstr>Mangal</vt:lpstr>
      <vt:lpstr>Times New Roman</vt:lpstr>
      <vt:lpstr>Wingdings</vt:lpstr>
      <vt:lpstr>Тема Office</vt:lpstr>
      <vt:lpstr>Презентация  Института анализа предприятий и рынков и Международного центра изучения институтов и развития  Прикладные междисциплинарные задачи с применением методов машинного обучения в экономике, политологии и социологии  к семинару на ФКН 3.10.2018 </vt:lpstr>
      <vt:lpstr>Кто мы?</vt:lpstr>
      <vt:lpstr>ИАПР и МЦИИР в цифрах</vt:lpstr>
      <vt:lpstr>Наши партнеры </vt:lpstr>
      <vt:lpstr>Презентация PowerPoint</vt:lpstr>
      <vt:lpstr>Презентация PowerPoint</vt:lpstr>
      <vt:lpstr>Основные направления исследований</vt:lpstr>
      <vt:lpstr>Государственные закупки</vt:lpstr>
      <vt:lpstr>Тема 1: «Задача классификации стандартизованных товаров на основе их текстового описания»</vt:lpstr>
      <vt:lpstr>Пример решения задачи</vt:lpstr>
      <vt:lpstr>Тема 2: «Текстовый анализ ошибок в извещениях о торгах и выделение кластеров с преднамеренными ошибками»</vt:lpstr>
      <vt:lpstr>Как ГЧП представляют в СПО: что говорят данные?</vt:lpstr>
      <vt:lpstr>Тема 1: «Использование машинного обучения для анализа дискурса о государственно-частном партнерстве в среднем профессиональном образовании»</vt:lpstr>
      <vt:lpstr>Пример решения задачи</vt:lpstr>
      <vt:lpstr>Судебные дела: кто выигрывает дела об оспаривании административных решений?</vt:lpstr>
      <vt:lpstr>Презентация PowerPoint</vt:lpstr>
      <vt:lpstr>«Силовое» давление на бизнес: каковы реальные масштабы?</vt:lpstr>
      <vt:lpstr>Тема: «Идентификация кейсов силового давления на бизнес в базе судебных дел за 2011-2017 гг.»</vt:lpstr>
      <vt:lpstr>Общий перечень тем, предлагаемых ИАПР и МЦИИР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развития  предприятий и рынков / Международный центр изучения институтов и развития</dc:title>
  <dc:creator>Яковлев Андрей Александрович</dc:creator>
  <cp:lastModifiedBy>Alabama Song</cp:lastModifiedBy>
  <cp:revision>186</cp:revision>
  <cp:lastPrinted>2018-09-26T13:40:23Z</cp:lastPrinted>
  <dcterms:created xsi:type="dcterms:W3CDTF">2018-08-29T20:08:39Z</dcterms:created>
  <dcterms:modified xsi:type="dcterms:W3CDTF">2018-10-03T09:26:59Z</dcterms:modified>
</cp:coreProperties>
</file>