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62" r:id="rId4"/>
    <p:sldId id="272" r:id="rId5"/>
    <p:sldId id="269" r:id="rId6"/>
    <p:sldId id="270" r:id="rId7"/>
    <p:sldId id="259" r:id="rId8"/>
    <p:sldId id="291" r:id="rId9"/>
    <p:sldId id="292" r:id="rId10"/>
    <p:sldId id="293" r:id="rId11"/>
    <p:sldId id="294" r:id="rId12"/>
    <p:sldId id="297" r:id="rId13"/>
    <p:sldId id="298" r:id="rId14"/>
    <p:sldId id="299" r:id="rId15"/>
    <p:sldId id="301" r:id="rId16"/>
    <p:sldId id="302" r:id="rId17"/>
    <p:sldId id="296" r:id="rId18"/>
    <p:sldId id="286" r:id="rId19"/>
    <p:sldId id="300" r:id="rId20"/>
    <p:sldId id="267" r:id="rId21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3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384"/>
    </p:cViewPr>
  </p:sorterViewPr>
  <p:notesViewPr>
    <p:cSldViewPr snapToGrid="0">
      <p:cViewPr varScale="1">
        <p:scale>
          <a:sx n="49" d="100"/>
          <a:sy n="49" d="100"/>
        </p:scale>
        <p:origin x="2748" y="5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247A5E-BD81-4EF5-9F15-DCD73366FE40}" type="datetimeFigureOut">
              <a:rPr lang="ru-RU" smtClean="0"/>
              <a:t>03.10.2018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E6F41A-8FE9-4679-B40A-4C7B47E5B5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26308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780003-CF56-224F-ADAF-617020E44E55}" type="datetimeFigureOut">
              <a:rPr lang="ru-RU" smtClean="0"/>
              <a:t>03.10.2018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D8BE17-8A19-504E-80E6-9F6EAE1E1B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826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06FEA8-6903-8645-8710-DD4536E6C5AB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31150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067DF-989F-4636-9759-24AD04395AB5}" type="datetimeFigureOut">
              <a:rPr lang="ru-RU" smtClean="0"/>
              <a:t>03.10.2018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7442C-848C-4A5D-A8F1-CE761A916A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4723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067DF-989F-4636-9759-24AD04395AB5}" type="datetimeFigureOut">
              <a:rPr lang="ru-RU" smtClean="0"/>
              <a:t>03.10.2018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7442C-848C-4A5D-A8F1-CE761A916A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8943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067DF-989F-4636-9759-24AD04395AB5}" type="datetimeFigureOut">
              <a:rPr lang="ru-RU" smtClean="0"/>
              <a:t>03.10.2018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7442C-848C-4A5D-A8F1-CE761A916A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8733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067DF-989F-4636-9759-24AD04395AB5}" type="datetimeFigureOut">
              <a:rPr lang="ru-RU" smtClean="0"/>
              <a:t>03.10.2018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7442C-848C-4A5D-A8F1-CE761A916A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3466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067DF-989F-4636-9759-24AD04395AB5}" type="datetimeFigureOut">
              <a:rPr lang="ru-RU" smtClean="0"/>
              <a:t>03.10.2018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7442C-848C-4A5D-A8F1-CE761A916A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1863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067DF-989F-4636-9759-24AD04395AB5}" type="datetimeFigureOut">
              <a:rPr lang="ru-RU" smtClean="0"/>
              <a:t>03.10.2018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7442C-848C-4A5D-A8F1-CE761A916A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7476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067DF-989F-4636-9759-24AD04395AB5}" type="datetimeFigureOut">
              <a:rPr lang="ru-RU" smtClean="0"/>
              <a:t>03.10.2018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7442C-848C-4A5D-A8F1-CE761A916A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7837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067DF-989F-4636-9759-24AD04395AB5}" type="datetimeFigureOut">
              <a:rPr lang="ru-RU" smtClean="0"/>
              <a:t>03.10.2018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7442C-848C-4A5D-A8F1-CE761A916A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2465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067DF-989F-4636-9759-24AD04395AB5}" type="datetimeFigureOut">
              <a:rPr lang="ru-RU" smtClean="0"/>
              <a:t>03.10.2018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7442C-848C-4A5D-A8F1-CE761A916A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1141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067DF-989F-4636-9759-24AD04395AB5}" type="datetimeFigureOut">
              <a:rPr lang="ru-RU" smtClean="0"/>
              <a:t>03.10.2018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7442C-848C-4A5D-A8F1-CE761A916A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3968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067DF-989F-4636-9759-24AD04395AB5}" type="datetimeFigureOut">
              <a:rPr lang="ru-RU" smtClean="0"/>
              <a:t>03.10.2018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7442C-848C-4A5D-A8F1-CE761A916A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1225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067DF-989F-4636-9759-24AD04395AB5}" type="datetimeFigureOut">
              <a:rPr lang="ru-RU" smtClean="0"/>
              <a:t>03.10.2018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47442C-848C-4A5D-A8F1-CE761A916A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9099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ayakovlev@hse.ru" TargetMode="External"/><Relationship Id="rId7" Type="http://schemas.openxmlformats.org/officeDocument/2006/relationships/hyperlink" Target="mailto:eesidorova@edu.hse.ru" TargetMode="External"/><Relationship Id="rId2" Type="http://schemas.openxmlformats.org/officeDocument/2006/relationships/hyperlink" Target="https://iims.hse.ru/prohod?_r=77001476692680.11527&amp;__t=2564369&amp;__r=OK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akazun@hse.ru" TargetMode="External"/><Relationship Id="rId5" Type="http://schemas.openxmlformats.org/officeDocument/2006/relationships/hyperlink" Target="mailto:imarques@hse.ru" TargetMode="External"/><Relationship Id="rId4" Type="http://schemas.openxmlformats.org/officeDocument/2006/relationships/hyperlink" Target="mailto:tkachenko_av@hse.ru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11" Type="http://schemas.openxmlformats.org/officeDocument/2006/relationships/image" Target="../media/image10.png"/><Relationship Id="rId5" Type="http://schemas.openxmlformats.org/officeDocument/2006/relationships/image" Target="../media/image4.jp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ftp://ftp.zakupki.gov.ru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4048" y="667512"/>
            <a:ext cx="11292840" cy="5477256"/>
          </a:xfrm>
        </p:spPr>
        <p:txBody>
          <a:bodyPr>
            <a:normAutofit fontScale="90000"/>
          </a:bodyPr>
          <a:lstStyle/>
          <a:p>
            <a:r>
              <a:rPr lang="ru-RU" sz="4000" b="1" dirty="0">
                <a:solidFill>
                  <a:srgbClr val="002060"/>
                </a:solidFill>
              </a:rPr>
              <a:t>Презентация </a:t>
            </a:r>
            <a:br>
              <a:rPr lang="ru-RU" sz="4000" b="1" dirty="0">
                <a:solidFill>
                  <a:srgbClr val="002060"/>
                </a:solidFill>
              </a:rPr>
            </a:br>
            <a:r>
              <a:rPr lang="ru-RU" sz="4000" b="1" dirty="0">
                <a:solidFill>
                  <a:srgbClr val="002060"/>
                </a:solidFill>
              </a:rPr>
              <a:t>Института анализа предприятий и рынков и Международного центра изучения институтов и развития</a:t>
            </a:r>
            <a:br>
              <a:rPr lang="ru-RU" sz="4000" b="1" dirty="0">
                <a:solidFill>
                  <a:srgbClr val="002060"/>
                </a:solidFill>
              </a:rPr>
            </a:br>
            <a:br>
              <a:rPr lang="ru-RU" sz="4800" b="1" dirty="0">
                <a:solidFill>
                  <a:srgbClr val="002060"/>
                </a:solidFill>
              </a:rPr>
            </a:br>
            <a:r>
              <a:rPr lang="ru-RU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Прикладные междисциплинарные задачи с применением методов машинного обучения в экономике, политологии и социологии</a:t>
            </a:r>
            <a:br>
              <a:rPr lang="ru-RU" sz="4800" dirty="0"/>
            </a:br>
            <a:br>
              <a:rPr lang="en-US" sz="4800" b="1" dirty="0">
                <a:solidFill>
                  <a:srgbClr val="002060"/>
                </a:solidFill>
              </a:rPr>
            </a:br>
            <a:r>
              <a:rPr lang="ru-RU" sz="4000" b="1" i="1" dirty="0">
                <a:solidFill>
                  <a:srgbClr val="002060"/>
                </a:solidFill>
              </a:rPr>
              <a:t>к семинару на ФКН 3.10.2018</a:t>
            </a:r>
            <a:br>
              <a:rPr lang="ru-RU" b="1" dirty="0">
                <a:solidFill>
                  <a:srgbClr val="002060"/>
                </a:solidFill>
              </a:rPr>
            </a:br>
            <a:endParaRPr lang="ru-RU" sz="2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53674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0779" y="215001"/>
            <a:ext cx="10939818" cy="535626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Helvetica" panose="020B0604020202020204" pitchFamily="34" charset="0"/>
                <a:cs typeface="Helvetica" panose="020B0604020202020204" pitchFamily="34" charset="0"/>
              </a:rPr>
              <a:t>Пример решения задачи</a:t>
            </a:r>
            <a:endParaRPr lang="ru-RU" sz="2800" b="1" dirty="0">
              <a:solidFill>
                <a:srgbClr val="00206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395785" y="805218"/>
            <a:ext cx="10958015" cy="57720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b="1" dirty="0" err="1">
                <a:latin typeface="Helvetica" pitchFamily="2" charset="0"/>
              </a:rPr>
              <a:t>Hjort</a:t>
            </a:r>
            <a:r>
              <a:rPr lang="en-US" sz="2600" b="1" dirty="0">
                <a:latin typeface="Helvetica" pitchFamily="2" charset="0"/>
              </a:rPr>
              <a:t>, Best, </a:t>
            </a:r>
            <a:r>
              <a:rPr lang="en-US" sz="2600" b="1" dirty="0" err="1">
                <a:latin typeface="Helvetica" pitchFamily="2" charset="0"/>
              </a:rPr>
              <a:t>Szakonyi</a:t>
            </a:r>
            <a:r>
              <a:rPr lang="en-US" sz="2600" b="1" dirty="0">
                <a:latin typeface="Helvetica" pitchFamily="2" charset="0"/>
              </a:rPr>
              <a:t> 2017</a:t>
            </a:r>
            <a:r>
              <a:rPr lang="en-US" sz="2600" dirty="0">
                <a:latin typeface="Helvetica" pitchFamily="2" charset="0"/>
              </a:rPr>
              <a:t> </a:t>
            </a:r>
            <a:r>
              <a:rPr lang="ru-RU" sz="2600" dirty="0">
                <a:latin typeface="Helvetica" pitchFamily="2" charset="0"/>
              </a:rPr>
              <a:t>предложили следующее решение:</a:t>
            </a:r>
          </a:p>
          <a:p>
            <a:pPr marL="514350" indent="-514350">
              <a:buAutoNum type="arabicParenR"/>
            </a:pPr>
            <a:r>
              <a:rPr lang="ru-RU" sz="2600" dirty="0">
                <a:latin typeface="Helvetica" pitchFamily="2" charset="0"/>
              </a:rPr>
              <a:t>Обучить классификационную модель на данных таможенной службы по импорту и экспорту. Таможенные данные содержат текстовое описание и 10-значный код каждого товара, пересекающего границу РФ. 10-значный код достаточно хорошо определяет группу гомогенных товаров.</a:t>
            </a:r>
          </a:p>
          <a:p>
            <a:pPr marL="514350" indent="-514350">
              <a:buAutoNum type="arabicParenR"/>
            </a:pPr>
            <a:r>
              <a:rPr lang="ru-RU" sz="2600" dirty="0">
                <a:latin typeface="Helvetica" pitchFamily="2" charset="0"/>
              </a:rPr>
              <a:t>Выделяются наблюдения, которые были плохо классифицированы (</a:t>
            </a:r>
            <a:r>
              <a:rPr lang="en-US" sz="2600" dirty="0">
                <a:latin typeface="Helvetica" pitchFamily="2" charset="0"/>
              </a:rPr>
              <a:t>~40% </a:t>
            </a:r>
            <a:r>
              <a:rPr lang="ru-RU" sz="2600" dirty="0">
                <a:latin typeface="Helvetica" pitchFamily="2" charset="0"/>
              </a:rPr>
              <a:t>из 15 млн.) (вероятно подобные товары не идут на экспорт/импорт). Для этих наблюдений проводится кластеризация (без обучения) на основе схожести самих описаний продуктов в базе контрактов.</a:t>
            </a:r>
          </a:p>
          <a:p>
            <a:pPr marL="514350" indent="-514350">
              <a:buAutoNum type="arabicParenR"/>
            </a:pPr>
            <a:r>
              <a:rPr lang="ru-RU" sz="2600" dirty="0">
                <a:latin typeface="Helvetica" pitchFamily="2" charset="0"/>
              </a:rPr>
              <a:t>Полученные классы и кластеры используются как гомогенные несвязанные группы. Анализируется разброс цены в каждой из групп в зависимости от характеристик заказчика и аукциона.</a:t>
            </a:r>
          </a:p>
        </p:txBody>
      </p:sp>
    </p:spTree>
    <p:extLst>
      <p:ext uri="{BB962C8B-B14F-4D97-AF65-F5344CB8AC3E}">
        <p14:creationId xmlns:p14="http://schemas.microsoft.com/office/powerpoint/2010/main" val="31488534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1847" y="174057"/>
            <a:ext cx="10939818" cy="945059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Helvetica" panose="020B0604020202020204" pitchFamily="34" charset="0"/>
                <a:cs typeface="Helvetica" panose="020B0604020202020204" pitchFamily="34" charset="0"/>
              </a:rPr>
              <a:t>Тема 2: «</a:t>
            </a:r>
            <a:r>
              <a:rPr lang="ru-RU" sz="2800" dirty="0">
                <a:latin typeface="Helvetica" panose="020B0604020202020204" pitchFamily="34" charset="0"/>
                <a:cs typeface="Helvetica" panose="020B0604020202020204" pitchFamily="34" charset="0"/>
              </a:rPr>
              <a:t>Текстовый анализ ошибок в извещениях о торгах и выделение кластеров с преднамеренными ошибками</a:t>
            </a:r>
            <a:r>
              <a:rPr lang="ru-RU" sz="2800" b="1" dirty="0">
                <a:latin typeface="Helvetica" panose="020B0604020202020204" pitchFamily="34" charset="0"/>
                <a:cs typeface="Helvetica" panose="020B0604020202020204" pitchFamily="34" charset="0"/>
              </a:rPr>
              <a:t>»</a:t>
            </a:r>
            <a:endParaRPr lang="ru-RU" sz="2800" b="1" dirty="0">
              <a:solidFill>
                <a:srgbClr val="00206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395785" y="1252728"/>
            <a:ext cx="11573302" cy="532453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2600" b="1" dirty="0">
                <a:latin typeface="Helvetica" pitchFamily="2" charset="0"/>
              </a:rPr>
              <a:t>Извещение о торгах</a:t>
            </a:r>
            <a:r>
              <a:rPr lang="ru-RU" sz="2600" dirty="0">
                <a:latin typeface="Helvetica" pitchFamily="2" charset="0"/>
              </a:rPr>
              <a:t> описывает группу закупаемых товаров. Это описание используется поисковым алгоритмом при поиске аукционов потенциальными участниками. Поисковый алгоритм базовый (до 2014 г.), поэтому он пропускает аукционы с сильным расхождением поискового запроса и описания аукциона.</a:t>
            </a:r>
          </a:p>
          <a:p>
            <a:pPr marL="0" indent="0">
              <a:buNone/>
            </a:pPr>
            <a:r>
              <a:rPr lang="ru-RU" sz="2600" b="1" dirty="0">
                <a:latin typeface="Helvetica" pitchFamily="2" charset="0"/>
              </a:rPr>
              <a:t>Проблема:</a:t>
            </a:r>
            <a:r>
              <a:rPr lang="ru-RU" sz="2600" dirty="0">
                <a:latin typeface="Helvetica" pitchFamily="2" charset="0"/>
              </a:rPr>
              <a:t> Заказчики использовали слабость поискового алгоритма для снижения конкуренции. В извещении о торгах подставлялись латинские буквы, аналогичны кириллице, что затрудняло поиск этого аукциона в системе для независимых участников (</a:t>
            </a:r>
            <a:r>
              <a:rPr lang="ru-RU" sz="2600" dirty="0" err="1">
                <a:latin typeface="Helvetica" pitchFamily="2" charset="0"/>
              </a:rPr>
              <a:t>Бегтин</a:t>
            </a:r>
            <a:r>
              <a:rPr lang="ru-RU" sz="2600" dirty="0">
                <a:latin typeface="Helvetica" pitchFamily="2" charset="0"/>
              </a:rPr>
              <a:t> 2013, «Слепые закупки»)</a:t>
            </a:r>
          </a:p>
          <a:p>
            <a:pPr marL="0" indent="0">
              <a:buNone/>
            </a:pPr>
            <a:r>
              <a:rPr lang="ru-RU" sz="2600" b="1" dirty="0">
                <a:latin typeface="Helvetica" pitchFamily="2" charset="0"/>
              </a:rPr>
              <a:t>Задача:</a:t>
            </a:r>
            <a:r>
              <a:rPr lang="ru-RU" sz="2600" dirty="0">
                <a:latin typeface="Helvetica" pitchFamily="2" charset="0"/>
              </a:rPr>
              <a:t> 1) на основе текстового описания извещений, выявить те извещения, в которых были сделаны ошибки (латиница, опечатки). </a:t>
            </a:r>
          </a:p>
          <a:p>
            <a:pPr marL="0" indent="0">
              <a:buNone/>
            </a:pPr>
            <a:r>
              <a:rPr lang="ru-RU" sz="2600" dirty="0">
                <a:latin typeface="Helvetica" pitchFamily="2" charset="0"/>
              </a:rPr>
              <a:t>2) На основе количества ошибок в извещении и частоты ошибок в предыдущих извещениях заказчика, </a:t>
            </a:r>
            <a:r>
              <a:rPr lang="ru-RU" sz="2600" dirty="0" err="1">
                <a:latin typeface="Helvetica" pitchFamily="2" charset="0"/>
              </a:rPr>
              <a:t>кластеризовать</a:t>
            </a:r>
            <a:r>
              <a:rPr lang="ru-RU" sz="2600" dirty="0">
                <a:latin typeface="Helvetica" pitchFamily="2" charset="0"/>
              </a:rPr>
              <a:t> на извещения а) с преднамеренными ошибками, б) сомнительные и в) с непреднамеренными ошибками.</a:t>
            </a:r>
          </a:p>
          <a:p>
            <a:pPr marL="0" indent="0">
              <a:buNone/>
            </a:pPr>
            <a:r>
              <a:rPr lang="ru-RU" sz="2600" dirty="0">
                <a:latin typeface="Helvetica" pitchFamily="2" charset="0"/>
              </a:rPr>
              <a:t>3) Оценить влияние ошибок в извещениях на конкуренцию и снижение цены.</a:t>
            </a:r>
          </a:p>
        </p:txBody>
      </p:sp>
    </p:spTree>
    <p:extLst>
      <p:ext uri="{BB962C8B-B14F-4D97-AF65-F5344CB8AC3E}">
        <p14:creationId xmlns:p14="http://schemas.microsoft.com/office/powerpoint/2010/main" val="35139892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Helvetica" pitchFamily="2" charset="0"/>
              </a:rPr>
              <a:t>Как ГЧП представляют в СПО: что говорят данные?</a:t>
            </a: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768096" y="1825625"/>
            <a:ext cx="10585704" cy="4751638"/>
          </a:xfrm>
        </p:spPr>
        <p:txBody>
          <a:bodyPr>
            <a:normAutofit/>
          </a:bodyPr>
          <a:lstStyle/>
          <a:p>
            <a:pPr marL="0" lvl="0" indent="0">
              <a:lnSpc>
                <a:spcPct val="100000"/>
              </a:lnSpc>
              <a:spcAft>
                <a:spcPts val="1200"/>
              </a:spcAft>
              <a:buNone/>
              <a:defRPr/>
            </a:pPr>
            <a:r>
              <a:rPr lang="ru-RU" sz="3200" b="1" dirty="0">
                <a:solidFill>
                  <a:srgbClr val="002060"/>
                </a:solidFill>
                <a:latin typeface="Helvetica" pitchFamily="2" charset="0"/>
              </a:rPr>
              <a:t>Постановка задачи: </a:t>
            </a:r>
            <a:r>
              <a:rPr lang="ru-RU" sz="3200" i="1" dirty="0">
                <a:solidFill>
                  <a:srgbClr val="002060"/>
                </a:solidFill>
                <a:latin typeface="Helvetica" pitchFamily="2" charset="0"/>
              </a:rPr>
              <a:t>на основе существующей выборки отчетов учреждений среднего профессионального образования (СПО) оценить лексику (дискурс) в отношении государственно-частного партнерства (ГЧП)</a:t>
            </a:r>
          </a:p>
          <a:p>
            <a:pPr marL="0" indent="0">
              <a:lnSpc>
                <a:spcPct val="100000"/>
              </a:lnSpc>
              <a:spcAft>
                <a:spcPts val="1200"/>
              </a:spcAft>
              <a:buNone/>
              <a:defRPr/>
            </a:pPr>
            <a:r>
              <a:rPr lang="en-US" sz="3200" b="1" dirty="0">
                <a:solidFill>
                  <a:srgbClr val="002060"/>
                </a:solidFill>
                <a:latin typeface="Helvetica" pitchFamily="2" charset="0"/>
              </a:rPr>
              <a:t>Data</a:t>
            </a:r>
            <a:r>
              <a:rPr lang="ru-RU" sz="3200" b="1" dirty="0">
                <a:solidFill>
                  <a:srgbClr val="002060"/>
                </a:solidFill>
                <a:latin typeface="Helvetica" pitchFamily="2" charset="0"/>
              </a:rPr>
              <a:t>: </a:t>
            </a:r>
            <a:r>
              <a:rPr lang="ru-RU" sz="3200" i="1" dirty="0">
                <a:solidFill>
                  <a:srgbClr val="002060"/>
                </a:solidFill>
                <a:latin typeface="Helvetica" pitchFamily="2" charset="0"/>
              </a:rPr>
              <a:t>база отчетов СПО МЦИИР</a:t>
            </a:r>
            <a:endParaRPr lang="ru-RU" sz="3200" i="1" dirty="0">
              <a:latin typeface="Helvetica" pitchFamily="2" charset="0"/>
            </a:endParaRPr>
          </a:p>
          <a:p>
            <a:pPr marL="0" lvl="0" indent="0">
              <a:lnSpc>
                <a:spcPct val="100000"/>
              </a:lnSpc>
              <a:spcAft>
                <a:spcPts val="1200"/>
              </a:spcAft>
              <a:buNone/>
              <a:defRPr/>
            </a:pPr>
            <a:r>
              <a:rPr lang="en-US" sz="3200" b="1" dirty="0">
                <a:solidFill>
                  <a:srgbClr val="002060"/>
                </a:solidFill>
                <a:latin typeface="Helvetica" pitchFamily="2" charset="0"/>
              </a:rPr>
              <a:t>Data Science</a:t>
            </a:r>
            <a:r>
              <a:rPr lang="ru-RU" sz="3200" b="1" dirty="0">
                <a:solidFill>
                  <a:srgbClr val="002060"/>
                </a:solidFill>
                <a:latin typeface="Helvetica" pitchFamily="2" charset="0"/>
              </a:rPr>
              <a:t>: </a:t>
            </a:r>
            <a:r>
              <a:rPr lang="en-US" sz="3200" i="1" dirty="0">
                <a:solidFill>
                  <a:srgbClr val="002060"/>
                </a:solidFill>
                <a:latin typeface="Helvetica" pitchFamily="2" charset="0"/>
              </a:rPr>
              <a:t>Supervised/Unsupervised Machine Learning, Topic Modeling</a:t>
            </a:r>
            <a:endParaRPr lang="ru-RU" i="1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16121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" y="210312"/>
            <a:ext cx="11595138" cy="109987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latin typeface="Helvetica" panose="020B0604020202020204" pitchFamily="34" charset="0"/>
                <a:cs typeface="Helvetica" panose="020B0604020202020204" pitchFamily="34" charset="0"/>
              </a:rPr>
              <a:t>Тема 1: «</a:t>
            </a:r>
            <a:r>
              <a:rPr lang="ru-RU" sz="2800" b="1" dirty="0"/>
              <a:t>Использование машинного обучения для анализа дискурса о государственно-частном партнерстве в среднем профессиональном образовании»</a:t>
            </a:r>
            <a:endParaRPr lang="ru-RU" sz="2800" b="1" dirty="0">
              <a:solidFill>
                <a:srgbClr val="00206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48036" y="1439059"/>
            <a:ext cx="10958015" cy="488858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2600" b="1" dirty="0">
                <a:latin typeface="Helvetica" pitchFamily="2" charset="0"/>
              </a:rPr>
              <a:t>Исследовательский вопрос</a:t>
            </a:r>
            <a:r>
              <a:rPr lang="en-US" sz="2600" b="1" dirty="0">
                <a:latin typeface="Helvetica" pitchFamily="2" charset="0"/>
              </a:rPr>
              <a:t>:</a:t>
            </a:r>
            <a:r>
              <a:rPr lang="ru-RU" sz="2600" b="1" dirty="0">
                <a:latin typeface="Helvetica" pitchFamily="2" charset="0"/>
              </a:rPr>
              <a:t> </a:t>
            </a:r>
            <a:r>
              <a:rPr lang="ru-RU" sz="2600" dirty="0">
                <a:latin typeface="Helvetica" pitchFamily="2" charset="0"/>
              </a:rPr>
              <a:t>В какой мере российские регионы различаются в управлении средним профессиональным образованием и его реформированием?</a:t>
            </a:r>
            <a:endParaRPr lang="en-US" sz="2600" b="1" dirty="0">
              <a:latin typeface="Helvetica" pitchFamily="2" charset="0"/>
            </a:endParaRPr>
          </a:p>
          <a:p>
            <a:pPr marL="0" indent="0">
              <a:buNone/>
            </a:pPr>
            <a:r>
              <a:rPr lang="ru-RU" sz="2600" b="1" dirty="0">
                <a:latin typeface="Helvetica" pitchFamily="2" charset="0"/>
              </a:rPr>
              <a:t>Содержательная значимость</a:t>
            </a:r>
            <a:r>
              <a:rPr lang="en-US" sz="2600" b="1" dirty="0">
                <a:latin typeface="Helvetica" pitchFamily="2" charset="0"/>
              </a:rPr>
              <a:t>: </a:t>
            </a:r>
            <a:r>
              <a:rPr lang="ru-RU" sz="2600" dirty="0">
                <a:latin typeface="Helvetica" pitchFamily="2" charset="0"/>
              </a:rPr>
              <a:t>Понимание стимулов у региональных чиновников для обеспечения экономического развития</a:t>
            </a:r>
            <a:endParaRPr lang="en-US" sz="2600" b="1" dirty="0">
              <a:latin typeface="Helvetica" pitchFamily="2" charset="0"/>
            </a:endParaRPr>
          </a:p>
          <a:p>
            <a:pPr marL="0" indent="0">
              <a:buNone/>
            </a:pPr>
            <a:r>
              <a:rPr lang="ru-RU" sz="2600" b="1" dirty="0">
                <a:latin typeface="Helvetica" pitchFamily="2" charset="0"/>
              </a:rPr>
              <a:t>Ежегодные отчеты о деятельности</a:t>
            </a:r>
            <a:r>
              <a:rPr lang="en-US" sz="2600" b="1" dirty="0">
                <a:latin typeface="Helvetica" pitchFamily="2" charset="0"/>
              </a:rPr>
              <a:t>: </a:t>
            </a:r>
            <a:r>
              <a:rPr lang="ru-RU" sz="2600" dirty="0">
                <a:latin typeface="Helvetica" pitchFamily="2" charset="0"/>
              </a:rPr>
              <a:t>Неструктурированные </a:t>
            </a:r>
            <a:r>
              <a:rPr lang="ru-RU" sz="2600" dirty="0" err="1">
                <a:latin typeface="Helvetica" pitchFamily="2" charset="0"/>
              </a:rPr>
              <a:t>нестандартизированные</a:t>
            </a:r>
            <a:r>
              <a:rPr lang="ru-RU" sz="2600" dirty="0">
                <a:latin typeface="Helvetica" pitchFamily="2" charset="0"/>
              </a:rPr>
              <a:t> текстовые описания школ, их программ, видов деятельности за год, их социальных партнерств с коммерческими и неправительственными организациями, суть этих партнерств</a:t>
            </a:r>
          </a:p>
          <a:p>
            <a:pPr marL="0" indent="0">
              <a:buNone/>
            </a:pPr>
            <a:r>
              <a:rPr lang="ru-RU" sz="2600" b="1" dirty="0">
                <a:latin typeface="Helvetica" pitchFamily="2" charset="0"/>
              </a:rPr>
              <a:t>Дизайн исследования:</a:t>
            </a:r>
            <a:r>
              <a:rPr lang="ru-RU" sz="2600" dirty="0">
                <a:latin typeface="Helvetica" pitchFamily="2" charset="0"/>
              </a:rPr>
              <a:t> Тип используемой в отчетах о государственно-частном партнерстве лексики (дискурса) должен быть связан с видами реформ в этом регионе</a:t>
            </a:r>
          </a:p>
          <a:p>
            <a:pPr marL="0" indent="0">
              <a:buNone/>
            </a:pPr>
            <a:r>
              <a:rPr lang="ru-RU" sz="2600" b="1" dirty="0">
                <a:latin typeface="Helvetica" pitchFamily="2" charset="0"/>
              </a:rPr>
              <a:t>Проблема</a:t>
            </a:r>
            <a:r>
              <a:rPr lang="en-US" sz="2600" b="1" dirty="0">
                <a:latin typeface="Helvetica" pitchFamily="2" charset="0"/>
              </a:rPr>
              <a:t>:</a:t>
            </a:r>
            <a:r>
              <a:rPr lang="ru-RU" sz="2600" dirty="0">
                <a:latin typeface="Helvetica" pitchFamily="2" charset="0"/>
              </a:rPr>
              <a:t> Количество отчетов </a:t>
            </a:r>
            <a:r>
              <a:rPr lang="en-US" sz="2600" dirty="0">
                <a:latin typeface="Helvetica" pitchFamily="2" charset="0"/>
              </a:rPr>
              <a:t>(6500+)</a:t>
            </a:r>
            <a:r>
              <a:rPr lang="ru-RU" sz="2600" dirty="0">
                <a:latin typeface="Helvetica" pitchFamily="2" charset="0"/>
              </a:rPr>
              <a:t> затрудняет классический качественный анализ</a:t>
            </a:r>
          </a:p>
          <a:p>
            <a:pPr marL="0" indent="0">
              <a:buNone/>
            </a:pPr>
            <a:r>
              <a:rPr lang="ru-RU" sz="2600" b="1" dirty="0">
                <a:latin typeface="Helvetica" pitchFamily="2" charset="0"/>
              </a:rPr>
              <a:t>Задача:</a:t>
            </a:r>
            <a:r>
              <a:rPr lang="ru-RU" sz="2600" dirty="0">
                <a:latin typeface="Helvetica" pitchFamily="2" charset="0"/>
              </a:rPr>
              <a:t> Используя отчеты, сделать классификацию по типу социальных партнерств и характеру их обсуждения</a:t>
            </a:r>
          </a:p>
        </p:txBody>
      </p:sp>
    </p:spTree>
    <p:extLst>
      <p:ext uri="{BB962C8B-B14F-4D97-AF65-F5344CB8AC3E}">
        <p14:creationId xmlns:p14="http://schemas.microsoft.com/office/powerpoint/2010/main" val="30180833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0779" y="215001"/>
            <a:ext cx="10939818" cy="535626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Helvetica" panose="020B0604020202020204" pitchFamily="34" charset="0"/>
                <a:cs typeface="Helvetica" panose="020B0604020202020204" pitchFamily="34" charset="0"/>
              </a:rPr>
              <a:t>Пример решения задачи</a:t>
            </a:r>
            <a:endParaRPr lang="ru-RU" sz="2800" b="1" dirty="0">
              <a:solidFill>
                <a:srgbClr val="00206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237744" y="805218"/>
            <a:ext cx="11548871" cy="57720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b="1" dirty="0">
                <a:latin typeface="Helvetica" pitchFamily="2" charset="0"/>
              </a:rPr>
              <a:t>Martin 2018</a:t>
            </a:r>
            <a:r>
              <a:rPr lang="en-US" sz="2600" dirty="0">
                <a:latin typeface="Helvetica" pitchFamily="2" charset="0"/>
              </a:rPr>
              <a:t> </a:t>
            </a:r>
            <a:r>
              <a:rPr lang="ru-RU" sz="2600" dirty="0">
                <a:latin typeface="Helvetica" pitchFamily="2" charset="0"/>
              </a:rPr>
              <a:t>осуществил похожий анализ на выборке</a:t>
            </a:r>
            <a:r>
              <a:rPr lang="en-US" sz="2600" dirty="0">
                <a:latin typeface="Helvetica" pitchFamily="2" charset="0"/>
              </a:rPr>
              <a:t> 1000+ </a:t>
            </a:r>
            <a:r>
              <a:rPr lang="ru-RU" sz="2600" dirty="0">
                <a:latin typeface="Helvetica" pitchFamily="2" charset="0"/>
              </a:rPr>
              <a:t>(отрывки из литературы), чтобы понять образовательные реформы в Британии и Дании:</a:t>
            </a:r>
            <a:r>
              <a:rPr lang="en-US" sz="2600" dirty="0">
                <a:latin typeface="Helvetica" pitchFamily="2" charset="0"/>
              </a:rPr>
              <a:t> </a:t>
            </a:r>
            <a:endParaRPr lang="ru-RU" sz="2600" dirty="0">
              <a:latin typeface="Helvetica" pitchFamily="2" charset="0"/>
            </a:endParaRPr>
          </a:p>
          <a:p>
            <a:pPr marL="514350" indent="-514350">
              <a:buAutoNum type="arabicParenR"/>
            </a:pPr>
            <a:r>
              <a:rPr lang="ru-RU" sz="2600" b="1" dirty="0">
                <a:latin typeface="Helvetica" pitchFamily="2" charset="0"/>
              </a:rPr>
              <a:t>Исследовательский вопрос</a:t>
            </a:r>
            <a:r>
              <a:rPr lang="en-US" sz="2600" b="1" dirty="0">
                <a:latin typeface="Helvetica" pitchFamily="2" charset="0"/>
              </a:rPr>
              <a:t>: </a:t>
            </a:r>
            <a:r>
              <a:rPr lang="ru-RU" sz="2600" dirty="0">
                <a:latin typeface="Helvetica" pitchFamily="2" charset="0"/>
              </a:rPr>
              <a:t>Формируют ли литературные нарративы об образовании, индивидах и обществе изначальный выбор </a:t>
            </a:r>
            <a:r>
              <a:rPr lang="en-US" sz="2600" dirty="0">
                <a:latin typeface="Helvetica" pitchFamily="2" charset="0"/>
              </a:rPr>
              <a:t>[initial choice] </a:t>
            </a:r>
            <a:r>
              <a:rPr lang="ru-RU" sz="2600" dirty="0">
                <a:latin typeface="Helvetica" pitchFamily="2" charset="0"/>
              </a:rPr>
              <a:t>типа образовательной политики</a:t>
            </a:r>
            <a:r>
              <a:rPr lang="en-US" sz="2600" dirty="0">
                <a:latin typeface="Helvetica" pitchFamily="2" charset="0"/>
              </a:rPr>
              <a:t>?</a:t>
            </a:r>
          </a:p>
          <a:p>
            <a:pPr marL="514350" indent="-514350">
              <a:buAutoNum type="arabicParenR"/>
            </a:pPr>
            <a:r>
              <a:rPr lang="ru-RU" sz="2600" b="1" dirty="0">
                <a:latin typeface="Helvetica" pitchFamily="2" charset="0"/>
              </a:rPr>
              <a:t>Дизайн исследования</a:t>
            </a:r>
            <a:r>
              <a:rPr lang="en-US" sz="2600" b="1" dirty="0">
                <a:latin typeface="Helvetica" pitchFamily="2" charset="0"/>
              </a:rPr>
              <a:t>:</a:t>
            </a:r>
            <a:r>
              <a:rPr lang="en-US" sz="2600" dirty="0">
                <a:latin typeface="Helvetica" pitchFamily="2" charset="0"/>
              </a:rPr>
              <a:t> </a:t>
            </a:r>
            <a:r>
              <a:rPr lang="ru-RU" sz="2600" dirty="0">
                <a:latin typeface="Helvetica" pitchFamily="2" charset="0"/>
              </a:rPr>
              <a:t>Изучить вариацию между двумя странами и внутри них во времени в два шага</a:t>
            </a:r>
            <a:r>
              <a:rPr lang="en-US" sz="2600" dirty="0">
                <a:latin typeface="Helvetica" pitchFamily="2" charset="0"/>
              </a:rPr>
              <a:t>:</a:t>
            </a:r>
            <a:endParaRPr lang="en-US" sz="2600" b="1" dirty="0">
              <a:latin typeface="Helvetica" pitchFamily="2" charset="0"/>
            </a:endParaRPr>
          </a:p>
          <a:p>
            <a:pPr marL="971550" lvl="1" indent="-514350">
              <a:buAutoNum type="arabicParenR"/>
            </a:pPr>
            <a:r>
              <a:rPr lang="ru-RU" sz="2200" b="1" dirty="0">
                <a:latin typeface="Helvetica" pitchFamily="2" charset="0"/>
              </a:rPr>
              <a:t>Шаг</a:t>
            </a:r>
            <a:r>
              <a:rPr lang="en-US" sz="2200" b="1" dirty="0">
                <a:latin typeface="Helvetica" pitchFamily="2" charset="0"/>
              </a:rPr>
              <a:t> 1:</a:t>
            </a:r>
            <a:r>
              <a:rPr lang="en-US" sz="2200" dirty="0">
                <a:latin typeface="Helvetica" pitchFamily="2" charset="0"/>
              </a:rPr>
              <a:t> </a:t>
            </a:r>
            <a:r>
              <a:rPr lang="ru-RU" sz="2200" dirty="0">
                <a:latin typeface="Helvetica" pitchFamily="2" charset="0"/>
              </a:rPr>
              <a:t>Анализ подмножества произведений был использован для создания схемы классификации слов, указывающих на «индивидуализм», «индивидуальные чувства», «коллективизм» и «этатизм». Автоматический анализ этих слов и их частот вблизи слова «образование»</a:t>
            </a:r>
          </a:p>
          <a:p>
            <a:pPr marL="971550" lvl="1" indent="-514350">
              <a:buAutoNum type="arabicParenR"/>
            </a:pPr>
            <a:r>
              <a:rPr lang="ru-RU" sz="2200" b="1" dirty="0">
                <a:latin typeface="Helvetica" pitchFamily="2" charset="0"/>
              </a:rPr>
              <a:t>Шаг</a:t>
            </a:r>
            <a:r>
              <a:rPr lang="en-US" sz="2200" b="1" dirty="0">
                <a:latin typeface="Helvetica" pitchFamily="2" charset="0"/>
              </a:rPr>
              <a:t> 2:</a:t>
            </a:r>
            <a:r>
              <a:rPr lang="en-US" sz="2200" dirty="0">
                <a:latin typeface="Helvetica" pitchFamily="2" charset="0"/>
              </a:rPr>
              <a:t> </a:t>
            </a:r>
            <a:r>
              <a:rPr lang="ru-RU" sz="2200" dirty="0">
                <a:latin typeface="Helvetica" pitchFamily="2" charset="0"/>
              </a:rPr>
              <a:t>Затем используется латентное размещение Дирихле (</a:t>
            </a:r>
            <a:r>
              <a:rPr lang="en-US" sz="2200" dirty="0">
                <a:latin typeface="Helvetica" pitchFamily="2" charset="0"/>
              </a:rPr>
              <a:t>LDA</a:t>
            </a:r>
            <a:r>
              <a:rPr lang="ru-RU" sz="2200" dirty="0">
                <a:latin typeface="Helvetica" pitchFamily="2" charset="0"/>
              </a:rPr>
              <a:t>),</a:t>
            </a:r>
            <a:r>
              <a:rPr lang="en-US" sz="2200" dirty="0">
                <a:latin typeface="Helvetica" pitchFamily="2" charset="0"/>
              </a:rPr>
              <a:t> </a:t>
            </a:r>
            <a:r>
              <a:rPr lang="ru-RU" sz="2200" dirty="0">
                <a:latin typeface="Helvetica" pitchFamily="2" charset="0"/>
              </a:rPr>
              <a:t>чтобы проверить, есть ли фокус в британских работах на индивидуалистическое образование и в датских – фокус на государство, роль общества и структуру сообществ</a:t>
            </a:r>
          </a:p>
        </p:txBody>
      </p:sp>
    </p:spTree>
    <p:extLst>
      <p:ext uri="{BB962C8B-B14F-4D97-AF65-F5344CB8AC3E}">
        <p14:creationId xmlns:p14="http://schemas.microsoft.com/office/powerpoint/2010/main" val="20040163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Helvetica" pitchFamily="2" charset="0"/>
              </a:rPr>
              <a:t>Судебные дела: кто выигрывает дела об оспаривании административных решений?</a:t>
            </a: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275726" y="1343148"/>
            <a:ext cx="10978427" cy="52517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Постановка задачи:</a:t>
            </a:r>
            <a:r>
              <a:rPr lang="ru-RU" sz="2400" b="1" i="1" dirty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в России решения о нарушении многих видов законов выносят службы – Федеральная налоговая служба, Федеральная таможенная служба, Федеральная антимонопольная служба</a:t>
            </a:r>
          </a:p>
          <a:p>
            <a:pPr marL="0" indent="0" algn="ctr">
              <a:buNone/>
            </a:pPr>
            <a:r>
              <a:rPr lang="ru-RU" sz="2400" b="1" dirty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Что влияет на вероятность отмены решения о нарушении? </a:t>
            </a:r>
          </a:p>
          <a:p>
            <a:pPr marL="171450" indent="-171450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ru-RU" sz="2400" dirty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Характеристики дела; </a:t>
            </a:r>
          </a:p>
          <a:p>
            <a:pPr marL="171450" indent="-171450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ru-RU" sz="2400" dirty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Характеристики решения; </a:t>
            </a:r>
          </a:p>
          <a:p>
            <a:pPr marL="171450" indent="-171450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ru-RU" sz="2400" dirty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Характеристики судьи; </a:t>
            </a:r>
          </a:p>
          <a:p>
            <a:pPr marL="171450" indent="-171450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ru-RU" sz="2400" dirty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Характеристики компании; </a:t>
            </a:r>
          </a:p>
          <a:p>
            <a:pPr marL="171450" indent="-171450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ru-RU" sz="2400" dirty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Характеристики конкретного управления в составе службы</a:t>
            </a:r>
          </a:p>
          <a:p>
            <a:pPr marL="0" indent="0">
              <a:buNone/>
              <a:defRPr/>
            </a:pPr>
            <a:r>
              <a:rPr lang="en-US" sz="2400" b="1" dirty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Data</a:t>
            </a:r>
            <a:r>
              <a:rPr lang="ru-RU" sz="2400" b="1" dirty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: </a:t>
            </a:r>
            <a:r>
              <a:rPr lang="ru-RU" sz="2400" i="1" dirty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базы карточек судебных дел, базы карточек биографий судеб, сервисы СПАРК </a:t>
            </a:r>
            <a:r>
              <a:rPr lang="en-US" sz="2400" i="1" dirty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/ FIRA-PRO </a:t>
            </a:r>
            <a:endParaRPr lang="ru-RU" sz="2400" i="1" dirty="0">
              <a:solidFill>
                <a:srgbClr val="002060"/>
              </a:solidFill>
              <a:latin typeface="Arial" charset="0"/>
              <a:ea typeface="Arial" charset="0"/>
              <a:cs typeface="Arial" charset="0"/>
            </a:endParaRPr>
          </a:p>
          <a:p>
            <a:pPr marL="0" lvl="0" indent="0">
              <a:buNone/>
              <a:defRPr/>
            </a:pPr>
            <a:r>
              <a:rPr lang="en-US" sz="2400" b="1" dirty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Data Science</a:t>
            </a:r>
            <a:r>
              <a:rPr lang="ru-RU" sz="2400" b="1" dirty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: </a:t>
            </a:r>
            <a:r>
              <a:rPr lang="ru-RU" sz="2400" i="1" dirty="0" err="1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парсинг</a:t>
            </a:r>
            <a:r>
              <a:rPr lang="ru-RU" sz="2400" i="1" dirty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 веб-страниц, сопоставление биографических карточек судей и карточек судебных дел, факторный анализ </a:t>
            </a:r>
            <a:r>
              <a:rPr lang="en-US" sz="2400" i="1" dirty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(SEM)</a:t>
            </a:r>
            <a:endParaRPr lang="ru-RU" sz="2400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56376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Рисунок 2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51"/>
          <a:stretch/>
        </p:blipFill>
        <p:spPr>
          <a:xfrm>
            <a:off x="1" y="0"/>
            <a:ext cx="11535508" cy="685800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2500132" y="0"/>
            <a:ext cx="9035376" cy="6858000"/>
          </a:xfrm>
          <a:prstGeom prst="rect">
            <a:avLst/>
          </a:prstGeom>
          <a:solidFill>
            <a:schemeClr val="bg1">
              <a:alpha val="7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950442" y="689729"/>
            <a:ext cx="2384385" cy="451413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2950442" y="1291613"/>
            <a:ext cx="2384385" cy="451413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2950441" y="1893497"/>
            <a:ext cx="2384385" cy="451413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950441" y="653826"/>
            <a:ext cx="23843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atin typeface="Arial" charset="0"/>
                <a:ea typeface="Arial" charset="0"/>
                <a:cs typeface="Arial" charset="0"/>
              </a:rPr>
              <a:t>антимонопольное законодательство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950440" y="1352970"/>
            <a:ext cx="23843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err="1">
                <a:latin typeface="Arial" charset="0"/>
                <a:ea typeface="Arial" charset="0"/>
                <a:cs typeface="Arial" charset="0"/>
              </a:rPr>
              <a:t>госзакупки</a:t>
            </a:r>
            <a:endParaRPr lang="ru-RU" sz="1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950440" y="1844830"/>
            <a:ext cx="23843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atin typeface="Arial" charset="0"/>
                <a:ea typeface="Arial" charset="0"/>
                <a:cs typeface="Arial" charset="0"/>
              </a:rPr>
              <a:t>таможенное законодательство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2500132" y="145726"/>
            <a:ext cx="2384385" cy="45141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2500130" y="95875"/>
            <a:ext cx="23843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Arial" charset="0"/>
                <a:ea typeface="Arial" charset="0"/>
                <a:cs typeface="Arial" charset="0"/>
              </a:rPr>
              <a:t>судебные дела в таких сферах, как: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2500132" y="2525889"/>
            <a:ext cx="2384385" cy="700536"/>
          </a:xfrm>
          <a:prstGeom prst="rect">
            <a:avLst/>
          </a:prstGeom>
          <a:solidFill>
            <a:srgbClr val="E1D0FF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TextBox 32"/>
          <p:cNvSpPr txBox="1"/>
          <p:nvPr/>
        </p:nvSpPr>
        <p:spPr>
          <a:xfrm>
            <a:off x="2538202" y="2501584"/>
            <a:ext cx="238438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Arial" charset="0"/>
                <a:ea typeface="Arial" charset="0"/>
                <a:cs typeface="Arial" charset="0"/>
              </a:rPr>
              <a:t>дополнительный автоматизированный сбор таких данных, как: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6085684" y="931808"/>
            <a:ext cx="5836684" cy="4238069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TextBox 37"/>
          <p:cNvSpPr txBox="1"/>
          <p:nvPr/>
        </p:nvSpPr>
        <p:spPr>
          <a:xfrm>
            <a:off x="6218646" y="936353"/>
            <a:ext cx="595473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charset="2"/>
              <a:buChar char="§"/>
            </a:pPr>
            <a:r>
              <a:rPr lang="ru-RU" sz="1400" dirty="0">
                <a:latin typeface="Arial" charset="0"/>
                <a:ea typeface="Arial" charset="0"/>
                <a:cs typeface="Arial" charset="0"/>
              </a:rPr>
              <a:t>номер судебного дела</a:t>
            </a:r>
          </a:p>
          <a:p>
            <a:pPr marL="285750" indent="-285750">
              <a:buFont typeface="Wingdings" charset="2"/>
              <a:buChar char="§"/>
            </a:pPr>
            <a:r>
              <a:rPr lang="ru-RU" sz="1400" dirty="0">
                <a:latin typeface="Arial" charset="0"/>
                <a:ea typeface="Arial" charset="0"/>
                <a:cs typeface="Arial" charset="0"/>
              </a:rPr>
              <a:t>нарушенный закон</a:t>
            </a:r>
          </a:p>
          <a:p>
            <a:pPr marL="285750" indent="-285750">
              <a:buFont typeface="Wingdings" charset="2"/>
              <a:buChar char="§"/>
            </a:pPr>
            <a:r>
              <a:rPr lang="ru-RU" sz="1400" dirty="0">
                <a:latin typeface="Arial" charset="0"/>
                <a:ea typeface="Arial" charset="0"/>
                <a:cs typeface="Arial" charset="0"/>
              </a:rPr>
              <a:t>статья обвинения</a:t>
            </a:r>
          </a:p>
          <a:p>
            <a:pPr marL="285750" indent="-285750">
              <a:buFont typeface="Wingdings" charset="2"/>
              <a:buChar char="§"/>
            </a:pPr>
            <a:r>
              <a:rPr lang="ru-RU" sz="1400" dirty="0">
                <a:latin typeface="Arial" charset="0"/>
                <a:ea typeface="Arial" charset="0"/>
                <a:cs typeface="Arial" charset="0"/>
              </a:rPr>
              <a:t>код арбитражного суда</a:t>
            </a:r>
          </a:p>
          <a:p>
            <a:pPr marL="285750" indent="-285750">
              <a:buFont typeface="Wingdings" charset="2"/>
              <a:buChar char="§"/>
            </a:pPr>
            <a:r>
              <a:rPr lang="ru-RU" sz="1400" dirty="0">
                <a:latin typeface="Arial" charset="0"/>
                <a:ea typeface="Arial" charset="0"/>
                <a:cs typeface="Arial" charset="0"/>
              </a:rPr>
              <a:t>истец (истцы) (ИНН, КПП и </a:t>
            </a:r>
            <a:r>
              <a:rPr lang="ru-RU" sz="1400" dirty="0" err="1">
                <a:latin typeface="Arial" charset="0"/>
                <a:ea typeface="Arial" charset="0"/>
                <a:cs typeface="Arial" charset="0"/>
              </a:rPr>
              <a:t>др</a:t>
            </a:r>
            <a:r>
              <a:rPr lang="ru-RU" sz="1400" dirty="0">
                <a:latin typeface="Arial" charset="0"/>
                <a:ea typeface="Arial" charset="0"/>
                <a:cs typeface="Arial" charset="0"/>
              </a:rPr>
              <a:t>)</a:t>
            </a:r>
          </a:p>
          <a:p>
            <a:pPr marL="285750" indent="-285750">
              <a:buFont typeface="Wingdings" charset="2"/>
              <a:buChar char="§"/>
            </a:pPr>
            <a:r>
              <a:rPr lang="ru-RU" sz="1400" dirty="0">
                <a:latin typeface="Arial" charset="0"/>
                <a:ea typeface="Arial" charset="0"/>
                <a:cs typeface="Arial" charset="0"/>
              </a:rPr>
              <a:t>ответчик (ответчики) (ИНН, КПП и </a:t>
            </a:r>
            <a:r>
              <a:rPr lang="ru-RU" sz="1400" dirty="0" err="1">
                <a:latin typeface="Arial" charset="0"/>
                <a:ea typeface="Arial" charset="0"/>
                <a:cs typeface="Arial" charset="0"/>
              </a:rPr>
              <a:t>др</a:t>
            </a:r>
            <a:r>
              <a:rPr lang="ru-RU" sz="1400" dirty="0">
                <a:latin typeface="Arial" charset="0"/>
                <a:ea typeface="Arial" charset="0"/>
                <a:cs typeface="Arial" charset="0"/>
              </a:rPr>
              <a:t>)</a:t>
            </a:r>
          </a:p>
          <a:p>
            <a:pPr marL="285750" indent="-285750">
              <a:buFont typeface="Wingdings" charset="2"/>
              <a:buChar char="§"/>
            </a:pPr>
            <a:r>
              <a:rPr lang="ru-RU" sz="1400" dirty="0">
                <a:latin typeface="Arial" charset="0"/>
                <a:ea typeface="Arial" charset="0"/>
                <a:cs typeface="Arial" charset="0"/>
              </a:rPr>
              <a:t>наличие/ присутствие на слушании в суде третьих лиц </a:t>
            </a:r>
          </a:p>
          <a:p>
            <a:pPr marL="285750" indent="-285750">
              <a:buFont typeface="Wingdings" charset="2"/>
              <a:buChar char="§"/>
            </a:pPr>
            <a:r>
              <a:rPr lang="ru-RU" sz="1400" dirty="0">
                <a:latin typeface="Arial" charset="0"/>
                <a:ea typeface="Arial" charset="0"/>
                <a:cs typeface="Arial" charset="0"/>
              </a:rPr>
              <a:t>дата возбуждения дела</a:t>
            </a:r>
          </a:p>
          <a:p>
            <a:pPr marL="285750" indent="-285750">
              <a:buFont typeface="Wingdings" charset="2"/>
              <a:buChar char="§"/>
            </a:pPr>
            <a:r>
              <a:rPr lang="ru-RU" sz="1400" dirty="0">
                <a:latin typeface="Arial" charset="0"/>
                <a:ea typeface="Arial" charset="0"/>
                <a:cs typeface="Arial" charset="0"/>
              </a:rPr>
              <a:t>дата принятия решения последней инстанцией</a:t>
            </a:r>
          </a:p>
          <a:p>
            <a:pPr marL="285750" indent="-285750">
              <a:buFont typeface="Wingdings" charset="2"/>
              <a:buChar char="§"/>
            </a:pPr>
            <a:r>
              <a:rPr lang="ru-RU" sz="1400" dirty="0">
                <a:latin typeface="Arial" charset="0"/>
                <a:ea typeface="Arial" charset="0"/>
                <a:cs typeface="Arial" charset="0"/>
              </a:rPr>
              <a:t>решение суда первой инстанции (указать варианты формулировок)</a:t>
            </a:r>
          </a:p>
          <a:p>
            <a:pPr marL="285750" indent="-285750">
              <a:buFont typeface="Wingdings" charset="2"/>
              <a:buChar char="§"/>
            </a:pPr>
            <a:r>
              <a:rPr lang="ru-RU" sz="1400" dirty="0">
                <a:latin typeface="Arial" charset="0"/>
                <a:ea typeface="Arial" charset="0"/>
                <a:cs typeface="Arial" charset="0"/>
              </a:rPr>
              <a:t>решение суда последней инстанции</a:t>
            </a:r>
          </a:p>
          <a:p>
            <a:pPr marL="285750" indent="-285750">
              <a:buFont typeface="Wingdings" charset="2"/>
              <a:buChar char="§"/>
            </a:pPr>
            <a:r>
              <a:rPr lang="ru-RU" sz="1400" dirty="0">
                <a:latin typeface="Arial" charset="0"/>
                <a:ea typeface="Arial" charset="0"/>
                <a:cs typeface="Arial" charset="0"/>
              </a:rPr>
              <a:t>число инстанций</a:t>
            </a:r>
          </a:p>
          <a:p>
            <a:pPr marL="285750" indent="-285750">
              <a:buFont typeface="Wingdings" charset="2"/>
              <a:buChar char="§"/>
            </a:pPr>
            <a:r>
              <a:rPr lang="ru-RU" sz="1400" dirty="0">
                <a:latin typeface="Arial" charset="0"/>
                <a:ea typeface="Arial" charset="0"/>
                <a:cs typeface="Arial" charset="0"/>
              </a:rPr>
              <a:t>дело подавалось в высший суд (до какого-то момента это был Высший арбитражный, а потом Верховный суд</a:t>
            </a:r>
          </a:p>
          <a:p>
            <a:pPr marL="285750" indent="-285750">
              <a:buFont typeface="Wingdings" charset="2"/>
              <a:buChar char="§"/>
            </a:pPr>
            <a:r>
              <a:rPr lang="ru-RU" sz="1400" dirty="0">
                <a:latin typeface="Arial" charset="0"/>
                <a:ea typeface="Arial" charset="0"/>
                <a:cs typeface="Arial" charset="0"/>
              </a:rPr>
              <a:t>решение суда</a:t>
            </a:r>
          </a:p>
          <a:p>
            <a:pPr marL="285750" indent="-285750">
              <a:buFont typeface="Wingdings" charset="2"/>
              <a:buChar char="§"/>
            </a:pPr>
            <a:r>
              <a:rPr lang="ru-RU" sz="1400" dirty="0">
                <a:latin typeface="Arial" charset="0"/>
                <a:ea typeface="Arial" charset="0"/>
                <a:cs typeface="Arial" charset="0"/>
              </a:rPr>
              <a:t>наличие/отсутствие штрафа</a:t>
            </a:r>
          </a:p>
          <a:p>
            <a:pPr marL="285750" indent="-285750">
              <a:buFont typeface="Wingdings" charset="2"/>
              <a:buChar char="§"/>
            </a:pPr>
            <a:r>
              <a:rPr lang="ru-RU" sz="1400" dirty="0">
                <a:latin typeface="Arial" charset="0"/>
                <a:ea typeface="Arial" charset="0"/>
                <a:cs typeface="Arial" charset="0"/>
              </a:rPr>
              <a:t>фамилия судьи</a:t>
            </a:r>
          </a:p>
          <a:p>
            <a:pPr marL="285750" indent="-285750">
              <a:buFont typeface="Wingdings" charset="2"/>
              <a:buChar char="§"/>
            </a:pPr>
            <a:r>
              <a:rPr lang="ru-RU" sz="1400" dirty="0">
                <a:latin typeface="Arial" charset="0"/>
                <a:ea typeface="Arial" charset="0"/>
                <a:cs typeface="Arial" charset="0"/>
              </a:rPr>
              <a:t>и т.д.</a:t>
            </a:r>
          </a:p>
          <a:p>
            <a:pPr marL="285750" indent="-285750">
              <a:buFont typeface="Wingdings" charset="2"/>
              <a:buChar char="§"/>
            </a:pPr>
            <a:endParaRPr lang="ru-RU" sz="1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5772873" y="145726"/>
            <a:ext cx="2384385" cy="70053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TextBox 39"/>
          <p:cNvSpPr txBox="1"/>
          <p:nvPr/>
        </p:nvSpPr>
        <p:spPr>
          <a:xfrm>
            <a:off x="5808040" y="107598"/>
            <a:ext cx="238438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Arial" charset="0"/>
                <a:ea typeface="Arial" charset="0"/>
                <a:cs typeface="Arial" charset="0"/>
              </a:rPr>
              <a:t>анализ текста дел и автоматизация сбора таких данных, как: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2950442" y="3416267"/>
            <a:ext cx="2384385" cy="800021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TextBox 44"/>
          <p:cNvSpPr txBox="1"/>
          <p:nvPr/>
        </p:nvSpPr>
        <p:spPr>
          <a:xfrm>
            <a:off x="2950440" y="3442455"/>
            <a:ext cx="238438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atin typeface="Arial" charset="0"/>
                <a:ea typeface="Arial" charset="0"/>
                <a:cs typeface="Arial" charset="0"/>
              </a:rPr>
              <a:t>характеристики судьи (опыт, образование, квалификация и пр.)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2950442" y="4392307"/>
            <a:ext cx="2384385" cy="800021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TextBox 46"/>
          <p:cNvSpPr txBox="1"/>
          <p:nvPr/>
        </p:nvSpPr>
        <p:spPr>
          <a:xfrm>
            <a:off x="2950440" y="4418495"/>
            <a:ext cx="238438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atin typeface="Arial" charset="0"/>
                <a:ea typeface="Arial" charset="0"/>
                <a:cs typeface="Arial" charset="0"/>
              </a:rPr>
              <a:t>характеристики обвиняемой компании (ОКВЭД, выручка и пр.)</a:t>
            </a:r>
          </a:p>
        </p:txBody>
      </p:sp>
      <p:sp>
        <p:nvSpPr>
          <p:cNvPr id="49" name="Прямоугольник 48"/>
          <p:cNvSpPr/>
          <p:nvPr/>
        </p:nvSpPr>
        <p:spPr>
          <a:xfrm>
            <a:off x="0" y="5271680"/>
            <a:ext cx="12192000" cy="1586319"/>
          </a:xfrm>
          <a:prstGeom prst="rect">
            <a:avLst/>
          </a:prstGeom>
          <a:solidFill>
            <a:schemeClr val="bg1">
              <a:alpha val="6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Треугольник 49"/>
          <p:cNvSpPr/>
          <p:nvPr/>
        </p:nvSpPr>
        <p:spPr>
          <a:xfrm rot="10800000">
            <a:off x="3440723" y="5280341"/>
            <a:ext cx="5310554" cy="264906"/>
          </a:xfrm>
          <a:prstGeom prst="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Прямоугольник 50"/>
          <p:cNvSpPr/>
          <p:nvPr/>
        </p:nvSpPr>
        <p:spPr>
          <a:xfrm>
            <a:off x="2608540" y="5737020"/>
            <a:ext cx="750194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определение переменных, характеризующих контракт, заказчика и поставщика, которые </a:t>
            </a:r>
            <a:r>
              <a:rPr lang="ru-RU" b="1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влияют на победу государственного заказчика в споре с поставщиком</a:t>
            </a:r>
            <a:r>
              <a:rPr lang="ru-RU" b="1" dirty="0">
                <a:latin typeface="Arial" charset="0"/>
                <a:ea typeface="Arial" charset="0"/>
                <a:cs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487613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Helvetica" pitchFamily="2" charset="0"/>
              </a:rPr>
              <a:t>«Силовое» давление на бизнес: каковы реальные масштабы?</a:t>
            </a: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768096" y="1825625"/>
            <a:ext cx="10585704" cy="4751638"/>
          </a:xfrm>
        </p:spPr>
        <p:txBody>
          <a:bodyPr>
            <a:normAutofit/>
          </a:bodyPr>
          <a:lstStyle/>
          <a:p>
            <a:pPr marL="0" lvl="0" indent="0">
              <a:buNone/>
              <a:defRPr/>
            </a:pPr>
            <a:r>
              <a:rPr lang="ru-RU" sz="3200" b="1" dirty="0">
                <a:solidFill>
                  <a:srgbClr val="002060"/>
                </a:solidFill>
                <a:latin typeface="Helvetica" pitchFamily="2" charset="0"/>
              </a:rPr>
              <a:t>Постановка задачи:</a:t>
            </a:r>
            <a:r>
              <a:rPr lang="ru-RU" sz="3200" b="1" i="1" dirty="0">
                <a:solidFill>
                  <a:srgbClr val="002060"/>
                </a:solidFill>
                <a:latin typeface="Helvetica" pitchFamily="2" charset="0"/>
              </a:rPr>
              <a:t> </a:t>
            </a:r>
            <a:r>
              <a:rPr lang="ru-RU" sz="3200" i="1" dirty="0">
                <a:solidFill>
                  <a:srgbClr val="002060"/>
                </a:solidFill>
                <a:latin typeface="Helvetica" pitchFamily="2" charset="0"/>
              </a:rPr>
              <a:t>на основе существующей выборки дел об уголовном преследовании предпринимателей найти уголовные дела, обладающие сходными признаками, но по которым не было обращений</a:t>
            </a:r>
          </a:p>
          <a:p>
            <a:pPr marL="0" lvl="0" indent="0">
              <a:buNone/>
              <a:defRPr/>
            </a:pPr>
            <a:endParaRPr lang="ru-RU" sz="3200" i="1" dirty="0">
              <a:latin typeface="Helvetica" pitchFamily="2" charset="0"/>
            </a:endParaRPr>
          </a:p>
          <a:p>
            <a:pPr marL="0" indent="0">
              <a:buNone/>
              <a:defRPr/>
            </a:pPr>
            <a:r>
              <a:rPr lang="en-US" sz="3200" b="1" dirty="0">
                <a:solidFill>
                  <a:srgbClr val="002060"/>
                </a:solidFill>
                <a:latin typeface="Helvetica" pitchFamily="2" charset="0"/>
              </a:rPr>
              <a:t>Data</a:t>
            </a:r>
            <a:r>
              <a:rPr lang="ru-RU" sz="3200" b="1" dirty="0">
                <a:solidFill>
                  <a:srgbClr val="002060"/>
                </a:solidFill>
                <a:latin typeface="Helvetica" pitchFamily="2" charset="0"/>
              </a:rPr>
              <a:t>: </a:t>
            </a:r>
            <a:r>
              <a:rPr lang="ru-RU" sz="3200" i="1" dirty="0">
                <a:solidFill>
                  <a:srgbClr val="002060"/>
                </a:solidFill>
                <a:latin typeface="Helvetica" pitchFamily="2" charset="0"/>
              </a:rPr>
              <a:t>база ЦОП «БПК», система ГАС «Правосудие»</a:t>
            </a:r>
          </a:p>
          <a:p>
            <a:pPr marL="0" lvl="0" indent="0">
              <a:buNone/>
              <a:defRPr/>
            </a:pPr>
            <a:endParaRPr lang="ru-RU" sz="3200" i="1" dirty="0">
              <a:latin typeface="Helvetica" pitchFamily="2" charset="0"/>
            </a:endParaRPr>
          </a:p>
          <a:p>
            <a:pPr marL="0" lvl="0" indent="0">
              <a:buNone/>
              <a:defRPr/>
            </a:pPr>
            <a:r>
              <a:rPr lang="en-US" sz="3200" b="1" dirty="0">
                <a:solidFill>
                  <a:srgbClr val="002060"/>
                </a:solidFill>
                <a:latin typeface="Helvetica" pitchFamily="2" charset="0"/>
              </a:rPr>
              <a:t>Data Science</a:t>
            </a:r>
            <a:r>
              <a:rPr lang="ru-RU" sz="3200" b="1" dirty="0">
                <a:solidFill>
                  <a:srgbClr val="002060"/>
                </a:solidFill>
                <a:latin typeface="Helvetica" pitchFamily="2" charset="0"/>
              </a:rPr>
              <a:t>: </a:t>
            </a:r>
            <a:r>
              <a:rPr lang="ru-RU" sz="3200" i="1" dirty="0">
                <a:solidFill>
                  <a:srgbClr val="002060"/>
                </a:solidFill>
                <a:latin typeface="Helvetica" pitchFamily="2" charset="0"/>
              </a:rPr>
              <a:t>глубинное обучение</a:t>
            </a:r>
            <a:endParaRPr lang="ru-RU" i="1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15162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1847" y="174057"/>
            <a:ext cx="10939818" cy="945059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Helvetica" panose="020B0604020202020204" pitchFamily="34" charset="0"/>
                <a:cs typeface="Helvetica" panose="020B0604020202020204" pitchFamily="34" charset="0"/>
              </a:rPr>
              <a:t>Тема: «</a:t>
            </a:r>
            <a:r>
              <a:rPr lang="ru-RU" sz="2800" dirty="0">
                <a:latin typeface="Helvetica" panose="020B0604020202020204" pitchFamily="34" charset="0"/>
                <a:cs typeface="Helvetica" panose="020B0604020202020204" pitchFamily="34" charset="0"/>
              </a:rPr>
              <a:t>Идентификация кейсов силового давления на бизнес в базе судебных дел за 2011-2017 гг.</a:t>
            </a:r>
            <a:r>
              <a:rPr lang="ru-RU" sz="2800" b="1" dirty="0">
                <a:latin typeface="Helvetica" panose="020B0604020202020204" pitchFamily="34" charset="0"/>
                <a:cs typeface="Helvetica" panose="020B0604020202020204" pitchFamily="34" charset="0"/>
              </a:rPr>
              <a:t>»</a:t>
            </a:r>
            <a:endParaRPr lang="ru-RU" sz="2800" b="1" dirty="0">
              <a:solidFill>
                <a:srgbClr val="00206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395785" y="1037230"/>
            <a:ext cx="11573302" cy="554003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sz="2600" b="1" dirty="0">
                <a:latin typeface="Helvetica" pitchFamily="2" charset="0"/>
              </a:rPr>
              <a:t>Проблема:</a:t>
            </a:r>
            <a:r>
              <a:rPr lang="ru-RU" sz="2600" dirty="0">
                <a:latin typeface="Helvetica" pitchFamily="2" charset="0"/>
              </a:rPr>
              <a:t> в базу данных об уголовных делах по экономическим преступлениям попадают как реальные преступления, так и кейсы, когда уголовное дело использовалось для давления на предпринимателей</a:t>
            </a:r>
            <a:r>
              <a:rPr lang="en-US" sz="2600" dirty="0">
                <a:latin typeface="Helvetica" pitchFamily="2" charset="0"/>
              </a:rPr>
              <a:t>;</a:t>
            </a:r>
            <a:endParaRPr lang="ru-RU" sz="2600" dirty="0">
              <a:latin typeface="Helvetica" pitchFamily="2" charset="0"/>
            </a:endParaRPr>
          </a:p>
          <a:p>
            <a:pPr marL="0" indent="0">
              <a:buNone/>
            </a:pPr>
            <a:r>
              <a:rPr lang="ru-RU" sz="2600" b="1" dirty="0">
                <a:latin typeface="Helvetica" pitchFamily="2" charset="0"/>
              </a:rPr>
              <a:t>Задача: </a:t>
            </a:r>
            <a:r>
              <a:rPr lang="ru-RU" sz="2600" dirty="0">
                <a:latin typeface="Helvetica" pitchFamily="2" charset="0"/>
              </a:rPr>
              <a:t>на основе подтверждённых случаев научиться идентифицировать дела, в которых могло иметь место силовое давление не бизнес</a:t>
            </a:r>
            <a:r>
              <a:rPr lang="en-US" sz="2600" dirty="0">
                <a:latin typeface="Helvetica" pitchFamily="2" charset="0"/>
              </a:rPr>
              <a:t>;</a:t>
            </a:r>
            <a:endParaRPr lang="ru-RU" sz="2600" b="1" dirty="0">
              <a:latin typeface="Helvetica" pitchFamily="2" charset="0"/>
            </a:endParaRPr>
          </a:p>
          <a:p>
            <a:pPr marL="0" indent="0">
              <a:buNone/>
            </a:pPr>
            <a:r>
              <a:rPr lang="ru-RU" sz="2600" b="1" dirty="0">
                <a:latin typeface="Helvetica" pitchFamily="2" charset="0"/>
              </a:rPr>
              <a:t>Примерный алгоритм решения:</a:t>
            </a:r>
            <a:r>
              <a:rPr lang="ru-RU" sz="2600" dirty="0">
                <a:latin typeface="Helvetica" pitchFamily="2" charset="0"/>
              </a:rPr>
              <a:t> 1) Выгрузить из базы ГАС Правосудие информацию об уголовных делах по заданным статьям УК РФ за заданный период времени</a:t>
            </a:r>
            <a:r>
              <a:rPr lang="en-US" sz="2600" dirty="0">
                <a:latin typeface="Helvetica" pitchFamily="2" charset="0"/>
              </a:rPr>
              <a:t>;</a:t>
            </a:r>
            <a:endParaRPr lang="ru-RU" sz="2600" dirty="0">
              <a:latin typeface="Helvetica" pitchFamily="2" charset="0"/>
            </a:endParaRPr>
          </a:p>
          <a:p>
            <a:pPr marL="0" indent="0">
              <a:buNone/>
            </a:pPr>
            <a:r>
              <a:rPr lang="ru-RU" sz="2600" dirty="0">
                <a:latin typeface="Helvetica" pitchFamily="2" charset="0"/>
              </a:rPr>
              <a:t>2) Среди этих дел есть 555 наблюдений, про которые мы знаем, что имело место давление на бизнес</a:t>
            </a:r>
            <a:r>
              <a:rPr lang="en-US" sz="2600" dirty="0">
                <a:latin typeface="Helvetica" pitchFamily="2" charset="0"/>
              </a:rPr>
              <a:t>;</a:t>
            </a:r>
            <a:endParaRPr lang="ru-RU" sz="2600" dirty="0">
              <a:latin typeface="Helvetica" pitchFamily="2" charset="0"/>
            </a:endParaRPr>
          </a:p>
          <a:p>
            <a:pPr marL="0" indent="0">
              <a:buNone/>
            </a:pPr>
            <a:r>
              <a:rPr lang="ru-RU" sz="2600" dirty="0">
                <a:latin typeface="Helvetica" pitchFamily="2" charset="0"/>
              </a:rPr>
              <a:t>3) Необходимо выделить атрибуты судебных дел (продолжительность, место, имя судьи, число участников и пр.), на основе которых можно проводить сравнение</a:t>
            </a:r>
            <a:r>
              <a:rPr lang="en-US" sz="2600" dirty="0">
                <a:latin typeface="Helvetica" pitchFamily="2" charset="0"/>
              </a:rPr>
              <a:t>;</a:t>
            </a:r>
          </a:p>
          <a:p>
            <a:pPr marL="0" indent="0">
              <a:buNone/>
            </a:pPr>
            <a:r>
              <a:rPr lang="ru-RU" sz="2600" dirty="0">
                <a:latin typeface="Helvetica" pitchFamily="2" charset="0"/>
              </a:rPr>
              <a:t>4) Провести обучение и классифицировать все дела из базы на случаи реальных преступлений и случаи силового давления на бизнес</a:t>
            </a:r>
            <a:r>
              <a:rPr lang="en-US" sz="2600" dirty="0">
                <a:latin typeface="Helvetica" pitchFamily="2" charset="0"/>
              </a:rPr>
              <a:t> (c </a:t>
            </a:r>
            <a:r>
              <a:rPr lang="ru-RU" sz="2600" dirty="0">
                <a:latin typeface="Helvetica" pitchFamily="2" charset="0"/>
              </a:rPr>
              <a:t>указанием степени погрешности)</a:t>
            </a:r>
            <a:r>
              <a:rPr lang="en-US" sz="2600" dirty="0">
                <a:latin typeface="Helvetica" pitchFamily="2" charset="0"/>
              </a:rPr>
              <a:t>;</a:t>
            </a:r>
            <a:endParaRPr lang="ru-RU" sz="2600" dirty="0">
              <a:latin typeface="Helvetica" pitchFamily="2" charset="0"/>
            </a:endParaRPr>
          </a:p>
          <a:p>
            <a:pPr marL="0" indent="0">
              <a:buNone/>
            </a:pPr>
            <a:r>
              <a:rPr lang="ru-RU" sz="2600" b="1" dirty="0">
                <a:latin typeface="Helvetica" pitchFamily="2" charset="0"/>
              </a:rPr>
              <a:t>Социальная значимость задачи: </a:t>
            </a:r>
            <a:r>
              <a:rPr lang="ru-RU" sz="2600" dirty="0">
                <a:latin typeface="Helvetica" pitchFamily="2" charset="0"/>
              </a:rPr>
              <a:t>точные масштабы проблемы не известны никому, в том числе представителям власти. Можно стать первым, кто даст ответ на этот вопрос</a:t>
            </a:r>
            <a:r>
              <a:rPr lang="en-US" sz="2600" dirty="0">
                <a:latin typeface="Helvetica" pitchFamily="2" charset="0"/>
              </a:rPr>
              <a:t>.</a:t>
            </a:r>
            <a:endParaRPr lang="ru-RU" sz="26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57676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1847" y="174057"/>
            <a:ext cx="10939818" cy="535627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Helvetica" panose="020B0604020202020204" pitchFamily="34" charset="0"/>
                <a:cs typeface="Helvetica" panose="020B0604020202020204" pitchFamily="34" charset="0"/>
              </a:rPr>
              <a:t>Общий перечень тем, предлагаемых ИАПР и МЦИИР</a:t>
            </a:r>
            <a:endParaRPr lang="ru-RU" sz="2800" b="1" dirty="0">
              <a:solidFill>
                <a:srgbClr val="00206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395785" y="1060704"/>
            <a:ext cx="11573302" cy="52760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1) </a:t>
            </a:r>
            <a:r>
              <a:rPr lang="ru-RU" sz="2400" dirty="0"/>
              <a:t>Классификация стандартизованных товаров на основе их текстового описания</a:t>
            </a:r>
          </a:p>
          <a:p>
            <a:pPr marL="0" indent="0">
              <a:buNone/>
            </a:pPr>
            <a:r>
              <a:rPr lang="en-US" sz="2400" dirty="0"/>
              <a:t>2) </a:t>
            </a:r>
            <a:r>
              <a:rPr lang="ru-RU" sz="2400" dirty="0"/>
              <a:t>Текстовый анализ ошибок в извещениях о торгах и выделение кластеров с преднамеренными ошибками</a:t>
            </a:r>
          </a:p>
          <a:p>
            <a:pPr marL="0" indent="0">
              <a:buNone/>
            </a:pPr>
            <a:r>
              <a:rPr lang="en-US" sz="2400" dirty="0"/>
              <a:t>3) </a:t>
            </a:r>
            <a:r>
              <a:rPr lang="ru-RU" sz="2400" dirty="0"/>
              <a:t>Текстовый анализ жесткости требований к поставщикам в рамках </a:t>
            </a:r>
            <a:r>
              <a:rPr lang="ru-RU" sz="2400" dirty="0" err="1"/>
              <a:t>госзакупок</a:t>
            </a:r>
            <a:r>
              <a:rPr lang="ru-RU" sz="2400" dirty="0"/>
              <a:t> и определение ее влияния на результаты торгов</a:t>
            </a:r>
          </a:p>
          <a:p>
            <a:pPr marL="0" indent="0">
              <a:buNone/>
            </a:pPr>
            <a:r>
              <a:rPr lang="en-US" sz="2400" dirty="0"/>
              <a:t>4) </a:t>
            </a:r>
            <a:r>
              <a:rPr lang="ru-RU" sz="2400" dirty="0"/>
              <a:t>Прогнозирование снижения цены на торгах и построение индикаторов потенциального сговора</a:t>
            </a:r>
          </a:p>
          <a:p>
            <a:pPr marL="0" indent="0">
              <a:buNone/>
            </a:pPr>
            <a:r>
              <a:rPr lang="ru-RU" sz="2400" dirty="0"/>
              <a:t>5) Использование машинного обучения для анализа дискурса о государственно-частном партнерстве в среднем профессиональном образовании</a:t>
            </a:r>
          </a:p>
          <a:p>
            <a:pPr marL="0" indent="0">
              <a:buNone/>
            </a:pPr>
            <a:r>
              <a:rPr lang="ru-RU" sz="2400" dirty="0"/>
              <a:t>6</a:t>
            </a:r>
            <a:r>
              <a:rPr lang="en-US" sz="2400" dirty="0"/>
              <a:t>) </a:t>
            </a:r>
            <a:r>
              <a:rPr lang="ru-RU" sz="2400" dirty="0"/>
              <a:t>Судебные дела: кто выигрывает административные споры?</a:t>
            </a:r>
            <a:endParaRPr lang="ru-RU" sz="2400" b="1" dirty="0"/>
          </a:p>
          <a:p>
            <a:pPr marL="0" indent="0">
              <a:buNone/>
            </a:pPr>
            <a:r>
              <a:rPr lang="ru-RU" sz="2400" dirty="0"/>
              <a:t>7) Идентификация кейсов силового давления на бизнес в базе судебных дел</a:t>
            </a:r>
          </a:p>
          <a:p>
            <a:pPr marL="0" indent="0">
              <a:buNone/>
            </a:pPr>
            <a:r>
              <a:rPr lang="ru-RU" sz="2400" dirty="0"/>
              <a:t>8</a:t>
            </a:r>
            <a:r>
              <a:rPr lang="en-US" sz="2400" dirty="0"/>
              <a:t>) </a:t>
            </a:r>
            <a:r>
              <a:rPr lang="ru-RU" sz="2400" dirty="0"/>
              <a:t>Текстовый анализ публикаций о силовом давлении на бизнес и их влияния на результаты уголовного процесса</a:t>
            </a:r>
          </a:p>
        </p:txBody>
      </p:sp>
    </p:spTree>
    <p:extLst>
      <p:ext uri="{BB962C8B-B14F-4D97-AF65-F5344CB8AC3E}">
        <p14:creationId xmlns:p14="http://schemas.microsoft.com/office/powerpoint/2010/main" val="3976153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8731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>
                <a:solidFill>
                  <a:srgbClr val="002060"/>
                </a:solidFill>
              </a:rPr>
              <a:t>Кто мы?</a:t>
            </a: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22148" y="1225296"/>
            <a:ext cx="11347704" cy="545896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ИАПР – один из первых научных институтов ВШЭ (с 1997 года)</a:t>
            </a:r>
          </a:p>
          <a:p>
            <a:pPr marL="0" indent="0">
              <a:buNone/>
            </a:pPr>
            <a:r>
              <a:rPr lang="ru-RU" dirty="0"/>
              <a:t>МЦИИР – международная лаборатория ВШЭ в составе ИАПР (с 2011 года), созданная в кооперации с группой коллег из </a:t>
            </a:r>
            <a:r>
              <a:rPr lang="en-US" dirty="0"/>
              <a:t>Columbia University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Наши особенности:</a:t>
            </a:r>
          </a:p>
          <a:p>
            <a:r>
              <a:rPr lang="ru-RU" dirty="0"/>
              <a:t>Акцент на эмпирические исследования, развитие новых методов исследований и применение их на практике</a:t>
            </a:r>
          </a:p>
          <a:p>
            <a:r>
              <a:rPr lang="ru-RU" dirty="0"/>
              <a:t>Формирование собственных массивов данных и предоставление открытого доступа к ним </a:t>
            </a:r>
          </a:p>
          <a:p>
            <a:r>
              <a:rPr lang="ru-RU" dirty="0"/>
              <a:t>Междисциплинарный фокус – экономика, политология, социология, государственное и муниципальное управление</a:t>
            </a:r>
          </a:p>
          <a:p>
            <a:r>
              <a:rPr lang="ru-RU" dirty="0"/>
              <a:t>Собственная международная конференция </a:t>
            </a:r>
          </a:p>
          <a:p>
            <a:r>
              <a:rPr lang="ru-RU" dirty="0"/>
              <a:t>Обширная сеть международных партнерств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93333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Контакты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>
                <a:hlinkClick r:id="rId2"/>
              </a:rPr>
              <a:t>119049, Москва, ул. Шаболовка 28/11, стр. 9 (уч. корпус 1)</a:t>
            </a:r>
            <a:endParaRPr lang="ru-RU" dirty="0"/>
          </a:p>
          <a:p>
            <a:pPr marL="0" indent="0" algn="ctr">
              <a:buNone/>
            </a:pPr>
            <a:r>
              <a:rPr lang="ru-RU" dirty="0"/>
              <a:t>Сайты ИАПР и МЦИИР: </a:t>
            </a:r>
            <a:r>
              <a:rPr lang="en-US" dirty="0"/>
              <a:t>iims.hse.ru</a:t>
            </a:r>
            <a:r>
              <a:rPr lang="ru-RU" dirty="0"/>
              <a:t> и </a:t>
            </a:r>
            <a:r>
              <a:rPr lang="en-US" dirty="0"/>
              <a:t>iims.hse.ru/</a:t>
            </a:r>
            <a:r>
              <a:rPr lang="en-US" dirty="0" err="1"/>
              <a:t>csid</a:t>
            </a:r>
            <a:endParaRPr lang="ru-RU" dirty="0"/>
          </a:p>
          <a:p>
            <a:pPr marL="0" indent="0" algn="ctr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Яковлев Андрей Александрович - </a:t>
            </a:r>
            <a:r>
              <a:rPr lang="en-US" dirty="0" err="1">
                <a:hlinkClick r:id="rId3"/>
              </a:rPr>
              <a:t>ayakovlev</a:t>
            </a:r>
            <a:r>
              <a:rPr lang="ru-RU" dirty="0">
                <a:hlinkClick r:id="rId3"/>
              </a:rPr>
              <a:t>@hse.ru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Ткаченко Андрей Викторович - </a:t>
            </a:r>
            <a:r>
              <a:rPr lang="en-US" dirty="0">
                <a:hlinkClick r:id="rId4"/>
              </a:rPr>
              <a:t>tkachenko_av@hse.ru</a:t>
            </a:r>
            <a:r>
              <a:rPr lang="ru-RU" dirty="0"/>
              <a:t> </a:t>
            </a:r>
            <a:endParaRPr lang="en-US" dirty="0"/>
          </a:p>
          <a:p>
            <a:pPr marL="0" indent="0">
              <a:buNone/>
            </a:pPr>
            <a:r>
              <a:rPr lang="ru-RU" dirty="0" err="1"/>
              <a:t>Израэл</a:t>
            </a:r>
            <a:r>
              <a:rPr lang="ru-RU" dirty="0"/>
              <a:t> Маркес </a:t>
            </a:r>
            <a:r>
              <a:rPr lang="en-US" dirty="0"/>
              <a:t>II - </a:t>
            </a:r>
            <a:r>
              <a:rPr lang="en-US" dirty="0">
                <a:hlinkClick r:id="rId5"/>
              </a:rPr>
              <a:t>imarques@hse.ru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ru-RU" dirty="0" err="1"/>
              <a:t>Казун</a:t>
            </a:r>
            <a:r>
              <a:rPr lang="ru-RU" dirty="0"/>
              <a:t> Антон Павлович </a:t>
            </a:r>
            <a:r>
              <a:rPr lang="en-US" dirty="0"/>
              <a:t>- </a:t>
            </a:r>
            <a:r>
              <a:rPr lang="en-US" dirty="0">
                <a:hlinkClick r:id="rId6"/>
              </a:rPr>
              <a:t>akazun@hse.ru</a:t>
            </a:r>
            <a:endParaRPr lang="en-US" dirty="0"/>
          </a:p>
          <a:p>
            <a:pPr marL="0" indent="0">
              <a:buNone/>
            </a:pPr>
            <a:r>
              <a:rPr lang="ru-RU" dirty="0"/>
              <a:t>Сидорова Елена </a:t>
            </a:r>
            <a:r>
              <a:rPr lang="mr-IN" dirty="0"/>
              <a:t>–</a:t>
            </a:r>
            <a:r>
              <a:rPr lang="ru-RU" dirty="0"/>
              <a:t> </a:t>
            </a:r>
            <a:r>
              <a:rPr lang="en-US">
                <a:hlinkClick r:id="rId7"/>
              </a:rPr>
              <a:t>eesidorova@edu.hse.ru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8070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2887" y="365125"/>
            <a:ext cx="11292840" cy="787019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>
                <a:solidFill>
                  <a:srgbClr val="002060"/>
                </a:solidFill>
              </a:rPr>
              <a:t>ИАПР и МЦИИР в цифрах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6273" y="1332481"/>
            <a:ext cx="11292840" cy="487629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ru-RU" sz="2400" b="1" dirty="0"/>
              <a:t>Научный коллектив по состоянию на 2018 год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en-US" sz="2400" dirty="0"/>
              <a:t> </a:t>
            </a:r>
            <a:r>
              <a:rPr lang="ru-RU" sz="2400" dirty="0"/>
              <a:t>29 научных сотрудников, в том числе 8 сотрудников со степенью </a:t>
            </a:r>
            <a:r>
              <a:rPr lang="en-US" sz="2400" dirty="0"/>
              <a:t>PhD</a:t>
            </a:r>
            <a:endParaRPr lang="ru-RU" sz="24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en-US" sz="2400" dirty="0"/>
              <a:t> </a:t>
            </a:r>
            <a:r>
              <a:rPr lang="ru-RU" sz="2400" dirty="0"/>
              <a:t>кроме того, 22 стажера-исследователя, из них 5 аспирантов и 12 студентов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ru-RU" sz="2400" b="1" dirty="0"/>
              <a:t>Образовательная деятельность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ru-RU" sz="2400" dirty="0"/>
              <a:t>Учебные курсы на факультетах социальных, экономических наук, бизнеса и менеджмента; коммуникаций, медиа и дизайна; мировой экономики и политики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ru-RU" sz="2400" b="1" dirty="0"/>
              <a:t>В период с 2013 по 2018 год: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ru-RU" sz="2400" dirty="0"/>
              <a:t> 78 публикаций в международных журналах, индексируемых в </a:t>
            </a:r>
            <a:r>
              <a:rPr lang="en-US" sz="2400" dirty="0"/>
              <a:t>SCOPUS</a:t>
            </a:r>
            <a:r>
              <a:rPr lang="ru-RU" sz="2400" dirty="0"/>
              <a:t> / </a:t>
            </a:r>
            <a:r>
              <a:rPr lang="en-US" sz="2400" dirty="0" err="1"/>
              <a:t>WoS</a:t>
            </a:r>
            <a:endParaRPr lang="ru-RU" sz="24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ru-RU" sz="2400" dirty="0"/>
              <a:t> 25 получателей грантов МЦИИР для молодых исследователей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ru-RU" sz="2400" dirty="0"/>
              <a:t> 4 сотрудника поступили на </a:t>
            </a:r>
            <a:r>
              <a:rPr lang="en-US" sz="2400" dirty="0"/>
              <a:t>PhD</a:t>
            </a:r>
            <a:r>
              <a:rPr lang="ru-RU" sz="2400" dirty="0"/>
              <a:t> в зарубежные университеты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ru-RU" sz="2400" dirty="0"/>
              <a:t> Руководство подготовкой КР, ВКР, диссертаций. Число защищенных ВКР: </a:t>
            </a:r>
            <a:r>
              <a:rPr lang="ru-RU" sz="2400" dirty="0" err="1"/>
              <a:t>бакалавриат</a:t>
            </a:r>
            <a:r>
              <a:rPr lang="ru-RU" sz="2400" dirty="0"/>
              <a:t> – 38, магистратура – 51. Защищенные кандидатские диссертации – 9.</a:t>
            </a:r>
            <a:endParaRPr lang="ru-RU" sz="22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751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b="1" dirty="0">
                <a:solidFill>
                  <a:srgbClr val="002060"/>
                </a:solidFill>
              </a:rPr>
              <a:t>Наши партнеры 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169" y="2208848"/>
            <a:ext cx="1953140" cy="195314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9369" y="4906934"/>
            <a:ext cx="2487492" cy="823796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778" y="4564158"/>
            <a:ext cx="1194655" cy="1758462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6309" y="2708910"/>
            <a:ext cx="1809750" cy="857250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077" y="4443046"/>
            <a:ext cx="2078502" cy="2039815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2149" y="1148861"/>
            <a:ext cx="3892061" cy="1796741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Постоянные академические партнеры</a:t>
            </a:r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r>
              <a:rPr lang="ru-RU" dirty="0"/>
              <a:t>Партнеры в рамках проектов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1156" y="2560211"/>
            <a:ext cx="2203938" cy="1217500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0117" y="2551747"/>
            <a:ext cx="1676400" cy="1171575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1652" y="2795663"/>
            <a:ext cx="3193057" cy="1333500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5572" y="4575882"/>
            <a:ext cx="3076575" cy="148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996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1" y="116338"/>
            <a:ext cx="9128245" cy="6500017"/>
          </a:xfrm>
        </p:spPr>
      </p:pic>
      <p:sp>
        <p:nvSpPr>
          <p:cNvPr id="6" name="Овал 5"/>
          <p:cNvSpPr/>
          <p:nvPr/>
        </p:nvSpPr>
        <p:spPr>
          <a:xfrm>
            <a:off x="5159896" y="2636912"/>
            <a:ext cx="1080120" cy="28803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7608168" y="2852936"/>
            <a:ext cx="1296144" cy="36004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7683130" y="4077072"/>
            <a:ext cx="1725238" cy="28803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5138999" y="3804219"/>
            <a:ext cx="1893105" cy="344861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2567608" y="2924944"/>
            <a:ext cx="1224136" cy="36004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60410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5E08D-C9ED-45FF-A5BC-9DBF34B67E45}" type="slidenum">
              <a:rPr lang="ru-RU" smtClean="0"/>
              <a:pPr/>
              <a:t>6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88480"/>
            <a:ext cx="9144000" cy="6481041"/>
          </a:xfrm>
          <a:prstGeom prst="rect">
            <a:avLst/>
          </a:prstGeom>
        </p:spPr>
      </p:pic>
      <p:sp>
        <p:nvSpPr>
          <p:cNvPr id="6" name="Овал 5"/>
          <p:cNvSpPr/>
          <p:nvPr/>
        </p:nvSpPr>
        <p:spPr>
          <a:xfrm>
            <a:off x="2567608" y="2996952"/>
            <a:ext cx="1152128" cy="36004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5159896" y="2348880"/>
            <a:ext cx="1296144" cy="36004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7840856" y="3068959"/>
            <a:ext cx="1296144" cy="36004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7752184" y="3861048"/>
            <a:ext cx="1800200" cy="36004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5015880" y="3861048"/>
            <a:ext cx="2448272" cy="36004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2282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b="1" dirty="0">
                <a:solidFill>
                  <a:srgbClr val="002060"/>
                </a:solidFill>
              </a:rPr>
              <a:t>Основные направления исследований</a:t>
            </a: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38912" y="1825625"/>
            <a:ext cx="11365992" cy="4351338"/>
          </a:xfrm>
        </p:spPr>
        <p:txBody>
          <a:bodyPr/>
          <a:lstStyle/>
          <a:p>
            <a:pPr lvl="0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ru-RU" sz="3600" dirty="0"/>
              <a:t>  Анализ поведения предприятий (включая отношения бизнеса и власти )</a:t>
            </a:r>
          </a:p>
          <a:p>
            <a:pPr lvl="0">
              <a:lnSpc>
                <a:spcPct val="100000"/>
              </a:lnSpc>
              <a:buFont typeface="Wingdings" panose="05000000000000000000" pitchFamily="2" charset="2"/>
              <a:buChar char="Ø"/>
              <a:defRPr/>
            </a:pPr>
            <a:r>
              <a:rPr lang="ru-RU" sz="3600" dirty="0"/>
              <a:t>  Анализ функционирования рынков (включая развитие конкуренции, исследования </a:t>
            </a:r>
            <a:r>
              <a:rPr lang="ru-RU" sz="3600" dirty="0" err="1"/>
              <a:t>госзакупок</a:t>
            </a:r>
            <a:r>
              <a:rPr lang="ru-RU" sz="3600" dirty="0"/>
              <a:t> и т.д.)</a:t>
            </a:r>
          </a:p>
          <a:p>
            <a:pPr lvl="0">
              <a:lnSpc>
                <a:spcPct val="100000"/>
              </a:lnSpc>
              <a:buFont typeface="Wingdings" panose="05000000000000000000" pitchFamily="2" charset="2"/>
              <a:buChar char="Ø"/>
              <a:defRPr/>
            </a:pPr>
            <a:r>
              <a:rPr lang="ru-RU" sz="3600" dirty="0"/>
              <a:t>  Политэкономический анализ институтов (на базе проекта МЦИИР)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7529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Helvetica" pitchFamily="2" charset="0"/>
              </a:rPr>
              <a:t>Государственные закупки</a:t>
            </a: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768095" y="1583140"/>
            <a:ext cx="11037217" cy="4994123"/>
          </a:xfrm>
        </p:spPr>
        <p:txBody>
          <a:bodyPr>
            <a:normAutofit/>
          </a:bodyPr>
          <a:lstStyle/>
          <a:p>
            <a:pPr marL="0" lvl="0" indent="0">
              <a:buNone/>
              <a:defRPr/>
            </a:pPr>
            <a:r>
              <a:rPr lang="ru-RU" sz="3200" b="1" dirty="0">
                <a:solidFill>
                  <a:srgbClr val="002060"/>
                </a:solidFill>
                <a:latin typeface="Helvetica" pitchFamily="2" charset="0"/>
              </a:rPr>
              <a:t>Класс возможных задач: </a:t>
            </a:r>
            <a:r>
              <a:rPr lang="ru-RU" sz="3200" i="1" dirty="0">
                <a:solidFill>
                  <a:srgbClr val="002060"/>
                </a:solidFill>
                <a:latin typeface="Helvetica" pitchFamily="2" charset="0"/>
              </a:rPr>
              <a:t>на основе атрибутов закупок (числовых и текстовых) и последующих контрактов</a:t>
            </a:r>
          </a:p>
          <a:p>
            <a:pPr>
              <a:defRPr/>
            </a:pPr>
            <a:r>
              <a:rPr lang="ru-RU" sz="3200" i="1" dirty="0">
                <a:solidFill>
                  <a:srgbClr val="002060"/>
                </a:solidFill>
                <a:latin typeface="Helvetica" pitchFamily="2" charset="0"/>
              </a:rPr>
              <a:t>построить показатели эффективности закупок; </a:t>
            </a:r>
          </a:p>
          <a:p>
            <a:pPr>
              <a:defRPr/>
            </a:pPr>
            <a:r>
              <a:rPr lang="ru-RU" sz="3200" i="1" dirty="0">
                <a:solidFill>
                  <a:srgbClr val="002060"/>
                </a:solidFill>
                <a:latin typeface="Helvetica" pitchFamily="2" charset="0"/>
              </a:rPr>
              <a:t>выделить группы закупок, проведенных с недобросовестными стимулами</a:t>
            </a:r>
          </a:p>
          <a:p>
            <a:pPr marL="0" lvl="0" indent="0">
              <a:buNone/>
              <a:defRPr/>
            </a:pPr>
            <a:endParaRPr lang="en-US" sz="3200" i="1" dirty="0">
              <a:solidFill>
                <a:srgbClr val="002060"/>
              </a:solidFill>
              <a:latin typeface="Helvetica" pitchFamily="2" charset="0"/>
            </a:endParaRPr>
          </a:p>
          <a:p>
            <a:pPr marL="0" indent="0">
              <a:buNone/>
              <a:defRPr/>
            </a:pPr>
            <a:r>
              <a:rPr lang="ru-RU" sz="3200" b="1" dirty="0">
                <a:solidFill>
                  <a:srgbClr val="002060"/>
                </a:solidFill>
                <a:latin typeface="Helvetica" pitchFamily="2" charset="0"/>
              </a:rPr>
              <a:t>Данные: </a:t>
            </a:r>
            <a:r>
              <a:rPr lang="ru-RU" sz="3200" i="1" dirty="0">
                <a:solidFill>
                  <a:srgbClr val="002060"/>
                </a:solidFill>
                <a:latin typeface="Helvetica" pitchFamily="2" charset="0"/>
              </a:rPr>
              <a:t>открытые данные о закупках и контрактах в машиночитаемом виде </a:t>
            </a:r>
            <a:r>
              <a:rPr lang="ru-RU" sz="3200" u="sng" dirty="0">
                <a:hlinkClick r:id="rId2"/>
              </a:rPr>
              <a:t>ftp://ftp.zakupki.gov.ru/</a:t>
            </a:r>
            <a:endParaRPr lang="en-US" sz="3200" i="1" dirty="0">
              <a:solidFill>
                <a:srgbClr val="002060"/>
              </a:solidFill>
              <a:latin typeface="Helvetica" pitchFamily="2" charset="0"/>
            </a:endParaRPr>
          </a:p>
          <a:p>
            <a:pPr marL="0" lvl="0" indent="0">
              <a:buNone/>
              <a:defRPr/>
            </a:pPr>
            <a:endParaRPr lang="ru-RU" sz="3200" i="1" dirty="0">
              <a:solidFill>
                <a:srgbClr val="002060"/>
              </a:solidFill>
              <a:latin typeface="Helvetica" pitchFamily="2" charset="0"/>
            </a:endParaRPr>
          </a:p>
          <a:p>
            <a:endParaRPr lang="ru-RU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35024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2752" y="335921"/>
            <a:ext cx="10939818" cy="945059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Helvetica" panose="020B0604020202020204" pitchFamily="34" charset="0"/>
                <a:cs typeface="Helvetica" panose="020B0604020202020204" pitchFamily="34" charset="0"/>
              </a:rPr>
              <a:t>Тема 1: «</a:t>
            </a:r>
            <a:r>
              <a:rPr lang="ru-RU" sz="2800" dirty="0">
                <a:latin typeface="Helvetica" panose="020B0604020202020204" pitchFamily="34" charset="0"/>
                <a:cs typeface="Helvetica" panose="020B0604020202020204" pitchFamily="34" charset="0"/>
              </a:rPr>
              <a:t>Задача классификации стандартизованных товаров на основе их текстового описания</a:t>
            </a:r>
            <a:r>
              <a:rPr lang="ru-RU" sz="2800" b="1" dirty="0">
                <a:latin typeface="Helvetica" panose="020B0604020202020204" pitchFamily="34" charset="0"/>
                <a:cs typeface="Helvetica" panose="020B0604020202020204" pitchFamily="34" charset="0"/>
              </a:rPr>
              <a:t>»</a:t>
            </a:r>
            <a:endParaRPr lang="ru-RU" sz="2800" b="1" dirty="0">
              <a:solidFill>
                <a:srgbClr val="00206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682752" y="1753875"/>
            <a:ext cx="10958015" cy="43360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600" b="1" dirty="0">
                <a:latin typeface="Helvetica" pitchFamily="2" charset="0"/>
              </a:rPr>
              <a:t>Контракт содержит информацию</a:t>
            </a:r>
            <a:r>
              <a:rPr lang="en-US" sz="2600" b="1" dirty="0">
                <a:latin typeface="Helvetica" pitchFamily="2" charset="0"/>
              </a:rPr>
              <a:t>:</a:t>
            </a:r>
            <a:r>
              <a:rPr lang="ru-RU" sz="2600" dirty="0">
                <a:latin typeface="Helvetica" pitchFamily="2" charset="0"/>
              </a:rPr>
              <a:t> текстовое описание закупаемого продукта, единица измерения, классификация ОКПД, количество единиц товара, цена за единицу для каждого закупаемого продукта</a:t>
            </a:r>
          </a:p>
          <a:p>
            <a:pPr marL="0" indent="0">
              <a:buNone/>
            </a:pPr>
            <a:r>
              <a:rPr lang="ru-RU" sz="2600" b="1" dirty="0">
                <a:latin typeface="Helvetica" pitchFamily="2" charset="0"/>
              </a:rPr>
              <a:t>Цена за единицу</a:t>
            </a:r>
            <a:r>
              <a:rPr lang="ru-RU" sz="2600" dirty="0">
                <a:latin typeface="Helvetica" pitchFamily="2" charset="0"/>
              </a:rPr>
              <a:t> – отличный показатель эффективности закупки для стандартизованного товара</a:t>
            </a:r>
          </a:p>
          <a:p>
            <a:pPr marL="0" indent="0">
              <a:buNone/>
            </a:pPr>
            <a:r>
              <a:rPr lang="ru-RU" sz="2600" b="1" dirty="0">
                <a:latin typeface="Helvetica" pitchFamily="2" charset="0"/>
              </a:rPr>
              <a:t>Проблема:</a:t>
            </a:r>
            <a:r>
              <a:rPr lang="ru-RU" sz="2600" dirty="0">
                <a:latin typeface="Helvetica" pitchFamily="2" charset="0"/>
              </a:rPr>
              <a:t> классификатор ОКПД слишком общий, его не достаточно для того, чтобы отнести конкретный товар к гомогенной группе</a:t>
            </a:r>
          </a:p>
          <a:p>
            <a:pPr marL="0" indent="0">
              <a:buNone/>
            </a:pPr>
            <a:r>
              <a:rPr lang="ru-RU" sz="2600" b="1" dirty="0">
                <a:latin typeface="Helvetica" pitchFamily="2" charset="0"/>
              </a:rPr>
              <a:t>Задача:</a:t>
            </a:r>
            <a:r>
              <a:rPr lang="ru-RU" sz="2600" dirty="0">
                <a:latin typeface="Helvetica" pitchFamily="2" charset="0"/>
              </a:rPr>
              <a:t> на основе текстового описания продукта построить гомогенные группы товаров и классифицировать каждый товар в одну из групп.</a:t>
            </a:r>
          </a:p>
        </p:txBody>
      </p:sp>
    </p:spTree>
    <p:extLst>
      <p:ext uri="{BB962C8B-B14F-4D97-AF65-F5344CB8AC3E}">
        <p14:creationId xmlns:p14="http://schemas.microsoft.com/office/powerpoint/2010/main" val="204017171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30912</TotalTime>
  <Words>1641</Words>
  <Application>Microsoft Office PowerPoint</Application>
  <PresentationFormat>Широкоэкранный</PresentationFormat>
  <Paragraphs>140</Paragraphs>
  <Slides>20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8" baseType="lpstr">
      <vt:lpstr>Arial</vt:lpstr>
      <vt:lpstr>Calibri</vt:lpstr>
      <vt:lpstr>Calibri Light</vt:lpstr>
      <vt:lpstr>Helvetica</vt:lpstr>
      <vt:lpstr>Mangal</vt:lpstr>
      <vt:lpstr>Times New Roman</vt:lpstr>
      <vt:lpstr>Wingdings</vt:lpstr>
      <vt:lpstr>Тема Office</vt:lpstr>
      <vt:lpstr>Презентация  Института анализа предприятий и рынков и Международного центра изучения институтов и развития  Прикладные междисциплинарные задачи с применением методов машинного обучения в экономике, политологии и социологии  к семинару на ФКН 3.10.2018 </vt:lpstr>
      <vt:lpstr>Кто мы?</vt:lpstr>
      <vt:lpstr>ИАПР и МЦИИР в цифрах</vt:lpstr>
      <vt:lpstr>Наши партнеры </vt:lpstr>
      <vt:lpstr>Презентация PowerPoint</vt:lpstr>
      <vt:lpstr>Презентация PowerPoint</vt:lpstr>
      <vt:lpstr>Основные направления исследований</vt:lpstr>
      <vt:lpstr>Государственные закупки</vt:lpstr>
      <vt:lpstr>Тема 1: «Задача классификации стандартизованных товаров на основе их текстового описания»</vt:lpstr>
      <vt:lpstr>Пример решения задачи</vt:lpstr>
      <vt:lpstr>Тема 2: «Текстовый анализ ошибок в извещениях о торгах и выделение кластеров с преднамеренными ошибками»</vt:lpstr>
      <vt:lpstr>Как ГЧП представляют в СПО: что говорят данные?</vt:lpstr>
      <vt:lpstr>Тема 1: «Использование машинного обучения для анализа дискурса о государственно-частном партнерстве в среднем профессиональном образовании»</vt:lpstr>
      <vt:lpstr>Пример решения задачи</vt:lpstr>
      <vt:lpstr>Судебные дела: кто выигрывает дела об оспаривании административных решений?</vt:lpstr>
      <vt:lpstr>Презентация PowerPoint</vt:lpstr>
      <vt:lpstr>«Силовое» давление на бизнес: каковы реальные масштабы?</vt:lpstr>
      <vt:lpstr>Тема: «Идентификация кейсов силового давления на бизнес в базе судебных дел за 2011-2017 гг.»</vt:lpstr>
      <vt:lpstr>Общий перечень тем, предлагаемых ИАПР и МЦИИР</vt:lpstr>
      <vt:lpstr>Контакты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Институт развития  предприятий и рынков / Международный центр изучения институтов и развития</dc:title>
  <dc:creator>Яковлев Андрей Александрович</dc:creator>
  <cp:lastModifiedBy>Alabama Song</cp:lastModifiedBy>
  <cp:revision>186</cp:revision>
  <cp:lastPrinted>2018-09-26T13:40:23Z</cp:lastPrinted>
  <dcterms:created xsi:type="dcterms:W3CDTF">2018-08-29T20:08:39Z</dcterms:created>
  <dcterms:modified xsi:type="dcterms:W3CDTF">2018-10-03T09:26:59Z</dcterms:modified>
</cp:coreProperties>
</file>