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39"/>
  </p:notesMasterIdLst>
  <p:sldIdLst>
    <p:sldId id="256" r:id="rId4"/>
    <p:sldId id="258" r:id="rId5"/>
    <p:sldId id="261" r:id="rId6"/>
    <p:sldId id="259" r:id="rId7"/>
    <p:sldId id="264" r:id="rId8"/>
    <p:sldId id="260" r:id="rId9"/>
    <p:sldId id="263" r:id="rId10"/>
    <p:sldId id="269" r:id="rId11"/>
    <p:sldId id="267" r:id="rId12"/>
    <p:sldId id="268" r:id="rId13"/>
    <p:sldId id="265" r:id="rId14"/>
    <p:sldId id="266" r:id="rId15"/>
    <p:sldId id="262" r:id="rId16"/>
    <p:sldId id="271" r:id="rId17"/>
    <p:sldId id="272" r:id="rId18"/>
    <p:sldId id="276" r:id="rId19"/>
    <p:sldId id="277" r:id="rId20"/>
    <p:sldId id="275" r:id="rId21"/>
    <p:sldId id="273" r:id="rId22"/>
    <p:sldId id="274" r:id="rId23"/>
    <p:sldId id="278" r:id="rId24"/>
    <p:sldId id="279" r:id="rId25"/>
    <p:sldId id="284" r:id="rId26"/>
    <p:sldId id="285" r:id="rId27"/>
    <p:sldId id="270" r:id="rId28"/>
    <p:sldId id="280" r:id="rId29"/>
    <p:sldId id="281" r:id="rId30"/>
    <p:sldId id="282" r:id="rId31"/>
    <p:sldId id="283" r:id="rId32"/>
    <p:sldId id="288" r:id="rId33"/>
    <p:sldId id="286" r:id="rId34"/>
    <p:sldId id="287" r:id="rId35"/>
    <p:sldId id="289" r:id="rId36"/>
    <p:sldId id="290" r:id="rId37"/>
    <p:sldId id="291" r:id="rId38"/>
  </p:sldIdLst>
  <p:sldSz cx="12192000" cy="6858000"/>
  <p:notesSz cx="7102475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A72786B5-1176-476D-8455-FEE741D93338}">
          <p14:sldIdLst>
            <p14:sldId id="256"/>
            <p14:sldId id="258"/>
            <p14:sldId id="261"/>
            <p14:sldId id="259"/>
            <p14:sldId id="264"/>
            <p14:sldId id="260"/>
            <p14:sldId id="263"/>
            <p14:sldId id="269"/>
            <p14:sldId id="267"/>
            <p14:sldId id="268"/>
            <p14:sldId id="265"/>
            <p14:sldId id="266"/>
            <p14:sldId id="262"/>
            <p14:sldId id="271"/>
            <p14:sldId id="272"/>
            <p14:sldId id="276"/>
            <p14:sldId id="277"/>
            <p14:sldId id="275"/>
            <p14:sldId id="273"/>
            <p14:sldId id="274"/>
            <p14:sldId id="278"/>
            <p14:sldId id="279"/>
            <p14:sldId id="284"/>
            <p14:sldId id="285"/>
            <p14:sldId id="270"/>
            <p14:sldId id="280"/>
            <p14:sldId id="281"/>
            <p14:sldId id="282"/>
            <p14:sldId id="283"/>
            <p14:sldId id="288"/>
            <p14:sldId id="286"/>
            <p14:sldId id="287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736"/>
    <a:srgbClr val="3C4E6C"/>
    <a:srgbClr val="2F6E75"/>
    <a:srgbClr val="3F979F"/>
    <a:srgbClr val="849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41" y="67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67575"/>
            <a:ext cx="4735200" cy="3837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76288" y="4776788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&lt;header&gt;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398963" y="0"/>
            <a:ext cx="3373437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&lt;date/time&gt;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&lt;footer&gt;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73437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757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090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024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982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35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604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658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1235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992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51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811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444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1042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3025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006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403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026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1129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7533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152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4577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610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458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941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591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7769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41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34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7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15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720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1097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0225" y="4861425"/>
            <a:ext cx="568197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18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exactpro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76251" y="273051"/>
            <a:ext cx="10970683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682150" y="5548250"/>
            <a:ext cx="7043400" cy="13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0253F"/>
                </a:solidFill>
              </a:rPr>
              <a:t>Build Software to Test Software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100" u="sng">
                <a:solidFill>
                  <a:schemeClr val="accent1"/>
                </a:solidFill>
                <a:hlinkClick r:id="rId2"/>
              </a:rPr>
              <a:t>exactpro.com 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Click to edit the title text format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09600" y="1604964"/>
            <a:ext cx="10972800" cy="397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09600" y="1604964"/>
            <a:ext cx="5384800" cy="397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6197600" y="1604964"/>
            <a:ext cx="5384800" cy="397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49474" y="1844868"/>
            <a:ext cx="3932767" cy="1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5183717" y="1844868"/>
            <a:ext cx="6172200" cy="40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840318" y="3356994"/>
            <a:ext cx="3932767" cy="2511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>
  <p:cSld name="Заголовок и вертикальный текст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4107657" y="-1893092"/>
            <a:ext cx="3976687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76251" y="273051"/>
            <a:ext cx="10970683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hyperlink" Target="http://www.exactpro.com/" TargetMode="Externa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40312" y="352343"/>
            <a:ext cx="1726116" cy="49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1131784"/>
            <a:ext cx="12192000" cy="44573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" b="0" i="0" u="none" strike="noStrike" cap="non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09600" y="1604964"/>
            <a:ext cx="10972800" cy="397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343101" y="6429376"/>
            <a:ext cx="952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839550" y="6499300"/>
            <a:ext cx="2116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Software to Test Software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462" y="0"/>
            <a:ext cx="72006" cy="1196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2119994" y="6237234"/>
            <a:ext cx="72006" cy="620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840312" y="352343"/>
            <a:ext cx="1726116" cy="49212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1012400" y="6403913"/>
            <a:ext cx="8391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accent1"/>
                </a:solidFill>
                <a:hlinkClick r:id="rId13"/>
              </a:rPr>
              <a:t>exactpro.com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0312" y="352343"/>
            <a:ext cx="1726116" cy="4921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hape 138"/>
          <p:cNvCxnSpPr/>
          <p:nvPr/>
        </p:nvCxnSpPr>
        <p:spPr>
          <a:xfrm>
            <a:off x="652039" y="5857875"/>
            <a:ext cx="1587" cy="714375"/>
          </a:xfrm>
          <a:prstGeom prst="straightConnector1">
            <a:avLst/>
          </a:prstGeom>
          <a:noFill/>
          <a:ln w="9525" cap="flat" cmpd="sng">
            <a:solidFill>
              <a:srgbClr val="1025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Shape 139"/>
          <p:cNvSpPr/>
          <p:nvPr/>
        </p:nvSpPr>
        <p:spPr>
          <a:xfrm>
            <a:off x="615661" y="2204898"/>
            <a:ext cx="7856537" cy="308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FFFFFF"/>
              </a:buClr>
              <a:buSzPts val="2800"/>
            </a:pPr>
            <a:r>
              <a:rPr lang="ru-RU" sz="2800" b="1" dirty="0">
                <a:solidFill>
                  <a:srgbClr val="FFFFFF"/>
                </a:solidFill>
              </a:rPr>
              <a:t>Анализ данных в тестировании ПО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FFFFFF"/>
                </a:solidFill>
              </a:rPr>
              <a:t>17 октября 2018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FFFFFF"/>
                </a:solidFill>
              </a:rPr>
              <a:t>Антон Ситников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Shape 140"/>
          <p:cNvCxnSpPr/>
          <p:nvPr/>
        </p:nvCxnSpPr>
        <p:spPr>
          <a:xfrm>
            <a:off x="692776" y="3717024"/>
            <a:ext cx="492918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Логи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C10B5E-B6BF-4343-AA5A-2BC5F5A392F7}"/>
              </a:ext>
            </a:extLst>
          </p:cNvPr>
          <p:cNvSpPr txBox="1"/>
          <p:nvPr/>
        </p:nvSpPr>
        <p:spPr>
          <a:xfrm>
            <a:off x="1116996" y="2582614"/>
            <a:ext cx="484459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ошибки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запросы пользователя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результаты промежуточных вычислений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6A49E-CBFB-4E06-97AD-2E34FC50B3AC}"/>
              </a:ext>
            </a:extLst>
          </p:cNvPr>
          <p:cNvSpPr txBox="1"/>
          <p:nvPr/>
        </p:nvSpPr>
        <p:spPr>
          <a:xfrm>
            <a:off x="8422640" y="2582614"/>
            <a:ext cx="10711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</a:rPr>
              <a:t>ERROR</a:t>
            </a:r>
          </a:p>
          <a:p>
            <a:endParaRPr lang="en-US" sz="1800" dirty="0">
              <a:latin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</a:rPr>
              <a:t>WARNING</a:t>
            </a:r>
          </a:p>
          <a:p>
            <a:endParaRPr lang="en-US" sz="1800" dirty="0">
              <a:latin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</a:rPr>
              <a:t>INFO</a:t>
            </a:r>
          </a:p>
          <a:p>
            <a:endParaRPr lang="en-US" sz="1800" dirty="0">
              <a:latin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</a:rPr>
              <a:t>DEBUG</a:t>
            </a:r>
          </a:p>
          <a:p>
            <a:endParaRPr lang="en-US" sz="1800" dirty="0">
              <a:latin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</a:rPr>
              <a:t>TRACE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711CA-746E-462F-8A8A-6C713EA99FDF}"/>
              </a:ext>
            </a:extLst>
          </p:cNvPr>
          <p:cNvSpPr txBox="1"/>
          <p:nvPr/>
        </p:nvSpPr>
        <p:spPr>
          <a:xfrm>
            <a:off x="8422640" y="1856695"/>
            <a:ext cx="236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Уровни вывода</a:t>
            </a:r>
            <a:endParaRPr lang="en-US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8E822-7923-49F4-942F-34EDF808CA2F}"/>
              </a:ext>
            </a:extLst>
          </p:cNvPr>
          <p:cNvSpPr txBox="1"/>
          <p:nvPr/>
        </p:nvSpPr>
        <p:spPr>
          <a:xfrm>
            <a:off x="1116996" y="1856695"/>
            <a:ext cx="236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Содержание лога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8286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Программа с дефектом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C1F30-EF7F-4B99-8949-43CFF967CF3C}"/>
              </a:ext>
            </a:extLst>
          </p:cNvPr>
          <p:cNvSpPr txBox="1"/>
          <p:nvPr/>
        </p:nvSpPr>
        <p:spPr>
          <a:xfrm>
            <a:off x="2116032" y="2274838"/>
            <a:ext cx="7691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</a:rPr>
              <a:t>public static void main(String[]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int value = new Scanner(System.in).</a:t>
            </a:r>
            <a:r>
              <a:rPr lang="en-US" sz="1800" dirty="0" err="1">
                <a:latin typeface="Consolas" panose="020B0609020204030204" pitchFamily="49" charset="0"/>
              </a:rPr>
              <a:t>nextInt</a:t>
            </a:r>
            <a:r>
              <a:rPr lang="en-US" sz="1800" dirty="0">
                <a:latin typeface="Consolas" panose="020B0609020204030204" pitchFamily="49" charset="0"/>
              </a:rPr>
              <a:t>();</a:t>
            </a:r>
            <a:endParaRPr lang="ru-RU" sz="1800" dirty="0">
              <a:latin typeface="Consolas" panose="020B0609020204030204" pitchFamily="49" charset="0"/>
            </a:endParaRPr>
          </a:p>
          <a:p>
            <a:r>
              <a:rPr lang="ru-RU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if (value == 0) {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    </a:t>
            </a:r>
            <a:r>
              <a:rPr lang="en-US" sz="1800" dirty="0" err="1">
                <a:latin typeface="Consolas" panose="020B0609020204030204" pitchFamily="49" charset="0"/>
              </a:rPr>
              <a:t>logger.error</a:t>
            </a:r>
            <a:r>
              <a:rPr lang="en-US" sz="1800" dirty="0">
                <a:latin typeface="Consolas" panose="020B0609020204030204" pitchFamily="49" charset="0"/>
              </a:rPr>
              <a:t>(“Can not divide to ” + value);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    return;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(“5 / “ + value + “ = “ + 5 / value);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085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Программа с дефектом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C1F30-EF7F-4B99-8949-43CFF967CF3C}"/>
              </a:ext>
            </a:extLst>
          </p:cNvPr>
          <p:cNvSpPr txBox="1"/>
          <p:nvPr/>
        </p:nvSpPr>
        <p:spPr>
          <a:xfrm>
            <a:off x="2033376" y="2136338"/>
            <a:ext cx="8125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</a:rPr>
              <a:t>public static void main(String[]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int value = new Scanner(System.in).</a:t>
            </a:r>
            <a:r>
              <a:rPr lang="en-US" sz="1800" dirty="0" err="1">
                <a:latin typeface="Consolas" panose="020B0609020204030204" pitchFamily="49" charset="0"/>
              </a:rPr>
              <a:t>nextInt</a:t>
            </a:r>
            <a:r>
              <a:rPr lang="en-US" sz="1800" dirty="0">
                <a:latin typeface="Consolas" panose="020B0609020204030204" pitchFamily="49" charset="0"/>
              </a:rPr>
              <a:t>();</a:t>
            </a:r>
            <a:endParaRPr lang="ru-RU" sz="1800" dirty="0">
              <a:latin typeface="Consolas" panose="020B0609020204030204" pitchFamily="49" charset="0"/>
            </a:endParaRPr>
          </a:p>
          <a:p>
            <a:r>
              <a:rPr lang="ru-RU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try {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(“5 / “ + value + “ = “ + 5 / value);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catch (Exception ex) {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    </a:t>
            </a:r>
            <a:r>
              <a:rPr lang="en-US" sz="1800" dirty="0" err="1">
                <a:latin typeface="Consolas" panose="020B0609020204030204" pitchFamily="49" charset="0"/>
              </a:rPr>
              <a:t>logger.error</a:t>
            </a:r>
            <a:r>
              <a:rPr lang="en-US" sz="1800" dirty="0">
                <a:latin typeface="Consolas" panose="020B0609020204030204" pitchFamily="49" charset="0"/>
              </a:rPr>
              <a:t>(“Can not divide to ” + value, ex);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832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37F6C3-8ED6-400C-BA32-2C37996E9885}"/>
              </a:ext>
            </a:extLst>
          </p:cNvPr>
          <p:cNvSpPr/>
          <p:nvPr/>
        </p:nvSpPr>
        <p:spPr>
          <a:xfrm>
            <a:off x="476251" y="4720937"/>
            <a:ext cx="10970683" cy="1200329"/>
          </a:xfrm>
          <a:prstGeom prst="rect">
            <a:avLst/>
          </a:prstGeom>
          <a:solidFill>
            <a:srgbClr val="3C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CDBD7-B0FD-413F-A8DB-9107431CEA9E}"/>
              </a:ext>
            </a:extLst>
          </p:cNvPr>
          <p:cNvSpPr txBox="1"/>
          <p:nvPr/>
        </p:nvSpPr>
        <p:spPr>
          <a:xfrm>
            <a:off x="1898968" y="4720938"/>
            <a:ext cx="715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Can not divide to 0</a:t>
            </a:r>
          </a:p>
          <a:p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Exception in thread "main“</a:t>
            </a:r>
          </a:p>
          <a:p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java.lang.ArithmeticException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at</a:t>
            </a:r>
          </a:p>
          <a:p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com.exactpro.example.Test.Main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(Test.java:4)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1B8F9-4E80-4997-A27A-04582B700E12}"/>
              </a:ext>
            </a:extLst>
          </p:cNvPr>
          <p:cNvSpPr txBox="1"/>
          <p:nvPr/>
        </p:nvSpPr>
        <p:spPr>
          <a:xfrm>
            <a:off x="1898968" y="1536898"/>
            <a:ext cx="8125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</a:rPr>
              <a:t>public static void main(String[]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int value = new Scanner(System.in).</a:t>
            </a:r>
            <a:r>
              <a:rPr lang="en-US" sz="1800" dirty="0" err="1">
                <a:latin typeface="Consolas" panose="020B0609020204030204" pitchFamily="49" charset="0"/>
              </a:rPr>
              <a:t>nextInt</a:t>
            </a:r>
            <a:r>
              <a:rPr lang="en-US" sz="1800" dirty="0">
                <a:latin typeface="Consolas" panose="020B0609020204030204" pitchFamily="49" charset="0"/>
              </a:rPr>
              <a:t>();</a:t>
            </a:r>
            <a:endParaRPr lang="ru-RU" sz="1800" dirty="0">
              <a:latin typeface="Consolas" panose="020B0609020204030204" pitchFamily="49" charset="0"/>
            </a:endParaRPr>
          </a:p>
          <a:p>
            <a:r>
              <a:rPr lang="ru-RU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try {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(“5 / “ + value + “ = “ + 5 / value);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catch (Exception ex) {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    </a:t>
            </a:r>
            <a:r>
              <a:rPr lang="en-US" sz="1800" dirty="0" err="1">
                <a:latin typeface="Consolas" panose="020B0609020204030204" pitchFamily="49" charset="0"/>
              </a:rPr>
              <a:t>logger.error</a:t>
            </a:r>
            <a:r>
              <a:rPr lang="en-US" sz="1800" dirty="0">
                <a:latin typeface="Consolas" panose="020B0609020204030204" pitchFamily="49" charset="0"/>
              </a:rPr>
              <a:t>(“Can not divide to ” + value, ex);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632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Log entry with exception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17BD7-9E0D-4404-8A36-00B8E14D7A52}"/>
              </a:ext>
            </a:extLst>
          </p:cNvPr>
          <p:cNvSpPr/>
          <p:nvPr/>
        </p:nvSpPr>
        <p:spPr>
          <a:xfrm>
            <a:off x="325120" y="1196814"/>
            <a:ext cx="115417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WARN  03:52:41.358 [main] [, ] </a:t>
            </a:r>
            <a:r>
              <a:rPr lang="en-US" dirty="0" err="1">
                <a:latin typeface="Consolas" panose="020B0609020204030204" pitchFamily="49" charset="0"/>
              </a:rPr>
              <a:t>NetworkClient</a:t>
            </a:r>
            <a:r>
              <a:rPr lang="en-US" dirty="0">
                <a:latin typeface="Consolas" panose="020B0609020204030204" pitchFamily="49" charset="0"/>
              </a:rPr>
              <a:t> - [Consumer </a:t>
            </a:r>
            <a:r>
              <a:rPr lang="en-US" dirty="0" err="1">
                <a:latin typeface="Consolas" panose="020B0609020204030204" pitchFamily="49" charset="0"/>
              </a:rPr>
              <a:t>clientId</a:t>
            </a:r>
            <a:r>
              <a:rPr lang="en-US" dirty="0">
                <a:latin typeface="Consolas" panose="020B0609020204030204" pitchFamily="49" charset="0"/>
              </a:rPr>
              <a:t>=consumer-1, </a:t>
            </a:r>
            <a:r>
              <a:rPr lang="en-US" dirty="0" err="1">
                <a:latin typeface="Consolas" panose="020B0609020204030204" pitchFamily="49" charset="0"/>
              </a:rPr>
              <a:t>groupId</a:t>
            </a:r>
            <a:r>
              <a:rPr lang="en-US" dirty="0">
                <a:latin typeface="Consolas" panose="020B0609020204030204" pitchFamily="49" charset="0"/>
              </a:rPr>
              <a:t>=] Error connecting to node kafka-svc:9093 (id: -1 rack: null)</a:t>
            </a:r>
          </a:p>
          <a:p>
            <a:r>
              <a:rPr lang="en-US" dirty="0" err="1">
                <a:latin typeface="Consolas" panose="020B0609020204030204" pitchFamily="49" charset="0"/>
              </a:rPr>
              <a:t>java.io.IOException</a:t>
            </a:r>
            <a:r>
              <a:rPr lang="en-US" dirty="0">
                <a:latin typeface="Consolas" panose="020B0609020204030204" pitchFamily="49" charset="0"/>
              </a:rPr>
              <a:t>: Can't resolve address: kafka-svc:9093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latin typeface="Consolas" panose="020B0609020204030204" pitchFamily="49" charset="0"/>
              </a:rPr>
              <a:t>(Selector.java:235)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org.apache.kafka.common.network.Selector.connect</a:t>
            </a:r>
            <a:r>
              <a:rPr lang="en-US" dirty="0">
                <a:latin typeface="Consolas" panose="020B0609020204030204" pitchFamily="49" charset="0"/>
              </a:rPr>
              <a:t>(Selector.java:214)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org.apache.kafka.clients.NetworkClient.initiateConnect</a:t>
            </a:r>
            <a:r>
              <a:rPr lang="en-US" dirty="0">
                <a:latin typeface="Consolas" panose="020B0609020204030204" pitchFamily="49" charset="0"/>
              </a:rPr>
              <a:t>(NetworkClient.java:864)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org.apache.kafka.clients.NetworkClient.ready</a:t>
            </a:r>
            <a:r>
              <a:rPr lang="en-US" dirty="0">
                <a:latin typeface="Consolas" panose="020B0609020204030204" pitchFamily="49" charset="0"/>
              </a:rPr>
              <a:t>(NetworkClient.java:265)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org.apache.kafka.clients.consumer.internals.ConsumerNetworkClient.trySend(ConsumerNetworkClient.java:485)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org.apache.kafka.clients.consumer.internals.ConsumerNetworkClient.poll(ConsumerNetworkClient.java:261)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org.apache.kafka.clients.consumer.internals.ConsumerNetworkClient.poll(ConsumerNetworkClient.java:242)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org.apache.kafka.clients.consumer.internals.ConsumerNetworkClient.poll(ConsumerNetworkClient.java:218)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org.apache.kafka.clients.consumer.internals.Fetcher.getTopicMetadata(Fetcher.java:274)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org.apache.kafka.clients.consumer.KafkaConsumer.partitionsFor</a:t>
            </a:r>
            <a:r>
              <a:rPr lang="en-US" dirty="0">
                <a:latin typeface="Consolas" panose="020B0609020204030204" pitchFamily="49" charset="0"/>
              </a:rPr>
              <a:t>(KafkaConsumer.java:1774)</a:t>
            </a:r>
          </a:p>
          <a:p>
            <a:r>
              <a:rPr lang="en-US" dirty="0">
                <a:latin typeface="Consolas" panose="020B0609020204030204" pitchFamily="49" charset="0"/>
              </a:rPr>
              <a:t>...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latin typeface="Consolas" panose="020B0609020204030204" pitchFamily="49" charset="0"/>
              </a:rPr>
              <a:t>(Guice.java:87)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latin typeface="Consolas" panose="020B0609020204030204" pitchFamily="49" charset="0"/>
              </a:rPr>
              <a:t>(Guice.java:69)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net.minium.simcoe.infrastructure.process.ProcessManager</a:t>
            </a:r>
            <a:r>
              <a:rPr lang="en-US" dirty="0">
                <a:latin typeface="Consolas" panose="020B0609020204030204" pitchFamily="49" charset="0"/>
              </a:rPr>
              <a:t>.&lt;</a:t>
            </a: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&gt;(ProcessManager.java:25)</a:t>
            </a:r>
          </a:p>
          <a:p>
            <a:r>
              <a:rPr lang="en-US" dirty="0">
                <a:latin typeface="Consolas" panose="020B0609020204030204" pitchFamily="49" charset="0"/>
              </a:rPr>
              <a:t>  at net.minium.simcoe.backend.auth.authservice.rpc.server.AuthRPCServer.main(AuthRPCServer.java:29)</a:t>
            </a:r>
          </a:p>
          <a:p>
            <a:r>
              <a:rPr lang="en-US" dirty="0">
                <a:latin typeface="Consolas" panose="020B0609020204030204" pitchFamily="49" charset="0"/>
              </a:rPr>
              <a:t>Caused by: </a:t>
            </a:r>
            <a:r>
              <a:rPr lang="en-US" dirty="0" err="1">
                <a:latin typeface="Consolas" panose="020B0609020204030204" pitchFamily="49" charset="0"/>
              </a:rPr>
              <a:t>java.nio.channels.UnresolvedAddressException</a:t>
            </a:r>
            <a:r>
              <a:rPr lang="en-US" dirty="0">
                <a:latin typeface="Consolas" panose="020B0609020204030204" pitchFamily="49" charset="0"/>
              </a:rPr>
              <a:t>: null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sun.nio.ch.Net.checkAddress</a:t>
            </a:r>
            <a:r>
              <a:rPr lang="en-US" dirty="0">
                <a:latin typeface="Consolas" panose="020B0609020204030204" pitchFamily="49" charset="0"/>
              </a:rPr>
              <a:t>(Net.java:101)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sun.nio.ch.SocketChannelImpl.connect</a:t>
            </a:r>
            <a:r>
              <a:rPr lang="en-US" dirty="0">
                <a:latin typeface="Consolas" panose="020B0609020204030204" pitchFamily="49" charset="0"/>
              </a:rPr>
              <a:t>(SocketChannelImpl.java:622)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latin typeface="Consolas" panose="020B0609020204030204" pitchFamily="49" charset="0"/>
              </a:rPr>
              <a:t>(Selector.java:233)</a:t>
            </a:r>
          </a:p>
        </p:txBody>
      </p:sp>
    </p:spTree>
    <p:extLst>
      <p:ext uri="{BB962C8B-B14F-4D97-AF65-F5344CB8AC3E}">
        <p14:creationId xmlns:p14="http://schemas.microsoft.com/office/powerpoint/2010/main" val="292325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Те</a:t>
            </a:r>
            <a:r>
              <a:rPr lang="ru-RU" dirty="0"/>
              <a:t>кст сообщения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17BD7-9E0D-4404-8A36-00B8E14D7A52}"/>
              </a:ext>
            </a:extLst>
          </p:cNvPr>
          <p:cNvSpPr/>
          <p:nvPr/>
        </p:nvSpPr>
        <p:spPr>
          <a:xfrm>
            <a:off x="325120" y="1196814"/>
            <a:ext cx="11541760" cy="483209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WARN  03:52:41.358 [main] [, ]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NetworkClient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- [Consumer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clientId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=consumer-1,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groupId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=] Error connecting to node kafka-svc:9093 (id: -1 rack: null)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java.io.IOException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Can't resolve address: kafka-svc:9093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(Selector.java:235)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(Selector.java:214)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org.apache.kafka.clients.NetworkClient.initiateConnect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(NetworkClient.java:864)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org.apache.kafka.clients.NetworkClient.ready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(NetworkClient.java:265)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org.apache.kafka.clients.consumer.internals.ConsumerNetworkClient.trySend(ConsumerNetworkClient.java:485)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org.apache.kafka.clients.consumer.internals.ConsumerNetworkClient.poll(ConsumerNetworkClient.java:261)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org.apache.kafka.clients.consumer.internals.ConsumerNetworkClient.poll(ConsumerNetworkClient.java:242)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org.apache.kafka.clients.consumer.internals.ConsumerNetworkClient.poll(ConsumerNetworkClient.java:218)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org.apache.kafka.clients.consumer.internals.Fetcher.getTopicMetadata(Fetcher.java:274)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org.apache.kafka.clients.consumer.KafkaConsumer.partitionsFor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(KafkaConsumer.java:1774)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(Guice.java:87)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(Guice.java:69)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net.minium.simcoe.infrastructure.process.ProcessManager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.&lt;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&gt;(ProcessManager.java:25)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net.minium.simcoe.backend.auth.authservice.rpc.server.AuthRPCServer.main(AuthRPCServer.java:29)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Caused by: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java.nio.channels.UnresolvedAddressException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null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sun.nio.ch.Net.checkAddress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(Net.java:101)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sun.nio.ch.SocketChannelImpl.connect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(SocketChannelImpl.java:622)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(Selector.java:233)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1D3E5-3EF6-4B8D-B200-B0847C9DBC4C}"/>
              </a:ext>
            </a:extLst>
          </p:cNvPr>
          <p:cNvSpPr/>
          <p:nvPr/>
        </p:nvSpPr>
        <p:spPr>
          <a:xfrm>
            <a:off x="142240" y="1666240"/>
            <a:ext cx="11216640" cy="436266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1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Шаблон текста сообщения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17BD7-9E0D-4404-8A36-00B8E14D7A52}"/>
              </a:ext>
            </a:extLst>
          </p:cNvPr>
          <p:cNvSpPr/>
          <p:nvPr/>
        </p:nvSpPr>
        <p:spPr>
          <a:xfrm>
            <a:off x="325120" y="1196814"/>
            <a:ext cx="11541760" cy="483209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WARN  03:52:41.358 [main] [, ] </a:t>
            </a:r>
            <a:r>
              <a:rPr lang="en-US" dirty="0" err="1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NetworkClient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 - [Consumer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clientId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=consumer-1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groupId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=] Error connecting to node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kafka-svc:9093 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(id: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-1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 rack: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null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java.io.IOException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Can't resolve address: kafka-svc:9093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(Selector.java:235)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(Selector.java:214)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org.apache.kafka.clients.NetworkClient.initiateConnect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(NetworkClient.java:864)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org.apache.kafka.clients.NetworkClient.ready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(NetworkClient.java:265)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org.apache.kafka.clients.consumer.internals.ConsumerNetworkClient.trySend(ConsumerNetworkClient.java:485)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org.apache.kafka.clients.consumer.internals.ConsumerNetworkClient.poll(ConsumerNetworkClient.java:261)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org.apache.kafka.clients.consumer.internals.ConsumerNetworkClient.poll(ConsumerNetworkClient.java:242)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org.apache.kafka.clients.consumer.internals.ConsumerNetworkClient.poll(ConsumerNetworkClient.java:218)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org.apache.kafka.clients.consumer.internals.Fetcher.getTopicMetadata(Fetcher.java:274)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org.apache.kafka.clients.consumer.KafkaConsumer.partitionsFor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(KafkaConsumer.java:1774)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(Guice.java:87)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(Guice.java:69)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net.minium.simcoe.infrastructure.process.ProcessManager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.&lt;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&gt;(ProcessManager.java:25)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net.minium.simcoe.backend.auth.authservice.rpc.server.AuthRPCServer.main(AuthRPCServer.java:29)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Caused by: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java.nio.channels.UnresolvedAddressException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null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sun.nio.ch.Net.checkAddress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(Net.java:101)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sun.nio.ch.SocketChannelImpl.connect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(SocketChannelImpl.java:622)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(Selector.java:233)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1D3E5-3EF6-4B8D-B200-B0847C9DBC4C}"/>
              </a:ext>
            </a:extLst>
          </p:cNvPr>
          <p:cNvSpPr/>
          <p:nvPr/>
        </p:nvSpPr>
        <p:spPr>
          <a:xfrm>
            <a:off x="142240" y="1666240"/>
            <a:ext cx="11216640" cy="436266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EBC71-FA95-4BB0-9D70-21DF86ABB604}"/>
              </a:ext>
            </a:extLst>
          </p:cNvPr>
          <p:cNvSpPr/>
          <p:nvPr/>
        </p:nvSpPr>
        <p:spPr>
          <a:xfrm>
            <a:off x="325120" y="1146120"/>
            <a:ext cx="3058160" cy="3169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Exception part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17BD7-9E0D-4404-8A36-00B8E14D7A52}"/>
              </a:ext>
            </a:extLst>
          </p:cNvPr>
          <p:cNvSpPr/>
          <p:nvPr/>
        </p:nvSpPr>
        <p:spPr>
          <a:xfrm>
            <a:off x="325120" y="1196814"/>
            <a:ext cx="11541760" cy="483209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WARN  03:52:41.358 [main] [, ]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NetworkClient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- [Consumer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clientId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=consumer-1,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groupId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=] Error connecting to node kafka-svc:9093 (id: -1 rack: null)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java.io.IOException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Can't resolve address: kafka-svc:9093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(Selector.java:235)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(Selector.java:214)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org.apache.kafka.clients.NetworkClient.initiateConnect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(NetworkClient.java:864)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org.apache.kafka.clients.NetworkClient.ready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(NetworkClient.java:265)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org.apache.kafka.clients.consumer.internals.ConsumerNetworkClient.trySend(ConsumerNetworkClient.java:485)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org.apache.kafka.clients.consumer.internals.ConsumerNetworkClient.poll(ConsumerNetworkClient.java:261)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org.apache.kafka.clients.consumer.internals.ConsumerNetworkClient.poll(ConsumerNetworkClient.java:242)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org.apache.kafka.clients.consumer.internals.ConsumerNetworkClient.poll(ConsumerNetworkClient.java:218)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org.apache.kafka.clients.consumer.internals.Fetcher.getTopicMetadata(Fetcher.java:274)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org.apache.kafka.clients.consumer.KafkaConsumer.partitionsFor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(KafkaConsumer.java:1774)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(Guice.java:87)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(Guice.java:69)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net.minium.simcoe.infrastructure.process.ProcessManager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.&lt;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&gt;(ProcessManager.java:25)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net.minium.simcoe.backend.auth.authservice.rpc.server.AuthRPCServer.main(AuthRPCServer.java:29)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Caused by: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java.nio.channels.UnresolvedAddressException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null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sun.nio.ch.Net.checkAddress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(Net.java:101)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sun.nio.ch.SocketChannelImpl.connect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(SocketChannelImpl.java:622)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(Selector.java:233)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1D3E5-3EF6-4B8D-B200-B0847C9DBC4C}"/>
              </a:ext>
            </a:extLst>
          </p:cNvPr>
          <p:cNvSpPr/>
          <p:nvPr/>
        </p:nvSpPr>
        <p:spPr>
          <a:xfrm>
            <a:off x="56305" y="1196814"/>
            <a:ext cx="11216640" cy="4694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66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Exception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17BD7-9E0D-4404-8A36-00B8E14D7A52}"/>
              </a:ext>
            </a:extLst>
          </p:cNvPr>
          <p:cNvSpPr/>
          <p:nvPr/>
        </p:nvSpPr>
        <p:spPr>
          <a:xfrm>
            <a:off x="325120" y="1196814"/>
            <a:ext cx="11541760" cy="483209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WARN  03:52:41.358 [main] [, ] </a:t>
            </a:r>
            <a:r>
              <a:rPr lang="en-US" dirty="0" err="1">
                <a:latin typeface="Consolas" panose="020B0609020204030204" pitchFamily="49" charset="0"/>
              </a:rPr>
              <a:t>NetworkClient</a:t>
            </a:r>
            <a:r>
              <a:rPr lang="en-US" dirty="0">
                <a:latin typeface="Consolas" panose="020B0609020204030204" pitchFamily="49" charset="0"/>
              </a:rPr>
              <a:t> - [Consumer </a:t>
            </a:r>
            <a:r>
              <a:rPr lang="en-US" dirty="0" err="1">
                <a:latin typeface="Consolas" panose="020B0609020204030204" pitchFamily="49" charset="0"/>
              </a:rPr>
              <a:t>clientId</a:t>
            </a:r>
            <a:r>
              <a:rPr lang="en-US" dirty="0">
                <a:latin typeface="Consolas" panose="020B0609020204030204" pitchFamily="49" charset="0"/>
              </a:rPr>
              <a:t>=consumer-1, </a:t>
            </a:r>
            <a:r>
              <a:rPr lang="en-US" dirty="0" err="1">
                <a:latin typeface="Consolas" panose="020B0609020204030204" pitchFamily="49" charset="0"/>
              </a:rPr>
              <a:t>groupId</a:t>
            </a:r>
            <a:r>
              <a:rPr lang="en-US" dirty="0">
                <a:latin typeface="Consolas" panose="020B0609020204030204" pitchFamily="49" charset="0"/>
              </a:rPr>
              <a:t>=] Error connecting to node kafka-svc:9093 (id: -1 rack: null)</a:t>
            </a:r>
          </a:p>
          <a:p>
            <a:r>
              <a:rPr lang="en-US" dirty="0" err="1">
                <a:solidFill>
                  <a:schemeClr val="bg1"/>
                </a:solidFill>
                <a:highlight>
                  <a:srgbClr val="2F6E75"/>
                </a:highlight>
                <a:latin typeface="Consolas" panose="020B0609020204030204" pitchFamily="49" charset="0"/>
              </a:rPr>
              <a:t>java.io.IOException</a:t>
            </a:r>
            <a:r>
              <a:rPr lang="en-US" dirty="0">
                <a:latin typeface="Consolas" panose="020B0609020204030204" pitchFamily="49" charset="0"/>
              </a:rPr>
              <a:t>: Can't resolve address: kafka-svc:9093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latin typeface="Consolas" panose="020B0609020204030204" pitchFamily="49" charset="0"/>
              </a:rPr>
              <a:t>(Selector.java:235)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org.apache.kafka.common.network.Selector.connect</a:t>
            </a:r>
            <a:r>
              <a:rPr lang="en-US" dirty="0">
                <a:latin typeface="Consolas" panose="020B0609020204030204" pitchFamily="49" charset="0"/>
              </a:rPr>
              <a:t>(Selector.java:214)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org.apache.kafka.clients.NetworkClient.initiateConnect</a:t>
            </a:r>
            <a:r>
              <a:rPr lang="en-US" dirty="0">
                <a:latin typeface="Consolas" panose="020B0609020204030204" pitchFamily="49" charset="0"/>
              </a:rPr>
              <a:t>(NetworkClient.java:864)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org.apache.kafka.clients.NetworkClient.ready</a:t>
            </a:r>
            <a:r>
              <a:rPr lang="en-US" dirty="0">
                <a:latin typeface="Consolas" panose="020B0609020204030204" pitchFamily="49" charset="0"/>
              </a:rPr>
              <a:t>(NetworkClient.java:265)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org.apache.kafka.clients.consumer.internals.ConsumerNetworkClient.trySend(ConsumerNetworkClient.java:485)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org.apache.kafka.clients.consumer.internals.ConsumerNetworkClient.poll(ConsumerNetworkClient.java:261)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org.apache.kafka.clients.consumer.internals.ConsumerNetworkClient.poll(ConsumerNetworkClient.java:242)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org.apache.kafka.clients.consumer.internals.ConsumerNetworkClient.poll(ConsumerNetworkClient.java:218)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org.apache.kafka.clients.consumer.internals.Fetcher.getTopicMetadata(Fetcher.java:274)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org.apache.kafka.clients.consumer.KafkaConsumer.partitionsFor</a:t>
            </a:r>
            <a:r>
              <a:rPr lang="en-US" dirty="0">
                <a:latin typeface="Consolas" panose="020B0609020204030204" pitchFamily="49" charset="0"/>
              </a:rPr>
              <a:t>(KafkaConsumer.java:1774)</a:t>
            </a:r>
          </a:p>
          <a:p>
            <a:r>
              <a:rPr lang="en-US" dirty="0">
                <a:latin typeface="Consolas" panose="020B0609020204030204" pitchFamily="49" charset="0"/>
              </a:rPr>
              <a:t>...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latin typeface="Consolas" panose="020B0609020204030204" pitchFamily="49" charset="0"/>
              </a:rPr>
              <a:t>(Guice.java:87)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latin typeface="Consolas" panose="020B0609020204030204" pitchFamily="49" charset="0"/>
              </a:rPr>
              <a:t>(Guice.java:69)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net.minium.simcoe.infrastructure.process.ProcessManager</a:t>
            </a:r>
            <a:r>
              <a:rPr lang="en-US" dirty="0">
                <a:latin typeface="Consolas" panose="020B0609020204030204" pitchFamily="49" charset="0"/>
              </a:rPr>
              <a:t>.&lt;</a:t>
            </a: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&gt;(ProcessManager.java:25)</a:t>
            </a:r>
          </a:p>
          <a:p>
            <a:r>
              <a:rPr lang="en-US" dirty="0">
                <a:latin typeface="Consolas" panose="020B0609020204030204" pitchFamily="49" charset="0"/>
              </a:rPr>
              <a:t>  at net.minium.simcoe.backend.auth.authservice.rpc.server.AuthRPCServer.main(AuthRPCServer.java:29)</a:t>
            </a:r>
          </a:p>
          <a:p>
            <a:r>
              <a:rPr lang="en-US" dirty="0">
                <a:latin typeface="Consolas" panose="020B0609020204030204" pitchFamily="49" charset="0"/>
              </a:rPr>
              <a:t>Caused by: </a:t>
            </a:r>
            <a:r>
              <a:rPr lang="en-US" dirty="0" err="1">
                <a:solidFill>
                  <a:schemeClr val="bg1"/>
                </a:solidFill>
                <a:highlight>
                  <a:srgbClr val="2F6E75"/>
                </a:highlight>
                <a:latin typeface="Consolas" panose="020B0609020204030204" pitchFamily="49" charset="0"/>
              </a:rPr>
              <a:t>java.nio.channels.UnresolvedAddressException</a:t>
            </a:r>
            <a:r>
              <a:rPr lang="en-US" dirty="0">
                <a:latin typeface="Consolas" panose="020B0609020204030204" pitchFamily="49" charset="0"/>
              </a:rPr>
              <a:t>: null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sun.nio.ch.Net.checkAddress</a:t>
            </a:r>
            <a:r>
              <a:rPr lang="en-US" dirty="0">
                <a:latin typeface="Consolas" panose="020B0609020204030204" pitchFamily="49" charset="0"/>
              </a:rPr>
              <a:t>(Net.java:101)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sun.nio.ch.SocketChannelImpl.connect</a:t>
            </a:r>
            <a:r>
              <a:rPr lang="en-US" dirty="0">
                <a:latin typeface="Consolas" panose="020B0609020204030204" pitchFamily="49" charset="0"/>
              </a:rPr>
              <a:t>(SocketChannelImpl.java:622)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latin typeface="Consolas" panose="020B0609020204030204" pitchFamily="49" charset="0"/>
              </a:rPr>
              <a:t>(Selector.java:233)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5A8E80-0B02-45FA-84A7-F6557113F34D}"/>
              </a:ext>
            </a:extLst>
          </p:cNvPr>
          <p:cNvSpPr/>
          <p:nvPr/>
        </p:nvSpPr>
        <p:spPr>
          <a:xfrm>
            <a:off x="325120" y="1196814"/>
            <a:ext cx="11216640" cy="4694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1D3E5-3EF6-4B8D-B200-B0847C9DBC4C}"/>
              </a:ext>
            </a:extLst>
          </p:cNvPr>
          <p:cNvSpPr/>
          <p:nvPr/>
        </p:nvSpPr>
        <p:spPr>
          <a:xfrm>
            <a:off x="142240" y="1885864"/>
            <a:ext cx="11216640" cy="319413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55ED6-BE35-44AA-8E84-3F2D2E04B7AA}"/>
              </a:ext>
            </a:extLst>
          </p:cNvPr>
          <p:cNvSpPr/>
          <p:nvPr/>
        </p:nvSpPr>
        <p:spPr>
          <a:xfrm>
            <a:off x="325120" y="5317554"/>
            <a:ext cx="11216640" cy="9029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37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Exception text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17BD7-9E0D-4404-8A36-00B8E14D7A52}"/>
              </a:ext>
            </a:extLst>
          </p:cNvPr>
          <p:cNvSpPr/>
          <p:nvPr/>
        </p:nvSpPr>
        <p:spPr>
          <a:xfrm>
            <a:off x="325120" y="1196814"/>
            <a:ext cx="11541760" cy="483209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WARN  03:52:41.358 [main] [, ] </a:t>
            </a:r>
            <a:r>
              <a:rPr lang="en-US" dirty="0" err="1">
                <a:latin typeface="Consolas" panose="020B0609020204030204" pitchFamily="49" charset="0"/>
              </a:rPr>
              <a:t>NetworkClient</a:t>
            </a:r>
            <a:r>
              <a:rPr lang="en-US" dirty="0">
                <a:latin typeface="Consolas" panose="020B0609020204030204" pitchFamily="49" charset="0"/>
              </a:rPr>
              <a:t> - [Consumer </a:t>
            </a:r>
            <a:r>
              <a:rPr lang="en-US" dirty="0" err="1">
                <a:latin typeface="Consolas" panose="020B0609020204030204" pitchFamily="49" charset="0"/>
              </a:rPr>
              <a:t>clientId</a:t>
            </a:r>
            <a:r>
              <a:rPr lang="en-US" dirty="0">
                <a:latin typeface="Consolas" panose="020B0609020204030204" pitchFamily="49" charset="0"/>
              </a:rPr>
              <a:t>=consumer-1, </a:t>
            </a:r>
            <a:r>
              <a:rPr lang="en-US" dirty="0" err="1">
                <a:latin typeface="Consolas" panose="020B0609020204030204" pitchFamily="49" charset="0"/>
              </a:rPr>
              <a:t>groupId</a:t>
            </a:r>
            <a:r>
              <a:rPr lang="en-US" dirty="0">
                <a:latin typeface="Consolas" panose="020B0609020204030204" pitchFamily="49" charset="0"/>
              </a:rPr>
              <a:t>=] Error connecting to node kafka-svc:9093 (id: -1 rack: null)</a:t>
            </a:r>
          </a:p>
          <a:p>
            <a:r>
              <a:rPr lang="en-US" dirty="0" err="1">
                <a:latin typeface="Consolas" panose="020B0609020204030204" pitchFamily="49" charset="0"/>
              </a:rPr>
              <a:t>java.io.IOException</a:t>
            </a:r>
            <a:r>
              <a:rPr lang="en-US" dirty="0"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chemeClr val="bg1"/>
                </a:solidFill>
                <a:highlight>
                  <a:srgbClr val="2F6E75"/>
                </a:highlight>
                <a:latin typeface="Consolas" panose="020B0609020204030204" pitchFamily="49" charset="0"/>
              </a:rPr>
              <a:t>Can't resolve address: kafka-svc:9093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latin typeface="Consolas" panose="020B0609020204030204" pitchFamily="49" charset="0"/>
              </a:rPr>
              <a:t>(Selector.java:235)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org.apache.kafka.common.network.Selector.connect</a:t>
            </a:r>
            <a:r>
              <a:rPr lang="en-US" dirty="0">
                <a:latin typeface="Consolas" panose="020B0609020204030204" pitchFamily="49" charset="0"/>
              </a:rPr>
              <a:t>(Selector.java:214)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org.apache.kafka.clients.NetworkClient.initiateConnect</a:t>
            </a:r>
            <a:r>
              <a:rPr lang="en-US" dirty="0">
                <a:latin typeface="Consolas" panose="020B0609020204030204" pitchFamily="49" charset="0"/>
              </a:rPr>
              <a:t>(NetworkClient.java:864)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org.apache.kafka.clients.NetworkClient.ready</a:t>
            </a:r>
            <a:r>
              <a:rPr lang="en-US" dirty="0">
                <a:latin typeface="Consolas" panose="020B0609020204030204" pitchFamily="49" charset="0"/>
              </a:rPr>
              <a:t>(NetworkClient.java:265)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org.apache.kafka.clients.consumer.internals.ConsumerNetworkClient.trySend(ConsumerNetworkClient.java:485)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org.apache.kafka.clients.consumer.internals.ConsumerNetworkClient.poll(ConsumerNetworkClient.java:261)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org.apache.kafka.clients.consumer.internals.ConsumerNetworkClient.poll(ConsumerNetworkClient.java:242)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org.apache.kafka.clients.consumer.internals.ConsumerNetworkClient.poll(ConsumerNetworkClient.java:218)</a:t>
            </a:r>
          </a:p>
          <a:p>
            <a:r>
              <a:rPr lang="en-US" dirty="0">
                <a:latin typeface="Consolas" panose="020B0609020204030204" pitchFamily="49" charset="0"/>
              </a:rPr>
              <a:t>  at org.apache.kafka.clients.consumer.internals.Fetcher.getTopicMetadata(Fetcher.java:274)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org.apache.kafka.clients.consumer.KafkaConsumer.partitionsFor</a:t>
            </a:r>
            <a:r>
              <a:rPr lang="en-US" dirty="0">
                <a:latin typeface="Consolas" panose="020B0609020204030204" pitchFamily="49" charset="0"/>
              </a:rPr>
              <a:t>(KafkaConsumer.java:1774)</a:t>
            </a:r>
          </a:p>
          <a:p>
            <a:r>
              <a:rPr lang="en-US" dirty="0">
                <a:latin typeface="Consolas" panose="020B0609020204030204" pitchFamily="49" charset="0"/>
              </a:rPr>
              <a:t>...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latin typeface="Consolas" panose="020B0609020204030204" pitchFamily="49" charset="0"/>
              </a:rPr>
              <a:t>(Guice.java:87)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latin typeface="Consolas" panose="020B0609020204030204" pitchFamily="49" charset="0"/>
              </a:rPr>
              <a:t>(Guice.java:69)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net.minium.simcoe.infrastructure.process.ProcessManager</a:t>
            </a:r>
            <a:r>
              <a:rPr lang="en-US" dirty="0">
                <a:latin typeface="Consolas" panose="020B0609020204030204" pitchFamily="49" charset="0"/>
              </a:rPr>
              <a:t>.&lt;</a:t>
            </a: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&gt;(ProcessManager.java:25)</a:t>
            </a:r>
          </a:p>
          <a:p>
            <a:r>
              <a:rPr lang="en-US" dirty="0">
                <a:latin typeface="Consolas" panose="020B0609020204030204" pitchFamily="49" charset="0"/>
              </a:rPr>
              <a:t>  at net.minium.simcoe.backend.auth.authservice.rpc.server.AuthRPCServer.main(AuthRPCServer.java:29)</a:t>
            </a:r>
          </a:p>
          <a:p>
            <a:r>
              <a:rPr lang="en-US" dirty="0">
                <a:latin typeface="Consolas" panose="020B0609020204030204" pitchFamily="49" charset="0"/>
              </a:rPr>
              <a:t>Caused by: </a:t>
            </a:r>
            <a:r>
              <a:rPr lang="en-US" dirty="0" err="1">
                <a:latin typeface="Consolas" panose="020B0609020204030204" pitchFamily="49" charset="0"/>
              </a:rPr>
              <a:t>java.nio.channels.UnresolvedAddressException</a:t>
            </a:r>
            <a:r>
              <a:rPr lang="en-US" dirty="0"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chemeClr val="bg1"/>
                </a:solidFill>
                <a:highlight>
                  <a:srgbClr val="2F6E75"/>
                </a:highlight>
                <a:latin typeface="Consolas" panose="020B0609020204030204" pitchFamily="49" charset="0"/>
              </a:rPr>
              <a:t>null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sun.nio.ch.Net.checkAddress</a:t>
            </a:r>
            <a:r>
              <a:rPr lang="en-US" dirty="0">
                <a:latin typeface="Consolas" panose="020B0609020204030204" pitchFamily="49" charset="0"/>
              </a:rPr>
              <a:t>(Net.java:101)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sun.nio.ch.SocketChannelImpl.connect</a:t>
            </a:r>
            <a:r>
              <a:rPr lang="en-US" dirty="0">
                <a:latin typeface="Consolas" panose="020B0609020204030204" pitchFamily="49" charset="0"/>
              </a:rPr>
              <a:t>(SocketChannelImpl.java:622)</a:t>
            </a:r>
          </a:p>
          <a:p>
            <a:r>
              <a:rPr lang="en-US" dirty="0">
                <a:latin typeface="Consolas" panose="020B0609020204030204" pitchFamily="49" charset="0"/>
              </a:rPr>
              <a:t>  at </a:t>
            </a:r>
            <a:r>
              <a:rPr lang="en-US" dirty="0" err="1"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latin typeface="Consolas" panose="020B0609020204030204" pitchFamily="49" charset="0"/>
              </a:rPr>
              <a:t>(Selector.java:233)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5A8E80-0B02-45FA-84A7-F6557113F34D}"/>
              </a:ext>
            </a:extLst>
          </p:cNvPr>
          <p:cNvSpPr/>
          <p:nvPr/>
        </p:nvSpPr>
        <p:spPr>
          <a:xfrm>
            <a:off x="325120" y="1196814"/>
            <a:ext cx="11216640" cy="4694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12419-0AB0-4EF5-9738-AD40F2E23ECF}"/>
              </a:ext>
            </a:extLst>
          </p:cNvPr>
          <p:cNvSpPr/>
          <p:nvPr/>
        </p:nvSpPr>
        <p:spPr>
          <a:xfrm>
            <a:off x="230294" y="1885864"/>
            <a:ext cx="11216640" cy="31839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CE4AAF-AAB5-4527-9F52-E7B04FF01CA1}"/>
              </a:ext>
            </a:extLst>
          </p:cNvPr>
          <p:cNvSpPr/>
          <p:nvPr/>
        </p:nvSpPr>
        <p:spPr>
          <a:xfrm>
            <a:off x="230294" y="5289463"/>
            <a:ext cx="11216640" cy="73944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9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lh3.googleusercontent.com/GdFE3GZJSUIaG4RK06qbK8A_mXlS44IIWAYjo3u6-wvStd8AoFiWV4yGgzJeJa2lJH1gTwhDmGLXQRZ7vlfBFpSFyZn3CUYtKqUqBjDSkFaW_7BnpWDLhiIX4u-r1i8-lkjZ0Jk22pfrkaebjg">
            <a:extLst>
              <a:ext uri="{FF2B5EF4-FFF2-40B4-BE49-F238E27FC236}">
                <a16:creationId xmlns:a16="http://schemas.microsoft.com/office/drawing/2014/main" id="{701DD62D-1D89-4B98-A6D2-FF3B30164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99" y="2972492"/>
            <a:ext cx="2532917" cy="20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Shape 150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Build Software to Test Software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A924F-0F2D-4403-A1AE-9C14912BF57C}"/>
              </a:ext>
            </a:extLst>
          </p:cNvPr>
          <p:cNvSpPr txBox="1"/>
          <p:nvPr/>
        </p:nvSpPr>
        <p:spPr>
          <a:xfrm>
            <a:off x="2190100" y="1158745"/>
            <a:ext cx="9733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Exactpro была основана в день тестировщика 9.09.2009 и специализируется на разработке и тестировании программного обеспечения для ведущих финансовых организаций, к числу которых относятся биржи, инвестиционные банки, брокеры и поставщики технологических решений.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Exactpro была частью группы компаний Лондонская фондовая биржа с 2015, снова став независимой в январе 2018 года в результате выкупа компании менеджментом.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1027" name="Picture 3" descr="https://lh5.googleusercontent.com/MfUiqdHB0gdvbf60NtXIhXEbyCB0Tp0_3E8O-frNKGvLdbyoiS0k3oJ2m2FDHSDAfI_K4nCBpco7IF45SzO-9LemOJU5aYa7NJwRw84_RcNuqYfdHEuNwq0WoBTDw9SNXsqERYLsuM8Zh3YZsQ">
            <a:extLst>
              <a:ext uri="{FF2B5EF4-FFF2-40B4-BE49-F238E27FC236}">
                <a16:creationId xmlns:a16="http://schemas.microsoft.com/office/drawing/2014/main" id="{CB6F6E2E-3B27-4BC0-84D1-2CB0F0E7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5801"/>
            <a:ext cx="214312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5L1r5GE5AJB5wrydmN7KbzNKWXCTJyPzVUWZXNB5VZT43p9Q_fPJNtM-McAXhrRVi8wBzAcFHWwdBWDsoumyAfigH7VfYEJHBOUT43PxbVa9S23r9Y2EH7grY9YS3rww3H51K7H20jMsM3Elyw">
            <a:extLst>
              <a:ext uri="{FF2B5EF4-FFF2-40B4-BE49-F238E27FC236}">
                <a16:creationId xmlns:a16="http://schemas.microsoft.com/office/drawing/2014/main" id="{BE780FF4-3E66-4D66-973F-3AAAD3AAA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3"/>
          <a:stretch/>
        </p:blipFill>
        <p:spPr bwMode="auto">
          <a:xfrm>
            <a:off x="-351065" y="4791808"/>
            <a:ext cx="6027965" cy="16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6W9KYKn6iXMhuddFbP1f9tEL9R8WRG2LPjsJqsjLNkDFu1CeO3ldyDYNLOHT-Yj-3NpUL3BXDXR9xjYwXEAbwQLRwMRxpU-UYPOCtbEGK1v_2zex66c9ZC5m4iwQ46L-IXnIL4tU_8-KEMbMOw">
            <a:extLst>
              <a:ext uri="{FF2B5EF4-FFF2-40B4-BE49-F238E27FC236}">
                <a16:creationId xmlns:a16="http://schemas.microsoft.com/office/drawing/2014/main" id="{96B7E0ED-388D-45EF-BEBA-89127E81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914"/>
            <a:ext cx="1952626" cy="23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3D185-A99F-4AD3-9A43-395839D14B2A}"/>
              </a:ext>
            </a:extLst>
          </p:cNvPr>
          <p:cNvSpPr txBox="1"/>
          <p:nvPr/>
        </p:nvSpPr>
        <p:spPr>
          <a:xfrm>
            <a:off x="5676900" y="4936733"/>
            <a:ext cx="6113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Основанная в 2009 небольшой командой из 10 человек, exactpro спустя годы выросла до компании с штатом более 550 человек и офисами в Европе, Азии и США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765D0-E4C3-4F76-A949-FCE001FDA032}"/>
              </a:ext>
            </a:extLst>
          </p:cNvPr>
          <p:cNvSpPr/>
          <p:nvPr/>
        </p:nvSpPr>
        <p:spPr>
          <a:xfrm>
            <a:off x="2190099" y="3243150"/>
            <a:ext cx="77188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Наши проекты - это анализ и верификация распределенных и высоконагруженных технологических платформ, систем клиринга и взаиморасчетов и систем риск-менеджмента, основанных на ультрасовременных технологиях, с целью достижения их бесперебойной работы в условиях промышленной эксплуатации.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Exception text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17BD7-9E0D-4404-8A36-00B8E14D7A52}"/>
              </a:ext>
            </a:extLst>
          </p:cNvPr>
          <p:cNvSpPr/>
          <p:nvPr/>
        </p:nvSpPr>
        <p:spPr>
          <a:xfrm>
            <a:off x="325120" y="1196814"/>
            <a:ext cx="11541760" cy="483209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WARN  03:52:41.358 [main] [, ]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NetworkClient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- [Consumer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clientId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=consumer-1,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groupId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=] Error connecting to node kafka-svc:9093 (id: -1 rack: null)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java.io.IOException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Can't resolve address: </a:t>
            </a:r>
            <a:r>
              <a:rPr lang="en-US" dirty="0">
                <a:solidFill>
                  <a:schemeClr val="bg1"/>
                </a:solidFill>
                <a:highlight>
                  <a:srgbClr val="2F6E75"/>
                </a:highlight>
                <a:latin typeface="Consolas" panose="020B0609020204030204" pitchFamily="49" charset="0"/>
              </a:rPr>
              <a:t>kafka-svc:9093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(Selector.java:235)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(Selector.java:214)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org.apache.kafka.clients.NetworkClient.initiateConnect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(NetworkClient.java:864)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org.apache.kafka.clients.NetworkClient.ready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(NetworkClient.java:265)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org.apache.kafka.clients.consumer.internals.ConsumerNetworkClient.trySend(ConsumerNetworkClient.java:485)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org.apache.kafka.clients.consumer.internals.ConsumerNetworkClient.poll(ConsumerNetworkClient.java:261)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org.apache.kafka.clients.consumer.internals.ConsumerNetworkClient.poll(ConsumerNetworkClient.java:242)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org.apache.kafka.clients.consumer.internals.ConsumerNetworkClient.poll(ConsumerNetworkClient.java:218)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org.apache.kafka.clients.consumer.internals.Fetcher.getTopicMetadata(Fetcher.java:274)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org.apache.kafka.clients.consumer.KafkaConsumer.partitionsFor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(KafkaConsumer.java:1774)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(Guice.java:87)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(Guice.java:69)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net.minium.simcoe.infrastructure.process.ProcessManager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.&lt;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&gt;(ProcessManager.java:25)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net.minium.simcoe.backend.auth.authservice.rpc.server.AuthRPCServer.main(AuthRPCServer.java:29)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Caused by: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java.nio.channels.UnresolvedAddressException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null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sun.nio.ch.Net.checkAddress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(Net.java:101)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sun.nio.ch.SocketChannelImpl.connect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(SocketChannelImpl.java:622)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(Selector.java:233)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5A8E80-0B02-45FA-84A7-F6557113F34D}"/>
              </a:ext>
            </a:extLst>
          </p:cNvPr>
          <p:cNvSpPr/>
          <p:nvPr/>
        </p:nvSpPr>
        <p:spPr>
          <a:xfrm>
            <a:off x="325120" y="1196814"/>
            <a:ext cx="11216640" cy="4694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6906E-E649-4C74-BFD4-6FE890931B4C}"/>
              </a:ext>
            </a:extLst>
          </p:cNvPr>
          <p:cNvSpPr/>
          <p:nvPr/>
        </p:nvSpPr>
        <p:spPr>
          <a:xfrm>
            <a:off x="230294" y="1885864"/>
            <a:ext cx="11216640" cy="4143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04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Stacktrace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17BD7-9E0D-4404-8A36-00B8E14D7A52}"/>
              </a:ext>
            </a:extLst>
          </p:cNvPr>
          <p:cNvSpPr/>
          <p:nvPr/>
        </p:nvSpPr>
        <p:spPr>
          <a:xfrm>
            <a:off x="325120" y="1196814"/>
            <a:ext cx="11541760" cy="483209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WARN  03:52:41.358 [main] [, ]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NetworkClient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- [Consumer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clientId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=consumer-1,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groupId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=] Error connecting to node kafka-svc:9093 (id: -1 rack: null)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java.io.IOException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Can't resolve address: kafka-svc:9093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235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214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org.apache.kafka.clients.NetworkClient.initiateConnect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(NetworkClient.java: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864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org.apache.kafka.clients.NetworkClient.ready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(NetworkClient.java: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265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org.apache.kafka.clients.consumer.internals.ConsumerNetworkClient.trySend(ConsumerNetworkClient.java: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485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261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242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218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org.apache.kafka.clients.consumer.internals.Fetcher.getTopicMetadata(Fetcher.java: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274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org.apache.kafka.clients.consumer.KafkaConsumer.partitionsFor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(KafkaConsumer.java: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1774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(Guice.java: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87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(Guice.java: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69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net.minium.simcoe.infrastructure.process.ProcessManager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.&lt;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&gt;(ProcessManager.java: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25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net.minium.simcoe.backend.auth.authservice.rpc.server.AuthRPCServer.main(AuthRPCServer.java: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29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Caused by: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java.nio.channels.UnresolvedAddressException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null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sun.nio.ch.Net.checkAddress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(Net.java:101)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sun.nio.ch.SocketChannelImpl.connect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(SocketChannelImpl.java:622)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(Selector.java:233)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5A8E80-0B02-45FA-84A7-F6557113F34D}"/>
              </a:ext>
            </a:extLst>
          </p:cNvPr>
          <p:cNvSpPr/>
          <p:nvPr/>
        </p:nvSpPr>
        <p:spPr>
          <a:xfrm>
            <a:off x="325120" y="1196814"/>
            <a:ext cx="11216640" cy="69294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6906E-E649-4C74-BFD4-6FE890931B4C}"/>
              </a:ext>
            </a:extLst>
          </p:cNvPr>
          <p:cNvSpPr/>
          <p:nvPr/>
        </p:nvSpPr>
        <p:spPr>
          <a:xfrm>
            <a:off x="230294" y="5100320"/>
            <a:ext cx="11216640" cy="92858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7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Stacktrace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17BD7-9E0D-4404-8A36-00B8E14D7A52}"/>
              </a:ext>
            </a:extLst>
          </p:cNvPr>
          <p:cNvSpPr/>
          <p:nvPr/>
        </p:nvSpPr>
        <p:spPr>
          <a:xfrm>
            <a:off x="325120" y="1196814"/>
            <a:ext cx="11541760" cy="483209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WARN  03:52:41.358 [main] [, ]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NetworkClient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- [Consumer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clientId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=consumer-1,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groupId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=] Error connecting to node kafka-svc:9093 (id: -1 rack: null)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java.io.IOException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Can't resolve address: kafka-svc:9093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(Selector.java:235)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(Selector.java:214)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org.apache.kafka.clients.NetworkClient.initiateConnect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(NetworkClient.java:864)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org.apache.kafka.clients.NetworkClient.ready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(NetworkClient.java:265)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org.apache.kafka.clients.consumer.internals.ConsumerNetworkClient.trySend(ConsumerNetworkClient.java:485)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org.apache.kafka.clients.consumer.internals.ConsumerNetworkClient.poll(ConsumerNetworkClient.java:261)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org.apache.kafka.clients.consumer.internals.ConsumerNetworkClient.poll(ConsumerNetworkClient.java:242)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org.apache.kafka.clients.consumer.internals.ConsumerNetworkClient.poll(ConsumerNetworkClient.java:218)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org.apache.kafka.clients.consumer.internals.Fetcher.getTopicMetadata(Fetcher.java:274)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org.apache.kafka.clients.consumer.KafkaConsumer.partitionsFor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(KafkaConsumer.java:1774)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(Guice.java:87)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com.google.inject.Guice.createInjector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(Guice.java:69)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net.minium.simcoe.infrastructure.process.ProcessManager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.&lt;</a:t>
            </a:r>
            <a:r>
              <a:rPr lang="en-US" dirty="0" err="1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&gt;(ProcessManager.java:25)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3F979F"/>
                </a:highlight>
                <a:latin typeface="Consolas" panose="020B0609020204030204" pitchFamily="49" charset="0"/>
              </a:rPr>
              <a:t>  at net.minium.simcoe.backend.auth.authservice.rpc.server.AuthRPCServer.main(AuthRPCServer.java:29)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Caused by: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java.nio.channels.UnresolvedAddressException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null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sun.nio.ch.Net.checkAddress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(Net.java:101)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sun.nio.ch.SocketChannelImpl.connect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(SocketChannelImpl.java:622)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org.apache.kafka.common.network.Selector.doConnect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(Selector.java:233)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5A8E80-0B02-45FA-84A7-F6557113F34D}"/>
              </a:ext>
            </a:extLst>
          </p:cNvPr>
          <p:cNvSpPr/>
          <p:nvPr/>
        </p:nvSpPr>
        <p:spPr>
          <a:xfrm>
            <a:off x="325120" y="1196814"/>
            <a:ext cx="11216640" cy="69294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6906E-E649-4C74-BFD4-6FE890931B4C}"/>
              </a:ext>
            </a:extLst>
          </p:cNvPr>
          <p:cNvSpPr/>
          <p:nvPr/>
        </p:nvSpPr>
        <p:spPr>
          <a:xfrm>
            <a:off x="230294" y="5100320"/>
            <a:ext cx="11216640" cy="92858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28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Примеры ошибок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17BD7-9E0D-4404-8A36-00B8E14D7A52}"/>
              </a:ext>
            </a:extLst>
          </p:cNvPr>
          <p:cNvSpPr/>
          <p:nvPr/>
        </p:nvSpPr>
        <p:spPr>
          <a:xfrm>
            <a:off x="325120" y="1379694"/>
            <a:ext cx="11541760" cy="4616648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An exception was caught and reported. Message: Unknown internal error!</a:t>
            </a:r>
          </a:p>
          <a:p>
            <a:endParaRPr lang="ru-RU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INFO: 2018/10/04 03:52:35.538394 -&gt;[10.0.21.4:6783] error during connection attempt: dial tcp4 :0-&gt;10.0.21.4:6783: connect: connection refused</a:t>
            </a:r>
          </a:p>
          <a:p>
            <a:endParaRPr lang="ru-RU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ERROR 05:05:08.563 [http-nio-8080-exec-3] [a74743517b3d1957, 618a120c7254696] [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dispatcherServlet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] -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Servlet.service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() for servlet [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dispatcherServlet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] in context with path [] threw exception [Request processing failed; nested exception is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SimcoeException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errorCode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=100, message=The system has not been properly initialized, details='null'}] with root cause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net.minium.framework.error.SimcoeException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 The system has not been properly initialized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net.minium.simcoe.systemapi.rest.routes.SystemRoutes.lambda$fetchCurrentBusinessDate$0(SystemRoutes.java:45)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java.util.Optional.orElseThrow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(Optional.java:290)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net.minium.simcoe.systemapi.api.system.rest.routes.SystemRoutes.fetchCurrentBusinessDate(SystemRoutes.java:45)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sun.reflect.GeneratedMethodAccessor85.invoke(Unknown Source)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sun.reflect.DelegatingMethodAccessorImpl.invoke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(DelegatingMethodAccessorImpl.java:43)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java.lang.reflect.Method.invoke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(Method.java:498)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at org.springframework.web.method.support.InvocableHandlerMethod.doInvoke(InvocableHandlerMethod.java:209)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...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88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Примеры ошибок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17BD7-9E0D-4404-8A36-00B8E14D7A52}"/>
              </a:ext>
            </a:extLst>
          </p:cNvPr>
          <p:cNvSpPr/>
          <p:nvPr/>
        </p:nvSpPr>
        <p:spPr>
          <a:xfrm>
            <a:off x="325120" y="1379694"/>
            <a:ext cx="11541760" cy="2031325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W1004 03:52:47.359180 7 controller.go:700] error obtaining service endpoints: error getting service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kube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-system/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kibana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-logging from the cache: service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kube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-system/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kibana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-logging was not found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INFO  03:52:47.407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ClientCnxn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- Opening socket connection to server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zk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-svc/10.39.129.19:2181. Will not attempt to authenticate using SASL (unknown error)</a:t>
            </a:r>
            <a:endParaRPr lang="ru-RU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ru-RU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s.c.CassandraSpanConsumer$StoreSpansCall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: error from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InsertSpan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ts_uuid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=061d3180-c7d8-11e8-bd1e-8663b29a6902</a:t>
            </a:r>
            <a:endParaRPr lang="ru-RU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ru-RU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Field type conflict</a:t>
            </a:r>
            <a:r>
              <a:rPr lang="ru-RU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[pool-6-thread-1] [54aabff4573dc389]</a:t>
            </a:r>
          </a:p>
        </p:txBody>
      </p:sp>
    </p:spTree>
    <p:extLst>
      <p:ext uri="{BB962C8B-B14F-4D97-AF65-F5344CB8AC3E}">
        <p14:creationId xmlns:p14="http://schemas.microsoft.com/office/powerpoint/2010/main" val="2482662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Распределенное приложение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853D03-BFB3-4BFE-A341-5235C4797F8B}"/>
              </a:ext>
            </a:extLst>
          </p:cNvPr>
          <p:cNvSpPr/>
          <p:nvPr/>
        </p:nvSpPr>
        <p:spPr>
          <a:xfrm>
            <a:off x="786131" y="2901476"/>
            <a:ext cx="1910080" cy="923764"/>
          </a:xfrm>
          <a:prstGeom prst="round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Application A1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08B7B1-5F9B-4B26-81BD-A2FA4B7E09C1}"/>
              </a:ext>
            </a:extLst>
          </p:cNvPr>
          <p:cNvSpPr/>
          <p:nvPr/>
        </p:nvSpPr>
        <p:spPr>
          <a:xfrm>
            <a:off x="786131" y="4325942"/>
            <a:ext cx="1910080" cy="923764"/>
          </a:xfrm>
          <a:prstGeom prst="round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Application 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DB3D91-1E47-44F6-B45D-B720C4D3435F}"/>
              </a:ext>
            </a:extLst>
          </p:cNvPr>
          <p:cNvSpPr/>
          <p:nvPr/>
        </p:nvSpPr>
        <p:spPr>
          <a:xfrm>
            <a:off x="476251" y="2053912"/>
            <a:ext cx="2529840" cy="3487496"/>
          </a:xfrm>
          <a:prstGeom prst="roundRect">
            <a:avLst/>
          </a:prstGeom>
          <a:noFill/>
          <a:ln>
            <a:solidFill>
              <a:srgbClr val="2F6E7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B7A09-455E-4B01-9BF9-BC50FF15D6A6}"/>
              </a:ext>
            </a:extLst>
          </p:cNvPr>
          <p:cNvSpPr txBox="1"/>
          <p:nvPr/>
        </p:nvSpPr>
        <p:spPr>
          <a:xfrm>
            <a:off x="1046109" y="231989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Computer 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F3AFB5-9203-4DD0-A247-DA5B9E7B3D26}"/>
              </a:ext>
            </a:extLst>
          </p:cNvPr>
          <p:cNvSpPr/>
          <p:nvPr/>
        </p:nvSpPr>
        <p:spPr>
          <a:xfrm>
            <a:off x="9113520" y="2895600"/>
            <a:ext cx="1910080" cy="923764"/>
          </a:xfrm>
          <a:prstGeom prst="round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Application A2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930CB5-1368-448D-B38E-B307E3901DF2}"/>
              </a:ext>
            </a:extLst>
          </p:cNvPr>
          <p:cNvSpPr/>
          <p:nvPr/>
        </p:nvSpPr>
        <p:spPr>
          <a:xfrm>
            <a:off x="9113520" y="4320066"/>
            <a:ext cx="1910080" cy="923764"/>
          </a:xfrm>
          <a:prstGeom prst="round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Application 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D10138-AF72-48E6-9A7C-0AE6CDFC318D}"/>
              </a:ext>
            </a:extLst>
          </p:cNvPr>
          <p:cNvSpPr/>
          <p:nvPr/>
        </p:nvSpPr>
        <p:spPr>
          <a:xfrm>
            <a:off x="8803640" y="2048036"/>
            <a:ext cx="2529840" cy="3487496"/>
          </a:xfrm>
          <a:prstGeom prst="roundRect">
            <a:avLst/>
          </a:prstGeom>
          <a:noFill/>
          <a:ln>
            <a:solidFill>
              <a:srgbClr val="2F6E7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728AAF-1507-4C8B-9BE4-352BEEE17CED}"/>
              </a:ext>
            </a:extLst>
          </p:cNvPr>
          <p:cNvSpPr txBox="1"/>
          <p:nvPr/>
        </p:nvSpPr>
        <p:spPr>
          <a:xfrm>
            <a:off x="9373498" y="231401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Computer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15965D-CDA8-44CD-8ACE-DA232A5F8585}"/>
              </a:ext>
            </a:extLst>
          </p:cNvPr>
          <p:cNvSpPr/>
          <p:nvPr/>
        </p:nvSpPr>
        <p:spPr>
          <a:xfrm>
            <a:off x="4949825" y="2184400"/>
            <a:ext cx="1910080" cy="923764"/>
          </a:xfrm>
          <a:prstGeom prst="round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Application 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2F2234D-7E81-478C-A20E-85B9DAB41AD4}"/>
              </a:ext>
            </a:extLst>
          </p:cNvPr>
          <p:cNvSpPr/>
          <p:nvPr/>
        </p:nvSpPr>
        <p:spPr>
          <a:xfrm>
            <a:off x="4639945" y="1336836"/>
            <a:ext cx="2529840" cy="2092164"/>
          </a:xfrm>
          <a:prstGeom prst="roundRect">
            <a:avLst/>
          </a:prstGeom>
          <a:noFill/>
          <a:ln>
            <a:solidFill>
              <a:srgbClr val="2F6E7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722C6D-F2D5-49B7-A20B-97FD496F3667}"/>
              </a:ext>
            </a:extLst>
          </p:cNvPr>
          <p:cNvSpPr txBox="1"/>
          <p:nvPr/>
        </p:nvSpPr>
        <p:spPr>
          <a:xfrm>
            <a:off x="5209803" y="160281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Computer 3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A4E9AA14-8BFB-488B-B731-278C6855C67A}"/>
              </a:ext>
            </a:extLst>
          </p:cNvPr>
          <p:cNvSpPr/>
          <p:nvPr/>
        </p:nvSpPr>
        <p:spPr>
          <a:xfrm>
            <a:off x="5271901" y="4781948"/>
            <a:ext cx="1265927" cy="105664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Logs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9BDACC-B1B5-4889-97F2-62FED5251777}"/>
              </a:ext>
            </a:extLst>
          </p:cNvPr>
          <p:cNvCxnSpPr>
            <a:cxnSpLocks/>
            <a:stCxn id="2" idx="3"/>
            <a:endCxn id="9" idx="2"/>
          </p:cNvCxnSpPr>
          <p:nvPr/>
        </p:nvCxnSpPr>
        <p:spPr>
          <a:xfrm>
            <a:off x="2696211" y="3363358"/>
            <a:ext cx="2575690" cy="1946910"/>
          </a:xfrm>
          <a:prstGeom prst="straightConnector1">
            <a:avLst/>
          </a:prstGeom>
          <a:ln w="25400">
            <a:solidFill>
              <a:srgbClr val="1E27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919B81-B92D-4AC1-92CF-7DCC52CE428A}"/>
              </a:ext>
            </a:extLst>
          </p:cNvPr>
          <p:cNvCxnSpPr>
            <a:cxnSpLocks/>
            <a:stCxn id="4" idx="3"/>
            <a:endCxn id="9" idx="2"/>
          </p:cNvCxnSpPr>
          <p:nvPr/>
        </p:nvCxnSpPr>
        <p:spPr>
          <a:xfrm>
            <a:off x="2696211" y="4787824"/>
            <a:ext cx="2575690" cy="522444"/>
          </a:xfrm>
          <a:prstGeom prst="straightConnector1">
            <a:avLst/>
          </a:prstGeom>
          <a:ln w="25400">
            <a:solidFill>
              <a:srgbClr val="1E27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02865E-387E-4FF7-8D56-497F70C448E2}"/>
              </a:ext>
            </a:extLst>
          </p:cNvPr>
          <p:cNvCxnSpPr>
            <a:cxnSpLocks/>
            <a:stCxn id="14" idx="2"/>
            <a:endCxn id="9" idx="1"/>
          </p:cNvCxnSpPr>
          <p:nvPr/>
        </p:nvCxnSpPr>
        <p:spPr>
          <a:xfrm>
            <a:off x="5904865" y="3108164"/>
            <a:ext cx="0" cy="1673784"/>
          </a:xfrm>
          <a:prstGeom prst="straightConnector1">
            <a:avLst/>
          </a:prstGeom>
          <a:ln w="25400">
            <a:solidFill>
              <a:srgbClr val="1E27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509054-160D-4461-9207-E9E8F20427EC}"/>
              </a:ext>
            </a:extLst>
          </p:cNvPr>
          <p:cNvCxnSpPr>
            <a:cxnSpLocks/>
            <a:stCxn id="10" idx="1"/>
            <a:endCxn id="9" idx="4"/>
          </p:cNvCxnSpPr>
          <p:nvPr/>
        </p:nvCxnSpPr>
        <p:spPr>
          <a:xfrm flipH="1">
            <a:off x="6537828" y="3357482"/>
            <a:ext cx="2575692" cy="1952786"/>
          </a:xfrm>
          <a:prstGeom prst="straightConnector1">
            <a:avLst/>
          </a:prstGeom>
          <a:ln w="25400">
            <a:solidFill>
              <a:srgbClr val="1E27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43C9ADC-BB5B-4C01-B423-A48DACCC176B}"/>
              </a:ext>
            </a:extLst>
          </p:cNvPr>
          <p:cNvCxnSpPr>
            <a:cxnSpLocks/>
            <a:stCxn id="11" idx="1"/>
            <a:endCxn id="9" idx="4"/>
          </p:cNvCxnSpPr>
          <p:nvPr/>
        </p:nvCxnSpPr>
        <p:spPr>
          <a:xfrm flipH="1">
            <a:off x="6537828" y="4781948"/>
            <a:ext cx="2575692" cy="528320"/>
          </a:xfrm>
          <a:prstGeom prst="straightConnector1">
            <a:avLst/>
          </a:prstGeom>
          <a:ln w="25400">
            <a:solidFill>
              <a:srgbClr val="1E27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973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Дополнительная информация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3539C-5D83-48FF-B615-B22E1719F752}"/>
              </a:ext>
            </a:extLst>
          </p:cNvPr>
          <p:cNvSpPr txBox="1"/>
          <p:nvPr/>
        </p:nvSpPr>
        <p:spPr>
          <a:xfrm>
            <a:off x="4068285" y="2413337"/>
            <a:ext cx="37866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Идентификатор компьютера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Идентификатор приложения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Важность сообщения </a:t>
            </a:r>
            <a:r>
              <a:rPr lang="en-US" sz="1800" dirty="0"/>
              <a:t>(severity)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Время создания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9130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CEE8F4-9803-4F40-8179-EEF7929D21C1}"/>
              </a:ext>
            </a:extLst>
          </p:cNvPr>
          <p:cNvSpPr txBox="1"/>
          <p:nvPr/>
        </p:nvSpPr>
        <p:spPr>
          <a:xfrm>
            <a:off x="4077102" y="2413337"/>
            <a:ext cx="37689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Кластеризация с </a:t>
            </a:r>
            <a:r>
              <a:rPr lang="ru-RU" sz="1800" dirty="0" err="1"/>
              <a:t>дообучением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Классификация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Ручная подстройка кластеров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Поиск новых сообщений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425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Биржа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B2E66A-9A54-42F5-93B1-8D0C86ED0677}"/>
              </a:ext>
            </a:extLst>
          </p:cNvPr>
          <p:cNvSpPr/>
          <p:nvPr/>
        </p:nvSpPr>
        <p:spPr>
          <a:xfrm>
            <a:off x="4800600" y="2672080"/>
            <a:ext cx="2590800" cy="1513840"/>
          </a:xfrm>
          <a:prstGeom prst="round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Биржа</a:t>
            </a:r>
            <a:endParaRPr lang="en-US" sz="1800" dirty="0"/>
          </a:p>
        </p:txBody>
      </p: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3E0E8623-8B5B-404E-95B0-F25A7D851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9840" y="1366520"/>
            <a:ext cx="1595120" cy="1595120"/>
          </a:xfrm>
          <a:prstGeom prst="rect">
            <a:avLst/>
          </a:prstGeom>
        </p:spPr>
      </p:pic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0D3A70E4-D36A-4333-B763-7F6EFB418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9840" y="3632200"/>
            <a:ext cx="1595120" cy="1595120"/>
          </a:xfrm>
          <a:prstGeom prst="rect">
            <a:avLst/>
          </a:prstGeom>
        </p:spPr>
      </p:pic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A424BA49-F442-43D5-A7D2-C8B0DE96C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7040" y="1366520"/>
            <a:ext cx="1595120" cy="1595120"/>
          </a:xfrm>
          <a:prstGeom prst="rect">
            <a:avLst/>
          </a:prstGeom>
        </p:spPr>
      </p:pic>
      <p:pic>
        <p:nvPicPr>
          <p:cNvPr id="8" name="Graphic 7" descr="User">
            <a:extLst>
              <a:ext uri="{FF2B5EF4-FFF2-40B4-BE49-F238E27FC236}">
                <a16:creationId xmlns:a16="http://schemas.microsoft.com/office/drawing/2014/main" id="{E476072C-9204-4709-9A32-666F41D86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7040" y="3632200"/>
            <a:ext cx="1595120" cy="159512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2AA50B-DAFB-46C7-9BA7-6F9F6D28979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854960" y="2164080"/>
            <a:ext cx="1849120" cy="1061720"/>
          </a:xfrm>
          <a:prstGeom prst="straightConnector1">
            <a:avLst/>
          </a:prstGeom>
          <a:ln w="25400">
            <a:solidFill>
              <a:srgbClr val="1E27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B63DF3-DB34-4D21-80E7-AD7EEE041A3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854960" y="3515360"/>
            <a:ext cx="1849120" cy="914400"/>
          </a:xfrm>
          <a:prstGeom prst="straightConnector1">
            <a:avLst/>
          </a:prstGeom>
          <a:ln w="25400">
            <a:solidFill>
              <a:srgbClr val="1E27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C784AC-48B8-4250-8AAE-7A45DAF7B813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487920" y="2164080"/>
            <a:ext cx="1849120" cy="1061720"/>
          </a:xfrm>
          <a:prstGeom prst="straightConnector1">
            <a:avLst/>
          </a:prstGeom>
          <a:ln w="25400">
            <a:solidFill>
              <a:srgbClr val="1E27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8DB5C9-92F5-4DBD-867C-88A1DE838F59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515860" y="3515360"/>
            <a:ext cx="1821180" cy="914400"/>
          </a:xfrm>
          <a:prstGeom prst="straightConnector1">
            <a:avLst/>
          </a:prstGeom>
          <a:ln w="25400">
            <a:solidFill>
              <a:srgbClr val="1E27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AEFB4D7-6D22-4CA0-8FBF-866F0FCFAEA5}"/>
              </a:ext>
            </a:extLst>
          </p:cNvPr>
          <p:cNvSpPr txBox="1"/>
          <p:nvPr/>
        </p:nvSpPr>
        <p:spPr>
          <a:xfrm rot="1850483">
            <a:off x="3090408" y="222984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Продать </a:t>
            </a:r>
            <a:r>
              <a:rPr lang="en-US" sz="1800" dirty="0"/>
              <a:t>IBM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474E4B-FE48-403E-8B32-3BD5326E869E}"/>
              </a:ext>
            </a:extLst>
          </p:cNvPr>
          <p:cNvSpPr txBox="1"/>
          <p:nvPr/>
        </p:nvSpPr>
        <p:spPr>
          <a:xfrm rot="1618652">
            <a:off x="7701550" y="3602451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Продать </a:t>
            </a:r>
            <a:r>
              <a:rPr lang="en-US" sz="1800" dirty="0"/>
              <a:t>MSFT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1D538C-D3E8-44B7-80FD-0D4732A29B6E}"/>
              </a:ext>
            </a:extLst>
          </p:cNvPr>
          <p:cNvSpPr txBox="1"/>
          <p:nvPr/>
        </p:nvSpPr>
        <p:spPr>
          <a:xfrm rot="19825085">
            <a:off x="7553591" y="2273606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Купить </a:t>
            </a:r>
            <a:r>
              <a:rPr lang="en-US" sz="1800" dirty="0"/>
              <a:t>IBM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CDEF39-8C54-4077-AA79-931F71D07561}"/>
              </a:ext>
            </a:extLst>
          </p:cNvPr>
          <p:cNvSpPr txBox="1"/>
          <p:nvPr/>
        </p:nvSpPr>
        <p:spPr>
          <a:xfrm rot="20025007">
            <a:off x="2800584" y="3622598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Купить </a:t>
            </a:r>
            <a:r>
              <a:rPr lang="en-US" sz="1800" dirty="0"/>
              <a:t>MSFT</a:t>
            </a:r>
          </a:p>
        </p:txBody>
      </p:sp>
    </p:spTree>
    <p:extLst>
      <p:ext uri="{BB962C8B-B14F-4D97-AF65-F5344CB8AC3E}">
        <p14:creationId xmlns:p14="http://schemas.microsoft.com/office/powerpoint/2010/main" val="2780286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Книжка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0A6B97-1001-4641-A990-AB7277338D77}"/>
              </a:ext>
            </a:extLst>
          </p:cNvPr>
          <p:cNvSpPr/>
          <p:nvPr/>
        </p:nvSpPr>
        <p:spPr>
          <a:xfrm>
            <a:off x="4192694" y="3093720"/>
            <a:ext cx="1209040" cy="386080"/>
          </a:xfrm>
          <a:prstGeom prst="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100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CC5C74-38A3-4336-B425-19DCC3DBAA9C}"/>
              </a:ext>
            </a:extLst>
          </p:cNvPr>
          <p:cNvSpPr/>
          <p:nvPr/>
        </p:nvSpPr>
        <p:spPr>
          <a:xfrm>
            <a:off x="2983654" y="3093720"/>
            <a:ext cx="1209040" cy="386080"/>
          </a:xfrm>
          <a:prstGeom prst="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50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41890-35C6-48FB-9E4B-B354EDA694FC}"/>
              </a:ext>
            </a:extLst>
          </p:cNvPr>
          <p:cNvSpPr/>
          <p:nvPr/>
        </p:nvSpPr>
        <p:spPr>
          <a:xfrm>
            <a:off x="1774614" y="3093720"/>
            <a:ext cx="1209040" cy="386080"/>
          </a:xfrm>
          <a:prstGeom prst="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100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E5DF0-E01C-4353-9A26-2DCDD78E6BBA}"/>
              </a:ext>
            </a:extLst>
          </p:cNvPr>
          <p:cNvSpPr/>
          <p:nvPr/>
        </p:nvSpPr>
        <p:spPr>
          <a:xfrm>
            <a:off x="4192694" y="2575560"/>
            <a:ext cx="1209040" cy="386080"/>
          </a:xfrm>
          <a:prstGeom prst="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AE445-176B-429E-86C9-E4838D1D0F34}"/>
              </a:ext>
            </a:extLst>
          </p:cNvPr>
          <p:cNvSpPr/>
          <p:nvPr/>
        </p:nvSpPr>
        <p:spPr>
          <a:xfrm>
            <a:off x="2983654" y="2575560"/>
            <a:ext cx="1209040" cy="386080"/>
          </a:xfrm>
          <a:prstGeom prst="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200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DC3D3-C290-46E6-AAE8-B2BA4053A7D8}"/>
              </a:ext>
            </a:extLst>
          </p:cNvPr>
          <p:cNvSpPr/>
          <p:nvPr/>
        </p:nvSpPr>
        <p:spPr>
          <a:xfrm>
            <a:off x="4192694" y="2057400"/>
            <a:ext cx="1209040" cy="386080"/>
          </a:xfrm>
          <a:prstGeom prst="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100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E81B00-31C5-4583-B292-2DFF89887200}"/>
              </a:ext>
            </a:extLst>
          </p:cNvPr>
          <p:cNvSpPr/>
          <p:nvPr/>
        </p:nvSpPr>
        <p:spPr>
          <a:xfrm>
            <a:off x="2983654" y="2057400"/>
            <a:ext cx="1209040" cy="386080"/>
          </a:xfrm>
          <a:prstGeom prst="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50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F5B6B8-C771-4279-9A38-BE95FEFE5A12}"/>
              </a:ext>
            </a:extLst>
          </p:cNvPr>
          <p:cNvSpPr/>
          <p:nvPr/>
        </p:nvSpPr>
        <p:spPr>
          <a:xfrm>
            <a:off x="1774614" y="2057400"/>
            <a:ext cx="1209040" cy="386080"/>
          </a:xfrm>
          <a:prstGeom prst="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1000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3840E-A889-4393-AA95-CB2EA45CC2AD}"/>
              </a:ext>
            </a:extLst>
          </p:cNvPr>
          <p:cNvSpPr/>
          <p:nvPr/>
        </p:nvSpPr>
        <p:spPr>
          <a:xfrm>
            <a:off x="565574" y="2057400"/>
            <a:ext cx="1209040" cy="386080"/>
          </a:xfrm>
          <a:prstGeom prst="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1000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E375AB-F314-4500-BA1D-3FF2FD122834}"/>
              </a:ext>
            </a:extLst>
          </p:cNvPr>
          <p:cNvSpPr/>
          <p:nvPr/>
        </p:nvSpPr>
        <p:spPr>
          <a:xfrm>
            <a:off x="4192694" y="1539240"/>
            <a:ext cx="1209040" cy="386080"/>
          </a:xfrm>
          <a:prstGeom prst="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50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9A5C2B-B361-4C2B-BC92-B7D57CD8BF4C}"/>
              </a:ext>
            </a:extLst>
          </p:cNvPr>
          <p:cNvSpPr/>
          <p:nvPr/>
        </p:nvSpPr>
        <p:spPr>
          <a:xfrm>
            <a:off x="10237894" y="3916681"/>
            <a:ext cx="1209040" cy="386080"/>
          </a:xfrm>
          <a:prstGeom prst="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100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F6B1A0-5E83-41C9-8E96-7A1411CDEDA8}"/>
              </a:ext>
            </a:extLst>
          </p:cNvPr>
          <p:cNvSpPr/>
          <p:nvPr/>
        </p:nvSpPr>
        <p:spPr>
          <a:xfrm>
            <a:off x="9028854" y="3916681"/>
            <a:ext cx="1209040" cy="386080"/>
          </a:xfrm>
          <a:prstGeom prst="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50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72E80B-B7D3-4926-8FA0-14EB65E9FE0D}"/>
              </a:ext>
            </a:extLst>
          </p:cNvPr>
          <p:cNvSpPr/>
          <p:nvPr/>
        </p:nvSpPr>
        <p:spPr>
          <a:xfrm>
            <a:off x="7819814" y="3916681"/>
            <a:ext cx="1209040" cy="386080"/>
          </a:xfrm>
          <a:prstGeom prst="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1000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E5BEDE-7DA6-45F5-A732-1D456AB0C75F}"/>
              </a:ext>
            </a:extLst>
          </p:cNvPr>
          <p:cNvSpPr/>
          <p:nvPr/>
        </p:nvSpPr>
        <p:spPr>
          <a:xfrm>
            <a:off x="6610774" y="3916681"/>
            <a:ext cx="1209040" cy="386080"/>
          </a:xfrm>
          <a:prstGeom prst="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1000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31DEA0-0AB6-4A43-8571-D748522700AE}"/>
              </a:ext>
            </a:extLst>
          </p:cNvPr>
          <p:cNvSpPr/>
          <p:nvPr/>
        </p:nvSpPr>
        <p:spPr>
          <a:xfrm>
            <a:off x="5401734" y="2057400"/>
            <a:ext cx="1209040" cy="386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79EA3A-B1CD-436B-95DC-572C5D89C070}"/>
              </a:ext>
            </a:extLst>
          </p:cNvPr>
          <p:cNvSpPr/>
          <p:nvPr/>
        </p:nvSpPr>
        <p:spPr>
          <a:xfrm>
            <a:off x="5401734" y="1539240"/>
            <a:ext cx="1209040" cy="386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531EB0-E542-4E74-9462-4B69D4CEF2EC}"/>
              </a:ext>
            </a:extLst>
          </p:cNvPr>
          <p:cNvSpPr/>
          <p:nvPr/>
        </p:nvSpPr>
        <p:spPr>
          <a:xfrm>
            <a:off x="5401734" y="2575560"/>
            <a:ext cx="1209040" cy="386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EFB4B6-04AF-4CE8-BEAA-8E8337FEC52E}"/>
              </a:ext>
            </a:extLst>
          </p:cNvPr>
          <p:cNvSpPr/>
          <p:nvPr/>
        </p:nvSpPr>
        <p:spPr>
          <a:xfrm>
            <a:off x="5401734" y="3093720"/>
            <a:ext cx="1209040" cy="386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18.0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A7210-9112-4D04-92B7-1BB3AAE62702}"/>
              </a:ext>
            </a:extLst>
          </p:cNvPr>
          <p:cNvSpPr/>
          <p:nvPr/>
        </p:nvSpPr>
        <p:spPr>
          <a:xfrm>
            <a:off x="5401734" y="3916681"/>
            <a:ext cx="1209040" cy="386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15.0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5B8211-1416-4214-8145-1557B724DB96}"/>
              </a:ext>
            </a:extLst>
          </p:cNvPr>
          <p:cNvSpPr/>
          <p:nvPr/>
        </p:nvSpPr>
        <p:spPr>
          <a:xfrm>
            <a:off x="7819814" y="4434841"/>
            <a:ext cx="1209040" cy="386080"/>
          </a:xfrm>
          <a:prstGeom prst="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8CA65C-9426-49A3-A199-31BF1DD5D27D}"/>
              </a:ext>
            </a:extLst>
          </p:cNvPr>
          <p:cNvSpPr/>
          <p:nvPr/>
        </p:nvSpPr>
        <p:spPr>
          <a:xfrm>
            <a:off x="6610774" y="4434841"/>
            <a:ext cx="1209040" cy="386080"/>
          </a:xfrm>
          <a:prstGeom prst="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9AAF32-EE12-4C7B-842E-D43E536156E2}"/>
              </a:ext>
            </a:extLst>
          </p:cNvPr>
          <p:cNvSpPr/>
          <p:nvPr/>
        </p:nvSpPr>
        <p:spPr>
          <a:xfrm>
            <a:off x="5401734" y="4434841"/>
            <a:ext cx="1209040" cy="386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14.0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3EE362-DB63-472C-B6EB-81878ADCFDEC}"/>
              </a:ext>
            </a:extLst>
          </p:cNvPr>
          <p:cNvSpPr/>
          <p:nvPr/>
        </p:nvSpPr>
        <p:spPr>
          <a:xfrm>
            <a:off x="7819814" y="4953001"/>
            <a:ext cx="1209040" cy="386080"/>
          </a:xfrm>
          <a:prstGeom prst="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60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769036-5546-4B15-A2C0-B36D0927CB42}"/>
              </a:ext>
            </a:extLst>
          </p:cNvPr>
          <p:cNvSpPr/>
          <p:nvPr/>
        </p:nvSpPr>
        <p:spPr>
          <a:xfrm>
            <a:off x="6610774" y="4953001"/>
            <a:ext cx="1209040" cy="386080"/>
          </a:xfrm>
          <a:prstGeom prst="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40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D6795B-247B-4161-8E56-4A696EE98DFA}"/>
              </a:ext>
            </a:extLst>
          </p:cNvPr>
          <p:cNvSpPr/>
          <p:nvPr/>
        </p:nvSpPr>
        <p:spPr>
          <a:xfrm>
            <a:off x="5401734" y="4953001"/>
            <a:ext cx="1209040" cy="386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13.0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1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Качество ПО и тестирование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https://lh3.googleusercontent.com/Z1ZYXkejsFmKttqQkKATIdBsPdMspi-xNy1x3Qzc1c_eOuyAL0SGFBEpNlCmf3nvFhhaezw_xb_uAWHCPOgFdSEDH3E6CzLc6TxSlMWJjZa476Ld5DaKVC5YaGlkL98tA3epO6P1fQo">
            <a:extLst>
              <a:ext uri="{FF2B5EF4-FFF2-40B4-BE49-F238E27FC236}">
                <a16:creationId xmlns:a16="http://schemas.microsoft.com/office/drawing/2014/main" id="{2EBBEF9C-A9D9-43D0-A9C7-A504CDCCF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7"/>
          <a:stretch/>
        </p:blipFill>
        <p:spPr bwMode="auto">
          <a:xfrm>
            <a:off x="476251" y="1046285"/>
            <a:ext cx="8946174" cy="53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30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Отправка запросов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B2E66A-9A54-42F5-93B1-8D0C86ED0677}"/>
              </a:ext>
            </a:extLst>
          </p:cNvPr>
          <p:cNvSpPr/>
          <p:nvPr/>
        </p:nvSpPr>
        <p:spPr>
          <a:xfrm>
            <a:off x="8549640" y="2564345"/>
            <a:ext cx="2590800" cy="1513840"/>
          </a:xfrm>
          <a:prstGeom prst="round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Биржа</a:t>
            </a:r>
            <a:endParaRPr lang="en-US" sz="1800" dirty="0"/>
          </a:p>
        </p:txBody>
      </p: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3E0E8623-8B5B-404E-95B0-F25A7D851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011" y="2523705"/>
            <a:ext cx="1595120" cy="159512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2AA50B-DAFB-46C7-9BA7-6F9F6D289796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>
            <a:off x="2437131" y="3321265"/>
            <a:ext cx="6112509" cy="0"/>
          </a:xfrm>
          <a:prstGeom prst="straightConnector1">
            <a:avLst/>
          </a:prstGeom>
          <a:ln w="25400">
            <a:solidFill>
              <a:srgbClr val="1E273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E09EC2-DEEF-4CA4-A355-30E76D5FE0B6}"/>
              </a:ext>
            </a:extLst>
          </p:cNvPr>
          <p:cNvSpPr txBox="1"/>
          <p:nvPr/>
        </p:nvSpPr>
        <p:spPr>
          <a:xfrm>
            <a:off x="2489999" y="2875280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{ instrument: MSFT, price: 13.0, quantity: 100, side: buy }</a:t>
            </a:r>
          </a:p>
        </p:txBody>
      </p:sp>
    </p:spTree>
    <p:extLst>
      <p:ext uri="{BB962C8B-B14F-4D97-AF65-F5344CB8AC3E}">
        <p14:creationId xmlns:p14="http://schemas.microsoft.com/office/powerpoint/2010/main" val="1442019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Видимость информации на бирже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FCA4AA-BD89-4F51-A731-51ECD9D19E4B}"/>
              </a:ext>
            </a:extLst>
          </p:cNvPr>
          <p:cNvSpPr txBox="1"/>
          <p:nvPr/>
        </p:nvSpPr>
        <p:spPr>
          <a:xfrm>
            <a:off x="2590874" y="2413337"/>
            <a:ext cx="70102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Клиент видит всю информацию о своих заявках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Клиент видит часть информации о чужих заявках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Биржа знает все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Возможность получить представление биржи есть не всегда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2453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Состояния заявки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9BE3C2-778B-4400-A0B1-ED0F4A5F482B}"/>
              </a:ext>
            </a:extLst>
          </p:cNvPr>
          <p:cNvSpPr/>
          <p:nvPr/>
        </p:nvSpPr>
        <p:spPr>
          <a:xfrm>
            <a:off x="1066800" y="2072640"/>
            <a:ext cx="1391920" cy="1356360"/>
          </a:xfrm>
          <a:prstGeom prst="ellipse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BA1CDC-CF99-40C0-8009-A65481742537}"/>
              </a:ext>
            </a:extLst>
          </p:cNvPr>
          <p:cNvSpPr/>
          <p:nvPr/>
        </p:nvSpPr>
        <p:spPr>
          <a:xfrm>
            <a:off x="3037840" y="2072640"/>
            <a:ext cx="1391920" cy="1356360"/>
          </a:xfrm>
          <a:prstGeom prst="ellipse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1BFEDB-EF84-421E-A854-65EA7C24E28B}"/>
              </a:ext>
            </a:extLst>
          </p:cNvPr>
          <p:cNvSpPr/>
          <p:nvPr/>
        </p:nvSpPr>
        <p:spPr>
          <a:xfrm>
            <a:off x="5008880" y="2072640"/>
            <a:ext cx="1391920" cy="1356360"/>
          </a:xfrm>
          <a:prstGeom prst="ellipse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Partially filled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EC7C61-F69C-4305-9D97-94EF2BC8AC02}"/>
              </a:ext>
            </a:extLst>
          </p:cNvPr>
          <p:cNvSpPr/>
          <p:nvPr/>
        </p:nvSpPr>
        <p:spPr>
          <a:xfrm>
            <a:off x="6979920" y="2072640"/>
            <a:ext cx="1391920" cy="1356360"/>
          </a:xfrm>
          <a:prstGeom prst="ellipse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Filled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827509-778E-4CC3-B3FA-3B3B56E894F5}"/>
              </a:ext>
            </a:extLst>
          </p:cNvPr>
          <p:cNvSpPr/>
          <p:nvPr/>
        </p:nvSpPr>
        <p:spPr>
          <a:xfrm>
            <a:off x="6979920" y="4045746"/>
            <a:ext cx="1391920" cy="1356360"/>
          </a:xfrm>
          <a:prstGeom prst="ellipse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Canelled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F4C974-0605-430B-9531-A584DF03B37D}"/>
              </a:ext>
            </a:extLst>
          </p:cNvPr>
          <p:cNvSpPr/>
          <p:nvPr/>
        </p:nvSpPr>
        <p:spPr>
          <a:xfrm>
            <a:off x="8971280" y="4045746"/>
            <a:ext cx="1391920" cy="1356360"/>
          </a:xfrm>
          <a:prstGeom prst="ellipse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Rejected</a:t>
            </a:r>
          </a:p>
        </p:txBody>
      </p:sp>
    </p:spTree>
    <p:extLst>
      <p:ext uri="{BB962C8B-B14F-4D97-AF65-F5344CB8AC3E}">
        <p14:creationId xmlns:p14="http://schemas.microsoft.com/office/powerpoint/2010/main" val="506386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Состояния книжки?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E0063F-9357-4CE4-A55D-73E94D3BDF09}"/>
              </a:ext>
            </a:extLst>
          </p:cNvPr>
          <p:cNvSpPr txBox="1"/>
          <p:nvPr/>
        </p:nvSpPr>
        <p:spPr>
          <a:xfrm>
            <a:off x="2943958" y="2551837"/>
            <a:ext cx="6304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Кластеризация состояний?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Процессы в книжке?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Все ли процессы воспроизводятся во время тестов?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9457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C0FF2-F15D-45D4-BBC6-1640ABDE750C}"/>
              </a:ext>
            </a:extLst>
          </p:cNvPr>
          <p:cNvSpPr txBox="1"/>
          <p:nvPr/>
        </p:nvSpPr>
        <p:spPr>
          <a:xfrm>
            <a:off x="4742103" y="3013501"/>
            <a:ext cx="2707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Вопросы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46687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C0FF2-F15D-45D4-BBC6-1640ABDE750C}"/>
              </a:ext>
            </a:extLst>
          </p:cNvPr>
          <p:cNvSpPr txBox="1"/>
          <p:nvPr/>
        </p:nvSpPr>
        <p:spPr>
          <a:xfrm>
            <a:off x="4742103" y="3013501"/>
            <a:ext cx="2653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Спасибо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169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Обшибка</a:t>
            </a:r>
            <a:r>
              <a:rPr lang="ru-RU" dirty="0"/>
              <a:t>. Дефект. Сбой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F02BF-86A4-486C-AB67-D6E3F43B38E5}"/>
              </a:ext>
            </a:extLst>
          </p:cNvPr>
          <p:cNvSpPr txBox="1"/>
          <p:nvPr/>
        </p:nvSpPr>
        <p:spPr>
          <a:xfrm>
            <a:off x="2528771" y="2136338"/>
            <a:ext cx="68656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Ошибка (</a:t>
            </a:r>
            <a:r>
              <a:rPr lang="en-US" sz="1800" b="1" dirty="0"/>
              <a:t>Error, Mistake)</a:t>
            </a:r>
            <a:r>
              <a:rPr lang="en-US" sz="1800" dirty="0"/>
              <a:t> – </a:t>
            </a:r>
            <a:r>
              <a:rPr lang="ru-RU" sz="1800" dirty="0"/>
              <a:t>действие, сделанное человеком в процессе разработки или проектирования ПО и ведущее к появлению дефекта</a:t>
            </a:r>
          </a:p>
          <a:p>
            <a:endParaRPr lang="ru-RU" sz="1800" dirty="0"/>
          </a:p>
          <a:p>
            <a:r>
              <a:rPr lang="ru-RU" sz="1800" b="1" dirty="0"/>
              <a:t>Дефект (</a:t>
            </a:r>
            <a:r>
              <a:rPr lang="en-US" sz="1800" b="1" dirty="0"/>
              <a:t>Bug)</a:t>
            </a:r>
            <a:r>
              <a:rPr lang="en-US" sz="1800" dirty="0"/>
              <a:t> – </a:t>
            </a:r>
            <a:r>
              <a:rPr lang="ru-RU" sz="1800" dirty="0"/>
              <a:t>ошибка в программном продукте, вследствие которой продукт ведет себя непредвиденно или некорректно</a:t>
            </a:r>
          </a:p>
          <a:p>
            <a:endParaRPr lang="ru-RU" sz="1800" dirty="0"/>
          </a:p>
          <a:p>
            <a:r>
              <a:rPr lang="ru-RU" sz="1800" b="1" dirty="0"/>
              <a:t>Сбой (</a:t>
            </a:r>
            <a:r>
              <a:rPr lang="en-US" sz="1800" b="1" dirty="0"/>
              <a:t>Failure)</a:t>
            </a:r>
            <a:r>
              <a:rPr lang="en-US" sz="1800" dirty="0"/>
              <a:t> – </a:t>
            </a:r>
            <a:r>
              <a:rPr lang="ru-RU" sz="1800" dirty="0"/>
              <a:t>проявление дефекта в процессе эксплуатации программного продукта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662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Программа с дефектом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C1F30-EF7F-4B99-8949-43CFF967CF3C}"/>
              </a:ext>
            </a:extLst>
          </p:cNvPr>
          <p:cNvSpPr txBox="1"/>
          <p:nvPr/>
        </p:nvSpPr>
        <p:spPr>
          <a:xfrm>
            <a:off x="2116032" y="2920275"/>
            <a:ext cx="769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</a:rPr>
              <a:t>public static void main(String[]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int value = new Scanner(System.in).</a:t>
            </a:r>
            <a:r>
              <a:rPr lang="en-US" sz="1800" dirty="0" err="1">
                <a:latin typeface="Consolas" panose="020B0609020204030204" pitchFamily="49" charset="0"/>
              </a:rPr>
              <a:t>nextInt</a:t>
            </a:r>
            <a:r>
              <a:rPr lang="en-US" sz="1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(“5 / “ + value + “ = “ + 5 / value);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3274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39EC0E38-0E02-49A3-BCA6-2CF9937BFD49}"/>
              </a:ext>
            </a:extLst>
          </p:cNvPr>
          <p:cNvSpPr/>
          <p:nvPr/>
        </p:nvSpPr>
        <p:spPr>
          <a:xfrm>
            <a:off x="3426155" y="1372800"/>
            <a:ext cx="1076957" cy="1258777"/>
          </a:xfrm>
          <a:prstGeom prst="flowChartMagneticDisk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14582AA3-A437-407F-865D-90FE2435BF65}"/>
              </a:ext>
            </a:extLst>
          </p:cNvPr>
          <p:cNvSpPr/>
          <p:nvPr/>
        </p:nvSpPr>
        <p:spPr>
          <a:xfrm>
            <a:off x="3346613" y="4659941"/>
            <a:ext cx="890398" cy="1130059"/>
          </a:xfrm>
          <a:prstGeom prst="foldedCorner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Активное тестирование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phic 2" descr="User">
            <a:extLst>
              <a:ext uri="{FF2B5EF4-FFF2-40B4-BE49-F238E27FC236}">
                <a16:creationId xmlns:a16="http://schemas.microsoft.com/office/drawing/2014/main" id="{579D0A0B-9230-474C-99D5-429A93950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1373" y="3884800"/>
            <a:ext cx="1641232" cy="164123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3AEB5B-DD53-4745-9E22-1B4CAD44BF82}"/>
              </a:ext>
            </a:extLst>
          </p:cNvPr>
          <p:cNvSpPr/>
          <p:nvPr/>
        </p:nvSpPr>
        <p:spPr>
          <a:xfrm>
            <a:off x="643090" y="2352591"/>
            <a:ext cx="2235200" cy="1532209"/>
          </a:xfrm>
          <a:prstGeom prst="round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Программный продукт</a:t>
            </a:r>
            <a:endParaRPr lang="en-US" sz="1800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4C45B776-6F34-45FC-AAB5-7D563C82C637}"/>
              </a:ext>
            </a:extLst>
          </p:cNvPr>
          <p:cNvSpPr/>
          <p:nvPr/>
        </p:nvSpPr>
        <p:spPr>
          <a:xfrm>
            <a:off x="3194213" y="4507541"/>
            <a:ext cx="890398" cy="1130059"/>
          </a:xfrm>
          <a:prstGeom prst="foldedCorner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87AE6FD8-9DB0-4157-B21A-30439E1FA0BF}"/>
              </a:ext>
            </a:extLst>
          </p:cNvPr>
          <p:cNvSpPr/>
          <p:nvPr/>
        </p:nvSpPr>
        <p:spPr>
          <a:xfrm>
            <a:off x="3027779" y="4355141"/>
            <a:ext cx="890398" cy="1130059"/>
          </a:xfrm>
          <a:prstGeom prst="foldedCorner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00FDA1-A4E5-4835-A218-C9AAFE768692}"/>
              </a:ext>
            </a:extLst>
          </p:cNvPr>
          <p:cNvSpPr/>
          <p:nvPr/>
        </p:nvSpPr>
        <p:spPr>
          <a:xfrm>
            <a:off x="7597789" y="1896792"/>
            <a:ext cx="3708400" cy="1641232"/>
          </a:xfrm>
          <a:prstGeom prst="round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Система автоматического тестирования</a:t>
            </a:r>
            <a:endParaRPr lang="en-US" sz="1800" dirty="0"/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33A83248-60C2-4284-9D24-C0FFD13F4260}"/>
              </a:ext>
            </a:extLst>
          </p:cNvPr>
          <p:cNvSpPr/>
          <p:nvPr/>
        </p:nvSpPr>
        <p:spPr>
          <a:xfrm>
            <a:off x="747609" y="4851979"/>
            <a:ext cx="890398" cy="1130059"/>
          </a:xfrm>
          <a:prstGeom prst="foldedCorner">
            <a:avLst/>
          </a:prstGeom>
          <a:solidFill>
            <a:srgbClr val="8499BA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74FD59-AFC8-4D32-AD27-17DBB4C1C7C9}"/>
              </a:ext>
            </a:extLst>
          </p:cNvPr>
          <p:cNvCxnSpPr>
            <a:cxnSpLocks/>
            <a:stCxn id="12" idx="0"/>
            <a:endCxn id="4" idx="2"/>
          </p:cNvCxnSpPr>
          <p:nvPr/>
        </p:nvCxnSpPr>
        <p:spPr>
          <a:xfrm flipV="1">
            <a:off x="1192808" y="3884800"/>
            <a:ext cx="567882" cy="9671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BF822-B588-4287-ABE0-B772456B4AFB}"/>
              </a:ext>
            </a:extLst>
          </p:cNvPr>
          <p:cNvCxnSpPr>
            <a:cxnSpLocks/>
            <a:stCxn id="9" idx="2"/>
            <a:endCxn id="4" idx="0"/>
          </p:cNvCxnSpPr>
          <p:nvPr/>
        </p:nvCxnSpPr>
        <p:spPr>
          <a:xfrm flipH="1">
            <a:off x="1760690" y="2002189"/>
            <a:ext cx="1665465" cy="3504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C83380-EA11-48E1-ADCE-889C627D874F}"/>
              </a:ext>
            </a:extLst>
          </p:cNvPr>
          <p:cNvCxnSpPr>
            <a:cxnSpLocks/>
            <a:stCxn id="10" idx="0"/>
            <a:endCxn id="4" idx="2"/>
          </p:cNvCxnSpPr>
          <p:nvPr/>
        </p:nvCxnSpPr>
        <p:spPr>
          <a:xfrm flipH="1" flipV="1">
            <a:off x="1760690" y="3884800"/>
            <a:ext cx="1712288" cy="4703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5EA90D-873D-48E1-BE02-92937910EE78}"/>
              </a:ext>
            </a:extLst>
          </p:cNvPr>
          <p:cNvCxnSpPr>
            <a:cxnSpLocks/>
            <a:stCxn id="11" idx="1"/>
            <a:endCxn id="4" idx="3"/>
          </p:cNvCxnSpPr>
          <p:nvPr/>
        </p:nvCxnSpPr>
        <p:spPr>
          <a:xfrm flipH="1">
            <a:off x="2878290" y="2717408"/>
            <a:ext cx="4719499" cy="401288"/>
          </a:xfrm>
          <a:prstGeom prst="straightConnector1">
            <a:avLst/>
          </a:prstGeom>
          <a:ln w="28575">
            <a:solidFill>
              <a:srgbClr val="2F6E75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D4C7745-C683-4E2D-A1B2-6500F52D0EC8}"/>
              </a:ext>
            </a:extLst>
          </p:cNvPr>
          <p:cNvCxnSpPr>
            <a:cxnSpLocks/>
            <a:stCxn id="11" idx="1"/>
            <a:endCxn id="8" idx="3"/>
          </p:cNvCxnSpPr>
          <p:nvPr/>
        </p:nvCxnSpPr>
        <p:spPr>
          <a:xfrm flipH="1">
            <a:off x="4237011" y="2717408"/>
            <a:ext cx="3360778" cy="2507563"/>
          </a:xfrm>
          <a:prstGeom prst="straightConnector1">
            <a:avLst/>
          </a:prstGeom>
          <a:ln w="28575">
            <a:solidFill>
              <a:srgbClr val="2F6E75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8E5FD66-C406-4C3B-8681-5F6B99401213}"/>
              </a:ext>
            </a:extLst>
          </p:cNvPr>
          <p:cNvCxnSpPr>
            <a:cxnSpLocks/>
            <a:stCxn id="11" idx="1"/>
            <a:endCxn id="9" idx="4"/>
          </p:cNvCxnSpPr>
          <p:nvPr/>
        </p:nvCxnSpPr>
        <p:spPr>
          <a:xfrm flipH="1" flipV="1">
            <a:off x="4503112" y="2002189"/>
            <a:ext cx="3094677" cy="715219"/>
          </a:xfrm>
          <a:prstGeom prst="straightConnector1">
            <a:avLst/>
          </a:prstGeom>
          <a:ln w="28575">
            <a:solidFill>
              <a:srgbClr val="2F6E75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61A2B986-A1A5-43F3-95AC-DD912E062AA8}"/>
              </a:ext>
            </a:extLst>
          </p:cNvPr>
          <p:cNvSpPr txBox="1"/>
          <p:nvPr/>
        </p:nvSpPr>
        <p:spPr>
          <a:xfrm>
            <a:off x="853612" y="599067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Логи</a:t>
            </a:r>
            <a:endParaRPr lang="en-US" sz="1800" dirty="0"/>
          </a:p>
        </p:txBody>
      </p:sp>
      <p:cxnSp>
        <p:nvCxnSpPr>
          <p:cNvPr id="176" name="Connector: Curved 175">
            <a:extLst>
              <a:ext uri="{FF2B5EF4-FFF2-40B4-BE49-F238E27FC236}">
                <a16:creationId xmlns:a16="http://schemas.microsoft.com/office/drawing/2014/main" id="{E523FA81-452B-47F1-981A-3C7B1D2ACAD8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1532003" y="4705415"/>
            <a:ext cx="7099370" cy="1654587"/>
          </a:xfrm>
          <a:prstGeom prst="curvedConnector3">
            <a:avLst>
              <a:gd name="adj1" fmla="val 50000"/>
            </a:avLst>
          </a:prstGeom>
          <a:ln w="25400">
            <a:solidFill>
              <a:srgbClr val="2F6E75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1E9E1CE0-9EB9-4AF3-92DC-A73FF2FA84CE}"/>
              </a:ext>
            </a:extLst>
          </p:cNvPr>
          <p:cNvSpPr txBox="1"/>
          <p:nvPr/>
        </p:nvSpPr>
        <p:spPr>
          <a:xfrm>
            <a:off x="8707687" y="536769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QA engineer</a:t>
            </a:r>
          </a:p>
        </p:txBody>
      </p:sp>
    </p:spTree>
    <p:extLst>
      <p:ext uri="{BB962C8B-B14F-4D97-AF65-F5344CB8AC3E}">
        <p14:creationId xmlns:p14="http://schemas.microsoft.com/office/powerpoint/2010/main" val="121679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39EC0E38-0E02-49A3-BCA6-2CF9937BFD49}"/>
              </a:ext>
            </a:extLst>
          </p:cNvPr>
          <p:cNvSpPr/>
          <p:nvPr/>
        </p:nvSpPr>
        <p:spPr>
          <a:xfrm>
            <a:off x="4412594" y="3172384"/>
            <a:ext cx="1076957" cy="1258777"/>
          </a:xfrm>
          <a:prstGeom prst="flowChartMagneticDisk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14582AA3-A437-407F-865D-90FE2435BF65}"/>
              </a:ext>
            </a:extLst>
          </p:cNvPr>
          <p:cNvSpPr/>
          <p:nvPr/>
        </p:nvSpPr>
        <p:spPr>
          <a:xfrm>
            <a:off x="2600747" y="4268515"/>
            <a:ext cx="890398" cy="1130059"/>
          </a:xfrm>
          <a:prstGeom prst="foldedCorner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Пассивное тестирование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3AEB5B-DD53-4745-9E22-1B4CAD44BF82}"/>
              </a:ext>
            </a:extLst>
          </p:cNvPr>
          <p:cNvSpPr/>
          <p:nvPr/>
        </p:nvSpPr>
        <p:spPr>
          <a:xfrm>
            <a:off x="643090" y="1425387"/>
            <a:ext cx="2235200" cy="1532209"/>
          </a:xfrm>
          <a:prstGeom prst="round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Программный продукт</a:t>
            </a:r>
            <a:endParaRPr lang="en-US" sz="1800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4C45B776-6F34-45FC-AAB5-7D563C82C637}"/>
              </a:ext>
            </a:extLst>
          </p:cNvPr>
          <p:cNvSpPr/>
          <p:nvPr/>
        </p:nvSpPr>
        <p:spPr>
          <a:xfrm>
            <a:off x="2448347" y="4116115"/>
            <a:ext cx="890398" cy="1130059"/>
          </a:xfrm>
          <a:prstGeom prst="foldedCorner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87AE6FD8-9DB0-4157-B21A-30439E1FA0BF}"/>
              </a:ext>
            </a:extLst>
          </p:cNvPr>
          <p:cNvSpPr/>
          <p:nvPr/>
        </p:nvSpPr>
        <p:spPr>
          <a:xfrm>
            <a:off x="2281913" y="3963715"/>
            <a:ext cx="890398" cy="1130059"/>
          </a:xfrm>
          <a:prstGeom prst="foldedCorner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00FDA1-A4E5-4835-A218-C9AAFE768692}"/>
              </a:ext>
            </a:extLst>
          </p:cNvPr>
          <p:cNvSpPr/>
          <p:nvPr/>
        </p:nvSpPr>
        <p:spPr>
          <a:xfrm>
            <a:off x="7321485" y="4475495"/>
            <a:ext cx="3708400" cy="1641232"/>
          </a:xfrm>
          <a:prstGeom prst="round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Система автоматического тестирования</a:t>
            </a:r>
            <a:endParaRPr lang="en-US" sz="1800" dirty="0"/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33A83248-60C2-4284-9D24-C0FFD13F4260}"/>
              </a:ext>
            </a:extLst>
          </p:cNvPr>
          <p:cNvSpPr/>
          <p:nvPr/>
        </p:nvSpPr>
        <p:spPr>
          <a:xfrm>
            <a:off x="747609" y="4851979"/>
            <a:ext cx="890398" cy="1130059"/>
          </a:xfrm>
          <a:prstGeom prst="foldedCorner">
            <a:avLst/>
          </a:prstGeom>
          <a:solidFill>
            <a:srgbClr val="8499BA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74FD59-AFC8-4D32-AD27-17DBB4C1C7C9}"/>
              </a:ext>
            </a:extLst>
          </p:cNvPr>
          <p:cNvCxnSpPr>
            <a:cxnSpLocks/>
            <a:stCxn id="12" idx="0"/>
            <a:endCxn id="4" idx="2"/>
          </p:cNvCxnSpPr>
          <p:nvPr/>
        </p:nvCxnSpPr>
        <p:spPr>
          <a:xfrm flipV="1">
            <a:off x="1192808" y="2957596"/>
            <a:ext cx="567882" cy="18943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BF822-B588-4287-ABE0-B772456B4AFB}"/>
              </a:ext>
            </a:extLst>
          </p:cNvPr>
          <p:cNvCxnSpPr>
            <a:cxnSpLocks/>
            <a:stCxn id="9" idx="2"/>
            <a:endCxn id="4" idx="2"/>
          </p:cNvCxnSpPr>
          <p:nvPr/>
        </p:nvCxnSpPr>
        <p:spPr>
          <a:xfrm flipH="1" flipV="1">
            <a:off x="1760690" y="2957596"/>
            <a:ext cx="2651904" cy="8441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C83380-EA11-48E1-ADCE-889C627D874F}"/>
              </a:ext>
            </a:extLst>
          </p:cNvPr>
          <p:cNvCxnSpPr>
            <a:cxnSpLocks/>
            <a:stCxn id="10" idx="0"/>
            <a:endCxn id="4" idx="2"/>
          </p:cNvCxnSpPr>
          <p:nvPr/>
        </p:nvCxnSpPr>
        <p:spPr>
          <a:xfrm flipH="1" flipV="1">
            <a:off x="1760690" y="2957596"/>
            <a:ext cx="966422" cy="10061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5EA90D-873D-48E1-BE02-92937910EE78}"/>
              </a:ext>
            </a:extLst>
          </p:cNvPr>
          <p:cNvCxnSpPr>
            <a:cxnSpLocks/>
            <a:stCxn id="9" idx="4"/>
            <a:endCxn id="11" idx="1"/>
          </p:cNvCxnSpPr>
          <p:nvPr/>
        </p:nvCxnSpPr>
        <p:spPr>
          <a:xfrm>
            <a:off x="5489551" y="3801773"/>
            <a:ext cx="1831934" cy="1494338"/>
          </a:xfrm>
          <a:prstGeom prst="straightConnector1">
            <a:avLst/>
          </a:prstGeom>
          <a:ln w="28575">
            <a:solidFill>
              <a:srgbClr val="2F6E75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61A2B986-A1A5-43F3-95AC-DD912E062AA8}"/>
              </a:ext>
            </a:extLst>
          </p:cNvPr>
          <p:cNvSpPr txBox="1"/>
          <p:nvPr/>
        </p:nvSpPr>
        <p:spPr>
          <a:xfrm>
            <a:off x="853612" y="599067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Логи</a:t>
            </a:r>
            <a:endParaRPr lang="en-US" sz="1800" dirty="0"/>
          </a:p>
        </p:txBody>
      </p:sp>
      <p:pic>
        <p:nvPicPr>
          <p:cNvPr id="16" name="Graphic 15" descr="Users">
            <a:extLst>
              <a:ext uri="{FF2B5EF4-FFF2-40B4-BE49-F238E27FC236}">
                <a16:creationId xmlns:a16="http://schemas.microsoft.com/office/drawing/2014/main" id="{DF4C0CDE-18A3-407D-ABF2-FE460615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9408" y="1310998"/>
            <a:ext cx="2376591" cy="2376591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3178E5-2630-4AFE-AA45-FEC482F43468}"/>
              </a:ext>
            </a:extLst>
          </p:cNvPr>
          <p:cNvCxnSpPr>
            <a:cxnSpLocks/>
            <a:stCxn id="16" idx="1"/>
            <a:endCxn id="4" idx="3"/>
          </p:cNvCxnSpPr>
          <p:nvPr/>
        </p:nvCxnSpPr>
        <p:spPr>
          <a:xfrm flipH="1" flipV="1">
            <a:off x="2878290" y="2191492"/>
            <a:ext cx="4901118" cy="307802"/>
          </a:xfrm>
          <a:prstGeom prst="straightConnector1">
            <a:avLst/>
          </a:prstGeom>
          <a:ln w="28575">
            <a:solidFill>
              <a:srgbClr val="1E2736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C29F21D-317B-4B65-A821-4F70E7A29FDE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3491145" y="4833545"/>
            <a:ext cx="3830340" cy="462566"/>
          </a:xfrm>
          <a:prstGeom prst="straightConnector1">
            <a:avLst/>
          </a:prstGeom>
          <a:ln w="28575">
            <a:solidFill>
              <a:srgbClr val="2F6E75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03087A-A9C2-453B-A3AF-7B85BD6219AB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790407" y="5296111"/>
            <a:ext cx="5531078" cy="597995"/>
          </a:xfrm>
          <a:prstGeom prst="straightConnector1">
            <a:avLst/>
          </a:prstGeom>
          <a:ln w="28575">
            <a:solidFill>
              <a:srgbClr val="2F6E75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6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Проблемы использования логов в тестировании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C2BB9-CD13-4FF5-84AF-3E1648157A3D}"/>
              </a:ext>
            </a:extLst>
          </p:cNvPr>
          <p:cNvSpPr txBox="1"/>
          <p:nvPr/>
        </p:nvSpPr>
        <p:spPr>
          <a:xfrm>
            <a:off x="4408121" y="2413337"/>
            <a:ext cx="31069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Большие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Неструктурированные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Формат может меняться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Неполные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794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39EC0E38-0E02-49A3-BCA6-2CF9937BFD49}"/>
              </a:ext>
            </a:extLst>
          </p:cNvPr>
          <p:cNvSpPr/>
          <p:nvPr/>
        </p:nvSpPr>
        <p:spPr>
          <a:xfrm>
            <a:off x="4412594" y="3172384"/>
            <a:ext cx="1076957" cy="1258777"/>
          </a:xfrm>
          <a:prstGeom prst="flowChartMagneticDisk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14582AA3-A437-407F-865D-90FE2435BF65}"/>
              </a:ext>
            </a:extLst>
          </p:cNvPr>
          <p:cNvSpPr/>
          <p:nvPr/>
        </p:nvSpPr>
        <p:spPr>
          <a:xfrm>
            <a:off x="2600747" y="4268515"/>
            <a:ext cx="890398" cy="1130059"/>
          </a:xfrm>
          <a:prstGeom prst="foldedCorner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76251" y="273050"/>
            <a:ext cx="10970683" cy="9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Анализ логов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3AEB5B-DD53-4745-9E22-1B4CAD44BF82}"/>
              </a:ext>
            </a:extLst>
          </p:cNvPr>
          <p:cNvSpPr/>
          <p:nvPr/>
        </p:nvSpPr>
        <p:spPr>
          <a:xfrm>
            <a:off x="643090" y="1425387"/>
            <a:ext cx="2235200" cy="1532209"/>
          </a:xfrm>
          <a:prstGeom prst="roundRect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Программный продукт</a:t>
            </a:r>
            <a:endParaRPr lang="en-US" sz="1800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4C45B776-6F34-45FC-AAB5-7D563C82C637}"/>
              </a:ext>
            </a:extLst>
          </p:cNvPr>
          <p:cNvSpPr/>
          <p:nvPr/>
        </p:nvSpPr>
        <p:spPr>
          <a:xfrm>
            <a:off x="2448347" y="4116115"/>
            <a:ext cx="890398" cy="1130059"/>
          </a:xfrm>
          <a:prstGeom prst="foldedCorner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87AE6FD8-9DB0-4157-B21A-30439E1FA0BF}"/>
              </a:ext>
            </a:extLst>
          </p:cNvPr>
          <p:cNvSpPr/>
          <p:nvPr/>
        </p:nvSpPr>
        <p:spPr>
          <a:xfrm>
            <a:off x="2281913" y="3963715"/>
            <a:ext cx="890398" cy="1130059"/>
          </a:xfrm>
          <a:prstGeom prst="foldedCorner">
            <a:avLst/>
          </a:prstGeom>
          <a:solidFill>
            <a:srgbClr val="3C4E6C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00FDA1-A4E5-4835-A218-C9AAFE768692}"/>
              </a:ext>
            </a:extLst>
          </p:cNvPr>
          <p:cNvSpPr/>
          <p:nvPr/>
        </p:nvSpPr>
        <p:spPr>
          <a:xfrm>
            <a:off x="7321485" y="4475495"/>
            <a:ext cx="3708400" cy="1641232"/>
          </a:xfrm>
          <a:prstGeom prst="roundRect">
            <a:avLst/>
          </a:prstGeom>
          <a:solidFill>
            <a:srgbClr val="3F979F"/>
          </a:solidFill>
          <a:ln>
            <a:solidFill>
              <a:srgbClr val="2F6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Система автоматического тестирования</a:t>
            </a:r>
            <a:endParaRPr lang="en-US" sz="1800" dirty="0"/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33A83248-60C2-4284-9D24-C0FFD13F4260}"/>
              </a:ext>
            </a:extLst>
          </p:cNvPr>
          <p:cNvSpPr/>
          <p:nvPr/>
        </p:nvSpPr>
        <p:spPr>
          <a:xfrm>
            <a:off x="747609" y="4851979"/>
            <a:ext cx="890398" cy="1130059"/>
          </a:xfrm>
          <a:prstGeom prst="foldedCorner">
            <a:avLst/>
          </a:prstGeom>
          <a:solidFill>
            <a:srgbClr val="8499BA"/>
          </a:solidFill>
          <a:ln>
            <a:solidFill>
              <a:srgbClr val="1E2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74FD59-AFC8-4D32-AD27-17DBB4C1C7C9}"/>
              </a:ext>
            </a:extLst>
          </p:cNvPr>
          <p:cNvCxnSpPr>
            <a:cxnSpLocks/>
            <a:stCxn id="12" idx="0"/>
            <a:endCxn id="4" idx="2"/>
          </p:cNvCxnSpPr>
          <p:nvPr/>
        </p:nvCxnSpPr>
        <p:spPr>
          <a:xfrm flipV="1">
            <a:off x="1192808" y="2957596"/>
            <a:ext cx="567882" cy="18943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BF822-B588-4287-ABE0-B772456B4AFB}"/>
              </a:ext>
            </a:extLst>
          </p:cNvPr>
          <p:cNvCxnSpPr>
            <a:cxnSpLocks/>
            <a:stCxn id="9" idx="2"/>
            <a:endCxn id="4" idx="2"/>
          </p:cNvCxnSpPr>
          <p:nvPr/>
        </p:nvCxnSpPr>
        <p:spPr>
          <a:xfrm flipH="1" flipV="1">
            <a:off x="1760690" y="2957596"/>
            <a:ext cx="2651904" cy="8441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C83380-EA11-48E1-ADCE-889C627D874F}"/>
              </a:ext>
            </a:extLst>
          </p:cNvPr>
          <p:cNvCxnSpPr>
            <a:cxnSpLocks/>
            <a:stCxn id="10" idx="0"/>
            <a:endCxn id="4" idx="2"/>
          </p:cNvCxnSpPr>
          <p:nvPr/>
        </p:nvCxnSpPr>
        <p:spPr>
          <a:xfrm flipH="1" flipV="1">
            <a:off x="1760690" y="2957596"/>
            <a:ext cx="966422" cy="10061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5EA90D-873D-48E1-BE02-92937910EE78}"/>
              </a:ext>
            </a:extLst>
          </p:cNvPr>
          <p:cNvCxnSpPr>
            <a:cxnSpLocks/>
            <a:stCxn id="9" idx="4"/>
            <a:endCxn id="11" idx="1"/>
          </p:cNvCxnSpPr>
          <p:nvPr/>
        </p:nvCxnSpPr>
        <p:spPr>
          <a:xfrm>
            <a:off x="5489551" y="3801773"/>
            <a:ext cx="1831934" cy="1494338"/>
          </a:xfrm>
          <a:prstGeom prst="straightConnector1">
            <a:avLst/>
          </a:prstGeom>
          <a:ln w="28575">
            <a:solidFill>
              <a:srgbClr val="2F6E75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61A2B986-A1A5-43F3-95AC-DD912E062AA8}"/>
              </a:ext>
            </a:extLst>
          </p:cNvPr>
          <p:cNvSpPr txBox="1"/>
          <p:nvPr/>
        </p:nvSpPr>
        <p:spPr>
          <a:xfrm>
            <a:off x="853612" y="599067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Логи</a:t>
            </a:r>
            <a:endParaRPr lang="en-US" sz="1800" dirty="0"/>
          </a:p>
        </p:txBody>
      </p:sp>
      <p:pic>
        <p:nvPicPr>
          <p:cNvPr id="16" name="Graphic 15" descr="Users">
            <a:extLst>
              <a:ext uri="{FF2B5EF4-FFF2-40B4-BE49-F238E27FC236}">
                <a16:creationId xmlns:a16="http://schemas.microsoft.com/office/drawing/2014/main" id="{DF4C0CDE-18A3-407D-ABF2-FE460615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9408" y="1310998"/>
            <a:ext cx="2376591" cy="2376591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3178E5-2630-4AFE-AA45-FEC482F43468}"/>
              </a:ext>
            </a:extLst>
          </p:cNvPr>
          <p:cNvCxnSpPr>
            <a:cxnSpLocks/>
            <a:stCxn id="16" idx="1"/>
            <a:endCxn id="4" idx="3"/>
          </p:cNvCxnSpPr>
          <p:nvPr/>
        </p:nvCxnSpPr>
        <p:spPr>
          <a:xfrm flipH="1" flipV="1">
            <a:off x="2878290" y="2191492"/>
            <a:ext cx="4901118" cy="307802"/>
          </a:xfrm>
          <a:prstGeom prst="straightConnector1">
            <a:avLst/>
          </a:prstGeom>
          <a:ln w="28575">
            <a:solidFill>
              <a:srgbClr val="1E2736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C29F21D-317B-4B65-A821-4F70E7A29FDE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3491145" y="4833545"/>
            <a:ext cx="3830340" cy="462566"/>
          </a:xfrm>
          <a:prstGeom prst="straightConnector1">
            <a:avLst/>
          </a:prstGeom>
          <a:ln w="28575">
            <a:solidFill>
              <a:srgbClr val="2F6E75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03087A-A9C2-453B-A3AF-7B85BD6219AB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790407" y="5296111"/>
            <a:ext cx="5531078" cy="597995"/>
          </a:xfrm>
          <a:prstGeom prst="straightConnector1">
            <a:avLst/>
          </a:prstGeom>
          <a:ln w="28575">
            <a:solidFill>
              <a:srgbClr val="2F6E75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500EE88-6A25-4511-97DA-8697AAFC32F4}"/>
              </a:ext>
            </a:extLst>
          </p:cNvPr>
          <p:cNvSpPr/>
          <p:nvPr/>
        </p:nvSpPr>
        <p:spPr>
          <a:xfrm>
            <a:off x="1790406" y="3037839"/>
            <a:ext cx="5501361" cy="220833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1F6015-CD0B-40B8-B296-9FA8B3D81495}"/>
              </a:ext>
            </a:extLst>
          </p:cNvPr>
          <p:cNvSpPr/>
          <p:nvPr/>
        </p:nvSpPr>
        <p:spPr>
          <a:xfrm>
            <a:off x="2126727" y="5243187"/>
            <a:ext cx="1568679" cy="25732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60880"/>
      </p:ext>
    </p:extLst>
  </p:cSld>
  <p:clrMapOvr>
    <a:masterClrMapping/>
  </p:clrMapOvr>
</p:sld>
</file>

<file path=ppt/theme/theme1.xml><?xml version="1.0" encoding="utf-8"?>
<a:theme xmlns:a="http://schemas.openxmlformats.org/drawingml/2006/main" name="1_Специальное оформление">
  <a:themeElements>
    <a:clrScheme name="Другая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979F"/>
      </a:accent1>
      <a:accent2>
        <a:srgbClr val="3F979F"/>
      </a:accent2>
      <a:accent3>
        <a:srgbClr val="A5A5A5"/>
      </a:accent3>
      <a:accent4>
        <a:srgbClr val="3F979F"/>
      </a:accent4>
      <a:accent5>
        <a:srgbClr val="3F979F"/>
      </a:accent5>
      <a:accent6>
        <a:srgbClr val="3F979F"/>
      </a:accent6>
      <a:hlink>
        <a:srgbClr val="3F979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Другая 2">
      <a:dk1>
        <a:srgbClr val="4C4C4C"/>
      </a:dk1>
      <a:lt1>
        <a:srgbClr val="FFFFFF"/>
      </a:lt1>
      <a:dk2>
        <a:srgbClr val="1F497D"/>
      </a:dk2>
      <a:lt2>
        <a:srgbClr val="EEECE1"/>
      </a:lt2>
      <a:accent1>
        <a:srgbClr val="3F979F"/>
      </a:accent1>
      <a:accent2>
        <a:srgbClr val="3F979F"/>
      </a:accent2>
      <a:accent3>
        <a:srgbClr val="FFFFFF"/>
      </a:accent3>
      <a:accent4>
        <a:srgbClr val="404040"/>
      </a:accent4>
      <a:accent5>
        <a:srgbClr val="B2C1DB"/>
      </a:accent5>
      <a:accent6>
        <a:srgbClr val="3F979F"/>
      </a:accent6>
      <a:hlink>
        <a:srgbClr val="3F979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979F"/>
      </a:accent1>
      <a:accent2>
        <a:srgbClr val="3F979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F979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4C4C4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0404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4950</Words>
  <Application>Microsoft Office PowerPoint</Application>
  <PresentationFormat>Widescreen</PresentationFormat>
  <Paragraphs>403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SimSun</vt:lpstr>
      <vt:lpstr>Arial</vt:lpstr>
      <vt:lpstr>Calibri</vt:lpstr>
      <vt:lpstr>Consolas</vt:lpstr>
      <vt:lpstr>Times New Roman</vt:lpstr>
      <vt:lpstr>1_Специальное оформление</vt:lpstr>
      <vt:lpstr>Тема1</vt:lpstr>
      <vt:lpstr>Специальное оформление</vt:lpstr>
      <vt:lpstr>PowerPoint Presentation</vt:lpstr>
      <vt:lpstr>Build Software to Test Software</vt:lpstr>
      <vt:lpstr>Качество ПО и тестирование</vt:lpstr>
      <vt:lpstr>Обшибка. Дефект. Сбой</vt:lpstr>
      <vt:lpstr>Программа с дефектом</vt:lpstr>
      <vt:lpstr>Активное тестирование</vt:lpstr>
      <vt:lpstr>Пассивное тестирование</vt:lpstr>
      <vt:lpstr>Проблемы использования логов в тестировании</vt:lpstr>
      <vt:lpstr>Анализ логов</vt:lpstr>
      <vt:lpstr>Логи</vt:lpstr>
      <vt:lpstr>Программа с дефектом</vt:lpstr>
      <vt:lpstr>Программа с дефектом</vt:lpstr>
      <vt:lpstr>PowerPoint Presentation</vt:lpstr>
      <vt:lpstr>Log entry with exception</vt:lpstr>
      <vt:lpstr>Текст сообщения</vt:lpstr>
      <vt:lpstr>Шаблон текста сообщения</vt:lpstr>
      <vt:lpstr>Exception part</vt:lpstr>
      <vt:lpstr>Exception</vt:lpstr>
      <vt:lpstr>Exception text</vt:lpstr>
      <vt:lpstr>Exception text</vt:lpstr>
      <vt:lpstr>Stacktrace</vt:lpstr>
      <vt:lpstr>Stacktrace</vt:lpstr>
      <vt:lpstr>Примеры ошибок</vt:lpstr>
      <vt:lpstr>Примеры ошибок</vt:lpstr>
      <vt:lpstr>Распределенное приложение</vt:lpstr>
      <vt:lpstr>Дополнительная информация</vt:lpstr>
      <vt:lpstr>Задачи</vt:lpstr>
      <vt:lpstr>Биржа</vt:lpstr>
      <vt:lpstr>Книжка</vt:lpstr>
      <vt:lpstr>Отправка запросов</vt:lpstr>
      <vt:lpstr>Видимость информации на бирже</vt:lpstr>
      <vt:lpstr>Состояния заявки</vt:lpstr>
      <vt:lpstr>Состояния книжки?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Sitnikov</dc:creator>
  <cp:lastModifiedBy>Anton Sitnikov</cp:lastModifiedBy>
  <cp:revision>26</cp:revision>
  <dcterms:modified xsi:type="dcterms:W3CDTF">2018-10-24T08:43:01Z</dcterms:modified>
</cp:coreProperties>
</file>