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92" d="100"/>
          <a:sy n="92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818562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черновик</a:t>
            </a:r>
          </a:p>
        </p:txBody>
      </p:sp>
    </p:spTree>
    <p:extLst>
      <p:ext uri="{BB962C8B-B14F-4D97-AF65-F5344CB8AC3E}">
        <p14:creationId xmlns:p14="http://schemas.microsoft.com/office/powerpoint/2010/main" val="267782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43;p11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0" name="Google Shape;44;p11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2" cy="37719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1" name="Google Shape;45;p11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0" algn="ctr">
              <a:spcBef>
                <a:spcPts val="0"/>
              </a:spcBef>
              <a:buClrTx/>
              <a:buSzTx/>
              <a:buFontTx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09625" indent="-209550" algn="ctr">
              <a:spcBef>
                <a:spcPts val="0"/>
              </a:spcBef>
              <a:buClrTx/>
              <a:buSzPts val="24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66825" indent="-209550" algn="ctr">
              <a:spcBef>
                <a:spcPts val="0"/>
              </a:spcBef>
              <a:buClrTx/>
              <a:buSzPts val="24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24025" indent="-209550" algn="ctr">
              <a:spcBef>
                <a:spcPts val="0"/>
              </a:spcBef>
              <a:buClrTx/>
              <a:buSzPts val="24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1225" indent="-209550" algn="ctr">
              <a:spcBef>
                <a:spcPts val="0"/>
              </a:spcBef>
              <a:buClrTx/>
              <a:buSzPts val="24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0" name="Google Shape;49;p12"/>
          <p:cNvSpPr txBox="1"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0" algn="ctr">
              <a:spcBef>
                <a:spcPts val="0"/>
              </a:spcBef>
              <a:buClrTx/>
              <a:buSzTx/>
              <a:buFontTx/>
              <a:buNone/>
              <a:defRPr sz="3800"/>
            </a:pPr>
            <a:endParaRPr/>
          </a:p>
        </p:txBody>
      </p:sp>
      <p:sp>
        <p:nvSpPr>
          <p:cNvPr id="10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52;p13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solidFill>
          <a:srgbClr val="253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2;p3"/>
          <p:cNvSpPr/>
          <p:nvPr/>
        </p:nvSpPr>
        <p:spPr>
          <a:xfrm>
            <a:off x="4061866" y="-135186"/>
            <a:ext cx="9121280" cy="100239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bg>
      <p:bgPr>
        <a:solidFill>
          <a:srgbClr val="253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21;p6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4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0" algn="ctr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228600" indent="457200" algn="ctr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228600" indent="914400" algn="ctr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228600" indent="1371600" algn="ctr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228600" indent="1828800" algn="ctr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7437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26;p7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5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5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0" algn="ctr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228600" indent="457200" algn="ctr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228600" indent="914400" algn="ctr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228600" indent="1371600" algn="ctr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228600" indent="1828800" algn="ctr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>
            <a:normAutofit/>
          </a:bodyPr>
          <a:lstStyle>
            <a:lvl1pPr indent="-314325"/>
            <a:lvl2pPr indent="-314325"/>
            <a:lvl3pPr indent="-314325"/>
            <a:lvl4pPr indent="-314325"/>
            <a:lvl5pPr indent="-314325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35;p9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>
            <a:normAutofit/>
          </a:bodyPr>
          <a:lstStyle>
            <a:lvl1pPr indent="-361950">
              <a:spcBef>
                <a:spcPts val="3200"/>
              </a:spcBef>
              <a:buSzPts val="2800"/>
              <a:defRPr sz="2800"/>
            </a:lvl1pPr>
            <a:lvl2pPr indent="-361950">
              <a:spcBef>
                <a:spcPts val="3200"/>
              </a:spcBef>
              <a:buSzPts val="2800"/>
              <a:defRPr sz="2800"/>
            </a:lvl2pPr>
            <a:lvl3pPr indent="-361950">
              <a:spcBef>
                <a:spcPts val="3200"/>
              </a:spcBef>
              <a:buSzPts val="2800"/>
              <a:defRPr sz="2800"/>
            </a:lvl3pPr>
            <a:lvl4pPr indent="-361950">
              <a:spcBef>
                <a:spcPts val="3200"/>
              </a:spcBef>
              <a:buSzPts val="2800"/>
              <a:defRPr sz="2800"/>
            </a:lvl4pPr>
            <a:lvl5pPr indent="-361950">
              <a:spcBef>
                <a:spcPts val="3200"/>
              </a:spcBef>
              <a:buSzPts val="2800"/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>
            <a:normAutofit/>
          </a:bodyPr>
          <a:lstStyle>
            <a:lvl1pPr indent="-314325"/>
            <a:lvl2pPr indent="-314325"/>
            <a:lvl3pPr indent="-314325"/>
            <a:lvl4pPr indent="-314325"/>
            <a:lvl5pPr indent="-314325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50240" y="2275840"/>
            <a:ext cx="11704320" cy="6436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743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457200" marR="0" indent="-400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600"/>
        <a:buFont typeface="Helvetica Neue Light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914400" marR="0" indent="-400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600"/>
        <a:buFont typeface="Helvetica Neue Light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1371600" marR="0" indent="-400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600"/>
        <a:buFont typeface="Helvetica Neue Light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1828800" marR="0" indent="-400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600"/>
        <a:buFont typeface="Helvetica Neue Light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2286000" marR="0" indent="-400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600"/>
        <a:buFont typeface="Helvetica Neue Light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2743200" marR="0" indent="-400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600"/>
        <a:buFont typeface="Helvetica Neue Light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3200400" marR="0" indent="-400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600"/>
        <a:buFont typeface="Helvetica Neue Light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3657600" marR="0" indent="-400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600"/>
        <a:buFont typeface="Helvetica Neue Light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4114800" marR="0" indent="-40005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600"/>
        <a:buFont typeface="Helvetica Neue Light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moebiuscontest.ru/files/2018/zaitseva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hyperlink" Target="https://www.hse.ru/en/org/persons/20849869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58;p14"/>
          <p:cNvSpPr/>
          <p:nvPr/>
        </p:nvSpPr>
        <p:spPr>
          <a:xfrm>
            <a:off x="112399" y="106800"/>
            <a:ext cx="12780003" cy="9540000"/>
          </a:xfrm>
          <a:prstGeom prst="rect">
            <a:avLst/>
          </a:prstGeom>
          <a:solidFill>
            <a:srgbClr val="102D6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119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1208" y="4006441"/>
            <a:ext cx="5802382" cy="1740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73;p23"/>
          <p:cNvSpPr/>
          <p:nvPr/>
        </p:nvSpPr>
        <p:spPr>
          <a:xfrm>
            <a:off x="787400" y="1574800"/>
            <a:ext cx="1143000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02" name="Google Shape;175;p23"/>
          <p:cNvSpPr txBox="1"/>
          <p:nvPr/>
        </p:nvSpPr>
        <p:spPr>
          <a:xfrm>
            <a:off x="793361" y="2113981"/>
            <a:ext cx="11430001" cy="2097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Schools and conferences supported by the laboratory</a:t>
            </a:r>
          </a:p>
          <a:p>
            <a:pPr>
              <a:defRPr sz="3000" i="1">
                <a:solidFill>
                  <a:srgbClr val="5F636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Past Events</a:t>
            </a:r>
          </a:p>
        </p:txBody>
      </p:sp>
      <p:sp>
        <p:nvSpPr>
          <p:cNvPr id="203" name="Google Shape;176;p23"/>
          <p:cNvSpPr txBox="1"/>
          <p:nvPr/>
        </p:nvSpPr>
        <p:spPr>
          <a:xfrm>
            <a:off x="793349" y="4658679"/>
            <a:ext cx="11238302" cy="3092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457200" indent="-419100">
              <a:lnSpc>
                <a:spcPct val="115000"/>
              </a:lnSpc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Topology and Geometry of Group Actions</a:t>
            </a:r>
          </a:p>
          <a:p>
            <a:pPr marL="914400" lvl="1" indent="-387350">
              <a:lnSpc>
                <a:spcPct val="150000"/>
              </a:lnSpc>
              <a:buClr>
                <a:srgbClr val="000000"/>
              </a:buClr>
              <a:buSzPts val="2500"/>
              <a:buFont typeface="Helvetica Neue"/>
              <a:buChar char="○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18–22 November 2020, HSE University, Moscow, Russia</a:t>
            </a:r>
          </a:p>
          <a:p>
            <a:pPr indent="914400">
              <a:lnSpc>
                <a:spcPct val="150000"/>
              </a:lnSpc>
            </a:pPr>
            <a:endParaRPr sz="25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19100">
              <a:lnSpc>
                <a:spcPct val="115000"/>
              </a:lnSpc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Lie algebras, Algebraic Groups and Invariant Theory</a:t>
            </a:r>
          </a:p>
          <a:p>
            <a:pPr marL="914400" lvl="1" indent="-387350">
              <a:lnSpc>
                <a:spcPct val="115000"/>
              </a:lnSpc>
              <a:buClr>
                <a:srgbClr val="000000"/>
              </a:buClr>
              <a:buSzPts val="2500"/>
              <a:buFont typeface="Helvetica Neue"/>
              <a:buChar char="○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27 January – 1 February 2020, Moscow State University, </a:t>
            </a:r>
            <a:r>
              <a:rPr dirty="0" err="1"/>
              <a:t>Steklov</a:t>
            </a:r>
            <a:r>
              <a:rPr dirty="0"/>
              <a:t> Mathematical Institute, Moscow, Russia</a:t>
            </a:r>
          </a:p>
        </p:txBody>
      </p:sp>
      <p:sp>
        <p:nvSpPr>
          <p:cNvPr id="204" name="Google Shape;177;p23"/>
          <p:cNvSpPr txBox="1"/>
          <p:nvPr/>
        </p:nvSpPr>
        <p:spPr>
          <a:xfrm>
            <a:off x="793349" y="688681"/>
            <a:ext cx="808289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500"/>
              </a:spcBef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pic>
        <p:nvPicPr>
          <p:cNvPr id="205" name="Google Shape;178;p23" descr="Google Shape;178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183;p24"/>
          <p:cNvSpPr/>
          <p:nvPr/>
        </p:nvSpPr>
        <p:spPr>
          <a:xfrm>
            <a:off x="787400" y="1574800"/>
            <a:ext cx="1143000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08" name="Google Shape;184;p24"/>
          <p:cNvSpPr txBox="1"/>
          <p:nvPr/>
        </p:nvSpPr>
        <p:spPr>
          <a:xfrm>
            <a:off x="795527" y="2112264"/>
            <a:ext cx="11430001" cy="2097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Schools and conferences organized</a:t>
            </a:r>
          </a:p>
          <a:p>
            <a:pPr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by the laboratory</a:t>
            </a:r>
          </a:p>
          <a:p>
            <a:pPr>
              <a:defRPr sz="3000" i="1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Forthcoming Events</a:t>
            </a:r>
          </a:p>
        </p:txBody>
      </p:sp>
      <p:sp>
        <p:nvSpPr>
          <p:cNvPr id="209" name="Google Shape;185;p24"/>
          <p:cNvSpPr txBox="1"/>
          <p:nvPr/>
        </p:nvSpPr>
        <p:spPr>
          <a:xfrm>
            <a:off x="739664" y="4253527"/>
            <a:ext cx="11238301" cy="306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indent="457200">
              <a:lnSpc>
                <a:spcPct val="115000"/>
              </a:lnSpc>
            </a:pPr>
            <a:endParaRPr sz="25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87350">
              <a:lnSpc>
                <a:spcPct val="115000"/>
              </a:lnSpc>
              <a:buClr>
                <a:srgbClr val="000000"/>
              </a:buClr>
              <a:buSzPts val="2500"/>
              <a:buFont typeface="Arial Narrow"/>
              <a:buChar char="●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Affine Varieties: </a:t>
            </a:r>
            <a:r>
              <a:rPr dirty="0" err="1"/>
              <a:t>Embeddings</a:t>
            </a:r>
            <a:r>
              <a:rPr dirty="0"/>
              <a:t>, </a:t>
            </a:r>
            <a:r>
              <a:rPr dirty="0" err="1"/>
              <a:t>Automorphisms</a:t>
            </a:r>
            <a:r>
              <a:rPr dirty="0"/>
              <a:t>, Structure and Topology </a:t>
            </a:r>
            <a:endParaRPr lang="en-US" dirty="0" smtClean="0"/>
          </a:p>
          <a:p>
            <a:pPr marL="69850">
              <a:lnSpc>
                <a:spcPct val="115000"/>
              </a:lnSpc>
              <a:buClr>
                <a:srgbClr val="000000"/>
              </a:buClr>
              <a:buSzPts val="2500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 smtClean="0"/>
              <a:t>    </a:t>
            </a:r>
            <a:r>
              <a:rPr dirty="0" smtClean="0"/>
              <a:t>(</a:t>
            </a:r>
            <a:r>
              <a:rPr dirty="0"/>
              <a:t>AV-EAST-2021)</a:t>
            </a:r>
            <a:r>
              <a:rPr b="1" dirty="0"/>
              <a:t> </a:t>
            </a:r>
          </a:p>
          <a:p>
            <a:pPr indent="457200">
              <a:lnSpc>
                <a:spcPct val="115000"/>
              </a:lnSpc>
              <a:defRPr sz="20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Dedicated to 70th </a:t>
            </a:r>
            <a:r>
              <a:rPr dirty="0" smtClean="0"/>
              <a:t>anniversary</a:t>
            </a:r>
            <a:r>
              <a:rPr lang="en-US" dirty="0" smtClean="0"/>
              <a:t> </a:t>
            </a:r>
          </a:p>
          <a:p>
            <a:pPr indent="457200">
              <a:lnSpc>
                <a:spcPct val="115000"/>
              </a:lnSpc>
              <a:defRPr sz="20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smtClean="0"/>
              <a:t>of </a:t>
            </a:r>
            <a:r>
              <a:rPr dirty="0" err="1"/>
              <a:t>Shulim</a:t>
            </a:r>
            <a:r>
              <a:rPr dirty="0"/>
              <a:t> </a:t>
            </a:r>
            <a:r>
              <a:rPr dirty="0" err="1" smtClean="0"/>
              <a:t>Kaliman</a:t>
            </a:r>
            <a:endParaRPr dirty="0"/>
          </a:p>
          <a:p>
            <a:pPr marL="914400" lvl="1" indent="-355600">
              <a:lnSpc>
                <a:spcPct val="150000"/>
              </a:lnSpc>
              <a:buClr>
                <a:srgbClr val="000000"/>
              </a:buClr>
              <a:buSzPts val="2000"/>
              <a:buFont typeface="Helvetica Neue"/>
              <a:buChar char="○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26–30 July 2021, </a:t>
            </a:r>
            <a:r>
              <a:rPr dirty="0" smtClean="0"/>
              <a:t>Euler </a:t>
            </a:r>
            <a:r>
              <a:rPr dirty="0"/>
              <a:t>Institute, </a:t>
            </a:r>
            <a:endParaRPr lang="en-US" dirty="0" smtClean="0"/>
          </a:p>
          <a:p>
            <a:pPr indent="914400">
              <a:lnSpc>
                <a:spcPct val="150000"/>
              </a:lnSpc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smtClean="0"/>
              <a:t>Saint </a:t>
            </a:r>
            <a:r>
              <a:rPr dirty="0"/>
              <a:t>Petersburg, Russia</a:t>
            </a:r>
          </a:p>
        </p:txBody>
      </p:sp>
      <p:sp>
        <p:nvSpPr>
          <p:cNvPr id="210" name="Google Shape;186;p24"/>
          <p:cNvSpPr txBox="1"/>
          <p:nvPr/>
        </p:nvSpPr>
        <p:spPr>
          <a:xfrm>
            <a:off x="787400" y="688679"/>
            <a:ext cx="808289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500"/>
              </a:spcBef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pic>
        <p:nvPicPr>
          <p:cNvPr id="211" name="Google Shape;187;p24" descr="Google Shape;187;p24"/>
          <p:cNvPicPr>
            <a:picLocks noChangeAspect="1"/>
          </p:cNvPicPr>
          <p:nvPr/>
        </p:nvPicPr>
        <p:blipFill>
          <a:blip r:embed="rId2">
            <a:extLst/>
          </a:blip>
          <a:srcRect b="3"/>
          <a:stretch>
            <a:fillRect/>
          </a:stretch>
        </p:blipFill>
        <p:spPr>
          <a:xfrm>
            <a:off x="5992007" y="5380612"/>
            <a:ext cx="5472526" cy="4101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98" y="0"/>
                </a:moveTo>
                <a:cubicBezTo>
                  <a:pt x="1207" y="0"/>
                  <a:pt x="0" y="1611"/>
                  <a:pt x="0" y="3599"/>
                </a:cubicBezTo>
                <a:lnTo>
                  <a:pt x="0" y="18001"/>
                </a:lnTo>
                <a:cubicBezTo>
                  <a:pt x="0" y="19989"/>
                  <a:pt x="1207" y="21600"/>
                  <a:pt x="2698" y="21600"/>
                </a:cubicBezTo>
                <a:lnTo>
                  <a:pt x="18901" y="21600"/>
                </a:lnTo>
                <a:cubicBezTo>
                  <a:pt x="20391" y="21600"/>
                  <a:pt x="21600" y="19989"/>
                  <a:pt x="21600" y="18001"/>
                </a:cubicBezTo>
                <a:lnTo>
                  <a:pt x="21600" y="3599"/>
                </a:lnTo>
                <a:cubicBezTo>
                  <a:pt x="21600" y="1611"/>
                  <a:pt x="20391" y="0"/>
                  <a:pt x="18901" y="0"/>
                </a:cubicBezTo>
                <a:lnTo>
                  <a:pt x="269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2" name="Google Shape;188;p24" descr="Google Shape;188;p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Google Shape;189;p24"/>
          <p:cNvSpPr txBox="1"/>
          <p:nvPr/>
        </p:nvSpPr>
        <p:spPr>
          <a:xfrm>
            <a:off x="5541098" y="8857888"/>
            <a:ext cx="6719701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At Summer School "Visions of Algebraic Groups", </a:t>
            </a:r>
          </a:p>
          <a:p>
            <a:pPr algn="ctr"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Euler Institute, Saint Petersburg, August 2019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194;p25"/>
          <p:cNvSpPr/>
          <p:nvPr/>
        </p:nvSpPr>
        <p:spPr>
          <a:xfrm>
            <a:off x="787400" y="1574800"/>
            <a:ext cx="1143000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16" name="Google Shape;196;p25"/>
          <p:cNvSpPr txBox="1"/>
          <p:nvPr/>
        </p:nvSpPr>
        <p:spPr>
          <a:xfrm>
            <a:off x="795527" y="2112264"/>
            <a:ext cx="11430001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Our partners</a:t>
            </a:r>
          </a:p>
        </p:txBody>
      </p:sp>
      <p:sp>
        <p:nvSpPr>
          <p:cNvPr id="217" name="Google Shape;197;p25"/>
          <p:cNvSpPr txBox="1"/>
          <p:nvPr/>
        </p:nvSpPr>
        <p:spPr>
          <a:xfrm>
            <a:off x="883249" y="2971566"/>
            <a:ext cx="11238301" cy="610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457200" indent="-419100"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Moscow State University, Moscow, Russia</a:t>
            </a:r>
          </a:p>
          <a:p>
            <a:pPr indent="457200"/>
            <a:endParaRPr sz="30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19100"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Steklov</a:t>
            </a:r>
            <a:r>
              <a:rPr dirty="0"/>
              <a:t> Mathematical Institute of Russian Academy of Science, Moscow, Russia</a:t>
            </a:r>
          </a:p>
          <a:p>
            <a:pPr indent="457200"/>
            <a:endParaRPr sz="30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19100"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The Euler International Mathematical Institute, </a:t>
            </a:r>
          </a:p>
          <a:p>
            <a:pPr indent="457200"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smtClean="0"/>
              <a:t>St</a:t>
            </a:r>
            <a:r>
              <a:rPr lang="en-US" dirty="0"/>
              <a:t>.</a:t>
            </a:r>
            <a:r>
              <a:rPr dirty="0" smtClean="0"/>
              <a:t> </a:t>
            </a:r>
            <a:r>
              <a:rPr dirty="0"/>
              <a:t>Petersburg, Russia</a:t>
            </a:r>
          </a:p>
          <a:p>
            <a:pPr indent="457200"/>
            <a:endParaRPr sz="30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19100"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Samara University, Samara, Russia</a:t>
            </a:r>
          </a:p>
          <a:p>
            <a:pPr indent="457200"/>
            <a:endParaRPr sz="30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19100"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Fourier Institute, Grenoble, France</a:t>
            </a:r>
          </a:p>
          <a:p>
            <a:pPr indent="457200"/>
            <a:endParaRPr sz="30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19100"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Eberhard </a:t>
            </a:r>
            <a:r>
              <a:rPr dirty="0" err="1"/>
              <a:t>Karls</a:t>
            </a:r>
            <a:r>
              <a:rPr dirty="0"/>
              <a:t> University of </a:t>
            </a:r>
            <a:r>
              <a:rPr dirty="0" err="1">
                <a:solidFill>
                  <a:srgbClr val="202122"/>
                </a:solidFill>
              </a:rPr>
              <a:t>Tübingen</a:t>
            </a:r>
            <a:r>
              <a:rPr dirty="0"/>
              <a:t>, Germany</a:t>
            </a:r>
          </a:p>
        </p:txBody>
      </p:sp>
      <p:sp>
        <p:nvSpPr>
          <p:cNvPr id="218" name="Google Shape;198;p25"/>
          <p:cNvSpPr txBox="1"/>
          <p:nvPr/>
        </p:nvSpPr>
        <p:spPr>
          <a:xfrm>
            <a:off x="787400" y="688679"/>
            <a:ext cx="808289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500"/>
              </a:spcBef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pic>
        <p:nvPicPr>
          <p:cNvPr id="219" name="Google Shape;199;p25" descr="Google Shape;199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04;p26"/>
          <p:cNvSpPr/>
          <p:nvPr/>
        </p:nvSpPr>
        <p:spPr>
          <a:xfrm>
            <a:off x="787399" y="1574800"/>
            <a:ext cx="11430002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22" name="Google Shape;205;p26"/>
          <p:cNvSpPr txBox="1"/>
          <p:nvPr/>
        </p:nvSpPr>
        <p:spPr>
          <a:xfrm>
            <a:off x="3417798" y="2695025"/>
            <a:ext cx="9453900" cy="2618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indent="914400">
              <a:lnSpc>
                <a:spcPct val="150000"/>
              </a:lnSpc>
            </a:pP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42900">
              <a:lnSpc>
                <a:spcPct val="150000"/>
              </a:lnSpc>
              <a:spcBef>
                <a:spcPts val="1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Russian Foundation for Basic Research</a:t>
            </a:r>
            <a:r>
              <a:rPr b="0"/>
              <a:t>, </a:t>
            </a:r>
            <a:r>
              <a:t>grant "Expansion"</a:t>
            </a:r>
            <a:r>
              <a:rPr b="0"/>
              <a:t>, project 20-11-50106 "Automorphisms of algebraic varieties and infinite transitivity", 2020-2021, Head — Ivan Arzhantsev.</a:t>
            </a:r>
          </a:p>
          <a:p>
            <a:pPr marL="457200" indent="-342900">
              <a:lnSpc>
                <a:spcPct val="150000"/>
              </a:lnSpc>
              <a:buClr>
                <a:srgbClr val="000000"/>
              </a:buClr>
              <a:buSzPts val="1800"/>
              <a:buFont typeface="Helvetica Neue"/>
              <a:buChar char="●"/>
              <a:defRPr sz="1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Basis Foundation</a:t>
            </a:r>
            <a:r>
              <a:rPr b="0"/>
              <a:t>, </a:t>
            </a:r>
            <a:r>
              <a:t>grant “Leader”</a:t>
            </a:r>
            <a:r>
              <a:rPr b="0"/>
              <a:t>, project “Automorphisms of affine varieties, graded algebras and locally nilpotent derivations”, 2018-2021, Head — Ivan Arzhantsev.</a:t>
            </a:r>
          </a:p>
        </p:txBody>
      </p:sp>
      <p:sp>
        <p:nvSpPr>
          <p:cNvPr id="223" name="Google Shape;206;p26"/>
          <p:cNvSpPr txBox="1"/>
          <p:nvPr/>
        </p:nvSpPr>
        <p:spPr>
          <a:xfrm>
            <a:off x="793361" y="2113981"/>
            <a:ext cx="11430001" cy="1074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Grants </a:t>
            </a:r>
          </a:p>
        </p:txBody>
      </p:sp>
      <p:sp>
        <p:nvSpPr>
          <p:cNvPr id="224" name="Google Shape;208;p26"/>
          <p:cNvSpPr txBox="1"/>
          <p:nvPr/>
        </p:nvSpPr>
        <p:spPr>
          <a:xfrm>
            <a:off x="787399" y="688400"/>
            <a:ext cx="808289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500"/>
              </a:spcBef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pic>
        <p:nvPicPr>
          <p:cNvPr id="225" name="Google Shape;209;p26" descr="Google Shape;209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oogle Shape;210;p26" descr="Google Shape;210;p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80650" y="6765174"/>
            <a:ext cx="2400699" cy="89535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Google Shape;211;p26"/>
          <p:cNvSpPr txBox="1"/>
          <p:nvPr/>
        </p:nvSpPr>
        <p:spPr>
          <a:xfrm>
            <a:off x="555450" y="6086650"/>
            <a:ext cx="9453900" cy="2284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42900">
              <a:lnSpc>
                <a:spcPct val="150000"/>
              </a:lnSpc>
              <a:spcBef>
                <a:spcPts val="1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Russian Science Foundation</a:t>
            </a:r>
            <a:r>
              <a:rPr b="0"/>
              <a:t>, </a:t>
            </a:r>
            <a:r>
              <a:t>grant 20-71-00109</a:t>
            </a:r>
            <a:r>
              <a:rPr b="0"/>
              <a:t>, project “Orbits of regular automorphisms groups of G-varieties”, 2020-2022, Head — Sergey Gaifullin.</a:t>
            </a:r>
          </a:p>
          <a:p>
            <a:pPr marL="457200" indent="-342900">
              <a:lnSpc>
                <a:spcPct val="150000"/>
              </a:lnSpc>
              <a:spcBef>
                <a:spcPts val="1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Russian Science Foundation</a:t>
            </a:r>
            <a:r>
              <a:rPr b="0"/>
              <a:t>, </a:t>
            </a:r>
            <a:r>
              <a:t>grant 19-11-00172</a:t>
            </a:r>
            <a:r>
              <a:rPr b="0"/>
              <a:t>, project “Additive actions on complete algebraic varieties and their generalizations”, 2019-2021, Head — Ivan Arzhantsev.</a:t>
            </a:r>
          </a:p>
        </p:txBody>
      </p:sp>
      <p:pic>
        <p:nvPicPr>
          <p:cNvPr id="228" name="Google Shape;212;p26" descr="Google Shape;212;p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150" y="3628925"/>
            <a:ext cx="2979766" cy="718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17;p27"/>
          <p:cNvSpPr/>
          <p:nvPr/>
        </p:nvSpPr>
        <p:spPr>
          <a:xfrm>
            <a:off x="787399" y="1574800"/>
            <a:ext cx="11430002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31" name="Google Shape;218;p27"/>
          <p:cNvSpPr txBox="1"/>
          <p:nvPr/>
        </p:nvSpPr>
        <p:spPr>
          <a:xfrm>
            <a:off x="693375" y="4576674"/>
            <a:ext cx="11430001" cy="5132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indent="457200">
              <a:lnSpc>
                <a:spcPct val="115000"/>
              </a:lnSpc>
            </a:pPr>
            <a:endParaRPr sz="1800" i="1">
              <a:latin typeface="Arial Narrow"/>
              <a:ea typeface="Arial Narrow"/>
              <a:cs typeface="Arial Narrow"/>
              <a:sym typeface="Arial Narrow"/>
            </a:endParaRPr>
          </a:p>
          <a:p>
            <a:pPr indent="457200">
              <a:lnSpc>
                <a:spcPct val="115000"/>
              </a:lnSpc>
            </a:pPr>
            <a:endParaRPr sz="1800" i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indent="-342900">
              <a:lnSpc>
                <a:spcPct val="115000"/>
              </a:lnSpc>
              <a:buClr>
                <a:srgbClr val="000000"/>
              </a:buClr>
              <a:buSzPts val="1800"/>
              <a:buFont typeface="Arial"/>
              <a:buChar char="●"/>
              <a:defRPr sz="1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Yulia Zaitseva</a:t>
            </a:r>
            <a:r>
              <a:rPr b="0"/>
              <a:t> was awarded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a second degree diploma </a:t>
            </a:r>
            <a:r>
              <a:rPr b="0"/>
              <a:t>in the "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Undergraduates</a:t>
            </a:r>
            <a:r>
              <a:rPr b="0"/>
              <a:t>" category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of the 22nd August </a:t>
            </a:r>
            <a:r>
              <a:rPr b="0"/>
              <a:t>Möbius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 Competition 2018 for her work </a:t>
            </a:r>
            <a:r>
              <a:rPr b="0" i="1">
                <a:latin typeface="+mj-lt"/>
                <a:ea typeface="+mj-ea"/>
                <a:cs typeface="+mj-cs"/>
                <a:sym typeface="Arial"/>
              </a:rPr>
              <a:t>"Homogeneous locally nilpotent derivations of non-factorial trinomial algebras"</a:t>
            </a:r>
            <a:r>
              <a:rPr b="0" i="1"/>
              <a:t>.</a:t>
            </a:r>
            <a:endParaRPr i="1"/>
          </a:p>
          <a:p>
            <a:pPr indent="457200">
              <a:lnSpc>
                <a:spcPct val="115000"/>
              </a:lnSpc>
            </a:pPr>
            <a:endParaRPr sz="1800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42900">
              <a:lnSpc>
                <a:spcPct val="115000"/>
              </a:lnSpc>
              <a:buClr>
                <a:srgbClr val="000000"/>
              </a:buClr>
              <a:buSzPts val="1800"/>
              <a:buFont typeface="Arial"/>
              <a:buChar char="●"/>
              <a:defRPr sz="1800" b="1"/>
            </a:pPr>
            <a:r>
              <a:t>Dmitry Matveev</a:t>
            </a:r>
            <a:r>
              <a:rPr b="0"/>
              <a:t> </a:t>
            </a:r>
            <a:r>
              <a:rPr b="0">
                <a:latin typeface="Helvetica Neue"/>
                <a:ea typeface="Helvetica Neue"/>
                <a:cs typeface="Helvetica Neue"/>
                <a:sym typeface="Helvetica Neue"/>
              </a:rPr>
              <a:t>was awarded a finalist diploma in the "</a:t>
            </a:r>
            <a:r>
              <a:rPr b="0"/>
              <a:t>Undergraduates and graduates</a:t>
            </a:r>
            <a:r>
              <a:rPr b="0">
                <a:latin typeface="Helvetica Neue"/>
                <a:ea typeface="Helvetica Neue"/>
                <a:cs typeface="Helvetica Neue"/>
                <a:sym typeface="Helvetica Neue"/>
              </a:rPr>
              <a:t>" category of the </a:t>
            </a:r>
            <a:r>
              <a:rPr b="0"/>
              <a:t>22nd</a:t>
            </a:r>
            <a:r>
              <a:rPr b="0">
                <a:latin typeface="Helvetica Neue"/>
                <a:ea typeface="Helvetica Neue"/>
                <a:cs typeface="Helvetica Neue"/>
                <a:sym typeface="Helvetica Neue"/>
              </a:rPr>
              <a:t> August Möbius Competition 2018 for his work </a:t>
            </a:r>
            <a:r>
              <a:rPr b="0" i="1"/>
              <a:t>"Commuting homogeneous locally nilpotent derivations"</a:t>
            </a:r>
            <a:r>
              <a:rPr b="0" i="1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>
              <a:lnSpc>
                <a:spcPct val="115000"/>
              </a:lnSpc>
            </a:pPr>
            <a:endParaRPr sz="1800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42900">
              <a:lnSpc>
                <a:spcPct val="115000"/>
              </a:lnSpc>
              <a:buClr>
                <a:srgbClr val="000000"/>
              </a:buClr>
              <a:buSzPts val="1800"/>
              <a:buFont typeface="Arial"/>
              <a:buChar char="●"/>
              <a:defRPr sz="1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Yulia Zaitseva</a:t>
            </a:r>
            <a:r>
              <a:rPr b="0"/>
              <a:t> was awarded a finalist diploma in the "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Undergraduates</a:t>
            </a:r>
            <a:r>
              <a:rPr b="0"/>
              <a:t>" category of the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23nd</a:t>
            </a:r>
            <a:r>
              <a:rPr b="0"/>
              <a:t> August Möbius Competition 2019 for her work </a:t>
            </a:r>
            <a:r>
              <a:rPr b="0" i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Arial"/>
                <a:hlinkClick r:id="rId2"/>
              </a:rPr>
              <a:t>"</a:t>
            </a:r>
            <a:r>
              <a:rPr b="0" i="1">
                <a:latin typeface="+mj-lt"/>
                <a:ea typeface="+mj-ea"/>
                <a:cs typeface="+mj-cs"/>
                <a:sym typeface="Arial"/>
              </a:rPr>
              <a:t>Commutative algebraic monoid structures on affine spaces</a:t>
            </a:r>
            <a:r>
              <a:rPr b="0" i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Arial"/>
                <a:hlinkClick r:id="rId2"/>
              </a:rPr>
              <a:t>"</a:t>
            </a:r>
            <a:r>
              <a:rPr b="0" i="1">
                <a:latin typeface="+mj-lt"/>
                <a:ea typeface="+mj-ea"/>
                <a:cs typeface="+mj-cs"/>
                <a:sym typeface="Arial"/>
              </a:rPr>
              <a:t>.</a:t>
            </a:r>
            <a:endParaRPr i="1">
              <a:latin typeface="+mj-lt"/>
              <a:ea typeface="+mj-ea"/>
              <a:cs typeface="+mj-cs"/>
              <a:sym typeface="Arial"/>
            </a:endParaRPr>
          </a:p>
          <a:p>
            <a:pPr>
              <a:lnSpc>
                <a:spcPct val="115000"/>
              </a:lnSpc>
            </a:pPr>
            <a:endParaRPr sz="1800" b="1"/>
          </a:p>
          <a:p>
            <a:pPr>
              <a:lnSpc>
                <a:spcPct val="115000"/>
              </a:lnSpc>
            </a:pP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</a:pP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2" name="Google Shape;220;p27"/>
          <p:cNvSpPr txBox="1"/>
          <p:nvPr/>
        </p:nvSpPr>
        <p:spPr>
          <a:xfrm>
            <a:off x="795527" y="2126482"/>
            <a:ext cx="1143000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Awards</a:t>
            </a:r>
          </a:p>
        </p:txBody>
      </p:sp>
      <p:sp>
        <p:nvSpPr>
          <p:cNvPr id="233" name="Google Shape;221;p27"/>
          <p:cNvSpPr txBox="1"/>
          <p:nvPr/>
        </p:nvSpPr>
        <p:spPr>
          <a:xfrm>
            <a:off x="787399" y="688400"/>
            <a:ext cx="808289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500"/>
              </a:spcBef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pic>
        <p:nvPicPr>
          <p:cNvPr id="234" name="Google Shape;222;p27" descr="Google Shape;222;p2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Google Shape;223;p27" descr="Google Shape;223;p27"/>
          <p:cNvPicPr>
            <a:picLocks noChangeAspect="1"/>
          </p:cNvPicPr>
          <p:nvPr/>
        </p:nvPicPr>
        <p:blipFill>
          <a:blip r:embed="rId4">
            <a:extLst/>
          </a:blip>
          <a:srcRect r="1"/>
          <a:stretch>
            <a:fillRect/>
          </a:stretch>
        </p:blipFill>
        <p:spPr>
          <a:xfrm>
            <a:off x="7891230" y="2216324"/>
            <a:ext cx="4517629" cy="2603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4" y="0"/>
                </a:moveTo>
                <a:cubicBezTo>
                  <a:pt x="928" y="0"/>
                  <a:pt x="0" y="1611"/>
                  <a:pt x="0" y="3599"/>
                </a:cubicBezTo>
                <a:lnTo>
                  <a:pt x="0" y="18001"/>
                </a:lnTo>
                <a:cubicBezTo>
                  <a:pt x="0" y="19989"/>
                  <a:pt x="928" y="21600"/>
                  <a:pt x="2074" y="21600"/>
                </a:cubicBezTo>
                <a:lnTo>
                  <a:pt x="19526" y="21600"/>
                </a:lnTo>
                <a:cubicBezTo>
                  <a:pt x="20672" y="21600"/>
                  <a:pt x="21600" y="19989"/>
                  <a:pt x="21600" y="18001"/>
                </a:cubicBezTo>
                <a:lnTo>
                  <a:pt x="21600" y="3599"/>
                </a:lnTo>
                <a:cubicBezTo>
                  <a:pt x="21600" y="1611"/>
                  <a:pt x="20672" y="0"/>
                  <a:pt x="19526" y="0"/>
                </a:cubicBezTo>
                <a:lnTo>
                  <a:pt x="2074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36" name="Google Shape;224;p27"/>
          <p:cNvSpPr txBox="1"/>
          <p:nvPr/>
        </p:nvSpPr>
        <p:spPr>
          <a:xfrm>
            <a:off x="693375" y="3282324"/>
            <a:ext cx="6986400" cy="173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42900">
              <a:lnSpc>
                <a:spcPct val="115000"/>
              </a:lnSpc>
              <a:buClr>
                <a:srgbClr val="000000"/>
              </a:buClr>
              <a:buSzPts val="1800"/>
              <a:buFont typeface="Arial"/>
              <a:buChar char="●"/>
              <a:defRPr sz="1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Sergey Dzhunusov</a:t>
            </a:r>
            <a:r>
              <a:rPr b="0"/>
              <a:t> was awarded a finalist diploma in the "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Undergraduates</a:t>
            </a:r>
            <a:r>
              <a:rPr b="0"/>
              <a:t>" category of the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24nd</a:t>
            </a:r>
            <a:r>
              <a:rPr b="0"/>
              <a:t> August Möbius Competition 2020 for his work </a:t>
            </a:r>
            <a:r>
              <a:rPr b="0" i="1">
                <a:latin typeface="+mj-lt"/>
                <a:ea typeface="+mj-ea"/>
                <a:cs typeface="+mj-cs"/>
                <a:sym typeface="Arial"/>
              </a:rPr>
              <a:t>«Additive actions on complete toric surfaces and On uniqueness of additive actions on complete toric varieties»</a:t>
            </a:r>
            <a:r>
              <a:rPr b="0" i="1">
                <a:latin typeface="Arial Narrow"/>
                <a:ea typeface="Arial Narrow"/>
                <a:cs typeface="Arial Narrow"/>
                <a:sym typeface="Arial Narrow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29;p28"/>
          <p:cNvSpPr/>
          <p:nvPr/>
        </p:nvSpPr>
        <p:spPr>
          <a:xfrm>
            <a:off x="787400" y="1574800"/>
            <a:ext cx="1143000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39" name="Google Shape;230;p28"/>
          <p:cNvSpPr txBox="1"/>
          <p:nvPr/>
        </p:nvSpPr>
        <p:spPr>
          <a:xfrm>
            <a:off x="787400" y="2934849"/>
            <a:ext cx="12217500" cy="661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3429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Topology and Geometry of Group Actions, November 2020, Moscow. </a:t>
            </a:r>
          </a:p>
          <a:p>
            <a:pPr marL="914400" lvl="1" indent="-3429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800"/>
              <a:buFont typeface="Helvetica Neue"/>
              <a:buChar char="○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Talk</a:t>
            </a:r>
            <a:r>
              <a:rPr lang="en-US" i="1" dirty="0"/>
              <a:t> </a:t>
            </a:r>
            <a:r>
              <a:rPr lang="en-US" i="1" dirty="0" err="1"/>
              <a:t>Automorphisms</a:t>
            </a:r>
            <a:r>
              <a:rPr lang="en-US" i="1" dirty="0"/>
              <a:t> of affine surfaces, the Markov numbers, and the Thompson group T. </a:t>
            </a:r>
            <a:r>
              <a:rPr lang="en-US" b="1" dirty="0"/>
              <a:t>Alexander </a:t>
            </a:r>
            <a:r>
              <a:rPr lang="en-US" b="1" dirty="0" err="1"/>
              <a:t>Perepechko</a:t>
            </a:r>
            <a:r>
              <a:rPr lang="en-US" b="1" dirty="0" smtClean="0"/>
              <a:t>.</a:t>
            </a:r>
            <a:endParaRPr lang="de-DE" b="1" dirty="0"/>
          </a:p>
          <a:p>
            <a:pPr marL="457200" indent="-342900">
              <a:lnSpc>
                <a:spcPct val="115000"/>
              </a:lnSpc>
              <a:spcBef>
                <a:spcPts val="2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e-DE" dirty="0"/>
              <a:t>Zoom </a:t>
            </a:r>
            <a:r>
              <a:rPr lang="de-DE" dirty="0" err="1"/>
              <a:t>Algebraic</a:t>
            </a:r>
            <a:r>
              <a:rPr lang="de-DE" dirty="0"/>
              <a:t> </a:t>
            </a:r>
            <a:r>
              <a:rPr lang="de-DE" dirty="0" err="1"/>
              <a:t>Geometry</a:t>
            </a:r>
            <a:r>
              <a:rPr lang="de-DE" dirty="0"/>
              <a:t> Marathon, September 2020</a:t>
            </a:r>
            <a:r>
              <a:rPr lang="de-DE" dirty="0" smtClean="0"/>
              <a:t>.</a:t>
            </a:r>
            <a:r>
              <a:rPr lang="en-US" dirty="0" smtClean="0"/>
              <a:t> </a:t>
            </a:r>
          </a:p>
          <a:p>
            <a:pPr marL="914400" lvl="1" indent="-3429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800"/>
              <a:buFont typeface="Helvetica Neue"/>
              <a:buChar char="○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 smtClean="0"/>
              <a:t>Talk</a:t>
            </a:r>
            <a:r>
              <a:rPr lang="en-US" b="1" dirty="0" smtClean="0"/>
              <a:t> </a:t>
            </a:r>
            <a:r>
              <a:rPr lang="de-DE" i="1" dirty="0" err="1">
                <a:latin typeface="Helvetica Neue"/>
                <a:ea typeface="Helvetica Neue"/>
                <a:cs typeface="Helvetica Neue"/>
                <a:sym typeface="Helvetica Neue"/>
              </a:rPr>
              <a:t>Generic</a:t>
            </a:r>
            <a:r>
              <a:rPr lang="de-DE" i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i="1" dirty="0" err="1">
                <a:latin typeface="Helvetica Neue"/>
                <a:ea typeface="Helvetica Neue"/>
                <a:cs typeface="Helvetica Neue"/>
                <a:sym typeface="Helvetica Neue"/>
              </a:rPr>
              <a:t>flexibility</a:t>
            </a:r>
            <a:r>
              <a:rPr lang="de-DE" i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i="1" dirty="0" err="1"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lang="de-DE" i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i="1" dirty="0" err="1">
                <a:latin typeface="Helvetica Neue"/>
                <a:ea typeface="Helvetica Neue"/>
                <a:cs typeface="Helvetica Neue"/>
                <a:sym typeface="Helvetica Neue"/>
              </a:rPr>
              <a:t>cubic</a:t>
            </a:r>
            <a:r>
              <a:rPr lang="de-DE" i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i="1" dirty="0" err="1">
                <a:latin typeface="Helvetica Neue"/>
                <a:ea typeface="Helvetica Neue"/>
                <a:cs typeface="Helvetica Neue"/>
                <a:sym typeface="Helvetica Neue"/>
              </a:rPr>
              <a:t>cones</a:t>
            </a:r>
            <a:r>
              <a:rPr lang="de-DE" dirty="0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de-DE" b="1" dirty="0">
                <a:latin typeface="Helvetica Neue"/>
                <a:ea typeface="Helvetica Neue"/>
                <a:cs typeface="Helvetica Neue"/>
                <a:sym typeface="Helvetica Neue"/>
              </a:rPr>
              <a:t>Alexander </a:t>
            </a:r>
            <a:r>
              <a:rPr lang="de-DE" b="1" dirty="0" err="1">
                <a:latin typeface="Helvetica Neue"/>
                <a:ea typeface="Helvetica Neue"/>
                <a:cs typeface="Helvetica Neue"/>
                <a:sym typeface="Helvetica Neue"/>
              </a:rPr>
              <a:t>Perepechko</a:t>
            </a:r>
            <a:r>
              <a:rPr lang="de-DE" b="1" dirty="0" smtClean="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lang="de-DE" b="1" dirty="0"/>
          </a:p>
          <a:p>
            <a:pPr marL="457200" indent="-342900">
              <a:lnSpc>
                <a:spcPct val="115000"/>
              </a:lnSpc>
              <a:spcBef>
                <a:spcPts val="2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 smtClean="0"/>
              <a:t>Workshop </a:t>
            </a:r>
            <a:r>
              <a:rPr lang="en-US" dirty="0"/>
              <a:t>on Torus Actions in Topology, May 2020, Toronto. </a:t>
            </a:r>
          </a:p>
          <a:p>
            <a:pPr marL="914400" lvl="1" indent="-342900">
              <a:lnSpc>
                <a:spcPct val="115000"/>
              </a:lnSpc>
              <a:buClr>
                <a:srgbClr val="000000"/>
              </a:buClr>
              <a:buSzPts val="1800"/>
              <a:buFont typeface="Helvetica Neue"/>
              <a:buChar char="○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Talk </a:t>
            </a:r>
            <a:r>
              <a:rPr lang="en-US" i="1" dirty="0"/>
              <a:t>Infinite transitivity, finite generation, and </a:t>
            </a:r>
            <a:r>
              <a:rPr lang="en-US" i="1" dirty="0" err="1"/>
              <a:t>Demazure</a:t>
            </a:r>
            <a:r>
              <a:rPr lang="en-US" i="1" dirty="0"/>
              <a:t> roots. </a:t>
            </a:r>
            <a:r>
              <a:rPr lang="en-US" b="1" dirty="0"/>
              <a:t>Ivan </a:t>
            </a:r>
            <a:r>
              <a:rPr lang="en-US" b="1" dirty="0" err="1"/>
              <a:t>Arzhantsev</a:t>
            </a:r>
            <a:r>
              <a:rPr lang="en-US" b="1" dirty="0" smtClean="0"/>
              <a:t>.</a:t>
            </a:r>
            <a:endParaRPr lang="de-DE" b="1" dirty="0"/>
          </a:p>
          <a:p>
            <a:pPr marL="457200" indent="-3429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e-DE" dirty="0" err="1" smtClean="0"/>
              <a:t>Iskovskikh</a:t>
            </a:r>
            <a:r>
              <a:rPr lang="de-DE" dirty="0" smtClean="0"/>
              <a:t> Seminar</a:t>
            </a:r>
            <a:r>
              <a:rPr lang="en-US" dirty="0" smtClean="0"/>
              <a:t>, March 2020, Moscow. </a:t>
            </a:r>
            <a:endParaRPr lang="de-DE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429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800"/>
              <a:buFont typeface="Helvetica Neue"/>
              <a:buChar char="○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 smtClean="0"/>
              <a:t>Talk </a:t>
            </a:r>
            <a:r>
              <a:rPr lang="de-DE" i="1" dirty="0" err="1"/>
              <a:t>Commutative</a:t>
            </a:r>
            <a:r>
              <a:rPr lang="de-DE" i="1" dirty="0"/>
              <a:t> </a:t>
            </a:r>
            <a:r>
              <a:rPr lang="de-DE" i="1" dirty="0" err="1"/>
              <a:t>algebraic</a:t>
            </a:r>
            <a:r>
              <a:rPr lang="de-DE" i="1" dirty="0"/>
              <a:t> </a:t>
            </a:r>
            <a:r>
              <a:rPr lang="de-DE" i="1" dirty="0" err="1"/>
              <a:t>monoid</a:t>
            </a:r>
            <a:r>
              <a:rPr lang="de-DE" i="1" dirty="0"/>
              <a:t> </a:t>
            </a:r>
            <a:r>
              <a:rPr lang="de-DE" i="1" dirty="0" err="1"/>
              <a:t>structures</a:t>
            </a:r>
            <a:r>
              <a:rPr lang="de-DE" i="1" dirty="0"/>
              <a:t> on affine </a:t>
            </a:r>
            <a:r>
              <a:rPr lang="de-DE" i="1" dirty="0" err="1"/>
              <a:t>spaces</a:t>
            </a:r>
            <a:r>
              <a:rPr lang="de-DE" i="1" dirty="0"/>
              <a:t>. </a:t>
            </a:r>
            <a:r>
              <a:rPr lang="de-DE" b="1" dirty="0" err="1"/>
              <a:t>Yulia</a:t>
            </a:r>
            <a:r>
              <a:rPr lang="de-DE" b="1" dirty="0"/>
              <a:t> Zaitseva</a:t>
            </a:r>
            <a:r>
              <a:rPr lang="de-DE" b="1" dirty="0" smtClean="0"/>
              <a:t>.</a:t>
            </a:r>
            <a:endParaRPr lang="en-US" dirty="0"/>
          </a:p>
          <a:p>
            <a:pPr marL="457200" indent="-342900">
              <a:lnSpc>
                <a:spcPct val="115000"/>
              </a:lnSpc>
              <a:spcBef>
                <a:spcPts val="2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smtClean="0"/>
              <a:t>The </a:t>
            </a:r>
            <a:r>
              <a:rPr dirty="0"/>
              <a:t>eighth school-conference on Lie Algebras, Algebraic groups and Invariant Theory, </a:t>
            </a:r>
            <a:r>
              <a:rPr lang="en-US" dirty="0" smtClean="0"/>
              <a:t>January 2020, </a:t>
            </a:r>
            <a:r>
              <a:rPr dirty="0" smtClean="0"/>
              <a:t>Moscow</a:t>
            </a:r>
            <a:r>
              <a:rPr dirty="0"/>
              <a:t>. </a:t>
            </a:r>
          </a:p>
          <a:p>
            <a:pPr marL="914400" lvl="1" indent="-3429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800"/>
              <a:buFont typeface="Helvetica Neue"/>
              <a:buChar char="○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Talk</a:t>
            </a:r>
            <a:r>
              <a:rPr b="1" dirty="0"/>
              <a:t> </a:t>
            </a:r>
            <a:r>
              <a:rPr i="1" dirty="0"/>
              <a:t>Additive actions on complete algebraic varieties. </a:t>
            </a:r>
            <a:r>
              <a:rPr b="1" dirty="0"/>
              <a:t>Ivan </a:t>
            </a:r>
            <a:r>
              <a:rPr b="1" dirty="0" err="1"/>
              <a:t>Arzhantsev</a:t>
            </a:r>
            <a:r>
              <a:rPr b="1" dirty="0"/>
              <a:t>.</a:t>
            </a:r>
          </a:p>
          <a:p>
            <a:pPr marL="914400" lvl="1" indent="-342900">
              <a:lnSpc>
                <a:spcPct val="115000"/>
              </a:lnSpc>
              <a:buClr>
                <a:srgbClr val="000000"/>
              </a:buClr>
              <a:buSzPts val="1800"/>
              <a:buFont typeface="Helvetica Neue"/>
              <a:buChar char="○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Talk </a:t>
            </a:r>
            <a:r>
              <a:rPr i="1" dirty="0">
                <a:latin typeface="+mj-lt"/>
                <a:ea typeface="+mj-ea"/>
                <a:cs typeface="+mj-cs"/>
                <a:sym typeface="Arial"/>
              </a:rPr>
              <a:t>Additive actions on </a:t>
            </a:r>
            <a:r>
              <a:rPr i="1" dirty="0" err="1">
                <a:latin typeface="+mj-lt"/>
                <a:ea typeface="+mj-ea"/>
                <a:cs typeface="+mj-cs"/>
                <a:sym typeface="Arial"/>
              </a:rPr>
              <a:t>toric</a:t>
            </a:r>
            <a:r>
              <a:rPr i="1" dirty="0">
                <a:latin typeface="+mj-lt"/>
                <a:ea typeface="+mj-ea"/>
                <a:cs typeface="+mj-cs"/>
                <a:sym typeface="Arial"/>
              </a:rPr>
              <a:t> projective hypersurfaces</a:t>
            </a:r>
            <a:r>
              <a:rPr dirty="0"/>
              <a:t>. </a:t>
            </a:r>
            <a:r>
              <a:rPr b="1" dirty="0"/>
              <a:t>Anton </a:t>
            </a:r>
            <a:r>
              <a:rPr b="1" dirty="0" err="1"/>
              <a:t>Shafarevich</a:t>
            </a:r>
            <a:r>
              <a:rPr b="1" dirty="0"/>
              <a:t>.</a:t>
            </a:r>
          </a:p>
          <a:p>
            <a:pPr marL="914400" lvl="1" indent="-342900">
              <a:lnSpc>
                <a:spcPct val="115000"/>
              </a:lnSpc>
              <a:buClr>
                <a:srgbClr val="000000"/>
              </a:buClr>
              <a:buSzPts val="1800"/>
              <a:buFont typeface="Helvetica Neue"/>
              <a:buChar char="○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Poster</a:t>
            </a:r>
            <a:r>
              <a:rPr b="1" dirty="0"/>
              <a:t> </a:t>
            </a:r>
            <a:r>
              <a:rPr i="1" dirty="0"/>
              <a:t>Commutative actions on smooth quadrics. </a:t>
            </a:r>
            <a:r>
              <a:rPr b="1" dirty="0" err="1"/>
              <a:t>Viktoriia</a:t>
            </a:r>
            <a:r>
              <a:rPr b="1" dirty="0"/>
              <a:t> </a:t>
            </a:r>
            <a:r>
              <a:rPr b="1" dirty="0" err="1"/>
              <a:t>Borovik</a:t>
            </a:r>
            <a:r>
              <a:rPr b="1" dirty="0"/>
              <a:t>, Sergey </a:t>
            </a:r>
            <a:r>
              <a:rPr b="1" dirty="0" err="1"/>
              <a:t>Gaifullin</a:t>
            </a:r>
            <a:r>
              <a:rPr b="1" dirty="0"/>
              <a:t>, Anton </a:t>
            </a:r>
            <a:r>
              <a:rPr b="1" dirty="0" err="1"/>
              <a:t>Trushin</a:t>
            </a:r>
            <a:r>
              <a:rPr b="1" dirty="0"/>
              <a:t>.</a:t>
            </a:r>
          </a:p>
          <a:p>
            <a:pPr marL="914400" lvl="1" indent="-342900">
              <a:lnSpc>
                <a:spcPct val="115000"/>
              </a:lnSpc>
              <a:buClr>
                <a:srgbClr val="000000"/>
              </a:buClr>
              <a:buSzPts val="1800"/>
              <a:buFont typeface="Helvetica Neue"/>
              <a:buChar char="○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Poster</a:t>
            </a:r>
            <a:r>
              <a:rPr b="1" dirty="0"/>
              <a:t> </a:t>
            </a:r>
            <a:r>
              <a:rPr i="1" dirty="0"/>
              <a:t>Additive actions on complete </a:t>
            </a:r>
            <a:r>
              <a:rPr i="1" dirty="0" err="1"/>
              <a:t>toric</a:t>
            </a:r>
            <a:r>
              <a:rPr i="1" dirty="0"/>
              <a:t> surfaces</a:t>
            </a:r>
            <a:r>
              <a:rPr dirty="0"/>
              <a:t>. </a:t>
            </a:r>
            <a:r>
              <a:rPr b="1" dirty="0"/>
              <a:t>Sergey </a:t>
            </a:r>
            <a:r>
              <a:rPr b="1" dirty="0" err="1"/>
              <a:t>Dzhunusov</a:t>
            </a:r>
            <a:r>
              <a:rPr b="1" dirty="0"/>
              <a:t>.</a:t>
            </a:r>
          </a:p>
          <a:p>
            <a:pPr marL="914400" lvl="1" indent="-342900">
              <a:lnSpc>
                <a:spcPct val="115000"/>
              </a:lnSpc>
              <a:buClr>
                <a:srgbClr val="000000"/>
              </a:buClr>
              <a:buSzPts val="1800"/>
              <a:buFont typeface="Helvetica Neue"/>
              <a:buChar char="○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Poster</a:t>
            </a:r>
            <a:r>
              <a:rPr b="1" dirty="0"/>
              <a:t> </a:t>
            </a:r>
            <a:r>
              <a:rPr i="1" dirty="0">
                <a:latin typeface="+mj-lt"/>
                <a:ea typeface="+mj-ea"/>
                <a:cs typeface="+mj-cs"/>
                <a:sym typeface="Arial"/>
              </a:rPr>
              <a:t>Nilpotent generators of the </a:t>
            </a:r>
            <a:r>
              <a:rPr i="1" dirty="0" err="1">
                <a:latin typeface="+mj-lt"/>
                <a:ea typeface="+mj-ea"/>
                <a:cs typeface="+mj-cs"/>
                <a:sym typeface="Arial"/>
              </a:rPr>
              <a:t>symplectic</a:t>
            </a:r>
            <a:r>
              <a:rPr i="1" dirty="0">
                <a:latin typeface="+mj-lt"/>
                <a:ea typeface="+mj-ea"/>
                <a:cs typeface="+mj-cs"/>
                <a:sym typeface="Arial"/>
              </a:rPr>
              <a:t> Lie algebra.</a:t>
            </a:r>
            <a:r>
              <a:rPr dirty="0"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b="1" dirty="0">
                <a:latin typeface="+mj-lt"/>
                <a:ea typeface="+mj-ea"/>
                <a:cs typeface="+mj-cs"/>
                <a:sym typeface="Arial"/>
              </a:rPr>
              <a:t>Alisa </a:t>
            </a:r>
            <a:r>
              <a:rPr b="1" dirty="0" err="1">
                <a:latin typeface="+mj-lt"/>
                <a:ea typeface="+mj-ea"/>
                <a:cs typeface="+mj-cs"/>
                <a:sym typeface="Arial"/>
              </a:rPr>
              <a:t>Chistopolskaya</a:t>
            </a:r>
            <a:r>
              <a:rPr b="1" dirty="0">
                <a:latin typeface="+mj-lt"/>
                <a:ea typeface="+mj-ea"/>
                <a:cs typeface="+mj-cs"/>
                <a:sym typeface="Arial"/>
              </a:rPr>
              <a:t>.</a:t>
            </a:r>
          </a:p>
          <a:p>
            <a:pPr marL="914400" lvl="1" indent="-342900">
              <a:lnSpc>
                <a:spcPct val="115000"/>
              </a:lnSpc>
              <a:buClr>
                <a:srgbClr val="000000"/>
              </a:buClr>
              <a:buSzPts val="1800"/>
              <a:buFont typeface="Helvetica Neue"/>
              <a:buChar char="○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Poster</a:t>
            </a:r>
            <a:r>
              <a:rPr b="1" dirty="0"/>
              <a:t> </a:t>
            </a:r>
            <a:r>
              <a:rPr i="1" dirty="0">
                <a:latin typeface="+mj-lt"/>
                <a:ea typeface="+mj-ea"/>
                <a:cs typeface="+mj-cs"/>
                <a:sym typeface="Arial"/>
              </a:rPr>
              <a:t>Commutative algebraic monoid structures on affine spaces. </a:t>
            </a:r>
            <a:r>
              <a:rPr b="1" dirty="0" err="1">
                <a:latin typeface="+mj-lt"/>
                <a:ea typeface="+mj-ea"/>
                <a:cs typeface="+mj-cs"/>
                <a:sym typeface="Arial"/>
              </a:rPr>
              <a:t>Yulia</a:t>
            </a:r>
            <a:r>
              <a:rPr b="1" dirty="0"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b="1" dirty="0" err="1">
                <a:latin typeface="+mj-lt"/>
                <a:ea typeface="+mj-ea"/>
                <a:cs typeface="+mj-cs"/>
                <a:sym typeface="Arial"/>
              </a:rPr>
              <a:t>Zaitseva</a:t>
            </a:r>
            <a:r>
              <a:rPr b="1" dirty="0" smtClean="0">
                <a:latin typeface="+mj-lt"/>
                <a:ea typeface="+mj-ea"/>
                <a:cs typeface="+mj-cs"/>
                <a:sym typeface="Arial"/>
              </a:rPr>
              <a:t>.</a:t>
            </a:r>
            <a:endParaRPr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0" name="Google Shape;231;p28"/>
          <p:cNvSpPr txBox="1"/>
          <p:nvPr/>
        </p:nvSpPr>
        <p:spPr>
          <a:xfrm>
            <a:off x="787410" y="1879805"/>
            <a:ext cx="1143000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Talks</a:t>
            </a:r>
          </a:p>
        </p:txBody>
      </p:sp>
      <p:sp>
        <p:nvSpPr>
          <p:cNvPr id="241" name="Google Shape;232;p28"/>
          <p:cNvSpPr txBox="1"/>
          <p:nvPr/>
        </p:nvSpPr>
        <p:spPr>
          <a:xfrm>
            <a:off x="787399" y="688400"/>
            <a:ext cx="808289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500"/>
              </a:spcBef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pic>
        <p:nvPicPr>
          <p:cNvPr id="242" name="Google Shape;233;p28" descr="Google Shape;233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38;p29"/>
          <p:cNvSpPr/>
          <p:nvPr/>
        </p:nvSpPr>
        <p:spPr>
          <a:xfrm>
            <a:off x="787399" y="1574800"/>
            <a:ext cx="11430002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45" name="Google Shape;239;p29"/>
          <p:cNvSpPr txBox="1"/>
          <p:nvPr/>
        </p:nvSpPr>
        <p:spPr>
          <a:xfrm>
            <a:off x="793374" y="3859599"/>
            <a:ext cx="11997002" cy="5674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342900">
              <a:spcBef>
                <a:spcPts val="2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Ivan Arzhantsev and Mikhail Zaidenberg. Tits alternative and highly transitive actions on toric varieties. International Mathematics Research Notices Published online (2021).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Q1 SJR.</a:t>
            </a:r>
            <a:endParaRPr sz="1200"/>
          </a:p>
          <a:p>
            <a:pPr marL="457200" indent="-3429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Ivan Arzhantsev, Alvaro Liendo, and Taras Stasyuk. Lie algebras of vertical derivations on semiaffine varieties with torus actions. Journal of Pure and Applied Algebra 225 (2021), no. 2, 106499: 1-18.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Q1 SJR.</a:t>
            </a:r>
          </a:p>
          <a:p>
            <a:pPr marL="457200" indent="-3429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Sergey Gaifullin. Automorphisms of Danielewski varieties. Journal of Algebra 573 (2021), 364-392.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Q1 SJR.</a:t>
            </a:r>
          </a:p>
          <a:p>
            <a:pPr marL="457200" indent="-3429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Sergey Dzhunusov and Yulia Zaitseva. Commutative algebraic monoid structures on affine surfaces. Forum Mathematicum 33 (2021), no. 1, 177-191.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Q1 SJR.</a:t>
            </a:r>
          </a:p>
          <a:p>
            <a:pPr marL="457200" indent="-3429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Alexander Perepechko. Affine cones over cubic surfaces are flexible in codimension one. Forum Mathematicum, Published online (2020).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Q1 SJR.</a:t>
            </a:r>
            <a:endParaRPr sz="1200"/>
          </a:p>
          <a:p>
            <a:pPr marL="457200" indent="-3429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Ivan Arzhantsev, Sergey Bragin, and Yulia Zaitseva. Commutative algebraic monoid structures on affine spaces. Communications in Contemporary Mathematics 22 (2020), no. 8, 1950064: 1-23.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Q1 SJR.</a:t>
            </a:r>
          </a:p>
          <a:p>
            <a:pPr marL="457200" indent="-3429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Alisa Chistopolskaya. On nilpotent generators of the symplectic Lie algebra. Published online in Linear and Multilinear Algebra (2020).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Q2 SJR.</a:t>
            </a:r>
          </a:p>
          <a:p>
            <a:pPr marL="457200" indent="-3429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Sergey Dzhunusov Additive actions on complete toric surfaces. International Journal of Algebra and Computation. Published online (2020).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Q2 SJR.</a:t>
            </a:r>
          </a:p>
        </p:txBody>
      </p:sp>
      <p:sp>
        <p:nvSpPr>
          <p:cNvPr id="246" name="Google Shape;240;p29"/>
          <p:cNvSpPr txBox="1"/>
          <p:nvPr/>
        </p:nvSpPr>
        <p:spPr>
          <a:xfrm>
            <a:off x="793372" y="1781306"/>
            <a:ext cx="11430001" cy="1817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Publications</a:t>
            </a:r>
          </a:p>
          <a:p>
            <a:pPr marR="38100">
              <a:lnSpc>
                <a:spcPct val="128571"/>
              </a:lnSpc>
              <a:defRPr sz="1800" i="1"/>
            </a:pPr>
            <a:r>
              <a:t>More than 20 articles have been prepared in 2020-2021. Eight of them have already been published in Q1 and Q2 journals.</a:t>
            </a:r>
          </a:p>
        </p:txBody>
      </p:sp>
      <p:sp>
        <p:nvSpPr>
          <p:cNvPr id="247" name="Google Shape;241;p29"/>
          <p:cNvSpPr txBox="1"/>
          <p:nvPr/>
        </p:nvSpPr>
        <p:spPr>
          <a:xfrm>
            <a:off x="787398" y="3299149"/>
            <a:ext cx="1143000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>
              <a:defRPr sz="3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Recent publications</a:t>
            </a:r>
          </a:p>
        </p:txBody>
      </p:sp>
      <p:sp>
        <p:nvSpPr>
          <p:cNvPr id="248" name="Google Shape;242;p29"/>
          <p:cNvSpPr txBox="1"/>
          <p:nvPr/>
        </p:nvSpPr>
        <p:spPr>
          <a:xfrm>
            <a:off x="787399" y="688400"/>
            <a:ext cx="808289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500"/>
              </a:spcBef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pic>
        <p:nvPicPr>
          <p:cNvPr id="249" name="Google Shape;243;p29" descr="Google Shape;243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D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48;p30"/>
          <p:cNvSpPr/>
          <p:nvPr/>
        </p:nvSpPr>
        <p:spPr>
          <a:xfrm flipV="1">
            <a:off x="5208268" y="1140843"/>
            <a:ext cx="1" cy="197490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52" name="Google Shape;249;p30"/>
          <p:cNvSpPr txBox="1"/>
          <p:nvPr/>
        </p:nvSpPr>
        <p:spPr>
          <a:xfrm>
            <a:off x="5194298" y="4895402"/>
            <a:ext cx="671520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Some results</a:t>
            </a:r>
          </a:p>
        </p:txBody>
      </p:sp>
      <p:sp>
        <p:nvSpPr>
          <p:cNvPr id="253" name="Google Shape;250;p30"/>
          <p:cNvSpPr txBox="1"/>
          <p:nvPr/>
        </p:nvSpPr>
        <p:spPr>
          <a:xfrm>
            <a:off x="5194299" y="1407582"/>
            <a:ext cx="6715202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500"/>
              </a:spcBef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sp>
        <p:nvSpPr>
          <p:cNvPr id="254" name="Google Shape;251;p30"/>
          <p:cNvSpPr txBox="1"/>
          <p:nvPr/>
        </p:nvSpPr>
        <p:spPr>
          <a:xfrm>
            <a:off x="5194298" y="8455554"/>
            <a:ext cx="6715201" cy="411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Moscow, 2021</a:t>
            </a:r>
          </a:p>
        </p:txBody>
      </p:sp>
      <p:pic>
        <p:nvPicPr>
          <p:cNvPr id="255" name="Google Shape;252;p30" descr="Google Shape;252;p3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8039" y="1247418"/>
            <a:ext cx="2316161" cy="694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7;p31"/>
          <p:cNvSpPr/>
          <p:nvPr/>
        </p:nvSpPr>
        <p:spPr>
          <a:xfrm>
            <a:off x="787400" y="1574800"/>
            <a:ext cx="1143000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60" name="Google Shape;258;p31"/>
          <p:cNvSpPr txBox="1"/>
          <p:nvPr/>
        </p:nvSpPr>
        <p:spPr>
          <a:xfrm>
            <a:off x="793349" y="2113977"/>
            <a:ext cx="11430001" cy="1726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5000"/>
              </a:lnSpc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Commutative algebraic monoids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1" name="Google Shape;259;p31"/>
          <p:cNvSpPr txBox="1"/>
          <p:nvPr/>
        </p:nvSpPr>
        <p:spPr>
          <a:xfrm>
            <a:off x="786384" y="688693"/>
            <a:ext cx="808289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500"/>
              </a:spcBef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pic>
        <p:nvPicPr>
          <p:cNvPr id="262" name="Google Shape;260;p31" descr="Google Shape;260;p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Google Shape;261;p31"/>
          <p:cNvSpPr txBox="1"/>
          <p:nvPr/>
        </p:nvSpPr>
        <p:spPr>
          <a:xfrm>
            <a:off x="786375" y="3017274"/>
            <a:ext cx="12232800" cy="108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an algebraic variety    </a:t>
            </a:r>
            <a:r>
              <a:rPr sz="2000"/>
              <a:t> </a:t>
            </a:r>
            <a:r>
              <a:t>with a commutative associative multiplication </a:t>
            </a:r>
          </a:p>
          <a:p>
            <a:pPr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                   which is a morphism and has a unit.</a:t>
            </a:r>
          </a:p>
        </p:txBody>
      </p:sp>
      <p:sp>
        <p:nvSpPr>
          <p:cNvPr id="264" name="Google Shape;262;p31"/>
          <p:cNvSpPr txBox="1"/>
          <p:nvPr/>
        </p:nvSpPr>
        <p:spPr>
          <a:xfrm>
            <a:off x="734149" y="4191625"/>
            <a:ext cx="5987702" cy="641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3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case of affine space </a:t>
            </a:r>
            <a:r>
              <a:rPr i="1"/>
              <a:t>X</a:t>
            </a:r>
            <a:r>
              <a:t> = A</a:t>
            </a:r>
            <a:r>
              <a:rPr baseline="30000"/>
              <a:t>n</a:t>
            </a:r>
          </a:p>
        </p:txBody>
      </p:sp>
      <p:sp>
        <p:nvSpPr>
          <p:cNvPr id="265" name="Google Shape;263;p31"/>
          <p:cNvSpPr txBox="1"/>
          <p:nvPr/>
        </p:nvSpPr>
        <p:spPr>
          <a:xfrm>
            <a:off x="130957" y="4682054"/>
            <a:ext cx="1481927" cy="4008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  <a:defRPr sz="3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      A</a:t>
            </a:r>
            <a:r>
              <a:rPr baseline="30000" dirty="0"/>
              <a:t>1</a:t>
            </a:r>
            <a:r>
              <a:rPr b="0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            </a:t>
            </a:r>
          </a:p>
          <a:p>
            <a:pPr>
              <a:lnSpc>
                <a:spcPct val="115000"/>
              </a:lnSpc>
              <a:defRPr sz="3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      A</a:t>
            </a:r>
            <a:r>
              <a:rPr baseline="30000" dirty="0"/>
              <a:t>2</a:t>
            </a:r>
            <a:r>
              <a:rPr b="0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             </a:t>
            </a:r>
          </a:p>
          <a:p>
            <a:pPr>
              <a:lnSpc>
                <a:spcPct val="150000"/>
              </a:lnSpc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        </a:t>
            </a:r>
          </a:p>
          <a:p>
            <a:pPr>
              <a:lnSpc>
                <a:spcPct val="115000"/>
              </a:lnSpc>
              <a:defRPr sz="3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      A</a:t>
            </a:r>
            <a:r>
              <a:rPr baseline="30000" dirty="0"/>
              <a:t>3</a:t>
            </a:r>
            <a:r>
              <a:rPr b="0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 </a:t>
            </a:r>
          </a:p>
          <a:p>
            <a:pPr>
              <a:lnSpc>
                <a:spcPct val="115000"/>
              </a:lnSpc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      </a:t>
            </a:r>
          </a:p>
          <a:p>
            <a:pPr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      </a:t>
            </a:r>
          </a:p>
        </p:txBody>
      </p:sp>
      <p:sp>
        <p:nvSpPr>
          <p:cNvPr id="266" name="Google Shape;264;p31"/>
          <p:cNvSpPr txBox="1"/>
          <p:nvPr/>
        </p:nvSpPr>
        <p:spPr>
          <a:xfrm>
            <a:off x="6911874" y="4257775"/>
            <a:ext cx="6107102" cy="86296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102D69">
                  <a:alpha val="13725"/>
                </a:srgbClr>
              </a:gs>
            </a:gsLst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defRPr sz="1600" i="1">
                <a:solidFill>
                  <a:srgbClr val="2539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Ivan Arzhantsev, Sergey Bragin, and Yulia Zaitseva. </a:t>
            </a:r>
          </a:p>
          <a:p>
            <a:pPr algn="r">
              <a:defRPr sz="1600" i="1">
                <a:solidFill>
                  <a:srgbClr val="2539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Commutative algebraic monoid structures on affine spaces. </a:t>
            </a:r>
          </a:p>
          <a:p>
            <a:pPr algn="r">
              <a:defRPr sz="1600" i="1">
                <a:solidFill>
                  <a:srgbClr val="2539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Communications in Contemporary Mathematics (2020), Q1 SJR</a:t>
            </a:r>
          </a:p>
        </p:txBody>
      </p:sp>
      <p:sp>
        <p:nvSpPr>
          <p:cNvPr id="267" name="Google Shape;265;p31"/>
          <p:cNvSpPr txBox="1"/>
          <p:nvPr/>
        </p:nvSpPr>
        <p:spPr>
          <a:xfrm>
            <a:off x="786374" y="8400950"/>
            <a:ext cx="5349302" cy="641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3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case of affine surface </a:t>
            </a:r>
            <a:r>
              <a:rPr i="1"/>
              <a:t>X</a:t>
            </a:r>
          </a:p>
        </p:txBody>
      </p:sp>
      <p:sp>
        <p:nvSpPr>
          <p:cNvPr id="268" name="Google Shape;266;p31"/>
          <p:cNvSpPr txBox="1"/>
          <p:nvPr/>
        </p:nvSpPr>
        <p:spPr>
          <a:xfrm>
            <a:off x="6454588" y="8712799"/>
            <a:ext cx="6554663" cy="677076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102D69">
                  <a:alpha val="13725"/>
                </a:srgbClr>
              </a:gs>
            </a:gsLst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>
            <a:lvl1pPr algn="r">
              <a:defRPr sz="1600" i="1">
                <a:solidFill>
                  <a:srgbClr val="2539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Sergey </a:t>
            </a:r>
            <a:r>
              <a:rPr dirty="0" err="1"/>
              <a:t>Dzhunusov</a:t>
            </a:r>
            <a:r>
              <a:rPr dirty="0"/>
              <a:t> and </a:t>
            </a:r>
            <a:r>
              <a:rPr dirty="0" err="1"/>
              <a:t>Yulia</a:t>
            </a:r>
            <a:r>
              <a:rPr dirty="0"/>
              <a:t> </a:t>
            </a:r>
            <a:r>
              <a:rPr dirty="0" err="1"/>
              <a:t>Zaitseva</a:t>
            </a:r>
            <a:r>
              <a:rPr dirty="0"/>
              <a:t>. Commutative algebraic monoid structures on affine surfaces. Forum </a:t>
            </a:r>
            <a:r>
              <a:rPr dirty="0" err="1"/>
              <a:t>Mathematicum</a:t>
            </a:r>
            <a:r>
              <a:rPr dirty="0"/>
              <a:t> (2021), Q1 SJR</a:t>
            </a:r>
          </a:p>
        </p:txBody>
      </p:sp>
      <p:pic>
        <p:nvPicPr>
          <p:cNvPr id="269" name="Google Shape;268;p31" descr="Google Shape;268;p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1589" y="4964050"/>
            <a:ext cx="1894523" cy="46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Google Shape;269;p31" descr="Google Shape;269;p3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52075" y="5002495"/>
            <a:ext cx="2250758" cy="437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Google Shape;270;p31" descr="Google Shape;270;p3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04232" y="5614723"/>
            <a:ext cx="4757738" cy="485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Google Shape;271;p31" descr="Google Shape;271;p3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51617" y="5616000"/>
            <a:ext cx="5715000" cy="528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Google Shape;272;p31" descr="Google Shape;272;p3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00970" y="6106450"/>
            <a:ext cx="6043613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Google Shape;273;p31" descr="Google Shape;273;p3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58000" y="6912000"/>
            <a:ext cx="6657975" cy="542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Google Shape;274;p31" descr="Google Shape;274;p3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58000" y="7416000"/>
            <a:ext cx="8429625" cy="614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Google Shape;275;p31" descr="Google Shape;275;p31"/>
          <p:cNvPicPr>
            <a:picLocks noChangeAspect="1"/>
          </p:cNvPicPr>
          <p:nvPr/>
        </p:nvPicPr>
        <p:blipFill>
          <a:blip r:embed="rId10">
            <a:extLst/>
          </a:blip>
          <a:srcRect r="1097"/>
          <a:stretch>
            <a:fillRect/>
          </a:stretch>
        </p:blipFill>
        <p:spPr>
          <a:xfrm>
            <a:off x="1458000" y="7920000"/>
            <a:ext cx="11389397" cy="614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Google Shape;276;p31" descr="Google Shape;276;p31"/>
          <p:cNvPicPr>
            <a:picLocks noChangeAspect="1"/>
          </p:cNvPicPr>
          <p:nvPr/>
        </p:nvPicPr>
        <p:blipFill>
          <a:blip r:embed="rId11">
            <a:extLst/>
          </a:blip>
          <a:srcRect r="3250"/>
          <a:stretch>
            <a:fillRect/>
          </a:stretch>
        </p:blipFill>
        <p:spPr>
          <a:xfrm>
            <a:off x="734160" y="3576549"/>
            <a:ext cx="2181790" cy="470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Google Shape;277;p31" descr="Google Shape;277;p31"/>
          <p:cNvPicPr>
            <a:picLocks noChangeAspect="1"/>
          </p:cNvPicPr>
          <p:nvPr/>
        </p:nvPicPr>
        <p:blipFill>
          <a:blip r:embed="rId12">
            <a:extLst/>
          </a:blip>
          <a:srcRect l="12902" r="13491"/>
          <a:stretch>
            <a:fillRect/>
          </a:stretch>
        </p:blipFill>
        <p:spPr>
          <a:xfrm>
            <a:off x="4234751" y="3108960"/>
            <a:ext cx="326526" cy="425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Google Shape;278;p31" descr="Google Shape;278;p31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87861" y="9047450"/>
            <a:ext cx="5775801" cy="473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3;p32"/>
          <p:cNvSpPr/>
          <p:nvPr/>
        </p:nvSpPr>
        <p:spPr>
          <a:xfrm>
            <a:off x="787400" y="1574800"/>
            <a:ext cx="1143000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82" name="Google Shape;284;p32"/>
          <p:cNvSpPr txBox="1"/>
          <p:nvPr/>
        </p:nvSpPr>
        <p:spPr>
          <a:xfrm>
            <a:off x="787399" y="2799149"/>
            <a:ext cx="11833502" cy="663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342900">
              <a:spcBef>
                <a:spcPts val="2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Physical picture: a configuration of particles in a state-space. Suppose that some forces are acting on these particles. When all configurations with a given number of particles </a:t>
            </a:r>
            <a:r>
              <a:rPr b="1"/>
              <a:t>are equivalent </a:t>
            </a:r>
            <a:r>
              <a:t>under the action of these forces? </a:t>
            </a:r>
          </a:p>
          <a:p>
            <a:pPr marL="457200" indent="-342900">
              <a:spcBef>
                <a:spcPts val="2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Assume that the state-space is an </a:t>
            </a:r>
            <a:r>
              <a:rPr i="1"/>
              <a:t>algebraic variety</a:t>
            </a:r>
            <a:r>
              <a:t> and the forces are acting </a:t>
            </a:r>
            <a:r>
              <a:rPr i="1"/>
              <a:t>algebraically.</a:t>
            </a:r>
            <a:r>
              <a:t> Then the problem can be approached using the theory of algebraic transformation groups.</a:t>
            </a:r>
          </a:p>
          <a:p>
            <a:pPr indent="457200">
              <a:spcBef>
                <a:spcPts val="2000"/>
              </a:spcBef>
            </a:pP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>
              <a:spcBef>
                <a:spcPts val="2000"/>
              </a:spcBef>
            </a:pP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42900">
              <a:spcBef>
                <a:spcPts val="2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Infinitely transitive action</a:t>
            </a:r>
            <a:r>
              <a:rPr b="0"/>
              <a:t> of a group is a purely algebraic substitute for the concept of a </a:t>
            </a:r>
            <a:r>
              <a:t>mixing dynamical system. </a:t>
            </a:r>
            <a:r>
              <a:rPr b="0"/>
              <a:t>The action is infinitely transitive precisely when a configuration of non-coinciding points is equivalent to any other such configuration.</a:t>
            </a:r>
          </a:p>
          <a:p>
            <a:pPr>
              <a:spcBef>
                <a:spcPts val="2000"/>
              </a:spcBef>
            </a:pP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2000"/>
              </a:spcBef>
            </a:pP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2000"/>
              </a:spcBef>
            </a:pP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0" indent="-342900">
              <a:spcBef>
                <a:spcPts val="2000"/>
              </a:spcBef>
              <a:buClr>
                <a:srgbClr val="000000"/>
              </a:buClr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Currently the researchers Alisa Chistopolskaya and Grigory Taroyan are preparing a paper on the partial solution of this problem in 2-dimensional case.</a:t>
            </a:r>
          </a:p>
        </p:txBody>
      </p:sp>
      <p:sp>
        <p:nvSpPr>
          <p:cNvPr id="283" name="Google Shape;285;p32"/>
          <p:cNvSpPr txBox="1"/>
          <p:nvPr/>
        </p:nvSpPr>
        <p:spPr>
          <a:xfrm>
            <a:off x="793375" y="1781300"/>
            <a:ext cx="11430001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Infinite transitivity</a:t>
            </a:r>
          </a:p>
        </p:txBody>
      </p:sp>
      <p:sp>
        <p:nvSpPr>
          <p:cNvPr id="284" name="Google Shape;287;p32"/>
          <p:cNvSpPr txBox="1"/>
          <p:nvPr/>
        </p:nvSpPr>
        <p:spPr>
          <a:xfrm>
            <a:off x="787399" y="688400"/>
            <a:ext cx="808289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500"/>
              </a:spcBef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pic>
        <p:nvPicPr>
          <p:cNvPr id="285" name="Google Shape;288;p32" descr="Google Shape;288;p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Google Shape;289;p32" descr="Google Shape;289;p32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400" y="6886761"/>
            <a:ext cx="3750584" cy="250039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Google Shape;291;p32"/>
          <p:cNvSpPr txBox="1"/>
          <p:nvPr/>
        </p:nvSpPr>
        <p:spPr>
          <a:xfrm>
            <a:off x="5463699" y="7087575"/>
            <a:ext cx="7541101" cy="86296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102D69">
                  <a:alpha val="13725"/>
                </a:srgbClr>
              </a:gs>
            </a:gsLst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defRPr sz="1600" i="1">
                <a:solidFill>
                  <a:srgbClr val="2539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Ivan Arzhantsev, Karine Kuyumzhiyan, and Mikhail Zaidenberg.</a:t>
            </a:r>
          </a:p>
          <a:p>
            <a:pPr algn="r">
              <a:defRPr sz="1600" i="1">
                <a:solidFill>
                  <a:srgbClr val="2539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Infinite transitivity, finite generation, and Demazure roots</a:t>
            </a:r>
          </a:p>
          <a:p>
            <a:pPr algn="r">
              <a:defRPr sz="1600" i="1">
                <a:solidFill>
                  <a:srgbClr val="2539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Advances in Mathematics (2019), Q1 SJR</a:t>
            </a:r>
          </a:p>
        </p:txBody>
      </p:sp>
      <p:sp>
        <p:nvSpPr>
          <p:cNvPr id="288" name="Google Shape;292;p32"/>
          <p:cNvSpPr txBox="1"/>
          <p:nvPr/>
        </p:nvSpPr>
        <p:spPr>
          <a:xfrm>
            <a:off x="5463699" y="4725048"/>
            <a:ext cx="7541101" cy="63436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102D69">
                  <a:alpha val="13725"/>
                </a:srgbClr>
              </a:gs>
            </a:gsLst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defRPr sz="1600" i="1">
                <a:solidFill>
                  <a:srgbClr val="2539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Ivan Arzhantsev. Infinite transitivity and special automorphisms. </a:t>
            </a:r>
          </a:p>
          <a:p>
            <a:pPr algn="r">
              <a:defRPr sz="1600" i="1">
                <a:solidFill>
                  <a:srgbClr val="2539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Arkiv for Matematik (2018), Q2 SJR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D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64;p15"/>
          <p:cNvSpPr/>
          <p:nvPr/>
        </p:nvSpPr>
        <p:spPr>
          <a:xfrm flipV="1">
            <a:off x="5206998" y="1140740"/>
            <a:ext cx="2" cy="1975005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22" name="Google Shape;65;p15"/>
          <p:cNvSpPr txBox="1"/>
          <p:nvPr/>
        </p:nvSpPr>
        <p:spPr>
          <a:xfrm>
            <a:off x="5194299" y="3345994"/>
            <a:ext cx="7411502" cy="240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Laboratory</a:t>
            </a:r>
            <a:br/>
            <a:r>
              <a:t>on Algebraic Transformation Groups</a:t>
            </a:r>
          </a:p>
        </p:txBody>
      </p:sp>
      <p:sp>
        <p:nvSpPr>
          <p:cNvPr id="123" name="Google Shape;68;p15"/>
          <p:cNvSpPr txBox="1"/>
          <p:nvPr/>
        </p:nvSpPr>
        <p:spPr>
          <a:xfrm>
            <a:off x="5194298" y="8455583"/>
            <a:ext cx="6715326" cy="411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Moscow, 2021</a:t>
            </a:r>
          </a:p>
        </p:txBody>
      </p:sp>
      <p:pic>
        <p:nvPicPr>
          <p:cNvPr id="124" name="Google Shape;69;p15" descr="Google Shape;69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8039" y="1247418"/>
            <a:ext cx="2316162" cy="694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7;p33"/>
          <p:cNvSpPr/>
          <p:nvPr/>
        </p:nvSpPr>
        <p:spPr>
          <a:xfrm>
            <a:off x="787400" y="1574800"/>
            <a:ext cx="1143000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91" name="Google Shape;299;p33"/>
          <p:cNvSpPr txBox="1"/>
          <p:nvPr/>
        </p:nvSpPr>
        <p:spPr>
          <a:xfrm>
            <a:off x="793372" y="1781306"/>
            <a:ext cx="11430001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Affine cones over cubic surfaces</a:t>
            </a:r>
          </a:p>
        </p:txBody>
      </p:sp>
      <p:sp>
        <p:nvSpPr>
          <p:cNvPr id="292" name="Google Shape;300;p33"/>
          <p:cNvSpPr txBox="1"/>
          <p:nvPr/>
        </p:nvSpPr>
        <p:spPr>
          <a:xfrm>
            <a:off x="787399" y="688400"/>
            <a:ext cx="808289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500"/>
              </a:spcBef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pic>
        <p:nvPicPr>
          <p:cNvPr id="293" name="Google Shape;301;p33" descr="Google Shape;301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Google Shape;302;p33" descr="Google Shape;302;p3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70299" y="2799147"/>
            <a:ext cx="381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Google Shape;303;p33"/>
          <p:cNvSpPr txBox="1"/>
          <p:nvPr/>
        </p:nvSpPr>
        <p:spPr>
          <a:xfrm>
            <a:off x="9014909" y="6493800"/>
            <a:ext cx="3886842" cy="1154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1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 err="1"/>
              <a:t>Clebsch</a:t>
            </a:r>
            <a:r>
              <a:rPr dirty="0"/>
              <a:t> cubic surface</a:t>
            </a:r>
          </a:p>
          <a:p>
            <a:pPr>
              <a:defRPr sz="21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x₁³+x₂³+x₃³+x₄³=(x₁+x₂+x₃+x₄)³</a:t>
            </a:r>
          </a:p>
          <a:p>
            <a:pPr>
              <a:defRPr sz="21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Image by Greg Egan</a:t>
            </a:r>
          </a:p>
        </p:txBody>
      </p:sp>
      <p:pic>
        <p:nvPicPr>
          <p:cNvPr id="296" name="Google Shape;304;p33" descr="Google Shape;304;p3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48525" y="2807049"/>
            <a:ext cx="3021751" cy="4139526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Google Shape;305;p33"/>
          <p:cNvSpPr txBox="1"/>
          <p:nvPr/>
        </p:nvSpPr>
        <p:spPr>
          <a:xfrm>
            <a:off x="6373400" y="6946575"/>
            <a:ext cx="2496900" cy="1278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Blowup at a point</a:t>
            </a:r>
          </a:p>
          <a:p>
            <a: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Image by </a:t>
            </a:r>
          </a:p>
          <a:p>
            <a: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Charles Staats</a:t>
            </a:r>
          </a:p>
        </p:txBody>
      </p:sp>
      <p:sp>
        <p:nvSpPr>
          <p:cNvPr id="298" name="Google Shape;306;p33"/>
          <p:cNvSpPr txBox="1"/>
          <p:nvPr/>
        </p:nvSpPr>
        <p:spPr>
          <a:xfrm>
            <a:off x="787399" y="3410921"/>
            <a:ext cx="5586002" cy="578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>
              <a:defRPr sz="2400" b="1"/>
            </a:pPr>
            <a:r>
              <a:t>Cubic surfaces</a:t>
            </a:r>
            <a:r>
              <a:rPr b="0"/>
              <a:t> are blowups of the projective plane in 6 points. They contain 27 lines.</a:t>
            </a:r>
          </a:p>
          <a:p>
            <a:endParaRPr sz="2400"/>
          </a:p>
          <a:p>
            <a:pPr>
              <a:defRPr sz="2400"/>
            </a:pPr>
            <a:r>
              <a:t>The </a:t>
            </a:r>
            <a:r>
              <a:rPr b="1"/>
              <a:t>affine cones</a:t>
            </a:r>
            <a:r>
              <a:t> over them are described by points in the 7-dimensional polyhedral cone. </a:t>
            </a:r>
          </a:p>
          <a:p>
            <a:endParaRPr sz="2400"/>
          </a:p>
          <a:p>
            <a:pPr>
              <a:defRPr sz="2400"/>
            </a:pPr>
            <a:r>
              <a:t>The transformations of affine cones fix</a:t>
            </a:r>
          </a:p>
          <a:p>
            <a:pPr>
              <a:defRPr sz="2400"/>
            </a:pPr>
            <a:r>
              <a:t>some of lines and exist in polyhedral subcones, which we studied using </a:t>
            </a:r>
            <a:r>
              <a:rPr b="1"/>
              <a:t>SageMath</a:t>
            </a:r>
            <a:r>
              <a:t>.</a:t>
            </a:r>
          </a:p>
          <a:p>
            <a:endParaRPr sz="2400"/>
          </a:p>
          <a:p>
            <a:pPr>
              <a:defRPr sz="2400"/>
            </a:pPr>
            <a:r>
              <a:t>We proved that all the affine cones admit infinite transitivity almost everywhere.</a:t>
            </a:r>
          </a:p>
        </p:txBody>
      </p:sp>
      <p:sp>
        <p:nvSpPr>
          <p:cNvPr id="299" name="Google Shape;307;p33"/>
          <p:cNvSpPr txBox="1"/>
          <p:nvPr/>
        </p:nvSpPr>
        <p:spPr>
          <a:xfrm>
            <a:off x="6615953" y="8687775"/>
            <a:ext cx="6388849" cy="677076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102D69">
                  <a:alpha val="13725"/>
                </a:srgbClr>
              </a:gs>
            </a:gsLst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algn="r">
              <a:defRPr sz="1600" i="1">
                <a:solidFill>
                  <a:srgbClr val="2539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Alexander </a:t>
            </a:r>
            <a:r>
              <a:rPr dirty="0" err="1"/>
              <a:t>Perepechko</a:t>
            </a:r>
            <a:r>
              <a:rPr dirty="0"/>
              <a:t>. Affine cones over cubic surfaces are </a:t>
            </a:r>
          </a:p>
          <a:p>
            <a:pPr algn="r">
              <a:defRPr sz="1600" i="1">
                <a:solidFill>
                  <a:srgbClr val="2539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flexible in </a:t>
            </a:r>
            <a:r>
              <a:rPr dirty="0" err="1"/>
              <a:t>codimension</a:t>
            </a:r>
            <a:r>
              <a:rPr dirty="0"/>
              <a:t> one. Forum </a:t>
            </a:r>
            <a:r>
              <a:rPr dirty="0" err="1"/>
              <a:t>Mathematicum</a:t>
            </a:r>
            <a:r>
              <a:rPr dirty="0"/>
              <a:t> (2021), Q1 SJR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12;p34"/>
          <p:cNvSpPr/>
          <p:nvPr/>
        </p:nvSpPr>
        <p:spPr>
          <a:xfrm>
            <a:off x="787400" y="1574800"/>
            <a:ext cx="1143000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02" name="Google Shape;313;p34"/>
          <p:cNvSpPr txBox="1"/>
          <p:nvPr/>
        </p:nvSpPr>
        <p:spPr>
          <a:xfrm>
            <a:off x="793349" y="2113977"/>
            <a:ext cx="11430001" cy="159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5000"/>
              </a:lnSpc>
              <a:defRPr sz="46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Automorphisms of Danielewski varieties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03" name="Google Shape;314;p34"/>
          <p:cNvSpPr txBox="1"/>
          <p:nvPr/>
        </p:nvSpPr>
        <p:spPr>
          <a:xfrm>
            <a:off x="786384" y="688693"/>
            <a:ext cx="808289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500"/>
              </a:spcBef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pic>
        <p:nvPicPr>
          <p:cNvPr id="304" name="Google Shape;315;p34" descr="Google Shape;315;p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Google Shape;316;p34"/>
          <p:cNvSpPr txBox="1"/>
          <p:nvPr/>
        </p:nvSpPr>
        <p:spPr>
          <a:xfrm>
            <a:off x="786375" y="3017274"/>
            <a:ext cx="12232800" cy="2175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Danielewski variety     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                                                   </a:t>
            </a:r>
            <a:r>
              <a:t>where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sz="1100">
                <a:latin typeface="+mj-lt"/>
                <a:ea typeface="+mj-ea"/>
                <a:cs typeface="+mj-cs"/>
                <a:sym typeface="Arial"/>
              </a:rPr>
              <a:t>		 	 	 		</a:t>
            </a:r>
            <a:endParaRPr sz="1100"/>
          </a:p>
          <a:p>
            <a:pPr>
              <a:defRPr sz="1100"/>
            </a:pPr>
            <a:r>
              <a:t>			</a:t>
            </a:r>
          </a:p>
          <a:p>
            <a:pPr>
              <a:defRPr sz="1100"/>
            </a:pPr>
            <a:r>
              <a:t>				</a:t>
            </a:r>
          </a:p>
          <a:p>
            <a:pPr>
              <a:defRPr sz="1100"/>
            </a:pPr>
            <a:r>
              <a:t>					</a:t>
            </a:r>
          </a:p>
          <a:p>
            <a:endParaRPr sz="2000"/>
          </a:p>
          <a:p>
            <a:pPr>
              <a:lnSpc>
                <a:spcPct val="115000"/>
              </a:lnSpc>
              <a:defRPr sz="1100"/>
            </a:pPr>
            <a:r>
              <a:t>				</a:t>
            </a:r>
          </a:p>
          <a:p>
            <a:pPr>
              <a:defRPr sz="1100"/>
            </a:pPr>
            <a:r>
              <a:t>			</a:t>
            </a:r>
          </a:p>
          <a:p>
            <a:pPr>
              <a:defRPr sz="1100"/>
            </a:pPr>
            <a:r>
              <a:t>		</a:t>
            </a:r>
          </a:p>
        </p:txBody>
      </p:sp>
      <p:sp>
        <p:nvSpPr>
          <p:cNvPr id="306" name="Google Shape;317;p34"/>
          <p:cNvSpPr txBox="1"/>
          <p:nvPr/>
        </p:nvSpPr>
        <p:spPr>
          <a:xfrm>
            <a:off x="768049" y="4011130"/>
            <a:ext cx="12491933" cy="5487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100"/>
            </a:pPr>
            <a:r>
              <a:rPr dirty="0"/>
              <a:t>		 	 	 		</a:t>
            </a:r>
          </a:p>
          <a:p>
            <a:pPr>
              <a:defRPr sz="1100"/>
            </a:pPr>
            <a:r>
              <a:rPr dirty="0"/>
              <a:t>			</a:t>
            </a:r>
          </a:p>
          <a:p>
            <a:pPr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These varieties provide a counter-example to generalized Zariski problem.</a:t>
            </a:r>
            <a:endParaRPr sz="800" dirty="0"/>
          </a:p>
          <a:p>
            <a:endParaRPr sz="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3000">
                <a:solidFill>
                  <a:srgbClr val="102D6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THEOREM.</a:t>
            </a:r>
          </a:p>
          <a:p>
            <a:pPr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Let      be the subgroup of </a:t>
            </a:r>
            <a:r>
              <a:rPr dirty="0" err="1"/>
              <a:t>automorphisms</a:t>
            </a:r>
            <a:r>
              <a:rPr dirty="0"/>
              <a:t> that permute     with coinciding     </a:t>
            </a:r>
          </a:p>
          <a:p>
            <a:pPr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and multiply variables     and    by constants (the image of     can be computed). </a:t>
            </a:r>
          </a:p>
          <a:p>
            <a:pPr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And let     be the subgroup of </a:t>
            </a:r>
            <a:r>
              <a:rPr dirty="0" err="1"/>
              <a:t>automorphisms</a:t>
            </a:r>
            <a:r>
              <a:rPr dirty="0"/>
              <a:t> of the form</a:t>
            </a:r>
          </a:p>
          <a:p>
            <a:pPr>
              <a:defRPr sz="1100"/>
            </a:pPr>
            <a:r>
              <a:rPr dirty="0"/>
              <a:t>			</a:t>
            </a:r>
            <a:endParaRPr sz="3000" dirty="0"/>
          </a:p>
          <a:p>
            <a:endParaRPr sz="3000" dirty="0"/>
          </a:p>
          <a:p>
            <a:endParaRPr sz="3000" dirty="0"/>
          </a:p>
          <a:p>
            <a:endParaRPr sz="3000" dirty="0"/>
          </a:p>
          <a:p>
            <a:pPr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Then the group of regular </a:t>
            </a:r>
            <a:r>
              <a:rPr dirty="0" err="1"/>
              <a:t>automorphisms</a:t>
            </a:r>
            <a:r>
              <a:rPr dirty="0"/>
              <a:t> of the variety is isomorphic to the semi-direct product              . </a:t>
            </a:r>
          </a:p>
          <a:p>
            <a:pPr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                                 </a:t>
            </a:r>
          </a:p>
        </p:txBody>
      </p:sp>
      <p:pic>
        <p:nvPicPr>
          <p:cNvPr id="307" name="Google Shape;318;p34" descr="Google Shape;318;p3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4875" y="3017317"/>
            <a:ext cx="5775801" cy="562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Google Shape;319;p34" descr="Google Shape;319;p3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08275" y="3061899"/>
            <a:ext cx="1294514" cy="47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Google Shape;320;p34" descr="Google Shape;320;p3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8050" y="3594756"/>
            <a:ext cx="11480610" cy="562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Google Shape;321;p34" descr="Google Shape;321;p3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90350" y="6858502"/>
            <a:ext cx="6632717" cy="1580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Google Shape;322;p34" descr="Google Shape;322;p3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264037" y="5557246"/>
            <a:ext cx="443109" cy="37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Google Shape;323;p34" descr="Google Shape;323;p3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136674" y="5495356"/>
            <a:ext cx="443101" cy="475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Google Shape;324;p34" descr="Google Shape;324;p3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81099" y="6015624"/>
            <a:ext cx="443109" cy="37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Google Shape;325;p34" descr="Google Shape;325;p3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331324" y="5999030"/>
            <a:ext cx="325551" cy="37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Google Shape;326;p34" descr="Google Shape;326;p34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831141" y="8863226"/>
            <a:ext cx="1343026" cy="428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Google Shape;327;p34" descr="Google Shape;327;p3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51149" y="5488305"/>
            <a:ext cx="443101" cy="4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Google Shape;328;p34" descr="Google Shape;328;p34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064799" y="6411104"/>
            <a:ext cx="365761" cy="426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Google Shape;329;p34" descr="Google Shape;329;p34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792824" y="6026153"/>
            <a:ext cx="325551" cy="325551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Google Shape;330;p34"/>
          <p:cNvSpPr txBox="1"/>
          <p:nvPr/>
        </p:nvSpPr>
        <p:spPr>
          <a:xfrm>
            <a:off x="6906400" y="8840175"/>
            <a:ext cx="6098401" cy="63436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102D69">
                  <a:alpha val="13725"/>
                </a:srgbClr>
              </a:gs>
            </a:gsLst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defRPr sz="1600" i="1">
                <a:solidFill>
                  <a:srgbClr val="2539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Sergey Gaifullin. Automorphisms of Danielewski varieties.</a:t>
            </a:r>
          </a:p>
          <a:p>
            <a:pPr algn="r">
              <a:defRPr sz="1600" i="1">
                <a:solidFill>
                  <a:srgbClr val="2539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Journal of Algebra (2021), Q1 SJR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35;p35"/>
          <p:cNvSpPr/>
          <p:nvPr/>
        </p:nvSpPr>
        <p:spPr>
          <a:xfrm>
            <a:off x="787400" y="1574800"/>
            <a:ext cx="1143000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22" name="Google Shape;336;p35"/>
          <p:cNvSpPr txBox="1"/>
          <p:nvPr/>
        </p:nvSpPr>
        <p:spPr>
          <a:xfrm>
            <a:off x="793361" y="1973581"/>
            <a:ext cx="11430001" cy="1705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5000"/>
              </a:lnSpc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Computer algebra skills</a:t>
            </a:r>
            <a:endParaRPr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23" name="Google Shape;337;p35"/>
          <p:cNvSpPr txBox="1"/>
          <p:nvPr/>
        </p:nvSpPr>
        <p:spPr>
          <a:xfrm>
            <a:off x="786384" y="688400"/>
            <a:ext cx="808289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pic>
        <p:nvPicPr>
          <p:cNvPr id="324" name="Google Shape;338;p35" descr="Google Shape;338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Google Shape;339;p35"/>
          <p:cNvSpPr txBox="1"/>
          <p:nvPr/>
        </p:nvSpPr>
        <p:spPr>
          <a:xfrm>
            <a:off x="793349" y="2982285"/>
            <a:ext cx="11430001" cy="70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 some areas of the laboratory research, computer algebra systems yield deep results. Our researchers incorporate occasionally such tools into their work.</a:t>
            </a:r>
          </a:p>
        </p:txBody>
      </p:sp>
      <p:pic>
        <p:nvPicPr>
          <p:cNvPr id="326" name="Google Shape;340;p35" descr="Google Shape;340;p3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9491" y="4273564"/>
            <a:ext cx="1568504" cy="156240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Google Shape;341;p35"/>
          <p:cNvSpPr txBox="1"/>
          <p:nvPr/>
        </p:nvSpPr>
        <p:spPr>
          <a:xfrm>
            <a:off x="3114479" y="4273564"/>
            <a:ext cx="6886801" cy="1659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28600">
              <a:spcBef>
                <a:spcPts val="800"/>
              </a:spcBef>
              <a:defRPr sz="2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Sagemath, Python (numpy)</a:t>
            </a:r>
          </a:p>
          <a:p>
            <a:pPr marL="228600"/>
            <a:endParaRPr sz="2000" b="1">
              <a:solidFill>
                <a:srgbClr val="102D6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23850">
              <a:lnSpc>
                <a:spcPct val="115000"/>
              </a:lnSpc>
              <a:buClr>
                <a:srgbClr val="000000"/>
              </a:buClr>
              <a:buSzPts val="1500"/>
              <a:buFont typeface="Arial"/>
              <a:buChar char="●"/>
              <a:defRPr sz="1500"/>
            </a:pPr>
            <a:r>
              <a:t>Alexander Perepechko (+ sympy)</a:t>
            </a:r>
            <a:endParaRPr sz="19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23850">
              <a:lnSpc>
                <a:spcPct val="115000"/>
              </a:lnSpc>
              <a:buClr>
                <a:srgbClr val="000000"/>
              </a:buClr>
              <a:buSzPts val="1500"/>
              <a:buFont typeface="Arial"/>
              <a:buChar char="●"/>
              <a:defRPr sz="1500"/>
            </a:pPr>
            <a:r>
              <a:t>Boris Bilich</a:t>
            </a:r>
            <a:endParaRPr sz="2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8" name="Google Shape;342;p35" descr="Google Shape;342;p3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2879" y="5980015"/>
            <a:ext cx="1568500" cy="1635164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Google Shape;343;p35"/>
          <p:cNvSpPr txBox="1"/>
          <p:nvPr/>
        </p:nvSpPr>
        <p:spPr>
          <a:xfrm>
            <a:off x="3114479" y="6062515"/>
            <a:ext cx="6886801" cy="1496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28600">
              <a:spcBef>
                <a:spcPts val="800"/>
              </a:spcBef>
              <a:defRPr sz="2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Wolfram Mathematica</a:t>
            </a:r>
          </a:p>
          <a:p>
            <a:pPr marL="228600"/>
            <a:endParaRPr sz="19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23850">
              <a:lnSpc>
                <a:spcPct val="115000"/>
              </a:lnSpc>
              <a:buClr>
                <a:srgbClr val="000000"/>
              </a:buClr>
              <a:buSzPts val="1500"/>
              <a:buFont typeface="Arial"/>
              <a:buChar char="●"/>
              <a:defRPr sz="1500"/>
            </a:pPr>
            <a:r>
              <a:t>Boris Bilich</a:t>
            </a:r>
          </a:p>
          <a:p>
            <a:pPr marL="457200" indent="-323850">
              <a:lnSpc>
                <a:spcPct val="115000"/>
              </a:lnSpc>
              <a:buClr>
                <a:srgbClr val="000000"/>
              </a:buClr>
              <a:buSzPts val="1500"/>
              <a:buFont typeface="Arial"/>
              <a:buChar char="●"/>
              <a:defRPr sz="1500"/>
            </a:pPr>
            <a:r>
              <a:t>Grigory Taroyan</a:t>
            </a:r>
          </a:p>
        </p:txBody>
      </p:sp>
      <p:pic>
        <p:nvPicPr>
          <p:cNvPr id="330" name="Google Shape;344;p35" descr="Google Shape;344;p3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45553" y="7570364"/>
            <a:ext cx="5016370" cy="1281301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Google Shape;345;p35"/>
          <p:cNvSpPr txBox="1"/>
          <p:nvPr/>
        </p:nvSpPr>
        <p:spPr>
          <a:xfrm>
            <a:off x="3114479" y="7615190"/>
            <a:ext cx="6886801" cy="138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28600">
              <a:spcBef>
                <a:spcPts val="800"/>
              </a:spcBef>
              <a:defRPr sz="2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Singular	</a:t>
            </a:r>
          </a:p>
          <a:p>
            <a:pPr marL="228600"/>
            <a:endParaRPr sz="19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23850">
              <a:lnSpc>
                <a:spcPct val="115000"/>
              </a:lnSpc>
              <a:buClr>
                <a:srgbClr val="000000"/>
              </a:buClr>
              <a:buSzPts val="1500"/>
              <a:buFont typeface="Arial"/>
              <a:buChar char="●"/>
              <a:defRPr sz="1500"/>
            </a:pPr>
            <a:r>
              <a:t>Grigory Taroyan</a:t>
            </a:r>
            <a:endParaRPr sz="2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2" name="Google Shape;346;p35" descr="Google Shape;346;p3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2877" y="4229264"/>
            <a:ext cx="1568501" cy="1568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51;p36"/>
          <p:cNvSpPr/>
          <p:nvPr/>
        </p:nvSpPr>
        <p:spPr>
          <a:xfrm>
            <a:off x="112399" y="106800"/>
            <a:ext cx="12780003" cy="9540000"/>
          </a:xfrm>
          <a:prstGeom prst="rect">
            <a:avLst/>
          </a:prstGeom>
          <a:solidFill>
            <a:srgbClr val="102D6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335" name="Google Shape;352;p36"/>
          <p:cNvSpPr txBox="1"/>
          <p:nvPr/>
        </p:nvSpPr>
        <p:spPr>
          <a:xfrm>
            <a:off x="6221501" y="8169255"/>
            <a:ext cx="6101102" cy="37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11 Pokrovsky Bulvar, Pokrovka Complex, room S826</a:t>
            </a:r>
          </a:p>
        </p:txBody>
      </p:sp>
      <p:sp>
        <p:nvSpPr>
          <p:cNvPr id="336" name="Google Shape;353;p36"/>
          <p:cNvSpPr txBox="1"/>
          <p:nvPr/>
        </p:nvSpPr>
        <p:spPr>
          <a:xfrm>
            <a:off x="987122" y="8169400"/>
            <a:ext cx="2887802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www.math.hse.ru/latg</a:t>
            </a:r>
          </a:p>
        </p:txBody>
      </p:sp>
      <p:pic>
        <p:nvPicPr>
          <p:cNvPr id="337" name="Google Shape;354;p36" descr="Google Shape;354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8992" y="3862347"/>
            <a:ext cx="4146816" cy="1244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74;p16"/>
          <p:cNvSpPr/>
          <p:nvPr/>
        </p:nvSpPr>
        <p:spPr>
          <a:xfrm>
            <a:off x="787400" y="1574800"/>
            <a:ext cx="1143000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27" name="Google Shape;75;p16"/>
          <p:cNvSpPr txBox="1"/>
          <p:nvPr/>
        </p:nvSpPr>
        <p:spPr>
          <a:xfrm>
            <a:off x="1485025" y="3853050"/>
            <a:ext cx="9696300" cy="4595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6990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3800"/>
              <a:buFont typeface="Helvetica Neue"/>
              <a:buChar char="●"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		Algebraic Geometry</a:t>
            </a:r>
          </a:p>
          <a:p>
            <a:pPr marL="457200" indent="-4699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3800"/>
              <a:buFont typeface="Helvetica Neue"/>
              <a:buChar char="●"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		Commutative Algebra</a:t>
            </a:r>
          </a:p>
          <a:p>
            <a:pPr marL="457200" indent="-4699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3800"/>
              <a:buFont typeface="Helvetica Neue"/>
              <a:buChar char="●"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		Invariant Theory</a:t>
            </a:r>
          </a:p>
          <a:p>
            <a:pPr marL="457200" indent="-4699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3800"/>
              <a:buFont typeface="Helvetica Neue"/>
              <a:buChar char="●"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		Representation Theory</a:t>
            </a:r>
          </a:p>
          <a:p>
            <a:pPr marL="457200" indent="-46990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3800"/>
              <a:buFont typeface="Helvetica Neue"/>
              <a:buChar char="●"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		Lie Groups and Lie Algebras </a:t>
            </a:r>
          </a:p>
        </p:txBody>
      </p:sp>
      <p:sp>
        <p:nvSpPr>
          <p:cNvPr id="128" name="Google Shape;76;p16"/>
          <p:cNvSpPr txBox="1"/>
          <p:nvPr/>
        </p:nvSpPr>
        <p:spPr>
          <a:xfrm>
            <a:off x="795527" y="2112264"/>
            <a:ext cx="11430001" cy="172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5000"/>
              </a:lnSpc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Research areas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9" name="Google Shape;77;p16"/>
          <p:cNvSpPr txBox="1"/>
          <p:nvPr/>
        </p:nvSpPr>
        <p:spPr>
          <a:xfrm>
            <a:off x="787400" y="688700"/>
            <a:ext cx="808289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500"/>
              </a:spcBef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pic>
        <p:nvPicPr>
          <p:cNvPr id="130" name="Google Shape;78;p16" descr="Google Shape;78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Google Shape;80;p16"/>
          <p:cNvSpPr txBox="1"/>
          <p:nvPr/>
        </p:nvSpPr>
        <p:spPr>
          <a:xfrm>
            <a:off x="7252899" y="2083699"/>
            <a:ext cx="5751901" cy="1090139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102D69">
                  <a:alpha val="13725"/>
                </a:srgbClr>
              </a:gs>
            </a:gsLst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spcBef>
                <a:spcPts val="2500"/>
              </a:spcBef>
              <a:defRPr sz="2000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 was created at the Faculty of Mathematics of HSE in June 2020.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85;p17"/>
          <p:cNvSpPr/>
          <p:nvPr/>
        </p:nvSpPr>
        <p:spPr>
          <a:xfrm>
            <a:off x="787399" y="1574800"/>
            <a:ext cx="11430002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34" name="Google Shape;86;p17"/>
          <p:cNvSpPr txBox="1"/>
          <p:nvPr/>
        </p:nvSpPr>
        <p:spPr>
          <a:xfrm>
            <a:off x="2026100" y="3598874"/>
            <a:ext cx="10191300" cy="5219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19100">
              <a:lnSpc>
                <a:spcPct val="200000"/>
              </a:lnSpc>
              <a:spcBef>
                <a:spcPts val="1200"/>
              </a:spcBef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		Automorphism groups of algebraic varieties</a:t>
            </a:r>
          </a:p>
          <a:p>
            <a:pPr marL="457200" indent="-419100">
              <a:lnSpc>
                <a:spcPct val="200000"/>
              </a:lnSpc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		Varieties with torus actions and graded algebras</a:t>
            </a:r>
          </a:p>
          <a:p>
            <a:pPr marL="457200" indent="-419100">
              <a:lnSpc>
                <a:spcPct val="200000"/>
              </a:lnSpc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		Additive actions on complete varieties</a:t>
            </a:r>
          </a:p>
          <a:p>
            <a:pPr marL="457200" indent="-419100">
              <a:lnSpc>
                <a:spcPct val="200000"/>
              </a:lnSpc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		Locally nilpotent derivations</a:t>
            </a:r>
          </a:p>
          <a:p>
            <a:pPr marL="457200" indent="-419100">
              <a:lnSpc>
                <a:spcPct val="200000"/>
              </a:lnSpc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		Cox rings and their applications</a:t>
            </a:r>
          </a:p>
        </p:txBody>
      </p:sp>
      <p:sp>
        <p:nvSpPr>
          <p:cNvPr id="135" name="Google Shape;87;p17"/>
          <p:cNvSpPr txBox="1"/>
          <p:nvPr/>
        </p:nvSpPr>
        <p:spPr>
          <a:xfrm>
            <a:off x="793361" y="2113981"/>
            <a:ext cx="11430001" cy="172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5000"/>
              </a:lnSpc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Main research topics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36" name="Google Shape;88;p17"/>
          <p:cNvSpPr txBox="1"/>
          <p:nvPr/>
        </p:nvSpPr>
        <p:spPr>
          <a:xfrm>
            <a:off x="786384" y="688693"/>
            <a:ext cx="808289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500"/>
              </a:spcBef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pic>
        <p:nvPicPr>
          <p:cNvPr id="137" name="Google Shape;89;p17" descr="Google Shape;89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94;p18"/>
          <p:cNvSpPr/>
          <p:nvPr/>
        </p:nvSpPr>
        <p:spPr>
          <a:xfrm>
            <a:off x="787399" y="1574800"/>
            <a:ext cx="11430002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40" name="Google Shape;95;p18"/>
          <p:cNvSpPr txBox="1"/>
          <p:nvPr/>
        </p:nvSpPr>
        <p:spPr>
          <a:xfrm>
            <a:off x="793361" y="2113981"/>
            <a:ext cx="11430001" cy="1746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5000"/>
              </a:lnSpc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Goals of the laboratory</a:t>
            </a:r>
          </a:p>
        </p:txBody>
      </p:sp>
      <p:sp>
        <p:nvSpPr>
          <p:cNvPr id="141" name="Google Shape;96;p18"/>
          <p:cNvSpPr txBox="1"/>
          <p:nvPr/>
        </p:nvSpPr>
        <p:spPr>
          <a:xfrm>
            <a:off x="1318850" y="3333076"/>
            <a:ext cx="11430001" cy="4217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indent="457200">
              <a:lnSpc>
                <a:spcPct val="115000"/>
              </a:lnSpc>
            </a:pPr>
            <a:endParaRPr sz="3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19100">
              <a:lnSpc>
                <a:spcPct val="115000"/>
              </a:lnSpc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Study of algebraic transformation groups</a:t>
            </a:r>
          </a:p>
          <a:p>
            <a:pPr indent="457200">
              <a:lnSpc>
                <a:spcPct val="115000"/>
              </a:lnSpc>
            </a:pPr>
            <a:endParaRPr sz="3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19100">
              <a:lnSpc>
                <a:spcPct val="115000"/>
              </a:lnSpc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Involvement of students and postgraduates in research activities and current projects of the laboratory</a:t>
            </a:r>
          </a:p>
          <a:p>
            <a:pPr indent="457200">
              <a:lnSpc>
                <a:spcPct val="115000"/>
              </a:lnSpc>
            </a:pPr>
            <a:endParaRPr sz="3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19100">
              <a:lnSpc>
                <a:spcPct val="115000"/>
              </a:lnSpc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Organization of conferences, schools, and seminars in affine algebraic geometry and transformation groups</a:t>
            </a:r>
          </a:p>
        </p:txBody>
      </p:sp>
      <p:sp>
        <p:nvSpPr>
          <p:cNvPr id="142" name="Google Shape;97;p18"/>
          <p:cNvSpPr txBox="1"/>
          <p:nvPr/>
        </p:nvSpPr>
        <p:spPr>
          <a:xfrm>
            <a:off x="786384" y="688400"/>
            <a:ext cx="808289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pic>
        <p:nvPicPr>
          <p:cNvPr id="143" name="Google Shape;98;p18" descr="Google Shape;98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03;p19"/>
          <p:cNvSpPr/>
          <p:nvPr/>
        </p:nvSpPr>
        <p:spPr>
          <a:xfrm>
            <a:off x="787400" y="1574800"/>
            <a:ext cx="1143000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46" name="Google Shape;104;p19"/>
          <p:cNvSpPr txBox="1"/>
          <p:nvPr/>
        </p:nvSpPr>
        <p:spPr>
          <a:xfrm>
            <a:off x="793361" y="2113981"/>
            <a:ext cx="11430001" cy="1415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Researchers</a:t>
            </a:r>
          </a:p>
          <a:p>
            <a:pPr>
              <a:lnSpc>
                <a:spcPct val="115000"/>
              </a:lnSpc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We have 1 Professor, 3 Research Fellows and 11 Research Assistants working in our Laboratory.</a:t>
            </a:r>
          </a:p>
        </p:txBody>
      </p:sp>
      <p:sp>
        <p:nvSpPr>
          <p:cNvPr id="147" name="Google Shape;105;p19"/>
          <p:cNvSpPr txBox="1"/>
          <p:nvPr/>
        </p:nvSpPr>
        <p:spPr>
          <a:xfrm>
            <a:off x="752398" y="3689890"/>
            <a:ext cx="1143000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>
              <a:lnSpc>
                <a:spcPct val="115000"/>
              </a:lnSpc>
              <a:defRPr sz="30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Research Assistants</a:t>
            </a:r>
          </a:p>
        </p:txBody>
      </p:sp>
      <p:pic>
        <p:nvPicPr>
          <p:cNvPr id="148" name="Google Shape;106;p19" descr="Google Shape;106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Google Shape;107;p19" descr="Google Shape;107;p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09849" y="4183324"/>
            <a:ext cx="1469201" cy="1205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Google Shape;108;p19" descr="Google Shape;108;p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2999" y="5630724"/>
            <a:ext cx="1373102" cy="1101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Google Shape;109;p19" descr="Google Shape;109;p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0662" y="6877463"/>
            <a:ext cx="1373101" cy="1195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Google Shape;110;p19" descr="Google Shape;110;p1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57900" y="6987650"/>
            <a:ext cx="1373101" cy="1124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111;p19" descr="Google Shape;111;p1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pic>
        <p:nvPicPr>
          <p:cNvPr id="154" name="Google Shape;112;p19" descr="Google Shape;112;p19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65800" y="5580224"/>
            <a:ext cx="1179226" cy="1054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113;p19" descr="Google Shape;113;p19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848674" y="5550013"/>
            <a:ext cx="1373101" cy="1114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Google Shape;114;p19" descr="Google Shape;114;p1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893274" y="4179363"/>
            <a:ext cx="1283902" cy="1092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Google Shape;115;p19" descr="Google Shape;115;p19"/>
          <p:cNvPicPr>
            <a:picLocks noChangeAspect="1"/>
          </p:cNvPicPr>
          <p:nvPr/>
        </p:nvPicPr>
        <p:blipFill>
          <a:blip r:embed="rId11">
            <a:extLst/>
          </a:blip>
          <a:srcRect l="9147" t="3367" b="3357"/>
          <a:stretch>
            <a:fillRect/>
          </a:stretch>
        </p:blipFill>
        <p:spPr>
          <a:xfrm>
            <a:off x="4909849" y="8317875"/>
            <a:ext cx="1406622" cy="112475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Google Shape;116;p19"/>
          <p:cNvSpPr txBox="1"/>
          <p:nvPr/>
        </p:nvSpPr>
        <p:spPr>
          <a:xfrm>
            <a:off x="6288799" y="4281213"/>
            <a:ext cx="2182501" cy="1053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5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Boris Bilich</a:t>
            </a:r>
            <a:br/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HSE</a:t>
            </a:r>
            <a:b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Faculty of Mathematics,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4th year student</a:t>
            </a:r>
          </a:p>
        </p:txBody>
      </p:sp>
      <p:sp>
        <p:nvSpPr>
          <p:cNvPr id="159" name="Google Shape;117;p19"/>
          <p:cNvSpPr txBox="1"/>
          <p:nvPr/>
        </p:nvSpPr>
        <p:spPr>
          <a:xfrm>
            <a:off x="10177174" y="4173649"/>
            <a:ext cx="2332201" cy="10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5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Alisa Chistopolskaya</a:t>
            </a:r>
            <a:br/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HSE</a:t>
            </a:r>
            <a:b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Faculty of Mathematics,</a:t>
            </a:r>
            <a:b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4th year student</a:t>
            </a:r>
          </a:p>
        </p:txBody>
      </p:sp>
      <p:sp>
        <p:nvSpPr>
          <p:cNvPr id="160" name="Google Shape;118;p19"/>
          <p:cNvSpPr txBox="1"/>
          <p:nvPr/>
        </p:nvSpPr>
        <p:spPr>
          <a:xfrm>
            <a:off x="10177174" y="5576413"/>
            <a:ext cx="2182501" cy="1053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5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Grigory Taroyan</a:t>
            </a:r>
            <a:br/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HSE</a:t>
            </a:r>
            <a:b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Faculty of Mathematics,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4th year student</a:t>
            </a:r>
          </a:p>
        </p:txBody>
      </p:sp>
      <p:sp>
        <p:nvSpPr>
          <p:cNvPr id="161" name="Google Shape;119;p19"/>
          <p:cNvSpPr txBox="1"/>
          <p:nvPr/>
        </p:nvSpPr>
        <p:spPr>
          <a:xfrm>
            <a:off x="6288799" y="7109713"/>
            <a:ext cx="2182501" cy="1053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5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Evgeny</a:t>
            </a:r>
            <a:r>
              <a:rPr sz="1400" b="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  <a:hlinkClick r:id="rId12"/>
              </a:rPr>
              <a:t> </a:t>
            </a:r>
            <a:r>
              <a:t>Zhukov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HSE</a:t>
            </a:r>
            <a:br/>
            <a:r>
              <a:t>Faculty of Mathematics,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4th year student</a:t>
            </a:r>
          </a:p>
        </p:txBody>
      </p:sp>
      <p:sp>
        <p:nvSpPr>
          <p:cNvPr id="162" name="Google Shape;120;p19"/>
          <p:cNvSpPr txBox="1"/>
          <p:nvPr/>
        </p:nvSpPr>
        <p:spPr>
          <a:xfrm>
            <a:off x="6288799" y="5657424"/>
            <a:ext cx="2182501" cy="10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5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Alexander Popkovich</a:t>
            </a:r>
            <a:br/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HSE</a:t>
            </a:r>
            <a:b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Faculty of Mathematics,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master student</a:t>
            </a:r>
          </a:p>
        </p:txBody>
      </p:sp>
      <p:sp>
        <p:nvSpPr>
          <p:cNvPr id="163" name="Google Shape;121;p19"/>
          <p:cNvSpPr txBox="1"/>
          <p:nvPr/>
        </p:nvSpPr>
        <p:spPr>
          <a:xfrm>
            <a:off x="1975524" y="5657424"/>
            <a:ext cx="3356702" cy="10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5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Viktoriia Borovik</a:t>
            </a:r>
            <a:br/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MSU</a:t>
            </a:r>
            <a:b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Faculty of Mechanics and Mathematics,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5th year student</a:t>
            </a:r>
          </a:p>
        </p:txBody>
      </p:sp>
      <p:sp>
        <p:nvSpPr>
          <p:cNvPr id="164" name="Google Shape;122;p19"/>
          <p:cNvSpPr txBox="1"/>
          <p:nvPr/>
        </p:nvSpPr>
        <p:spPr>
          <a:xfrm>
            <a:off x="1975524" y="6987650"/>
            <a:ext cx="3356702" cy="105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5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Sergey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Dzhunusov</a:t>
            </a:r>
            <a:br>
              <a:rPr>
                <a:latin typeface="+mj-lt"/>
                <a:ea typeface="+mj-ea"/>
                <a:cs typeface="+mj-cs"/>
                <a:sym typeface="Arial"/>
              </a:rPr>
            </a:br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MSU</a:t>
            </a:r>
            <a:b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Faculty of Mechanics and Mathematics,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graduate</a:t>
            </a:r>
          </a:p>
        </p:txBody>
      </p:sp>
      <p:sp>
        <p:nvSpPr>
          <p:cNvPr id="165" name="Google Shape;123;p19"/>
          <p:cNvSpPr txBox="1"/>
          <p:nvPr/>
        </p:nvSpPr>
        <p:spPr>
          <a:xfrm>
            <a:off x="6331000" y="8455975"/>
            <a:ext cx="4510200" cy="1053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5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Kirill Shakhmatov</a:t>
            </a:r>
            <a:br/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MSU</a:t>
            </a:r>
            <a:b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Faculty of Mechanics and Mathematics,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5th year student</a:t>
            </a:r>
          </a:p>
        </p:txBody>
      </p:sp>
      <p:sp>
        <p:nvSpPr>
          <p:cNvPr id="166" name="Google Shape;124;p19"/>
          <p:cNvSpPr txBox="1"/>
          <p:nvPr/>
        </p:nvSpPr>
        <p:spPr>
          <a:xfrm>
            <a:off x="2014675" y="4247150"/>
            <a:ext cx="3278401" cy="1269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5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Yulia Zaitseva</a:t>
            </a:r>
            <a:br/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HSE</a:t>
            </a:r>
            <a:b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sz="1400" b="0">
                <a:solidFill>
                  <a:srgbClr val="000000"/>
                </a:solidFill>
              </a:rPr>
              <a:t>Doctoral School in Mathematics</a:t>
            </a:r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postgraduate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Lecturer at HSE</a:t>
            </a:r>
          </a:p>
        </p:txBody>
      </p:sp>
      <p:pic>
        <p:nvPicPr>
          <p:cNvPr id="167" name="Google Shape;125;p19" descr="Google Shape;125;p19"/>
          <p:cNvPicPr>
            <a:picLocks noChangeAspect="1"/>
          </p:cNvPicPr>
          <p:nvPr/>
        </p:nvPicPr>
        <p:blipFill>
          <a:blip r:embed="rId13">
            <a:extLst/>
          </a:blip>
          <a:srcRect r="12838"/>
          <a:stretch>
            <a:fillRect/>
          </a:stretch>
        </p:blipFill>
        <p:spPr>
          <a:xfrm>
            <a:off x="635275" y="4177488"/>
            <a:ext cx="1283900" cy="121754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Google Shape;126;p19"/>
          <p:cNvSpPr txBox="1"/>
          <p:nvPr/>
        </p:nvSpPr>
        <p:spPr>
          <a:xfrm>
            <a:off x="787399" y="685799"/>
            <a:ext cx="9003302" cy="3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4850" tIns="54850" rIns="54850" bIns="54850">
            <a:spAutoFit/>
          </a:bodyPr>
          <a:lstStyle>
            <a:lvl1pPr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 </a:t>
            </a:r>
          </a:p>
        </p:txBody>
      </p:sp>
      <p:sp>
        <p:nvSpPr>
          <p:cNvPr id="169" name="Google Shape;127;p19"/>
          <p:cNvSpPr txBox="1"/>
          <p:nvPr/>
        </p:nvSpPr>
        <p:spPr>
          <a:xfrm>
            <a:off x="1942550" y="8488474"/>
            <a:ext cx="2182500" cy="10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5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Nikolai Slinkin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HSE</a:t>
            </a:r>
            <a:br/>
            <a:r>
              <a:t>Faculty of Mathematics,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master student</a:t>
            </a:r>
          </a:p>
        </p:txBody>
      </p:sp>
      <p:sp>
        <p:nvSpPr>
          <p:cNvPr id="170" name="Google Shape;128;p19"/>
          <p:cNvSpPr txBox="1"/>
          <p:nvPr/>
        </p:nvSpPr>
        <p:spPr>
          <a:xfrm>
            <a:off x="10177174" y="6987650"/>
            <a:ext cx="2182501" cy="1053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5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Denis Kremko</a:t>
            </a:r>
            <a:br/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HSE</a:t>
            </a:r>
            <a:b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sz="1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Faculty of Mathematics,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3rd year student</a:t>
            </a:r>
          </a:p>
        </p:txBody>
      </p:sp>
      <p:pic>
        <p:nvPicPr>
          <p:cNvPr id="171" name="Google Shape;129;p19" descr="Google Shape;129;p19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96000" y="8349250"/>
            <a:ext cx="1067100" cy="106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2" y="0"/>
                  <a:pt x="0" y="4836"/>
                  <a:pt x="0" y="10800"/>
                </a:cubicBezTo>
                <a:cubicBezTo>
                  <a:pt x="0" y="16764"/>
                  <a:pt x="4832" y="21600"/>
                  <a:pt x="10796" y="21600"/>
                </a:cubicBezTo>
                <a:cubicBezTo>
                  <a:pt x="16760" y="21600"/>
                  <a:pt x="21600" y="16764"/>
                  <a:pt x="21600" y="10800"/>
                </a:cubicBezTo>
                <a:cubicBezTo>
                  <a:pt x="21600" y="4836"/>
                  <a:pt x="16760" y="0"/>
                  <a:pt x="1079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" name="Google Shape;130;p19" descr="Google Shape;130;p19"/>
          <p:cNvPicPr>
            <a:picLocks noChangeAspect="1"/>
          </p:cNvPicPr>
          <p:nvPr/>
        </p:nvPicPr>
        <p:blipFill>
          <a:blip r:embed="rId15">
            <a:extLst/>
          </a:blip>
          <a:srcRect t="12998" b="7"/>
          <a:stretch>
            <a:fillRect/>
          </a:stretch>
        </p:blipFill>
        <p:spPr>
          <a:xfrm>
            <a:off x="9001675" y="6942798"/>
            <a:ext cx="1067101" cy="1065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2" y="0"/>
                  <a:pt x="0" y="4835"/>
                  <a:pt x="0" y="10800"/>
                </a:cubicBezTo>
                <a:cubicBezTo>
                  <a:pt x="0" y="16765"/>
                  <a:pt x="4832" y="21600"/>
                  <a:pt x="10796" y="21600"/>
                </a:cubicBezTo>
                <a:cubicBezTo>
                  <a:pt x="16760" y="21600"/>
                  <a:pt x="21600" y="16765"/>
                  <a:pt x="21600" y="10800"/>
                </a:cubicBezTo>
                <a:cubicBezTo>
                  <a:pt x="21600" y="4835"/>
                  <a:pt x="16760" y="0"/>
                  <a:pt x="1079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35;p20"/>
          <p:cNvSpPr/>
          <p:nvPr/>
        </p:nvSpPr>
        <p:spPr>
          <a:xfrm>
            <a:off x="787400" y="1574800"/>
            <a:ext cx="1143000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75" name="Google Shape;136;p20"/>
          <p:cNvSpPr txBox="1"/>
          <p:nvPr/>
        </p:nvSpPr>
        <p:spPr>
          <a:xfrm>
            <a:off x="793349" y="2112264"/>
            <a:ext cx="11430001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5000"/>
              </a:lnSpc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Research Fellows</a:t>
            </a:r>
          </a:p>
        </p:txBody>
      </p:sp>
      <p:sp>
        <p:nvSpPr>
          <p:cNvPr id="176" name="Google Shape;137;p20"/>
          <p:cNvSpPr txBox="1"/>
          <p:nvPr/>
        </p:nvSpPr>
        <p:spPr>
          <a:xfrm>
            <a:off x="786384" y="688400"/>
            <a:ext cx="808289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pic>
        <p:nvPicPr>
          <p:cNvPr id="177" name="Google Shape;138;p20" descr="Google Shape;138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Google Shape;139;p20" descr="Google Shape;139;p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00287" y="4966925"/>
            <a:ext cx="2845925" cy="238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Google Shape;140;p20" descr="Google Shape;140;p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1273" y="2907375"/>
            <a:ext cx="2310052" cy="2156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Google Shape;141;p20" descr="Google Shape;141;p2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2849" y="7278675"/>
            <a:ext cx="2406901" cy="222175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Google Shape;142;p20"/>
          <p:cNvSpPr txBox="1"/>
          <p:nvPr/>
        </p:nvSpPr>
        <p:spPr>
          <a:xfrm>
            <a:off x="3450999" y="5339174"/>
            <a:ext cx="7252501" cy="1989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28600">
              <a:spcBef>
                <a:spcPts val="800"/>
              </a:spcBef>
              <a:defRPr sz="2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Alexander Perepechko</a:t>
            </a:r>
          </a:p>
          <a:p>
            <a:pPr>
              <a:lnSpc>
                <a:spcPct val="115000"/>
              </a:lnSpc>
              <a:spcBef>
                <a:spcPts val="600"/>
              </a:spcBef>
              <a:defRPr sz="11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          </a:t>
            </a:r>
            <a:r>
              <a:rPr sz="1500">
                <a:solidFill>
                  <a:srgbClr val="999999"/>
                </a:solidFill>
              </a:rPr>
              <a:t> </a:t>
            </a:r>
            <a:r>
              <a:rPr sz="1500"/>
              <a:t>2014</a:t>
            </a:r>
            <a:r>
              <a:rPr sz="1500">
                <a:solidFill>
                  <a:srgbClr val="999999"/>
                </a:solidFill>
              </a:rPr>
              <a:t> </a:t>
            </a:r>
            <a:r>
              <a:rPr sz="1500">
                <a:solidFill>
                  <a:srgbClr val="000000"/>
                </a:solidFill>
              </a:rPr>
              <a:t>Candidate of Sciences (PhD) in Mathematics</a:t>
            </a:r>
            <a:br>
              <a:rPr sz="1500">
                <a:solidFill>
                  <a:srgbClr val="000000"/>
                </a:solidFill>
              </a:rPr>
            </a:br>
            <a:r>
              <a:rPr sz="1500">
                <a:solidFill>
                  <a:srgbClr val="000000"/>
                </a:solidFill>
              </a:rPr>
              <a:t>                  Lomonosov Moscow State University and University of Grenoble</a:t>
            </a:r>
            <a:endParaRPr sz="1500"/>
          </a:p>
          <a:p>
            <a:pPr marL="457200" indent="-323850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1500"/>
              <a:buFont typeface="Arial"/>
              <a:buChar char="●"/>
              <a:defRPr sz="1500"/>
            </a:pPr>
            <a:r>
              <a:t>Associate Professor at MIPT</a:t>
            </a:r>
            <a:endParaRPr sz="19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23850">
              <a:lnSpc>
                <a:spcPct val="115000"/>
              </a:lnSpc>
              <a:buClr>
                <a:srgbClr val="000000"/>
              </a:buClr>
              <a:buSzPts val="1500"/>
              <a:buFont typeface="Arial"/>
              <a:buChar char="●"/>
              <a:defRPr sz="1500"/>
            </a:pPr>
            <a:r>
              <a:t>Researcher at Kharkevich Institute</a:t>
            </a:r>
            <a:endParaRPr sz="2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43;p20"/>
          <p:cNvSpPr txBox="1"/>
          <p:nvPr/>
        </p:nvSpPr>
        <p:spPr>
          <a:xfrm>
            <a:off x="3419750" y="3222775"/>
            <a:ext cx="6535800" cy="1605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indent="457200">
              <a:spcBef>
                <a:spcPts val="800"/>
              </a:spcBef>
              <a:defRPr sz="2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Sergey Gaifullin</a:t>
            </a:r>
          </a:p>
          <a:p>
            <a:pPr indent="457200">
              <a:lnSpc>
                <a:spcPct val="115000"/>
              </a:lnSpc>
              <a:spcBef>
                <a:spcPts val="600"/>
              </a:spcBef>
              <a:defRPr sz="15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2012</a:t>
            </a:r>
            <a:r>
              <a:rPr>
                <a:solidFill>
                  <a:srgbClr val="000000"/>
                </a:solidFill>
              </a:rPr>
              <a:t> Candidate of Sciences (PhD) in Mathematics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         Lomonosov Moscow State University</a:t>
            </a:r>
          </a:p>
          <a:p>
            <a:pPr marL="457200" indent="-323850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1500"/>
              <a:buFont typeface="Helvetica Neue"/>
              <a:buChar char="●"/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Associate Professor at MSU</a:t>
            </a:r>
          </a:p>
          <a:p>
            <a:pPr marL="457200" indent="-323850">
              <a:lnSpc>
                <a:spcPct val="115000"/>
              </a:lnSpc>
              <a:buClr>
                <a:srgbClr val="000000"/>
              </a:buClr>
              <a:buSzPts val="1500"/>
              <a:buFont typeface="Helvetica Neue"/>
              <a:buChar char="●"/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Associate Professor at HSE</a:t>
            </a:r>
          </a:p>
        </p:txBody>
      </p:sp>
      <p:sp>
        <p:nvSpPr>
          <p:cNvPr id="183" name="Google Shape;144;p20"/>
          <p:cNvSpPr txBox="1"/>
          <p:nvPr/>
        </p:nvSpPr>
        <p:spPr>
          <a:xfrm>
            <a:off x="3450999" y="7412349"/>
            <a:ext cx="6349201" cy="1853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indent="457200">
              <a:spcBef>
                <a:spcPts val="800"/>
              </a:spcBef>
              <a:defRPr sz="2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Anton Shafarevich</a:t>
            </a:r>
          </a:p>
          <a:p>
            <a:pPr indent="457200">
              <a:lnSpc>
                <a:spcPct val="115000"/>
              </a:lnSpc>
              <a:spcBef>
                <a:spcPts val="600"/>
              </a:spcBef>
              <a:defRPr sz="15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2019</a:t>
            </a:r>
            <a:r>
              <a:rPr>
                <a:solidFill>
                  <a:srgbClr val="000000"/>
                </a:solidFill>
              </a:rPr>
              <a:t> Candidate of Sciences (PhD) in Mathematics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         Lomonosov Moscow State University</a:t>
            </a:r>
            <a:endParaRPr sz="1100"/>
          </a:p>
          <a:p>
            <a:pPr marL="457200" indent="-323850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1500"/>
              <a:buFont typeface="Helvetica Neue"/>
              <a:buChar char="●"/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Teaching assistant at MSU</a:t>
            </a:r>
          </a:p>
          <a:p>
            <a:pPr marL="457200" indent="-323850">
              <a:lnSpc>
                <a:spcPct val="115000"/>
              </a:lnSpc>
              <a:buClr>
                <a:srgbClr val="000000"/>
              </a:buClr>
              <a:buSzPts val="1500"/>
              <a:buFont typeface="Helvetica Neue"/>
              <a:buChar char="●"/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Teaching assistant at HSE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49;p21"/>
          <p:cNvSpPr/>
          <p:nvPr/>
        </p:nvSpPr>
        <p:spPr>
          <a:xfrm>
            <a:off x="787400" y="1574800"/>
            <a:ext cx="1143000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86" name="Google Shape;150;p21"/>
          <p:cNvSpPr txBox="1"/>
          <p:nvPr/>
        </p:nvSpPr>
        <p:spPr>
          <a:xfrm>
            <a:off x="787410" y="1937055"/>
            <a:ext cx="11430001" cy="1173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800"/>
              </a:spcBef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Ivan Arzhantsev</a:t>
            </a:r>
          </a:p>
          <a:p>
            <a:pPr>
              <a:defRPr sz="20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Laboratory Head, Senior Research Fellow</a:t>
            </a:r>
          </a:p>
        </p:txBody>
      </p:sp>
      <p:pic>
        <p:nvPicPr>
          <p:cNvPr id="187" name="Google Shape;151;p21" descr="Google Shape;151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Google Shape;152;p21" descr="Google Shape;152;p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11588" y="1748750"/>
            <a:ext cx="2623325" cy="237535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Google Shape;153;p21"/>
          <p:cNvSpPr txBox="1"/>
          <p:nvPr/>
        </p:nvSpPr>
        <p:spPr>
          <a:xfrm>
            <a:off x="787400" y="4092600"/>
            <a:ext cx="8920500" cy="2096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36550">
              <a:lnSpc>
                <a:spcPct val="115000"/>
              </a:lnSpc>
              <a:buClr>
                <a:srgbClr val="000000"/>
              </a:buClr>
              <a:buSzPts val="1700"/>
              <a:buFont typeface="Helvetica Neue"/>
              <a:buChar char="●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Dean of the Faculty of Computer Science</a:t>
            </a:r>
          </a:p>
          <a:p>
            <a:pPr marL="457200" indent="-336550">
              <a:lnSpc>
                <a:spcPct val="115000"/>
              </a:lnSpc>
              <a:buClr>
                <a:srgbClr val="000000"/>
              </a:buClr>
              <a:buSzPts val="1700"/>
              <a:buFont typeface="Helvetica Neue"/>
              <a:buChar char="●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Professor of the Faculty of Computer Science/Big Data and Information Retrieval School</a:t>
            </a:r>
          </a:p>
          <a:p>
            <a:pPr marL="457200" indent="-336550">
              <a:lnSpc>
                <a:spcPct val="115000"/>
              </a:lnSpc>
              <a:buClr>
                <a:srgbClr val="000000"/>
              </a:buClr>
              <a:buSzPts val="1700"/>
              <a:buFont typeface="Helvetica Neue"/>
              <a:buChar char="●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Member of the HSE Academic Council</a:t>
            </a:r>
          </a:p>
          <a:p>
            <a:pPr marL="457200" indent="-336550">
              <a:lnSpc>
                <a:spcPct val="115000"/>
              </a:lnSpc>
              <a:buClr>
                <a:srgbClr val="000000"/>
              </a:buClr>
              <a:buSzPts val="1700"/>
              <a:buFont typeface="Helvetica Neue"/>
              <a:buChar char="●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Senior Research Fellow of the Faculty of Mathematics</a:t>
            </a:r>
          </a:p>
          <a:p>
            <a:pPr>
              <a:lnSpc>
                <a:spcPct val="115000"/>
              </a:lnSpc>
            </a:pPr>
            <a:endParaRPr sz="1500">
              <a:solidFill>
                <a:srgbClr val="102D6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0" name="Google Shape;154;p21"/>
          <p:cNvSpPr txBox="1"/>
          <p:nvPr/>
        </p:nvSpPr>
        <p:spPr>
          <a:xfrm>
            <a:off x="787400" y="5976949"/>
            <a:ext cx="4072200" cy="1828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20000"/>
              </a:lnSpc>
              <a:spcBef>
                <a:spcPts val="500"/>
              </a:spcBef>
              <a:defRPr sz="3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Degrees </a:t>
            </a:r>
          </a:p>
          <a:p>
            <a:pPr>
              <a:lnSpc>
                <a:spcPct val="120000"/>
              </a:lnSpc>
              <a:spcBef>
                <a:spcPts val="500"/>
              </a:spcBef>
              <a:defRPr sz="3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and Academic Titles</a:t>
            </a:r>
          </a:p>
        </p:txBody>
      </p:sp>
      <p:sp>
        <p:nvSpPr>
          <p:cNvPr id="191" name="Google Shape;155;p21"/>
          <p:cNvSpPr txBox="1"/>
          <p:nvPr/>
        </p:nvSpPr>
        <p:spPr>
          <a:xfrm>
            <a:off x="4346225" y="6121675"/>
            <a:ext cx="8920500" cy="3026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28600">
              <a:lnSpc>
                <a:spcPct val="115000"/>
              </a:lnSpc>
              <a:spcBef>
                <a:spcPts val="600"/>
              </a:spcBef>
              <a:defRPr sz="16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2020</a:t>
            </a:r>
            <a:r>
              <a:rPr>
                <a:solidFill>
                  <a:srgbClr val="999999"/>
                </a:solidFill>
              </a:rPr>
              <a:t>  </a:t>
            </a:r>
            <a:r>
              <a:rPr>
                <a:solidFill>
                  <a:srgbClr val="000000"/>
                </a:solidFill>
              </a:rPr>
              <a:t>Professor</a:t>
            </a:r>
          </a:p>
          <a:p>
            <a:pPr marL="228600">
              <a:lnSpc>
                <a:spcPct val="115000"/>
              </a:lnSpc>
              <a:defRPr sz="16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2011 </a:t>
            </a:r>
            <a:r>
              <a:rPr>
                <a:solidFill>
                  <a:srgbClr val="999999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Doctor of Sciences in Mathematical Logic, Algebra and Number Theory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	  Lomonosov Moscow State University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	  Thesis Title: </a:t>
            </a:r>
            <a:r>
              <a:rPr i="1">
                <a:solidFill>
                  <a:srgbClr val="000000"/>
                </a:solidFill>
              </a:rPr>
              <a:t>Embeddings of Homogeneous Space and Geometric Invariant Theory</a:t>
            </a:r>
            <a:endParaRPr i="1"/>
          </a:p>
          <a:p>
            <a:pPr marL="228600">
              <a:lnSpc>
                <a:spcPct val="115000"/>
              </a:lnSpc>
              <a:defRPr sz="16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2009</a:t>
            </a:r>
            <a:r>
              <a:rPr>
                <a:solidFill>
                  <a:srgbClr val="999999"/>
                </a:solidFill>
              </a:rPr>
              <a:t>  </a:t>
            </a:r>
            <a:r>
              <a:rPr>
                <a:solidFill>
                  <a:srgbClr val="000000"/>
                </a:solidFill>
              </a:rPr>
              <a:t>Associate Professor</a:t>
            </a:r>
          </a:p>
          <a:p>
            <a:pPr marL="228600">
              <a:lnSpc>
                <a:spcPct val="115000"/>
              </a:lnSpc>
              <a:defRPr sz="16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1998</a:t>
            </a:r>
            <a:r>
              <a:rPr>
                <a:solidFill>
                  <a:srgbClr val="999999"/>
                </a:solidFill>
              </a:rPr>
              <a:t>  </a:t>
            </a:r>
            <a:r>
              <a:rPr>
                <a:solidFill>
                  <a:srgbClr val="000000"/>
                </a:solidFill>
              </a:rPr>
              <a:t>Candidate of Sciences</a:t>
            </a:r>
            <a:r>
              <a:rPr sz="1500">
                <a:solidFill>
                  <a:srgbClr val="000000"/>
                </a:solidFill>
              </a:rPr>
              <a:t> (</a:t>
            </a:r>
            <a:r>
              <a:rPr>
                <a:solidFill>
                  <a:srgbClr val="000000"/>
                </a:solidFill>
              </a:rPr>
              <a:t>PhD) in Mathematical Logic, Algebra and Number Theory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          Lomonosov Moscow State University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          Thesis Title: </a:t>
            </a:r>
            <a:r>
              <a:rPr i="1">
                <a:solidFill>
                  <a:srgbClr val="000000"/>
                </a:solidFill>
              </a:rPr>
              <a:t>Reductive group actions with spherical orbits</a:t>
            </a:r>
            <a:endParaRPr i="1"/>
          </a:p>
          <a:p>
            <a:pPr marL="228600">
              <a:lnSpc>
                <a:spcPct val="115000"/>
              </a:lnSpc>
              <a:defRPr sz="16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1995  </a:t>
            </a:r>
            <a:r>
              <a:rPr>
                <a:solidFill>
                  <a:srgbClr val="000000"/>
                </a:solidFill>
              </a:rPr>
              <a:t>Degree in Mathematics. Applied Mathematics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	  Lomonosov Moscow State University</a:t>
            </a:r>
          </a:p>
        </p:txBody>
      </p:sp>
      <p:sp>
        <p:nvSpPr>
          <p:cNvPr id="192" name="Google Shape;156;p21"/>
          <p:cNvSpPr txBox="1"/>
          <p:nvPr/>
        </p:nvSpPr>
        <p:spPr>
          <a:xfrm>
            <a:off x="786384" y="685799"/>
            <a:ext cx="7281599" cy="3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4850" tIns="54850" rIns="54850" bIns="54850">
            <a:spAutoFit/>
          </a:bodyPr>
          <a:lstStyle>
            <a:lvl1pPr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sp>
        <p:nvSpPr>
          <p:cNvPr id="193" name="Google Shape;157;p21"/>
          <p:cNvSpPr txBox="1"/>
          <p:nvPr/>
        </p:nvSpPr>
        <p:spPr>
          <a:xfrm>
            <a:off x="787399" y="3310275"/>
            <a:ext cx="9574202" cy="88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500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of over 50 scientific papers and 4 manuals. Co-author of a 2015 monograph in the Cambridge Studies in Advanced Mathematics series. He has trained 10 candidates of sciences.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62;p22"/>
          <p:cNvSpPr/>
          <p:nvPr/>
        </p:nvSpPr>
        <p:spPr>
          <a:xfrm>
            <a:off x="787400" y="1574800"/>
            <a:ext cx="1143000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96" name="Google Shape;164;p22"/>
          <p:cNvSpPr txBox="1"/>
          <p:nvPr/>
        </p:nvSpPr>
        <p:spPr>
          <a:xfrm>
            <a:off x="793361" y="2113981"/>
            <a:ext cx="11430001" cy="240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000" b="1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Seminars organized by the laboratory</a:t>
            </a:r>
          </a:p>
        </p:txBody>
      </p:sp>
      <p:sp>
        <p:nvSpPr>
          <p:cNvPr id="197" name="Google Shape;165;p22"/>
          <p:cNvSpPr txBox="1"/>
          <p:nvPr/>
        </p:nvSpPr>
        <p:spPr>
          <a:xfrm>
            <a:off x="787399" y="4105006"/>
            <a:ext cx="11430001" cy="4196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457200" indent="-419100"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Seminar on Additive Actions (2019-2020)</a:t>
            </a:r>
          </a:p>
          <a:p>
            <a:pPr indent="457200">
              <a:spcBef>
                <a:spcPts val="2000"/>
              </a:spcBef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over 30 reports on theory of additive actions, local algebras, toric geometry, algebraic number theory.</a:t>
            </a:r>
          </a:p>
          <a:p>
            <a:pPr>
              <a:spcBef>
                <a:spcPts val="2000"/>
              </a:spcBef>
            </a:pPr>
            <a:endParaRPr sz="21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19100">
              <a:buClr>
                <a:srgbClr val="000000"/>
              </a:buClr>
              <a:buSzPts val="3000"/>
              <a:buFont typeface="Helvetica Neue"/>
              <a:buChar char="●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Seminar on Algebraic Transformation Groups </a:t>
            </a:r>
          </a:p>
          <a:p>
            <a:pPr indent="457200"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(2020-present)</a:t>
            </a:r>
            <a:endParaRPr sz="2100"/>
          </a:p>
          <a:p>
            <a:pPr indent="457200"/>
            <a:endParaRPr sz="21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main topics discussed in the seminar: toric geometry, theory of locally nilpotent derivations, infinite transitivity, infinite-dimensional algebraic geometry, theory of spherical varieties, infinite dimensional Lie algebras.</a:t>
            </a:r>
          </a:p>
        </p:txBody>
      </p:sp>
      <p:sp>
        <p:nvSpPr>
          <p:cNvPr id="198" name="Google Shape;166;p22"/>
          <p:cNvSpPr txBox="1"/>
          <p:nvPr/>
        </p:nvSpPr>
        <p:spPr>
          <a:xfrm>
            <a:off x="787399" y="688681"/>
            <a:ext cx="808289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500"/>
              </a:spcBef>
              <a:defRPr sz="1800">
                <a:solidFill>
                  <a:srgbClr val="102D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Laboratory on Algebraic Transformation Groups</a:t>
            </a:r>
          </a:p>
        </p:txBody>
      </p:sp>
      <p:pic>
        <p:nvPicPr>
          <p:cNvPr id="199" name="Google Shape;167;p22" descr="Google Shape;167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113" y="575953"/>
            <a:ext cx="2000251" cy="600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253957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1749</Words>
  <Application>Microsoft Office PowerPoint</Application>
  <PresentationFormat>Произвольный</PresentationFormat>
  <Paragraphs>269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Arial Narrow</vt:lpstr>
      <vt:lpstr>Helvetica Neue</vt:lpstr>
      <vt:lpstr>Helvetica Neue Light</vt:lpstr>
      <vt:lpstr>Times New Roman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Зайцева</dc:creator>
  <cp:lastModifiedBy>Юлия Зайцева</cp:lastModifiedBy>
  <cp:revision>12</cp:revision>
  <dcterms:modified xsi:type="dcterms:W3CDTF">2021-02-20T06:27:53Z</dcterms:modified>
</cp:coreProperties>
</file>